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CC3"/>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36691" autoAdjust="0"/>
  </p:normalViewPr>
  <p:slideViewPr>
    <p:cSldViewPr snapToGrid="0" showGuides="1">
      <p:cViewPr varScale="1">
        <p:scale>
          <a:sx n="30" d="100"/>
          <a:sy n="30" d="100"/>
        </p:scale>
        <p:origin x="3160" y="184"/>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6/4/19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6/4/19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379CC3"/>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379CC3"/>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379CC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379CC3"/>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379CC3"/>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379CC3"/>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6" y="386704"/>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379C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379CC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379CC3"/>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379CC3"/>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379C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379CC3"/>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379CC3"/>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6/4/19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Team Member 1</a:t>
              </a: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2</a:t>
              </a: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4</a:t>
              </a: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3</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379CC3"/>
                </a:solidFill>
              </a:rPr>
              <a:t>PROJECT SHORT TITLE (ALL CAPS)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536125" y="3988947"/>
            <a:ext cx="1703376" cy="577081"/>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placed from the left edge to the 3</a:t>
            </a:r>
            <a:r>
              <a:rPr lang="en-US" sz="1200" baseline="30000" dirty="0">
                <a:solidFill>
                  <a:srgbClr val="FF0000"/>
                </a:solidFill>
              </a:rPr>
              <a:t>rd</a:t>
            </a:r>
            <a:r>
              <a:rPr lang="en-US" sz="1200" dirty="0">
                <a:solidFill>
                  <a:srgbClr val="FF0000"/>
                </a:solidFill>
              </a:rPr>
              <a:t> guideline.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Do not delete or move the DEVELOP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The only font that should be in this presentation is Century Gothic</a:t>
            </a:r>
          </a:p>
          <a:p>
            <a:endParaRPr lang="en-US" sz="1200" dirty="0">
              <a:solidFill>
                <a:srgbClr val="FF0000"/>
              </a:solidFill>
            </a:endParaRPr>
          </a:p>
          <a:p>
            <a:r>
              <a:rPr lang="en-US" sz="1200" b="1" dirty="0">
                <a:solidFill>
                  <a:srgbClr val="FF0000"/>
                </a:solidFill>
              </a:rPr>
              <a:t>Delete all red text boxes like this one!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65428"/>
            <a:ext cx="12192000" cy="715571"/>
          </a:xfrm>
          <a:prstGeom prst="rect">
            <a:avLst/>
          </a:prstGeom>
        </p:spPr>
      </p:pic>
      <p:sp>
        <p:nvSpPr>
          <p:cNvPr id="3" name="TextBox 2"/>
          <p:cNvSpPr txBox="1"/>
          <p:nvPr/>
        </p:nvSpPr>
        <p:spPr>
          <a:xfrm>
            <a:off x="3155090" y="6217180"/>
            <a:ext cx="7136613" cy="369332"/>
          </a:xfrm>
          <a:prstGeom prst="rect">
            <a:avLst/>
          </a:prstGeom>
          <a:noFill/>
        </p:spPr>
        <p:txBody>
          <a:bodyPr wrap="square" rtlCol="0" anchor="ctr">
            <a:spAutoFit/>
          </a:bodyPr>
          <a:lstStyle/>
          <a:p>
            <a:pPr algn="r"/>
            <a:r>
              <a:rPr lang="en-US" dirty="0">
                <a:solidFill>
                  <a:schemeClr val="bg1"/>
                </a:solidFill>
              </a:rPr>
              <a:t>Node Name (e.g. Virginia – Langley) | Summer 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Barely legible </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Never label your legend “Legend”</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SEPARATE &amp; EDITABLE: THE BAD </a:t>
            </a:r>
          </a:p>
        </p:txBody>
      </p:sp>
    </p:spTree>
    <p:extLst>
      <p:ext uri="{BB962C8B-B14F-4D97-AF65-F5344CB8AC3E}">
        <p14:creationId xmlns:p14="http://schemas.microsoft.com/office/powerpoint/2010/main" val="31877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SEPARATE &amp; EDITABLE: THE GOOD </a:t>
            </a:r>
          </a:p>
        </p:txBody>
      </p:sp>
      <p:sp>
        <p:nvSpPr>
          <p:cNvPr id="4" name="Text Placeholder 2"/>
          <p:cNvSpPr txBox="1">
            <a:spLocks/>
          </p:cNvSpPr>
          <p:nvPr/>
        </p:nvSpPr>
        <p:spPr>
          <a:xfrm>
            <a:off x="8891159" y="1158019"/>
            <a:ext cx="2932667"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Good Example:</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All text is </a:t>
            </a:r>
            <a:r>
              <a:rPr lang="en-US" sz="2000" b="1" dirty="0">
                <a:solidFill>
                  <a:schemeClr val="tx1">
                    <a:lumMod val="75000"/>
                    <a:lumOff val="25000"/>
                  </a:schemeClr>
                </a:solidFill>
              </a:rPr>
              <a:t>separate</a:t>
            </a:r>
            <a:r>
              <a:rPr lang="en-US" sz="2000" dirty="0">
                <a:solidFill>
                  <a:schemeClr val="tx1">
                    <a:lumMod val="75000"/>
                    <a:lumOff val="25000"/>
                  </a:schemeClr>
                </a:solidFill>
              </a:rPr>
              <a:t> and </a:t>
            </a:r>
            <a:r>
              <a:rPr lang="en-US" sz="2000" b="1" dirty="0">
                <a:solidFill>
                  <a:schemeClr val="tx1">
                    <a:lumMod val="75000"/>
                    <a:lumOff val="25000"/>
                  </a:schemeClr>
                </a:solidFill>
              </a:rPr>
              <a:t>editable</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North arrow </a:t>
            </a:r>
            <a:r>
              <a:rPr lang="en-US" sz="2000" dirty="0">
                <a:solidFill>
                  <a:schemeClr val="tx1">
                    <a:lumMod val="75000"/>
                    <a:lumOff val="25000"/>
                  </a:schemeClr>
                </a:solidFill>
              </a:rPr>
              <a:t>is included</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Inset map </a:t>
            </a:r>
            <a:r>
              <a:rPr lang="en-US" sz="2000" dirty="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Legend is easy to understand </a:t>
            </a:r>
            <a:r>
              <a:rPr lang="en-US" sz="2000" dirty="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sp>
        <p:nvSpPr>
          <p:cNvPr id="14" name="TextBox 13"/>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a:solidFill>
                  <a:srgbClr val="FF0000"/>
                </a:solidFill>
              </a:rPr>
              <a:t>The text above the scale bar should be separately editable, but the scale bar itself should not.</a:t>
            </a:r>
            <a:endParaRPr lang="en-US" sz="1000" b="1" dirty="0">
              <a:solidFill>
                <a:srgbClr val="FF0000"/>
              </a:solidFill>
            </a:endParaRPr>
          </a:p>
        </p:txBody>
      </p:sp>
      <p:pic>
        <p:nvPicPr>
          <p:cNvPr id="15" name="Picture 14"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77821"/>
            <a:ext cx="493793" cy="7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1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536282"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t>List </a:t>
            </a:r>
            <a:r>
              <a:rPr lang="en-US" sz="2200" b="1" dirty="0"/>
              <a:t>advisors</a:t>
            </a:r>
            <a:r>
              <a:rPr lang="en-US" sz="2200" dirty="0"/>
              <a:t>, </a:t>
            </a:r>
            <a:r>
              <a:rPr lang="en-US" sz="2200" b="1" dirty="0"/>
              <a:t>partners</a:t>
            </a:r>
            <a:r>
              <a:rPr lang="en-US" sz="2200" dirty="0"/>
              <a:t>, and </a:t>
            </a:r>
            <a:r>
              <a:rPr lang="en-US" sz="2200" b="1" dirty="0"/>
              <a:t>others</a:t>
            </a:r>
            <a:r>
              <a:rPr lang="en-US" sz="2200" dirty="0"/>
              <a:t> who have contributed in any way to the project.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t>If your project is a multi-term one, acknowledge </a:t>
            </a:r>
            <a:r>
              <a:rPr lang="en-US" sz="2200" b="1" dirty="0"/>
              <a:t>past contributors</a:t>
            </a:r>
            <a:r>
              <a:rPr lang="en-US" sz="2200" dirty="0"/>
              <a: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t>Feel free to </a:t>
            </a:r>
            <a:r>
              <a:rPr lang="en-US" sz="2200" b="1" dirty="0"/>
              <a:t>modify</a:t>
            </a:r>
            <a:r>
              <a:rPr lang="en-US" sz="2200" dirty="0"/>
              <a:t> the slide as needed to fit your content.</a:t>
            </a:r>
          </a:p>
          <a:p>
            <a:pPr>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a:t>If you used ESA Sentinel data, you need to include the following disclaimer:</a:t>
            </a:r>
            <a:r>
              <a:rPr lang="en-US" sz="2200" dirty="0"/>
              <a:t> </a:t>
            </a:r>
          </a:p>
          <a:p>
            <a:pPr marL="114300">
              <a:lnSpc>
                <a:spcPct val="100000"/>
              </a:lnSpc>
              <a:spcBef>
                <a:spcPts val="0"/>
              </a:spcBef>
              <a:spcAft>
                <a:spcPts val="600"/>
              </a:spcAft>
            </a:pPr>
            <a:r>
              <a:rPr lang="en-US" sz="2200" dirty="0"/>
              <a:t>This material contains modified Copernicus Sentinel data (insert year), processed by ESA. </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3709646" y="4585431"/>
            <a:ext cx="3641768" cy="584775"/>
          </a:xfrm>
          <a:prstGeom prst="rect">
            <a:avLst/>
          </a:prstGeom>
          <a:noFill/>
          <a:ln w="19050">
            <a:solidFill>
              <a:srgbClr val="FF0000"/>
            </a:solidFill>
          </a:ln>
        </p:spPr>
        <p:txBody>
          <a:bodyPr wrap="square" rtlCol="0">
            <a:spAutoFit/>
          </a:bodyPr>
          <a:lstStyle/>
          <a:p>
            <a:pPr algn="ctr"/>
            <a:r>
              <a:rPr lang="en-US" sz="1600" dirty="0">
                <a:solidFill>
                  <a:srgbClr val="FF0000"/>
                </a:solidFill>
              </a:rPr>
              <a:t>You </a:t>
            </a:r>
            <a:r>
              <a:rPr lang="en-US" sz="1600" b="1" dirty="0">
                <a:solidFill>
                  <a:srgbClr val="FF0000"/>
                </a:solidFill>
              </a:rPr>
              <a:t>must</a:t>
            </a:r>
            <a:r>
              <a:rPr lang="en-US" sz="1600" dirty="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Study Area</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Study Period</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Objectives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Partners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Community Concerns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NASA Satellites/Sensors Used</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Methodology</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Results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Conclusions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Errors &amp; Uncertainties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Future Work</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379CC3"/>
                </a:solidFill>
              </a:rPr>
              <a:t>SLIDE TEMPLATE: COMPONENTS</a:t>
            </a: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75100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PRESENTATION GUIDELINES: FONTS</a:t>
            </a: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379CC3"/>
              </a:buClr>
              <a:buFont typeface="Webdings" panose="05030102010509060703" pitchFamily="18" charset="2"/>
              <a:buChar char=""/>
            </a:pPr>
            <a:r>
              <a:rPr lang="en-US" b="1" dirty="0">
                <a:solidFill>
                  <a:schemeClr val="tx1">
                    <a:lumMod val="75000"/>
                    <a:lumOff val="25000"/>
                  </a:schemeClr>
                </a:solidFill>
              </a:rPr>
              <a:t>Font is always Century Gothic, </a:t>
            </a:r>
            <a:r>
              <a:rPr lang="en-US" dirty="0">
                <a:solidFill>
                  <a:schemeClr val="tx1">
                    <a:lumMod val="75000"/>
                    <a:lumOff val="25000"/>
                  </a:schemeClr>
                </a:solidFill>
              </a:rPr>
              <a:t>including on figures and image captions</a:t>
            </a:r>
          </a:p>
          <a:p>
            <a:pPr marL="342900" indent="-342900">
              <a:lnSpc>
                <a:spcPct val="100000"/>
              </a:lnSpc>
              <a:spcAft>
                <a:spcPts val="600"/>
              </a:spcAft>
              <a:buClr>
                <a:srgbClr val="379CC3"/>
              </a:buClr>
              <a:buFont typeface="Webdings" panose="05030102010509060703" pitchFamily="18" charset="2"/>
              <a:buChar char=""/>
            </a:pPr>
            <a:r>
              <a:rPr lang="en-US" dirty="0">
                <a:solidFill>
                  <a:schemeClr val="tx1">
                    <a:lumMod val="75000"/>
                    <a:lumOff val="25000"/>
                  </a:schemeClr>
                </a:solidFill>
              </a:rPr>
              <a:t>Font color is </a:t>
            </a:r>
            <a:r>
              <a:rPr lang="en-US" b="1" dirty="0">
                <a:solidFill>
                  <a:schemeClr val="tx1">
                    <a:lumMod val="75000"/>
                    <a:lumOff val="25000"/>
                  </a:schemeClr>
                </a:solidFill>
              </a:rPr>
              <a:t>Black, Text 1, Lighter 25%, </a:t>
            </a:r>
            <a:r>
              <a:rPr lang="en-US" dirty="0">
                <a:solidFill>
                  <a:schemeClr val="tx1">
                    <a:lumMod val="75000"/>
                    <a:lumOff val="25000"/>
                  </a:schemeClr>
                </a:solidFill>
              </a:rPr>
              <a:t>NOT Black</a:t>
            </a:r>
          </a:p>
          <a:p>
            <a:pPr marL="342900" indent="-342900">
              <a:lnSpc>
                <a:spcPct val="100000"/>
              </a:lnSpc>
              <a:spcAft>
                <a:spcPts val="600"/>
              </a:spcAft>
              <a:buClr>
                <a:srgbClr val="379CC3"/>
              </a:buClr>
              <a:buFont typeface="Webdings" panose="05030102010509060703" pitchFamily="18" charset="2"/>
              <a:buChar char=""/>
            </a:pPr>
            <a:r>
              <a:rPr lang="en-US" dirty="0">
                <a:solidFill>
                  <a:schemeClr val="tx1">
                    <a:lumMod val="75000"/>
                    <a:lumOff val="25000"/>
                  </a:schemeClr>
                </a:solidFill>
              </a:rPr>
              <a:t>Font sizing:</a:t>
            </a:r>
          </a:p>
          <a:p>
            <a:pPr marL="800100" lvl="1" indent="-342900">
              <a:lnSpc>
                <a:spcPct val="100000"/>
              </a:lnSpc>
              <a:spcAft>
                <a:spcPts val="600"/>
              </a:spcAft>
              <a:buClr>
                <a:srgbClr val="379CC3"/>
              </a:buClr>
              <a:buFont typeface="Webdings" panose="05030102010509060703" pitchFamily="18" charset="2"/>
              <a:buChar char=""/>
            </a:pPr>
            <a:r>
              <a:rPr lang="en-US" sz="2000" b="1" dirty="0">
                <a:solidFill>
                  <a:schemeClr val="tx1">
                    <a:lumMod val="75000"/>
                    <a:lumOff val="25000"/>
                  </a:schemeClr>
                </a:solidFill>
              </a:rPr>
              <a:t>Header text</a:t>
            </a:r>
            <a:r>
              <a:rPr lang="en-US" sz="2000" dirty="0">
                <a:solidFill>
                  <a:schemeClr val="tx1">
                    <a:lumMod val="75000"/>
                    <a:lumOff val="25000"/>
                  </a:schemeClr>
                </a:solidFill>
              </a:rPr>
              <a:t> point size should be between </a:t>
            </a:r>
            <a:r>
              <a:rPr lang="en-US" sz="2000" b="1" dirty="0">
                <a:solidFill>
                  <a:schemeClr val="tx1">
                    <a:lumMod val="75000"/>
                    <a:lumOff val="25000"/>
                  </a:schemeClr>
                </a:solidFill>
              </a:rPr>
              <a:t>32 and 44 </a:t>
            </a:r>
            <a:r>
              <a:rPr lang="en-US" sz="2000" dirty="0">
                <a:solidFill>
                  <a:schemeClr val="tx1">
                    <a:lumMod val="75000"/>
                    <a:lumOff val="25000"/>
                  </a:schemeClr>
                </a:solidFill>
              </a:rPr>
              <a:t>on most slides</a:t>
            </a:r>
          </a:p>
          <a:p>
            <a:pPr marL="800100" lvl="1" indent="-342900">
              <a:lnSpc>
                <a:spcPct val="100000"/>
              </a:lnSpc>
              <a:spcAft>
                <a:spcPts val="600"/>
              </a:spcAft>
              <a:buClr>
                <a:srgbClr val="379CC3"/>
              </a:buClr>
              <a:buFont typeface="Webdings" panose="05030102010509060703" pitchFamily="18" charset="2"/>
              <a:buChar char=""/>
            </a:pPr>
            <a:r>
              <a:rPr lang="en-US" sz="2000" b="1" dirty="0">
                <a:solidFill>
                  <a:schemeClr val="tx1">
                    <a:lumMod val="75000"/>
                    <a:lumOff val="25000"/>
                  </a:schemeClr>
                </a:solidFill>
              </a:rPr>
              <a:t>Body text </a:t>
            </a:r>
            <a:r>
              <a:rPr lang="en-US" sz="2000" dirty="0">
                <a:solidFill>
                  <a:schemeClr val="tx1">
                    <a:lumMod val="75000"/>
                    <a:lumOff val="25000"/>
                  </a:schemeClr>
                </a:solidFill>
              </a:rPr>
              <a:t>point size should be at least </a:t>
            </a:r>
            <a:r>
              <a:rPr lang="en-US" sz="2000" b="1" dirty="0">
                <a:solidFill>
                  <a:schemeClr val="tx1">
                    <a:lumMod val="75000"/>
                    <a:lumOff val="25000"/>
                  </a:schemeClr>
                </a:solidFill>
              </a:rPr>
              <a:t>20</a:t>
            </a:r>
            <a:endParaRPr lang="en-US" sz="2000" dirty="0">
              <a:solidFill>
                <a:schemeClr val="tx1">
                  <a:lumMod val="75000"/>
                  <a:lumOff val="25000"/>
                </a:schemeClr>
              </a:solidFill>
            </a:endParaRPr>
          </a:p>
          <a:p>
            <a:pPr marL="800100" lvl="1" indent="-342900">
              <a:lnSpc>
                <a:spcPct val="100000"/>
              </a:lnSpc>
              <a:spcAft>
                <a:spcPts val="600"/>
              </a:spcAft>
              <a:buClr>
                <a:srgbClr val="379CC3"/>
              </a:buClr>
              <a:buFont typeface="Webdings" panose="05030102010509060703" pitchFamily="18" charset="2"/>
              <a:buChar char=""/>
            </a:pPr>
            <a:r>
              <a:rPr lang="en-US" sz="2000" b="1" dirty="0">
                <a:solidFill>
                  <a:schemeClr val="tx1">
                    <a:lumMod val="75000"/>
                    <a:lumOff val="25000"/>
                  </a:schemeClr>
                </a:solidFill>
              </a:rPr>
              <a:t>All other text </a:t>
            </a:r>
            <a:r>
              <a:rPr lang="en-US" sz="2000" dirty="0">
                <a:solidFill>
                  <a:schemeClr val="tx1">
                    <a:lumMod val="75000"/>
                    <a:lumOff val="25000"/>
                  </a:schemeClr>
                </a:solidFill>
              </a:rPr>
              <a:t>(captions, legend items, image credits) should be </a:t>
            </a:r>
            <a:r>
              <a:rPr lang="en-US" sz="2000" u="sng" dirty="0">
                <a:solidFill>
                  <a:schemeClr val="tx1">
                    <a:lumMod val="75000"/>
                    <a:lumOff val="25000"/>
                  </a:schemeClr>
                </a:solidFill>
              </a:rPr>
              <a:t>no smaller than</a:t>
            </a:r>
            <a:r>
              <a:rPr lang="en-US" sz="2000" dirty="0">
                <a:solidFill>
                  <a:schemeClr val="tx1">
                    <a:lumMod val="75000"/>
                    <a:lumOff val="25000"/>
                  </a:schemeClr>
                </a:solidFill>
              </a:rPr>
              <a:t> </a:t>
            </a:r>
            <a:r>
              <a:rPr lang="en-US" sz="2000" b="1" dirty="0">
                <a:solidFill>
                  <a:schemeClr val="tx1">
                    <a:lumMod val="75000"/>
                    <a:lumOff val="25000"/>
                  </a:schemeClr>
                </a:solidFill>
              </a:rPr>
              <a:t>14 point type</a:t>
            </a:r>
            <a:endParaRPr lang="en-US" sz="2000" dirty="0">
              <a:solidFill>
                <a:schemeClr val="tx1">
                  <a:lumMod val="75000"/>
                  <a:lumOff val="25000"/>
                </a:schemeClr>
              </a:solidFill>
            </a:endParaRPr>
          </a:p>
          <a:p>
            <a:pPr marL="342900" indent="-342900">
              <a:lnSpc>
                <a:spcPct val="100000"/>
              </a:lnSpc>
              <a:spcAft>
                <a:spcPts val="600"/>
              </a:spcAft>
              <a:buClr>
                <a:srgbClr val="379CC3"/>
              </a:buClr>
              <a:buFont typeface="Webdings" panose="05030102010509060703" pitchFamily="18" charset="2"/>
              <a:buChar char=""/>
            </a:pPr>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a:p>
            <a:pPr marL="342900" indent="-342900">
              <a:lnSpc>
                <a:spcPct val="100000"/>
              </a:lnSpc>
              <a:spcAft>
                <a:spcPts val="600"/>
              </a:spcAft>
              <a:buClr>
                <a:srgbClr val="379CC3"/>
              </a:buClr>
              <a:buFont typeface="Webdings" panose="05030102010509060703" pitchFamily="18" charset="2"/>
              <a:buChar char=""/>
            </a:pPr>
            <a:r>
              <a:rPr lang="en-US" dirty="0">
                <a:solidFill>
                  <a:schemeClr val="tx1">
                    <a:lumMod val="75000"/>
                    <a:lumOff val="25000"/>
                  </a:schemeClr>
                </a:solidFill>
              </a:rPr>
              <a:t>The standard DEVELOP bullet style is </a:t>
            </a:r>
            <a:r>
              <a:rPr lang="en-US" b="1" dirty="0">
                <a:solidFill>
                  <a:schemeClr val="tx1">
                    <a:lumMod val="75000"/>
                    <a:lumOff val="25000"/>
                  </a:schemeClr>
                </a:solidFill>
              </a:rPr>
              <a:t>symbol #52 </a:t>
            </a:r>
            <a:r>
              <a:rPr lang="en-US" dirty="0">
                <a:solidFill>
                  <a:schemeClr val="tx1">
                    <a:lumMod val="75000"/>
                    <a:lumOff val="25000"/>
                  </a:schemeClr>
                </a:solidFill>
              </a:rPr>
              <a:t>in the </a:t>
            </a:r>
            <a:r>
              <a:rPr lang="en-US" b="1" dirty="0">
                <a:solidFill>
                  <a:schemeClr val="tx1">
                    <a:lumMod val="75000"/>
                    <a:lumOff val="25000"/>
                  </a:schemeClr>
                </a:solidFill>
              </a:rPr>
              <a:t>Webdings</a:t>
            </a:r>
            <a:r>
              <a:rPr lang="en-US" dirty="0">
                <a:solidFill>
                  <a:schemeClr val="tx1">
                    <a:lumMod val="75000"/>
                    <a:lumOff val="25000"/>
                  </a:schemeClr>
                </a:solidFill>
              </a:rPr>
              <a:t> font</a:t>
            </a:r>
          </a:p>
          <a:p>
            <a:pPr marL="342900" indent="-342900">
              <a:lnSpc>
                <a:spcPct val="100000"/>
              </a:lnSpc>
              <a:spcAft>
                <a:spcPts val="600"/>
              </a:spcAft>
              <a:buClr>
                <a:srgbClr val="379CC3"/>
              </a:buClr>
              <a:buFont typeface="Webdings" panose="05030102010509060703" pitchFamily="18" charset="2"/>
              <a:buChar char=""/>
            </a:pP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379CC3"/>
              </a:buClr>
              <a:buFont typeface="Century Gothic" panose="020B0502020202020204" pitchFamily="34" charset="0"/>
              <a:buChar char="►"/>
            </a:pPr>
            <a:r>
              <a:rPr lang="en-US" sz="1600" dirty="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379CC3"/>
              </a:buClr>
              <a:buFont typeface="Wingdings" panose="05000000000000000000" pitchFamily="2" charset="2"/>
              <a:buChar char="Ø"/>
            </a:pPr>
            <a:r>
              <a:rPr lang="en-US" sz="1600" dirty="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379CC3"/>
              </a:buClr>
              <a:buFont typeface="Arial" panose="020B0604020202020204" pitchFamily="34" charset="0"/>
              <a:buChar char="•"/>
            </a:pPr>
            <a:r>
              <a:rPr lang="en-US" sz="1600" dirty="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TIPS</a:t>
            </a: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Overall, keep text to a </a:t>
            </a:r>
            <a:r>
              <a:rPr lang="en-US" sz="2000" b="1" dirty="0">
                <a:solidFill>
                  <a:schemeClr val="tx1">
                    <a:lumMod val="75000"/>
                    <a:lumOff val="25000"/>
                  </a:schemeClr>
                </a:solidFill>
              </a:rPr>
              <a:t>minimum</a:t>
            </a:r>
            <a:r>
              <a:rPr lang="en-US" sz="2000" dirty="0">
                <a:solidFill>
                  <a:schemeClr val="tx1">
                    <a:lumMod val="75000"/>
                    <a:lumOff val="25000"/>
                  </a:schemeClr>
                </a:solidFill>
              </a:rPr>
              <a:t>. </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Include a visual</a:t>
            </a:r>
            <a:r>
              <a:rPr lang="en-US" sz="2000" dirty="0">
                <a:solidFill>
                  <a:schemeClr val="tx1">
                    <a:lumMod val="75000"/>
                    <a:lumOff val="25000"/>
                  </a:schemeClr>
                </a:solidFill>
              </a:rPr>
              <a:t> on each slide, if possible.</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Maximize the size </a:t>
            </a:r>
            <a:r>
              <a:rPr lang="en-US" sz="2000" dirty="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Arrange content to </a:t>
            </a:r>
            <a:r>
              <a:rPr lang="en-US" sz="2000" b="1" dirty="0">
                <a:solidFill>
                  <a:schemeClr val="tx1">
                    <a:lumMod val="75000"/>
                    <a:lumOff val="25000"/>
                  </a:schemeClr>
                </a:solidFill>
              </a:rPr>
              <a:t>minimize white space</a:t>
            </a:r>
            <a:r>
              <a:rPr lang="en-US" sz="2000" dirty="0">
                <a:solidFill>
                  <a:schemeClr val="tx1">
                    <a:lumMod val="75000"/>
                    <a:lumOff val="25000"/>
                  </a:schemeClr>
                </a:solidFill>
              </a:rPr>
              <a: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Include </a:t>
            </a:r>
            <a:r>
              <a:rPr lang="en-US" sz="2000" b="1" dirty="0">
                <a:solidFill>
                  <a:schemeClr val="tx1">
                    <a:lumMod val="75000"/>
                    <a:lumOff val="25000"/>
                  </a:schemeClr>
                </a:solidFill>
              </a:rPr>
              <a:t>full speaker notes </a:t>
            </a:r>
            <a:r>
              <a:rPr lang="en-US" sz="2000" dirty="0">
                <a:solidFill>
                  <a:schemeClr val="tx1">
                    <a:lumMod val="75000"/>
                    <a:lumOff val="25000"/>
                  </a:schemeClr>
                </a:solidFill>
              </a:rPr>
              <a:t>for each slide (see below).</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The Align Tool</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Text Box Formatting (1)</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Line Spacing Formatting (2)</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(2)</a:t>
              </a:r>
            </a:p>
          </p:txBody>
        </p:sp>
      </p:grpSp>
    </p:spTree>
    <p:extLst>
      <p:ext uri="{BB962C8B-B14F-4D97-AF65-F5344CB8AC3E}">
        <p14:creationId xmlns:p14="http://schemas.microsoft.com/office/powerpoint/2010/main" val="12508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IMAGES, PHOTOS, &amp; LOGOS</a:t>
            </a: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79CC3"/>
              </a:buClr>
              <a:buFont typeface="Webdings" panose="05030102010509060703" pitchFamily="18" charset="2"/>
              <a:buChar char="4"/>
            </a:pPr>
            <a:r>
              <a:rPr lang="en-US" sz="1800" b="1" dirty="0">
                <a:solidFill>
                  <a:schemeClr val="tx1">
                    <a:lumMod val="75000"/>
                    <a:lumOff val="25000"/>
                  </a:schemeClr>
                </a:solidFill>
              </a:rPr>
              <a:t>Do not </a:t>
            </a:r>
            <a:r>
              <a:rPr lang="en-US" sz="1800" dirty="0">
                <a:solidFill>
                  <a:schemeClr val="tx1">
                    <a:lumMod val="75000"/>
                    <a:lumOff val="25000"/>
                  </a:schemeClr>
                </a:solidFill>
              </a:rPr>
              <a:t>include the image URL in the source text box, but do place it in the </a:t>
            </a:r>
            <a:r>
              <a:rPr lang="en-US" sz="1800" b="1" dirty="0">
                <a:solidFill>
                  <a:schemeClr val="tx1">
                    <a:lumMod val="75000"/>
                    <a:lumOff val="25000"/>
                  </a:schemeClr>
                </a:solidFill>
              </a:rPr>
              <a:t>notes section</a:t>
            </a:r>
            <a:r>
              <a:rPr lang="en-US" sz="1800" dirty="0">
                <a:solidFill>
                  <a:schemeClr val="tx1">
                    <a:lumMod val="75000"/>
                    <a:lumOff val="25000"/>
                  </a:schemeClr>
                </a:solidFill>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r>
              <a:rPr lang="en-US" sz="1800" dirty="0">
                <a:solidFill>
                  <a:schemeClr val="tx1">
                    <a:lumMod val="75000"/>
                    <a:lumOff val="25000"/>
                  </a:schemeClr>
                </a:solidFill>
              </a:rPr>
              <a:t>If you use a border for your images, include it on all photographs to keep your presentation </a:t>
            </a:r>
            <a:r>
              <a:rPr lang="en-US" sz="1800" b="1" dirty="0">
                <a:solidFill>
                  <a:schemeClr val="tx1">
                    <a:lumMod val="75000"/>
                    <a:lumOff val="25000"/>
                  </a:schemeClr>
                </a:solidFill>
              </a:rPr>
              <a:t>consistent</a:t>
            </a:r>
            <a:r>
              <a:rPr lang="en-US" sz="1800" dirty="0">
                <a:solidFill>
                  <a:schemeClr val="tx1">
                    <a:lumMod val="75000"/>
                    <a:lumOff val="25000"/>
                  </a:schemeClr>
                </a:solidFill>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r>
              <a:rPr lang="en-US" sz="1800" dirty="0">
                <a:solidFill>
                  <a:schemeClr val="tx1">
                    <a:lumMod val="75000"/>
                    <a:lumOff val="25000"/>
                  </a:schemeClr>
                </a:solidFill>
              </a:rPr>
              <a:t>Background images are </a:t>
            </a:r>
            <a:r>
              <a:rPr lang="en-US" sz="1800" b="1" dirty="0">
                <a:solidFill>
                  <a:schemeClr val="tx1">
                    <a:lumMod val="75000"/>
                    <a:lumOff val="25000"/>
                  </a:schemeClr>
                </a:solidFill>
              </a:rPr>
              <a:t>not recommended</a:t>
            </a:r>
            <a:r>
              <a:rPr lang="en-US" sz="1800" dirty="0">
                <a:solidFill>
                  <a:schemeClr val="tx1">
                    <a:lumMod val="75000"/>
                    <a:lumOff val="25000"/>
                  </a:schemeClr>
                </a:solidFill>
              </a:rPr>
              <a:t>. If you use one, make sure that your text remains </a:t>
            </a:r>
            <a:r>
              <a:rPr lang="en-US" sz="1800" b="1" dirty="0">
                <a:solidFill>
                  <a:schemeClr val="tx1">
                    <a:lumMod val="75000"/>
                    <a:lumOff val="25000"/>
                  </a:schemeClr>
                </a:solidFill>
              </a:rPr>
              <a:t>clear</a:t>
            </a:r>
            <a:r>
              <a:rPr lang="en-US" sz="1800" dirty="0">
                <a:solidFill>
                  <a:schemeClr val="tx1">
                    <a:lumMod val="75000"/>
                    <a:lumOff val="25000"/>
                  </a:schemeClr>
                </a:solidFill>
              </a:rPr>
              <a:t> and </a:t>
            </a:r>
            <a:r>
              <a:rPr lang="en-US" sz="1800" b="1" dirty="0">
                <a:solidFill>
                  <a:schemeClr val="tx1">
                    <a:lumMod val="75000"/>
                    <a:lumOff val="25000"/>
                  </a:schemeClr>
                </a:solidFill>
              </a:rPr>
              <a:t>legible</a:t>
            </a:r>
            <a:r>
              <a:rPr lang="en-US" sz="1800" dirty="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r>
              <a:rPr lang="en-US" sz="1800" dirty="0">
                <a:solidFill>
                  <a:schemeClr val="tx1">
                    <a:lumMod val="75000"/>
                    <a:lumOff val="25000"/>
                  </a:schemeClr>
                </a:solidFill>
              </a:rPr>
              <a:t>For images, use the </a:t>
            </a:r>
            <a:r>
              <a:rPr lang="en-US" sz="1800" b="1" dirty="0">
                <a:solidFill>
                  <a:schemeClr val="tx1">
                    <a:lumMod val="75000"/>
                    <a:lumOff val="25000"/>
                  </a:schemeClr>
                </a:solidFill>
              </a:rPr>
              <a:t>Shadow (Outer) </a:t>
            </a:r>
            <a:r>
              <a:rPr lang="en-US" sz="1800" dirty="0">
                <a:solidFill>
                  <a:schemeClr val="tx1">
                    <a:lumMod val="75000"/>
                    <a:lumOff val="25000"/>
                  </a:schemeClr>
                </a:solidFill>
              </a:rPr>
              <a:t>Shape Effect located in the </a:t>
            </a:r>
            <a:r>
              <a:rPr lang="en-US" sz="1800" b="1" dirty="0">
                <a:solidFill>
                  <a:schemeClr val="tx1">
                    <a:lumMod val="75000"/>
                    <a:lumOff val="25000"/>
                  </a:schemeClr>
                </a:solidFill>
              </a:rPr>
              <a:t>Format</a:t>
            </a:r>
            <a:r>
              <a:rPr lang="en-US" sz="1800" dirty="0">
                <a:solidFill>
                  <a:schemeClr val="tx1">
                    <a:lumMod val="75000"/>
                    <a:lumOff val="25000"/>
                  </a:schemeClr>
                </a:solidFill>
              </a:rPr>
              <a:t> </a:t>
            </a:r>
            <a:r>
              <a:rPr lang="en-US" sz="1800" b="1" dirty="0">
                <a:solidFill>
                  <a:schemeClr val="tx1">
                    <a:lumMod val="75000"/>
                    <a:lumOff val="25000"/>
                  </a:schemeClr>
                </a:solidFill>
              </a:rPr>
              <a:t>Tab</a:t>
            </a:r>
            <a:r>
              <a:rPr lang="en-US" sz="1800" dirty="0">
                <a:solidFill>
                  <a:schemeClr val="tx1">
                    <a:lumMod val="75000"/>
                    <a:lumOff val="25000"/>
                  </a:schemeClr>
                </a:solidFill>
              </a:rPr>
              <a:t> in the </a:t>
            </a:r>
            <a:r>
              <a:rPr lang="en-US" sz="1800" b="1" dirty="0">
                <a:solidFill>
                  <a:schemeClr val="tx1">
                    <a:lumMod val="75000"/>
                    <a:lumOff val="25000"/>
                  </a:schemeClr>
                </a:solidFill>
              </a:rPr>
              <a:t>Drawing Section</a:t>
            </a:r>
            <a:r>
              <a:rPr lang="en-US" sz="1800" dirty="0">
                <a:solidFill>
                  <a:schemeClr val="tx1">
                    <a:lumMod val="75000"/>
                    <a:lumOff val="25000"/>
                  </a:schemeClr>
                </a:solidFill>
              </a:rPr>
              <a:t>. </a:t>
            </a: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79CC3"/>
              </a:buClr>
              <a:buFont typeface="Webdings" panose="05030102010509060703" pitchFamily="18" charset="2"/>
              <a:buChar char="4"/>
            </a:pPr>
            <a:r>
              <a:rPr lang="en-US" sz="1800" dirty="0">
                <a:solidFill>
                  <a:schemeClr val="tx1">
                    <a:lumMod val="75000"/>
                    <a:lumOff val="25000"/>
                  </a:schemeClr>
                </a:solidFill>
              </a:rPr>
              <a:t>Obtain a </a:t>
            </a:r>
            <a:r>
              <a:rPr lang="en-US" sz="1800" b="1" dirty="0">
                <a:solidFill>
                  <a:schemeClr val="tx1">
                    <a:lumMod val="75000"/>
                    <a:lumOff val="25000"/>
                  </a:schemeClr>
                </a:solidFill>
              </a:rPr>
              <a:t>media release form</a:t>
            </a:r>
            <a:r>
              <a:rPr lang="en-US" sz="1800" dirty="0">
                <a:solidFill>
                  <a:schemeClr val="tx1">
                    <a:lumMod val="75000"/>
                    <a:lumOff val="25000"/>
                  </a:schemeClr>
                </a:solidFill>
              </a:rPr>
              <a:t> from all people in photos that your team has taken!</a:t>
            </a:r>
          </a:p>
          <a:p>
            <a:pPr>
              <a:lnSpc>
                <a:spcPct val="100000"/>
              </a:lnSpc>
              <a:spcBef>
                <a:spcPts val="0"/>
              </a:spcBef>
              <a:spcAft>
                <a:spcPts val="600"/>
              </a:spcAft>
              <a:buClr>
                <a:srgbClr val="379CC3"/>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r>
              <a:rPr lang="en-US" sz="1800" dirty="0">
                <a:solidFill>
                  <a:schemeClr val="tx1">
                    <a:lumMod val="75000"/>
                    <a:lumOff val="25000"/>
                  </a:schemeClr>
                </a:solidFill>
              </a:rPr>
              <a:t>All image sources should be </a:t>
            </a:r>
            <a:r>
              <a:rPr lang="en-US" sz="1800" b="1" dirty="0">
                <a:solidFill>
                  <a:schemeClr val="tx1">
                    <a:lumMod val="75000"/>
                    <a:lumOff val="25000"/>
                  </a:schemeClr>
                </a:solidFill>
              </a:rPr>
              <a:t>cited using a consistent format </a:t>
            </a:r>
            <a:r>
              <a:rPr lang="en-US" sz="1800" dirty="0">
                <a:solidFill>
                  <a:schemeClr val="tx1">
                    <a:lumMod val="75000"/>
                    <a:lumOff val="25000"/>
                  </a:schemeClr>
                </a:solidFill>
              </a:rPr>
              <a:t>and should be </a:t>
            </a:r>
            <a:r>
              <a:rPr lang="en-US" sz="1800" b="1" dirty="0">
                <a:solidFill>
                  <a:schemeClr val="tx1">
                    <a:lumMod val="75000"/>
                    <a:lumOff val="25000"/>
                  </a:schemeClr>
                </a:solidFill>
              </a:rPr>
              <a:t>visible</a:t>
            </a:r>
            <a:r>
              <a:rPr lang="en-US" sz="1800" dirty="0">
                <a:solidFill>
                  <a:schemeClr val="tx1">
                    <a:lumMod val="75000"/>
                    <a:lumOff val="25000"/>
                  </a:schemeClr>
                </a:solidFill>
              </a:rPr>
              <a:t> on the slide.</a:t>
            </a:r>
          </a:p>
          <a:p>
            <a:pPr>
              <a:lnSpc>
                <a:spcPct val="100000"/>
              </a:lnSpc>
              <a:spcBef>
                <a:spcPts val="0"/>
              </a:spcBef>
              <a:spcAft>
                <a:spcPts val="600"/>
              </a:spcAft>
              <a:buClr>
                <a:srgbClr val="379CC3"/>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r>
              <a:rPr lang="en-US" sz="1800" dirty="0">
                <a:solidFill>
                  <a:schemeClr val="tx1">
                    <a:lumMod val="75000"/>
                    <a:lumOff val="25000"/>
                  </a:schemeClr>
                </a:solidFill>
              </a:rPr>
              <a:t>On your partner slide, </a:t>
            </a:r>
            <a:r>
              <a:rPr lang="en-US" sz="1800" b="1" dirty="0">
                <a:solidFill>
                  <a:schemeClr val="tx1">
                    <a:lumMod val="75000"/>
                    <a:lumOff val="25000"/>
                  </a:schemeClr>
                </a:solidFill>
              </a:rPr>
              <a:t>use US Federal logos only</a:t>
            </a:r>
            <a:r>
              <a:rPr lang="en-US" sz="1800" dirty="0">
                <a:solidFill>
                  <a:schemeClr val="tx1">
                    <a:lumMod val="75000"/>
                    <a:lumOff val="25000"/>
                  </a:schemeClr>
                </a:solidFill>
              </a:rPr>
              <a:t>. </a:t>
            </a:r>
            <a:r>
              <a:rPr lang="en-US" sz="1800" b="1" dirty="0">
                <a:solidFill>
                  <a:schemeClr val="tx1">
                    <a:lumMod val="75000"/>
                    <a:lumOff val="25000"/>
                  </a:schemeClr>
                </a:solidFill>
              </a:rPr>
              <a:t>No</a:t>
            </a:r>
            <a:r>
              <a:rPr lang="en-US" sz="1800" dirty="0">
                <a:solidFill>
                  <a:schemeClr val="tx1">
                    <a:lumMod val="75000"/>
                    <a:lumOff val="25000"/>
                  </a:schemeClr>
                </a:solidFill>
              </a:rPr>
              <a:t> state, NGO, local/international government, or software logos are allowed.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a:solidFill>
                  <a:schemeClr val="tx1">
                    <a:lumMod val="75000"/>
                    <a:lumOff val="25000"/>
                  </a:schemeClr>
                </a:solidFill>
              </a:rPr>
              <a:t>You may </a:t>
            </a:r>
            <a:r>
              <a:rPr lang="en-US" sz="1800" b="1" i="1" dirty="0">
                <a:solidFill>
                  <a:schemeClr val="tx1">
                    <a:lumMod val="75000"/>
                    <a:lumOff val="25000"/>
                  </a:schemeClr>
                </a:solidFill>
              </a:rPr>
              <a:t>only</a:t>
            </a:r>
            <a:r>
              <a:rPr lang="en-US" sz="1800" i="1" dirty="0">
                <a:solidFill>
                  <a:schemeClr val="tx1">
                    <a:lumMod val="75000"/>
                    <a:lumOff val="25000"/>
                  </a:schemeClr>
                </a:solidFill>
              </a:rPr>
              <a:t> use images: taken by your team, provided by your partners (as long as you have permission from them), from a Federal Agency, or that fall under Creative Commons licensing.</a:t>
            </a:r>
          </a:p>
        </p:txBody>
      </p:sp>
    </p:spTree>
    <p:extLst>
      <p:ext uri="{BB962C8B-B14F-4D97-AF65-F5344CB8AC3E}">
        <p14:creationId xmlns:p14="http://schemas.microsoft.com/office/powerpoint/2010/main" val="4172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FIGURES &amp; GRAPHS</a:t>
            </a: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Keep all images and text boxes </a:t>
            </a:r>
            <a:r>
              <a:rPr lang="en-US" sz="2000" b="1" dirty="0">
                <a:solidFill>
                  <a:schemeClr val="tx1">
                    <a:lumMod val="75000"/>
                    <a:lumOff val="25000"/>
                  </a:schemeClr>
                </a:solidFill>
              </a:rPr>
              <a:t>editable</a:t>
            </a:r>
            <a:r>
              <a:rPr lang="en-US" sz="2000" dirty="0">
                <a:solidFill>
                  <a:schemeClr val="tx1">
                    <a:lumMod val="75000"/>
                    <a:lumOff val="25000"/>
                  </a:schemeClr>
                </a:solidFill>
              </a:rPr>
              <a:t>, including individual elements of flowcharts.</a:t>
            </a:r>
          </a:p>
          <a:p>
            <a:pPr>
              <a:lnSpc>
                <a:spcPct val="100000"/>
              </a:lnSpc>
              <a:spcBef>
                <a:spcPts val="0"/>
              </a:spcBef>
              <a:spcAft>
                <a:spcPts val="600"/>
              </a:spcAft>
              <a:buClr>
                <a:srgbClr val="379CC3"/>
              </a:buClr>
              <a:buFont typeface="Webdings" panose="05030102010509060703" pitchFamily="18" charset="2"/>
              <a:buChar char="4"/>
            </a:pPr>
            <a:endParaRPr lang="en-US" sz="2000" dirty="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Do not</a:t>
            </a:r>
            <a:r>
              <a:rPr lang="en-US" sz="2000" dirty="0">
                <a:solidFill>
                  <a:schemeClr val="tx1">
                    <a:lumMod val="75000"/>
                    <a:lumOff val="25000"/>
                  </a:schemeClr>
                </a:solidFill>
              </a:rPr>
              <a:t> copy/paste graphs or flowcharts as images.</a:t>
            </a:r>
          </a:p>
          <a:p>
            <a:pPr>
              <a:lnSpc>
                <a:spcPct val="100000"/>
              </a:lnSpc>
              <a:spcBef>
                <a:spcPts val="0"/>
              </a:spcBef>
              <a:spcAft>
                <a:spcPts val="600"/>
              </a:spcAft>
              <a:buClr>
                <a:srgbClr val="379CC3"/>
              </a:buClr>
              <a:buFont typeface="Webdings" panose="05030102010509060703" pitchFamily="18" charset="2"/>
              <a:buChar char="4"/>
            </a:pPr>
            <a:endParaRPr lang="en-US" sz="2000" b="1" dirty="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Remember, even graph labels need to be in </a:t>
            </a:r>
            <a:r>
              <a:rPr lang="en-US" sz="2000" b="1" dirty="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rPr>
                <a:t>Landings (</a:t>
              </a:r>
              <a:r>
                <a:rPr lang="en-US" sz="1200" dirty="0" err="1">
                  <a:solidFill>
                    <a:schemeClr val="tx1">
                      <a:lumMod val="75000"/>
                      <a:lumOff val="25000"/>
                    </a:schemeClr>
                  </a:solidFill>
                </a:rPr>
                <a:t>Lbs</a:t>
              </a:r>
              <a:r>
                <a:rPr lang="en-US" sz="1200" dirty="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a:solidFill>
                      <a:schemeClr val="tx1">
                        <a:lumMod val="75000"/>
                        <a:lumOff val="25000"/>
                      </a:schemeClr>
                    </a:solidFill>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MAPS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379CC3"/>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379CC3"/>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379CC3"/>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379CC3"/>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required.</a:t>
            </a:r>
          </a:p>
          <a:p>
            <a:pPr marL="342900" indent="-342900">
              <a:lnSpc>
                <a:spcPct val="100000"/>
              </a:lnSpc>
              <a:spcAft>
                <a:spcPts val="600"/>
              </a:spcAft>
              <a:buClr>
                <a:srgbClr val="379CC3"/>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379CC3"/>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2</a:t>
            </a:r>
            <a:endParaRPr lang="en-US" sz="1800" b="1" baseline="30000" dirty="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5</a:t>
            </a:r>
            <a:endParaRPr lang="en-US" sz="1800" b="1" baseline="30000" dirty="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km</a:t>
            </a:r>
            <a:endParaRPr lang="en-US" sz="18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SEPARATE &amp; EDITABLE: THE BAD </a:t>
            </a: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Barely legible </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1348</TotalTime>
  <Words>1459</Words>
  <Application>Microsoft Macintosh PowerPoint</Application>
  <PresentationFormat>Widescreen</PresentationFormat>
  <Paragraphs>162</Paragraphs>
  <Slides>12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Acdan, Juanito J. (ARC-SGE)[SSAI DEVELOP]</cp:lastModifiedBy>
  <cp:revision>139</cp:revision>
  <dcterms:created xsi:type="dcterms:W3CDTF">2019-02-11T19:14:02Z</dcterms:created>
  <dcterms:modified xsi:type="dcterms:W3CDTF">2019-06-04T23:26:17Z</dcterms:modified>
</cp:coreProperties>
</file>