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
  </p:notesMasterIdLst>
  <p:sldIdLst>
    <p:sldId id="256" r:id="rId2"/>
  </p:sldIdLst>
  <p:sldSz cx="27432000" cy="36576000"/>
  <p:notesSz cx="6858000" cy="9144000"/>
  <p:embeddedFontLst>
    <p:embeddedFont>
      <p:font typeface="Webdings" panose="05030102010509060703" pitchFamily="18" charset="2"/>
      <p:regular r:id="rId4"/>
    </p:embeddedFont>
    <p:embeddedFont>
      <p:font typeface="Garamond" panose="02020404030301010803" pitchFamily="18" charset="0"/>
      <p:regular r:id="rId5"/>
      <p:bold r:id="rId6"/>
      <p:italic r:id="rId7"/>
      <p:boldItalic r:id="rId8"/>
    </p:embeddedFont>
    <p:embeddedFont>
      <p:font typeface="Century Gothic" panose="020B0502020202020204" pitchFamily="34" charset="0"/>
      <p:regular r:id="rId9"/>
      <p:bold r:id="rId10"/>
      <p:italic r:id="rId11"/>
      <p:boldItalic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4" roundtripDataSignature="AMtx7mhULrH34lg8WH9k4uvv1pFzPyulI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901" autoAdjust="0"/>
    <p:restoredTop sz="94660"/>
  </p:normalViewPr>
  <p:slideViewPr>
    <p:cSldViewPr snapToGrid="0">
      <p:cViewPr>
        <p:scale>
          <a:sx n="24" d="100"/>
          <a:sy n="24" d="100"/>
        </p:scale>
        <p:origin x="850" y="-169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presProps" Target="pres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 name="Google Shape;21;p1: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griculture &amp; Food Security">
  <p:cSld name="Agriculture &amp; Food Security">
    <p:spTree>
      <p:nvGrpSpPr>
        <p:cNvPr id="1" name="Shape 11"/>
        <p:cNvGrpSpPr/>
        <p:nvPr/>
      </p:nvGrpSpPr>
      <p:grpSpPr>
        <a:xfrm>
          <a:off x="0" y="0"/>
          <a:ext cx="0" cy="0"/>
          <a:chOff x="0" y="0"/>
          <a:chExt cx="0" cy="0"/>
        </a:xfrm>
      </p:grpSpPr>
      <p:sp>
        <p:nvSpPr>
          <p:cNvPr id="12" name="Google Shape;12;p5"/>
          <p:cNvSpPr/>
          <p:nvPr/>
        </p:nvSpPr>
        <p:spPr>
          <a:xfrm>
            <a:off x="914399" y="35661600"/>
            <a:ext cx="25603200" cy="415567"/>
          </a:xfrm>
          <a:prstGeom prst="rect">
            <a:avLst/>
          </a:prstGeom>
          <a:solidFill>
            <a:srgbClr val="23875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 name="Google Shape;13;p5"/>
          <p:cNvSpPr/>
          <p:nvPr/>
        </p:nvSpPr>
        <p:spPr>
          <a:xfrm>
            <a:off x="893617" y="36126531"/>
            <a:ext cx="25644768" cy="2000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75"/>
              <a:buFont typeface="Century Gothic"/>
              <a:buNone/>
            </a:pPr>
            <a:r>
              <a:rPr lang="en-US" sz="7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p:txBody>
      </p:sp>
      <p:sp>
        <p:nvSpPr>
          <p:cNvPr id="14" name="Google Shape;14;p5"/>
          <p:cNvSpPr/>
          <p:nvPr/>
        </p:nvSpPr>
        <p:spPr>
          <a:xfrm>
            <a:off x="914400" y="3662904"/>
            <a:ext cx="25623985" cy="260911"/>
          </a:xfrm>
          <a:prstGeom prst="rect">
            <a:avLst/>
          </a:prstGeom>
          <a:solidFill>
            <a:srgbClr val="23875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5" name="Google Shape;15;p5"/>
          <p:cNvPicPr preferRelativeResize="0"/>
          <p:nvPr/>
        </p:nvPicPr>
        <p:blipFill rotWithShape="1">
          <a:blip r:embed="rId2">
            <a:alphaModFix/>
          </a:blip>
          <a:srcRect/>
          <a:stretch/>
        </p:blipFill>
        <p:spPr>
          <a:xfrm>
            <a:off x="23953352" y="864365"/>
            <a:ext cx="2585032" cy="2139114"/>
          </a:xfrm>
          <a:prstGeom prst="rect">
            <a:avLst/>
          </a:prstGeom>
          <a:noFill/>
          <a:ln>
            <a:noFill/>
          </a:ln>
        </p:spPr>
      </p:pic>
      <p:sp>
        <p:nvSpPr>
          <p:cNvPr id="16" name="Google Shape;16;p5"/>
          <p:cNvSpPr txBox="1">
            <a:spLocks noGrp="1"/>
          </p:cNvSpPr>
          <p:nvPr>
            <p:ph type="body" idx="1"/>
          </p:nvPr>
        </p:nvSpPr>
        <p:spPr>
          <a:xfrm>
            <a:off x="4704382" y="876300"/>
            <a:ext cx="18023236" cy="21717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3000"/>
              </a:spcBef>
              <a:spcAft>
                <a:spcPts val="0"/>
              </a:spcAft>
              <a:buClr>
                <a:srgbClr val="238754"/>
              </a:buClr>
              <a:buSzPts val="5400"/>
              <a:buNone/>
              <a:defRPr sz="5400" b="1">
                <a:solidFill>
                  <a:srgbClr val="238754"/>
                </a:solidFill>
              </a:defRPr>
            </a:lvl1pPr>
            <a:lvl2pPr marL="914400" lvl="1" indent="-228600" algn="l">
              <a:lnSpc>
                <a:spcPct val="90000"/>
              </a:lnSpc>
              <a:spcBef>
                <a:spcPts val="1500"/>
              </a:spcBef>
              <a:spcAft>
                <a:spcPts val="0"/>
              </a:spcAft>
              <a:buClr>
                <a:srgbClr val="3F3F3F"/>
              </a:buClr>
              <a:buSzPts val="7200"/>
              <a:buNone/>
              <a:defRPr/>
            </a:lvl2pPr>
            <a:lvl3pPr marL="1371600" lvl="2" indent="-228600" algn="l">
              <a:lnSpc>
                <a:spcPct val="90000"/>
              </a:lnSpc>
              <a:spcBef>
                <a:spcPts val="1500"/>
              </a:spcBef>
              <a:spcAft>
                <a:spcPts val="0"/>
              </a:spcAft>
              <a:buClr>
                <a:srgbClr val="3F3F3F"/>
              </a:buClr>
              <a:buSzPts val="6000"/>
              <a:buNone/>
              <a:defRPr/>
            </a:lvl3pPr>
            <a:lvl4pPr marL="1828800" lvl="3" indent="-228600" algn="l">
              <a:lnSpc>
                <a:spcPct val="90000"/>
              </a:lnSpc>
              <a:spcBef>
                <a:spcPts val="1500"/>
              </a:spcBef>
              <a:spcAft>
                <a:spcPts val="0"/>
              </a:spcAft>
              <a:buClr>
                <a:srgbClr val="3F3F3F"/>
              </a:buClr>
              <a:buSzPts val="5400"/>
              <a:buNone/>
              <a:defRPr/>
            </a:lvl4pPr>
            <a:lvl5pPr marL="2286000" lvl="4" indent="-228600" algn="l">
              <a:lnSpc>
                <a:spcPct val="90000"/>
              </a:lnSpc>
              <a:spcBef>
                <a:spcPts val="1500"/>
              </a:spcBef>
              <a:spcAft>
                <a:spcPts val="0"/>
              </a:spcAft>
              <a:buClr>
                <a:srgbClr val="3F3F3F"/>
              </a:buClr>
              <a:buSzPts val="5400"/>
              <a:buNone/>
              <a:defRPr/>
            </a:lvl5pPr>
            <a:lvl6pPr marL="2743200" lvl="5" indent="-342900" algn="l">
              <a:lnSpc>
                <a:spcPct val="90000"/>
              </a:lnSpc>
              <a:spcBef>
                <a:spcPts val="1500"/>
              </a:spcBef>
              <a:spcAft>
                <a:spcPts val="0"/>
              </a:spcAft>
              <a:buClr>
                <a:schemeClr val="dk1"/>
              </a:buClr>
              <a:buSzPts val="1800"/>
              <a:buChar char="•"/>
              <a:defRPr/>
            </a:lvl6pPr>
            <a:lvl7pPr marL="3200400" lvl="6" indent="-342900" algn="l">
              <a:lnSpc>
                <a:spcPct val="90000"/>
              </a:lnSpc>
              <a:spcBef>
                <a:spcPts val="1500"/>
              </a:spcBef>
              <a:spcAft>
                <a:spcPts val="0"/>
              </a:spcAft>
              <a:buClr>
                <a:schemeClr val="dk1"/>
              </a:buClr>
              <a:buSzPts val="1800"/>
              <a:buChar char="•"/>
              <a:defRPr/>
            </a:lvl7pPr>
            <a:lvl8pPr marL="3657600" lvl="7" indent="-342900" algn="l">
              <a:lnSpc>
                <a:spcPct val="90000"/>
              </a:lnSpc>
              <a:spcBef>
                <a:spcPts val="1500"/>
              </a:spcBef>
              <a:spcAft>
                <a:spcPts val="0"/>
              </a:spcAft>
              <a:buClr>
                <a:schemeClr val="dk1"/>
              </a:buClr>
              <a:buSzPts val="1800"/>
              <a:buChar char="•"/>
              <a:defRPr/>
            </a:lvl8pPr>
            <a:lvl9pPr marL="4114800" lvl="8" indent="-342900" algn="l">
              <a:lnSpc>
                <a:spcPct val="90000"/>
              </a:lnSpc>
              <a:spcBef>
                <a:spcPts val="1500"/>
              </a:spcBef>
              <a:spcAft>
                <a:spcPts val="0"/>
              </a:spcAft>
              <a:buClr>
                <a:schemeClr val="dk1"/>
              </a:buClr>
              <a:buSzPts val="1800"/>
              <a:buChar char="•"/>
              <a:defRPr/>
            </a:lvl9pPr>
          </a:lstStyle>
          <a:p>
            <a:endParaRPr/>
          </a:p>
        </p:txBody>
      </p:sp>
      <p:pic>
        <p:nvPicPr>
          <p:cNvPr id="17" name="Google Shape;17;p5"/>
          <p:cNvPicPr preferRelativeResize="0"/>
          <p:nvPr/>
        </p:nvPicPr>
        <p:blipFill rotWithShape="1">
          <a:blip r:embed="rId3">
            <a:alphaModFix/>
          </a:blip>
          <a:srcRect/>
          <a:stretch/>
        </p:blipFill>
        <p:spPr>
          <a:xfrm>
            <a:off x="946470" y="876300"/>
            <a:ext cx="2508115" cy="2176272"/>
          </a:xfrm>
          <a:prstGeom prst="rect">
            <a:avLst/>
          </a:prstGeom>
          <a:noFill/>
          <a:ln>
            <a:noFill/>
          </a:ln>
        </p:spPr>
      </p:pic>
      <p:pic>
        <p:nvPicPr>
          <p:cNvPr id="18" name="Google Shape;18;p5"/>
          <p:cNvPicPr preferRelativeResize="0"/>
          <p:nvPr/>
        </p:nvPicPr>
        <p:blipFill rotWithShape="1">
          <a:blip r:embed="rId4">
            <a:alphaModFix/>
          </a:blip>
          <a:srcRect/>
          <a:stretch/>
        </p:blipFill>
        <p:spPr>
          <a:xfrm>
            <a:off x="914399" y="34530722"/>
            <a:ext cx="4480560" cy="90372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552">
          <p15:clr>
            <a:srgbClr val="FBAE40"/>
          </p15:clr>
        </p15:guide>
        <p15:guide id="9" orient="horz" pos="21312">
          <p15:clr>
            <a:srgbClr val="FBAE40"/>
          </p15:clr>
        </p15:guide>
        <p15:guide id="10" pos="15264">
          <p15:clr>
            <a:srgbClr val="FBAE40"/>
          </p15:clr>
        </p15:guide>
        <p15:guide id="11" orient="horz" pos="2928">
          <p15:clr>
            <a:srgbClr val="FBAE40"/>
          </p15:clr>
        </p15:guide>
        <p15:guide id="12" pos="7776">
          <p15:clr>
            <a:srgbClr val="FBAE40"/>
          </p15:clr>
        </p15:guide>
        <p15:guide id="13" orient="horz" pos="1920">
          <p15:clr>
            <a:srgbClr val="FBAE40"/>
          </p15:clr>
        </p15:guide>
        <p15:guide id="14" orient="horz" pos="1536">
          <p15:clr>
            <a:srgbClr val="FBAE40"/>
          </p15:clr>
        </p15:guide>
        <p15:guide id="15" orient="horz" pos="960">
          <p15:clr>
            <a:srgbClr val="FBAE40"/>
          </p15:clr>
        </p15:guide>
        <p15:guide id="16" pos="8064">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1885950" y="1947342"/>
            <a:ext cx="23660100" cy="706966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F3F3F"/>
              </a:buClr>
              <a:buSzPts val="13200"/>
              <a:buFont typeface="Century Gothic"/>
              <a:buNone/>
              <a:defRPr sz="132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
          <p:cNvSpPr txBox="1">
            <a:spLocks noGrp="1"/>
          </p:cNvSpPr>
          <p:nvPr>
            <p:ph type="body" idx="1"/>
          </p:nvPr>
        </p:nvSpPr>
        <p:spPr>
          <a:xfrm>
            <a:off x="1885950" y="9736667"/>
            <a:ext cx="23660100" cy="23207136"/>
          </a:xfrm>
          <a:prstGeom prst="rect">
            <a:avLst/>
          </a:prstGeom>
          <a:noFill/>
          <a:ln>
            <a:noFill/>
          </a:ln>
        </p:spPr>
        <p:txBody>
          <a:bodyPr spcFirstLastPara="1" wrap="square" lIns="91425" tIns="45700" rIns="91425" bIns="45700" anchor="t" anchorCtr="0">
            <a:normAutofit/>
          </a:bodyPr>
          <a:lstStyle>
            <a:lvl1pPr marL="457200" marR="0" lvl="0" indent="-762000" algn="l" rtl="0">
              <a:lnSpc>
                <a:spcPct val="90000"/>
              </a:lnSpc>
              <a:spcBef>
                <a:spcPts val="3000"/>
              </a:spcBef>
              <a:spcAft>
                <a:spcPts val="0"/>
              </a:spcAft>
              <a:buClr>
                <a:srgbClr val="3F3F3F"/>
              </a:buClr>
              <a:buSzPts val="8400"/>
              <a:buFont typeface="Arial"/>
              <a:buChar char="•"/>
              <a:defRPr sz="8400" b="0" i="0" u="none" strike="noStrike" cap="none">
                <a:solidFill>
                  <a:srgbClr val="3F3F3F"/>
                </a:solidFill>
                <a:latin typeface="Century Gothic"/>
                <a:ea typeface="Century Gothic"/>
                <a:cs typeface="Century Gothic"/>
                <a:sym typeface="Century Gothic"/>
              </a:defRPr>
            </a:lvl1pPr>
            <a:lvl2pPr marL="914400" marR="0" lvl="1" indent="-685800" algn="l" rtl="0">
              <a:lnSpc>
                <a:spcPct val="90000"/>
              </a:lnSpc>
              <a:spcBef>
                <a:spcPts val="1500"/>
              </a:spcBef>
              <a:spcAft>
                <a:spcPts val="0"/>
              </a:spcAft>
              <a:buClr>
                <a:srgbClr val="3F3F3F"/>
              </a:buClr>
              <a:buSzPts val="7200"/>
              <a:buFont typeface="Arial"/>
              <a:buChar char="•"/>
              <a:defRPr sz="7200" b="0" i="0" u="none" strike="noStrike" cap="none">
                <a:solidFill>
                  <a:srgbClr val="3F3F3F"/>
                </a:solidFill>
                <a:latin typeface="Century Gothic"/>
                <a:ea typeface="Century Gothic"/>
                <a:cs typeface="Century Gothic"/>
                <a:sym typeface="Century Gothic"/>
              </a:defRPr>
            </a:lvl2pPr>
            <a:lvl3pPr marL="1371600" marR="0" lvl="2" indent="-609600" algn="l" rtl="0">
              <a:lnSpc>
                <a:spcPct val="90000"/>
              </a:lnSpc>
              <a:spcBef>
                <a:spcPts val="1500"/>
              </a:spcBef>
              <a:spcAft>
                <a:spcPts val="0"/>
              </a:spcAft>
              <a:buClr>
                <a:srgbClr val="3F3F3F"/>
              </a:buClr>
              <a:buSzPts val="6000"/>
              <a:buFont typeface="Arial"/>
              <a:buChar char="•"/>
              <a:defRPr sz="6000" b="0" i="0" u="none" strike="noStrike" cap="none">
                <a:solidFill>
                  <a:srgbClr val="3F3F3F"/>
                </a:solidFill>
                <a:latin typeface="Century Gothic"/>
                <a:ea typeface="Century Gothic"/>
                <a:cs typeface="Century Gothic"/>
                <a:sym typeface="Century Gothic"/>
              </a:defRPr>
            </a:lvl3pPr>
            <a:lvl4pPr marL="1828800" marR="0" lvl="3"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4pPr>
            <a:lvl5pPr marL="2286000" marR="0" lvl="4"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p4"/>
          <p:cNvSpPr txBox="1">
            <a:spLocks noGrp="1"/>
          </p:cNvSpPr>
          <p:nvPr>
            <p:ph type="dt" idx="10"/>
          </p:nvPr>
        </p:nvSpPr>
        <p:spPr>
          <a:xfrm>
            <a:off x="1885950" y="33900541"/>
            <a:ext cx="6172200" cy="194733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 name="Google Shape;9;p4"/>
          <p:cNvSpPr txBox="1">
            <a:spLocks noGrp="1"/>
          </p:cNvSpPr>
          <p:nvPr>
            <p:ph type="ftr" idx="11"/>
          </p:nvPr>
        </p:nvSpPr>
        <p:spPr>
          <a:xfrm>
            <a:off x="9086850" y="33900541"/>
            <a:ext cx="9258300" cy="194733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6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 name="Google Shape;10;p4"/>
          <p:cNvSpPr txBox="1">
            <a:spLocks noGrp="1"/>
          </p:cNvSpPr>
          <p:nvPr>
            <p:ph type="sldNum" idx="12"/>
          </p:nvPr>
        </p:nvSpPr>
        <p:spPr>
          <a:xfrm>
            <a:off x="19373850" y="33900541"/>
            <a:ext cx="6172200" cy="194733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pic>
        <p:nvPicPr>
          <p:cNvPr id="23" name="Google Shape;23;p1"/>
          <p:cNvPicPr preferRelativeResize="0"/>
          <p:nvPr/>
        </p:nvPicPr>
        <p:blipFill>
          <a:blip r:embed="rId3">
            <a:alphaModFix/>
          </a:blip>
          <a:stretch>
            <a:fillRect/>
          </a:stretch>
        </p:blipFill>
        <p:spPr>
          <a:xfrm>
            <a:off x="13693800" y="8800191"/>
            <a:ext cx="9195879" cy="7105887"/>
          </a:xfrm>
          <a:prstGeom prst="rect">
            <a:avLst/>
          </a:prstGeom>
          <a:noFill/>
          <a:ln>
            <a:noFill/>
          </a:ln>
        </p:spPr>
      </p:pic>
      <p:pic>
        <p:nvPicPr>
          <p:cNvPr id="24" name="Google Shape;24;p1"/>
          <p:cNvPicPr preferRelativeResize="0"/>
          <p:nvPr/>
        </p:nvPicPr>
        <p:blipFill rotWithShape="1">
          <a:blip r:embed="rId4">
            <a:alphaModFix/>
          </a:blip>
          <a:srcRect/>
          <a:stretch/>
        </p:blipFill>
        <p:spPr>
          <a:xfrm>
            <a:off x="9968607" y="30557475"/>
            <a:ext cx="2103120" cy="2103120"/>
          </a:xfrm>
          <a:prstGeom prst="rect">
            <a:avLst/>
          </a:prstGeom>
          <a:noFill/>
          <a:ln>
            <a:noFill/>
          </a:ln>
        </p:spPr>
      </p:pic>
      <p:pic>
        <p:nvPicPr>
          <p:cNvPr id="26" name="Google Shape;26;p1"/>
          <p:cNvPicPr preferRelativeResize="0"/>
          <p:nvPr/>
        </p:nvPicPr>
        <p:blipFill rotWithShape="1">
          <a:blip r:embed="rId4">
            <a:alphaModFix/>
          </a:blip>
          <a:srcRect/>
          <a:stretch/>
        </p:blipFill>
        <p:spPr>
          <a:xfrm>
            <a:off x="7048999" y="30557475"/>
            <a:ext cx="2103120" cy="2103120"/>
          </a:xfrm>
          <a:prstGeom prst="rect">
            <a:avLst/>
          </a:prstGeom>
          <a:noFill/>
          <a:ln>
            <a:noFill/>
          </a:ln>
        </p:spPr>
      </p:pic>
      <p:pic>
        <p:nvPicPr>
          <p:cNvPr id="25" name="Google Shape;25;p1"/>
          <p:cNvPicPr preferRelativeResize="0"/>
          <p:nvPr/>
        </p:nvPicPr>
        <p:blipFill rotWithShape="1">
          <a:blip r:embed="rId5">
            <a:alphaModFix/>
          </a:blip>
          <a:srcRect/>
          <a:stretch/>
        </p:blipFill>
        <p:spPr>
          <a:xfrm>
            <a:off x="7277599" y="30786075"/>
            <a:ext cx="1645920" cy="1645920"/>
          </a:xfrm>
          <a:prstGeom prst="ellipse">
            <a:avLst/>
          </a:prstGeom>
          <a:noFill/>
          <a:ln>
            <a:noFill/>
          </a:ln>
        </p:spPr>
      </p:pic>
      <p:pic>
        <p:nvPicPr>
          <p:cNvPr id="27" name="Google Shape;27;p1"/>
          <p:cNvPicPr preferRelativeResize="0"/>
          <p:nvPr/>
        </p:nvPicPr>
        <p:blipFill rotWithShape="1">
          <a:blip r:embed="rId4">
            <a:alphaModFix/>
          </a:blip>
          <a:srcRect/>
          <a:stretch/>
        </p:blipFill>
        <p:spPr>
          <a:xfrm>
            <a:off x="4129391" y="30557475"/>
            <a:ext cx="2103120" cy="2103120"/>
          </a:xfrm>
          <a:prstGeom prst="rect">
            <a:avLst/>
          </a:prstGeom>
          <a:noFill/>
          <a:ln>
            <a:noFill/>
          </a:ln>
        </p:spPr>
      </p:pic>
      <p:pic>
        <p:nvPicPr>
          <p:cNvPr id="29" name="Google Shape;29;p1"/>
          <p:cNvPicPr preferRelativeResize="0"/>
          <p:nvPr/>
        </p:nvPicPr>
        <p:blipFill rotWithShape="1">
          <a:blip r:embed="rId4">
            <a:alphaModFix/>
          </a:blip>
          <a:srcRect/>
          <a:stretch/>
        </p:blipFill>
        <p:spPr>
          <a:xfrm>
            <a:off x="1209783" y="30557475"/>
            <a:ext cx="2103120" cy="2103120"/>
          </a:xfrm>
          <a:prstGeom prst="rect">
            <a:avLst/>
          </a:prstGeom>
          <a:noFill/>
          <a:ln>
            <a:noFill/>
          </a:ln>
        </p:spPr>
      </p:pic>
      <p:sp>
        <p:nvSpPr>
          <p:cNvPr id="30" name="Google Shape;30;p1"/>
          <p:cNvSpPr txBox="1"/>
          <p:nvPr/>
        </p:nvSpPr>
        <p:spPr>
          <a:xfrm>
            <a:off x="844023" y="32711809"/>
            <a:ext cx="283464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Melissa Ferriter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Project Lead</a:t>
            </a:r>
            <a:endParaRPr sz="1400" b="0" i="0" u="none" strike="noStrike" cap="none">
              <a:solidFill>
                <a:srgbClr val="000000"/>
              </a:solidFill>
              <a:latin typeface="Arial"/>
              <a:ea typeface="Arial"/>
              <a:cs typeface="Arial"/>
              <a:sym typeface="Arial"/>
            </a:endParaRPr>
          </a:p>
        </p:txBody>
      </p:sp>
      <p:pic>
        <p:nvPicPr>
          <p:cNvPr id="31" name="Google Shape;31;p1"/>
          <p:cNvPicPr preferRelativeResize="0"/>
          <p:nvPr/>
        </p:nvPicPr>
        <p:blipFill rotWithShape="1">
          <a:blip r:embed="rId6">
            <a:alphaModFix/>
          </a:blip>
          <a:srcRect/>
          <a:stretch/>
        </p:blipFill>
        <p:spPr>
          <a:xfrm>
            <a:off x="13610025" y="16157241"/>
            <a:ext cx="9195881" cy="7105896"/>
          </a:xfrm>
          <a:prstGeom prst="rect">
            <a:avLst/>
          </a:prstGeom>
          <a:noFill/>
          <a:ln>
            <a:noFill/>
          </a:ln>
        </p:spPr>
      </p:pic>
      <p:sp>
        <p:nvSpPr>
          <p:cNvPr id="32" name="Google Shape;32;p1"/>
          <p:cNvSpPr txBox="1"/>
          <p:nvPr/>
        </p:nvSpPr>
        <p:spPr>
          <a:xfrm>
            <a:off x="13415275" y="16051166"/>
            <a:ext cx="98277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600"/>
              </a:spcBef>
              <a:spcAft>
                <a:spcPts val="0"/>
              </a:spcAft>
              <a:buClr>
                <a:srgbClr val="3F3F3F"/>
              </a:buClr>
              <a:buSzPts val="27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Vegetation Community Map of Santa Monica Mountains Recreation Area 06/25/2018</a:t>
            </a:r>
            <a:endParaRPr sz="2400" b="1"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33" name="Google Shape;33;p1"/>
          <p:cNvPicPr preferRelativeResize="0"/>
          <p:nvPr/>
        </p:nvPicPr>
        <p:blipFill rotWithShape="1">
          <a:blip r:embed="rId7">
            <a:alphaModFix/>
            <a:extLst>
              <a:ext uri="{BEBA8EAE-BF5A-486C-A8C5-ECC9F3942E4B}">
                <a14:imgProps xmlns:a14="http://schemas.microsoft.com/office/drawing/2010/main">
                  <a14:imgLayer r:embed="rId8">
                    <a14:imgEffect>
                      <a14:brightnessContrast bright="11000"/>
                    </a14:imgEffect>
                  </a14:imgLayer>
                </a14:imgProps>
              </a:ext>
            </a:extLst>
          </a:blip>
          <a:srcRect l="14437" t="7168" r="10448" b="34833"/>
          <a:stretch/>
        </p:blipFill>
        <p:spPr>
          <a:xfrm>
            <a:off x="10197207" y="30786075"/>
            <a:ext cx="1645920" cy="1645920"/>
          </a:xfrm>
          <a:prstGeom prst="rect">
            <a:avLst/>
          </a:prstGeom>
          <a:noFill/>
          <a:ln>
            <a:noFill/>
          </a:ln>
        </p:spPr>
      </p:pic>
      <p:sp>
        <p:nvSpPr>
          <p:cNvPr id="34" name="Google Shape;34;p1"/>
          <p:cNvSpPr txBox="1"/>
          <p:nvPr/>
        </p:nvSpPr>
        <p:spPr>
          <a:xfrm>
            <a:off x="9602847" y="32711809"/>
            <a:ext cx="283464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Joshua Spector</a:t>
            </a:r>
            <a:endParaRPr sz="1400" b="0" i="0" u="none" strike="noStrike" cap="none">
              <a:solidFill>
                <a:srgbClr val="000000"/>
              </a:solidFill>
              <a:latin typeface="Arial"/>
              <a:ea typeface="Arial"/>
              <a:cs typeface="Arial"/>
              <a:sym typeface="Arial"/>
            </a:endParaRPr>
          </a:p>
        </p:txBody>
      </p:sp>
      <p:sp>
        <p:nvSpPr>
          <p:cNvPr id="35" name="Google Shape;35;p1"/>
          <p:cNvSpPr txBox="1"/>
          <p:nvPr/>
        </p:nvSpPr>
        <p:spPr>
          <a:xfrm rot="-5400000">
            <a:off x="11001102" y="18369057"/>
            <a:ext cx="29222700" cy="178098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38754"/>
              </a:buClr>
              <a:buSzPts val="10000"/>
              <a:buFont typeface="Century Gothic"/>
              <a:buNone/>
            </a:pPr>
            <a:r>
              <a:rPr lang="en-US" sz="9400" b="1" i="0" u="none" strike="noStrike" cap="none">
                <a:solidFill>
                  <a:srgbClr val="238754"/>
                </a:solidFill>
                <a:latin typeface="Century Gothic"/>
                <a:ea typeface="Century Gothic"/>
                <a:cs typeface="Century Gothic"/>
                <a:sym typeface="Century Gothic"/>
              </a:rPr>
              <a:t>Santa Monica Mountains</a:t>
            </a:r>
            <a:r>
              <a:rPr lang="en-US" sz="9400" b="0" i="0" u="none" strike="noStrike" cap="none">
                <a:solidFill>
                  <a:srgbClr val="238754"/>
                </a:solidFill>
                <a:latin typeface="Century Gothic"/>
                <a:ea typeface="Century Gothic"/>
                <a:cs typeface="Century Gothic"/>
                <a:sym typeface="Century Gothic"/>
              </a:rPr>
              <a:t> </a:t>
            </a:r>
            <a:r>
              <a:rPr lang="en-US" sz="9400" b="0" i="0" u="none" strike="noStrike" cap="none">
                <a:solidFill>
                  <a:srgbClr val="2E8652"/>
                </a:solidFill>
                <a:latin typeface="Century Gothic"/>
                <a:ea typeface="Century Gothic"/>
                <a:cs typeface="Century Gothic"/>
                <a:sym typeface="Century Gothic"/>
              </a:rPr>
              <a:t>Ecological Forecasting II</a:t>
            </a:r>
            <a:r>
              <a:rPr lang="en-US" sz="9400">
                <a:solidFill>
                  <a:srgbClr val="2E8652"/>
                </a:solidFill>
                <a:latin typeface="Century Gothic"/>
                <a:ea typeface="Century Gothic"/>
                <a:cs typeface="Century Gothic"/>
                <a:sym typeface="Century Gothic"/>
              </a:rPr>
              <a:t>I</a:t>
            </a:r>
            <a:endParaRPr sz="9400" b="0" i="0" u="none" strike="noStrike" cap="none">
              <a:solidFill>
                <a:srgbClr val="238754"/>
              </a:solidFill>
              <a:latin typeface="Century Gothic"/>
              <a:ea typeface="Century Gothic"/>
              <a:cs typeface="Century Gothic"/>
              <a:sym typeface="Century Gothic"/>
            </a:endParaRPr>
          </a:p>
        </p:txBody>
      </p:sp>
      <p:sp>
        <p:nvSpPr>
          <p:cNvPr id="36" name="Google Shape;36;p1"/>
          <p:cNvSpPr txBox="1"/>
          <p:nvPr/>
        </p:nvSpPr>
        <p:spPr>
          <a:xfrm>
            <a:off x="12721920" y="5274916"/>
            <a:ext cx="11430000" cy="27834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238754"/>
              </a:buClr>
              <a:buSzPts val="2800"/>
              <a:buFont typeface="Webdings" panose="05030102010509060703" pitchFamily="18" charset="2"/>
              <a:buChar char=""/>
            </a:pPr>
            <a:r>
              <a:rPr lang="en-US" sz="2500" b="1" i="0" u="none" strike="noStrike" cap="none" dirty="0">
                <a:solidFill>
                  <a:srgbClr val="238754"/>
                </a:solidFill>
                <a:latin typeface="Garamond"/>
                <a:ea typeface="Garamond"/>
                <a:cs typeface="Garamond"/>
                <a:sym typeface="Garamond"/>
              </a:rPr>
              <a:t>Determine </a:t>
            </a:r>
            <a:r>
              <a:rPr lang="en-US" sz="2500" i="0" u="none" strike="noStrike" cap="none" dirty="0">
                <a:solidFill>
                  <a:schemeClr val="tx1">
                    <a:lumMod val="75000"/>
                    <a:lumOff val="25000"/>
                  </a:schemeClr>
                </a:solidFill>
                <a:latin typeface="Garamond"/>
                <a:ea typeface="Garamond"/>
                <a:cs typeface="Garamond"/>
                <a:sym typeface="Garamond"/>
              </a:rPr>
              <a:t>where and what species were still alive following the recent fires and drought</a:t>
            </a:r>
            <a:endParaRPr sz="2500" i="0" u="none" strike="noStrike" cap="none" dirty="0">
              <a:solidFill>
                <a:schemeClr val="tx1">
                  <a:lumMod val="75000"/>
                  <a:lumOff val="25000"/>
                </a:schemeClr>
              </a:solidFill>
              <a:latin typeface="Garamond"/>
              <a:ea typeface="Garamond"/>
              <a:cs typeface="Garamond"/>
              <a:sym typeface="Garamond"/>
            </a:endParaRPr>
          </a:p>
          <a:p>
            <a:pPr marL="457200" marR="0" lvl="0" indent="-457200" algn="l" rtl="0">
              <a:lnSpc>
                <a:spcPct val="100000"/>
              </a:lnSpc>
              <a:spcBef>
                <a:spcPts val="600"/>
              </a:spcBef>
              <a:spcAft>
                <a:spcPts val="0"/>
              </a:spcAft>
              <a:buClr>
                <a:srgbClr val="238754"/>
              </a:buClr>
              <a:buSzPts val="2800"/>
              <a:buFont typeface="Webdings" panose="05030102010509060703" pitchFamily="18" charset="2"/>
              <a:buChar char=""/>
            </a:pPr>
            <a:r>
              <a:rPr lang="en-US" sz="2500" b="1" i="0" u="none" strike="noStrike" cap="none" dirty="0">
                <a:solidFill>
                  <a:srgbClr val="238754"/>
                </a:solidFill>
                <a:latin typeface="Garamond"/>
                <a:ea typeface="Garamond"/>
                <a:cs typeface="Garamond"/>
                <a:sym typeface="Garamond"/>
              </a:rPr>
              <a:t>Map</a:t>
            </a:r>
            <a:r>
              <a:rPr lang="en-US" sz="2500" b="0" i="0" u="none" strike="noStrike" cap="none" dirty="0">
                <a:solidFill>
                  <a:srgbClr val="000000"/>
                </a:solidFill>
                <a:latin typeface="Garamond"/>
                <a:ea typeface="Garamond"/>
                <a:cs typeface="Garamond"/>
                <a:sym typeface="Garamond"/>
              </a:rPr>
              <a:t> </a:t>
            </a:r>
            <a:r>
              <a:rPr lang="en-US" sz="2500" i="0" u="none" strike="noStrike" cap="none" dirty="0">
                <a:solidFill>
                  <a:schemeClr val="tx1">
                    <a:lumMod val="75000"/>
                    <a:lumOff val="25000"/>
                  </a:schemeClr>
                </a:solidFill>
                <a:latin typeface="Garamond"/>
                <a:ea typeface="Garamond"/>
                <a:cs typeface="Garamond"/>
                <a:sym typeface="Garamond"/>
              </a:rPr>
              <a:t>topographical and environmental conditions</a:t>
            </a:r>
            <a:r>
              <a:rPr lang="en-US" sz="2500" dirty="0">
                <a:solidFill>
                  <a:schemeClr val="tx1">
                    <a:lumMod val="75000"/>
                    <a:lumOff val="25000"/>
                  </a:schemeClr>
                </a:solidFill>
                <a:latin typeface="Garamond"/>
                <a:ea typeface="Garamond"/>
                <a:cs typeface="Garamond"/>
                <a:sym typeface="Garamond"/>
              </a:rPr>
              <a:t> such as surface temperature and precipitation in 2050 and 2099</a:t>
            </a:r>
            <a:endParaRPr sz="2500" i="0" u="none" strike="noStrike" cap="none" dirty="0">
              <a:solidFill>
                <a:schemeClr val="tx1">
                  <a:lumMod val="75000"/>
                  <a:lumOff val="25000"/>
                </a:schemeClr>
              </a:solidFill>
              <a:latin typeface="Garamond"/>
              <a:ea typeface="Garamond"/>
              <a:cs typeface="Garamond"/>
              <a:sym typeface="Garamond"/>
            </a:endParaRPr>
          </a:p>
          <a:p>
            <a:pPr marL="457200" marR="0" lvl="0" indent="-457200" algn="l" rtl="0">
              <a:lnSpc>
                <a:spcPct val="100000"/>
              </a:lnSpc>
              <a:spcBef>
                <a:spcPts val="600"/>
              </a:spcBef>
              <a:spcAft>
                <a:spcPts val="0"/>
              </a:spcAft>
              <a:buClr>
                <a:srgbClr val="238754"/>
              </a:buClr>
              <a:buSzPts val="2800"/>
              <a:buFont typeface="Webdings" panose="05030102010509060703" pitchFamily="18" charset="2"/>
              <a:buChar char=""/>
            </a:pPr>
            <a:r>
              <a:rPr lang="en-US" sz="2500" b="1" i="0" u="none" strike="noStrike" cap="none" dirty="0">
                <a:solidFill>
                  <a:srgbClr val="238754"/>
                </a:solidFill>
                <a:latin typeface="Garamond"/>
                <a:ea typeface="Garamond"/>
                <a:cs typeface="Garamond"/>
                <a:sym typeface="Garamond"/>
              </a:rPr>
              <a:t>Identify</a:t>
            </a:r>
            <a:r>
              <a:rPr lang="en-US" sz="2500" b="0" i="0" u="none" strike="noStrike" cap="none" dirty="0">
                <a:solidFill>
                  <a:srgbClr val="000000"/>
                </a:solidFill>
                <a:latin typeface="Garamond"/>
                <a:ea typeface="Garamond"/>
                <a:cs typeface="Garamond"/>
                <a:sym typeface="Garamond"/>
              </a:rPr>
              <a:t> </a:t>
            </a:r>
            <a:r>
              <a:rPr lang="en-US" sz="2500" i="0" u="none" strike="noStrike" cap="none" dirty="0">
                <a:solidFill>
                  <a:schemeClr val="tx1">
                    <a:lumMod val="75000"/>
                    <a:lumOff val="25000"/>
                  </a:schemeClr>
                </a:solidFill>
                <a:latin typeface="Garamond"/>
                <a:ea typeface="Garamond"/>
                <a:cs typeface="Garamond"/>
                <a:sym typeface="Garamond"/>
              </a:rPr>
              <a:t>sites with suitable conditions to support native woodlands in the next 50 to 100 years </a:t>
            </a:r>
            <a:r>
              <a:rPr lang="en-US" sz="2500" dirty="0">
                <a:solidFill>
                  <a:schemeClr val="tx1">
                    <a:lumMod val="75000"/>
                    <a:lumOff val="25000"/>
                  </a:schemeClr>
                </a:solidFill>
                <a:latin typeface="Garamond"/>
                <a:ea typeface="Garamond"/>
                <a:cs typeface="Garamond"/>
                <a:sym typeface="Garamond"/>
              </a:rPr>
              <a:t>using </a:t>
            </a:r>
            <a:r>
              <a:rPr lang="en-US" sz="2500" dirty="0" err="1" smtClean="0">
                <a:solidFill>
                  <a:schemeClr val="tx1">
                    <a:lumMod val="75000"/>
                    <a:lumOff val="25000"/>
                  </a:schemeClr>
                </a:solidFill>
                <a:latin typeface="Garamond"/>
                <a:ea typeface="Garamond"/>
                <a:cs typeface="Garamond"/>
                <a:sym typeface="Garamond"/>
              </a:rPr>
              <a:t>MaxEnt</a:t>
            </a:r>
            <a:endParaRPr sz="2500" b="0" i="0" u="none" strike="noStrike" cap="none" dirty="0">
              <a:solidFill>
                <a:srgbClr val="000000"/>
              </a:solidFill>
              <a:sym typeface="Arial"/>
            </a:endParaRPr>
          </a:p>
        </p:txBody>
      </p:sp>
      <p:sp>
        <p:nvSpPr>
          <p:cNvPr id="37" name="Google Shape;37;p1"/>
          <p:cNvSpPr txBox="1"/>
          <p:nvPr/>
        </p:nvSpPr>
        <p:spPr>
          <a:xfrm>
            <a:off x="12743140" y="4484917"/>
            <a:ext cx="31278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238754"/>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p:txBody>
      </p:sp>
      <p:sp>
        <p:nvSpPr>
          <p:cNvPr id="38" name="Google Shape;38;p1"/>
          <p:cNvSpPr txBox="1"/>
          <p:nvPr/>
        </p:nvSpPr>
        <p:spPr>
          <a:xfrm>
            <a:off x="914403" y="19615368"/>
            <a:ext cx="3849000" cy="7695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238754"/>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Methodology</a:t>
            </a:r>
            <a:endParaRPr sz="1400" b="0" i="0" u="none" strike="noStrike" cap="none">
              <a:solidFill>
                <a:srgbClr val="000000"/>
              </a:solidFill>
              <a:latin typeface="Arial"/>
              <a:ea typeface="Arial"/>
              <a:cs typeface="Arial"/>
              <a:sym typeface="Arial"/>
            </a:endParaRPr>
          </a:p>
        </p:txBody>
      </p:sp>
      <p:sp>
        <p:nvSpPr>
          <p:cNvPr id="39" name="Google Shape;39;p1"/>
          <p:cNvSpPr txBox="1"/>
          <p:nvPr/>
        </p:nvSpPr>
        <p:spPr>
          <a:xfrm>
            <a:off x="864065" y="13301643"/>
            <a:ext cx="3172800" cy="7695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238754"/>
                </a:solidFill>
                <a:latin typeface="Century Gothic"/>
                <a:ea typeface="Century Gothic"/>
                <a:cs typeface="Century Gothic"/>
                <a:sym typeface="Century Gothic"/>
              </a:rPr>
              <a:t>Study Area</a:t>
            </a:r>
            <a:endParaRPr sz="1400" b="0" i="0" u="none" strike="noStrike" cap="none" dirty="0">
              <a:solidFill>
                <a:srgbClr val="000000"/>
              </a:solidFill>
              <a:latin typeface="Arial"/>
              <a:ea typeface="Arial"/>
              <a:cs typeface="Arial"/>
              <a:sym typeface="Arial"/>
            </a:endParaRPr>
          </a:p>
        </p:txBody>
      </p:sp>
      <p:sp>
        <p:nvSpPr>
          <p:cNvPr id="40" name="Google Shape;40;p1"/>
          <p:cNvSpPr txBox="1"/>
          <p:nvPr/>
        </p:nvSpPr>
        <p:spPr>
          <a:xfrm>
            <a:off x="972165" y="26524701"/>
            <a:ext cx="52725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238754"/>
                </a:solidFill>
                <a:latin typeface="Century Gothic"/>
                <a:ea typeface="Century Gothic"/>
                <a:cs typeface="Century Gothic"/>
                <a:sym typeface="Century Gothic"/>
              </a:rPr>
              <a:t>Earth Observations</a:t>
            </a:r>
            <a:endParaRPr sz="1400" b="0" i="0" u="none" strike="noStrike" cap="none">
              <a:solidFill>
                <a:srgbClr val="000000"/>
              </a:solidFill>
              <a:latin typeface="Arial"/>
              <a:ea typeface="Arial"/>
              <a:cs typeface="Arial"/>
              <a:sym typeface="Arial"/>
            </a:endParaRPr>
          </a:p>
        </p:txBody>
      </p:sp>
      <p:sp>
        <p:nvSpPr>
          <p:cNvPr id="41" name="Google Shape;41;p1"/>
          <p:cNvSpPr txBox="1"/>
          <p:nvPr/>
        </p:nvSpPr>
        <p:spPr>
          <a:xfrm>
            <a:off x="12801602" y="7848561"/>
            <a:ext cx="2012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238754"/>
                </a:solidFill>
                <a:latin typeface="Century Gothic"/>
                <a:ea typeface="Century Gothic"/>
                <a:cs typeface="Century Gothic"/>
                <a:sym typeface="Century Gothic"/>
              </a:rPr>
              <a:t>Results</a:t>
            </a:r>
            <a:endParaRPr sz="1400" b="0" i="0" u="none" strike="noStrike" cap="none" dirty="0">
              <a:solidFill>
                <a:srgbClr val="000000"/>
              </a:solidFill>
              <a:latin typeface="Arial"/>
              <a:ea typeface="Arial"/>
              <a:cs typeface="Arial"/>
              <a:sym typeface="Arial"/>
            </a:endParaRPr>
          </a:p>
        </p:txBody>
      </p:sp>
      <p:sp>
        <p:nvSpPr>
          <p:cNvPr id="42" name="Google Shape;42;p1"/>
          <p:cNvSpPr txBox="1"/>
          <p:nvPr/>
        </p:nvSpPr>
        <p:spPr>
          <a:xfrm>
            <a:off x="12770046" y="24237651"/>
            <a:ext cx="11576100" cy="16074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238754"/>
              </a:buClr>
              <a:buSzPts val="2700"/>
              <a:buFont typeface="Webdings" panose="05030102010509060703" pitchFamily="18" charset="2"/>
              <a:buChar char=""/>
            </a:pPr>
            <a:r>
              <a:rPr lang="en-US" sz="2500" i="0" u="none" strike="noStrike" cap="none" dirty="0">
                <a:solidFill>
                  <a:schemeClr val="tx1">
                    <a:lumMod val="75000"/>
                    <a:lumOff val="25000"/>
                  </a:schemeClr>
                </a:solidFill>
                <a:latin typeface="Garamond"/>
                <a:ea typeface="Garamond"/>
                <a:cs typeface="Garamond"/>
                <a:sym typeface="Garamond"/>
              </a:rPr>
              <a:t>Riparian areas have significantly decreased after prolonged </a:t>
            </a:r>
            <a:r>
              <a:rPr lang="en-US" sz="2500" i="0" u="none" strike="noStrike" cap="none" dirty="0" smtClean="0">
                <a:solidFill>
                  <a:schemeClr val="tx1">
                    <a:lumMod val="75000"/>
                    <a:lumOff val="25000"/>
                  </a:schemeClr>
                </a:solidFill>
                <a:latin typeface="Garamond"/>
                <a:ea typeface="Garamond"/>
                <a:cs typeface="Garamond"/>
                <a:sym typeface="Garamond"/>
              </a:rPr>
              <a:t>drought.</a:t>
            </a:r>
            <a:endParaRPr sz="2500" i="0" u="none" strike="noStrike" cap="none" dirty="0">
              <a:solidFill>
                <a:schemeClr val="tx1">
                  <a:lumMod val="75000"/>
                  <a:lumOff val="25000"/>
                </a:schemeClr>
              </a:solidFill>
              <a:sym typeface="Arial"/>
            </a:endParaRPr>
          </a:p>
          <a:p>
            <a:pPr marL="457200" marR="0" lvl="0" indent="-457200" algn="l" rtl="0">
              <a:lnSpc>
                <a:spcPct val="100000"/>
              </a:lnSpc>
              <a:spcBef>
                <a:spcPts val="600"/>
              </a:spcBef>
              <a:spcAft>
                <a:spcPts val="0"/>
              </a:spcAft>
              <a:buClr>
                <a:srgbClr val="238754"/>
              </a:buClr>
              <a:buSzPts val="2700"/>
              <a:buFont typeface="Webdings" panose="05030102010509060703" pitchFamily="18" charset="2"/>
              <a:buChar char=""/>
            </a:pPr>
            <a:r>
              <a:rPr lang="en-US" sz="2500" i="0" u="none" strike="noStrike" cap="none" dirty="0">
                <a:solidFill>
                  <a:schemeClr val="tx1">
                    <a:lumMod val="75000"/>
                    <a:lumOff val="25000"/>
                  </a:schemeClr>
                </a:solidFill>
                <a:latin typeface="Garamond"/>
                <a:ea typeface="Garamond"/>
                <a:cs typeface="Garamond"/>
                <a:sym typeface="Garamond"/>
              </a:rPr>
              <a:t>Annual grass and chaparral experienced an increase in land cover post </a:t>
            </a:r>
            <a:r>
              <a:rPr lang="en-US" sz="2500" i="0" u="none" strike="noStrike" cap="none" dirty="0" smtClean="0">
                <a:solidFill>
                  <a:schemeClr val="tx1">
                    <a:lumMod val="75000"/>
                    <a:lumOff val="25000"/>
                  </a:schemeClr>
                </a:solidFill>
                <a:latin typeface="Garamond"/>
                <a:ea typeface="Garamond"/>
                <a:cs typeface="Garamond"/>
                <a:sym typeface="Garamond"/>
              </a:rPr>
              <a:t>drought.</a:t>
            </a:r>
            <a:endParaRPr sz="2500" i="0" u="none" strike="noStrike" cap="none" dirty="0">
              <a:solidFill>
                <a:schemeClr val="tx1">
                  <a:lumMod val="75000"/>
                  <a:lumOff val="25000"/>
                </a:schemeClr>
              </a:solidFill>
              <a:latin typeface="Garamond"/>
              <a:ea typeface="Garamond"/>
              <a:cs typeface="Garamond"/>
              <a:sym typeface="Garamond"/>
            </a:endParaRPr>
          </a:p>
          <a:p>
            <a:pPr marL="457200" marR="0" lvl="0" indent="-457200" algn="l" rtl="0">
              <a:lnSpc>
                <a:spcPct val="100000"/>
              </a:lnSpc>
              <a:spcBef>
                <a:spcPts val="600"/>
              </a:spcBef>
              <a:spcAft>
                <a:spcPts val="0"/>
              </a:spcAft>
              <a:buClr>
                <a:srgbClr val="238754"/>
              </a:buClr>
              <a:buSzPts val="2700"/>
              <a:buFont typeface="Webdings" panose="05030102010509060703" pitchFamily="18" charset="2"/>
              <a:buChar char=""/>
            </a:pPr>
            <a:r>
              <a:rPr lang="en-US" sz="2500" i="0" u="none" strike="noStrike" cap="none" dirty="0">
                <a:solidFill>
                  <a:schemeClr val="tx1">
                    <a:lumMod val="75000"/>
                    <a:lumOff val="25000"/>
                  </a:schemeClr>
                </a:solidFill>
                <a:latin typeface="Garamond"/>
                <a:ea typeface="Garamond"/>
                <a:cs typeface="Garamond"/>
                <a:sym typeface="Garamond"/>
              </a:rPr>
              <a:t>Oak woodlands and riparian areas were heavily damaged from the Woolsey </a:t>
            </a:r>
            <a:r>
              <a:rPr lang="en-US" sz="2500" i="0" u="none" strike="noStrike" cap="none" dirty="0" smtClean="0">
                <a:solidFill>
                  <a:schemeClr val="tx1">
                    <a:lumMod val="75000"/>
                    <a:lumOff val="25000"/>
                  </a:schemeClr>
                </a:solidFill>
                <a:latin typeface="Garamond"/>
                <a:ea typeface="Garamond"/>
                <a:cs typeface="Garamond"/>
                <a:sym typeface="Garamond"/>
              </a:rPr>
              <a:t>Fire.</a:t>
            </a:r>
            <a:endParaRPr sz="2500" i="0" u="none" strike="noStrike" cap="none" dirty="0">
              <a:solidFill>
                <a:schemeClr val="tx1">
                  <a:lumMod val="75000"/>
                  <a:lumOff val="25000"/>
                </a:schemeClr>
              </a:solidFill>
              <a:latin typeface="Garamond"/>
              <a:ea typeface="Garamond"/>
              <a:cs typeface="Garamond"/>
              <a:sym typeface="Garamond"/>
            </a:endParaRPr>
          </a:p>
        </p:txBody>
      </p:sp>
      <p:sp>
        <p:nvSpPr>
          <p:cNvPr id="43" name="Google Shape;43;p1"/>
          <p:cNvSpPr txBox="1"/>
          <p:nvPr/>
        </p:nvSpPr>
        <p:spPr>
          <a:xfrm>
            <a:off x="12801608" y="23479814"/>
            <a:ext cx="34869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238754"/>
                </a:solidFill>
                <a:latin typeface="Century Gothic"/>
                <a:ea typeface="Century Gothic"/>
                <a:cs typeface="Century Gothic"/>
                <a:sym typeface="Century Gothic"/>
              </a:rPr>
              <a:t>Conclusions</a:t>
            </a:r>
            <a:endParaRPr sz="1400" b="0" i="0" u="none" strike="noStrike" cap="none" dirty="0">
              <a:solidFill>
                <a:srgbClr val="238754"/>
              </a:solidFill>
              <a:latin typeface="Arial"/>
              <a:ea typeface="Arial"/>
              <a:cs typeface="Arial"/>
              <a:sym typeface="Arial"/>
            </a:endParaRPr>
          </a:p>
        </p:txBody>
      </p:sp>
      <p:sp>
        <p:nvSpPr>
          <p:cNvPr id="44" name="Google Shape;44;p1"/>
          <p:cNvSpPr txBox="1"/>
          <p:nvPr/>
        </p:nvSpPr>
        <p:spPr>
          <a:xfrm>
            <a:off x="12864700" y="30219625"/>
            <a:ext cx="11430000" cy="35121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Clr>
                <a:schemeClr val="dk1"/>
              </a:buClr>
              <a:buSzPts val="1100"/>
              <a:buFont typeface="Arial"/>
              <a:buNone/>
            </a:pPr>
            <a:r>
              <a:rPr lang="en-US" sz="2000" b="1" i="0" u="none" strike="noStrike" cap="none" dirty="0">
                <a:solidFill>
                  <a:schemeClr val="tx1">
                    <a:lumMod val="75000"/>
                    <a:lumOff val="25000"/>
                  </a:schemeClr>
                </a:solidFill>
                <a:latin typeface="Garamond"/>
                <a:ea typeface="Garamond"/>
                <a:cs typeface="Garamond"/>
                <a:sym typeface="Garamond"/>
              </a:rPr>
              <a:t>Dr. Natasha Stavros </a:t>
            </a:r>
            <a:r>
              <a:rPr lang="en-US" sz="2000" b="0" i="0" u="none" strike="noStrike" cap="none" dirty="0">
                <a:solidFill>
                  <a:schemeClr val="tx1">
                    <a:lumMod val="75000"/>
                    <a:lumOff val="25000"/>
                  </a:schemeClr>
                </a:solidFill>
                <a:latin typeface="Garamond"/>
                <a:ea typeface="Garamond"/>
                <a:cs typeface="Garamond"/>
                <a:sym typeface="Garamond"/>
              </a:rPr>
              <a:t>(NASA Jet Propulsion Laboratory, California Institute of Technology)</a:t>
            </a:r>
            <a:endParaRPr sz="2000" b="0" i="0" u="none" strike="noStrike" cap="none" dirty="0">
              <a:solidFill>
                <a:schemeClr val="tx1">
                  <a:lumMod val="75000"/>
                  <a:lumOff val="25000"/>
                </a:schemeClr>
              </a:solidFill>
              <a:latin typeface="Garamond"/>
              <a:ea typeface="Garamond"/>
              <a:cs typeface="Garamond"/>
              <a:sym typeface="Garamond"/>
            </a:endParaRPr>
          </a:p>
          <a:p>
            <a:pPr marL="0" marR="0" lvl="0" indent="0" algn="l" rtl="0">
              <a:lnSpc>
                <a:spcPct val="125000"/>
              </a:lnSpc>
              <a:spcBef>
                <a:spcPts val="0"/>
              </a:spcBef>
              <a:spcAft>
                <a:spcPts val="0"/>
              </a:spcAft>
              <a:buClr>
                <a:schemeClr val="dk1"/>
              </a:buClr>
              <a:buSzPts val="1100"/>
              <a:buFont typeface="Arial"/>
              <a:buNone/>
            </a:pPr>
            <a:r>
              <a:rPr lang="en-US" sz="2000" b="1" i="0" u="none" strike="noStrike" cap="none" dirty="0">
                <a:solidFill>
                  <a:schemeClr val="tx1">
                    <a:lumMod val="75000"/>
                    <a:lumOff val="25000"/>
                  </a:schemeClr>
                </a:solidFill>
                <a:latin typeface="Garamond"/>
                <a:ea typeface="Garamond"/>
                <a:cs typeface="Garamond"/>
                <a:sym typeface="Garamond"/>
              </a:rPr>
              <a:t>Dr. </a:t>
            </a:r>
            <a:r>
              <a:rPr lang="en-US" sz="2000" b="1" i="0" u="none" strike="noStrike" cap="none" dirty="0" err="1">
                <a:solidFill>
                  <a:schemeClr val="tx1">
                    <a:lumMod val="75000"/>
                    <a:lumOff val="25000"/>
                  </a:schemeClr>
                </a:solidFill>
                <a:latin typeface="Garamond"/>
                <a:ea typeface="Garamond"/>
                <a:cs typeface="Garamond"/>
                <a:sym typeface="Garamond"/>
              </a:rPr>
              <a:t>Latha</a:t>
            </a:r>
            <a:r>
              <a:rPr lang="en-US" sz="2000" b="1" i="0" u="none" strike="noStrike" cap="none" dirty="0">
                <a:solidFill>
                  <a:schemeClr val="tx1">
                    <a:lumMod val="75000"/>
                    <a:lumOff val="25000"/>
                  </a:schemeClr>
                </a:solidFill>
                <a:latin typeface="Garamond"/>
                <a:ea typeface="Garamond"/>
                <a:cs typeface="Garamond"/>
                <a:sym typeface="Garamond"/>
              </a:rPr>
              <a:t> </a:t>
            </a:r>
            <a:r>
              <a:rPr lang="en-US" sz="2000" b="1" i="0" u="none" strike="noStrike" cap="none" dirty="0" err="1">
                <a:solidFill>
                  <a:schemeClr val="tx1">
                    <a:lumMod val="75000"/>
                    <a:lumOff val="25000"/>
                  </a:schemeClr>
                </a:solidFill>
                <a:latin typeface="Garamond"/>
                <a:ea typeface="Garamond"/>
                <a:cs typeface="Garamond"/>
                <a:sym typeface="Garamond"/>
              </a:rPr>
              <a:t>Baskaran</a:t>
            </a:r>
            <a:r>
              <a:rPr lang="en-US" sz="2000" b="0" i="0" u="none" strike="noStrike" cap="none" dirty="0">
                <a:solidFill>
                  <a:schemeClr val="tx1">
                    <a:lumMod val="75000"/>
                    <a:lumOff val="25000"/>
                  </a:schemeClr>
                </a:solidFill>
                <a:latin typeface="Garamond"/>
                <a:ea typeface="Garamond"/>
                <a:cs typeface="Garamond"/>
                <a:sym typeface="Garamond"/>
              </a:rPr>
              <a:t> (NASA Jet Propulsion Laboratory, California Institute of Technology)</a:t>
            </a:r>
            <a:endParaRPr sz="2000" b="0" i="0" u="none" strike="noStrike" cap="none" dirty="0">
              <a:solidFill>
                <a:schemeClr val="tx1">
                  <a:lumMod val="75000"/>
                  <a:lumOff val="25000"/>
                </a:schemeClr>
              </a:solidFill>
              <a:latin typeface="Garamond"/>
              <a:ea typeface="Garamond"/>
              <a:cs typeface="Garamond"/>
              <a:sym typeface="Garamond"/>
            </a:endParaRPr>
          </a:p>
          <a:p>
            <a:pPr marL="0" marR="0" lvl="0" indent="0" algn="l" rtl="0">
              <a:lnSpc>
                <a:spcPct val="125000"/>
              </a:lnSpc>
              <a:spcBef>
                <a:spcPts val="0"/>
              </a:spcBef>
              <a:spcAft>
                <a:spcPts val="0"/>
              </a:spcAft>
              <a:buClr>
                <a:schemeClr val="dk1"/>
              </a:buClr>
              <a:buSzPts val="1100"/>
              <a:buFont typeface="Arial"/>
              <a:buNone/>
            </a:pPr>
            <a:r>
              <a:rPr lang="en-US" sz="2000" b="1" i="0" u="none" strike="noStrike" cap="none" dirty="0">
                <a:solidFill>
                  <a:schemeClr val="tx1">
                    <a:lumMod val="75000"/>
                    <a:lumOff val="25000"/>
                  </a:schemeClr>
                </a:solidFill>
                <a:latin typeface="Garamond"/>
                <a:ea typeface="Garamond"/>
                <a:cs typeface="Garamond"/>
                <a:sym typeface="Garamond"/>
              </a:rPr>
              <a:t>Erika Higa </a:t>
            </a:r>
            <a:r>
              <a:rPr lang="en-US" sz="2000" b="0" i="0" u="none" strike="noStrike" cap="none" dirty="0">
                <a:solidFill>
                  <a:schemeClr val="tx1">
                    <a:lumMod val="75000"/>
                    <a:lumOff val="25000"/>
                  </a:schemeClr>
                </a:solidFill>
                <a:latin typeface="Garamond"/>
                <a:ea typeface="Garamond"/>
                <a:cs typeface="Garamond"/>
                <a:sym typeface="Garamond"/>
              </a:rPr>
              <a:t>(NASA DEVELOP, NASA Jet Propulsion Laboratory)</a:t>
            </a:r>
            <a:endParaRPr sz="2000" b="0" i="0" u="none" strike="noStrike" cap="none" dirty="0">
              <a:solidFill>
                <a:schemeClr val="tx1">
                  <a:lumMod val="75000"/>
                  <a:lumOff val="25000"/>
                </a:schemeClr>
              </a:solidFill>
              <a:latin typeface="Garamond"/>
              <a:ea typeface="Garamond"/>
              <a:cs typeface="Garamond"/>
              <a:sym typeface="Garamond"/>
            </a:endParaRPr>
          </a:p>
          <a:p>
            <a:pPr marL="0" marR="0" lvl="0" indent="0" algn="l" rtl="0">
              <a:lnSpc>
                <a:spcPct val="125000"/>
              </a:lnSpc>
              <a:spcBef>
                <a:spcPts val="0"/>
              </a:spcBef>
              <a:spcAft>
                <a:spcPts val="0"/>
              </a:spcAft>
              <a:buClr>
                <a:schemeClr val="dk1"/>
              </a:buClr>
              <a:buSzPts val="1100"/>
              <a:buFont typeface="Arial"/>
              <a:buNone/>
            </a:pPr>
            <a:r>
              <a:rPr lang="en-US" sz="2000" b="1" i="0" u="none" strike="noStrike" cap="none" dirty="0" err="1">
                <a:solidFill>
                  <a:schemeClr val="tx1">
                    <a:lumMod val="75000"/>
                    <a:lumOff val="25000"/>
                  </a:schemeClr>
                </a:solidFill>
                <a:latin typeface="Garamond"/>
                <a:ea typeface="Garamond"/>
                <a:cs typeface="Garamond"/>
                <a:sym typeface="Garamond"/>
              </a:rPr>
              <a:t>Rosi</a:t>
            </a:r>
            <a:r>
              <a:rPr lang="en-US" sz="2000" b="1" i="0" u="none" strike="noStrike" cap="none" dirty="0">
                <a:solidFill>
                  <a:schemeClr val="tx1">
                    <a:lumMod val="75000"/>
                    <a:lumOff val="25000"/>
                  </a:schemeClr>
                </a:solidFill>
                <a:latin typeface="Garamond"/>
                <a:ea typeface="Garamond"/>
                <a:cs typeface="Garamond"/>
                <a:sym typeface="Garamond"/>
              </a:rPr>
              <a:t> </a:t>
            </a:r>
            <a:r>
              <a:rPr lang="en-US" sz="2000" b="1" i="0" u="none" strike="noStrike" cap="none" dirty="0" err="1">
                <a:solidFill>
                  <a:schemeClr val="tx1">
                    <a:lumMod val="75000"/>
                    <a:lumOff val="25000"/>
                  </a:schemeClr>
                </a:solidFill>
                <a:latin typeface="Garamond"/>
                <a:ea typeface="Garamond"/>
                <a:cs typeface="Garamond"/>
                <a:sym typeface="Garamond"/>
              </a:rPr>
              <a:t>Dagit</a:t>
            </a:r>
            <a:r>
              <a:rPr lang="en-US" sz="2000" b="0" i="0" u="none" strike="noStrike" cap="none" dirty="0">
                <a:solidFill>
                  <a:schemeClr val="tx1">
                    <a:lumMod val="75000"/>
                    <a:lumOff val="25000"/>
                  </a:schemeClr>
                </a:solidFill>
                <a:latin typeface="Garamond"/>
                <a:ea typeface="Garamond"/>
                <a:cs typeface="Garamond"/>
                <a:sym typeface="Garamond"/>
              </a:rPr>
              <a:t> (Resource Conservation District of the Santa Monica Mountains)</a:t>
            </a:r>
            <a:endParaRPr sz="2000" b="0" i="0" u="none" strike="noStrike" cap="none" dirty="0">
              <a:solidFill>
                <a:schemeClr val="tx1">
                  <a:lumMod val="75000"/>
                  <a:lumOff val="25000"/>
                </a:schemeClr>
              </a:solidFill>
              <a:latin typeface="Garamond"/>
              <a:ea typeface="Garamond"/>
              <a:cs typeface="Garamond"/>
              <a:sym typeface="Garamond"/>
            </a:endParaRPr>
          </a:p>
          <a:p>
            <a:pPr marL="0" marR="0" lvl="0" indent="0" algn="l" rtl="0">
              <a:lnSpc>
                <a:spcPct val="125000"/>
              </a:lnSpc>
              <a:spcBef>
                <a:spcPts val="0"/>
              </a:spcBef>
              <a:spcAft>
                <a:spcPts val="0"/>
              </a:spcAft>
              <a:buClr>
                <a:schemeClr val="dk1"/>
              </a:buClr>
              <a:buSzPts val="1100"/>
              <a:buFont typeface="Arial"/>
              <a:buNone/>
            </a:pPr>
            <a:r>
              <a:rPr lang="en-US" sz="2000" b="1" i="0" u="none" strike="noStrike" cap="none" dirty="0">
                <a:solidFill>
                  <a:schemeClr val="tx1">
                    <a:lumMod val="75000"/>
                    <a:lumOff val="25000"/>
                  </a:schemeClr>
                </a:solidFill>
                <a:latin typeface="Garamond"/>
                <a:ea typeface="Garamond"/>
                <a:cs typeface="Garamond"/>
                <a:sym typeface="Garamond"/>
              </a:rPr>
              <a:t>Natalie Queally</a:t>
            </a:r>
            <a:r>
              <a:rPr lang="en-US" sz="2000" b="0" i="0" u="none" strike="noStrike" cap="none" dirty="0">
                <a:solidFill>
                  <a:schemeClr val="tx1">
                    <a:lumMod val="75000"/>
                    <a:lumOff val="25000"/>
                  </a:schemeClr>
                </a:solidFill>
                <a:latin typeface="Garamond"/>
                <a:ea typeface="Garamond"/>
                <a:cs typeface="Garamond"/>
                <a:sym typeface="Garamond"/>
              </a:rPr>
              <a:t> (NASA DEVELOP, NASA Jet Propulsion Laboratory)</a:t>
            </a:r>
            <a:endParaRPr sz="2000" b="0" i="0" u="none" strike="noStrike" cap="none" dirty="0">
              <a:solidFill>
                <a:schemeClr val="tx1">
                  <a:lumMod val="75000"/>
                  <a:lumOff val="25000"/>
                </a:schemeClr>
              </a:solidFill>
              <a:latin typeface="Garamond"/>
              <a:ea typeface="Garamond"/>
              <a:cs typeface="Garamond"/>
              <a:sym typeface="Garamond"/>
            </a:endParaRPr>
          </a:p>
          <a:p>
            <a:pPr marL="0" marR="0" lvl="0" indent="0" algn="l" rtl="0">
              <a:lnSpc>
                <a:spcPct val="125000"/>
              </a:lnSpc>
              <a:spcBef>
                <a:spcPts val="0"/>
              </a:spcBef>
              <a:spcAft>
                <a:spcPts val="0"/>
              </a:spcAft>
              <a:buClr>
                <a:schemeClr val="dk1"/>
              </a:buClr>
              <a:buSzPts val="1100"/>
              <a:buFont typeface="Arial"/>
              <a:buNone/>
            </a:pPr>
            <a:r>
              <a:rPr lang="en-US" sz="2000" b="1" i="0" u="none" strike="noStrike" cap="none" dirty="0">
                <a:solidFill>
                  <a:schemeClr val="tx1">
                    <a:lumMod val="75000"/>
                    <a:lumOff val="25000"/>
                  </a:schemeClr>
                </a:solidFill>
                <a:latin typeface="Garamond"/>
                <a:ea typeface="Garamond"/>
                <a:cs typeface="Garamond"/>
                <a:sym typeface="Garamond"/>
              </a:rPr>
              <a:t>Kelsey Foster</a:t>
            </a:r>
            <a:r>
              <a:rPr lang="en-US" sz="2000" b="0" i="0" u="none" strike="noStrike" cap="none" dirty="0">
                <a:solidFill>
                  <a:schemeClr val="tx1">
                    <a:lumMod val="75000"/>
                    <a:lumOff val="25000"/>
                  </a:schemeClr>
                </a:solidFill>
                <a:latin typeface="Garamond"/>
                <a:ea typeface="Garamond"/>
                <a:cs typeface="Garamond"/>
                <a:sym typeface="Garamond"/>
              </a:rPr>
              <a:t> (NASA DEVELOP, NASA Jet Propulsion Laboratory)	</a:t>
            </a:r>
            <a:endParaRPr sz="2000" b="0" i="0" u="none" strike="noStrike" cap="none" dirty="0">
              <a:solidFill>
                <a:schemeClr val="tx1">
                  <a:lumMod val="75000"/>
                  <a:lumOff val="25000"/>
                </a:schemeClr>
              </a:solidFill>
              <a:latin typeface="Garamond"/>
              <a:ea typeface="Garamond"/>
              <a:cs typeface="Garamond"/>
              <a:sym typeface="Garamond"/>
            </a:endParaRPr>
          </a:p>
          <a:p>
            <a:pPr marL="0" marR="0" lvl="0" indent="0" algn="l" rtl="0">
              <a:lnSpc>
                <a:spcPct val="125000"/>
              </a:lnSpc>
              <a:spcBef>
                <a:spcPts val="0"/>
              </a:spcBef>
              <a:spcAft>
                <a:spcPts val="0"/>
              </a:spcAft>
              <a:buClr>
                <a:schemeClr val="dk1"/>
              </a:buClr>
              <a:buSzPts val="1100"/>
              <a:buFont typeface="Arial"/>
              <a:buNone/>
            </a:pPr>
            <a:r>
              <a:rPr lang="en-US" sz="2000" b="1" i="0" u="none" strike="noStrike" cap="none" dirty="0">
                <a:solidFill>
                  <a:schemeClr val="tx1">
                    <a:lumMod val="75000"/>
                    <a:lumOff val="25000"/>
                  </a:schemeClr>
                </a:solidFill>
                <a:latin typeface="Garamond"/>
                <a:ea typeface="Garamond"/>
                <a:cs typeface="Garamond"/>
                <a:sym typeface="Garamond"/>
              </a:rPr>
              <a:t>Emil Chang</a:t>
            </a:r>
            <a:r>
              <a:rPr lang="en-US" sz="2000" b="0" i="0" u="none" strike="noStrike" cap="none" dirty="0">
                <a:solidFill>
                  <a:schemeClr val="tx1">
                    <a:lumMod val="75000"/>
                    <a:lumOff val="25000"/>
                  </a:schemeClr>
                </a:solidFill>
                <a:latin typeface="Garamond"/>
                <a:ea typeface="Garamond"/>
                <a:cs typeface="Garamond"/>
                <a:sym typeface="Garamond"/>
              </a:rPr>
              <a:t> (NASA DEVELOP, NASA Jet Propulsion Laboratory)</a:t>
            </a:r>
            <a:endParaRPr sz="2000" b="0" i="0" u="none" strike="noStrike" cap="none" dirty="0">
              <a:solidFill>
                <a:schemeClr val="tx1">
                  <a:lumMod val="75000"/>
                  <a:lumOff val="25000"/>
                </a:schemeClr>
              </a:solidFill>
              <a:latin typeface="Garamond"/>
              <a:ea typeface="Garamond"/>
              <a:cs typeface="Garamond"/>
              <a:sym typeface="Garamond"/>
            </a:endParaRPr>
          </a:p>
          <a:p>
            <a:pPr marL="0" marR="0" lvl="0" indent="0" algn="l" rtl="0">
              <a:lnSpc>
                <a:spcPct val="125000"/>
              </a:lnSpc>
              <a:spcBef>
                <a:spcPts val="0"/>
              </a:spcBef>
              <a:spcAft>
                <a:spcPts val="0"/>
              </a:spcAft>
              <a:buClr>
                <a:schemeClr val="dk1"/>
              </a:buClr>
              <a:buSzPts val="1100"/>
              <a:buFont typeface="Arial"/>
              <a:buNone/>
            </a:pPr>
            <a:r>
              <a:rPr lang="en-US" sz="2000" b="1" i="0" u="none" strike="noStrike" cap="none" dirty="0">
                <a:solidFill>
                  <a:schemeClr val="tx1">
                    <a:lumMod val="75000"/>
                    <a:lumOff val="25000"/>
                  </a:schemeClr>
                </a:solidFill>
                <a:latin typeface="Garamond"/>
                <a:ea typeface="Garamond"/>
                <a:cs typeface="Garamond"/>
                <a:sym typeface="Garamond"/>
              </a:rPr>
              <a:t>Ariana </a:t>
            </a:r>
            <a:r>
              <a:rPr lang="en-US" sz="2000" b="1" i="0" u="none" strike="noStrike" cap="none" dirty="0" err="1">
                <a:solidFill>
                  <a:schemeClr val="tx1">
                    <a:lumMod val="75000"/>
                    <a:lumOff val="25000"/>
                  </a:schemeClr>
                </a:solidFill>
                <a:latin typeface="Garamond"/>
                <a:ea typeface="Garamond"/>
                <a:cs typeface="Garamond"/>
                <a:sym typeface="Garamond"/>
              </a:rPr>
              <a:t>Nickmeyer</a:t>
            </a:r>
            <a:r>
              <a:rPr lang="en-US" sz="2000" b="0" i="0" u="none" strike="noStrike" cap="none" dirty="0">
                <a:solidFill>
                  <a:schemeClr val="tx1">
                    <a:lumMod val="75000"/>
                    <a:lumOff val="25000"/>
                  </a:schemeClr>
                </a:solidFill>
                <a:latin typeface="Garamond"/>
                <a:ea typeface="Garamond"/>
                <a:cs typeface="Garamond"/>
                <a:sym typeface="Garamond"/>
              </a:rPr>
              <a:t> (NASA DEVELOP, NASA Jet Propulsion Laboratory)</a:t>
            </a:r>
            <a:endParaRPr sz="2000" b="0" i="0" u="none" strike="noStrike" cap="none" dirty="0">
              <a:solidFill>
                <a:schemeClr val="tx1">
                  <a:lumMod val="75000"/>
                  <a:lumOff val="25000"/>
                </a:schemeClr>
              </a:solidFill>
              <a:latin typeface="Garamond"/>
              <a:ea typeface="Garamond"/>
              <a:cs typeface="Garamond"/>
              <a:sym typeface="Garamond"/>
            </a:endParaRPr>
          </a:p>
          <a:p>
            <a:pPr marL="0" marR="0" lvl="0" indent="0" algn="l" rtl="0">
              <a:lnSpc>
                <a:spcPct val="125000"/>
              </a:lnSpc>
              <a:spcBef>
                <a:spcPts val="0"/>
              </a:spcBef>
              <a:spcAft>
                <a:spcPts val="0"/>
              </a:spcAft>
              <a:buClr>
                <a:schemeClr val="dk1"/>
              </a:buClr>
              <a:buSzPts val="1100"/>
              <a:buFont typeface="Arial"/>
              <a:buNone/>
            </a:pPr>
            <a:r>
              <a:rPr lang="en-US" sz="2000" b="1" i="0" u="none" strike="noStrike" cap="none" dirty="0">
                <a:solidFill>
                  <a:schemeClr val="tx1">
                    <a:lumMod val="75000"/>
                    <a:lumOff val="25000"/>
                  </a:schemeClr>
                </a:solidFill>
                <a:latin typeface="Garamond"/>
                <a:ea typeface="Garamond"/>
                <a:cs typeface="Garamond"/>
                <a:sym typeface="Garamond"/>
              </a:rPr>
              <a:t>Nick Rousseau</a:t>
            </a:r>
            <a:r>
              <a:rPr lang="en-US" sz="2000" b="0" i="0" u="none" strike="noStrike" cap="none" dirty="0">
                <a:solidFill>
                  <a:schemeClr val="tx1">
                    <a:lumMod val="75000"/>
                    <a:lumOff val="25000"/>
                  </a:schemeClr>
                </a:solidFill>
                <a:latin typeface="Garamond"/>
                <a:ea typeface="Garamond"/>
                <a:cs typeface="Garamond"/>
                <a:sym typeface="Garamond"/>
              </a:rPr>
              <a:t> (NASA DEVELOP, NASA Jet Propulsion Laboratory)</a:t>
            </a:r>
            <a:endParaRPr sz="2000" b="0" i="0" u="none" strike="noStrike" cap="none" dirty="0">
              <a:solidFill>
                <a:schemeClr val="tx1">
                  <a:lumMod val="75000"/>
                  <a:lumOff val="25000"/>
                </a:schemeClr>
              </a:solidFill>
              <a:latin typeface="Garamond"/>
              <a:ea typeface="Garamond"/>
              <a:cs typeface="Garamond"/>
              <a:sym typeface="Garamond"/>
            </a:endParaRPr>
          </a:p>
          <a:p>
            <a:pPr marL="0" marR="0" lvl="0" indent="0" algn="l" rtl="0">
              <a:lnSpc>
                <a:spcPct val="100000"/>
              </a:lnSpc>
              <a:spcBef>
                <a:spcPts val="0"/>
              </a:spcBef>
              <a:spcAft>
                <a:spcPts val="0"/>
              </a:spcAft>
              <a:buClr>
                <a:srgbClr val="3F3F3F"/>
              </a:buClr>
              <a:buSzPts val="2700"/>
              <a:buFont typeface="Arial"/>
              <a:buNone/>
            </a:pPr>
            <a:endParaRPr sz="2200" b="0" i="0" u="none" strike="noStrike" cap="none" dirty="0">
              <a:solidFill>
                <a:schemeClr val="tx1">
                  <a:lumMod val="75000"/>
                  <a:lumOff val="25000"/>
                </a:schemeClr>
              </a:solidFill>
              <a:latin typeface="Garamond"/>
              <a:ea typeface="Garamond"/>
              <a:cs typeface="Garamond"/>
              <a:sym typeface="Garamond"/>
            </a:endParaRPr>
          </a:p>
        </p:txBody>
      </p:sp>
      <p:sp>
        <p:nvSpPr>
          <p:cNvPr id="45" name="Google Shape;45;p1"/>
          <p:cNvSpPr txBox="1"/>
          <p:nvPr/>
        </p:nvSpPr>
        <p:spPr>
          <a:xfrm>
            <a:off x="12818165" y="29450116"/>
            <a:ext cx="56877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238754"/>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46" name="Google Shape;46;p1"/>
          <p:cNvSpPr txBox="1"/>
          <p:nvPr/>
        </p:nvSpPr>
        <p:spPr>
          <a:xfrm>
            <a:off x="12801601" y="26453925"/>
            <a:ext cx="9692640" cy="2314483"/>
          </a:xfrm>
          <a:prstGeom prst="rect">
            <a:avLst/>
          </a:prstGeom>
          <a:noFill/>
          <a:ln>
            <a:noFill/>
          </a:ln>
        </p:spPr>
        <p:txBody>
          <a:bodyPr spcFirstLastPara="1" wrap="square" lIns="91425" tIns="45700" rIns="91425" bIns="45700" anchor="t" anchorCtr="0">
            <a:noAutofit/>
          </a:bodyPr>
          <a:lstStyle/>
          <a:p>
            <a:pPr marL="347472" marR="0" lvl="0" indent="-347472" algn="l" rtl="0">
              <a:lnSpc>
                <a:spcPct val="115000"/>
              </a:lnSpc>
              <a:spcBef>
                <a:spcPts val="0"/>
              </a:spcBef>
              <a:spcAft>
                <a:spcPts val="0"/>
              </a:spcAft>
              <a:buClr>
                <a:srgbClr val="238754"/>
              </a:buClr>
              <a:buSzPts val="2200"/>
              <a:buFont typeface="Webdings" panose="05030102010509060703" pitchFamily="18" charset="2"/>
              <a:buChar char=""/>
            </a:pPr>
            <a:r>
              <a:rPr lang="en-US" sz="2400" b="1" i="0" u="none" strike="noStrike" cap="none" dirty="0" smtClean="0">
                <a:solidFill>
                  <a:schemeClr val="tx1">
                    <a:lumMod val="75000"/>
                    <a:lumOff val="25000"/>
                  </a:schemeClr>
                </a:solidFill>
                <a:latin typeface="Garamond"/>
                <a:ea typeface="Garamond"/>
                <a:cs typeface="Garamond"/>
                <a:sym typeface="Garamond"/>
              </a:rPr>
              <a:t>Resource </a:t>
            </a:r>
            <a:r>
              <a:rPr lang="en-US" sz="2400" b="1" i="0" u="none" strike="noStrike" cap="none" dirty="0">
                <a:solidFill>
                  <a:schemeClr val="tx1">
                    <a:lumMod val="75000"/>
                    <a:lumOff val="25000"/>
                  </a:schemeClr>
                </a:solidFill>
                <a:latin typeface="Garamond"/>
                <a:ea typeface="Garamond"/>
                <a:cs typeface="Garamond"/>
                <a:sym typeface="Garamond"/>
              </a:rPr>
              <a:t>Conservation District</a:t>
            </a:r>
            <a:r>
              <a:rPr lang="en-US" sz="2400" b="0" i="0" u="none" strike="noStrike" cap="none" dirty="0">
                <a:solidFill>
                  <a:schemeClr val="tx1">
                    <a:lumMod val="75000"/>
                    <a:lumOff val="25000"/>
                  </a:schemeClr>
                </a:solidFill>
                <a:latin typeface="Garamond"/>
                <a:ea typeface="Garamond"/>
                <a:cs typeface="Garamond"/>
                <a:sym typeface="Garamond"/>
              </a:rPr>
              <a:t> of the Santa Monica Mountains</a:t>
            </a:r>
            <a:endParaRPr sz="2400" b="0" i="0" u="none" strike="noStrike" cap="none" dirty="0">
              <a:solidFill>
                <a:schemeClr val="tx1">
                  <a:lumMod val="75000"/>
                  <a:lumOff val="25000"/>
                </a:schemeClr>
              </a:solidFill>
              <a:latin typeface="Garamond"/>
              <a:ea typeface="Garamond"/>
              <a:cs typeface="Garamond"/>
              <a:sym typeface="Garamond"/>
            </a:endParaRPr>
          </a:p>
          <a:p>
            <a:pPr marL="347472" marR="0" lvl="0" indent="-347472" algn="l" rtl="0">
              <a:lnSpc>
                <a:spcPct val="115000"/>
              </a:lnSpc>
              <a:spcBef>
                <a:spcPts val="0"/>
              </a:spcBef>
              <a:spcAft>
                <a:spcPts val="0"/>
              </a:spcAft>
              <a:buClr>
                <a:srgbClr val="238754"/>
              </a:buClr>
              <a:buSzPts val="2200"/>
              <a:buFont typeface="Webdings" panose="05030102010509060703" pitchFamily="18" charset="2"/>
              <a:buChar char=""/>
            </a:pPr>
            <a:r>
              <a:rPr lang="en-US" sz="2400" b="1" i="0" u="none" strike="noStrike" cap="none" dirty="0">
                <a:solidFill>
                  <a:schemeClr val="tx1">
                    <a:lumMod val="75000"/>
                    <a:lumOff val="25000"/>
                  </a:schemeClr>
                </a:solidFill>
                <a:latin typeface="Garamond"/>
                <a:ea typeface="Garamond"/>
                <a:cs typeface="Garamond"/>
                <a:sym typeface="Garamond"/>
              </a:rPr>
              <a:t>National Park Service</a:t>
            </a:r>
            <a:r>
              <a:rPr lang="en-US" sz="2400" b="0" i="0" u="none" strike="noStrike" cap="none" dirty="0">
                <a:solidFill>
                  <a:schemeClr val="tx1">
                    <a:lumMod val="75000"/>
                    <a:lumOff val="25000"/>
                  </a:schemeClr>
                </a:solidFill>
                <a:latin typeface="Garamond"/>
                <a:ea typeface="Garamond"/>
                <a:cs typeface="Garamond"/>
                <a:sym typeface="Garamond"/>
              </a:rPr>
              <a:t>, Santa Monica Mountains National Recreation Area</a:t>
            </a:r>
            <a:endParaRPr sz="2400" b="0" i="0" u="none" strike="noStrike" cap="none" dirty="0">
              <a:solidFill>
                <a:schemeClr val="tx1">
                  <a:lumMod val="75000"/>
                  <a:lumOff val="25000"/>
                </a:schemeClr>
              </a:solidFill>
              <a:latin typeface="Garamond"/>
              <a:ea typeface="Garamond"/>
              <a:cs typeface="Garamond"/>
              <a:sym typeface="Garamond"/>
            </a:endParaRPr>
          </a:p>
          <a:p>
            <a:pPr marL="347472" marR="0" lvl="0" indent="-347472" algn="l" rtl="0">
              <a:lnSpc>
                <a:spcPct val="115000"/>
              </a:lnSpc>
              <a:spcBef>
                <a:spcPts val="0"/>
              </a:spcBef>
              <a:spcAft>
                <a:spcPts val="0"/>
              </a:spcAft>
              <a:buClr>
                <a:srgbClr val="238754"/>
              </a:buClr>
              <a:buSzPts val="2200"/>
              <a:buFont typeface="Webdings" panose="05030102010509060703" pitchFamily="18" charset="2"/>
              <a:buChar char=""/>
            </a:pPr>
            <a:r>
              <a:rPr lang="en-US" sz="2400" b="1" i="0" u="none" strike="noStrike" cap="none" dirty="0">
                <a:solidFill>
                  <a:schemeClr val="tx1">
                    <a:lumMod val="75000"/>
                    <a:lumOff val="25000"/>
                  </a:schemeClr>
                </a:solidFill>
                <a:latin typeface="Garamond"/>
                <a:ea typeface="Garamond"/>
                <a:cs typeface="Garamond"/>
                <a:sym typeface="Garamond"/>
              </a:rPr>
              <a:t>California Department of Parks and Recreation</a:t>
            </a:r>
            <a:r>
              <a:rPr lang="en-US" sz="2400" b="0" i="0" u="none" strike="noStrike" cap="none" dirty="0">
                <a:solidFill>
                  <a:schemeClr val="tx1">
                    <a:lumMod val="75000"/>
                    <a:lumOff val="25000"/>
                  </a:schemeClr>
                </a:solidFill>
                <a:latin typeface="Garamond"/>
                <a:ea typeface="Garamond"/>
                <a:cs typeface="Garamond"/>
                <a:sym typeface="Garamond"/>
              </a:rPr>
              <a:t>, Los Angeles Division</a:t>
            </a:r>
            <a:endParaRPr sz="2400" b="0" i="0" u="none" strike="noStrike" cap="none" dirty="0">
              <a:solidFill>
                <a:schemeClr val="tx1">
                  <a:lumMod val="75000"/>
                  <a:lumOff val="25000"/>
                </a:schemeClr>
              </a:solidFill>
              <a:latin typeface="Garamond"/>
              <a:ea typeface="Garamond"/>
              <a:cs typeface="Garamond"/>
              <a:sym typeface="Garamond"/>
            </a:endParaRPr>
          </a:p>
          <a:p>
            <a:pPr marL="347472" marR="0" lvl="0" indent="-347472" algn="l" rtl="0">
              <a:lnSpc>
                <a:spcPct val="115000"/>
              </a:lnSpc>
              <a:spcBef>
                <a:spcPts val="0"/>
              </a:spcBef>
              <a:spcAft>
                <a:spcPts val="0"/>
              </a:spcAft>
              <a:buClr>
                <a:srgbClr val="238754"/>
              </a:buClr>
              <a:buSzPts val="2200"/>
              <a:buFont typeface="Webdings" panose="05030102010509060703" pitchFamily="18" charset="2"/>
              <a:buChar char=""/>
            </a:pPr>
            <a:r>
              <a:rPr lang="en-US" sz="2400" b="1" i="0" u="none" strike="noStrike" cap="none" dirty="0">
                <a:solidFill>
                  <a:schemeClr val="tx1">
                    <a:lumMod val="75000"/>
                    <a:lumOff val="25000"/>
                  </a:schemeClr>
                </a:solidFill>
                <a:latin typeface="Garamond"/>
                <a:ea typeface="Garamond"/>
                <a:cs typeface="Garamond"/>
                <a:sym typeface="Garamond"/>
              </a:rPr>
              <a:t>County of Los Angeles Fire Department</a:t>
            </a:r>
            <a:r>
              <a:rPr lang="en-US" sz="2400" b="0" i="0" u="none" strike="noStrike" cap="none" dirty="0">
                <a:solidFill>
                  <a:schemeClr val="tx1">
                    <a:lumMod val="75000"/>
                    <a:lumOff val="25000"/>
                  </a:schemeClr>
                </a:solidFill>
                <a:latin typeface="Garamond"/>
                <a:ea typeface="Garamond"/>
                <a:cs typeface="Garamond"/>
                <a:sym typeface="Garamond"/>
              </a:rPr>
              <a:t>, Prevention Services Bureau, Forestry Division</a:t>
            </a:r>
            <a:endParaRPr sz="2400" b="0" i="0" u="none" strike="noStrike" cap="none" dirty="0">
              <a:solidFill>
                <a:schemeClr val="tx1">
                  <a:lumMod val="75000"/>
                  <a:lumOff val="25000"/>
                </a:schemeClr>
              </a:solidFill>
              <a:latin typeface="Garamond"/>
              <a:ea typeface="Garamond"/>
              <a:cs typeface="Garamond"/>
              <a:sym typeface="Garamond"/>
            </a:endParaRPr>
          </a:p>
          <a:p>
            <a:pPr marL="347472" marR="0" lvl="0" indent="-347472" algn="l" rtl="0">
              <a:lnSpc>
                <a:spcPct val="115000"/>
              </a:lnSpc>
              <a:spcBef>
                <a:spcPts val="0"/>
              </a:spcBef>
              <a:spcAft>
                <a:spcPts val="0"/>
              </a:spcAft>
              <a:buClr>
                <a:srgbClr val="238754"/>
              </a:buClr>
              <a:buSzPts val="2200"/>
              <a:buFont typeface="Webdings" panose="05030102010509060703" pitchFamily="18" charset="2"/>
              <a:buChar char=""/>
            </a:pPr>
            <a:r>
              <a:rPr lang="en-US" sz="2400" b="1" i="0" u="none" strike="noStrike" cap="none" dirty="0">
                <a:solidFill>
                  <a:schemeClr val="tx1">
                    <a:lumMod val="75000"/>
                    <a:lumOff val="25000"/>
                  </a:schemeClr>
                </a:solidFill>
                <a:latin typeface="Garamond"/>
                <a:ea typeface="Garamond"/>
                <a:cs typeface="Garamond"/>
                <a:sym typeface="Garamond"/>
              </a:rPr>
              <a:t>County of Los Angeles</a:t>
            </a:r>
            <a:r>
              <a:rPr lang="en-US" sz="2400" b="0" i="0" u="none" strike="noStrike" cap="none" dirty="0">
                <a:solidFill>
                  <a:schemeClr val="tx1">
                    <a:lumMod val="75000"/>
                    <a:lumOff val="25000"/>
                  </a:schemeClr>
                </a:solidFill>
                <a:latin typeface="Garamond"/>
                <a:ea typeface="Garamond"/>
                <a:cs typeface="Garamond"/>
                <a:sym typeface="Garamond"/>
              </a:rPr>
              <a:t> Department of Regional </a:t>
            </a:r>
            <a:r>
              <a:rPr lang="en-US" sz="2400" b="0" i="0" u="none" strike="noStrike" cap="none" dirty="0" smtClean="0">
                <a:solidFill>
                  <a:schemeClr val="tx1">
                    <a:lumMod val="75000"/>
                    <a:lumOff val="25000"/>
                  </a:schemeClr>
                </a:solidFill>
                <a:latin typeface="Garamond"/>
                <a:ea typeface="Garamond"/>
                <a:cs typeface="Garamond"/>
                <a:sym typeface="Garamond"/>
              </a:rPr>
              <a:t>Planning</a:t>
            </a:r>
          </a:p>
          <a:p>
            <a:pPr marL="347472" marR="0" lvl="0" indent="-347472" algn="l" rtl="0">
              <a:lnSpc>
                <a:spcPct val="115000"/>
              </a:lnSpc>
              <a:spcBef>
                <a:spcPts val="0"/>
              </a:spcBef>
              <a:spcAft>
                <a:spcPts val="0"/>
              </a:spcAft>
              <a:buClr>
                <a:srgbClr val="238754"/>
              </a:buClr>
              <a:buSzPts val="2200"/>
              <a:buFont typeface="Webdings" panose="05030102010509060703" pitchFamily="18" charset="2"/>
              <a:buChar char=""/>
            </a:pPr>
            <a:r>
              <a:rPr lang="en-US" sz="2400" b="1" dirty="0" smtClean="0">
                <a:solidFill>
                  <a:schemeClr val="tx1">
                    <a:lumMod val="75000"/>
                    <a:lumOff val="25000"/>
                  </a:schemeClr>
                </a:solidFill>
                <a:latin typeface="Garamond"/>
                <a:ea typeface="Garamond"/>
                <a:cs typeface="Garamond"/>
                <a:sym typeface="Garamond"/>
              </a:rPr>
              <a:t>University of Montana</a:t>
            </a:r>
            <a:r>
              <a:rPr lang="en-US" sz="2400" dirty="0" smtClean="0">
                <a:solidFill>
                  <a:schemeClr val="tx1">
                    <a:lumMod val="75000"/>
                    <a:lumOff val="25000"/>
                  </a:schemeClr>
                </a:solidFill>
                <a:latin typeface="Garamond"/>
                <a:ea typeface="Garamond"/>
                <a:cs typeface="Garamond"/>
                <a:sym typeface="Garamond"/>
              </a:rPr>
              <a:t>, Department of Geography</a:t>
            </a:r>
            <a:endParaRPr sz="2400" b="1" i="0" u="none" strike="noStrike" cap="none" dirty="0">
              <a:solidFill>
                <a:schemeClr val="tx1">
                  <a:lumMod val="75000"/>
                  <a:lumOff val="25000"/>
                </a:schemeClr>
              </a:solidFill>
              <a:latin typeface="Garamond"/>
              <a:ea typeface="Garamond"/>
              <a:cs typeface="Garamond"/>
              <a:sym typeface="Garamond"/>
            </a:endParaRPr>
          </a:p>
        </p:txBody>
      </p:sp>
      <p:sp>
        <p:nvSpPr>
          <p:cNvPr id="47" name="Google Shape;47;p1"/>
          <p:cNvSpPr txBox="1"/>
          <p:nvPr/>
        </p:nvSpPr>
        <p:spPr>
          <a:xfrm>
            <a:off x="12788954" y="25720388"/>
            <a:ext cx="44037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238754"/>
                </a:solidFill>
                <a:latin typeface="Century Gothic"/>
                <a:ea typeface="Century Gothic"/>
                <a:cs typeface="Century Gothic"/>
                <a:sym typeface="Century Gothic"/>
              </a:rPr>
              <a:t>Project Partners</a:t>
            </a:r>
            <a:endParaRPr sz="1400" b="0" i="0" u="none" strike="noStrike" cap="none" dirty="0">
              <a:solidFill>
                <a:srgbClr val="000000"/>
              </a:solidFill>
              <a:latin typeface="Arial"/>
              <a:ea typeface="Arial"/>
              <a:cs typeface="Arial"/>
              <a:sym typeface="Arial"/>
            </a:endParaRPr>
          </a:p>
        </p:txBody>
      </p:sp>
      <p:sp>
        <p:nvSpPr>
          <p:cNvPr id="48" name="Google Shape;48;p1"/>
          <p:cNvSpPr txBox="1"/>
          <p:nvPr/>
        </p:nvSpPr>
        <p:spPr>
          <a:xfrm>
            <a:off x="942274" y="29651353"/>
            <a:ext cx="4542600" cy="7695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238754"/>
                </a:solidFill>
                <a:latin typeface="Century Gothic"/>
                <a:ea typeface="Century Gothic"/>
                <a:cs typeface="Century Gothic"/>
                <a:sym typeface="Century Gothic"/>
              </a:rPr>
              <a:t>Team Members</a:t>
            </a:r>
            <a:endParaRPr sz="1400" b="0" i="0" u="none" strike="noStrike" cap="none" dirty="0">
              <a:solidFill>
                <a:srgbClr val="000000"/>
              </a:solidFill>
              <a:latin typeface="Arial"/>
              <a:ea typeface="Arial"/>
              <a:cs typeface="Arial"/>
              <a:sym typeface="Arial"/>
            </a:endParaRPr>
          </a:p>
        </p:txBody>
      </p:sp>
      <p:sp>
        <p:nvSpPr>
          <p:cNvPr id="49" name="Google Shape;49;p1"/>
          <p:cNvSpPr txBox="1">
            <a:spLocks noGrp="1"/>
          </p:cNvSpPr>
          <p:nvPr>
            <p:ph type="body" idx="1"/>
          </p:nvPr>
        </p:nvSpPr>
        <p:spPr>
          <a:xfrm>
            <a:off x="4704382" y="927100"/>
            <a:ext cx="18023236" cy="2171700"/>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chemeClr val="dk1"/>
              </a:buClr>
              <a:buSzPts val="1100"/>
              <a:buFont typeface="Arial"/>
              <a:buNone/>
            </a:pPr>
            <a:r>
              <a:rPr lang="en-US" sz="5550" dirty="0">
                <a:latin typeface="Century Gothic"/>
                <a:ea typeface="Century Gothic"/>
                <a:cs typeface="Century Gothic"/>
                <a:sym typeface="Century Gothic"/>
              </a:rPr>
              <a:t>Analyzing Recent Wildfire Impacts to Assist the Resource Conservation District of the Santa Monica Mountains in Identifying Tree Species to Replant</a:t>
            </a:r>
            <a:endParaRPr sz="5550" dirty="0">
              <a:latin typeface="Century Gothic"/>
              <a:ea typeface="Century Gothic"/>
              <a:cs typeface="Century Gothic"/>
              <a:sym typeface="Century Gothic"/>
            </a:endParaRPr>
          </a:p>
        </p:txBody>
      </p:sp>
      <p:sp>
        <p:nvSpPr>
          <p:cNvPr id="50" name="Google Shape;50;p1"/>
          <p:cNvSpPr txBox="1"/>
          <p:nvPr/>
        </p:nvSpPr>
        <p:spPr>
          <a:xfrm>
            <a:off x="14592300" y="34594800"/>
            <a:ext cx="11925301" cy="8001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238754"/>
              </a:buClr>
              <a:buSzPts val="5200"/>
              <a:buFont typeface="Arial"/>
              <a:buNone/>
            </a:pPr>
            <a:r>
              <a:rPr lang="en-US" sz="5200" b="0" i="0" u="none" strike="noStrike" cap="none">
                <a:solidFill>
                  <a:srgbClr val="238754"/>
                </a:solidFill>
                <a:latin typeface="Century Gothic"/>
                <a:ea typeface="Century Gothic"/>
                <a:cs typeface="Century Gothic"/>
                <a:sym typeface="Century Gothic"/>
              </a:rPr>
              <a:t> California – JPL|Summer 2019</a:t>
            </a:r>
            <a:endParaRPr sz="1400" b="0" i="0" u="none" strike="noStrike" cap="none">
              <a:solidFill>
                <a:srgbClr val="000000"/>
              </a:solidFill>
              <a:latin typeface="Arial"/>
              <a:ea typeface="Arial"/>
              <a:cs typeface="Arial"/>
              <a:sym typeface="Arial"/>
            </a:endParaRPr>
          </a:p>
        </p:txBody>
      </p:sp>
      <p:sp>
        <p:nvSpPr>
          <p:cNvPr id="51" name="Google Shape;51;p1"/>
          <p:cNvSpPr txBox="1"/>
          <p:nvPr/>
        </p:nvSpPr>
        <p:spPr>
          <a:xfrm>
            <a:off x="6683239" y="32725672"/>
            <a:ext cx="283464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Roger Ly</a:t>
            </a:r>
            <a:endParaRPr sz="1400" b="0" i="0" u="none" strike="noStrike" cap="none">
              <a:solidFill>
                <a:srgbClr val="000000"/>
              </a:solidFill>
              <a:latin typeface="Arial"/>
              <a:ea typeface="Arial"/>
              <a:cs typeface="Arial"/>
              <a:sym typeface="Arial"/>
            </a:endParaRPr>
          </a:p>
        </p:txBody>
      </p:sp>
      <p:sp>
        <p:nvSpPr>
          <p:cNvPr id="53" name="Google Shape;53;p1"/>
          <p:cNvSpPr txBox="1"/>
          <p:nvPr/>
        </p:nvSpPr>
        <p:spPr>
          <a:xfrm>
            <a:off x="3763631" y="32739547"/>
            <a:ext cx="283464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Laura Jessup</a:t>
            </a:r>
            <a:endParaRPr sz="1400" b="0" i="0" u="none" strike="noStrike" cap="none">
              <a:solidFill>
                <a:srgbClr val="000000"/>
              </a:solidFill>
              <a:latin typeface="Arial"/>
              <a:ea typeface="Arial"/>
              <a:cs typeface="Arial"/>
              <a:sym typeface="Arial"/>
            </a:endParaRPr>
          </a:p>
        </p:txBody>
      </p:sp>
      <p:sp>
        <p:nvSpPr>
          <p:cNvPr id="54" name="Google Shape;54;p1"/>
          <p:cNvSpPr txBox="1"/>
          <p:nvPr/>
        </p:nvSpPr>
        <p:spPr>
          <a:xfrm>
            <a:off x="914400" y="5330700"/>
            <a:ext cx="11430000" cy="7862400"/>
          </a:xfrm>
          <a:prstGeom prst="rect">
            <a:avLst/>
          </a:prstGeom>
          <a:noFill/>
          <a:ln>
            <a:noFill/>
          </a:ln>
        </p:spPr>
        <p:txBody>
          <a:bodyPr spcFirstLastPara="1" wrap="square" lIns="91425" tIns="45700" rIns="91425" bIns="45700" anchor="t" anchorCtr="0">
            <a:noAutofit/>
          </a:bodyPr>
          <a:lstStyle/>
          <a:p>
            <a:pPr lvl="0" algn="just">
              <a:buClr>
                <a:schemeClr val="dk1"/>
              </a:buClr>
              <a:buSzPts val="1100"/>
            </a:pPr>
            <a:r>
              <a:rPr lang="en-US" sz="2500" dirty="0">
                <a:solidFill>
                  <a:schemeClr val="tx1">
                    <a:lumMod val="75000"/>
                    <a:lumOff val="25000"/>
                  </a:schemeClr>
                </a:solidFill>
                <a:latin typeface="Garamond" panose="02020404030301010803" pitchFamily="18" charset="0"/>
                <a:ea typeface="Century Gothic" panose="020B0502020202020204" pitchFamily="34" charset="0"/>
                <a:cs typeface="Times New Roman" panose="02020603050405020304" pitchFamily="18" charset="0"/>
              </a:rPr>
              <a:t>The Woolsey Fire began on November 8, 2018, and lasted for almost two weeks, during which it burned almost 100,000 acres of valuable landscape and habitat, including a vast area of woodland. The persistence of key woodland species provides aesthetic, monetary, and ecological value to the landscape through carbon sequestration, air temperature moderation, and erosion mitigation, among other ecosystem services. This study investigated the impact of the Woolsey Fire on native woodland species distributions and identified areas suitable for restoration within the Santa Monica Mountains National Recreation Area. The team partnered with the Resource Conservation District of the Santa Monica Mountains; National Park Service, Santa Monica Mountains National Recreation Area; California Department of Parks and Recreation, Los Angeles County Division; County of Los Angeles Fire Department, Prevention Services Bureau, Forestry Division; County of Los Angeles Department of Regional Planning; and the University of Montana. The Earth observations used include data from Landsat 8 Operational Land Imager, NASA ER-2 Jet Airborne Visible </a:t>
            </a:r>
            <a:r>
              <a:rPr lang="en-US" sz="2500" dirty="0" err="1">
                <a:solidFill>
                  <a:schemeClr val="tx1">
                    <a:lumMod val="75000"/>
                    <a:lumOff val="25000"/>
                  </a:schemeClr>
                </a:solidFill>
                <a:latin typeface="Garamond" panose="02020404030301010803" pitchFamily="18" charset="0"/>
                <a:ea typeface="Century Gothic" panose="020B0502020202020204" pitchFamily="34" charset="0"/>
                <a:cs typeface="Times New Roman" panose="02020603050405020304" pitchFamily="18" charset="0"/>
              </a:rPr>
              <a:t>InfraRed</a:t>
            </a:r>
            <a:r>
              <a:rPr lang="en-US" sz="2500" dirty="0">
                <a:solidFill>
                  <a:schemeClr val="tx1">
                    <a:lumMod val="75000"/>
                    <a:lumOff val="25000"/>
                  </a:schemeClr>
                </a:solidFill>
                <a:latin typeface="Garamond" panose="02020404030301010803" pitchFamily="18" charset="0"/>
                <a:ea typeface="Century Gothic" panose="020B0502020202020204" pitchFamily="34" charset="0"/>
                <a:cs typeface="Times New Roman" panose="02020603050405020304" pitchFamily="18" charset="0"/>
              </a:rPr>
              <a:t> Imaging Spectrometer, Shuttle Radar Topography Mission, and </a:t>
            </a:r>
            <a:r>
              <a:rPr lang="en-US" sz="2500" dirty="0" err="1">
                <a:solidFill>
                  <a:schemeClr val="tx1">
                    <a:lumMod val="75000"/>
                    <a:lumOff val="25000"/>
                  </a:schemeClr>
                </a:solidFill>
                <a:latin typeface="Garamond" panose="02020404030301010803" pitchFamily="18" charset="0"/>
                <a:ea typeface="Century Gothic" panose="020B0502020202020204" pitchFamily="34" charset="0"/>
                <a:cs typeface="Times New Roman" panose="02020603050405020304" pitchFamily="18" charset="0"/>
              </a:rPr>
              <a:t>RapidEye</a:t>
            </a:r>
            <a:r>
              <a:rPr lang="en-US" sz="2500" dirty="0">
                <a:solidFill>
                  <a:schemeClr val="tx1">
                    <a:lumMod val="75000"/>
                    <a:lumOff val="25000"/>
                  </a:schemeClr>
                </a:solidFill>
                <a:latin typeface="Garamond" panose="02020404030301010803" pitchFamily="18" charset="0"/>
                <a:ea typeface="Century Gothic" panose="020B0502020202020204" pitchFamily="34" charset="0"/>
                <a:cs typeface="Times New Roman" panose="02020603050405020304" pitchFamily="18" charset="0"/>
              </a:rPr>
              <a:t>. The team produced maps of burn severity from the Woolsey Fire, its impact on plant species distributions, and habitat suitability projections for 2050 and 2099 to assist partners in prioritizing areas for restoration. A plant community classification was successfully created using Multiple Endmember Spectral Mixture Analysis (MESMA). Overall accuracy was assessed at 90.54% by comparing the classification to validation pixels derived from ground truth information provided by our partners.</a:t>
            </a:r>
            <a:endParaRPr sz="2500" dirty="0">
              <a:solidFill>
                <a:schemeClr val="tx1">
                  <a:lumMod val="75000"/>
                  <a:lumOff val="25000"/>
                </a:schemeClr>
              </a:solidFill>
              <a:latin typeface="Garamond"/>
              <a:ea typeface="Garamond"/>
              <a:cs typeface="Garamond"/>
              <a:sym typeface="Garamond"/>
            </a:endParaRPr>
          </a:p>
        </p:txBody>
      </p:sp>
      <p:sp>
        <p:nvSpPr>
          <p:cNvPr id="55" name="Google Shape;55;p1"/>
          <p:cNvSpPr txBox="1"/>
          <p:nvPr/>
        </p:nvSpPr>
        <p:spPr>
          <a:xfrm>
            <a:off x="878674" y="4484915"/>
            <a:ext cx="2475358"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238754"/>
                </a:solidFill>
                <a:latin typeface="Century Gothic"/>
                <a:ea typeface="Century Gothic"/>
                <a:cs typeface="Century Gothic"/>
                <a:sym typeface="Century Gothic"/>
              </a:rPr>
              <a:t>Abstract</a:t>
            </a:r>
            <a:endParaRPr sz="1400" b="0" i="0" u="none" strike="noStrike" cap="none">
              <a:solidFill>
                <a:srgbClr val="000000"/>
              </a:solidFill>
              <a:latin typeface="Arial"/>
              <a:ea typeface="Arial"/>
              <a:cs typeface="Arial"/>
              <a:sym typeface="Arial"/>
            </a:endParaRPr>
          </a:p>
        </p:txBody>
      </p:sp>
      <p:pic>
        <p:nvPicPr>
          <p:cNvPr id="58" name="Google Shape;58;p1"/>
          <p:cNvPicPr preferRelativeResize="0"/>
          <p:nvPr/>
        </p:nvPicPr>
        <p:blipFill rotWithShape="1">
          <a:blip r:embed="rId9">
            <a:alphaModFix/>
          </a:blip>
          <a:srcRect/>
          <a:stretch/>
        </p:blipFill>
        <p:spPr>
          <a:xfrm>
            <a:off x="9241245" y="27037164"/>
            <a:ext cx="1554473" cy="1717610"/>
          </a:xfrm>
          <a:prstGeom prst="rect">
            <a:avLst/>
          </a:prstGeom>
          <a:noFill/>
          <a:ln>
            <a:noFill/>
          </a:ln>
        </p:spPr>
      </p:pic>
      <p:sp>
        <p:nvSpPr>
          <p:cNvPr id="59" name="Google Shape;59;p1"/>
          <p:cNvSpPr txBox="1"/>
          <p:nvPr/>
        </p:nvSpPr>
        <p:spPr>
          <a:xfrm>
            <a:off x="8601131" y="28835283"/>
            <a:ext cx="2834700" cy="59183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smtClean="0">
                <a:solidFill>
                  <a:schemeClr val="tx1">
                    <a:lumMod val="75000"/>
                    <a:lumOff val="25000"/>
                  </a:schemeClr>
                </a:solidFill>
                <a:latin typeface="Garamond"/>
                <a:ea typeface="Garamond"/>
                <a:cs typeface="Garamond"/>
                <a:sym typeface="Garamond"/>
              </a:rPr>
              <a:t>SRTM</a:t>
            </a:r>
            <a:endParaRPr sz="2200" b="1" i="0" u="none" strike="noStrike" cap="none" dirty="0">
              <a:solidFill>
                <a:schemeClr val="tx1">
                  <a:lumMod val="75000"/>
                  <a:lumOff val="25000"/>
                </a:schemeClr>
              </a:solidFill>
              <a:latin typeface="Garamond"/>
              <a:ea typeface="Garamond"/>
              <a:cs typeface="Garamond"/>
              <a:sym typeface="Garamond"/>
            </a:endParaRPr>
          </a:p>
        </p:txBody>
      </p:sp>
      <p:pic>
        <p:nvPicPr>
          <p:cNvPr id="60" name="Google Shape;60;p1"/>
          <p:cNvPicPr preferRelativeResize="0"/>
          <p:nvPr/>
        </p:nvPicPr>
        <p:blipFill rotWithShape="1">
          <a:blip r:embed="rId10">
            <a:alphaModFix/>
          </a:blip>
          <a:srcRect/>
          <a:stretch/>
        </p:blipFill>
        <p:spPr>
          <a:xfrm>
            <a:off x="1550464" y="27368497"/>
            <a:ext cx="1705799" cy="1394164"/>
          </a:xfrm>
          <a:prstGeom prst="rect">
            <a:avLst/>
          </a:prstGeom>
          <a:noFill/>
          <a:ln>
            <a:noFill/>
          </a:ln>
        </p:spPr>
      </p:pic>
      <p:sp>
        <p:nvSpPr>
          <p:cNvPr id="61" name="Google Shape;61;p1"/>
          <p:cNvSpPr txBox="1"/>
          <p:nvPr/>
        </p:nvSpPr>
        <p:spPr>
          <a:xfrm>
            <a:off x="1074063" y="28835284"/>
            <a:ext cx="2658600" cy="56146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chemeClr val="tx1">
                    <a:lumMod val="75000"/>
                    <a:lumOff val="25000"/>
                  </a:schemeClr>
                </a:solidFill>
                <a:latin typeface="Garamond"/>
                <a:ea typeface="Garamond"/>
                <a:cs typeface="Garamond"/>
                <a:sym typeface="Garamond"/>
              </a:rPr>
              <a:t>Landsat 8 </a:t>
            </a:r>
            <a:r>
              <a:rPr lang="en-US" sz="2200" i="0" u="none" strike="noStrike" cap="none" dirty="0" smtClean="0">
                <a:solidFill>
                  <a:schemeClr val="tx1">
                    <a:lumMod val="75000"/>
                    <a:lumOff val="25000"/>
                  </a:schemeClr>
                </a:solidFill>
                <a:latin typeface="Garamond"/>
                <a:ea typeface="Garamond"/>
                <a:cs typeface="Garamond"/>
                <a:sym typeface="Garamond"/>
              </a:rPr>
              <a:t>OLI</a:t>
            </a:r>
            <a:endParaRPr sz="2200" i="0" u="none" strike="noStrike" cap="none" dirty="0">
              <a:solidFill>
                <a:schemeClr val="tx1">
                  <a:lumMod val="75000"/>
                  <a:lumOff val="25000"/>
                </a:schemeClr>
              </a:solidFill>
              <a:latin typeface="Garamond"/>
              <a:ea typeface="Garamond"/>
              <a:cs typeface="Garamond"/>
              <a:sym typeface="Garamond"/>
            </a:endParaRPr>
          </a:p>
        </p:txBody>
      </p:sp>
      <p:pic>
        <p:nvPicPr>
          <p:cNvPr id="62" name="Google Shape;62;p1"/>
          <p:cNvPicPr preferRelativeResize="0"/>
          <p:nvPr/>
        </p:nvPicPr>
        <p:blipFill rotWithShape="1">
          <a:blip r:embed="rId11">
            <a:alphaModFix/>
          </a:blip>
          <a:srcRect/>
          <a:stretch/>
        </p:blipFill>
        <p:spPr>
          <a:xfrm>
            <a:off x="4734097" y="26933619"/>
            <a:ext cx="2865600" cy="2285315"/>
          </a:xfrm>
          <a:prstGeom prst="rect">
            <a:avLst/>
          </a:prstGeom>
          <a:noFill/>
          <a:ln>
            <a:noFill/>
          </a:ln>
        </p:spPr>
      </p:pic>
      <p:sp>
        <p:nvSpPr>
          <p:cNvPr id="63" name="Google Shape;63;p1"/>
          <p:cNvSpPr txBox="1"/>
          <p:nvPr/>
        </p:nvSpPr>
        <p:spPr>
          <a:xfrm>
            <a:off x="4476097" y="28835284"/>
            <a:ext cx="3381600" cy="59183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smtClean="0">
                <a:solidFill>
                  <a:schemeClr val="tx1">
                    <a:lumMod val="75000"/>
                    <a:lumOff val="25000"/>
                  </a:schemeClr>
                </a:solidFill>
                <a:latin typeface="Garamond"/>
                <a:ea typeface="Garamond"/>
                <a:cs typeface="Garamond"/>
                <a:sym typeface="Garamond"/>
              </a:rPr>
              <a:t>ER-2 Jet </a:t>
            </a:r>
            <a:r>
              <a:rPr lang="en-US" sz="2200" i="0" u="none" strike="noStrike" cap="none" dirty="0" smtClean="0">
                <a:solidFill>
                  <a:schemeClr val="tx1">
                    <a:lumMod val="75000"/>
                    <a:lumOff val="25000"/>
                  </a:schemeClr>
                </a:solidFill>
                <a:latin typeface="Garamond"/>
                <a:ea typeface="Garamond"/>
                <a:cs typeface="Garamond"/>
                <a:sym typeface="Garamond"/>
              </a:rPr>
              <a:t>AVIRIS</a:t>
            </a:r>
            <a:endParaRPr sz="2200" i="0" u="none" strike="noStrike" cap="none" dirty="0">
              <a:solidFill>
                <a:schemeClr val="tx1">
                  <a:lumMod val="75000"/>
                  <a:lumOff val="25000"/>
                </a:schemeClr>
              </a:solidFill>
              <a:latin typeface="Garamond"/>
              <a:ea typeface="Garamond"/>
              <a:cs typeface="Garamond"/>
              <a:sym typeface="Garamond"/>
            </a:endParaRPr>
          </a:p>
        </p:txBody>
      </p:sp>
      <p:sp>
        <p:nvSpPr>
          <p:cNvPr id="64" name="Google Shape;64;p1"/>
          <p:cNvSpPr/>
          <p:nvPr/>
        </p:nvSpPr>
        <p:spPr>
          <a:xfrm>
            <a:off x="9590031" y="20879349"/>
            <a:ext cx="2346300" cy="5038200"/>
          </a:xfrm>
          <a:prstGeom prst="rect">
            <a:avLst/>
          </a:prstGeom>
          <a:solidFill>
            <a:srgbClr val="E7E6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
          <p:cNvSpPr/>
          <p:nvPr/>
        </p:nvSpPr>
        <p:spPr>
          <a:xfrm>
            <a:off x="3342744" y="20879349"/>
            <a:ext cx="3381600" cy="5038200"/>
          </a:xfrm>
          <a:prstGeom prst="rect">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
          <p:cNvSpPr/>
          <p:nvPr/>
        </p:nvSpPr>
        <p:spPr>
          <a:xfrm>
            <a:off x="6724362" y="20879349"/>
            <a:ext cx="2865600" cy="50382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
          <p:cNvSpPr/>
          <p:nvPr/>
        </p:nvSpPr>
        <p:spPr>
          <a:xfrm>
            <a:off x="996413" y="20879349"/>
            <a:ext cx="2346300" cy="5038200"/>
          </a:xfrm>
          <a:prstGeom prst="rect">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
          <p:cNvSpPr/>
          <p:nvPr/>
        </p:nvSpPr>
        <p:spPr>
          <a:xfrm>
            <a:off x="996463" y="20537308"/>
            <a:ext cx="10939800" cy="3309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
          <p:cNvSpPr txBox="1"/>
          <p:nvPr/>
        </p:nvSpPr>
        <p:spPr>
          <a:xfrm>
            <a:off x="1316725" y="20490957"/>
            <a:ext cx="1705800" cy="35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Pre-Processing</a:t>
            </a:r>
            <a:endParaRPr sz="1600" b="1" i="0" u="none" strike="noStrike" cap="none">
              <a:solidFill>
                <a:srgbClr val="FFFFFF"/>
              </a:solidFill>
              <a:latin typeface="Century Gothic"/>
              <a:ea typeface="Century Gothic"/>
              <a:cs typeface="Century Gothic"/>
              <a:sym typeface="Century Gothic"/>
            </a:endParaRPr>
          </a:p>
        </p:txBody>
      </p:sp>
      <p:sp>
        <p:nvSpPr>
          <p:cNvPr id="70" name="Google Shape;70;p1"/>
          <p:cNvSpPr txBox="1"/>
          <p:nvPr/>
        </p:nvSpPr>
        <p:spPr>
          <a:xfrm>
            <a:off x="3912538" y="20501932"/>
            <a:ext cx="1921800" cy="35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Species Mapping</a:t>
            </a:r>
            <a:endParaRPr sz="1600" b="1" i="0" u="none" strike="noStrike" cap="none">
              <a:solidFill>
                <a:srgbClr val="FFFFFF"/>
              </a:solidFill>
              <a:latin typeface="Century Gothic"/>
              <a:ea typeface="Century Gothic"/>
              <a:cs typeface="Century Gothic"/>
              <a:sym typeface="Century Gothic"/>
            </a:endParaRPr>
          </a:p>
        </p:txBody>
      </p:sp>
      <p:sp>
        <p:nvSpPr>
          <p:cNvPr id="71" name="Google Shape;71;p1"/>
          <p:cNvSpPr txBox="1"/>
          <p:nvPr/>
        </p:nvSpPr>
        <p:spPr>
          <a:xfrm>
            <a:off x="7196286" y="20501932"/>
            <a:ext cx="1921800" cy="35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Habitat Suitability</a:t>
            </a:r>
            <a:endParaRPr sz="1600" b="1" i="0" u="none" strike="noStrike" cap="none">
              <a:solidFill>
                <a:srgbClr val="FFFFFF"/>
              </a:solidFill>
              <a:latin typeface="Century Gothic"/>
              <a:ea typeface="Century Gothic"/>
              <a:cs typeface="Century Gothic"/>
              <a:sym typeface="Century Gothic"/>
            </a:endParaRPr>
          </a:p>
        </p:txBody>
      </p:sp>
      <p:sp>
        <p:nvSpPr>
          <p:cNvPr id="72" name="Google Shape;72;p1"/>
          <p:cNvSpPr txBox="1"/>
          <p:nvPr/>
        </p:nvSpPr>
        <p:spPr>
          <a:xfrm>
            <a:off x="9992175" y="20514982"/>
            <a:ext cx="1542000" cy="35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entury Gothic"/>
                <a:ea typeface="Century Gothic"/>
                <a:cs typeface="Century Gothic"/>
                <a:sym typeface="Century Gothic"/>
              </a:rPr>
              <a:t>End Products</a:t>
            </a:r>
            <a:endParaRPr sz="1600" b="1" i="0" u="none" strike="noStrike" cap="none">
              <a:solidFill>
                <a:srgbClr val="FFFFFF"/>
              </a:solidFill>
              <a:latin typeface="Century Gothic"/>
              <a:ea typeface="Century Gothic"/>
              <a:cs typeface="Century Gothic"/>
              <a:sym typeface="Century Gothic"/>
            </a:endParaRPr>
          </a:p>
        </p:txBody>
      </p:sp>
      <p:sp>
        <p:nvSpPr>
          <p:cNvPr id="73" name="Google Shape;73;p1"/>
          <p:cNvSpPr/>
          <p:nvPr/>
        </p:nvSpPr>
        <p:spPr>
          <a:xfrm>
            <a:off x="1316726" y="22547557"/>
            <a:ext cx="1705800" cy="637500"/>
          </a:xfrm>
          <a:prstGeom prst="rect">
            <a:avLst/>
          </a:prstGeom>
          <a:solidFill>
            <a:srgbClr val="76A5A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a:solidFill>
                  <a:srgbClr val="666666"/>
                </a:solidFill>
                <a:latin typeface="Century Gothic"/>
                <a:ea typeface="Century Gothic"/>
                <a:cs typeface="Century Gothic"/>
                <a:sym typeface="Century Gothic"/>
              </a:rPr>
              <a:t>RapidEye</a:t>
            </a:r>
            <a:endParaRPr sz="1600" b="0" i="0" u="none" strike="noStrike" cap="none">
              <a:solidFill>
                <a:srgbClr val="666666"/>
              </a:solidFill>
              <a:latin typeface="Arial"/>
              <a:ea typeface="Arial"/>
              <a:cs typeface="Arial"/>
              <a:sym typeface="Arial"/>
            </a:endParaRPr>
          </a:p>
        </p:txBody>
      </p:sp>
      <p:sp>
        <p:nvSpPr>
          <p:cNvPr id="74" name="Google Shape;74;p1"/>
          <p:cNvSpPr/>
          <p:nvPr/>
        </p:nvSpPr>
        <p:spPr>
          <a:xfrm>
            <a:off x="1316726" y="21394078"/>
            <a:ext cx="1705800" cy="637500"/>
          </a:xfrm>
          <a:prstGeom prst="rect">
            <a:avLst/>
          </a:prstGeom>
          <a:solidFill>
            <a:srgbClr val="93C47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a:solidFill>
                  <a:srgbClr val="666666"/>
                </a:solidFill>
                <a:latin typeface="Century Gothic"/>
                <a:ea typeface="Century Gothic"/>
                <a:cs typeface="Century Gothic"/>
                <a:sym typeface="Century Gothic"/>
              </a:rPr>
              <a:t>AVIRIS</a:t>
            </a:r>
            <a:endParaRPr sz="1600" b="0" i="0" u="none" strike="noStrike" cap="none">
              <a:solidFill>
                <a:srgbClr val="666666"/>
              </a:solidFill>
              <a:latin typeface="Arial"/>
              <a:ea typeface="Arial"/>
              <a:cs typeface="Arial"/>
              <a:sym typeface="Arial"/>
            </a:endParaRPr>
          </a:p>
        </p:txBody>
      </p:sp>
      <p:sp>
        <p:nvSpPr>
          <p:cNvPr id="75" name="Google Shape;75;p1"/>
          <p:cNvSpPr/>
          <p:nvPr/>
        </p:nvSpPr>
        <p:spPr>
          <a:xfrm>
            <a:off x="3565225" y="21045482"/>
            <a:ext cx="1463040" cy="379200"/>
          </a:xfrm>
          <a:prstGeom prst="rect">
            <a:avLst/>
          </a:prstGeom>
          <a:solidFill>
            <a:srgbClr val="B6D7A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a:solidFill>
                  <a:srgbClr val="666666"/>
                </a:solidFill>
                <a:latin typeface="Century Gothic"/>
                <a:ea typeface="Century Gothic"/>
                <a:cs typeface="Century Gothic"/>
                <a:sym typeface="Century Gothic"/>
              </a:rPr>
              <a:t>MESMA</a:t>
            </a:r>
            <a:endParaRPr sz="1600" b="0" i="0" u="none" strike="noStrike" cap="none">
              <a:solidFill>
                <a:srgbClr val="666666"/>
              </a:solidFill>
              <a:latin typeface="Arial"/>
              <a:ea typeface="Arial"/>
              <a:cs typeface="Arial"/>
              <a:sym typeface="Arial"/>
            </a:endParaRPr>
          </a:p>
        </p:txBody>
      </p:sp>
      <p:sp>
        <p:nvSpPr>
          <p:cNvPr id="76" name="Google Shape;76;p1"/>
          <p:cNvSpPr/>
          <p:nvPr/>
        </p:nvSpPr>
        <p:spPr>
          <a:xfrm>
            <a:off x="3489900" y="21617819"/>
            <a:ext cx="1545336" cy="768900"/>
          </a:xfrm>
          <a:prstGeom prst="rect">
            <a:avLst/>
          </a:prstGeom>
          <a:solidFill>
            <a:srgbClr val="B6D7A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666666"/>
                </a:solidFill>
                <a:latin typeface="Century Gothic"/>
                <a:ea typeface="Century Gothic"/>
                <a:cs typeface="Century Gothic"/>
                <a:sym typeface="Century Gothic"/>
              </a:rPr>
              <a:t>Shade Normalization</a:t>
            </a:r>
            <a:endParaRPr sz="1600" b="1" i="0" u="none" strike="noStrike" cap="none" dirty="0">
              <a:solidFill>
                <a:srgbClr val="666666"/>
              </a:solidFill>
              <a:latin typeface="Century Gothic"/>
              <a:ea typeface="Century Gothic"/>
              <a:cs typeface="Century Gothic"/>
              <a:sym typeface="Century Gothic"/>
            </a:endParaRPr>
          </a:p>
        </p:txBody>
      </p:sp>
      <p:sp>
        <p:nvSpPr>
          <p:cNvPr id="77" name="Google Shape;77;p1"/>
          <p:cNvSpPr/>
          <p:nvPr/>
        </p:nvSpPr>
        <p:spPr>
          <a:xfrm>
            <a:off x="1316726" y="24854517"/>
            <a:ext cx="1705800" cy="6375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a:solidFill>
                  <a:srgbClr val="666666"/>
                </a:solidFill>
                <a:latin typeface="Century Gothic"/>
                <a:ea typeface="Century Gothic"/>
                <a:cs typeface="Century Gothic"/>
                <a:sym typeface="Century Gothic"/>
              </a:rPr>
              <a:t>NASA NEX DCP30</a:t>
            </a:r>
            <a:endParaRPr sz="1600" b="0" i="0" u="none" strike="noStrike" cap="none">
              <a:solidFill>
                <a:srgbClr val="666666"/>
              </a:solidFill>
              <a:latin typeface="Arial"/>
              <a:ea typeface="Arial"/>
              <a:cs typeface="Arial"/>
              <a:sym typeface="Arial"/>
            </a:endParaRPr>
          </a:p>
        </p:txBody>
      </p:sp>
      <p:sp>
        <p:nvSpPr>
          <p:cNvPr id="78" name="Google Shape;78;p1"/>
          <p:cNvSpPr/>
          <p:nvPr/>
        </p:nvSpPr>
        <p:spPr>
          <a:xfrm>
            <a:off x="3565225" y="22459107"/>
            <a:ext cx="1319400" cy="830100"/>
          </a:xfrm>
          <a:prstGeom prst="rect">
            <a:avLst/>
          </a:prstGeom>
          <a:solidFill>
            <a:srgbClr val="A2C4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666666"/>
                </a:solidFill>
                <a:latin typeface="Century Gothic"/>
                <a:ea typeface="Century Gothic"/>
                <a:cs typeface="Century Gothic"/>
                <a:sym typeface="Century Gothic"/>
              </a:rPr>
              <a:t>Identify </a:t>
            </a:r>
            <a:r>
              <a:rPr lang="en-US" sz="1600" b="1" i="0" u="none" strike="noStrike" cap="none" dirty="0" smtClean="0">
                <a:solidFill>
                  <a:srgbClr val="666666"/>
                </a:solidFill>
                <a:latin typeface="Century Gothic"/>
                <a:ea typeface="Century Gothic"/>
                <a:cs typeface="Century Gothic"/>
                <a:sym typeface="Century Gothic"/>
              </a:rPr>
              <a:t>Living Vegetation</a:t>
            </a:r>
            <a:endParaRPr sz="1600" b="1" i="0" u="none" strike="noStrike" cap="none" dirty="0">
              <a:solidFill>
                <a:srgbClr val="666666"/>
              </a:solidFill>
              <a:latin typeface="Century Gothic"/>
              <a:ea typeface="Century Gothic"/>
              <a:cs typeface="Century Gothic"/>
              <a:sym typeface="Century Gothic"/>
            </a:endParaRPr>
          </a:p>
        </p:txBody>
      </p:sp>
      <p:sp>
        <p:nvSpPr>
          <p:cNvPr id="79" name="Google Shape;79;p1"/>
          <p:cNvSpPr/>
          <p:nvPr/>
        </p:nvSpPr>
        <p:spPr>
          <a:xfrm>
            <a:off x="5173663" y="22700357"/>
            <a:ext cx="1425300" cy="830100"/>
          </a:xfrm>
          <a:prstGeom prst="rect">
            <a:avLst/>
          </a:prstGeom>
          <a:solidFill>
            <a:srgbClr val="45818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a:solidFill>
                  <a:srgbClr val="FFFFFF"/>
                </a:solidFill>
                <a:latin typeface="Century Gothic"/>
                <a:ea typeface="Century Gothic"/>
                <a:cs typeface="Century Gothic"/>
                <a:sym typeface="Century Gothic"/>
              </a:rPr>
              <a:t>Existing vegetation map</a:t>
            </a:r>
            <a:endParaRPr sz="1600" b="1" i="0" u="none" strike="noStrike" cap="none">
              <a:solidFill>
                <a:srgbClr val="FFFFFF"/>
              </a:solidFill>
              <a:latin typeface="Century Gothic"/>
              <a:ea typeface="Century Gothic"/>
              <a:cs typeface="Century Gothic"/>
              <a:sym typeface="Century Gothic"/>
            </a:endParaRPr>
          </a:p>
        </p:txBody>
      </p:sp>
      <p:sp>
        <p:nvSpPr>
          <p:cNvPr id="80" name="Google Shape;80;p1"/>
          <p:cNvSpPr/>
          <p:nvPr/>
        </p:nvSpPr>
        <p:spPr>
          <a:xfrm>
            <a:off x="6888025" y="22674907"/>
            <a:ext cx="1383600" cy="865200"/>
          </a:xfrm>
          <a:prstGeom prst="rect">
            <a:avLst/>
          </a:prstGeom>
          <a:solidFill>
            <a:srgbClr val="45818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a:solidFill>
                  <a:srgbClr val="FFFFFF"/>
                </a:solidFill>
                <a:latin typeface="Century Gothic"/>
                <a:ea typeface="Century Gothic"/>
                <a:cs typeface="Century Gothic"/>
                <a:sym typeface="Century Gothic"/>
              </a:rPr>
              <a:t>Species Occurrence Data</a:t>
            </a:r>
            <a:endParaRPr sz="1600" b="1" i="0" u="none" strike="noStrike" cap="none">
              <a:solidFill>
                <a:srgbClr val="FFFFFF"/>
              </a:solidFill>
              <a:latin typeface="Century Gothic"/>
              <a:ea typeface="Century Gothic"/>
              <a:cs typeface="Century Gothic"/>
              <a:sym typeface="Century Gothic"/>
            </a:endParaRPr>
          </a:p>
        </p:txBody>
      </p:sp>
      <p:sp>
        <p:nvSpPr>
          <p:cNvPr id="81" name="Google Shape;81;p1"/>
          <p:cNvSpPr/>
          <p:nvPr/>
        </p:nvSpPr>
        <p:spPr>
          <a:xfrm>
            <a:off x="6874425" y="24759719"/>
            <a:ext cx="1131000" cy="800100"/>
          </a:xfrm>
          <a:prstGeom prst="rect">
            <a:avLst/>
          </a:prstGeom>
          <a:solidFill>
            <a:srgbClr val="A4C2F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a:solidFill>
                  <a:srgbClr val="666666"/>
                </a:solidFill>
                <a:latin typeface="Century Gothic"/>
                <a:ea typeface="Century Gothic"/>
                <a:cs typeface="Century Gothic"/>
                <a:sym typeface="Century Gothic"/>
              </a:rPr>
              <a:t>Projected Climate Data</a:t>
            </a:r>
            <a:endParaRPr sz="1600" b="1" i="0" u="none" strike="noStrike" cap="none">
              <a:solidFill>
                <a:srgbClr val="666666"/>
              </a:solidFill>
              <a:latin typeface="Century Gothic"/>
              <a:ea typeface="Century Gothic"/>
              <a:cs typeface="Century Gothic"/>
              <a:sym typeface="Century Gothic"/>
            </a:endParaRPr>
          </a:p>
        </p:txBody>
      </p:sp>
      <p:sp>
        <p:nvSpPr>
          <p:cNvPr id="82" name="Google Shape;82;p1"/>
          <p:cNvSpPr/>
          <p:nvPr/>
        </p:nvSpPr>
        <p:spPr>
          <a:xfrm>
            <a:off x="6941525" y="23723419"/>
            <a:ext cx="1001700" cy="800100"/>
          </a:xfrm>
          <a:prstGeom prst="rect">
            <a:avLst/>
          </a:prstGeom>
          <a:solidFill>
            <a:srgbClr val="A4C2F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a:solidFill>
                  <a:srgbClr val="666666"/>
                </a:solidFill>
                <a:latin typeface="Century Gothic"/>
                <a:ea typeface="Century Gothic"/>
                <a:cs typeface="Century Gothic"/>
                <a:sym typeface="Century Gothic"/>
              </a:rPr>
              <a:t>Historic Climate Data</a:t>
            </a:r>
            <a:endParaRPr sz="1600" b="1" i="0" u="none" strike="noStrike" cap="none">
              <a:solidFill>
                <a:srgbClr val="666666"/>
              </a:solidFill>
              <a:latin typeface="Century Gothic"/>
              <a:ea typeface="Century Gothic"/>
              <a:cs typeface="Century Gothic"/>
              <a:sym typeface="Century Gothic"/>
            </a:endParaRPr>
          </a:p>
        </p:txBody>
      </p:sp>
      <p:sp>
        <p:nvSpPr>
          <p:cNvPr id="83" name="Google Shape;83;p1"/>
          <p:cNvSpPr/>
          <p:nvPr/>
        </p:nvSpPr>
        <p:spPr>
          <a:xfrm>
            <a:off x="8297350" y="24097619"/>
            <a:ext cx="1266300" cy="9168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a:solidFill>
                  <a:srgbClr val="FFFFFF"/>
                </a:solidFill>
                <a:latin typeface="Century Gothic"/>
                <a:ea typeface="Century Gothic"/>
                <a:cs typeface="Century Gothic"/>
                <a:sym typeface="Century Gothic"/>
              </a:rPr>
              <a:t>Species Distribution Map</a:t>
            </a:r>
            <a:endParaRPr sz="1600" b="1" i="0" u="none" strike="noStrike" cap="none">
              <a:solidFill>
                <a:srgbClr val="FFFFFF"/>
              </a:solidFill>
              <a:latin typeface="Century Gothic"/>
              <a:ea typeface="Century Gothic"/>
              <a:cs typeface="Century Gothic"/>
              <a:sym typeface="Century Gothic"/>
            </a:endParaRPr>
          </a:p>
        </p:txBody>
      </p:sp>
      <p:sp>
        <p:nvSpPr>
          <p:cNvPr id="84" name="Google Shape;84;p1"/>
          <p:cNvSpPr/>
          <p:nvPr/>
        </p:nvSpPr>
        <p:spPr>
          <a:xfrm>
            <a:off x="9883500" y="21291946"/>
            <a:ext cx="1776900" cy="865200"/>
          </a:xfrm>
          <a:prstGeom prst="rect">
            <a:avLst/>
          </a:prstGeom>
          <a:solidFill>
            <a:srgbClr val="2E8652">
              <a:alpha val="8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a:solidFill>
                  <a:srgbClr val="FFFFFF"/>
                </a:solidFill>
                <a:latin typeface="Century Gothic"/>
                <a:ea typeface="Century Gothic"/>
                <a:cs typeface="Century Gothic"/>
                <a:sym typeface="Century Gothic"/>
              </a:rPr>
              <a:t>Tree Species and Burn Severity Maps</a:t>
            </a:r>
            <a:endParaRPr sz="1600" b="0" i="0" u="none" strike="noStrike" cap="none">
              <a:solidFill>
                <a:srgbClr val="FFFFFF"/>
              </a:solidFill>
              <a:latin typeface="Arial"/>
              <a:ea typeface="Arial"/>
              <a:cs typeface="Arial"/>
              <a:sym typeface="Arial"/>
            </a:endParaRPr>
          </a:p>
        </p:txBody>
      </p:sp>
      <p:sp>
        <p:nvSpPr>
          <p:cNvPr id="85" name="Google Shape;85;p1"/>
          <p:cNvSpPr/>
          <p:nvPr/>
        </p:nvSpPr>
        <p:spPr>
          <a:xfrm>
            <a:off x="9883506" y="22350782"/>
            <a:ext cx="1776900" cy="637500"/>
          </a:xfrm>
          <a:prstGeom prst="rect">
            <a:avLst/>
          </a:prstGeom>
          <a:solidFill>
            <a:srgbClr val="2E8652">
              <a:alpha val="8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a:solidFill>
                  <a:srgbClr val="FFFFFF"/>
                </a:solidFill>
                <a:latin typeface="Century Gothic"/>
                <a:ea typeface="Century Gothic"/>
                <a:cs typeface="Century Gothic"/>
                <a:sym typeface="Century Gothic"/>
              </a:rPr>
              <a:t>Existing Conditions Map</a:t>
            </a:r>
            <a:endParaRPr sz="1600" b="1" i="0" u="none" strike="noStrike" cap="none">
              <a:solidFill>
                <a:srgbClr val="FFFFFF"/>
              </a:solidFill>
              <a:latin typeface="Century Gothic"/>
              <a:ea typeface="Century Gothic"/>
              <a:cs typeface="Century Gothic"/>
              <a:sym typeface="Century Gothic"/>
            </a:endParaRPr>
          </a:p>
        </p:txBody>
      </p:sp>
      <p:sp>
        <p:nvSpPr>
          <p:cNvPr id="86" name="Google Shape;86;p1"/>
          <p:cNvSpPr/>
          <p:nvPr/>
        </p:nvSpPr>
        <p:spPr>
          <a:xfrm>
            <a:off x="9883450" y="23200244"/>
            <a:ext cx="1776900" cy="1323300"/>
          </a:xfrm>
          <a:prstGeom prst="rect">
            <a:avLst/>
          </a:prstGeom>
          <a:solidFill>
            <a:srgbClr val="2E8652">
              <a:alpha val="8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a:solidFill>
                  <a:srgbClr val="FFFFFF"/>
                </a:solidFill>
                <a:latin typeface="Century Gothic"/>
                <a:ea typeface="Century Gothic"/>
                <a:cs typeface="Century Gothic"/>
                <a:sym typeface="Century Gothic"/>
              </a:rPr>
              <a:t>Predicted Suitable Woodlands Planting Sites Map</a:t>
            </a:r>
            <a:endParaRPr sz="1600" b="1" i="0" u="none" strike="noStrike" cap="none">
              <a:solidFill>
                <a:srgbClr val="FFFFFF"/>
              </a:solidFill>
              <a:latin typeface="Century Gothic"/>
              <a:ea typeface="Century Gothic"/>
              <a:cs typeface="Century Gothic"/>
              <a:sym typeface="Century Gothic"/>
            </a:endParaRPr>
          </a:p>
        </p:txBody>
      </p:sp>
      <p:sp>
        <p:nvSpPr>
          <p:cNvPr id="87" name="Google Shape;87;p1"/>
          <p:cNvSpPr/>
          <p:nvPr/>
        </p:nvSpPr>
        <p:spPr>
          <a:xfrm>
            <a:off x="9883500" y="24794346"/>
            <a:ext cx="1776900" cy="800100"/>
          </a:xfrm>
          <a:prstGeom prst="rect">
            <a:avLst/>
          </a:prstGeom>
          <a:solidFill>
            <a:srgbClr val="2E8652">
              <a:alpha val="8000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a:solidFill>
                  <a:srgbClr val="FFFFFF"/>
                </a:solidFill>
                <a:latin typeface="Century Gothic"/>
                <a:ea typeface="Century Gothic"/>
                <a:cs typeface="Century Gothic"/>
                <a:sym typeface="Century Gothic"/>
              </a:rPr>
              <a:t>Map of Annual Climate Variables</a:t>
            </a:r>
            <a:endParaRPr sz="1600" b="1" i="0" u="none" strike="noStrike" cap="none">
              <a:solidFill>
                <a:srgbClr val="FFFFFF"/>
              </a:solidFill>
              <a:latin typeface="Century Gothic"/>
              <a:ea typeface="Century Gothic"/>
              <a:cs typeface="Century Gothic"/>
              <a:sym typeface="Century Gothic"/>
            </a:endParaRPr>
          </a:p>
        </p:txBody>
      </p:sp>
      <p:cxnSp>
        <p:nvCxnSpPr>
          <p:cNvPr id="88" name="Google Shape;88;p1"/>
          <p:cNvCxnSpPr>
            <a:stCxn id="74" idx="3"/>
            <a:endCxn id="75" idx="1"/>
          </p:cNvCxnSpPr>
          <p:nvPr/>
        </p:nvCxnSpPr>
        <p:spPr>
          <a:xfrm flipV="1">
            <a:off x="3022526" y="21235082"/>
            <a:ext cx="542699" cy="477746"/>
          </a:xfrm>
          <a:prstGeom prst="bentConnector3">
            <a:avLst>
              <a:gd name="adj1" fmla="val 50000"/>
            </a:avLst>
          </a:prstGeom>
          <a:noFill/>
          <a:ln w="9525" cap="flat" cmpd="sng">
            <a:solidFill>
              <a:srgbClr val="44546A"/>
            </a:solidFill>
            <a:prstDash val="solid"/>
            <a:round/>
            <a:headEnd type="none" w="sm" len="sm"/>
            <a:tailEnd type="triangle" w="med" len="med"/>
          </a:ln>
        </p:spPr>
      </p:cxnSp>
      <p:cxnSp>
        <p:nvCxnSpPr>
          <p:cNvPr id="89" name="Google Shape;89;p1"/>
          <p:cNvCxnSpPr>
            <a:stCxn id="78" idx="3"/>
            <a:endCxn id="79" idx="0"/>
          </p:cNvCxnSpPr>
          <p:nvPr/>
        </p:nvCxnSpPr>
        <p:spPr>
          <a:xfrm rot="10800000" flipH="1">
            <a:off x="4884625" y="22700457"/>
            <a:ext cx="1001700" cy="173700"/>
          </a:xfrm>
          <a:prstGeom prst="bentConnector4">
            <a:avLst>
              <a:gd name="adj1" fmla="val 14427"/>
              <a:gd name="adj2" fmla="val 237147"/>
            </a:avLst>
          </a:prstGeom>
          <a:noFill/>
          <a:ln w="9525" cap="flat" cmpd="sng">
            <a:solidFill>
              <a:srgbClr val="44546A"/>
            </a:solidFill>
            <a:prstDash val="solid"/>
            <a:round/>
            <a:headEnd type="none" w="sm" len="sm"/>
            <a:tailEnd type="none" w="sm" len="sm"/>
          </a:ln>
        </p:spPr>
      </p:cxnSp>
      <p:cxnSp>
        <p:nvCxnSpPr>
          <p:cNvPr id="90" name="Google Shape;90;p1"/>
          <p:cNvCxnSpPr>
            <a:endCxn id="76" idx="0"/>
          </p:cNvCxnSpPr>
          <p:nvPr/>
        </p:nvCxnSpPr>
        <p:spPr>
          <a:xfrm>
            <a:off x="4260900" y="21457019"/>
            <a:ext cx="1668" cy="160800"/>
          </a:xfrm>
          <a:prstGeom prst="straightConnector1">
            <a:avLst/>
          </a:prstGeom>
          <a:noFill/>
          <a:ln w="9525" cap="flat" cmpd="sng">
            <a:solidFill>
              <a:srgbClr val="44546A"/>
            </a:solidFill>
            <a:prstDash val="solid"/>
            <a:round/>
            <a:headEnd type="none" w="sm" len="sm"/>
            <a:tailEnd type="triangle" w="med" len="med"/>
          </a:ln>
        </p:spPr>
      </p:cxnSp>
      <p:cxnSp>
        <p:nvCxnSpPr>
          <p:cNvPr id="91" name="Google Shape;91;p1"/>
          <p:cNvCxnSpPr>
            <a:stCxn id="76" idx="3"/>
            <a:endCxn id="92" idx="1"/>
          </p:cNvCxnSpPr>
          <p:nvPr/>
        </p:nvCxnSpPr>
        <p:spPr>
          <a:xfrm flipV="1">
            <a:off x="5035236" y="21999982"/>
            <a:ext cx="145389" cy="2287"/>
          </a:xfrm>
          <a:prstGeom prst="straightConnector1">
            <a:avLst/>
          </a:prstGeom>
          <a:noFill/>
          <a:ln w="9525" cap="flat" cmpd="sng">
            <a:solidFill>
              <a:srgbClr val="44546A"/>
            </a:solidFill>
            <a:prstDash val="solid"/>
            <a:round/>
            <a:headEnd type="none" w="sm" len="sm"/>
            <a:tailEnd type="triangle" w="med" len="med"/>
          </a:ln>
        </p:spPr>
      </p:cxnSp>
      <p:cxnSp>
        <p:nvCxnSpPr>
          <p:cNvPr id="93" name="Google Shape;93;p1"/>
          <p:cNvCxnSpPr>
            <a:stCxn id="92" idx="2"/>
            <a:endCxn id="79" idx="0"/>
          </p:cNvCxnSpPr>
          <p:nvPr/>
        </p:nvCxnSpPr>
        <p:spPr>
          <a:xfrm flipH="1">
            <a:off x="5886375" y="22318732"/>
            <a:ext cx="6900" cy="381600"/>
          </a:xfrm>
          <a:prstGeom prst="straightConnector1">
            <a:avLst/>
          </a:prstGeom>
          <a:noFill/>
          <a:ln w="9525" cap="flat" cmpd="sng">
            <a:solidFill>
              <a:srgbClr val="44546A"/>
            </a:solidFill>
            <a:prstDash val="solid"/>
            <a:round/>
            <a:headEnd type="none" w="sm" len="sm"/>
            <a:tailEnd type="triangle" w="med" len="med"/>
          </a:ln>
        </p:spPr>
      </p:cxnSp>
      <p:cxnSp>
        <p:nvCxnSpPr>
          <p:cNvPr id="94" name="Google Shape;94;p1"/>
          <p:cNvCxnSpPr>
            <a:stCxn id="73" idx="3"/>
            <a:endCxn id="78" idx="1"/>
          </p:cNvCxnSpPr>
          <p:nvPr/>
        </p:nvCxnSpPr>
        <p:spPr>
          <a:xfrm>
            <a:off x="3022526" y="22866307"/>
            <a:ext cx="542700" cy="7800"/>
          </a:xfrm>
          <a:prstGeom prst="straightConnector1">
            <a:avLst/>
          </a:prstGeom>
          <a:noFill/>
          <a:ln w="9525" cap="flat" cmpd="sng">
            <a:solidFill>
              <a:srgbClr val="44546A"/>
            </a:solidFill>
            <a:prstDash val="solid"/>
            <a:round/>
            <a:headEnd type="none" w="sm" len="sm"/>
            <a:tailEnd type="triangle" w="med" len="med"/>
          </a:ln>
        </p:spPr>
      </p:cxnSp>
      <p:cxnSp>
        <p:nvCxnSpPr>
          <p:cNvPr id="95" name="Google Shape;95;p1"/>
          <p:cNvCxnSpPr>
            <a:stCxn id="77" idx="3"/>
            <a:endCxn id="81" idx="1"/>
          </p:cNvCxnSpPr>
          <p:nvPr/>
        </p:nvCxnSpPr>
        <p:spPr>
          <a:xfrm rot="10800000" flipH="1">
            <a:off x="3022526" y="25159767"/>
            <a:ext cx="3852000" cy="13500"/>
          </a:xfrm>
          <a:prstGeom prst="straightConnector1">
            <a:avLst/>
          </a:prstGeom>
          <a:noFill/>
          <a:ln w="9525" cap="flat" cmpd="sng">
            <a:solidFill>
              <a:srgbClr val="44546A"/>
            </a:solidFill>
            <a:prstDash val="solid"/>
            <a:round/>
            <a:headEnd type="none" w="sm" len="sm"/>
            <a:tailEnd type="triangle" w="med" len="med"/>
          </a:ln>
        </p:spPr>
      </p:cxnSp>
      <p:cxnSp>
        <p:nvCxnSpPr>
          <p:cNvPr id="96" name="Google Shape;96;p1"/>
          <p:cNvCxnSpPr>
            <a:stCxn id="77" idx="3"/>
            <a:endCxn id="82" idx="1"/>
          </p:cNvCxnSpPr>
          <p:nvPr/>
        </p:nvCxnSpPr>
        <p:spPr>
          <a:xfrm rot="10800000" flipH="1">
            <a:off x="3022526" y="24123567"/>
            <a:ext cx="3918900" cy="1049700"/>
          </a:xfrm>
          <a:prstGeom prst="bentConnector3">
            <a:avLst>
              <a:gd name="adj1" fmla="val 50001"/>
            </a:avLst>
          </a:prstGeom>
          <a:noFill/>
          <a:ln w="9525" cap="flat" cmpd="sng">
            <a:solidFill>
              <a:srgbClr val="44546A"/>
            </a:solidFill>
            <a:prstDash val="solid"/>
            <a:round/>
            <a:headEnd type="none" w="sm" len="sm"/>
            <a:tailEnd type="triangle" w="med" len="med"/>
          </a:ln>
        </p:spPr>
      </p:cxnSp>
      <p:cxnSp>
        <p:nvCxnSpPr>
          <p:cNvPr id="97" name="Google Shape;97;p1"/>
          <p:cNvCxnSpPr>
            <a:stCxn id="79" idx="3"/>
            <a:endCxn id="80" idx="1"/>
          </p:cNvCxnSpPr>
          <p:nvPr/>
        </p:nvCxnSpPr>
        <p:spPr>
          <a:xfrm rot="10800000" flipH="1">
            <a:off x="6598963" y="23107607"/>
            <a:ext cx="289200" cy="7800"/>
          </a:xfrm>
          <a:prstGeom prst="straightConnector1">
            <a:avLst/>
          </a:prstGeom>
          <a:noFill/>
          <a:ln w="9525" cap="flat" cmpd="sng">
            <a:solidFill>
              <a:srgbClr val="44546A"/>
            </a:solidFill>
            <a:prstDash val="solid"/>
            <a:round/>
            <a:headEnd type="none" w="sm" len="sm"/>
            <a:tailEnd type="triangle" w="med" len="med"/>
          </a:ln>
        </p:spPr>
      </p:cxnSp>
      <p:cxnSp>
        <p:nvCxnSpPr>
          <p:cNvPr id="98" name="Google Shape;98;p1"/>
          <p:cNvCxnSpPr>
            <a:endCxn id="78" idx="2"/>
          </p:cNvCxnSpPr>
          <p:nvPr/>
        </p:nvCxnSpPr>
        <p:spPr>
          <a:xfrm rot="10800000" flipH="1">
            <a:off x="2991925" y="23289207"/>
            <a:ext cx="1233000" cy="916800"/>
          </a:xfrm>
          <a:prstGeom prst="bentConnector2">
            <a:avLst/>
          </a:prstGeom>
          <a:noFill/>
          <a:ln w="9525" cap="flat" cmpd="sng">
            <a:solidFill>
              <a:srgbClr val="44546A"/>
            </a:solidFill>
            <a:prstDash val="solid"/>
            <a:round/>
            <a:headEnd type="none" w="sm" len="sm"/>
            <a:tailEnd type="triangle" w="med" len="med"/>
          </a:ln>
        </p:spPr>
      </p:cxnSp>
      <p:cxnSp>
        <p:nvCxnSpPr>
          <p:cNvPr id="99" name="Google Shape;99;p1"/>
          <p:cNvCxnSpPr>
            <a:stCxn id="80" idx="3"/>
            <a:endCxn id="100" idx="1"/>
          </p:cNvCxnSpPr>
          <p:nvPr/>
        </p:nvCxnSpPr>
        <p:spPr>
          <a:xfrm>
            <a:off x="8271625" y="23107507"/>
            <a:ext cx="126000" cy="589200"/>
          </a:xfrm>
          <a:prstGeom prst="bentConnector3">
            <a:avLst>
              <a:gd name="adj1" fmla="val 50030"/>
            </a:avLst>
          </a:prstGeom>
          <a:noFill/>
          <a:ln w="9525" cap="flat" cmpd="sng">
            <a:solidFill>
              <a:srgbClr val="44546A"/>
            </a:solidFill>
            <a:prstDash val="solid"/>
            <a:round/>
            <a:headEnd type="none" w="sm" len="sm"/>
            <a:tailEnd type="none" w="sm" len="sm"/>
          </a:ln>
        </p:spPr>
      </p:cxnSp>
      <p:cxnSp>
        <p:nvCxnSpPr>
          <p:cNvPr id="101" name="Google Shape;101;p1"/>
          <p:cNvCxnSpPr/>
          <p:nvPr/>
        </p:nvCxnSpPr>
        <p:spPr>
          <a:xfrm rot="10800000" flipH="1">
            <a:off x="7943425" y="23701119"/>
            <a:ext cx="516600" cy="448500"/>
          </a:xfrm>
          <a:prstGeom prst="bentConnector3">
            <a:avLst>
              <a:gd name="adj1" fmla="val 50000"/>
            </a:avLst>
          </a:prstGeom>
          <a:noFill/>
          <a:ln w="9525" cap="flat" cmpd="sng">
            <a:solidFill>
              <a:srgbClr val="44546A"/>
            </a:solidFill>
            <a:prstDash val="solid"/>
            <a:round/>
            <a:headEnd type="none" w="sm" len="sm"/>
            <a:tailEnd type="none" w="sm" len="sm"/>
          </a:ln>
        </p:spPr>
      </p:cxnSp>
      <p:cxnSp>
        <p:nvCxnSpPr>
          <p:cNvPr id="102" name="Google Shape;102;p1"/>
          <p:cNvCxnSpPr>
            <a:stCxn id="81" idx="3"/>
            <a:endCxn id="100" idx="1"/>
          </p:cNvCxnSpPr>
          <p:nvPr/>
        </p:nvCxnSpPr>
        <p:spPr>
          <a:xfrm rot="10800000" flipH="1">
            <a:off x="8005425" y="23696669"/>
            <a:ext cx="392400" cy="1463100"/>
          </a:xfrm>
          <a:prstGeom prst="bentConnector3">
            <a:avLst>
              <a:gd name="adj1" fmla="val 49984"/>
            </a:avLst>
          </a:prstGeom>
          <a:noFill/>
          <a:ln w="9525" cap="flat" cmpd="sng">
            <a:solidFill>
              <a:srgbClr val="44546A"/>
            </a:solidFill>
            <a:prstDash val="solid"/>
            <a:round/>
            <a:headEnd type="none" w="sm" len="sm"/>
            <a:tailEnd type="triangle" w="med" len="med"/>
          </a:ln>
        </p:spPr>
      </p:cxnSp>
      <p:cxnSp>
        <p:nvCxnSpPr>
          <p:cNvPr id="103" name="Google Shape;103;p1"/>
          <p:cNvCxnSpPr>
            <a:stCxn id="100" idx="2"/>
            <a:endCxn id="83" idx="0"/>
          </p:cNvCxnSpPr>
          <p:nvPr/>
        </p:nvCxnSpPr>
        <p:spPr>
          <a:xfrm>
            <a:off x="8930500" y="23886144"/>
            <a:ext cx="0" cy="211500"/>
          </a:xfrm>
          <a:prstGeom prst="straightConnector1">
            <a:avLst/>
          </a:prstGeom>
          <a:noFill/>
          <a:ln w="9525" cap="flat" cmpd="sng">
            <a:solidFill>
              <a:srgbClr val="44546A"/>
            </a:solidFill>
            <a:prstDash val="solid"/>
            <a:round/>
            <a:headEnd type="none" w="sm" len="sm"/>
            <a:tailEnd type="triangle" w="med" len="med"/>
          </a:ln>
        </p:spPr>
      </p:cxnSp>
      <p:cxnSp>
        <p:nvCxnSpPr>
          <p:cNvPr id="104" name="Google Shape;104;p1"/>
          <p:cNvCxnSpPr>
            <a:stCxn id="83" idx="3"/>
            <a:endCxn id="86" idx="1"/>
          </p:cNvCxnSpPr>
          <p:nvPr/>
        </p:nvCxnSpPr>
        <p:spPr>
          <a:xfrm rot="10800000" flipH="1">
            <a:off x="9563650" y="23861819"/>
            <a:ext cx="319800" cy="694200"/>
          </a:xfrm>
          <a:prstGeom prst="bentConnector3">
            <a:avLst>
              <a:gd name="adj1" fmla="val 50000"/>
            </a:avLst>
          </a:prstGeom>
          <a:noFill/>
          <a:ln w="9525" cap="flat" cmpd="sng">
            <a:solidFill>
              <a:srgbClr val="44546A"/>
            </a:solidFill>
            <a:prstDash val="solid"/>
            <a:round/>
            <a:headEnd type="none" w="sm" len="sm"/>
            <a:tailEnd type="triangle" w="med" len="med"/>
          </a:ln>
        </p:spPr>
      </p:cxnSp>
      <p:cxnSp>
        <p:nvCxnSpPr>
          <p:cNvPr id="105" name="Google Shape;105;p1"/>
          <p:cNvCxnSpPr>
            <a:stCxn id="77" idx="3"/>
          </p:cNvCxnSpPr>
          <p:nvPr/>
        </p:nvCxnSpPr>
        <p:spPr>
          <a:xfrm>
            <a:off x="3022526" y="25173267"/>
            <a:ext cx="3889800" cy="534900"/>
          </a:xfrm>
          <a:prstGeom prst="bentConnector3">
            <a:avLst>
              <a:gd name="adj1" fmla="val 50000"/>
            </a:avLst>
          </a:prstGeom>
          <a:noFill/>
          <a:ln w="9525" cap="flat" cmpd="sng">
            <a:solidFill>
              <a:srgbClr val="44546A"/>
            </a:solidFill>
            <a:prstDash val="solid"/>
            <a:round/>
            <a:headEnd type="none" w="sm" len="sm"/>
            <a:tailEnd type="none" w="sm" len="sm"/>
          </a:ln>
        </p:spPr>
      </p:cxnSp>
      <p:cxnSp>
        <p:nvCxnSpPr>
          <p:cNvPr id="106" name="Google Shape;106;p1"/>
          <p:cNvCxnSpPr>
            <a:endCxn id="87" idx="1"/>
          </p:cNvCxnSpPr>
          <p:nvPr/>
        </p:nvCxnSpPr>
        <p:spPr>
          <a:xfrm flipV="1">
            <a:off x="6724344" y="25194396"/>
            <a:ext cx="3159156" cy="513771"/>
          </a:xfrm>
          <a:prstGeom prst="bentConnector3">
            <a:avLst>
              <a:gd name="adj1" fmla="val 50000"/>
            </a:avLst>
          </a:prstGeom>
          <a:noFill/>
          <a:ln w="9525" cap="flat" cmpd="sng">
            <a:solidFill>
              <a:srgbClr val="44546A"/>
            </a:solidFill>
            <a:prstDash val="solid"/>
            <a:round/>
            <a:headEnd type="none" w="sm" len="sm"/>
            <a:tailEnd type="triangle" w="med" len="med"/>
          </a:ln>
        </p:spPr>
      </p:cxnSp>
      <p:cxnSp>
        <p:nvCxnSpPr>
          <p:cNvPr id="107" name="Google Shape;107;p1"/>
          <p:cNvCxnSpPr/>
          <p:nvPr/>
        </p:nvCxnSpPr>
        <p:spPr>
          <a:xfrm rot="10800000" flipH="1">
            <a:off x="6598275" y="22587769"/>
            <a:ext cx="455400" cy="452400"/>
          </a:xfrm>
          <a:prstGeom prst="bentConnector3">
            <a:avLst>
              <a:gd name="adj1" fmla="val 50000"/>
            </a:avLst>
          </a:prstGeom>
          <a:noFill/>
          <a:ln w="9525" cap="flat" cmpd="sng">
            <a:solidFill>
              <a:srgbClr val="44546A"/>
            </a:solidFill>
            <a:prstDash val="solid"/>
            <a:round/>
            <a:headEnd type="none" w="sm" len="sm"/>
            <a:tailEnd type="none" w="sm" len="sm"/>
          </a:ln>
        </p:spPr>
      </p:cxnSp>
      <p:cxnSp>
        <p:nvCxnSpPr>
          <p:cNvPr id="108" name="Google Shape;108;p1"/>
          <p:cNvCxnSpPr>
            <a:endCxn id="85" idx="1"/>
          </p:cNvCxnSpPr>
          <p:nvPr/>
        </p:nvCxnSpPr>
        <p:spPr>
          <a:xfrm>
            <a:off x="6888006" y="22589432"/>
            <a:ext cx="2995500" cy="80100"/>
          </a:xfrm>
          <a:prstGeom prst="bentConnector3">
            <a:avLst>
              <a:gd name="adj1" fmla="val 50000"/>
            </a:avLst>
          </a:prstGeom>
          <a:noFill/>
          <a:ln w="9525" cap="flat" cmpd="sng">
            <a:solidFill>
              <a:srgbClr val="44546A"/>
            </a:solidFill>
            <a:prstDash val="solid"/>
            <a:round/>
            <a:headEnd type="none" w="sm" len="sm"/>
            <a:tailEnd type="triangle" w="med" len="med"/>
          </a:ln>
        </p:spPr>
      </p:cxnSp>
      <p:cxnSp>
        <p:nvCxnSpPr>
          <p:cNvPr id="109" name="Google Shape;109;p1"/>
          <p:cNvCxnSpPr>
            <a:endCxn id="84" idx="1"/>
          </p:cNvCxnSpPr>
          <p:nvPr/>
        </p:nvCxnSpPr>
        <p:spPr>
          <a:xfrm rot="10800000" flipH="1">
            <a:off x="6258000" y="21724546"/>
            <a:ext cx="3625500" cy="342000"/>
          </a:xfrm>
          <a:prstGeom prst="bentConnector3">
            <a:avLst>
              <a:gd name="adj1" fmla="val 50000"/>
            </a:avLst>
          </a:prstGeom>
          <a:noFill/>
          <a:ln w="9525" cap="flat" cmpd="sng">
            <a:solidFill>
              <a:srgbClr val="44546A"/>
            </a:solidFill>
            <a:prstDash val="solid"/>
            <a:round/>
            <a:headEnd type="none" w="sm" len="sm"/>
            <a:tailEnd type="triangle" w="med" len="med"/>
          </a:ln>
        </p:spPr>
      </p:cxnSp>
      <p:pic>
        <p:nvPicPr>
          <p:cNvPr id="110" name="Google Shape;110;p1"/>
          <p:cNvPicPr preferRelativeResize="0"/>
          <p:nvPr/>
        </p:nvPicPr>
        <p:blipFill rotWithShape="1">
          <a:blip r:embed="rId12">
            <a:alphaModFix/>
          </a:blip>
          <a:srcRect/>
          <a:stretch/>
        </p:blipFill>
        <p:spPr>
          <a:xfrm>
            <a:off x="17482975" y="22290541"/>
            <a:ext cx="506025" cy="1323450"/>
          </a:xfrm>
          <a:prstGeom prst="rect">
            <a:avLst/>
          </a:prstGeom>
          <a:noFill/>
          <a:ln>
            <a:noFill/>
          </a:ln>
        </p:spPr>
      </p:pic>
      <p:pic>
        <p:nvPicPr>
          <p:cNvPr id="111" name="Google Shape;111;p1"/>
          <p:cNvPicPr preferRelativeResize="0"/>
          <p:nvPr/>
        </p:nvPicPr>
        <p:blipFill rotWithShape="1">
          <a:blip r:embed="rId13">
            <a:alphaModFix/>
          </a:blip>
          <a:srcRect/>
          <a:stretch/>
        </p:blipFill>
        <p:spPr>
          <a:xfrm>
            <a:off x="19801675" y="22323641"/>
            <a:ext cx="595450" cy="1119200"/>
          </a:xfrm>
          <a:prstGeom prst="rect">
            <a:avLst/>
          </a:prstGeom>
          <a:noFill/>
          <a:ln>
            <a:noFill/>
          </a:ln>
        </p:spPr>
      </p:pic>
      <p:sp>
        <p:nvSpPr>
          <p:cNvPr id="112" name="Google Shape;112;p1"/>
          <p:cNvSpPr txBox="1"/>
          <p:nvPr/>
        </p:nvSpPr>
        <p:spPr>
          <a:xfrm>
            <a:off x="14049375" y="22548641"/>
            <a:ext cx="240000" cy="33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a:solidFill>
                  <a:schemeClr val="tx1">
                    <a:lumMod val="75000"/>
                    <a:lumOff val="25000"/>
                  </a:schemeClr>
                </a:solidFill>
                <a:latin typeface="Century Gothic"/>
                <a:ea typeface="Century Gothic"/>
                <a:cs typeface="Century Gothic"/>
                <a:sym typeface="Century Gothic"/>
              </a:rPr>
              <a:t>0</a:t>
            </a:r>
            <a:endParaRPr sz="16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113" name="Google Shape;113;p1"/>
          <p:cNvSpPr txBox="1"/>
          <p:nvPr/>
        </p:nvSpPr>
        <p:spPr>
          <a:xfrm>
            <a:off x="15011732" y="22548641"/>
            <a:ext cx="456600" cy="33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a:solidFill>
                  <a:schemeClr val="tx1">
                    <a:lumMod val="75000"/>
                    <a:lumOff val="25000"/>
                  </a:schemeClr>
                </a:solidFill>
                <a:latin typeface="Century Gothic"/>
                <a:ea typeface="Century Gothic"/>
                <a:cs typeface="Century Gothic"/>
                <a:sym typeface="Century Gothic"/>
              </a:rPr>
              <a:t>10</a:t>
            </a:r>
            <a:endParaRPr sz="16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114" name="Google Shape;114;p1"/>
          <p:cNvSpPr txBox="1"/>
          <p:nvPr/>
        </p:nvSpPr>
        <p:spPr>
          <a:xfrm>
            <a:off x="15962164" y="22542091"/>
            <a:ext cx="909900" cy="33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a:solidFill>
                  <a:schemeClr val="tx1">
                    <a:lumMod val="75000"/>
                    <a:lumOff val="25000"/>
                  </a:schemeClr>
                </a:solidFill>
                <a:latin typeface="Century Gothic"/>
                <a:ea typeface="Century Gothic"/>
                <a:cs typeface="Century Gothic"/>
                <a:sym typeface="Century Gothic"/>
              </a:rPr>
              <a:t>20 km</a:t>
            </a:r>
            <a:endParaRPr sz="16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115" name="Google Shape;115;p1"/>
          <p:cNvSpPr txBox="1"/>
          <p:nvPr/>
        </p:nvSpPr>
        <p:spPr>
          <a:xfrm>
            <a:off x="17969450" y="22238716"/>
            <a:ext cx="2103000" cy="3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Coast Live Oak</a:t>
            </a:r>
            <a:endParaRPr sz="16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16" name="Google Shape;116;p1"/>
          <p:cNvSpPr txBox="1"/>
          <p:nvPr/>
        </p:nvSpPr>
        <p:spPr>
          <a:xfrm>
            <a:off x="17969450" y="22605783"/>
            <a:ext cx="1542000" cy="37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chemeClr val="tx1">
                    <a:lumMod val="75000"/>
                    <a:lumOff val="25000"/>
                  </a:schemeClr>
                </a:solidFill>
                <a:latin typeface="Century Gothic"/>
                <a:ea typeface="Century Gothic"/>
                <a:cs typeface="Century Gothic"/>
                <a:sym typeface="Century Gothic"/>
              </a:rPr>
              <a:t>Riparian</a:t>
            </a:r>
            <a:endParaRPr sz="16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17" name="Google Shape;117;p1"/>
          <p:cNvSpPr txBox="1"/>
          <p:nvPr/>
        </p:nvSpPr>
        <p:spPr>
          <a:xfrm>
            <a:off x="17969450" y="22961150"/>
            <a:ext cx="2103000" cy="33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chemeClr val="tx1">
                    <a:lumMod val="75000"/>
                    <a:lumOff val="25000"/>
                  </a:schemeClr>
                </a:solidFill>
                <a:latin typeface="Century Gothic"/>
                <a:ea typeface="Century Gothic"/>
                <a:cs typeface="Century Gothic"/>
                <a:sym typeface="Century Gothic"/>
              </a:rPr>
              <a:t>Substrate/Urban</a:t>
            </a:r>
            <a:endParaRPr sz="16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18" name="Google Shape;118;p1"/>
          <p:cNvSpPr txBox="1"/>
          <p:nvPr/>
        </p:nvSpPr>
        <p:spPr>
          <a:xfrm>
            <a:off x="17969450" y="23268216"/>
            <a:ext cx="977400" cy="35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chemeClr val="tx1">
                    <a:lumMod val="75000"/>
                    <a:lumOff val="25000"/>
                  </a:schemeClr>
                </a:solidFill>
                <a:latin typeface="Century Gothic"/>
                <a:ea typeface="Century Gothic"/>
                <a:cs typeface="Century Gothic"/>
                <a:sym typeface="Century Gothic"/>
              </a:rPr>
              <a:t>Water</a:t>
            </a:r>
            <a:endParaRPr sz="16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19" name="Google Shape;119;p1"/>
          <p:cNvSpPr txBox="1"/>
          <p:nvPr/>
        </p:nvSpPr>
        <p:spPr>
          <a:xfrm>
            <a:off x="20349500" y="22244566"/>
            <a:ext cx="1542000" cy="37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Annual Grass</a:t>
            </a:r>
            <a:endParaRPr sz="16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20" name="Google Shape;120;p1"/>
          <p:cNvSpPr txBox="1"/>
          <p:nvPr/>
        </p:nvSpPr>
        <p:spPr>
          <a:xfrm>
            <a:off x="20349500" y="22644028"/>
            <a:ext cx="1542000" cy="3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chemeClr val="tx1">
                    <a:lumMod val="75000"/>
                    <a:lumOff val="25000"/>
                  </a:schemeClr>
                </a:solidFill>
                <a:latin typeface="Century Gothic"/>
                <a:ea typeface="Century Gothic"/>
                <a:cs typeface="Century Gothic"/>
                <a:sym typeface="Century Gothic"/>
              </a:rPr>
              <a:t>Chaparral</a:t>
            </a:r>
            <a:endParaRPr sz="16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21" name="Google Shape;121;p1"/>
          <p:cNvSpPr txBox="1"/>
          <p:nvPr/>
        </p:nvSpPr>
        <p:spPr>
          <a:xfrm>
            <a:off x="20349500" y="23055191"/>
            <a:ext cx="2581800" cy="35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chemeClr val="tx1">
                    <a:lumMod val="75000"/>
                    <a:lumOff val="25000"/>
                  </a:schemeClr>
                </a:solidFill>
                <a:latin typeface="Century Gothic"/>
                <a:ea typeface="Century Gothic"/>
                <a:cs typeface="Century Gothic"/>
                <a:sym typeface="Century Gothic"/>
              </a:rPr>
              <a:t>Coastal Sage Scrub</a:t>
            </a:r>
            <a:endParaRPr sz="1600" b="0" i="0" u="none" strike="noStrike" cap="none">
              <a:solidFill>
                <a:schemeClr val="tx1">
                  <a:lumMod val="75000"/>
                  <a:lumOff val="25000"/>
                </a:schemeClr>
              </a:solidFill>
              <a:latin typeface="Century Gothic"/>
              <a:ea typeface="Century Gothic"/>
              <a:cs typeface="Century Gothic"/>
              <a:sym typeface="Century Gothic"/>
            </a:endParaRPr>
          </a:p>
        </p:txBody>
      </p:sp>
      <p:pic>
        <p:nvPicPr>
          <p:cNvPr id="122" name="Google Shape;122;p1"/>
          <p:cNvPicPr preferRelativeResize="0"/>
          <p:nvPr/>
        </p:nvPicPr>
        <p:blipFill rotWithShape="1">
          <a:blip r:embed="rId14">
            <a:alphaModFix/>
          </a:blip>
          <a:srcRect/>
          <a:stretch/>
        </p:blipFill>
        <p:spPr>
          <a:xfrm>
            <a:off x="1438443" y="30786135"/>
            <a:ext cx="1645800" cy="1645800"/>
          </a:xfrm>
          <a:prstGeom prst="ellipse">
            <a:avLst/>
          </a:prstGeom>
          <a:noFill/>
          <a:ln>
            <a:noFill/>
          </a:ln>
        </p:spPr>
      </p:pic>
      <p:grpSp>
        <p:nvGrpSpPr>
          <p:cNvPr id="5" name="Group 4"/>
          <p:cNvGrpSpPr/>
          <p:nvPr/>
        </p:nvGrpSpPr>
        <p:grpSpPr>
          <a:xfrm>
            <a:off x="1734537" y="14234150"/>
            <a:ext cx="8138160" cy="4754880"/>
            <a:chOff x="-10059272" y="12735635"/>
            <a:chExt cx="8138160" cy="4754880"/>
          </a:xfrm>
        </p:grpSpPr>
        <p:pic>
          <p:nvPicPr>
            <p:cNvPr id="56" name="Google Shape;56;p1"/>
            <p:cNvPicPr preferRelativeResize="0"/>
            <p:nvPr/>
          </p:nvPicPr>
          <p:blipFill rotWithShape="1">
            <a:blip r:embed="rId15">
              <a:alphaModFix/>
            </a:blip>
            <a:srcRect/>
            <a:stretch/>
          </p:blipFill>
          <p:spPr>
            <a:xfrm>
              <a:off x="-10059272" y="12735635"/>
              <a:ext cx="8138160" cy="4754880"/>
            </a:xfrm>
            <a:prstGeom prst="rect">
              <a:avLst/>
            </a:prstGeom>
            <a:noFill/>
            <a:ln>
              <a:noFill/>
            </a:ln>
          </p:spPr>
        </p:pic>
        <p:sp>
          <p:nvSpPr>
            <p:cNvPr id="57" name="Google Shape;57;p1"/>
            <p:cNvSpPr txBox="1"/>
            <p:nvPr/>
          </p:nvSpPr>
          <p:spPr>
            <a:xfrm>
              <a:off x="-9370618" y="16942750"/>
              <a:ext cx="4048500" cy="39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a:solidFill>
                    <a:srgbClr val="3F3F3F"/>
                  </a:solidFill>
                  <a:latin typeface="Century Gothic"/>
                  <a:ea typeface="Century Gothic"/>
                  <a:cs typeface="Century Gothic"/>
                  <a:sym typeface="Century Gothic"/>
                </a:rPr>
                <a:t>0      5     10            20 </a:t>
              </a:r>
              <a:r>
                <a:rPr lang="en-US" sz="1600" b="1">
                  <a:solidFill>
                    <a:srgbClr val="3F3F3F"/>
                  </a:solidFill>
                  <a:latin typeface="Century Gothic"/>
                  <a:ea typeface="Century Gothic"/>
                  <a:cs typeface="Century Gothic"/>
                  <a:sym typeface="Century Gothic"/>
                </a:rPr>
                <a:t>km</a:t>
              </a:r>
              <a:r>
                <a:rPr lang="en-US" sz="1600" b="0" i="0" u="none" strike="noStrike" cap="none">
                  <a:solidFill>
                    <a:srgbClr val="000000"/>
                  </a:solidFill>
                  <a:latin typeface="Century Gothic"/>
                  <a:ea typeface="Century Gothic"/>
                  <a:cs typeface="Century Gothic"/>
                  <a:sym typeface="Century Gothic"/>
                </a:rPr>
                <a:t>  </a:t>
              </a:r>
              <a:endParaRPr sz="1600" b="0" i="0" u="none" strike="noStrike" cap="none">
                <a:solidFill>
                  <a:srgbClr val="000000"/>
                </a:solidFill>
                <a:latin typeface="Century Gothic"/>
                <a:ea typeface="Century Gothic"/>
                <a:cs typeface="Century Gothic"/>
                <a:sym typeface="Century Gothic"/>
              </a:endParaRPr>
            </a:p>
          </p:txBody>
        </p:sp>
        <p:sp>
          <p:nvSpPr>
            <p:cNvPr id="123" name="Google Shape;123;p1"/>
            <p:cNvSpPr/>
            <p:nvPr/>
          </p:nvSpPr>
          <p:spPr>
            <a:xfrm>
              <a:off x="-5665025" y="13067880"/>
              <a:ext cx="1887600" cy="338328"/>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
            <p:cNvSpPr txBox="1"/>
            <p:nvPr/>
          </p:nvSpPr>
          <p:spPr>
            <a:xfrm>
              <a:off x="-9056530" y="13034625"/>
              <a:ext cx="5420400" cy="3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b="1" i="0" u="none" strike="noStrike" cap="none" dirty="0">
                  <a:solidFill>
                    <a:srgbClr val="3F3F3F"/>
                  </a:solidFill>
                  <a:latin typeface="Century Gothic"/>
                  <a:ea typeface="Century Gothic"/>
                  <a:cs typeface="Century Gothic"/>
                  <a:sym typeface="Century Gothic"/>
                </a:rPr>
                <a:t>Santa Monica Mountains National Recreation Area</a:t>
              </a:r>
              <a:endParaRPr sz="1600" b="1"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entury Gothic"/>
                <a:ea typeface="Century Gothic"/>
                <a:cs typeface="Century Gothic"/>
                <a:sym typeface="Century Gothic"/>
              </a:endParaRPr>
            </a:p>
          </p:txBody>
        </p:sp>
        <p:sp>
          <p:nvSpPr>
            <p:cNvPr id="125" name="Google Shape;125;p1"/>
            <p:cNvSpPr/>
            <p:nvPr/>
          </p:nvSpPr>
          <p:spPr>
            <a:xfrm>
              <a:off x="-3148794" y="13128811"/>
              <a:ext cx="462600" cy="161100"/>
            </a:xfrm>
            <a:prstGeom prst="rect">
              <a:avLst/>
            </a:prstGeom>
            <a:solidFill>
              <a:srgbClr val="DFD6C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
            <p:cNvSpPr/>
            <p:nvPr/>
          </p:nvSpPr>
          <p:spPr>
            <a:xfrm>
              <a:off x="-2809208" y="13688412"/>
              <a:ext cx="462600" cy="161100"/>
            </a:xfrm>
            <a:prstGeom prst="rect">
              <a:avLst/>
            </a:prstGeom>
            <a:solidFill>
              <a:srgbClr val="DFD6C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
            <p:cNvSpPr/>
            <p:nvPr/>
          </p:nvSpPr>
          <p:spPr>
            <a:xfrm>
              <a:off x="-2510558" y="13128811"/>
              <a:ext cx="327900" cy="161100"/>
            </a:xfrm>
            <a:prstGeom prst="rect">
              <a:avLst/>
            </a:prstGeom>
            <a:solidFill>
              <a:srgbClr val="DFD6C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
            <p:cNvSpPr txBox="1"/>
            <p:nvPr/>
          </p:nvSpPr>
          <p:spPr>
            <a:xfrm>
              <a:off x="-3258610" y="13045350"/>
              <a:ext cx="829500" cy="29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950" b="0" i="0" u="none" strike="noStrike" cap="none" dirty="0">
                  <a:solidFill>
                    <a:srgbClr val="783F04"/>
                  </a:solidFill>
                  <a:latin typeface="Century Gothic"/>
                  <a:ea typeface="Century Gothic"/>
                  <a:cs typeface="Century Gothic"/>
                  <a:sym typeface="Century Gothic"/>
                </a:rPr>
                <a:t>Oregon</a:t>
              </a:r>
              <a:endParaRPr sz="950" b="0" i="0" u="none" strike="noStrike" cap="none" dirty="0">
                <a:solidFill>
                  <a:srgbClr val="783F04"/>
                </a:solidFill>
                <a:latin typeface="Century Gothic"/>
                <a:ea typeface="Century Gothic"/>
                <a:cs typeface="Century Gothic"/>
                <a:sym typeface="Century Gothic"/>
              </a:endParaRPr>
            </a:p>
          </p:txBody>
        </p:sp>
        <p:sp>
          <p:nvSpPr>
            <p:cNvPr id="129" name="Google Shape;129;p1"/>
            <p:cNvSpPr txBox="1"/>
            <p:nvPr/>
          </p:nvSpPr>
          <p:spPr>
            <a:xfrm>
              <a:off x="-2878654" y="13554012"/>
              <a:ext cx="829500" cy="29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950" b="0" i="0" u="none" strike="noStrike" cap="none" dirty="0">
                  <a:solidFill>
                    <a:srgbClr val="783F04"/>
                  </a:solidFill>
                  <a:latin typeface="Century Gothic"/>
                  <a:ea typeface="Century Gothic"/>
                  <a:cs typeface="Century Gothic"/>
                  <a:sym typeface="Century Gothic"/>
                </a:rPr>
                <a:t>Nevada</a:t>
              </a:r>
              <a:endParaRPr sz="950" b="0" i="0" u="none" strike="noStrike" cap="none" dirty="0">
                <a:solidFill>
                  <a:srgbClr val="783F04"/>
                </a:solidFill>
                <a:latin typeface="Century Gothic"/>
                <a:ea typeface="Century Gothic"/>
                <a:cs typeface="Century Gothic"/>
                <a:sym typeface="Century Gothic"/>
              </a:endParaRPr>
            </a:p>
          </p:txBody>
        </p:sp>
        <p:sp>
          <p:nvSpPr>
            <p:cNvPr id="130" name="Google Shape;130;p1"/>
            <p:cNvSpPr txBox="1"/>
            <p:nvPr/>
          </p:nvSpPr>
          <p:spPr>
            <a:xfrm>
              <a:off x="-2630974" y="13064274"/>
              <a:ext cx="595500" cy="29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950" b="0" i="0" u="none" strike="noStrike" cap="none" dirty="0">
                  <a:solidFill>
                    <a:srgbClr val="783F04"/>
                  </a:solidFill>
                  <a:latin typeface="Century Gothic"/>
                  <a:ea typeface="Century Gothic"/>
                  <a:cs typeface="Century Gothic"/>
                  <a:sym typeface="Century Gothic"/>
                </a:rPr>
                <a:t>Idaho</a:t>
              </a:r>
              <a:endParaRPr sz="950" b="0" i="0" u="none" strike="noStrike" cap="none" dirty="0">
                <a:solidFill>
                  <a:srgbClr val="783F04"/>
                </a:solidFill>
                <a:latin typeface="Century Gothic"/>
                <a:ea typeface="Century Gothic"/>
                <a:cs typeface="Century Gothic"/>
                <a:sym typeface="Century Gothic"/>
              </a:endParaRPr>
            </a:p>
          </p:txBody>
        </p:sp>
      </p:grpSp>
      <p:sp>
        <p:nvSpPr>
          <p:cNvPr id="92" name="Google Shape;92;p1"/>
          <p:cNvSpPr/>
          <p:nvPr/>
        </p:nvSpPr>
        <p:spPr>
          <a:xfrm>
            <a:off x="5180625" y="21681232"/>
            <a:ext cx="1425300" cy="637500"/>
          </a:xfrm>
          <a:prstGeom prst="rect">
            <a:avLst/>
          </a:prstGeom>
          <a:solidFill>
            <a:srgbClr val="B6D7A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dirty="0">
                <a:solidFill>
                  <a:srgbClr val="666666"/>
                </a:solidFill>
                <a:latin typeface="Century Gothic"/>
                <a:ea typeface="Century Gothic"/>
                <a:cs typeface="Century Gothic"/>
                <a:sym typeface="Century Gothic"/>
              </a:rPr>
              <a:t>Accuracy Assessment</a:t>
            </a:r>
            <a:endParaRPr sz="1600" b="1" i="0" u="none" strike="noStrike" cap="none" dirty="0">
              <a:solidFill>
                <a:srgbClr val="666666"/>
              </a:solidFill>
              <a:latin typeface="Century Gothic"/>
              <a:ea typeface="Century Gothic"/>
              <a:cs typeface="Century Gothic"/>
              <a:sym typeface="Century Gothic"/>
            </a:endParaRPr>
          </a:p>
        </p:txBody>
      </p:sp>
      <p:sp>
        <p:nvSpPr>
          <p:cNvPr id="100" name="Google Shape;100;p1"/>
          <p:cNvSpPr/>
          <p:nvPr/>
        </p:nvSpPr>
        <p:spPr>
          <a:xfrm>
            <a:off x="8397700" y="23507244"/>
            <a:ext cx="1065600" cy="3789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a:solidFill>
                  <a:srgbClr val="FFFFFF"/>
                </a:solidFill>
                <a:latin typeface="Century Gothic"/>
                <a:ea typeface="Century Gothic"/>
                <a:cs typeface="Century Gothic"/>
                <a:sym typeface="Century Gothic"/>
              </a:rPr>
              <a:t>Maxent</a:t>
            </a:r>
            <a:endParaRPr sz="1600" b="1" i="0" u="none" strike="noStrike" cap="none">
              <a:solidFill>
                <a:srgbClr val="FFFFFF"/>
              </a:solidFill>
              <a:latin typeface="Century Gothic"/>
              <a:ea typeface="Century Gothic"/>
              <a:cs typeface="Century Gothic"/>
              <a:sym typeface="Century Gothic"/>
            </a:endParaRPr>
          </a:p>
        </p:txBody>
      </p:sp>
      <p:sp>
        <p:nvSpPr>
          <p:cNvPr id="131" name="Google Shape;131;p1"/>
          <p:cNvSpPr/>
          <p:nvPr/>
        </p:nvSpPr>
        <p:spPr>
          <a:xfrm>
            <a:off x="1316726" y="23701038"/>
            <a:ext cx="1705800" cy="637500"/>
          </a:xfrm>
          <a:prstGeom prst="rect">
            <a:avLst/>
          </a:prstGeom>
          <a:solidFill>
            <a:srgbClr val="F6B26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600" b="1" i="0" u="none" strike="noStrike" cap="none">
                <a:solidFill>
                  <a:srgbClr val="666666"/>
                </a:solidFill>
                <a:latin typeface="Century Gothic"/>
                <a:ea typeface="Century Gothic"/>
                <a:cs typeface="Century Gothic"/>
                <a:sym typeface="Century Gothic"/>
              </a:rPr>
              <a:t>Landsat 8 OLI</a:t>
            </a:r>
            <a:endParaRPr sz="1600" b="0" i="0" u="none" strike="noStrike" cap="none">
              <a:solidFill>
                <a:srgbClr val="666666"/>
              </a:solidFill>
              <a:latin typeface="Century Gothic"/>
              <a:ea typeface="Century Gothic"/>
              <a:cs typeface="Century Gothic"/>
              <a:sym typeface="Century Gothic"/>
            </a:endParaRPr>
          </a:p>
        </p:txBody>
      </p:sp>
      <p:sp>
        <p:nvSpPr>
          <p:cNvPr id="132" name="Google Shape;132;p1"/>
          <p:cNvSpPr txBox="1"/>
          <p:nvPr/>
        </p:nvSpPr>
        <p:spPr>
          <a:xfrm>
            <a:off x="14100225" y="8528416"/>
            <a:ext cx="8627400" cy="69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chemeClr val="tx1">
                    <a:lumMod val="75000"/>
                    <a:lumOff val="25000"/>
                  </a:schemeClr>
                </a:solidFill>
                <a:latin typeface="Century Gothic"/>
                <a:ea typeface="Century Gothic"/>
                <a:cs typeface="Century Gothic"/>
                <a:sym typeface="Century Gothic"/>
              </a:rPr>
              <a:t>Vegetation Health of Santa Monica Mountains Recreation Area 06/30/2019</a:t>
            </a:r>
            <a:endParaRPr sz="2400" b="1" dirty="0">
              <a:solidFill>
                <a:schemeClr val="tx1">
                  <a:lumMod val="75000"/>
                  <a:lumOff val="25000"/>
                </a:schemeClr>
              </a:solidFill>
              <a:latin typeface="Century Gothic"/>
              <a:ea typeface="Century Gothic"/>
              <a:cs typeface="Century Gothic"/>
              <a:sym typeface="Century Gothic"/>
            </a:endParaRPr>
          </a:p>
        </p:txBody>
      </p:sp>
      <p:pic>
        <p:nvPicPr>
          <p:cNvPr id="133" name="Google Shape;133;p1"/>
          <p:cNvPicPr preferRelativeResize="0"/>
          <p:nvPr/>
        </p:nvPicPr>
        <p:blipFill>
          <a:blip r:embed="rId16">
            <a:alphaModFix/>
          </a:blip>
          <a:stretch>
            <a:fillRect/>
          </a:stretch>
        </p:blipFill>
        <p:spPr>
          <a:xfrm>
            <a:off x="16641737" y="15023729"/>
            <a:ext cx="456600" cy="1207765"/>
          </a:xfrm>
          <a:prstGeom prst="rect">
            <a:avLst/>
          </a:prstGeom>
          <a:noFill/>
          <a:ln>
            <a:noFill/>
          </a:ln>
        </p:spPr>
      </p:pic>
      <p:pic>
        <p:nvPicPr>
          <p:cNvPr id="134" name="Google Shape;134;p1"/>
          <p:cNvPicPr preferRelativeResize="0"/>
          <p:nvPr/>
        </p:nvPicPr>
        <p:blipFill>
          <a:blip r:embed="rId17">
            <a:alphaModFix/>
          </a:blip>
          <a:stretch>
            <a:fillRect/>
          </a:stretch>
        </p:blipFill>
        <p:spPr>
          <a:xfrm rot="10800000">
            <a:off x="19154213" y="15038378"/>
            <a:ext cx="431285" cy="557875"/>
          </a:xfrm>
          <a:prstGeom prst="rect">
            <a:avLst/>
          </a:prstGeom>
          <a:noFill/>
          <a:ln>
            <a:noFill/>
          </a:ln>
        </p:spPr>
      </p:pic>
      <p:sp>
        <p:nvSpPr>
          <p:cNvPr id="135" name="Google Shape;135;p1"/>
          <p:cNvSpPr txBox="1"/>
          <p:nvPr/>
        </p:nvSpPr>
        <p:spPr>
          <a:xfrm>
            <a:off x="14240750" y="22882616"/>
            <a:ext cx="3215400" cy="3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entury Gothic"/>
              <a:ea typeface="Century Gothic"/>
              <a:cs typeface="Century Gothic"/>
              <a:sym typeface="Century Gothic"/>
            </a:endParaRPr>
          </a:p>
        </p:txBody>
      </p:sp>
      <p:sp>
        <p:nvSpPr>
          <p:cNvPr id="136" name="Google Shape;136;p1"/>
          <p:cNvSpPr txBox="1"/>
          <p:nvPr/>
        </p:nvSpPr>
        <p:spPr>
          <a:xfrm>
            <a:off x="15818689" y="15330641"/>
            <a:ext cx="909900" cy="33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a:solidFill>
                  <a:schemeClr val="tx1">
                    <a:lumMod val="75000"/>
                    <a:lumOff val="25000"/>
                  </a:schemeClr>
                </a:solidFill>
                <a:latin typeface="Century Gothic"/>
                <a:ea typeface="Century Gothic"/>
                <a:cs typeface="Century Gothic"/>
                <a:sym typeface="Century Gothic"/>
              </a:rPr>
              <a:t>20 km</a:t>
            </a:r>
            <a:endParaRPr sz="16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137" name="Google Shape;137;p1"/>
          <p:cNvSpPr txBox="1"/>
          <p:nvPr/>
        </p:nvSpPr>
        <p:spPr>
          <a:xfrm>
            <a:off x="15039645" y="15330641"/>
            <a:ext cx="462600" cy="33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a:solidFill>
                  <a:schemeClr val="tx1">
                    <a:lumMod val="75000"/>
                    <a:lumOff val="25000"/>
                  </a:schemeClr>
                </a:solidFill>
                <a:latin typeface="Century Gothic"/>
                <a:ea typeface="Century Gothic"/>
                <a:cs typeface="Century Gothic"/>
                <a:sym typeface="Century Gothic"/>
              </a:rPr>
              <a:t>10</a:t>
            </a:r>
            <a:endParaRPr sz="16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138" name="Google Shape;138;p1"/>
          <p:cNvSpPr txBox="1"/>
          <p:nvPr/>
        </p:nvSpPr>
        <p:spPr>
          <a:xfrm>
            <a:off x="14100220" y="15330641"/>
            <a:ext cx="462600" cy="33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a:solidFill>
                  <a:schemeClr val="tx1">
                    <a:lumMod val="75000"/>
                    <a:lumOff val="25000"/>
                  </a:schemeClr>
                </a:solidFill>
                <a:latin typeface="Century Gothic"/>
                <a:ea typeface="Century Gothic"/>
                <a:cs typeface="Century Gothic"/>
                <a:sym typeface="Century Gothic"/>
              </a:rPr>
              <a:t>0</a:t>
            </a:r>
            <a:endParaRPr sz="16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139" name="Google Shape;139;p1"/>
          <p:cNvSpPr txBox="1"/>
          <p:nvPr/>
        </p:nvSpPr>
        <p:spPr>
          <a:xfrm>
            <a:off x="17031371" y="14996746"/>
            <a:ext cx="2267417" cy="38509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Thriving Vegetation</a:t>
            </a:r>
            <a:endParaRPr sz="1600" dirty="0">
              <a:solidFill>
                <a:schemeClr val="tx1">
                  <a:lumMod val="75000"/>
                  <a:lumOff val="25000"/>
                </a:schemeClr>
              </a:solidFill>
              <a:latin typeface="Century Gothic"/>
              <a:ea typeface="Century Gothic"/>
              <a:cs typeface="Century Gothic"/>
              <a:sym typeface="Century Gothic"/>
            </a:endParaRPr>
          </a:p>
        </p:txBody>
      </p:sp>
      <p:sp>
        <p:nvSpPr>
          <p:cNvPr id="140" name="Google Shape;140;p1"/>
          <p:cNvSpPr txBox="1"/>
          <p:nvPr/>
        </p:nvSpPr>
        <p:spPr>
          <a:xfrm>
            <a:off x="17031371" y="15300220"/>
            <a:ext cx="2253738" cy="40463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Healthy Vegetation</a:t>
            </a:r>
            <a:endParaRPr sz="1600" dirty="0">
              <a:solidFill>
                <a:schemeClr val="tx1">
                  <a:lumMod val="75000"/>
                  <a:lumOff val="25000"/>
                </a:schemeClr>
              </a:solidFill>
              <a:latin typeface="Century Gothic"/>
              <a:ea typeface="Century Gothic"/>
              <a:cs typeface="Century Gothic"/>
              <a:sym typeface="Century Gothic"/>
            </a:endParaRPr>
          </a:p>
        </p:txBody>
      </p:sp>
      <p:sp>
        <p:nvSpPr>
          <p:cNvPr id="141" name="Google Shape;141;p1"/>
          <p:cNvSpPr txBox="1"/>
          <p:nvPr/>
        </p:nvSpPr>
        <p:spPr>
          <a:xfrm>
            <a:off x="19614644" y="15288383"/>
            <a:ext cx="2591008" cy="4404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Vegetation Presence</a:t>
            </a:r>
            <a:endParaRPr sz="1600" dirty="0">
              <a:solidFill>
                <a:schemeClr val="tx1">
                  <a:lumMod val="75000"/>
                  <a:lumOff val="25000"/>
                </a:schemeClr>
              </a:solidFill>
              <a:latin typeface="Century Gothic"/>
              <a:ea typeface="Century Gothic"/>
              <a:cs typeface="Century Gothic"/>
              <a:sym typeface="Century Gothic"/>
            </a:endParaRPr>
          </a:p>
        </p:txBody>
      </p:sp>
      <p:sp>
        <p:nvSpPr>
          <p:cNvPr id="142" name="Google Shape;142;p1"/>
          <p:cNvSpPr txBox="1"/>
          <p:nvPr/>
        </p:nvSpPr>
        <p:spPr>
          <a:xfrm>
            <a:off x="19618791" y="15007348"/>
            <a:ext cx="1192274" cy="33816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Substrate</a:t>
            </a:r>
            <a:endParaRPr sz="1600" dirty="0">
              <a:solidFill>
                <a:schemeClr val="tx1">
                  <a:lumMod val="75000"/>
                  <a:lumOff val="25000"/>
                </a:schemeClr>
              </a:solidFill>
              <a:latin typeface="Century Gothic"/>
              <a:ea typeface="Century Gothic"/>
              <a:cs typeface="Century Gothic"/>
              <a:sym typeface="Century Gothic"/>
            </a:endParaRPr>
          </a:p>
        </p:txBody>
      </p:sp>
      <p:pic>
        <p:nvPicPr>
          <p:cNvPr id="143" name="Google Shape;143;p1"/>
          <p:cNvPicPr preferRelativeResize="0"/>
          <p:nvPr/>
        </p:nvPicPr>
        <p:blipFill>
          <a:blip r:embed="rId18">
            <a:alphaModFix/>
          </a:blip>
          <a:stretch>
            <a:fillRect/>
          </a:stretch>
        </p:blipFill>
        <p:spPr>
          <a:xfrm>
            <a:off x="20748200" y="15048706"/>
            <a:ext cx="392400" cy="245460"/>
          </a:xfrm>
          <a:prstGeom prst="rect">
            <a:avLst/>
          </a:prstGeom>
          <a:noFill/>
          <a:ln>
            <a:noFill/>
          </a:ln>
        </p:spPr>
      </p:pic>
      <p:sp>
        <p:nvSpPr>
          <p:cNvPr id="144" name="Google Shape;144;p1"/>
          <p:cNvSpPr txBox="1"/>
          <p:nvPr/>
        </p:nvSpPr>
        <p:spPr>
          <a:xfrm>
            <a:off x="21101503" y="14993345"/>
            <a:ext cx="909900" cy="23740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tx1">
                    <a:lumMod val="75000"/>
                    <a:lumOff val="25000"/>
                  </a:schemeClr>
                </a:solidFill>
                <a:latin typeface="Century Gothic"/>
                <a:ea typeface="Century Gothic"/>
                <a:cs typeface="Century Gothic"/>
                <a:sym typeface="Century Gothic"/>
              </a:rPr>
              <a:t>Water</a:t>
            </a:r>
            <a:endParaRPr sz="1600" dirty="0">
              <a:solidFill>
                <a:schemeClr val="tx1">
                  <a:lumMod val="75000"/>
                  <a:lumOff val="25000"/>
                </a:schemeClr>
              </a:solidFill>
              <a:latin typeface="Century Gothic"/>
              <a:ea typeface="Century Gothic"/>
              <a:cs typeface="Century Gothic"/>
              <a:sym typeface="Century Gothic"/>
            </a:endParaRPr>
          </a:p>
        </p:txBody>
      </p:sp>
      <p:pic>
        <p:nvPicPr>
          <p:cNvPr id="52" name="Google Shape;52;p1"/>
          <p:cNvPicPr preferRelativeResize="0"/>
          <p:nvPr/>
        </p:nvPicPr>
        <p:blipFill rotWithShape="1">
          <a:blip r:embed="rId19">
            <a:alphaModFix/>
          </a:blip>
          <a:srcRect l="4308" t="12950" r="9984" b="19028"/>
          <a:stretch/>
        </p:blipFill>
        <p:spPr>
          <a:xfrm>
            <a:off x="4350703" y="30786075"/>
            <a:ext cx="1645920" cy="1645920"/>
          </a:xfrm>
          <a:prstGeom prst="ellipse">
            <a:avLst/>
          </a:prstGeom>
          <a:noFill/>
          <a:ln>
            <a:noFill/>
          </a:ln>
        </p:spPr>
      </p:pic>
      <p:pic>
        <p:nvPicPr>
          <p:cNvPr id="1030" name="Picture 6" descr="File:US-NationalParkService-Logo.sv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495302" y="27162559"/>
            <a:ext cx="1615083" cy="2103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668</Words>
  <Application>Microsoft Office PowerPoint</Application>
  <PresentationFormat>Custom</PresentationFormat>
  <Paragraphs>90</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Times New Roman</vt:lpstr>
      <vt:lpstr>Webdings</vt:lpstr>
      <vt:lpstr>Garamond</vt:lpstr>
      <vt:lpstr>Arial</vt:lpstr>
      <vt:lpstr>Century Gothic</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5</cp:revision>
  <dcterms:created xsi:type="dcterms:W3CDTF">2019-02-05T16:32:03Z</dcterms:created>
  <dcterms:modified xsi:type="dcterms:W3CDTF">2019-07-26T21:59:49Z</dcterms:modified>
</cp:coreProperties>
</file>