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27432000" cy="36576000"/>
  <p:notesSz cx="6858000" cy="9144000"/>
  <p:embeddedFontLst>
    <p:embeddedFont>
      <p:font typeface="Century Gothic" panose="020B0502020202020204" pitchFamily="34" charset="0"/>
      <p:regular r:id="rId4"/>
      <p:bold r:id="rId5"/>
      <p:italic r:id="rId6"/>
      <p:boldItalic r:id="rId7"/>
    </p:embeddedFont>
    <p:embeddedFont>
      <p:font typeface="Webdings" panose="05030102010509060703" pitchFamily="18" charset="2"/>
      <p:regular r:id="rId8"/>
    </p:embeddedFont>
    <p:embeddedFont>
      <p:font typeface="Garamond" panose="02020404030301010803" pitchFamily="18" charset="0"/>
      <p:regular r:id="rId9"/>
      <p:bold r:id="rId10"/>
      <p: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87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23" d="100"/>
          <a:sy n="23" d="100"/>
        </p:scale>
        <p:origin x="2208" y="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614175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800"/>
          </a:p>
        </p:txBody>
      </p:sp>
      <p:sp>
        <p:nvSpPr>
          <p:cNvPr id="21" name="Google Shape;21;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8890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Agriculture &amp; Food Security">
  <p:cSld name="Agriculture &amp; Food Security">
    <p:spTree>
      <p:nvGrpSpPr>
        <p:cNvPr id="1" name="Shape 11"/>
        <p:cNvGrpSpPr/>
        <p:nvPr/>
      </p:nvGrpSpPr>
      <p:grpSpPr>
        <a:xfrm>
          <a:off x="0" y="0"/>
          <a:ext cx="0" cy="0"/>
          <a:chOff x="0" y="0"/>
          <a:chExt cx="0" cy="0"/>
        </a:xfrm>
      </p:grpSpPr>
      <p:sp>
        <p:nvSpPr>
          <p:cNvPr id="12" name="Google Shape;12;p2"/>
          <p:cNvSpPr/>
          <p:nvPr/>
        </p:nvSpPr>
        <p:spPr>
          <a:xfrm>
            <a:off x="914399" y="35661600"/>
            <a:ext cx="25603200" cy="415567"/>
          </a:xfrm>
          <a:prstGeom prst="rect">
            <a:avLst/>
          </a:prstGeom>
          <a:solidFill>
            <a:srgbClr val="2387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3" name="Google Shape;13;p2"/>
          <p:cNvSpPr/>
          <p:nvPr/>
        </p:nvSpPr>
        <p:spPr>
          <a:xfrm>
            <a:off x="893617" y="36126531"/>
            <a:ext cx="25644768" cy="20005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75"/>
              <a:buFont typeface="Century Gothic"/>
              <a:buNone/>
            </a:pPr>
            <a:r>
              <a:rPr lang="en-US" sz="700" b="0" i="1" u="none" strike="noStrike" cap="none">
                <a:solidFill>
                  <a:srgbClr val="757070"/>
                </a:solidFill>
                <a:latin typeface="Century Gothic"/>
                <a:ea typeface="Century Gothic"/>
                <a:cs typeface="Century Gothic"/>
                <a:sym typeface="Century Gothic"/>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a:p>
        </p:txBody>
      </p:sp>
      <p:sp>
        <p:nvSpPr>
          <p:cNvPr id="14" name="Google Shape;14;p2"/>
          <p:cNvSpPr/>
          <p:nvPr/>
        </p:nvSpPr>
        <p:spPr>
          <a:xfrm>
            <a:off x="914400" y="3662904"/>
            <a:ext cx="25623985" cy="260911"/>
          </a:xfrm>
          <a:prstGeom prst="rect">
            <a:avLst/>
          </a:prstGeom>
          <a:solidFill>
            <a:srgbClr val="2387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15" name="Google Shape;15;p2"/>
          <p:cNvPicPr preferRelativeResize="0"/>
          <p:nvPr/>
        </p:nvPicPr>
        <p:blipFill rotWithShape="1">
          <a:blip r:embed="rId2">
            <a:alphaModFix/>
          </a:blip>
          <a:srcRect/>
          <a:stretch/>
        </p:blipFill>
        <p:spPr>
          <a:xfrm>
            <a:off x="23953352" y="864365"/>
            <a:ext cx="2585032" cy="2139114"/>
          </a:xfrm>
          <a:prstGeom prst="rect">
            <a:avLst/>
          </a:prstGeom>
          <a:noFill/>
          <a:ln>
            <a:noFill/>
          </a:ln>
        </p:spPr>
      </p:pic>
      <p:sp>
        <p:nvSpPr>
          <p:cNvPr id="16" name="Google Shape;16;p2"/>
          <p:cNvSpPr txBox="1">
            <a:spLocks noGrp="1"/>
          </p:cNvSpPr>
          <p:nvPr>
            <p:ph type="body" idx="1"/>
          </p:nvPr>
        </p:nvSpPr>
        <p:spPr>
          <a:xfrm>
            <a:off x="4704382" y="876300"/>
            <a:ext cx="18023236" cy="2171700"/>
          </a:xfrm>
          <a:prstGeom prst="rect">
            <a:avLst/>
          </a:prstGeom>
          <a:noFill/>
          <a:ln>
            <a:noFill/>
          </a:ln>
        </p:spPr>
        <p:txBody>
          <a:bodyPr spcFirstLastPara="1" wrap="square" lIns="91425" tIns="45700" rIns="91425" bIns="45700" anchor="ctr" anchorCtr="0"/>
          <a:lstStyle>
            <a:lvl1pPr marL="457200" lvl="0" indent="-228600" algn="ctr">
              <a:lnSpc>
                <a:spcPct val="90000"/>
              </a:lnSpc>
              <a:spcBef>
                <a:spcPts val="3000"/>
              </a:spcBef>
              <a:spcAft>
                <a:spcPts val="0"/>
              </a:spcAft>
              <a:buClr>
                <a:srgbClr val="238754"/>
              </a:buClr>
              <a:buSzPts val="5400"/>
              <a:buNone/>
              <a:defRPr sz="5400" b="1">
                <a:solidFill>
                  <a:srgbClr val="238754"/>
                </a:solidFill>
              </a:defRPr>
            </a:lvl1pPr>
            <a:lvl2pPr marL="914400" lvl="1" indent="-228600" algn="l">
              <a:lnSpc>
                <a:spcPct val="90000"/>
              </a:lnSpc>
              <a:spcBef>
                <a:spcPts val="1500"/>
              </a:spcBef>
              <a:spcAft>
                <a:spcPts val="0"/>
              </a:spcAft>
              <a:buClr>
                <a:srgbClr val="3F3F3F"/>
              </a:buClr>
              <a:buSzPts val="7200"/>
              <a:buNone/>
              <a:defRPr/>
            </a:lvl2pPr>
            <a:lvl3pPr marL="1371600" lvl="2" indent="-228600" algn="l">
              <a:lnSpc>
                <a:spcPct val="90000"/>
              </a:lnSpc>
              <a:spcBef>
                <a:spcPts val="1500"/>
              </a:spcBef>
              <a:spcAft>
                <a:spcPts val="0"/>
              </a:spcAft>
              <a:buClr>
                <a:srgbClr val="3F3F3F"/>
              </a:buClr>
              <a:buSzPts val="6000"/>
              <a:buNone/>
              <a:defRPr/>
            </a:lvl3pPr>
            <a:lvl4pPr marL="1828800" lvl="3" indent="-228600" algn="l">
              <a:lnSpc>
                <a:spcPct val="90000"/>
              </a:lnSpc>
              <a:spcBef>
                <a:spcPts val="1500"/>
              </a:spcBef>
              <a:spcAft>
                <a:spcPts val="0"/>
              </a:spcAft>
              <a:buClr>
                <a:srgbClr val="3F3F3F"/>
              </a:buClr>
              <a:buSzPts val="5400"/>
              <a:buNone/>
              <a:defRPr/>
            </a:lvl4pPr>
            <a:lvl5pPr marL="2286000" lvl="4" indent="-228600" algn="l">
              <a:lnSpc>
                <a:spcPct val="90000"/>
              </a:lnSpc>
              <a:spcBef>
                <a:spcPts val="1500"/>
              </a:spcBef>
              <a:spcAft>
                <a:spcPts val="0"/>
              </a:spcAft>
              <a:buClr>
                <a:srgbClr val="3F3F3F"/>
              </a:buClr>
              <a:buSzPts val="5400"/>
              <a:buNone/>
              <a:defRPr/>
            </a:lvl5pPr>
            <a:lvl6pPr marL="2743200" lvl="5" indent="-342900" algn="l">
              <a:lnSpc>
                <a:spcPct val="90000"/>
              </a:lnSpc>
              <a:spcBef>
                <a:spcPts val="1500"/>
              </a:spcBef>
              <a:spcAft>
                <a:spcPts val="0"/>
              </a:spcAft>
              <a:buClr>
                <a:schemeClr val="dk1"/>
              </a:buClr>
              <a:buSzPts val="1800"/>
              <a:buChar char="•"/>
              <a:defRPr/>
            </a:lvl6pPr>
            <a:lvl7pPr marL="3200400" lvl="6" indent="-342900" algn="l">
              <a:lnSpc>
                <a:spcPct val="90000"/>
              </a:lnSpc>
              <a:spcBef>
                <a:spcPts val="1500"/>
              </a:spcBef>
              <a:spcAft>
                <a:spcPts val="0"/>
              </a:spcAft>
              <a:buClr>
                <a:schemeClr val="dk1"/>
              </a:buClr>
              <a:buSzPts val="1800"/>
              <a:buChar char="•"/>
              <a:defRPr/>
            </a:lvl7pPr>
            <a:lvl8pPr marL="3657600" lvl="7" indent="-342900" algn="l">
              <a:lnSpc>
                <a:spcPct val="90000"/>
              </a:lnSpc>
              <a:spcBef>
                <a:spcPts val="1500"/>
              </a:spcBef>
              <a:spcAft>
                <a:spcPts val="0"/>
              </a:spcAft>
              <a:buClr>
                <a:schemeClr val="dk1"/>
              </a:buClr>
              <a:buSzPts val="1800"/>
              <a:buChar char="•"/>
              <a:defRPr/>
            </a:lvl8pPr>
            <a:lvl9pPr marL="4114800" lvl="8" indent="-342900" algn="l">
              <a:lnSpc>
                <a:spcPct val="90000"/>
              </a:lnSpc>
              <a:spcBef>
                <a:spcPts val="1500"/>
              </a:spcBef>
              <a:spcAft>
                <a:spcPts val="0"/>
              </a:spcAft>
              <a:buClr>
                <a:schemeClr val="dk1"/>
              </a:buClr>
              <a:buSzPts val="1800"/>
              <a:buChar char="•"/>
              <a:defRPr/>
            </a:lvl9pPr>
          </a:lstStyle>
          <a:p>
            <a:endParaRPr/>
          </a:p>
        </p:txBody>
      </p:sp>
      <p:pic>
        <p:nvPicPr>
          <p:cNvPr id="17" name="Google Shape;17;p2"/>
          <p:cNvPicPr preferRelativeResize="0"/>
          <p:nvPr/>
        </p:nvPicPr>
        <p:blipFill rotWithShape="1">
          <a:blip r:embed="rId3">
            <a:alphaModFix/>
          </a:blip>
          <a:srcRect/>
          <a:stretch/>
        </p:blipFill>
        <p:spPr>
          <a:xfrm>
            <a:off x="946470" y="876300"/>
            <a:ext cx="2508115" cy="2176272"/>
          </a:xfrm>
          <a:prstGeom prst="rect">
            <a:avLst/>
          </a:prstGeom>
          <a:noFill/>
          <a:ln>
            <a:noFill/>
          </a:ln>
        </p:spPr>
      </p:pic>
      <p:pic>
        <p:nvPicPr>
          <p:cNvPr id="18" name="Google Shape;18;p2"/>
          <p:cNvPicPr preferRelativeResize="0"/>
          <p:nvPr/>
        </p:nvPicPr>
        <p:blipFill rotWithShape="1">
          <a:blip r:embed="rId4">
            <a:alphaModFix/>
          </a:blip>
          <a:srcRect/>
          <a:stretch/>
        </p:blipFill>
        <p:spPr>
          <a:xfrm>
            <a:off x="914399" y="34530722"/>
            <a:ext cx="4480560" cy="90372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p15:clr>
            <a:srgbClr val="FBAE40"/>
          </p15:clr>
        </p15:guide>
        <p15:guide id="6" orient="horz" pos="22296">
          <p15:clr>
            <a:srgbClr val="FBAE40"/>
          </p15:clr>
        </p15:guide>
        <p15:guide id="7" orient="horz" pos="21792">
          <p15:clr>
            <a:srgbClr val="FBAE40"/>
          </p15:clr>
        </p15:guide>
        <p15:guide id="8" pos="15552">
          <p15:clr>
            <a:srgbClr val="FBAE40"/>
          </p15:clr>
        </p15:guide>
        <p15:guide id="9" orient="horz" pos="21312">
          <p15:clr>
            <a:srgbClr val="FBAE40"/>
          </p15:clr>
        </p15:guide>
        <p15:guide id="10" pos="15264">
          <p15:clr>
            <a:srgbClr val="FBAE40"/>
          </p15:clr>
        </p15:guide>
        <p15:guide id="11" orient="horz" pos="2928">
          <p15:clr>
            <a:srgbClr val="FBAE40"/>
          </p15:clr>
        </p15:guide>
        <p15:guide id="12" pos="7776">
          <p15:clr>
            <a:srgbClr val="FBAE40"/>
          </p15:clr>
        </p15:guide>
        <p15:guide id="13" orient="horz" pos="1920">
          <p15:clr>
            <a:srgbClr val="FBAE40"/>
          </p15:clr>
        </p15:guide>
        <p15:guide id="14" orient="horz" pos="1536">
          <p15:clr>
            <a:srgbClr val="FBAE40"/>
          </p15:clr>
        </p15:guide>
        <p15:guide id="15" orient="horz" pos="960">
          <p15:clr>
            <a:srgbClr val="FBAE40"/>
          </p15:clr>
        </p15:guide>
        <p15:guide id="16" pos="8064">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885950" y="1947342"/>
            <a:ext cx="23660100" cy="7069669"/>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3F3F3F"/>
              </a:buClr>
              <a:buSzPts val="13200"/>
              <a:buFont typeface="Century Gothic"/>
              <a:buNone/>
              <a:defRPr sz="13200" b="0" i="0" u="none" strike="noStrike" cap="none">
                <a:solidFill>
                  <a:srgbClr val="3F3F3F"/>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885950" y="9736667"/>
            <a:ext cx="23660100" cy="23207136"/>
          </a:xfrm>
          <a:prstGeom prst="rect">
            <a:avLst/>
          </a:prstGeom>
          <a:noFill/>
          <a:ln>
            <a:noFill/>
          </a:ln>
        </p:spPr>
        <p:txBody>
          <a:bodyPr spcFirstLastPara="1" wrap="square" lIns="91425" tIns="45700" rIns="91425" bIns="45700" anchor="t" anchorCtr="0"/>
          <a:lstStyle>
            <a:lvl1pPr marL="457200" marR="0" lvl="0" indent="-762000" algn="l" rtl="0">
              <a:lnSpc>
                <a:spcPct val="90000"/>
              </a:lnSpc>
              <a:spcBef>
                <a:spcPts val="3000"/>
              </a:spcBef>
              <a:spcAft>
                <a:spcPts val="0"/>
              </a:spcAft>
              <a:buClr>
                <a:srgbClr val="3F3F3F"/>
              </a:buClr>
              <a:buSzPts val="8400"/>
              <a:buFont typeface="Arial"/>
              <a:buChar char="•"/>
              <a:defRPr sz="8400" b="0" i="0" u="none" strike="noStrike" cap="none">
                <a:solidFill>
                  <a:srgbClr val="3F3F3F"/>
                </a:solidFill>
                <a:latin typeface="Century Gothic"/>
                <a:ea typeface="Century Gothic"/>
                <a:cs typeface="Century Gothic"/>
                <a:sym typeface="Century Gothic"/>
              </a:defRPr>
            </a:lvl1pPr>
            <a:lvl2pPr marL="914400" marR="0" lvl="1" indent="-685800" algn="l" rtl="0">
              <a:lnSpc>
                <a:spcPct val="90000"/>
              </a:lnSpc>
              <a:spcBef>
                <a:spcPts val="1500"/>
              </a:spcBef>
              <a:spcAft>
                <a:spcPts val="0"/>
              </a:spcAft>
              <a:buClr>
                <a:srgbClr val="3F3F3F"/>
              </a:buClr>
              <a:buSzPts val="7200"/>
              <a:buFont typeface="Arial"/>
              <a:buChar char="•"/>
              <a:defRPr sz="7200" b="0" i="0" u="none" strike="noStrike" cap="none">
                <a:solidFill>
                  <a:srgbClr val="3F3F3F"/>
                </a:solidFill>
                <a:latin typeface="Century Gothic"/>
                <a:ea typeface="Century Gothic"/>
                <a:cs typeface="Century Gothic"/>
                <a:sym typeface="Century Gothic"/>
              </a:defRPr>
            </a:lvl2pPr>
            <a:lvl3pPr marL="1371600" marR="0" lvl="2" indent="-609600" algn="l" rtl="0">
              <a:lnSpc>
                <a:spcPct val="90000"/>
              </a:lnSpc>
              <a:spcBef>
                <a:spcPts val="1500"/>
              </a:spcBef>
              <a:spcAft>
                <a:spcPts val="0"/>
              </a:spcAft>
              <a:buClr>
                <a:srgbClr val="3F3F3F"/>
              </a:buClr>
              <a:buSzPts val="6000"/>
              <a:buFont typeface="Arial"/>
              <a:buChar char="•"/>
              <a:defRPr sz="6000" b="0" i="0" u="none" strike="noStrike" cap="none">
                <a:solidFill>
                  <a:srgbClr val="3F3F3F"/>
                </a:solidFill>
                <a:latin typeface="Century Gothic"/>
                <a:ea typeface="Century Gothic"/>
                <a:cs typeface="Century Gothic"/>
                <a:sym typeface="Century Gothic"/>
              </a:defRPr>
            </a:lvl3pPr>
            <a:lvl4pPr marL="1828800" marR="0" lvl="3" indent="-571500" algn="l" rtl="0">
              <a:lnSpc>
                <a:spcPct val="90000"/>
              </a:lnSpc>
              <a:spcBef>
                <a:spcPts val="1500"/>
              </a:spcBef>
              <a:spcAft>
                <a:spcPts val="0"/>
              </a:spcAft>
              <a:buClr>
                <a:srgbClr val="3F3F3F"/>
              </a:buClr>
              <a:buSzPts val="5400"/>
              <a:buFont typeface="Arial"/>
              <a:buChar char="•"/>
              <a:defRPr sz="5400" b="0" i="0" u="none" strike="noStrike" cap="none">
                <a:solidFill>
                  <a:srgbClr val="3F3F3F"/>
                </a:solidFill>
                <a:latin typeface="Century Gothic"/>
                <a:ea typeface="Century Gothic"/>
                <a:cs typeface="Century Gothic"/>
                <a:sym typeface="Century Gothic"/>
              </a:defRPr>
            </a:lvl4pPr>
            <a:lvl5pPr marL="2286000" marR="0" lvl="4" indent="-571500" algn="l" rtl="0">
              <a:lnSpc>
                <a:spcPct val="90000"/>
              </a:lnSpc>
              <a:spcBef>
                <a:spcPts val="1500"/>
              </a:spcBef>
              <a:spcAft>
                <a:spcPts val="0"/>
              </a:spcAft>
              <a:buClr>
                <a:srgbClr val="3F3F3F"/>
              </a:buClr>
              <a:buSzPts val="5400"/>
              <a:buFont typeface="Arial"/>
              <a:buChar char="•"/>
              <a:defRPr sz="5400" b="0" i="0" u="none" strike="noStrike" cap="none">
                <a:solidFill>
                  <a:srgbClr val="3F3F3F"/>
                </a:solidFill>
                <a:latin typeface="Century Gothic"/>
                <a:ea typeface="Century Gothic"/>
                <a:cs typeface="Century Gothic"/>
                <a:sym typeface="Century Gothic"/>
              </a:defRPr>
            </a:lvl5pPr>
            <a:lvl6pPr marL="2743200" marR="0" lvl="5"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Century Gothic"/>
                <a:ea typeface="Century Gothic"/>
                <a:cs typeface="Century Gothic"/>
                <a:sym typeface="Century Gothic"/>
              </a:defRPr>
            </a:lvl6pPr>
            <a:lvl7pPr marL="3200400" marR="0" lvl="6"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Century Gothic"/>
                <a:ea typeface="Century Gothic"/>
                <a:cs typeface="Century Gothic"/>
                <a:sym typeface="Century Gothic"/>
              </a:defRPr>
            </a:lvl7pPr>
            <a:lvl8pPr marL="3657600" marR="0" lvl="7"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Century Gothic"/>
                <a:ea typeface="Century Gothic"/>
                <a:cs typeface="Century Gothic"/>
                <a:sym typeface="Century Gothic"/>
              </a:defRPr>
            </a:lvl8pPr>
            <a:lvl9pPr marL="4114800" marR="0" lvl="8"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Century Gothic"/>
                <a:ea typeface="Century Gothic"/>
                <a:cs typeface="Century Gothic"/>
                <a:sym typeface="Century Gothic"/>
              </a:defRPr>
            </a:lvl9pPr>
          </a:lstStyle>
          <a:p>
            <a:endParaRPr/>
          </a:p>
        </p:txBody>
      </p:sp>
      <p:sp>
        <p:nvSpPr>
          <p:cNvPr id="8" name="Google Shape;8;p1"/>
          <p:cNvSpPr txBox="1">
            <a:spLocks noGrp="1"/>
          </p:cNvSpPr>
          <p:nvPr>
            <p:ph type="dt" idx="10"/>
          </p:nvPr>
        </p:nvSpPr>
        <p:spPr>
          <a:xfrm>
            <a:off x="1885950" y="33900541"/>
            <a:ext cx="6172200" cy="1947333"/>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 name="Google Shape;9;p1"/>
          <p:cNvSpPr txBox="1">
            <a:spLocks noGrp="1"/>
          </p:cNvSpPr>
          <p:nvPr>
            <p:ph type="ftr" idx="11"/>
          </p:nvPr>
        </p:nvSpPr>
        <p:spPr>
          <a:xfrm>
            <a:off x="9086850" y="33900541"/>
            <a:ext cx="9258300" cy="194733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6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 name="Google Shape;10;p1"/>
          <p:cNvSpPr txBox="1">
            <a:spLocks noGrp="1"/>
          </p:cNvSpPr>
          <p:nvPr>
            <p:ph type="sldNum" idx="12"/>
          </p:nvPr>
        </p:nvSpPr>
        <p:spPr>
          <a:xfrm>
            <a:off x="19373850" y="33900541"/>
            <a:ext cx="6172200" cy="19473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6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36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36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36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36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36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36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36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36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microsoft.com/office/2007/relationships/hdphoto" Target="../media/hdphoto1.wdp"/><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jpe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grpSp>
        <p:nvGrpSpPr>
          <p:cNvPr id="2" name="Group 1"/>
          <p:cNvGrpSpPr/>
          <p:nvPr/>
        </p:nvGrpSpPr>
        <p:grpSpPr>
          <a:xfrm>
            <a:off x="803072" y="18942189"/>
            <a:ext cx="10939922" cy="8370675"/>
            <a:chOff x="803072" y="18942189"/>
            <a:chExt cx="10939922" cy="8370675"/>
          </a:xfrm>
        </p:grpSpPr>
        <p:pic>
          <p:nvPicPr>
            <p:cNvPr id="23" name="Google Shape;23;p3"/>
            <p:cNvPicPr preferRelativeResize="0"/>
            <p:nvPr/>
          </p:nvPicPr>
          <p:blipFill rotWithShape="1">
            <a:blip r:embed="rId3" cstate="print">
              <a:alphaModFix/>
              <a:extLst>
                <a:ext uri="{28A0092B-C50C-407E-A947-70E740481C1C}">
                  <a14:useLocalDpi xmlns:a14="http://schemas.microsoft.com/office/drawing/2010/main"/>
                </a:ext>
              </a:extLst>
            </a:blip>
            <a:srcRect t="3883" r="2931"/>
            <a:stretch/>
          </p:blipFill>
          <p:spPr>
            <a:xfrm>
              <a:off x="803072" y="18942189"/>
              <a:ext cx="10939922" cy="8370675"/>
            </a:xfrm>
            <a:prstGeom prst="rect">
              <a:avLst/>
            </a:prstGeom>
            <a:noFill/>
            <a:ln>
              <a:noFill/>
            </a:ln>
          </p:spPr>
        </p:pic>
        <p:sp>
          <p:nvSpPr>
            <p:cNvPr id="24" name="Google Shape;24;p3"/>
            <p:cNvSpPr/>
            <p:nvPr/>
          </p:nvSpPr>
          <p:spPr>
            <a:xfrm>
              <a:off x="7846340" y="26085702"/>
              <a:ext cx="3008700" cy="606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3"/>
          <p:cNvSpPr txBox="1"/>
          <p:nvPr/>
        </p:nvSpPr>
        <p:spPr>
          <a:xfrm rot="-5400000">
            <a:off x="11002125" y="18262361"/>
            <a:ext cx="29222700" cy="1781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38754"/>
              </a:buClr>
              <a:buSzPts val="13000"/>
              <a:buFont typeface="Century Gothic"/>
              <a:buNone/>
            </a:pPr>
            <a:r>
              <a:rPr lang="en-US" sz="10000" b="1" i="0" u="none" strike="noStrike" cap="none" dirty="0">
                <a:solidFill>
                  <a:srgbClr val="238754"/>
                </a:solidFill>
                <a:latin typeface="Century Gothic"/>
                <a:ea typeface="Century Gothic"/>
                <a:cs typeface="Century Gothic"/>
                <a:sym typeface="Century Gothic"/>
              </a:rPr>
              <a:t>Alaska </a:t>
            </a:r>
            <a:r>
              <a:rPr lang="en-US" sz="10000" b="0" i="0" u="none" strike="noStrike" cap="none" dirty="0">
                <a:solidFill>
                  <a:srgbClr val="238754"/>
                </a:solidFill>
                <a:latin typeface="Century Gothic"/>
                <a:ea typeface="Century Gothic"/>
                <a:cs typeface="Century Gothic"/>
                <a:sym typeface="Century Gothic"/>
              </a:rPr>
              <a:t>Ecological Forecasting II</a:t>
            </a:r>
            <a:endParaRPr sz="10000" b="0" i="0" u="none" strike="noStrike" cap="none" dirty="0">
              <a:solidFill>
                <a:srgbClr val="238754"/>
              </a:solidFill>
              <a:latin typeface="Century Gothic"/>
              <a:ea typeface="Century Gothic"/>
              <a:cs typeface="Century Gothic"/>
              <a:sym typeface="Century Gothic"/>
            </a:endParaRPr>
          </a:p>
        </p:txBody>
      </p:sp>
      <p:sp>
        <p:nvSpPr>
          <p:cNvPr id="26" name="Google Shape;26;p3"/>
          <p:cNvSpPr txBox="1"/>
          <p:nvPr/>
        </p:nvSpPr>
        <p:spPr>
          <a:xfrm>
            <a:off x="12678025" y="5205504"/>
            <a:ext cx="11544900" cy="2968693"/>
          </a:xfrm>
          <a:prstGeom prst="rect">
            <a:avLst/>
          </a:prstGeom>
          <a:noFill/>
          <a:ln>
            <a:noFill/>
          </a:ln>
        </p:spPr>
        <p:txBody>
          <a:bodyPr spcFirstLastPara="1" wrap="square" lIns="91425" tIns="45700" rIns="91425" bIns="45700" anchor="t" anchorCtr="0">
            <a:noAutofit/>
          </a:bodyPr>
          <a:lstStyle/>
          <a:p>
            <a:pPr marL="412750" lvl="0" indent="-342900" algn="just" rtl="0">
              <a:spcBef>
                <a:spcPts val="0"/>
              </a:spcBef>
              <a:spcAft>
                <a:spcPts val="0"/>
              </a:spcAft>
              <a:buClr>
                <a:srgbClr val="238754"/>
              </a:buClr>
              <a:buSzPts val="2500"/>
              <a:buFont typeface="Webdings" panose="05030102010509060703" pitchFamily="18" charset="2"/>
              <a:buChar char="4"/>
            </a:pPr>
            <a:r>
              <a:rPr lang="en-US" sz="2400" b="1" dirty="0">
                <a:solidFill>
                  <a:srgbClr val="238754"/>
                </a:solidFill>
                <a:latin typeface="Garamond"/>
                <a:ea typeface="Garamond"/>
                <a:cs typeface="Garamond"/>
                <a:sym typeface="Garamond"/>
              </a:rPr>
              <a:t>Build </a:t>
            </a:r>
            <a:r>
              <a:rPr lang="en-US" sz="2400" dirty="0">
                <a:solidFill>
                  <a:schemeClr val="tx1">
                    <a:lumMod val="75000"/>
                    <a:lumOff val="25000"/>
                  </a:schemeClr>
                </a:solidFill>
                <a:latin typeface="Garamond"/>
                <a:ea typeface="Garamond"/>
                <a:cs typeface="Garamond"/>
                <a:sym typeface="Garamond"/>
              </a:rPr>
              <a:t>on </a:t>
            </a:r>
            <a:r>
              <a:rPr lang="en-US" sz="2400" dirty="0" smtClean="0">
                <a:solidFill>
                  <a:schemeClr val="tx1">
                    <a:lumMod val="75000"/>
                    <a:lumOff val="25000"/>
                  </a:schemeClr>
                </a:solidFill>
                <a:latin typeface="Garamond"/>
                <a:ea typeface="Garamond"/>
                <a:cs typeface="Garamond"/>
                <a:sym typeface="Garamond"/>
              </a:rPr>
              <a:t>the wetland </a:t>
            </a:r>
            <a:r>
              <a:rPr lang="en-US" sz="2400" dirty="0">
                <a:solidFill>
                  <a:schemeClr val="tx1">
                    <a:lumMod val="75000"/>
                    <a:lumOff val="25000"/>
                  </a:schemeClr>
                </a:solidFill>
                <a:latin typeface="Garamond"/>
                <a:ea typeface="Garamond"/>
                <a:cs typeface="Garamond"/>
                <a:sym typeface="Garamond"/>
              </a:rPr>
              <a:t>inundation tool (SWEET) created in the project’s previous term to incorporate a more automated approach to wetland mapping using C-SAR data</a:t>
            </a:r>
            <a:endParaRPr sz="2400" dirty="0">
              <a:solidFill>
                <a:schemeClr val="tx1">
                  <a:lumMod val="75000"/>
                  <a:lumOff val="25000"/>
                </a:schemeClr>
              </a:solidFill>
              <a:latin typeface="Noto Sans Symbols"/>
              <a:ea typeface="Noto Sans Symbols"/>
              <a:cs typeface="Noto Sans Symbols"/>
              <a:sym typeface="Noto Sans Symbols"/>
            </a:endParaRPr>
          </a:p>
          <a:p>
            <a:pPr marL="412750" lvl="0" indent="-342900" algn="just" rtl="0">
              <a:spcBef>
                <a:spcPts val="0"/>
              </a:spcBef>
              <a:spcAft>
                <a:spcPts val="0"/>
              </a:spcAft>
              <a:buClr>
                <a:srgbClr val="238754"/>
              </a:buClr>
              <a:buSzPts val="2500"/>
              <a:buFont typeface="Webdings" panose="05030102010509060703" pitchFamily="18" charset="2"/>
              <a:buChar char="4"/>
            </a:pPr>
            <a:r>
              <a:rPr lang="en-US" sz="2400" b="1" dirty="0">
                <a:solidFill>
                  <a:srgbClr val="238754"/>
                </a:solidFill>
                <a:latin typeface="Garamond"/>
                <a:ea typeface="Garamond"/>
                <a:cs typeface="Garamond"/>
                <a:sym typeface="Garamond"/>
              </a:rPr>
              <a:t>Incorporate </a:t>
            </a:r>
            <a:r>
              <a:rPr lang="en-US" sz="2400" dirty="0" smtClean="0">
                <a:solidFill>
                  <a:schemeClr val="tx1">
                    <a:lumMod val="75000"/>
                    <a:lumOff val="25000"/>
                  </a:schemeClr>
                </a:solidFill>
                <a:latin typeface="Garamond"/>
                <a:ea typeface="Garamond"/>
                <a:cs typeface="Garamond"/>
                <a:sym typeface="Garamond"/>
              </a:rPr>
              <a:t>an </a:t>
            </a:r>
            <a:r>
              <a:rPr lang="en-US" sz="2400" dirty="0" smtClean="0">
                <a:solidFill>
                  <a:schemeClr val="tx1">
                    <a:lumMod val="75000"/>
                    <a:lumOff val="25000"/>
                  </a:schemeClr>
                </a:solidFill>
                <a:latin typeface="Garamond"/>
                <a:ea typeface="Garamond"/>
                <a:cs typeface="Garamond"/>
                <a:sym typeface="Garamond"/>
              </a:rPr>
              <a:t>NWI </a:t>
            </a:r>
            <a:r>
              <a:rPr lang="en-US" sz="2400" dirty="0">
                <a:solidFill>
                  <a:schemeClr val="tx1">
                    <a:lumMod val="75000"/>
                    <a:lumOff val="25000"/>
                  </a:schemeClr>
                </a:solidFill>
                <a:latin typeface="Garamond"/>
                <a:ea typeface="Garamond"/>
                <a:cs typeface="Garamond"/>
                <a:sym typeface="Garamond"/>
              </a:rPr>
              <a:t>water regime classification feature into SWEET</a:t>
            </a:r>
            <a:endParaRPr sz="2400" dirty="0">
              <a:solidFill>
                <a:schemeClr val="tx1">
                  <a:lumMod val="75000"/>
                  <a:lumOff val="25000"/>
                </a:schemeClr>
              </a:solidFill>
              <a:latin typeface="Garamond"/>
              <a:ea typeface="Garamond"/>
              <a:cs typeface="Garamond"/>
              <a:sym typeface="Garamond"/>
            </a:endParaRPr>
          </a:p>
          <a:p>
            <a:pPr marL="412750" lvl="0" indent="-342900" algn="just" rtl="0">
              <a:spcBef>
                <a:spcPts val="0"/>
              </a:spcBef>
              <a:spcAft>
                <a:spcPts val="0"/>
              </a:spcAft>
              <a:buClr>
                <a:srgbClr val="238754"/>
              </a:buClr>
              <a:buSzPts val="2500"/>
              <a:buFont typeface="Webdings" panose="05030102010509060703" pitchFamily="18" charset="2"/>
              <a:buChar char="4"/>
            </a:pPr>
            <a:r>
              <a:rPr lang="en-US" sz="2400" b="1" dirty="0">
                <a:solidFill>
                  <a:srgbClr val="238754"/>
                </a:solidFill>
                <a:latin typeface="Garamond"/>
                <a:ea typeface="Garamond"/>
                <a:cs typeface="Garamond"/>
                <a:sym typeface="Garamond"/>
              </a:rPr>
              <a:t>Create </a:t>
            </a:r>
            <a:r>
              <a:rPr lang="en-US" sz="2400" dirty="0">
                <a:solidFill>
                  <a:schemeClr val="tx1">
                    <a:lumMod val="75000"/>
                    <a:lumOff val="25000"/>
                  </a:schemeClr>
                </a:solidFill>
                <a:latin typeface="Garamond"/>
                <a:ea typeface="Garamond"/>
                <a:cs typeface="Garamond"/>
                <a:sym typeface="Garamond"/>
              </a:rPr>
              <a:t>inundation extent products as a resource for </a:t>
            </a:r>
            <a:r>
              <a:rPr lang="en-US" sz="2400" dirty="0" smtClean="0">
                <a:solidFill>
                  <a:schemeClr val="tx1">
                    <a:lumMod val="75000"/>
                    <a:lumOff val="25000"/>
                  </a:schemeClr>
                </a:solidFill>
                <a:latin typeface="Garamond"/>
                <a:ea typeface="Garamond"/>
                <a:cs typeface="Garamond"/>
                <a:sym typeface="Garamond"/>
              </a:rPr>
              <a:t>the NWI </a:t>
            </a:r>
            <a:r>
              <a:rPr lang="en-US" sz="2400" dirty="0">
                <a:solidFill>
                  <a:schemeClr val="tx1">
                    <a:lumMod val="75000"/>
                    <a:lumOff val="25000"/>
                  </a:schemeClr>
                </a:solidFill>
                <a:latin typeface="Garamond"/>
                <a:ea typeface="Garamond"/>
                <a:cs typeface="Garamond"/>
                <a:sym typeface="Garamond"/>
              </a:rPr>
              <a:t>wetland map production </a:t>
            </a:r>
            <a:r>
              <a:rPr lang="en-US" sz="2400" dirty="0" smtClean="0">
                <a:solidFill>
                  <a:schemeClr val="tx1">
                    <a:lumMod val="75000"/>
                    <a:lumOff val="25000"/>
                  </a:schemeClr>
                </a:solidFill>
                <a:latin typeface="Garamond"/>
                <a:ea typeface="Garamond"/>
                <a:cs typeface="Garamond"/>
                <a:sym typeface="Garamond"/>
              </a:rPr>
              <a:t>of</a:t>
            </a:r>
            <a:r>
              <a:rPr lang="en-US" sz="2400" dirty="0" smtClean="0">
                <a:solidFill>
                  <a:schemeClr val="tx1">
                    <a:lumMod val="75000"/>
                    <a:lumOff val="25000"/>
                  </a:schemeClr>
                </a:solidFill>
                <a:latin typeface="Garamond"/>
                <a:ea typeface="Garamond"/>
                <a:cs typeface="Garamond"/>
                <a:sym typeface="Garamond"/>
              </a:rPr>
              <a:t> </a:t>
            </a:r>
            <a:r>
              <a:rPr lang="en-US" sz="2400" dirty="0">
                <a:solidFill>
                  <a:schemeClr val="tx1">
                    <a:lumMod val="75000"/>
                    <a:lumOff val="25000"/>
                  </a:schemeClr>
                </a:solidFill>
                <a:latin typeface="Garamond"/>
                <a:ea typeface="Garamond"/>
                <a:cs typeface="Garamond"/>
                <a:sym typeface="Garamond"/>
              </a:rPr>
              <a:t>Alaska</a:t>
            </a:r>
            <a:endParaRPr sz="2400" dirty="0">
              <a:solidFill>
                <a:schemeClr val="tx1">
                  <a:lumMod val="75000"/>
                  <a:lumOff val="25000"/>
                </a:schemeClr>
              </a:solidFill>
              <a:latin typeface="Noto Sans Symbols"/>
              <a:ea typeface="Noto Sans Symbols"/>
              <a:cs typeface="Noto Sans Symbols"/>
              <a:sym typeface="Noto Sans Symbols"/>
            </a:endParaRPr>
          </a:p>
          <a:p>
            <a:pPr marL="412750" lvl="0" indent="-342900" algn="just" rtl="0">
              <a:spcBef>
                <a:spcPts val="0"/>
              </a:spcBef>
              <a:spcAft>
                <a:spcPts val="0"/>
              </a:spcAft>
              <a:buClr>
                <a:srgbClr val="238754"/>
              </a:buClr>
              <a:buSzPts val="2500"/>
              <a:buFont typeface="Webdings" panose="05030102010509060703" pitchFamily="18" charset="2"/>
              <a:buChar char="4"/>
            </a:pPr>
            <a:r>
              <a:rPr lang="en-US" sz="2400" b="1" dirty="0" smtClean="0">
                <a:solidFill>
                  <a:srgbClr val="238754"/>
                </a:solidFill>
                <a:latin typeface="Garamond"/>
                <a:ea typeface="Garamond"/>
                <a:cs typeface="Garamond"/>
                <a:sym typeface="Garamond"/>
              </a:rPr>
              <a:t>Validate </a:t>
            </a:r>
            <a:r>
              <a:rPr lang="en-US" sz="2400" dirty="0" smtClean="0">
                <a:solidFill>
                  <a:schemeClr val="tx1">
                    <a:lumMod val="75000"/>
                    <a:lumOff val="25000"/>
                  </a:schemeClr>
                </a:solidFill>
                <a:latin typeface="Garamond"/>
                <a:ea typeface="Garamond"/>
                <a:cs typeface="Garamond"/>
                <a:sym typeface="Garamond"/>
              </a:rPr>
              <a:t>the </a:t>
            </a:r>
            <a:r>
              <a:rPr lang="en-US" sz="2400" dirty="0">
                <a:solidFill>
                  <a:schemeClr val="tx1">
                    <a:lumMod val="75000"/>
                    <a:lumOff val="25000"/>
                  </a:schemeClr>
                </a:solidFill>
                <a:latin typeface="Garamond"/>
                <a:ea typeface="Garamond"/>
                <a:cs typeface="Garamond"/>
                <a:sym typeface="Garamond"/>
              </a:rPr>
              <a:t>accuracy of inundation extent products using published NWI data and Landsat 8 </a:t>
            </a:r>
            <a:r>
              <a:rPr lang="en-US" sz="2400" dirty="0" smtClean="0">
                <a:solidFill>
                  <a:schemeClr val="tx1">
                    <a:lumMod val="75000"/>
                    <a:lumOff val="25000"/>
                  </a:schemeClr>
                </a:solidFill>
                <a:latin typeface="Garamond"/>
                <a:ea typeface="Garamond"/>
                <a:cs typeface="Garamond"/>
                <a:sym typeface="Garamond"/>
              </a:rPr>
              <a:t>imagery</a:t>
            </a:r>
          </a:p>
          <a:p>
            <a:pPr marL="412750" lvl="0" indent="-342900" algn="just" rtl="0">
              <a:spcBef>
                <a:spcPts val="0"/>
              </a:spcBef>
              <a:spcAft>
                <a:spcPts val="0"/>
              </a:spcAft>
              <a:buClr>
                <a:srgbClr val="238754"/>
              </a:buClr>
              <a:buSzPts val="2500"/>
              <a:buFont typeface="Webdings" panose="05030102010509060703" pitchFamily="18" charset="2"/>
              <a:buChar char="4"/>
            </a:pPr>
            <a:r>
              <a:rPr lang="en-US" sz="2400" b="1" dirty="0" smtClean="0">
                <a:solidFill>
                  <a:srgbClr val="238754"/>
                </a:solidFill>
                <a:latin typeface="Garamond"/>
                <a:ea typeface="Garamond"/>
                <a:cs typeface="Garamond"/>
                <a:sym typeface="Garamond"/>
              </a:rPr>
              <a:t>Integrate</a:t>
            </a:r>
            <a:r>
              <a:rPr lang="en-US" sz="2400" b="1" dirty="0" smtClean="0">
                <a:solidFill>
                  <a:schemeClr val="tx1">
                    <a:lumMod val="75000"/>
                    <a:lumOff val="25000"/>
                  </a:schemeClr>
                </a:solidFill>
                <a:latin typeface="Garamond"/>
                <a:ea typeface="Garamond"/>
                <a:cs typeface="Garamond"/>
                <a:sym typeface="Garamond"/>
              </a:rPr>
              <a:t> </a:t>
            </a:r>
            <a:r>
              <a:rPr lang="en-US" sz="2400" dirty="0" smtClean="0">
                <a:solidFill>
                  <a:schemeClr val="tx1">
                    <a:lumMod val="75000"/>
                    <a:lumOff val="25000"/>
                  </a:schemeClr>
                </a:solidFill>
                <a:latin typeface="Garamond"/>
                <a:ea typeface="Garamond"/>
                <a:cs typeface="Garamond"/>
                <a:sym typeface="Garamond"/>
              </a:rPr>
              <a:t>SWEET with the ASF’s Hybrid Pluggable Processing Pipeline (HyP3)</a:t>
            </a:r>
            <a:endParaRPr sz="2400" b="1" dirty="0">
              <a:solidFill>
                <a:schemeClr val="tx1">
                  <a:lumMod val="75000"/>
                  <a:lumOff val="25000"/>
                </a:schemeClr>
              </a:solidFill>
              <a:latin typeface="Garamond"/>
              <a:ea typeface="Garamond"/>
              <a:cs typeface="Garamond"/>
              <a:sym typeface="Garamond"/>
            </a:endParaRPr>
          </a:p>
          <a:p>
            <a:pPr marL="0" marR="0" lvl="0" indent="0" algn="l" rtl="0">
              <a:lnSpc>
                <a:spcPct val="90000"/>
              </a:lnSpc>
              <a:spcBef>
                <a:spcPts val="1800"/>
              </a:spcBef>
              <a:spcAft>
                <a:spcPts val="0"/>
              </a:spcAft>
              <a:buNone/>
            </a:pPr>
            <a:endParaRPr sz="2900" dirty="0">
              <a:solidFill>
                <a:srgbClr val="3F3F3F"/>
              </a:solidFill>
              <a:latin typeface="Garamond"/>
              <a:ea typeface="Garamond"/>
              <a:cs typeface="Garamond"/>
              <a:sym typeface="Garamond"/>
            </a:endParaRPr>
          </a:p>
        </p:txBody>
      </p:sp>
      <p:sp>
        <p:nvSpPr>
          <p:cNvPr id="27" name="Google Shape;27;p3"/>
          <p:cNvSpPr txBox="1"/>
          <p:nvPr/>
        </p:nvSpPr>
        <p:spPr>
          <a:xfrm>
            <a:off x="12743140" y="4489317"/>
            <a:ext cx="3127779"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i="0" u="none" strike="noStrike" cap="none" dirty="0">
                <a:solidFill>
                  <a:srgbClr val="238754"/>
                </a:solidFill>
                <a:latin typeface="Century Gothic"/>
                <a:ea typeface="Century Gothic"/>
                <a:cs typeface="Century Gothic"/>
                <a:sym typeface="Century Gothic"/>
              </a:rPr>
              <a:t>Objectives</a:t>
            </a:r>
            <a:endParaRPr dirty="0">
              <a:solidFill>
                <a:srgbClr val="238754"/>
              </a:solidFill>
            </a:endParaRPr>
          </a:p>
        </p:txBody>
      </p:sp>
      <p:sp>
        <p:nvSpPr>
          <p:cNvPr id="28" name="Google Shape;28;p3"/>
          <p:cNvSpPr txBox="1"/>
          <p:nvPr/>
        </p:nvSpPr>
        <p:spPr>
          <a:xfrm>
            <a:off x="844543" y="12361301"/>
            <a:ext cx="3849000" cy="769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400" b="1" dirty="0">
                <a:solidFill>
                  <a:srgbClr val="238754"/>
                </a:solidFill>
                <a:latin typeface="Century Gothic"/>
                <a:ea typeface="Century Gothic"/>
                <a:cs typeface="Century Gothic"/>
                <a:sym typeface="Century Gothic"/>
              </a:rPr>
              <a:t>Methodology</a:t>
            </a:r>
            <a:endParaRPr dirty="0">
              <a:solidFill>
                <a:srgbClr val="238754"/>
              </a:solidFill>
            </a:endParaRPr>
          </a:p>
        </p:txBody>
      </p:sp>
      <p:sp>
        <p:nvSpPr>
          <p:cNvPr id="29" name="Google Shape;29;p3"/>
          <p:cNvSpPr txBox="1"/>
          <p:nvPr/>
        </p:nvSpPr>
        <p:spPr>
          <a:xfrm>
            <a:off x="828656" y="18509056"/>
            <a:ext cx="3172800" cy="769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400" b="1" dirty="0">
                <a:solidFill>
                  <a:srgbClr val="238754"/>
                </a:solidFill>
                <a:latin typeface="Century Gothic"/>
                <a:ea typeface="Century Gothic"/>
                <a:cs typeface="Century Gothic"/>
                <a:sym typeface="Century Gothic"/>
              </a:rPr>
              <a:t>Study Area</a:t>
            </a:r>
            <a:endParaRPr dirty="0">
              <a:solidFill>
                <a:srgbClr val="238754"/>
              </a:solidFill>
            </a:endParaRPr>
          </a:p>
        </p:txBody>
      </p:sp>
      <p:sp>
        <p:nvSpPr>
          <p:cNvPr id="30" name="Google Shape;30;p3"/>
          <p:cNvSpPr txBox="1"/>
          <p:nvPr/>
        </p:nvSpPr>
        <p:spPr>
          <a:xfrm>
            <a:off x="15782323" y="9493516"/>
            <a:ext cx="1790700" cy="1631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0" u="none" dirty="0">
                <a:solidFill>
                  <a:schemeClr val="tx1">
                    <a:lumMod val="75000"/>
                    <a:lumOff val="25000"/>
                  </a:schemeClr>
                </a:solidFill>
                <a:latin typeface="Garamond"/>
                <a:ea typeface="Garamond"/>
                <a:cs typeface="Garamond"/>
                <a:sym typeface="Garamond"/>
              </a:rPr>
              <a:t>Sentinel-1 C-SAR</a:t>
            </a:r>
            <a:endParaRPr dirty="0">
              <a:solidFill>
                <a:schemeClr val="tx1">
                  <a:lumMod val="75000"/>
                  <a:lumOff val="25000"/>
                </a:schemeClr>
              </a:solidFill>
            </a:endParaRPr>
          </a:p>
        </p:txBody>
      </p:sp>
      <p:sp>
        <p:nvSpPr>
          <p:cNvPr id="31" name="Google Shape;31;p3"/>
          <p:cNvSpPr txBox="1"/>
          <p:nvPr/>
        </p:nvSpPr>
        <p:spPr>
          <a:xfrm>
            <a:off x="12743140" y="8278974"/>
            <a:ext cx="52446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a:solidFill>
                  <a:srgbClr val="238754"/>
                </a:solidFill>
                <a:latin typeface="Century Gothic"/>
                <a:ea typeface="Century Gothic"/>
                <a:cs typeface="Century Gothic"/>
                <a:sym typeface="Century Gothic"/>
              </a:rPr>
              <a:t>Earth Observations</a:t>
            </a:r>
            <a:endParaRPr dirty="0">
              <a:solidFill>
                <a:srgbClr val="238754"/>
              </a:solidFill>
            </a:endParaRPr>
          </a:p>
        </p:txBody>
      </p:sp>
      <p:sp>
        <p:nvSpPr>
          <p:cNvPr id="32" name="Google Shape;32;p3"/>
          <p:cNvSpPr txBox="1"/>
          <p:nvPr/>
        </p:nvSpPr>
        <p:spPr>
          <a:xfrm>
            <a:off x="12732243" y="10527767"/>
            <a:ext cx="20121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a:solidFill>
                  <a:srgbClr val="238754"/>
                </a:solidFill>
                <a:latin typeface="Century Gothic"/>
                <a:ea typeface="Century Gothic"/>
                <a:cs typeface="Century Gothic"/>
                <a:sym typeface="Century Gothic"/>
              </a:rPr>
              <a:t>Results</a:t>
            </a:r>
            <a:endParaRPr dirty="0">
              <a:solidFill>
                <a:srgbClr val="238754"/>
              </a:solidFill>
            </a:endParaRPr>
          </a:p>
        </p:txBody>
      </p:sp>
      <p:sp>
        <p:nvSpPr>
          <p:cNvPr id="33" name="Google Shape;33;p3"/>
          <p:cNvSpPr txBox="1"/>
          <p:nvPr/>
        </p:nvSpPr>
        <p:spPr>
          <a:xfrm>
            <a:off x="12732250" y="26284450"/>
            <a:ext cx="11499300" cy="3091500"/>
          </a:xfrm>
          <a:prstGeom prst="rect">
            <a:avLst/>
          </a:prstGeom>
          <a:noFill/>
          <a:ln>
            <a:noFill/>
          </a:ln>
        </p:spPr>
        <p:txBody>
          <a:bodyPr spcFirstLastPara="1" wrap="square" lIns="91425" tIns="45700" rIns="91425" bIns="45700" anchor="t" anchorCtr="0">
            <a:noAutofit/>
          </a:bodyPr>
          <a:lstStyle/>
          <a:p>
            <a:pPr marL="457200" lvl="0" indent="-457200" algn="just" rtl="0">
              <a:lnSpc>
                <a:spcPct val="100000"/>
              </a:lnSpc>
              <a:spcBef>
                <a:spcPts val="0"/>
              </a:spcBef>
              <a:spcAft>
                <a:spcPts val="0"/>
              </a:spcAft>
              <a:buClr>
                <a:srgbClr val="238754"/>
              </a:buClr>
              <a:buFont typeface="Webdings" panose="05030102010509060703" pitchFamily="18" charset="2"/>
              <a:buChar char="4"/>
            </a:pPr>
            <a:r>
              <a:rPr lang="en-US" sz="2700" dirty="0" smtClean="0">
                <a:solidFill>
                  <a:schemeClr val="tx1">
                    <a:lumMod val="75000"/>
                    <a:lumOff val="25000"/>
                  </a:schemeClr>
                </a:solidFill>
                <a:latin typeface="Garamond"/>
                <a:ea typeface="Garamond"/>
                <a:cs typeface="Garamond"/>
                <a:sym typeface="Garamond"/>
              </a:rPr>
              <a:t>The </a:t>
            </a:r>
            <a:r>
              <a:rPr lang="en-US" sz="2700" dirty="0">
                <a:solidFill>
                  <a:schemeClr val="tx1">
                    <a:lumMod val="75000"/>
                    <a:lumOff val="25000"/>
                  </a:schemeClr>
                </a:solidFill>
                <a:latin typeface="Garamond"/>
                <a:ea typeface="Garamond"/>
                <a:cs typeface="Garamond"/>
                <a:sym typeface="Garamond"/>
              </a:rPr>
              <a:t>C-SAR </a:t>
            </a:r>
            <a:r>
              <a:rPr lang="en-US" sz="2700" dirty="0" smtClean="0">
                <a:solidFill>
                  <a:schemeClr val="tx1">
                    <a:lumMod val="75000"/>
                    <a:lumOff val="25000"/>
                  </a:schemeClr>
                </a:solidFill>
                <a:latin typeface="Garamond"/>
                <a:ea typeface="Garamond"/>
                <a:cs typeface="Garamond"/>
                <a:sym typeface="Garamond"/>
              </a:rPr>
              <a:t>threshold </a:t>
            </a:r>
            <a:r>
              <a:rPr lang="en-US" sz="2700" dirty="0">
                <a:solidFill>
                  <a:schemeClr val="tx1">
                    <a:lumMod val="75000"/>
                    <a:lumOff val="25000"/>
                  </a:schemeClr>
                </a:solidFill>
                <a:latin typeface="Garamond"/>
                <a:ea typeface="Garamond"/>
                <a:cs typeface="Garamond"/>
                <a:sym typeface="Garamond"/>
              </a:rPr>
              <a:t>process effectively detected inundation, and VV, VH</a:t>
            </a:r>
            <a:r>
              <a:rPr lang="en-US" sz="2700" dirty="0" smtClean="0">
                <a:solidFill>
                  <a:schemeClr val="tx1">
                    <a:lumMod val="75000"/>
                    <a:lumOff val="25000"/>
                  </a:schemeClr>
                </a:solidFill>
                <a:latin typeface="Garamond"/>
                <a:ea typeface="Garamond"/>
                <a:cs typeface="Garamond"/>
                <a:sym typeface="Garamond"/>
              </a:rPr>
              <a:t>, and </a:t>
            </a:r>
            <a:r>
              <a:rPr lang="en-US" sz="2700" dirty="0">
                <a:solidFill>
                  <a:schemeClr val="tx1">
                    <a:lumMod val="75000"/>
                    <a:lumOff val="25000"/>
                  </a:schemeClr>
                </a:solidFill>
                <a:latin typeface="Garamond"/>
                <a:ea typeface="Garamond"/>
                <a:cs typeface="Garamond"/>
                <a:sym typeface="Garamond"/>
              </a:rPr>
              <a:t>VV/VH ratio thresholds varied between sites.</a:t>
            </a:r>
            <a:endParaRPr sz="2700" dirty="0">
              <a:solidFill>
                <a:schemeClr val="tx1">
                  <a:lumMod val="75000"/>
                  <a:lumOff val="25000"/>
                </a:schemeClr>
              </a:solidFill>
              <a:latin typeface="Garamond"/>
              <a:ea typeface="Garamond"/>
              <a:cs typeface="Garamond"/>
              <a:sym typeface="Garamond"/>
            </a:endParaRPr>
          </a:p>
          <a:p>
            <a:pPr marL="457200" lvl="0" indent="-457200" algn="just" rtl="0">
              <a:lnSpc>
                <a:spcPct val="100000"/>
              </a:lnSpc>
              <a:spcBef>
                <a:spcPts val="0"/>
              </a:spcBef>
              <a:spcAft>
                <a:spcPts val="0"/>
              </a:spcAft>
              <a:buClr>
                <a:srgbClr val="238754"/>
              </a:buClr>
              <a:buFont typeface="Webdings" panose="05030102010509060703" pitchFamily="18" charset="2"/>
              <a:buChar char="4"/>
            </a:pPr>
            <a:r>
              <a:rPr lang="en-US" sz="2700" dirty="0" smtClean="0">
                <a:solidFill>
                  <a:schemeClr val="tx1">
                    <a:lumMod val="75000"/>
                    <a:lumOff val="25000"/>
                  </a:schemeClr>
                </a:solidFill>
                <a:latin typeface="Garamond"/>
                <a:ea typeface="Garamond"/>
                <a:cs typeface="Garamond"/>
                <a:sym typeface="Garamond"/>
              </a:rPr>
              <a:t>Comparing </a:t>
            </a:r>
            <a:r>
              <a:rPr lang="en-US" sz="2700" dirty="0">
                <a:solidFill>
                  <a:schemeClr val="tx1">
                    <a:lumMod val="75000"/>
                    <a:lumOff val="25000"/>
                  </a:schemeClr>
                </a:solidFill>
                <a:latin typeface="Garamond"/>
                <a:ea typeface="Garamond"/>
                <a:cs typeface="Garamond"/>
                <a:sym typeface="Garamond"/>
              </a:rPr>
              <a:t>a season's worth of SAR data from 2017, maximum inundation extent was found to be less than NWI estimates of wetland extent from the 1970s and </a:t>
            </a:r>
            <a:r>
              <a:rPr lang="en-US" sz="2700" dirty="0" smtClean="0">
                <a:solidFill>
                  <a:schemeClr val="tx1">
                    <a:lumMod val="75000"/>
                    <a:lumOff val="25000"/>
                  </a:schemeClr>
                </a:solidFill>
                <a:latin typeface="Garamond"/>
                <a:ea typeface="Garamond"/>
                <a:cs typeface="Garamond"/>
                <a:sym typeface="Garamond"/>
              </a:rPr>
              <a:t>80s </a:t>
            </a:r>
            <a:r>
              <a:rPr lang="en-US" sz="2700" dirty="0">
                <a:solidFill>
                  <a:schemeClr val="tx1">
                    <a:lumMod val="75000"/>
                    <a:lumOff val="25000"/>
                  </a:schemeClr>
                </a:solidFill>
                <a:latin typeface="Garamond"/>
                <a:ea typeface="Garamond"/>
                <a:cs typeface="Garamond"/>
                <a:sym typeface="Garamond"/>
              </a:rPr>
              <a:t>and more sensitive to inundation than Landsat DSWE.</a:t>
            </a:r>
            <a:endParaRPr sz="2700" dirty="0">
              <a:solidFill>
                <a:schemeClr val="tx1">
                  <a:lumMod val="75000"/>
                  <a:lumOff val="25000"/>
                </a:schemeClr>
              </a:solidFill>
              <a:latin typeface="Garamond"/>
              <a:ea typeface="Garamond"/>
              <a:cs typeface="Garamond"/>
              <a:sym typeface="Garamond"/>
            </a:endParaRPr>
          </a:p>
          <a:p>
            <a:pPr marL="457200" lvl="0" indent="-457200" algn="just" rtl="0">
              <a:lnSpc>
                <a:spcPct val="100000"/>
              </a:lnSpc>
              <a:spcBef>
                <a:spcPts val="0"/>
              </a:spcBef>
              <a:spcAft>
                <a:spcPts val="0"/>
              </a:spcAft>
              <a:buClr>
                <a:srgbClr val="238754"/>
              </a:buClr>
              <a:buFont typeface="Webdings" panose="05030102010509060703" pitchFamily="18" charset="2"/>
              <a:buChar char="4"/>
            </a:pPr>
            <a:r>
              <a:rPr lang="en-US" sz="2700" dirty="0" smtClean="0">
                <a:solidFill>
                  <a:schemeClr val="tx1">
                    <a:lumMod val="75000"/>
                    <a:lumOff val="25000"/>
                  </a:schemeClr>
                </a:solidFill>
                <a:latin typeface="Garamond"/>
                <a:ea typeface="Garamond"/>
                <a:cs typeface="Garamond"/>
                <a:sym typeface="Garamond"/>
              </a:rPr>
              <a:t>Sentinel-1 </a:t>
            </a:r>
            <a:r>
              <a:rPr lang="en-US" sz="2700" dirty="0" smtClean="0">
                <a:solidFill>
                  <a:schemeClr val="tx1">
                    <a:lumMod val="75000"/>
                    <a:lumOff val="25000"/>
                  </a:schemeClr>
                </a:solidFill>
                <a:latin typeface="Garamond"/>
                <a:ea typeface="Garamond"/>
                <a:cs typeface="Garamond"/>
                <a:sym typeface="Garamond"/>
              </a:rPr>
              <a:t>C-SAR data are </a:t>
            </a:r>
            <a:r>
              <a:rPr lang="en-US" sz="2700" dirty="0">
                <a:solidFill>
                  <a:schemeClr val="tx1">
                    <a:lumMod val="75000"/>
                    <a:lumOff val="25000"/>
                  </a:schemeClr>
                </a:solidFill>
                <a:latin typeface="Garamond"/>
                <a:ea typeface="Garamond"/>
                <a:cs typeface="Garamond"/>
                <a:sym typeface="Garamond"/>
              </a:rPr>
              <a:t>most accurate in delineating inundation in open water </a:t>
            </a:r>
            <a:r>
              <a:rPr lang="en-US" sz="2700" dirty="0" smtClean="0">
                <a:solidFill>
                  <a:schemeClr val="tx1">
                    <a:lumMod val="75000"/>
                    <a:lumOff val="25000"/>
                  </a:schemeClr>
                </a:solidFill>
                <a:latin typeface="Garamond"/>
                <a:ea typeface="Garamond"/>
                <a:cs typeface="Garamond"/>
                <a:sym typeface="Garamond"/>
              </a:rPr>
              <a:t>areas </a:t>
            </a:r>
            <a:r>
              <a:rPr lang="en-US" sz="2700" dirty="0">
                <a:solidFill>
                  <a:schemeClr val="tx1">
                    <a:lumMod val="75000"/>
                    <a:lumOff val="25000"/>
                  </a:schemeClr>
                </a:solidFill>
                <a:latin typeface="Garamond"/>
                <a:ea typeface="Garamond"/>
                <a:cs typeface="Garamond"/>
                <a:sym typeface="Garamond"/>
              </a:rPr>
              <a:t>and in herbaceous and shrub-filled wetlands.</a:t>
            </a:r>
            <a:endParaRPr sz="2700" dirty="0">
              <a:solidFill>
                <a:schemeClr val="tx1">
                  <a:lumMod val="75000"/>
                  <a:lumOff val="25000"/>
                </a:schemeClr>
              </a:solidFill>
              <a:latin typeface="Garamond"/>
              <a:ea typeface="Garamond"/>
              <a:cs typeface="Garamond"/>
              <a:sym typeface="Garamond"/>
            </a:endParaRPr>
          </a:p>
        </p:txBody>
      </p:sp>
      <p:sp>
        <p:nvSpPr>
          <p:cNvPr id="34" name="Google Shape;34;p3"/>
          <p:cNvSpPr txBox="1"/>
          <p:nvPr/>
        </p:nvSpPr>
        <p:spPr>
          <a:xfrm>
            <a:off x="12803007" y="25523185"/>
            <a:ext cx="34869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a:solidFill>
                  <a:srgbClr val="238754"/>
                </a:solidFill>
                <a:latin typeface="Century Gothic"/>
                <a:ea typeface="Century Gothic"/>
                <a:cs typeface="Century Gothic"/>
                <a:sym typeface="Century Gothic"/>
              </a:rPr>
              <a:t>Conclusions</a:t>
            </a:r>
            <a:endParaRPr dirty="0">
              <a:solidFill>
                <a:srgbClr val="238754"/>
              </a:solidFill>
            </a:endParaRPr>
          </a:p>
        </p:txBody>
      </p:sp>
      <p:sp>
        <p:nvSpPr>
          <p:cNvPr id="35" name="Google Shape;35;p3"/>
          <p:cNvSpPr txBox="1"/>
          <p:nvPr/>
        </p:nvSpPr>
        <p:spPr>
          <a:xfrm>
            <a:off x="12837185" y="29199890"/>
            <a:ext cx="56877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a:solidFill>
                  <a:srgbClr val="238754"/>
                </a:solidFill>
                <a:latin typeface="Century Gothic"/>
                <a:ea typeface="Century Gothic"/>
                <a:cs typeface="Century Gothic"/>
                <a:sym typeface="Century Gothic"/>
              </a:rPr>
              <a:t>Acknowledgements</a:t>
            </a:r>
            <a:endParaRPr/>
          </a:p>
        </p:txBody>
      </p:sp>
      <p:sp>
        <p:nvSpPr>
          <p:cNvPr id="37" name="Google Shape;37;p3"/>
          <p:cNvSpPr txBox="1"/>
          <p:nvPr/>
        </p:nvSpPr>
        <p:spPr>
          <a:xfrm>
            <a:off x="868453" y="29869891"/>
            <a:ext cx="4542503" cy="76944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400" b="1" dirty="0">
                <a:solidFill>
                  <a:srgbClr val="238754"/>
                </a:solidFill>
                <a:latin typeface="Century Gothic"/>
                <a:ea typeface="Century Gothic"/>
                <a:cs typeface="Century Gothic"/>
                <a:sym typeface="Century Gothic"/>
              </a:rPr>
              <a:t>Team Members</a:t>
            </a:r>
            <a:endParaRPr dirty="0">
              <a:solidFill>
                <a:srgbClr val="238754"/>
              </a:solidFill>
            </a:endParaRPr>
          </a:p>
        </p:txBody>
      </p:sp>
      <p:sp>
        <p:nvSpPr>
          <p:cNvPr id="38" name="Google Shape;38;p3"/>
          <p:cNvSpPr txBox="1">
            <a:spLocks noGrp="1"/>
          </p:cNvSpPr>
          <p:nvPr>
            <p:ph type="body" idx="1"/>
          </p:nvPr>
        </p:nvSpPr>
        <p:spPr>
          <a:xfrm>
            <a:off x="4717584" y="278018"/>
            <a:ext cx="18023100" cy="4378200"/>
          </a:xfrm>
          <a:prstGeom prst="rect">
            <a:avLst/>
          </a:prstGeom>
          <a:noFill/>
          <a:ln>
            <a:noFill/>
          </a:ln>
        </p:spPr>
        <p:txBody>
          <a:bodyPr spcFirstLastPara="1" wrap="square" lIns="91425" tIns="45700" rIns="91425" bIns="45700" anchor="ctr" anchorCtr="0">
            <a:noAutofit/>
          </a:bodyPr>
          <a:lstStyle/>
          <a:p>
            <a:pPr marL="0" lvl="0" indent="0">
              <a:lnSpc>
                <a:spcPct val="100000"/>
              </a:lnSpc>
              <a:spcBef>
                <a:spcPts val="0"/>
              </a:spcBef>
              <a:buSzPts val="5320"/>
            </a:pPr>
            <a:r>
              <a:rPr lang="en-US" sz="5320" dirty="0"/>
              <a:t>Semi-Automated Mapping of </a:t>
            </a:r>
            <a:r>
              <a:rPr lang="en-US" sz="5320" dirty="0" smtClean="0"/>
              <a:t>Alaskan Wetland </a:t>
            </a:r>
            <a:r>
              <a:rPr lang="en-US" sz="5320" dirty="0"/>
              <a:t>Inundation by Integrating </a:t>
            </a:r>
            <a:r>
              <a:rPr lang="en-US" sz="5320" dirty="0" smtClean="0"/>
              <a:t>Synthetic </a:t>
            </a:r>
            <a:r>
              <a:rPr lang="en-US" sz="5320" dirty="0"/>
              <a:t>Aperture </a:t>
            </a:r>
            <a:r>
              <a:rPr lang="en-US" sz="5320" dirty="0" smtClean="0"/>
              <a:t>Radar </a:t>
            </a:r>
            <a:r>
              <a:rPr lang="en-US" sz="5320" dirty="0" smtClean="0"/>
              <a:t>and Optical </a:t>
            </a:r>
            <a:r>
              <a:rPr lang="en-US" sz="5320" dirty="0"/>
              <a:t>Satellite </a:t>
            </a:r>
            <a:r>
              <a:rPr lang="en-US" sz="5320" dirty="0" smtClean="0"/>
              <a:t>Imagery</a:t>
            </a:r>
            <a:r>
              <a:rPr lang="en-US" sz="2160" dirty="0"/>
              <a:t/>
            </a:r>
            <a:br>
              <a:rPr lang="en-US" sz="2160" dirty="0"/>
            </a:br>
            <a:endParaRPr sz="2160" dirty="0"/>
          </a:p>
        </p:txBody>
      </p:sp>
      <p:sp>
        <p:nvSpPr>
          <p:cNvPr id="39" name="Google Shape;39;p3"/>
          <p:cNvSpPr txBox="1"/>
          <p:nvPr/>
        </p:nvSpPr>
        <p:spPr>
          <a:xfrm>
            <a:off x="14592300" y="34594800"/>
            <a:ext cx="11925301" cy="8001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238754"/>
              </a:buClr>
              <a:buSzPts val="5200"/>
              <a:buFont typeface="Arial"/>
              <a:buNone/>
            </a:pPr>
            <a:r>
              <a:rPr lang="en-US" sz="5200" b="0" u="none" dirty="0">
                <a:solidFill>
                  <a:srgbClr val="238754"/>
                </a:solidFill>
                <a:latin typeface="Century Gothic"/>
                <a:ea typeface="Century Gothic"/>
                <a:cs typeface="Century Gothic"/>
                <a:sym typeface="Century Gothic"/>
              </a:rPr>
              <a:t> California – JPL | Spring 2019</a:t>
            </a:r>
            <a:endParaRPr dirty="0">
              <a:solidFill>
                <a:srgbClr val="238754"/>
              </a:solidFill>
            </a:endParaRPr>
          </a:p>
        </p:txBody>
      </p:sp>
      <p:grpSp>
        <p:nvGrpSpPr>
          <p:cNvPr id="40" name="Google Shape;40;p3"/>
          <p:cNvGrpSpPr/>
          <p:nvPr/>
        </p:nvGrpSpPr>
        <p:grpSpPr>
          <a:xfrm>
            <a:off x="844023" y="30799944"/>
            <a:ext cx="2834640" cy="3091533"/>
            <a:chOff x="844023" y="30799944"/>
            <a:chExt cx="2834640" cy="3091533"/>
          </a:xfrm>
        </p:grpSpPr>
        <p:pic>
          <p:nvPicPr>
            <p:cNvPr id="41" name="Google Shape;41;p3"/>
            <p:cNvPicPr preferRelativeResize="0"/>
            <p:nvPr/>
          </p:nvPicPr>
          <p:blipFill rotWithShape="1">
            <a:blip r:embed="rId4">
              <a:alphaModFix/>
            </a:blip>
            <a:srcRect/>
            <a:stretch/>
          </p:blipFill>
          <p:spPr>
            <a:xfrm>
              <a:off x="1209783" y="30799944"/>
              <a:ext cx="2103120" cy="2103120"/>
            </a:xfrm>
            <a:prstGeom prst="rect">
              <a:avLst/>
            </a:prstGeom>
            <a:noFill/>
            <a:ln>
              <a:noFill/>
            </a:ln>
          </p:spPr>
        </p:pic>
        <p:sp>
          <p:nvSpPr>
            <p:cNvPr id="42" name="Google Shape;42;p3"/>
            <p:cNvSpPr txBox="1"/>
            <p:nvPr/>
          </p:nvSpPr>
          <p:spPr>
            <a:xfrm>
              <a:off x="844023" y="32968147"/>
              <a:ext cx="2834640"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1" u="none" dirty="0">
                  <a:solidFill>
                    <a:schemeClr val="tx1">
                      <a:lumMod val="75000"/>
                      <a:lumOff val="25000"/>
                    </a:schemeClr>
                  </a:solidFill>
                  <a:latin typeface="Garamond"/>
                  <a:ea typeface="Garamond"/>
                  <a:cs typeface="Garamond"/>
                  <a:sym typeface="Garamond"/>
                </a:rPr>
                <a:t>Alana Higgins</a:t>
              </a:r>
              <a:endParaRPr dirty="0">
                <a:solidFill>
                  <a:schemeClr val="tx1">
                    <a:lumMod val="75000"/>
                    <a:lumOff val="25000"/>
                  </a:schemeClr>
                </a:solidFill>
              </a:endParaRPr>
            </a:p>
            <a:p>
              <a:pPr marL="0" marR="0" lvl="0" indent="0" algn="ctr" rtl="0">
                <a:lnSpc>
                  <a:spcPct val="100000"/>
                </a:lnSpc>
                <a:spcBef>
                  <a:spcPts val="0"/>
                </a:spcBef>
                <a:spcAft>
                  <a:spcPts val="0"/>
                </a:spcAft>
                <a:buClr>
                  <a:srgbClr val="3F3F3F"/>
                </a:buClr>
                <a:buSzPts val="2700"/>
                <a:buFont typeface="Arial"/>
                <a:buNone/>
              </a:pPr>
              <a:r>
                <a:rPr lang="en-US" sz="2700" b="0" u="none" dirty="0">
                  <a:solidFill>
                    <a:schemeClr val="tx1">
                      <a:lumMod val="75000"/>
                      <a:lumOff val="25000"/>
                    </a:schemeClr>
                  </a:solidFill>
                  <a:latin typeface="Garamond"/>
                  <a:ea typeface="Garamond"/>
                  <a:cs typeface="Garamond"/>
                  <a:sym typeface="Garamond"/>
                </a:rPr>
                <a:t>Project Lead</a:t>
              </a:r>
              <a:endParaRPr dirty="0">
                <a:solidFill>
                  <a:schemeClr val="tx1">
                    <a:lumMod val="75000"/>
                    <a:lumOff val="25000"/>
                  </a:schemeClr>
                </a:solidFill>
              </a:endParaRPr>
            </a:p>
          </p:txBody>
        </p:sp>
      </p:grpSp>
      <p:grpSp>
        <p:nvGrpSpPr>
          <p:cNvPr id="43" name="Google Shape;43;p3"/>
          <p:cNvGrpSpPr/>
          <p:nvPr/>
        </p:nvGrpSpPr>
        <p:grpSpPr>
          <a:xfrm>
            <a:off x="6552621" y="30799944"/>
            <a:ext cx="3107636" cy="2676034"/>
            <a:chOff x="6552621" y="30799944"/>
            <a:chExt cx="3107636" cy="2676034"/>
          </a:xfrm>
        </p:grpSpPr>
        <p:pic>
          <p:nvPicPr>
            <p:cNvPr id="44" name="Google Shape;44;p3"/>
            <p:cNvPicPr preferRelativeResize="0"/>
            <p:nvPr/>
          </p:nvPicPr>
          <p:blipFill rotWithShape="1">
            <a:blip r:embed="rId4">
              <a:alphaModFix/>
            </a:blip>
            <a:srcRect/>
            <a:stretch/>
          </p:blipFill>
          <p:spPr>
            <a:xfrm>
              <a:off x="7048999" y="30799944"/>
              <a:ext cx="2103120" cy="2103120"/>
            </a:xfrm>
            <a:prstGeom prst="rect">
              <a:avLst/>
            </a:prstGeom>
            <a:noFill/>
            <a:ln>
              <a:noFill/>
            </a:ln>
          </p:spPr>
        </p:pic>
        <p:sp>
          <p:nvSpPr>
            <p:cNvPr id="45" name="Google Shape;45;p3"/>
            <p:cNvSpPr txBox="1"/>
            <p:nvPr/>
          </p:nvSpPr>
          <p:spPr>
            <a:xfrm>
              <a:off x="6552621" y="32968147"/>
              <a:ext cx="3107636" cy="5078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1" u="none" dirty="0">
                  <a:solidFill>
                    <a:schemeClr val="tx1">
                      <a:lumMod val="75000"/>
                      <a:lumOff val="25000"/>
                    </a:schemeClr>
                  </a:solidFill>
                  <a:latin typeface="Garamond"/>
                  <a:ea typeface="Garamond"/>
                  <a:cs typeface="Garamond"/>
                  <a:sym typeface="Garamond"/>
                </a:rPr>
                <a:t>Annemarie Peacock</a:t>
              </a:r>
              <a:endParaRPr dirty="0">
                <a:solidFill>
                  <a:schemeClr val="tx1">
                    <a:lumMod val="75000"/>
                    <a:lumOff val="25000"/>
                  </a:schemeClr>
                </a:solidFill>
              </a:endParaRPr>
            </a:p>
          </p:txBody>
        </p:sp>
      </p:grpSp>
      <p:grpSp>
        <p:nvGrpSpPr>
          <p:cNvPr id="46" name="Google Shape;46;p3"/>
          <p:cNvGrpSpPr/>
          <p:nvPr/>
        </p:nvGrpSpPr>
        <p:grpSpPr>
          <a:xfrm>
            <a:off x="9602847" y="30799944"/>
            <a:ext cx="2834640" cy="2676034"/>
            <a:chOff x="9602847" y="30799944"/>
            <a:chExt cx="2834640" cy="2676034"/>
          </a:xfrm>
        </p:grpSpPr>
        <p:pic>
          <p:nvPicPr>
            <p:cNvPr id="47" name="Google Shape;47;p3"/>
            <p:cNvPicPr preferRelativeResize="0"/>
            <p:nvPr/>
          </p:nvPicPr>
          <p:blipFill rotWithShape="1">
            <a:blip r:embed="rId4">
              <a:alphaModFix/>
            </a:blip>
            <a:srcRect/>
            <a:stretch/>
          </p:blipFill>
          <p:spPr>
            <a:xfrm>
              <a:off x="9968607" y="30799944"/>
              <a:ext cx="2103120" cy="2103120"/>
            </a:xfrm>
            <a:prstGeom prst="rect">
              <a:avLst/>
            </a:prstGeom>
            <a:noFill/>
            <a:ln>
              <a:noFill/>
            </a:ln>
          </p:spPr>
        </p:pic>
        <p:sp>
          <p:nvSpPr>
            <p:cNvPr id="48" name="Google Shape;48;p3"/>
            <p:cNvSpPr txBox="1"/>
            <p:nvPr/>
          </p:nvSpPr>
          <p:spPr>
            <a:xfrm>
              <a:off x="9602847" y="32968147"/>
              <a:ext cx="2834640" cy="5078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1" u="none" dirty="0">
                  <a:solidFill>
                    <a:schemeClr val="tx1">
                      <a:lumMod val="75000"/>
                      <a:lumOff val="25000"/>
                    </a:schemeClr>
                  </a:solidFill>
                  <a:latin typeface="Garamond"/>
                  <a:ea typeface="Garamond"/>
                  <a:cs typeface="Garamond"/>
                  <a:sym typeface="Garamond"/>
                </a:rPr>
                <a:t>Adam Vaccaro</a:t>
              </a:r>
              <a:endParaRPr dirty="0">
                <a:solidFill>
                  <a:schemeClr val="tx1">
                    <a:lumMod val="75000"/>
                    <a:lumOff val="25000"/>
                  </a:schemeClr>
                </a:solidFill>
              </a:endParaRPr>
            </a:p>
          </p:txBody>
        </p:sp>
      </p:grpSp>
      <p:grpSp>
        <p:nvGrpSpPr>
          <p:cNvPr id="49" name="Google Shape;49;p3"/>
          <p:cNvGrpSpPr/>
          <p:nvPr/>
        </p:nvGrpSpPr>
        <p:grpSpPr>
          <a:xfrm>
            <a:off x="3763631" y="30799944"/>
            <a:ext cx="2834640" cy="2676034"/>
            <a:chOff x="3763631" y="30799944"/>
            <a:chExt cx="2834640" cy="2676034"/>
          </a:xfrm>
        </p:grpSpPr>
        <p:pic>
          <p:nvPicPr>
            <p:cNvPr id="50" name="Google Shape;50;p3"/>
            <p:cNvPicPr preferRelativeResize="0"/>
            <p:nvPr/>
          </p:nvPicPr>
          <p:blipFill rotWithShape="1">
            <a:blip r:embed="rId4">
              <a:alphaModFix/>
            </a:blip>
            <a:srcRect/>
            <a:stretch/>
          </p:blipFill>
          <p:spPr>
            <a:xfrm>
              <a:off x="4129391" y="30799944"/>
              <a:ext cx="2103120" cy="2103120"/>
            </a:xfrm>
            <a:prstGeom prst="rect">
              <a:avLst/>
            </a:prstGeom>
            <a:noFill/>
            <a:ln>
              <a:noFill/>
            </a:ln>
          </p:spPr>
        </p:pic>
        <p:sp>
          <p:nvSpPr>
            <p:cNvPr id="51" name="Google Shape;51;p3"/>
            <p:cNvSpPr txBox="1"/>
            <p:nvPr/>
          </p:nvSpPr>
          <p:spPr>
            <a:xfrm>
              <a:off x="3763631" y="32968147"/>
              <a:ext cx="2834640" cy="5078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1" u="none" dirty="0">
                  <a:solidFill>
                    <a:schemeClr val="tx1">
                      <a:lumMod val="75000"/>
                      <a:lumOff val="25000"/>
                    </a:schemeClr>
                  </a:solidFill>
                  <a:latin typeface="Garamond"/>
                  <a:ea typeface="Garamond"/>
                  <a:cs typeface="Garamond"/>
                  <a:sym typeface="Garamond"/>
                </a:rPr>
                <a:t>Roger Ly</a:t>
              </a:r>
              <a:endParaRPr dirty="0">
                <a:solidFill>
                  <a:schemeClr val="tx1">
                    <a:lumMod val="75000"/>
                    <a:lumOff val="25000"/>
                  </a:schemeClr>
                </a:solidFill>
              </a:endParaRPr>
            </a:p>
          </p:txBody>
        </p:sp>
      </p:grpSp>
      <p:sp>
        <p:nvSpPr>
          <p:cNvPr id="52" name="Google Shape;52;p3"/>
          <p:cNvSpPr txBox="1"/>
          <p:nvPr/>
        </p:nvSpPr>
        <p:spPr>
          <a:xfrm>
            <a:off x="870279" y="5191276"/>
            <a:ext cx="11544900" cy="7328400"/>
          </a:xfrm>
          <a:prstGeom prst="rect">
            <a:avLst/>
          </a:prstGeom>
          <a:noFill/>
          <a:ln>
            <a:noFill/>
          </a:ln>
        </p:spPr>
        <p:txBody>
          <a:bodyPr spcFirstLastPara="1" wrap="square" lIns="91425" tIns="45700" rIns="91425" bIns="45700" anchor="t" anchorCtr="0">
            <a:noAutofit/>
          </a:bodyPr>
          <a:lstStyle/>
          <a:p>
            <a:pPr algn="just"/>
            <a:r>
              <a:rPr lang="en-US" sz="2400" dirty="0">
                <a:solidFill>
                  <a:schemeClr val="tx1">
                    <a:lumMod val="75000"/>
                    <a:lumOff val="25000"/>
                  </a:schemeClr>
                </a:solidFill>
                <a:latin typeface="Garamond" panose="02020404030301010803" pitchFamily="18" charset="0"/>
              </a:rPr>
              <a:t>Alaska’s wetlands make up over a third of the state’s land cover and provide numerous ecosystem services, such as water filtration and storage, nutrient retention, and habitat to a diverse range of plant and animal species. Temporal variations in wetland inundation impact these ecosystem services, thus monitoring patterns and change is crucial for proper wetland management and future sustainability. The spring 2019 NASA DEVELOP Alaska Ecological Forecasting II team, in partnership with the Alaska Satellite Facility (ASF) and US Fish and Wildlife National Wetlands Inventory (USFWS NWI), built on the existing SAR Wetland Extent Exploration Tool (SWEET) created by the previous Alaska Ecological Forecasting team. The original features of SWEET included the creation of a land cover classification map showing wetland inundation using C-Band Synthetic Aperture Radar (C-SAR). This term, the tool additionally classified water regime based on inundation detected from a collection of multi-temporal C-SAR data. This new feature allowed for the analysis of inundation frequency, an attribute that gave important information on the behavior of wetlands throughout the year. The inundation tool was edited in a </a:t>
            </a:r>
            <a:r>
              <a:rPr lang="en-US" sz="2400" dirty="0" err="1">
                <a:solidFill>
                  <a:schemeClr val="tx1">
                    <a:lumMod val="75000"/>
                    <a:lumOff val="25000"/>
                  </a:schemeClr>
                </a:solidFill>
                <a:latin typeface="Garamond" panose="02020404030301010803" pitchFamily="18" charset="0"/>
              </a:rPr>
              <a:t>Jupyter</a:t>
            </a:r>
            <a:r>
              <a:rPr lang="en-US" sz="2400" dirty="0">
                <a:solidFill>
                  <a:schemeClr val="tx1">
                    <a:lumMod val="75000"/>
                    <a:lumOff val="25000"/>
                  </a:schemeClr>
                </a:solidFill>
                <a:latin typeface="Garamond" panose="02020404030301010803" pitchFamily="18" charset="0"/>
              </a:rPr>
              <a:t> Notebook and used radar data from Sentinel-1 C-SAR to create its inundation extent products. A new validation method that incorporated polygon data from the NWI was used to assess the accuracy of the inundation products created by the tool, in addition to validation using Landsat 8 Operational Land Imager imagery. With the addition of wetland frequency used in the assessment of SWEET products, end users were better equipped to analyze wetland extent by incorporating Alaska’s highly seasonal climate.</a:t>
            </a:r>
          </a:p>
        </p:txBody>
      </p:sp>
      <p:sp>
        <p:nvSpPr>
          <p:cNvPr id="53" name="Google Shape;53;p3"/>
          <p:cNvSpPr txBox="1"/>
          <p:nvPr/>
        </p:nvSpPr>
        <p:spPr>
          <a:xfrm>
            <a:off x="878674" y="4484915"/>
            <a:ext cx="2475358"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a:solidFill>
                  <a:srgbClr val="238754"/>
                </a:solidFill>
                <a:latin typeface="Century Gothic"/>
                <a:ea typeface="Century Gothic"/>
                <a:cs typeface="Century Gothic"/>
                <a:sym typeface="Century Gothic"/>
              </a:rPr>
              <a:t>Abstract</a:t>
            </a:r>
            <a:endParaRPr dirty="0">
              <a:solidFill>
                <a:srgbClr val="238754"/>
              </a:solidFill>
            </a:endParaRPr>
          </a:p>
        </p:txBody>
      </p:sp>
      <p:sp>
        <p:nvSpPr>
          <p:cNvPr id="54" name="Google Shape;54;p3"/>
          <p:cNvSpPr/>
          <p:nvPr/>
        </p:nvSpPr>
        <p:spPr>
          <a:xfrm>
            <a:off x="14089527" y="4167012"/>
            <a:ext cx="184731" cy="64633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pic>
        <p:nvPicPr>
          <p:cNvPr id="55" name="Google Shape;55;p3" descr="https://lh3.googleusercontent.com/eumVQNd52IRyeeuR7c6hRmIpCjHZSE2jT0IVityaJRq_RnuC0NpU8-mF6E0Amesk5zOicduwJMEb5gwJJX16ROHRCCUKPGFTpyTzq9k_dKlQDNDuOJgWObZIFMnL4-4mqaWrqwOHDqA"/>
          <p:cNvPicPr preferRelativeResize="0">
            <a:picLocks noChangeAspect="1"/>
          </p:cNvPicPr>
          <p:nvPr/>
        </p:nvPicPr>
        <p:blipFill rotWithShape="1">
          <a:blip r:embed="rId5" cstate="print">
            <a:alphaModFix/>
            <a:extLst>
              <a:ext uri="{28A0092B-C50C-407E-A947-70E740481C1C}">
                <a14:useLocalDpi xmlns:a14="http://schemas.microsoft.com/office/drawing/2010/main"/>
              </a:ext>
            </a:extLst>
          </a:blip>
          <a:srcRect/>
          <a:stretch/>
        </p:blipFill>
        <p:spPr>
          <a:xfrm>
            <a:off x="19959050" y="9099758"/>
            <a:ext cx="1699472" cy="1389316"/>
          </a:xfrm>
          <a:prstGeom prst="rect">
            <a:avLst/>
          </a:prstGeom>
          <a:noFill/>
          <a:ln>
            <a:noFill/>
          </a:ln>
        </p:spPr>
      </p:pic>
      <p:pic>
        <p:nvPicPr>
          <p:cNvPr id="56" name="Google Shape;56;p3" descr="https://lh5.googleusercontent.com/qiJ0oEqf_p9s3ufJ1t2E5L-RXoWywO27wGyjxY1GU_U0bPdOO-sFqc1dHwpu8gkE1QpZqfbwP5onW_8KvQvO8-ma9wOTzgmJXGiR4dZgUpDHpxD5tLZDo7_Uwu8acY-964ZeEeBHzMU"/>
          <p:cNvPicPr preferRelativeResize="0">
            <a:picLocks noChangeAspect="1"/>
          </p:cNvPicPr>
          <p:nvPr/>
        </p:nvPicPr>
        <p:blipFill rotWithShape="1">
          <a:blip r:embed="rId6" cstate="print">
            <a:alphaModFix/>
            <a:extLst>
              <a:ext uri="{28A0092B-C50C-407E-A947-70E740481C1C}">
                <a14:useLocalDpi xmlns:a14="http://schemas.microsoft.com/office/drawing/2010/main"/>
              </a:ext>
            </a:extLst>
          </a:blip>
          <a:srcRect/>
          <a:stretch/>
        </p:blipFill>
        <p:spPr>
          <a:xfrm>
            <a:off x="14371350" y="9023641"/>
            <a:ext cx="1821385" cy="1492397"/>
          </a:xfrm>
          <a:prstGeom prst="rect">
            <a:avLst/>
          </a:prstGeom>
          <a:noFill/>
          <a:ln>
            <a:noFill/>
          </a:ln>
        </p:spPr>
      </p:pic>
      <p:sp>
        <p:nvSpPr>
          <p:cNvPr id="57" name="Google Shape;57;p3"/>
          <p:cNvSpPr txBox="1"/>
          <p:nvPr/>
        </p:nvSpPr>
        <p:spPr>
          <a:xfrm>
            <a:off x="21658522" y="9493524"/>
            <a:ext cx="1790700" cy="100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0" u="none" dirty="0">
                <a:solidFill>
                  <a:schemeClr val="tx1">
                    <a:lumMod val="75000"/>
                    <a:lumOff val="25000"/>
                  </a:schemeClr>
                </a:solidFill>
                <a:latin typeface="Garamond"/>
                <a:ea typeface="Garamond"/>
                <a:cs typeface="Garamond"/>
                <a:sym typeface="Garamond"/>
              </a:rPr>
              <a:t>Landsat 8 OLI</a:t>
            </a:r>
            <a:endParaRPr dirty="0">
              <a:solidFill>
                <a:schemeClr val="tx1">
                  <a:lumMod val="75000"/>
                  <a:lumOff val="25000"/>
                </a:schemeClr>
              </a:solidFill>
            </a:endParaRPr>
          </a:p>
        </p:txBody>
      </p:sp>
      <p:grpSp>
        <p:nvGrpSpPr>
          <p:cNvPr id="3" name="Group 2"/>
          <p:cNvGrpSpPr/>
          <p:nvPr/>
        </p:nvGrpSpPr>
        <p:grpSpPr>
          <a:xfrm>
            <a:off x="820922" y="27420533"/>
            <a:ext cx="10832258" cy="2244557"/>
            <a:chOff x="820922" y="27086704"/>
            <a:chExt cx="10832258" cy="2244557"/>
          </a:xfrm>
        </p:grpSpPr>
        <p:sp>
          <p:nvSpPr>
            <p:cNvPr id="36" name="Google Shape;36;p3"/>
            <p:cNvSpPr txBox="1"/>
            <p:nvPr/>
          </p:nvSpPr>
          <p:spPr>
            <a:xfrm>
              <a:off x="820922" y="27086704"/>
              <a:ext cx="44037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a:solidFill>
                    <a:srgbClr val="238754"/>
                  </a:solidFill>
                  <a:latin typeface="Century Gothic"/>
                  <a:ea typeface="Century Gothic"/>
                  <a:cs typeface="Century Gothic"/>
                  <a:sym typeface="Century Gothic"/>
                </a:rPr>
                <a:t>Project Partners</a:t>
              </a:r>
              <a:endParaRPr dirty="0"/>
            </a:p>
          </p:txBody>
        </p:sp>
        <p:pic>
          <p:nvPicPr>
            <p:cNvPr id="58" name="Google Shape;58;p3" descr="https://lh4.googleusercontent.com/GfnfoJ-ySxtyd5KmEj0pBeMfrPWa8t1VXacXfyQRyRbpiz9JXvc1x5-1oMOhloQ5FtmMuu-p6YAn191uNGnS_XzLIs8eG0RTM_ctSWPaKSwLbfqlSrOx50KYeeGg7Sx07nOUDqc91NA"/>
            <p:cNvPicPr preferRelativeResize="0"/>
            <p:nvPr/>
          </p:nvPicPr>
          <p:blipFill rotWithShape="1">
            <a:blip r:embed="rId7" cstate="print">
              <a:alphaModFix/>
              <a:extLst>
                <a:ext uri="{28A0092B-C50C-407E-A947-70E740481C1C}">
                  <a14:useLocalDpi xmlns:a14="http://schemas.microsoft.com/office/drawing/2010/main"/>
                </a:ext>
              </a:extLst>
            </a:blip>
            <a:srcRect/>
            <a:stretch/>
          </p:blipFill>
          <p:spPr>
            <a:xfrm>
              <a:off x="10311325" y="27733815"/>
              <a:ext cx="1341855" cy="1597446"/>
            </a:xfrm>
            <a:prstGeom prst="rect">
              <a:avLst/>
            </a:prstGeom>
            <a:noFill/>
            <a:ln>
              <a:noFill/>
            </a:ln>
          </p:spPr>
        </p:pic>
        <p:sp>
          <p:nvSpPr>
            <p:cNvPr id="59" name="Google Shape;59;p3"/>
            <p:cNvSpPr/>
            <p:nvPr/>
          </p:nvSpPr>
          <p:spPr>
            <a:xfrm>
              <a:off x="868449" y="27951998"/>
              <a:ext cx="10318125" cy="1198547"/>
            </a:xfrm>
            <a:prstGeom prst="rect">
              <a:avLst/>
            </a:prstGeom>
            <a:noFill/>
            <a:ln>
              <a:noFill/>
            </a:ln>
          </p:spPr>
          <p:txBody>
            <a:bodyPr spcFirstLastPara="1" wrap="square" lIns="91425" tIns="45700" rIns="91425" bIns="45700" anchor="t" anchorCtr="0">
              <a:noAutofit/>
            </a:bodyPr>
            <a:lstStyle/>
            <a:p>
              <a:pPr marL="457200" marR="0" lvl="0" indent="-457200" algn="l" rtl="0">
                <a:lnSpc>
                  <a:spcPct val="115000"/>
                </a:lnSpc>
                <a:spcBef>
                  <a:spcPts val="0"/>
                </a:spcBef>
                <a:spcAft>
                  <a:spcPts val="0"/>
                </a:spcAft>
                <a:buClr>
                  <a:srgbClr val="238754"/>
                </a:buClr>
                <a:buSzPts val="3000"/>
                <a:buFont typeface="Webdings" panose="05030102010509060703" pitchFamily="18" charset="2"/>
                <a:buChar char="4"/>
              </a:pPr>
              <a:r>
                <a:rPr lang="en-US" sz="2700" b="1" dirty="0" smtClean="0">
                  <a:solidFill>
                    <a:srgbClr val="3F3F3F"/>
                  </a:solidFill>
                  <a:latin typeface="Garamond"/>
                  <a:ea typeface="Garamond"/>
                  <a:cs typeface="Garamond"/>
                  <a:sym typeface="Garamond"/>
                </a:rPr>
                <a:t>US Fish </a:t>
              </a:r>
              <a:r>
                <a:rPr lang="en-US" sz="2700" b="1" dirty="0">
                  <a:solidFill>
                    <a:srgbClr val="3F3F3F"/>
                  </a:solidFill>
                  <a:latin typeface="Garamond"/>
                  <a:ea typeface="Garamond"/>
                  <a:cs typeface="Garamond"/>
                  <a:sym typeface="Garamond"/>
                </a:rPr>
                <a:t>and Wildlife Service, </a:t>
              </a:r>
              <a:r>
                <a:rPr lang="en-US" sz="2700" b="1" dirty="0" smtClean="0">
                  <a:solidFill>
                    <a:srgbClr val="3F3F3F"/>
                  </a:solidFill>
                  <a:latin typeface="Garamond"/>
                  <a:ea typeface="Garamond"/>
                  <a:cs typeface="Garamond"/>
                  <a:sym typeface="Garamond"/>
                </a:rPr>
                <a:t>National </a:t>
              </a:r>
              <a:r>
                <a:rPr lang="en-US" sz="2700" b="1" dirty="0">
                  <a:solidFill>
                    <a:srgbClr val="3F3F3F"/>
                  </a:solidFill>
                  <a:latin typeface="Garamond"/>
                  <a:ea typeface="Garamond"/>
                  <a:cs typeface="Garamond"/>
                  <a:sym typeface="Garamond"/>
                </a:rPr>
                <a:t>Wetlands </a:t>
              </a:r>
              <a:r>
                <a:rPr lang="en-US" sz="2700" b="1" dirty="0" smtClean="0">
                  <a:solidFill>
                    <a:srgbClr val="3F3F3F"/>
                  </a:solidFill>
                  <a:latin typeface="Garamond"/>
                  <a:ea typeface="Garamond"/>
                  <a:cs typeface="Garamond"/>
                  <a:sym typeface="Garamond"/>
                </a:rPr>
                <a:t>Inventory</a:t>
              </a:r>
              <a:endParaRPr sz="2700" b="1" dirty="0" smtClean="0">
                <a:solidFill>
                  <a:srgbClr val="3F3F3F"/>
                </a:solidFill>
                <a:latin typeface="Garamond"/>
                <a:ea typeface="Garamond"/>
                <a:cs typeface="Garamond"/>
                <a:sym typeface="Garamond"/>
              </a:endParaRPr>
            </a:p>
            <a:p>
              <a:pPr marL="457200" marR="0" lvl="0" indent="-457200" algn="l" rtl="0">
                <a:lnSpc>
                  <a:spcPct val="115000"/>
                </a:lnSpc>
                <a:spcBef>
                  <a:spcPts val="1000"/>
                </a:spcBef>
                <a:spcAft>
                  <a:spcPts val="1000"/>
                </a:spcAft>
                <a:buClr>
                  <a:srgbClr val="238754"/>
                </a:buClr>
                <a:buSzPts val="2800"/>
                <a:buFont typeface="Webdings" panose="05030102010509060703" pitchFamily="18" charset="2"/>
                <a:buChar char="4"/>
              </a:pPr>
              <a:r>
                <a:rPr lang="en-US" sz="2700" b="1" dirty="0" smtClean="0">
                  <a:solidFill>
                    <a:srgbClr val="3F3F3F"/>
                  </a:solidFill>
                  <a:latin typeface="Garamond"/>
                  <a:ea typeface="Garamond"/>
                  <a:cs typeface="Garamond"/>
                  <a:sym typeface="Garamond"/>
                </a:rPr>
                <a:t>Alaska Satellite Facility</a:t>
              </a:r>
              <a:r>
                <a:rPr lang="en-US" sz="3000" dirty="0">
                  <a:solidFill>
                    <a:schemeClr val="dk1"/>
                  </a:solidFill>
                  <a:latin typeface="Garamond"/>
                  <a:ea typeface="Garamond"/>
                  <a:cs typeface="Garamond"/>
                  <a:sym typeface="Garamond"/>
                </a:rPr>
                <a:t/>
              </a:r>
              <a:br>
                <a:rPr lang="en-US" sz="3000" dirty="0">
                  <a:solidFill>
                    <a:schemeClr val="dk1"/>
                  </a:solidFill>
                  <a:latin typeface="Garamond"/>
                  <a:ea typeface="Garamond"/>
                  <a:cs typeface="Garamond"/>
                  <a:sym typeface="Garamond"/>
                </a:rPr>
              </a:br>
              <a:endParaRPr sz="3000" dirty="0">
                <a:solidFill>
                  <a:schemeClr val="dk1"/>
                </a:solidFill>
                <a:latin typeface="Garamond"/>
                <a:ea typeface="Garamond"/>
                <a:cs typeface="Garamond"/>
                <a:sym typeface="Garamond"/>
              </a:endParaRPr>
            </a:p>
          </p:txBody>
        </p:sp>
      </p:grpSp>
      <p:sp>
        <p:nvSpPr>
          <p:cNvPr id="60" name="Google Shape;60;p3"/>
          <p:cNvSpPr/>
          <p:nvPr/>
        </p:nvSpPr>
        <p:spPr>
          <a:xfrm>
            <a:off x="12707750" y="29901761"/>
            <a:ext cx="12275100" cy="386250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rgbClr val="238754"/>
              </a:buClr>
              <a:buFont typeface="Webdings" panose="05030102010509060703" pitchFamily="18" charset="2"/>
              <a:buChar char="4"/>
            </a:pPr>
            <a:r>
              <a:rPr lang="en-US" sz="2700" b="1" dirty="0" smtClean="0">
                <a:solidFill>
                  <a:srgbClr val="238754"/>
                </a:solidFill>
                <a:latin typeface="Garamond"/>
                <a:ea typeface="Garamond"/>
                <a:cs typeface="Garamond"/>
                <a:sym typeface="Garamond"/>
              </a:rPr>
              <a:t>Alice </a:t>
            </a:r>
            <a:r>
              <a:rPr lang="en-US" sz="2700" b="1" dirty="0">
                <a:solidFill>
                  <a:srgbClr val="238754"/>
                </a:solidFill>
                <a:latin typeface="Garamond"/>
                <a:ea typeface="Garamond"/>
                <a:cs typeface="Garamond"/>
                <a:sym typeface="Garamond"/>
              </a:rPr>
              <a:t>Lin</a:t>
            </a:r>
            <a:r>
              <a:rPr lang="en-US" sz="2700" dirty="0">
                <a:solidFill>
                  <a:srgbClr val="238754"/>
                </a:solidFill>
                <a:latin typeface="Garamond"/>
                <a:ea typeface="Garamond"/>
                <a:cs typeface="Garamond"/>
                <a:sym typeface="Garamond"/>
              </a:rPr>
              <a:t> </a:t>
            </a:r>
            <a:r>
              <a:rPr lang="en-US" sz="2700" dirty="0">
                <a:solidFill>
                  <a:schemeClr val="tx1">
                    <a:lumMod val="75000"/>
                    <a:lumOff val="25000"/>
                  </a:schemeClr>
                </a:solidFill>
                <a:latin typeface="Garamond"/>
                <a:ea typeface="Garamond"/>
                <a:cs typeface="Garamond"/>
                <a:sym typeface="Garamond"/>
              </a:rPr>
              <a:t>| Fall 2018 DEVELOP Alaska Eco I Team Member</a:t>
            </a:r>
            <a:endParaRPr sz="2700" dirty="0">
              <a:solidFill>
                <a:schemeClr val="tx1">
                  <a:lumMod val="75000"/>
                  <a:lumOff val="25000"/>
                </a:schemeClr>
              </a:solidFill>
              <a:latin typeface="Garamond"/>
              <a:ea typeface="Garamond"/>
              <a:cs typeface="Garamond"/>
              <a:sym typeface="Garamond"/>
            </a:endParaRPr>
          </a:p>
          <a:p>
            <a:pPr marL="457200" marR="0" lvl="0" indent="-457200" algn="l" rtl="0">
              <a:spcBef>
                <a:spcPts val="600"/>
              </a:spcBef>
              <a:spcAft>
                <a:spcPts val="0"/>
              </a:spcAft>
              <a:buClr>
                <a:srgbClr val="238754"/>
              </a:buClr>
              <a:buFont typeface="Webdings" panose="05030102010509060703" pitchFamily="18" charset="2"/>
              <a:buChar char="4"/>
            </a:pPr>
            <a:r>
              <a:rPr lang="en-US" sz="2700" b="1" dirty="0" err="1" smtClean="0">
                <a:solidFill>
                  <a:srgbClr val="238754"/>
                </a:solidFill>
                <a:latin typeface="Garamond"/>
                <a:ea typeface="Garamond"/>
                <a:cs typeface="Garamond"/>
                <a:sym typeface="Garamond"/>
              </a:rPr>
              <a:t>Briant</a:t>
            </a:r>
            <a:r>
              <a:rPr lang="en-US" sz="2700" b="1" dirty="0" smtClean="0">
                <a:solidFill>
                  <a:srgbClr val="238754"/>
                </a:solidFill>
                <a:latin typeface="Garamond"/>
                <a:ea typeface="Garamond"/>
                <a:cs typeface="Garamond"/>
                <a:sym typeface="Garamond"/>
              </a:rPr>
              <a:t> </a:t>
            </a:r>
            <a:r>
              <a:rPr lang="en-US" sz="2700" b="1" dirty="0" err="1">
                <a:solidFill>
                  <a:srgbClr val="238754"/>
                </a:solidFill>
                <a:latin typeface="Garamond"/>
                <a:ea typeface="Garamond"/>
                <a:cs typeface="Garamond"/>
                <a:sym typeface="Garamond"/>
              </a:rPr>
              <a:t>Fabela</a:t>
            </a:r>
            <a:r>
              <a:rPr lang="en-US" sz="2700" dirty="0">
                <a:solidFill>
                  <a:srgbClr val="238754"/>
                </a:solidFill>
                <a:latin typeface="Garamond"/>
                <a:ea typeface="Garamond"/>
                <a:cs typeface="Garamond"/>
                <a:sym typeface="Garamond"/>
              </a:rPr>
              <a:t> </a:t>
            </a:r>
            <a:r>
              <a:rPr lang="en-US" sz="2700" dirty="0">
                <a:solidFill>
                  <a:schemeClr val="tx1">
                    <a:lumMod val="75000"/>
                    <a:lumOff val="25000"/>
                  </a:schemeClr>
                </a:solidFill>
                <a:latin typeface="Garamond"/>
                <a:ea typeface="Garamond"/>
                <a:cs typeface="Garamond"/>
                <a:sym typeface="Garamond"/>
              </a:rPr>
              <a:t>| Fall 2018 DEVELOP Alaska Eco I Team Member</a:t>
            </a:r>
            <a:endParaRPr sz="2700" dirty="0">
              <a:solidFill>
                <a:schemeClr val="tx1">
                  <a:lumMod val="75000"/>
                  <a:lumOff val="25000"/>
                </a:schemeClr>
              </a:solidFill>
              <a:latin typeface="Garamond"/>
              <a:ea typeface="Garamond"/>
              <a:cs typeface="Garamond"/>
              <a:sym typeface="Garamond"/>
            </a:endParaRPr>
          </a:p>
          <a:p>
            <a:pPr marL="457200" marR="0" lvl="0" indent="-457200" algn="l" rtl="0">
              <a:spcBef>
                <a:spcPts val="600"/>
              </a:spcBef>
              <a:spcAft>
                <a:spcPts val="0"/>
              </a:spcAft>
              <a:buClr>
                <a:srgbClr val="238754"/>
              </a:buClr>
              <a:buFont typeface="Webdings" panose="05030102010509060703" pitchFamily="18" charset="2"/>
              <a:buChar char="4"/>
            </a:pPr>
            <a:r>
              <a:rPr lang="en-US" sz="2700" b="1" dirty="0" smtClean="0">
                <a:solidFill>
                  <a:srgbClr val="238754"/>
                </a:solidFill>
                <a:latin typeface="Garamond"/>
                <a:ea typeface="Garamond"/>
                <a:cs typeface="Garamond"/>
                <a:sym typeface="Garamond"/>
              </a:rPr>
              <a:t>Erika </a:t>
            </a:r>
            <a:r>
              <a:rPr lang="en-US" sz="2700" b="1" dirty="0">
                <a:solidFill>
                  <a:srgbClr val="238754"/>
                </a:solidFill>
                <a:latin typeface="Garamond"/>
                <a:ea typeface="Garamond"/>
                <a:cs typeface="Garamond"/>
                <a:sym typeface="Garamond"/>
              </a:rPr>
              <a:t>Higa</a:t>
            </a:r>
            <a:r>
              <a:rPr lang="en-US" sz="2700" dirty="0">
                <a:solidFill>
                  <a:srgbClr val="238754"/>
                </a:solidFill>
                <a:latin typeface="Garamond"/>
                <a:ea typeface="Garamond"/>
                <a:cs typeface="Garamond"/>
                <a:sym typeface="Garamond"/>
              </a:rPr>
              <a:t> </a:t>
            </a:r>
            <a:r>
              <a:rPr lang="en-US" sz="2700" dirty="0">
                <a:solidFill>
                  <a:schemeClr val="tx1">
                    <a:lumMod val="75000"/>
                    <a:lumOff val="25000"/>
                  </a:schemeClr>
                </a:solidFill>
                <a:latin typeface="Garamond"/>
                <a:ea typeface="Garamond"/>
                <a:cs typeface="Garamond"/>
                <a:sym typeface="Garamond"/>
              </a:rPr>
              <a:t>| Center Lead at the DEVELOP California – JPL Node</a:t>
            </a:r>
            <a:endParaRPr sz="2700" dirty="0">
              <a:solidFill>
                <a:schemeClr val="tx1">
                  <a:lumMod val="75000"/>
                  <a:lumOff val="25000"/>
                </a:schemeClr>
              </a:solidFill>
              <a:latin typeface="Garamond"/>
              <a:ea typeface="Garamond"/>
              <a:cs typeface="Garamond"/>
              <a:sym typeface="Garamond"/>
            </a:endParaRPr>
          </a:p>
          <a:p>
            <a:pPr marL="457200" marR="0" lvl="0" indent="-457200" algn="l" rtl="0">
              <a:spcBef>
                <a:spcPts val="600"/>
              </a:spcBef>
              <a:spcAft>
                <a:spcPts val="0"/>
              </a:spcAft>
              <a:buClr>
                <a:srgbClr val="238754"/>
              </a:buClr>
              <a:buFont typeface="Webdings" panose="05030102010509060703" pitchFamily="18" charset="2"/>
              <a:buChar char="4"/>
            </a:pPr>
            <a:r>
              <a:rPr lang="en-US" sz="2700" b="1" dirty="0" smtClean="0">
                <a:solidFill>
                  <a:srgbClr val="238754"/>
                </a:solidFill>
                <a:latin typeface="Garamond"/>
                <a:ea typeface="Garamond"/>
                <a:cs typeface="Garamond"/>
                <a:sym typeface="Garamond"/>
              </a:rPr>
              <a:t>Bruce </a:t>
            </a:r>
            <a:r>
              <a:rPr lang="en-US" sz="2700" b="1" dirty="0">
                <a:solidFill>
                  <a:srgbClr val="238754"/>
                </a:solidFill>
                <a:latin typeface="Garamond"/>
                <a:ea typeface="Garamond"/>
                <a:cs typeface="Garamond"/>
                <a:sym typeface="Garamond"/>
              </a:rPr>
              <a:t>Chapman</a:t>
            </a:r>
            <a:r>
              <a:rPr lang="en-US" sz="2700" dirty="0">
                <a:solidFill>
                  <a:srgbClr val="238754"/>
                </a:solidFill>
                <a:latin typeface="Garamond"/>
                <a:ea typeface="Garamond"/>
                <a:cs typeface="Garamond"/>
                <a:sym typeface="Garamond"/>
              </a:rPr>
              <a:t> </a:t>
            </a:r>
            <a:r>
              <a:rPr lang="en-US" sz="2700" dirty="0">
                <a:solidFill>
                  <a:schemeClr val="tx1">
                    <a:lumMod val="75000"/>
                    <a:lumOff val="25000"/>
                  </a:schemeClr>
                </a:solidFill>
                <a:latin typeface="Garamond"/>
                <a:ea typeface="Garamond"/>
                <a:cs typeface="Garamond"/>
                <a:sym typeface="Garamond"/>
              </a:rPr>
              <a:t>| Science Advisor at the DEVELOP California – JPL Node</a:t>
            </a:r>
            <a:endParaRPr sz="2700" dirty="0">
              <a:solidFill>
                <a:schemeClr val="tx1">
                  <a:lumMod val="75000"/>
                  <a:lumOff val="25000"/>
                </a:schemeClr>
              </a:solidFill>
              <a:latin typeface="Garamond"/>
              <a:ea typeface="Garamond"/>
              <a:cs typeface="Garamond"/>
              <a:sym typeface="Garamond"/>
            </a:endParaRPr>
          </a:p>
          <a:p>
            <a:pPr marL="457200" marR="0" lvl="0" indent="-457200" algn="l" rtl="0">
              <a:spcBef>
                <a:spcPts val="600"/>
              </a:spcBef>
              <a:spcAft>
                <a:spcPts val="0"/>
              </a:spcAft>
              <a:buClr>
                <a:srgbClr val="238754"/>
              </a:buClr>
              <a:buFont typeface="Webdings" panose="05030102010509060703" pitchFamily="18" charset="2"/>
              <a:buChar char="4"/>
            </a:pPr>
            <a:r>
              <a:rPr lang="en-US" sz="2700" b="1" dirty="0" smtClean="0">
                <a:solidFill>
                  <a:srgbClr val="238754"/>
                </a:solidFill>
                <a:latin typeface="Garamond"/>
                <a:ea typeface="Garamond"/>
                <a:cs typeface="Garamond"/>
                <a:sym typeface="Garamond"/>
              </a:rPr>
              <a:t>Megan </a:t>
            </a:r>
            <a:r>
              <a:rPr lang="en-US" sz="2700" b="1" dirty="0">
                <a:solidFill>
                  <a:srgbClr val="238754"/>
                </a:solidFill>
                <a:latin typeface="Garamond"/>
                <a:ea typeface="Garamond"/>
                <a:cs typeface="Garamond"/>
                <a:sym typeface="Garamond"/>
              </a:rPr>
              <a:t>Lang </a:t>
            </a:r>
            <a:r>
              <a:rPr lang="en-US" sz="2700" dirty="0">
                <a:solidFill>
                  <a:schemeClr val="tx1">
                    <a:lumMod val="75000"/>
                    <a:lumOff val="25000"/>
                  </a:schemeClr>
                </a:solidFill>
                <a:latin typeface="Garamond"/>
                <a:ea typeface="Garamond"/>
                <a:cs typeface="Garamond"/>
                <a:sym typeface="Garamond"/>
              </a:rPr>
              <a:t>| Chief Scientist at the US Fish and Wildlife Service</a:t>
            </a:r>
            <a:endParaRPr sz="2700" dirty="0">
              <a:solidFill>
                <a:schemeClr val="tx1">
                  <a:lumMod val="75000"/>
                  <a:lumOff val="25000"/>
                </a:schemeClr>
              </a:solidFill>
            </a:endParaRPr>
          </a:p>
          <a:p>
            <a:pPr marL="457200" marR="0" lvl="0" indent="-457200" algn="l" rtl="0">
              <a:spcBef>
                <a:spcPts val="1000"/>
              </a:spcBef>
              <a:spcAft>
                <a:spcPts val="0"/>
              </a:spcAft>
              <a:buClr>
                <a:srgbClr val="238754"/>
              </a:buClr>
              <a:buFont typeface="Webdings" panose="05030102010509060703" pitchFamily="18" charset="2"/>
              <a:buChar char="4"/>
            </a:pPr>
            <a:r>
              <a:rPr lang="en-US" sz="2700" b="1" dirty="0" smtClean="0">
                <a:solidFill>
                  <a:srgbClr val="238754"/>
                </a:solidFill>
                <a:latin typeface="Garamond"/>
                <a:ea typeface="Garamond"/>
                <a:cs typeface="Garamond"/>
                <a:sym typeface="Garamond"/>
              </a:rPr>
              <a:t>Jeremy </a:t>
            </a:r>
            <a:r>
              <a:rPr lang="en-US" sz="2700" b="1" dirty="0">
                <a:solidFill>
                  <a:srgbClr val="238754"/>
                </a:solidFill>
                <a:latin typeface="Garamond"/>
                <a:ea typeface="Garamond"/>
                <a:cs typeface="Garamond"/>
                <a:sym typeface="Garamond"/>
              </a:rPr>
              <a:t>Nicoll</a:t>
            </a:r>
            <a:r>
              <a:rPr lang="en-US" sz="2700" dirty="0">
                <a:solidFill>
                  <a:srgbClr val="238754"/>
                </a:solidFill>
                <a:latin typeface="Garamond"/>
                <a:ea typeface="Garamond"/>
                <a:cs typeface="Garamond"/>
                <a:sym typeface="Garamond"/>
              </a:rPr>
              <a:t> </a:t>
            </a:r>
            <a:r>
              <a:rPr lang="en-US" sz="2700" dirty="0">
                <a:solidFill>
                  <a:schemeClr val="tx1">
                    <a:lumMod val="75000"/>
                    <a:lumOff val="25000"/>
                  </a:schemeClr>
                </a:solidFill>
                <a:latin typeface="Garamond"/>
                <a:ea typeface="Garamond"/>
                <a:cs typeface="Garamond"/>
                <a:sym typeface="Garamond"/>
              </a:rPr>
              <a:t>| Deputy Director at the Alaska Satellite Facility</a:t>
            </a:r>
            <a:endParaRPr sz="2700" dirty="0">
              <a:solidFill>
                <a:schemeClr val="tx1">
                  <a:lumMod val="75000"/>
                  <a:lumOff val="25000"/>
                </a:schemeClr>
              </a:solidFill>
            </a:endParaRPr>
          </a:p>
          <a:p>
            <a:pPr marL="457200" marR="0" lvl="0" indent="-457200" algn="l" rtl="0">
              <a:spcBef>
                <a:spcPts val="1000"/>
              </a:spcBef>
              <a:spcAft>
                <a:spcPts val="0"/>
              </a:spcAft>
              <a:buClr>
                <a:srgbClr val="238754"/>
              </a:buClr>
              <a:buFont typeface="Webdings" panose="05030102010509060703" pitchFamily="18" charset="2"/>
              <a:buChar char="4"/>
            </a:pPr>
            <a:r>
              <a:rPr lang="en-US" sz="2700" b="1" dirty="0" smtClean="0">
                <a:solidFill>
                  <a:srgbClr val="238754"/>
                </a:solidFill>
                <a:latin typeface="Garamond"/>
                <a:ea typeface="Garamond"/>
                <a:cs typeface="Garamond"/>
                <a:sym typeface="Garamond"/>
              </a:rPr>
              <a:t>Franz </a:t>
            </a:r>
            <a:r>
              <a:rPr lang="en-US" sz="2700" b="1" dirty="0">
                <a:solidFill>
                  <a:srgbClr val="238754"/>
                </a:solidFill>
                <a:latin typeface="Garamond"/>
                <a:ea typeface="Garamond"/>
                <a:cs typeface="Garamond"/>
                <a:sym typeface="Garamond"/>
              </a:rPr>
              <a:t>Meyer</a:t>
            </a:r>
            <a:r>
              <a:rPr lang="en-US" sz="2700" dirty="0">
                <a:solidFill>
                  <a:srgbClr val="238754"/>
                </a:solidFill>
                <a:latin typeface="Garamond"/>
                <a:ea typeface="Garamond"/>
                <a:cs typeface="Garamond"/>
                <a:sym typeface="Garamond"/>
              </a:rPr>
              <a:t> </a:t>
            </a:r>
            <a:r>
              <a:rPr lang="en-US" sz="2700" dirty="0">
                <a:solidFill>
                  <a:schemeClr val="tx1">
                    <a:lumMod val="75000"/>
                    <a:lumOff val="25000"/>
                  </a:schemeClr>
                </a:solidFill>
                <a:latin typeface="Garamond"/>
                <a:ea typeface="Garamond"/>
                <a:cs typeface="Garamond"/>
                <a:sym typeface="Garamond"/>
              </a:rPr>
              <a:t>| Chief Scientist at the Alaska Satellite Facility</a:t>
            </a:r>
            <a:endParaRPr sz="2700" dirty="0">
              <a:solidFill>
                <a:schemeClr val="tx1">
                  <a:lumMod val="75000"/>
                  <a:lumOff val="25000"/>
                </a:schemeClr>
              </a:solidFill>
            </a:endParaRPr>
          </a:p>
          <a:p>
            <a:pPr marL="0" marR="0" lvl="0" indent="0" algn="l" rtl="0">
              <a:spcBef>
                <a:spcPts val="1000"/>
              </a:spcBef>
              <a:spcAft>
                <a:spcPts val="0"/>
              </a:spcAft>
              <a:buNone/>
            </a:pPr>
            <a:r>
              <a:rPr lang="en-US" sz="2500" dirty="0">
                <a:solidFill>
                  <a:schemeClr val="tx1">
                    <a:lumMod val="75000"/>
                    <a:lumOff val="25000"/>
                  </a:schemeClr>
                </a:solidFill>
                <a:latin typeface="Garamond"/>
                <a:ea typeface="Garamond"/>
                <a:cs typeface="Garamond"/>
                <a:sym typeface="Garamond"/>
              </a:rPr>
              <a:t>This material contains modified Copernicus Sentinel data (</a:t>
            </a:r>
            <a:r>
              <a:rPr lang="en-US" sz="2500" dirty="0" smtClean="0">
                <a:solidFill>
                  <a:schemeClr val="tx1">
                    <a:lumMod val="75000"/>
                    <a:lumOff val="25000"/>
                  </a:schemeClr>
                </a:solidFill>
                <a:latin typeface="Garamond"/>
                <a:ea typeface="Garamond"/>
                <a:cs typeface="Garamond"/>
                <a:sym typeface="Garamond"/>
              </a:rPr>
              <a:t>2017), </a:t>
            </a:r>
            <a:r>
              <a:rPr lang="en-US" sz="2500" dirty="0">
                <a:solidFill>
                  <a:schemeClr val="tx1">
                    <a:lumMod val="75000"/>
                    <a:lumOff val="25000"/>
                  </a:schemeClr>
                </a:solidFill>
                <a:latin typeface="Garamond"/>
                <a:ea typeface="Garamond"/>
                <a:cs typeface="Garamond"/>
                <a:sym typeface="Garamond"/>
              </a:rPr>
              <a:t>processed by ESA. </a:t>
            </a:r>
            <a:endParaRPr sz="2500" dirty="0">
              <a:solidFill>
                <a:schemeClr val="tx1">
                  <a:lumMod val="75000"/>
                  <a:lumOff val="25000"/>
                </a:schemeClr>
              </a:solidFill>
            </a:endParaRPr>
          </a:p>
        </p:txBody>
      </p:sp>
      <p:pic>
        <p:nvPicPr>
          <p:cNvPr id="61" name="Google Shape;61;p3" descr="https://lh6.googleusercontent.com/Eb9Xckmyv5pG6bLVSO49ezsRvwsWcQ0NdgQ_oqg_snWR5U4yPcI5M5vaFldBXLbC0sukWbNTJ8rTMwPvYZ7Gc-mvgqWub_GQFv22207NO7TouiAnHkZQCf7I8pLWgfm4mN9JMTwumvE"/>
          <p:cNvPicPr preferRelativeResize="0"/>
          <p:nvPr/>
        </p:nvPicPr>
        <p:blipFill rotWithShape="1">
          <a:blip r:embed="rId8">
            <a:alphaModFix/>
          </a:blip>
          <a:srcRect/>
          <a:stretch/>
        </p:blipFill>
        <p:spPr>
          <a:xfrm>
            <a:off x="8571731" y="24865238"/>
            <a:ext cx="548830" cy="593280"/>
          </a:xfrm>
          <a:prstGeom prst="rect">
            <a:avLst/>
          </a:prstGeom>
          <a:noFill/>
          <a:ln>
            <a:noFill/>
          </a:ln>
        </p:spPr>
      </p:pic>
      <p:sp>
        <p:nvSpPr>
          <p:cNvPr id="62" name="Google Shape;62;p3"/>
          <p:cNvSpPr/>
          <p:nvPr/>
        </p:nvSpPr>
        <p:spPr>
          <a:xfrm>
            <a:off x="1204474" y="21034399"/>
            <a:ext cx="3438000" cy="63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500" b="1" dirty="0" err="1">
                <a:solidFill>
                  <a:schemeClr val="tx1">
                    <a:lumMod val="75000"/>
                    <a:lumOff val="25000"/>
                  </a:schemeClr>
                </a:solidFill>
                <a:latin typeface="Century Gothic"/>
                <a:ea typeface="Century Gothic"/>
                <a:cs typeface="Century Gothic"/>
                <a:sym typeface="Century Gothic"/>
              </a:rPr>
              <a:t>Selawik</a:t>
            </a:r>
            <a:endParaRPr sz="2500" b="1" dirty="0">
              <a:solidFill>
                <a:schemeClr val="tx1">
                  <a:lumMod val="75000"/>
                  <a:lumOff val="25000"/>
                </a:schemeClr>
              </a:solidFill>
              <a:latin typeface="Century Gothic"/>
              <a:ea typeface="Century Gothic"/>
              <a:cs typeface="Century Gothic"/>
              <a:sym typeface="Century Gothic"/>
            </a:endParaRPr>
          </a:p>
          <a:p>
            <a:pPr marL="0" lvl="0" indent="0" algn="r" rtl="0">
              <a:spcBef>
                <a:spcPts val="0"/>
              </a:spcBef>
              <a:spcAft>
                <a:spcPts val="0"/>
              </a:spcAft>
              <a:buClr>
                <a:schemeClr val="dk1"/>
              </a:buClr>
              <a:buFont typeface="Arial"/>
              <a:buNone/>
            </a:pPr>
            <a:r>
              <a:rPr lang="en-US" sz="2000" dirty="0">
                <a:solidFill>
                  <a:schemeClr val="tx1">
                    <a:lumMod val="75000"/>
                    <a:lumOff val="25000"/>
                  </a:schemeClr>
                </a:solidFill>
                <a:latin typeface="Century Gothic"/>
                <a:ea typeface="Century Gothic"/>
                <a:cs typeface="Century Gothic"/>
                <a:sym typeface="Century Gothic"/>
              </a:rPr>
              <a:t>NWI Active Mapping Site</a:t>
            </a:r>
            <a:br>
              <a:rPr lang="en-US" sz="2000" dirty="0">
                <a:solidFill>
                  <a:schemeClr val="tx1">
                    <a:lumMod val="75000"/>
                    <a:lumOff val="25000"/>
                  </a:schemeClr>
                </a:solidFill>
                <a:latin typeface="Century Gothic"/>
                <a:ea typeface="Century Gothic"/>
                <a:cs typeface="Century Gothic"/>
                <a:sym typeface="Century Gothic"/>
              </a:rPr>
            </a:br>
            <a:endParaRPr sz="2000" dirty="0">
              <a:solidFill>
                <a:schemeClr val="tx1">
                  <a:lumMod val="75000"/>
                  <a:lumOff val="25000"/>
                </a:schemeClr>
              </a:solidFill>
              <a:latin typeface="Century Gothic"/>
              <a:ea typeface="Century Gothic"/>
              <a:cs typeface="Century Gothic"/>
              <a:sym typeface="Century Gothic"/>
            </a:endParaRPr>
          </a:p>
          <a:p>
            <a:pPr marL="0" marR="0" lvl="0" indent="0" algn="r" rtl="0">
              <a:spcBef>
                <a:spcPts val="0"/>
              </a:spcBef>
              <a:spcAft>
                <a:spcPts val="0"/>
              </a:spcAft>
              <a:buNone/>
            </a:pPr>
            <a:endParaRPr sz="1800" dirty="0">
              <a:solidFill>
                <a:srgbClr val="3F3F3F"/>
              </a:solidFill>
              <a:latin typeface="Century Gothic"/>
              <a:ea typeface="Century Gothic"/>
              <a:cs typeface="Century Gothic"/>
              <a:sym typeface="Century Gothic"/>
            </a:endParaRPr>
          </a:p>
          <a:p>
            <a:pPr marL="0" marR="0" lvl="0" indent="0" algn="r" rtl="0">
              <a:spcBef>
                <a:spcPts val="0"/>
              </a:spcBef>
              <a:spcAft>
                <a:spcPts val="0"/>
              </a:spcAft>
              <a:buNone/>
            </a:pPr>
            <a:r>
              <a:rPr lang="en-US" sz="1800" dirty="0">
                <a:solidFill>
                  <a:srgbClr val="3F3F3F"/>
                </a:solidFill>
                <a:latin typeface="Century Gothic"/>
                <a:ea typeface="Century Gothic"/>
                <a:cs typeface="Century Gothic"/>
                <a:sym typeface="Century Gothic"/>
              </a:rPr>
              <a:t/>
            </a:r>
            <a:br>
              <a:rPr lang="en-US" sz="1800" dirty="0">
                <a:solidFill>
                  <a:srgbClr val="3F3F3F"/>
                </a:solidFill>
                <a:latin typeface="Century Gothic"/>
                <a:ea typeface="Century Gothic"/>
                <a:cs typeface="Century Gothic"/>
                <a:sym typeface="Century Gothic"/>
              </a:rPr>
            </a:br>
            <a:endParaRPr sz="1800" dirty="0">
              <a:solidFill>
                <a:srgbClr val="3F3F3F"/>
              </a:solidFill>
              <a:latin typeface="Century Gothic"/>
              <a:ea typeface="Century Gothic"/>
              <a:cs typeface="Century Gothic"/>
              <a:sym typeface="Century Gothic"/>
            </a:endParaRPr>
          </a:p>
        </p:txBody>
      </p:sp>
      <p:sp>
        <p:nvSpPr>
          <p:cNvPr id="63" name="Google Shape;63;p3"/>
          <p:cNvSpPr/>
          <p:nvPr/>
        </p:nvSpPr>
        <p:spPr>
          <a:xfrm>
            <a:off x="4539671" y="21096532"/>
            <a:ext cx="2834700" cy="9105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500" b="1" dirty="0">
                <a:solidFill>
                  <a:schemeClr val="tx1">
                    <a:lumMod val="75000"/>
                    <a:lumOff val="25000"/>
                  </a:schemeClr>
                </a:solidFill>
                <a:latin typeface="Century Gothic"/>
                <a:ea typeface="Century Gothic"/>
                <a:cs typeface="Century Gothic"/>
                <a:sym typeface="Century Gothic"/>
              </a:rPr>
              <a:t>Bear Lake</a:t>
            </a:r>
            <a:endParaRPr sz="2500" b="1" dirty="0">
              <a:solidFill>
                <a:schemeClr val="tx1">
                  <a:lumMod val="75000"/>
                  <a:lumOff val="25000"/>
                </a:schemeClr>
              </a:solidFill>
              <a:latin typeface="Century Gothic"/>
              <a:ea typeface="Century Gothic"/>
              <a:cs typeface="Century Gothic"/>
              <a:sym typeface="Century Gothic"/>
            </a:endParaRPr>
          </a:p>
          <a:p>
            <a:pPr marL="0" marR="0" lvl="0" indent="0" algn="r" rtl="0">
              <a:spcBef>
                <a:spcPts val="0"/>
              </a:spcBef>
              <a:spcAft>
                <a:spcPts val="0"/>
              </a:spcAft>
              <a:buNone/>
            </a:pPr>
            <a:r>
              <a:rPr lang="en-US" sz="2000" dirty="0">
                <a:solidFill>
                  <a:schemeClr val="tx1">
                    <a:lumMod val="75000"/>
                    <a:lumOff val="25000"/>
                  </a:schemeClr>
                </a:solidFill>
                <a:latin typeface="Century Gothic"/>
                <a:ea typeface="Century Gothic"/>
                <a:cs typeface="Century Gothic"/>
                <a:sym typeface="Century Gothic"/>
              </a:rPr>
              <a:t>Algorithm Testing Site</a:t>
            </a:r>
            <a:endParaRPr sz="2000" dirty="0">
              <a:solidFill>
                <a:schemeClr val="tx1">
                  <a:lumMod val="75000"/>
                  <a:lumOff val="25000"/>
                </a:schemeClr>
              </a:solidFill>
              <a:latin typeface="Century Gothic"/>
              <a:ea typeface="Century Gothic"/>
              <a:cs typeface="Century Gothic"/>
              <a:sym typeface="Century Gothic"/>
            </a:endParaRPr>
          </a:p>
          <a:p>
            <a:pPr marL="0" marR="0" lvl="0" indent="0" algn="r" rtl="0">
              <a:spcBef>
                <a:spcPts val="0"/>
              </a:spcBef>
              <a:spcAft>
                <a:spcPts val="0"/>
              </a:spcAft>
              <a:buNone/>
            </a:pPr>
            <a:r>
              <a:rPr lang="en-US" sz="1800" dirty="0">
                <a:solidFill>
                  <a:schemeClr val="tx1">
                    <a:lumMod val="75000"/>
                    <a:lumOff val="25000"/>
                  </a:schemeClr>
                </a:solidFill>
                <a:latin typeface="Century Gothic"/>
                <a:ea typeface="Century Gothic"/>
                <a:cs typeface="Century Gothic"/>
                <a:sym typeface="Century Gothic"/>
              </a:rPr>
              <a:t/>
            </a:r>
            <a:br>
              <a:rPr lang="en-US" sz="1800" dirty="0">
                <a:solidFill>
                  <a:schemeClr val="tx1">
                    <a:lumMod val="75000"/>
                    <a:lumOff val="25000"/>
                  </a:schemeClr>
                </a:solidFill>
                <a:latin typeface="Century Gothic"/>
                <a:ea typeface="Century Gothic"/>
                <a:cs typeface="Century Gothic"/>
                <a:sym typeface="Century Gothic"/>
              </a:rPr>
            </a:br>
            <a:endParaRPr sz="1800" dirty="0">
              <a:solidFill>
                <a:schemeClr val="tx1">
                  <a:lumMod val="75000"/>
                  <a:lumOff val="25000"/>
                </a:schemeClr>
              </a:solidFill>
              <a:latin typeface="Century Gothic"/>
              <a:ea typeface="Century Gothic"/>
              <a:cs typeface="Century Gothic"/>
              <a:sym typeface="Century Gothic"/>
            </a:endParaRPr>
          </a:p>
        </p:txBody>
      </p:sp>
      <p:grpSp>
        <p:nvGrpSpPr>
          <p:cNvPr id="64" name="Google Shape;64;p3"/>
          <p:cNvGrpSpPr/>
          <p:nvPr/>
        </p:nvGrpSpPr>
        <p:grpSpPr>
          <a:xfrm>
            <a:off x="6183147" y="24897847"/>
            <a:ext cx="2448686" cy="604268"/>
            <a:chOff x="7201700" y="22722825"/>
            <a:chExt cx="2123400" cy="394050"/>
          </a:xfrm>
        </p:grpSpPr>
        <p:sp>
          <p:nvSpPr>
            <p:cNvPr id="65" name="Google Shape;65;p3"/>
            <p:cNvSpPr/>
            <p:nvPr/>
          </p:nvSpPr>
          <p:spPr>
            <a:xfrm>
              <a:off x="7201700" y="22814175"/>
              <a:ext cx="2123400" cy="302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chemeClr val="tx1">
                      <a:lumMod val="75000"/>
                      <a:lumOff val="25000"/>
                    </a:schemeClr>
                  </a:solidFill>
                  <a:latin typeface="Century Gothic"/>
                  <a:ea typeface="Century Gothic"/>
                  <a:cs typeface="Century Gothic"/>
                  <a:sym typeface="Century Gothic"/>
                </a:rPr>
                <a:t>0   100  200        400 km</a:t>
              </a:r>
              <a:endParaRPr sz="1600" dirty="0">
                <a:solidFill>
                  <a:schemeClr val="tx1">
                    <a:lumMod val="75000"/>
                    <a:lumOff val="25000"/>
                  </a:schemeClr>
                </a:solidFill>
                <a:latin typeface="Century Gothic"/>
                <a:ea typeface="Century Gothic"/>
                <a:cs typeface="Century Gothic"/>
                <a:sym typeface="Century Gothic"/>
              </a:endParaRPr>
            </a:p>
          </p:txBody>
        </p:sp>
        <p:grpSp>
          <p:nvGrpSpPr>
            <p:cNvPr id="66" name="Google Shape;66;p3"/>
            <p:cNvGrpSpPr/>
            <p:nvPr/>
          </p:nvGrpSpPr>
          <p:grpSpPr>
            <a:xfrm>
              <a:off x="7352975" y="22722825"/>
              <a:ext cx="1438800" cy="131400"/>
              <a:chOff x="7294850" y="24202450"/>
              <a:chExt cx="1438800" cy="131400"/>
            </a:xfrm>
          </p:grpSpPr>
          <p:cxnSp>
            <p:nvCxnSpPr>
              <p:cNvPr id="67" name="Google Shape;67;p3"/>
              <p:cNvCxnSpPr/>
              <p:nvPr/>
            </p:nvCxnSpPr>
            <p:spPr>
              <a:xfrm rot="10800000" flipH="1">
                <a:off x="7294850" y="24208050"/>
                <a:ext cx="1438800" cy="1500"/>
              </a:xfrm>
              <a:prstGeom prst="straightConnector1">
                <a:avLst/>
              </a:prstGeom>
              <a:noFill/>
              <a:ln w="9525" cap="flat" cmpd="sng">
                <a:solidFill>
                  <a:schemeClr val="dk2"/>
                </a:solidFill>
                <a:prstDash val="solid"/>
                <a:round/>
                <a:headEnd type="none" w="med" len="med"/>
                <a:tailEnd type="none" w="med" len="med"/>
              </a:ln>
            </p:spPr>
          </p:cxnSp>
          <p:cxnSp>
            <p:nvCxnSpPr>
              <p:cNvPr id="68" name="Google Shape;68;p3"/>
              <p:cNvCxnSpPr/>
              <p:nvPr/>
            </p:nvCxnSpPr>
            <p:spPr>
              <a:xfrm rot="10800000" flipH="1">
                <a:off x="7296250" y="24203850"/>
                <a:ext cx="1200" cy="127200"/>
              </a:xfrm>
              <a:prstGeom prst="straightConnector1">
                <a:avLst/>
              </a:prstGeom>
              <a:noFill/>
              <a:ln w="9525" cap="flat" cmpd="sng">
                <a:solidFill>
                  <a:schemeClr val="dk2"/>
                </a:solidFill>
                <a:prstDash val="solid"/>
                <a:round/>
                <a:headEnd type="none" w="med" len="med"/>
                <a:tailEnd type="none" w="med" len="med"/>
              </a:ln>
            </p:spPr>
          </p:cxnSp>
          <p:cxnSp>
            <p:nvCxnSpPr>
              <p:cNvPr id="69" name="Google Shape;69;p3"/>
              <p:cNvCxnSpPr/>
              <p:nvPr/>
            </p:nvCxnSpPr>
            <p:spPr>
              <a:xfrm rot="10800000" flipH="1">
                <a:off x="7660725" y="24206650"/>
                <a:ext cx="1200" cy="127200"/>
              </a:xfrm>
              <a:prstGeom prst="straightConnector1">
                <a:avLst/>
              </a:prstGeom>
              <a:noFill/>
              <a:ln w="9525" cap="flat" cmpd="sng">
                <a:solidFill>
                  <a:schemeClr val="dk2"/>
                </a:solidFill>
                <a:prstDash val="solid"/>
                <a:round/>
                <a:headEnd type="none" w="med" len="med"/>
                <a:tailEnd type="none" w="med" len="med"/>
              </a:ln>
            </p:spPr>
          </p:cxnSp>
          <p:cxnSp>
            <p:nvCxnSpPr>
              <p:cNvPr id="70" name="Google Shape;70;p3"/>
              <p:cNvCxnSpPr/>
              <p:nvPr/>
            </p:nvCxnSpPr>
            <p:spPr>
              <a:xfrm rot="10800000" flipH="1">
                <a:off x="8023800" y="24203850"/>
                <a:ext cx="1200" cy="127200"/>
              </a:xfrm>
              <a:prstGeom prst="straightConnector1">
                <a:avLst/>
              </a:prstGeom>
              <a:noFill/>
              <a:ln w="9525" cap="flat" cmpd="sng">
                <a:solidFill>
                  <a:schemeClr val="dk2"/>
                </a:solidFill>
                <a:prstDash val="solid"/>
                <a:round/>
                <a:headEnd type="none" w="med" len="med"/>
                <a:tailEnd type="none" w="med" len="med"/>
              </a:ln>
            </p:spPr>
          </p:cxnSp>
          <p:cxnSp>
            <p:nvCxnSpPr>
              <p:cNvPr id="71" name="Google Shape;71;p3"/>
              <p:cNvCxnSpPr/>
              <p:nvPr/>
            </p:nvCxnSpPr>
            <p:spPr>
              <a:xfrm rot="10800000" flipH="1">
                <a:off x="8729450" y="24202450"/>
                <a:ext cx="1200" cy="127200"/>
              </a:xfrm>
              <a:prstGeom prst="straightConnector1">
                <a:avLst/>
              </a:prstGeom>
              <a:noFill/>
              <a:ln w="9525" cap="flat" cmpd="sng">
                <a:solidFill>
                  <a:schemeClr val="dk2"/>
                </a:solidFill>
                <a:prstDash val="solid"/>
                <a:round/>
                <a:headEnd type="none" w="med" len="med"/>
                <a:tailEnd type="none" w="med" len="med"/>
              </a:ln>
            </p:spPr>
          </p:cxnSp>
        </p:grpSp>
      </p:grpSp>
      <p:sp>
        <p:nvSpPr>
          <p:cNvPr id="72" name="Google Shape;72;p3"/>
          <p:cNvSpPr/>
          <p:nvPr/>
        </p:nvSpPr>
        <p:spPr>
          <a:xfrm>
            <a:off x="4588372" y="21051027"/>
            <a:ext cx="137100" cy="141000"/>
          </a:xfrm>
          <a:prstGeom prst="ellipse">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73;p3"/>
          <p:cNvGrpSpPr/>
          <p:nvPr/>
        </p:nvGrpSpPr>
        <p:grpSpPr>
          <a:xfrm>
            <a:off x="4120521" y="19537156"/>
            <a:ext cx="3334267" cy="663604"/>
            <a:chOff x="3316340" y="18430875"/>
            <a:chExt cx="3381610" cy="673026"/>
          </a:xfrm>
        </p:grpSpPr>
        <p:sp>
          <p:nvSpPr>
            <p:cNvPr id="74" name="Google Shape;74;p3"/>
            <p:cNvSpPr/>
            <p:nvPr/>
          </p:nvSpPr>
          <p:spPr>
            <a:xfrm>
              <a:off x="3316340" y="18457701"/>
              <a:ext cx="3300000" cy="646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500" b="1" dirty="0">
                  <a:solidFill>
                    <a:schemeClr val="tx1">
                      <a:lumMod val="75000"/>
                      <a:lumOff val="25000"/>
                    </a:schemeClr>
                  </a:solidFill>
                  <a:latin typeface="Century Gothic"/>
                  <a:ea typeface="Century Gothic"/>
                  <a:cs typeface="Century Gothic"/>
                  <a:sym typeface="Century Gothic"/>
                </a:rPr>
                <a:t>Area 1002</a:t>
              </a:r>
              <a:endParaRPr sz="2500" b="1" dirty="0">
                <a:solidFill>
                  <a:schemeClr val="tx1">
                    <a:lumMod val="75000"/>
                    <a:lumOff val="25000"/>
                  </a:schemeClr>
                </a:solidFill>
                <a:latin typeface="Century Gothic"/>
                <a:ea typeface="Century Gothic"/>
                <a:cs typeface="Century Gothic"/>
                <a:sym typeface="Century Gothic"/>
              </a:endParaRPr>
            </a:p>
            <a:p>
              <a:pPr marL="0" marR="0" lvl="0" indent="0" algn="r" rtl="0">
                <a:spcBef>
                  <a:spcPts val="0"/>
                </a:spcBef>
                <a:spcAft>
                  <a:spcPts val="0"/>
                </a:spcAft>
                <a:buNone/>
              </a:pPr>
              <a:r>
                <a:rPr lang="en-US" sz="2000" dirty="0">
                  <a:solidFill>
                    <a:schemeClr val="tx1">
                      <a:lumMod val="75000"/>
                      <a:lumOff val="25000"/>
                    </a:schemeClr>
                  </a:solidFill>
                  <a:latin typeface="Century Gothic"/>
                  <a:ea typeface="Century Gothic"/>
                  <a:cs typeface="Century Gothic"/>
                  <a:sym typeface="Century Gothic"/>
                </a:rPr>
                <a:t>NWI Active Mapping Site</a:t>
              </a:r>
              <a:br>
                <a:rPr lang="en-US" sz="2000" dirty="0">
                  <a:solidFill>
                    <a:schemeClr val="tx1">
                      <a:lumMod val="75000"/>
                      <a:lumOff val="25000"/>
                    </a:schemeClr>
                  </a:solidFill>
                  <a:latin typeface="Century Gothic"/>
                  <a:ea typeface="Century Gothic"/>
                  <a:cs typeface="Century Gothic"/>
                  <a:sym typeface="Century Gothic"/>
                </a:rPr>
              </a:br>
              <a:endParaRPr sz="2000" dirty="0">
                <a:solidFill>
                  <a:schemeClr val="tx1">
                    <a:lumMod val="75000"/>
                    <a:lumOff val="25000"/>
                  </a:schemeClr>
                </a:solidFill>
                <a:latin typeface="Century Gothic"/>
                <a:ea typeface="Century Gothic"/>
                <a:cs typeface="Century Gothic"/>
                <a:sym typeface="Century Gothic"/>
              </a:endParaRPr>
            </a:p>
          </p:txBody>
        </p:sp>
        <p:sp>
          <p:nvSpPr>
            <p:cNvPr id="75" name="Google Shape;75;p3"/>
            <p:cNvSpPr/>
            <p:nvPr/>
          </p:nvSpPr>
          <p:spPr>
            <a:xfrm>
              <a:off x="6560850" y="18430875"/>
              <a:ext cx="137100" cy="141000"/>
            </a:xfrm>
            <a:prstGeom prst="ellipse">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grpSp>
      <p:sp>
        <p:nvSpPr>
          <p:cNvPr id="76" name="Google Shape;76;p3"/>
          <p:cNvSpPr/>
          <p:nvPr/>
        </p:nvSpPr>
        <p:spPr>
          <a:xfrm>
            <a:off x="7176297" y="21051027"/>
            <a:ext cx="137100" cy="141000"/>
          </a:xfrm>
          <a:prstGeom prst="ellipse">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16891453" y="16351589"/>
            <a:ext cx="3113700" cy="396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dirty="0">
                <a:solidFill>
                  <a:schemeClr val="tx1">
                    <a:lumMod val="75000"/>
                    <a:lumOff val="25000"/>
                  </a:schemeClr>
                </a:solidFill>
                <a:latin typeface="Century Gothic" panose="020B0502020202020204" pitchFamily="34" charset="0"/>
                <a:ea typeface="Garamond"/>
                <a:cs typeface="Garamond"/>
                <a:sym typeface="Garamond"/>
              </a:rPr>
              <a:t>Sentinel-1 C-SAR </a:t>
            </a:r>
            <a:endParaRPr sz="1600" dirty="0">
              <a:solidFill>
                <a:schemeClr val="tx1">
                  <a:lumMod val="75000"/>
                  <a:lumOff val="25000"/>
                </a:schemeClr>
              </a:solidFill>
              <a:latin typeface="Century Gothic" panose="020B0502020202020204" pitchFamily="34" charset="0"/>
              <a:ea typeface="Garamond"/>
              <a:cs typeface="Garamond"/>
              <a:sym typeface="Garamond"/>
            </a:endParaRPr>
          </a:p>
        </p:txBody>
      </p:sp>
      <p:pic>
        <p:nvPicPr>
          <p:cNvPr id="78" name="Google Shape;78;p3"/>
          <p:cNvPicPr preferRelativeResize="0"/>
          <p:nvPr/>
        </p:nvPicPr>
        <p:blipFill>
          <a:blip r:embed="rId9">
            <a:alphaModFix/>
          </a:blip>
          <a:stretch>
            <a:fillRect/>
          </a:stretch>
        </p:blipFill>
        <p:spPr>
          <a:xfrm>
            <a:off x="12849848" y="16672714"/>
            <a:ext cx="3558026" cy="3552276"/>
          </a:xfrm>
          <a:prstGeom prst="rect">
            <a:avLst/>
          </a:prstGeom>
          <a:noFill/>
          <a:ln w="9525" cap="flat" cmpd="sng">
            <a:solidFill>
              <a:srgbClr val="B7B7B7"/>
            </a:solidFill>
            <a:prstDash val="solid"/>
            <a:round/>
            <a:headEnd type="none" w="sm" len="sm"/>
            <a:tailEnd type="none" w="sm" len="sm"/>
          </a:ln>
        </p:spPr>
      </p:pic>
      <p:pic>
        <p:nvPicPr>
          <p:cNvPr id="79" name="Google Shape;79;p3"/>
          <p:cNvPicPr preferRelativeResize="0"/>
          <p:nvPr/>
        </p:nvPicPr>
        <p:blipFill>
          <a:blip r:embed="rId10">
            <a:alphaModFix/>
          </a:blip>
          <a:stretch>
            <a:fillRect/>
          </a:stretch>
        </p:blipFill>
        <p:spPr>
          <a:xfrm>
            <a:off x="16618235" y="16666949"/>
            <a:ext cx="3558025" cy="3563797"/>
          </a:xfrm>
          <a:prstGeom prst="rect">
            <a:avLst/>
          </a:prstGeom>
          <a:noFill/>
          <a:ln w="9525" cap="flat" cmpd="sng">
            <a:solidFill>
              <a:srgbClr val="B7B7B7"/>
            </a:solidFill>
            <a:prstDash val="solid"/>
            <a:round/>
            <a:headEnd type="none" w="sm" len="sm"/>
            <a:tailEnd type="none" w="sm" len="sm"/>
          </a:ln>
        </p:spPr>
      </p:pic>
      <p:sp>
        <p:nvSpPr>
          <p:cNvPr id="80" name="Google Shape;80;p3"/>
          <p:cNvSpPr/>
          <p:nvPr/>
        </p:nvSpPr>
        <p:spPr>
          <a:xfrm>
            <a:off x="13485667" y="16351589"/>
            <a:ext cx="21003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dirty="0">
                <a:solidFill>
                  <a:schemeClr val="tx1">
                    <a:lumMod val="75000"/>
                    <a:lumOff val="25000"/>
                  </a:schemeClr>
                </a:solidFill>
                <a:latin typeface="Century Gothic" panose="020B0502020202020204" pitchFamily="34" charset="0"/>
                <a:ea typeface="Garamond"/>
                <a:cs typeface="Garamond"/>
                <a:sym typeface="Garamond"/>
              </a:rPr>
              <a:t>Reclassified NWI</a:t>
            </a:r>
            <a:endParaRPr sz="1600" dirty="0">
              <a:solidFill>
                <a:schemeClr val="tx1">
                  <a:lumMod val="75000"/>
                  <a:lumOff val="25000"/>
                </a:schemeClr>
              </a:solidFill>
              <a:latin typeface="Century Gothic" panose="020B0502020202020204" pitchFamily="34" charset="0"/>
              <a:ea typeface="Garamond"/>
              <a:cs typeface="Garamond"/>
              <a:sym typeface="Garamond"/>
            </a:endParaRPr>
          </a:p>
          <a:p>
            <a:pPr marL="0" marR="0" lvl="0" indent="0" algn="ctr" rtl="0">
              <a:spcBef>
                <a:spcPts val="0"/>
              </a:spcBef>
              <a:spcAft>
                <a:spcPts val="0"/>
              </a:spcAft>
              <a:buNone/>
            </a:pPr>
            <a:r>
              <a:rPr lang="en-US" sz="1600" dirty="0">
                <a:solidFill>
                  <a:schemeClr val="tx1">
                    <a:lumMod val="75000"/>
                    <a:lumOff val="25000"/>
                  </a:schemeClr>
                </a:solidFill>
                <a:latin typeface="Century Gothic" panose="020B0502020202020204" pitchFamily="34" charset="0"/>
                <a:ea typeface="Garamond"/>
                <a:cs typeface="Garamond"/>
                <a:sym typeface="Garamond"/>
              </a:rPr>
              <a:t> </a:t>
            </a:r>
            <a:endParaRPr sz="1600" dirty="0">
              <a:solidFill>
                <a:schemeClr val="tx1">
                  <a:lumMod val="75000"/>
                  <a:lumOff val="25000"/>
                </a:schemeClr>
              </a:solidFill>
              <a:latin typeface="Century Gothic" panose="020B0502020202020204" pitchFamily="34" charset="0"/>
              <a:ea typeface="Garamond"/>
              <a:cs typeface="Garamond"/>
              <a:sym typeface="Garamond"/>
            </a:endParaRPr>
          </a:p>
        </p:txBody>
      </p:sp>
      <p:sp>
        <p:nvSpPr>
          <p:cNvPr id="81" name="Google Shape;81;p3"/>
          <p:cNvSpPr/>
          <p:nvPr/>
        </p:nvSpPr>
        <p:spPr>
          <a:xfrm>
            <a:off x="14973300" y="15885112"/>
            <a:ext cx="6798600" cy="369300"/>
          </a:xfrm>
          <a:prstGeom prst="rect">
            <a:avLst/>
          </a:prstGeom>
          <a:noFill/>
          <a:ln>
            <a:noFill/>
          </a:ln>
        </p:spPr>
        <p:txBody>
          <a:bodyPr spcFirstLastPara="1" wrap="square" lIns="91425" tIns="45700" rIns="91425" bIns="45700" anchor="t" anchorCtr="0">
            <a:noAutofit/>
          </a:bodyPr>
          <a:lstStyle/>
          <a:p>
            <a:pPr lvl="0" algn="ctr"/>
            <a:r>
              <a:rPr lang="en-US" sz="1800" b="1" u="sng" dirty="0">
                <a:solidFill>
                  <a:schemeClr val="tx1">
                    <a:lumMod val="75000"/>
                    <a:lumOff val="25000"/>
                  </a:schemeClr>
                </a:solidFill>
                <a:latin typeface="Century Gothic" panose="020B0502020202020204" pitchFamily="34" charset="0"/>
                <a:ea typeface="Garamond"/>
                <a:cs typeface="Garamond"/>
                <a:sym typeface="Garamond"/>
              </a:rPr>
              <a:t>Inundation Classifications </a:t>
            </a:r>
            <a:r>
              <a:rPr lang="en-US" sz="1800" b="1" u="sng" dirty="0" err="1">
                <a:solidFill>
                  <a:schemeClr val="tx1">
                    <a:lumMod val="75000"/>
                    <a:lumOff val="25000"/>
                  </a:schemeClr>
                </a:solidFill>
                <a:latin typeface="Century Gothic" panose="020B0502020202020204" pitchFamily="34" charset="0"/>
                <a:ea typeface="Garamond"/>
                <a:cs typeface="Garamond"/>
                <a:sym typeface="Garamond"/>
              </a:rPr>
              <a:t>Selawik</a:t>
            </a:r>
            <a:r>
              <a:rPr lang="en-US" sz="1800" b="1" u="sng" dirty="0">
                <a:solidFill>
                  <a:schemeClr val="tx1">
                    <a:lumMod val="75000"/>
                    <a:lumOff val="25000"/>
                  </a:schemeClr>
                </a:solidFill>
                <a:latin typeface="Century Gothic" panose="020B0502020202020204" pitchFamily="34" charset="0"/>
                <a:ea typeface="Garamond"/>
                <a:cs typeface="Garamond"/>
                <a:sym typeface="Garamond"/>
              </a:rPr>
              <a:t> Summer 2017 </a:t>
            </a:r>
            <a:endParaRPr sz="1800" b="1" u="sng" dirty="0">
              <a:solidFill>
                <a:schemeClr val="tx1">
                  <a:lumMod val="75000"/>
                  <a:lumOff val="25000"/>
                </a:schemeClr>
              </a:solidFill>
              <a:latin typeface="Century Gothic" panose="020B0502020202020204" pitchFamily="34" charset="0"/>
              <a:ea typeface="Garamond"/>
              <a:cs typeface="Garamond"/>
              <a:sym typeface="Garamond"/>
            </a:endParaRPr>
          </a:p>
          <a:p>
            <a:pPr marL="0" marR="0" lvl="0" indent="0" algn="ctr" rtl="0">
              <a:spcBef>
                <a:spcPts val="0"/>
              </a:spcBef>
              <a:spcAft>
                <a:spcPts val="0"/>
              </a:spcAft>
              <a:buNone/>
            </a:pPr>
            <a:r>
              <a:rPr lang="en-US" sz="1800" b="1" u="sng" dirty="0">
                <a:solidFill>
                  <a:schemeClr val="tx1">
                    <a:lumMod val="75000"/>
                    <a:lumOff val="25000"/>
                  </a:schemeClr>
                </a:solidFill>
                <a:latin typeface="Century Gothic" panose="020B0502020202020204" pitchFamily="34" charset="0"/>
                <a:ea typeface="Garamond"/>
                <a:cs typeface="Garamond"/>
                <a:sym typeface="Garamond"/>
              </a:rPr>
              <a:t> </a:t>
            </a:r>
            <a:endParaRPr sz="1800" b="1" u="sng" dirty="0">
              <a:solidFill>
                <a:schemeClr val="tx1">
                  <a:lumMod val="75000"/>
                  <a:lumOff val="25000"/>
                </a:schemeClr>
              </a:solidFill>
              <a:latin typeface="Century Gothic" panose="020B0502020202020204" pitchFamily="34" charset="0"/>
              <a:ea typeface="Garamond"/>
              <a:cs typeface="Garamond"/>
              <a:sym typeface="Garamond"/>
            </a:endParaRPr>
          </a:p>
        </p:txBody>
      </p:sp>
      <p:grpSp>
        <p:nvGrpSpPr>
          <p:cNvPr id="82" name="Google Shape;82;p3"/>
          <p:cNvGrpSpPr/>
          <p:nvPr/>
        </p:nvGrpSpPr>
        <p:grpSpPr>
          <a:xfrm>
            <a:off x="12880503" y="20361044"/>
            <a:ext cx="1985594" cy="546747"/>
            <a:chOff x="10047175" y="4392881"/>
            <a:chExt cx="1468200" cy="264769"/>
          </a:xfrm>
        </p:grpSpPr>
        <p:grpSp>
          <p:nvGrpSpPr>
            <p:cNvPr id="83" name="Google Shape;83;p3"/>
            <p:cNvGrpSpPr/>
            <p:nvPr/>
          </p:nvGrpSpPr>
          <p:grpSpPr>
            <a:xfrm>
              <a:off x="10161475" y="4392881"/>
              <a:ext cx="885900" cy="50700"/>
              <a:chOff x="4371975" y="4686231"/>
              <a:chExt cx="885900" cy="50700"/>
            </a:xfrm>
          </p:grpSpPr>
          <p:cxnSp>
            <p:nvCxnSpPr>
              <p:cNvPr id="84" name="Google Shape;84;p3"/>
              <p:cNvCxnSpPr/>
              <p:nvPr/>
            </p:nvCxnSpPr>
            <p:spPr>
              <a:xfrm>
                <a:off x="4371975" y="4686300"/>
                <a:ext cx="885900" cy="2400"/>
              </a:xfrm>
              <a:prstGeom prst="straightConnector1">
                <a:avLst/>
              </a:prstGeom>
              <a:noFill/>
              <a:ln w="9525" cap="flat" cmpd="sng">
                <a:solidFill>
                  <a:srgbClr val="44546A"/>
                </a:solidFill>
                <a:prstDash val="solid"/>
                <a:round/>
                <a:headEnd type="none" w="med" len="med"/>
                <a:tailEnd type="none" w="med" len="med"/>
              </a:ln>
            </p:spPr>
          </p:cxnSp>
          <p:cxnSp>
            <p:nvCxnSpPr>
              <p:cNvPr id="85" name="Google Shape;85;p3"/>
              <p:cNvCxnSpPr/>
              <p:nvPr/>
            </p:nvCxnSpPr>
            <p:spPr>
              <a:xfrm>
                <a:off x="4376750" y="4686231"/>
                <a:ext cx="0" cy="50700"/>
              </a:xfrm>
              <a:prstGeom prst="straightConnector1">
                <a:avLst/>
              </a:prstGeom>
              <a:noFill/>
              <a:ln w="9525" cap="flat" cmpd="sng">
                <a:solidFill>
                  <a:srgbClr val="44546A"/>
                </a:solidFill>
                <a:prstDash val="solid"/>
                <a:round/>
                <a:headEnd type="none" w="med" len="med"/>
                <a:tailEnd type="none" w="med" len="med"/>
              </a:ln>
            </p:spPr>
          </p:cxnSp>
        </p:grpSp>
        <p:sp>
          <p:nvSpPr>
            <p:cNvPr id="86" name="Google Shape;86;p3"/>
            <p:cNvSpPr/>
            <p:nvPr/>
          </p:nvSpPr>
          <p:spPr>
            <a:xfrm>
              <a:off x="10047175" y="4429950"/>
              <a:ext cx="1468200" cy="227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chemeClr val="tx1">
                      <a:lumMod val="75000"/>
                      <a:lumOff val="25000"/>
                    </a:schemeClr>
                  </a:solidFill>
                  <a:latin typeface="Century Gothic"/>
                  <a:ea typeface="Century Gothic"/>
                  <a:cs typeface="Century Gothic"/>
                  <a:sym typeface="Century Gothic"/>
                </a:rPr>
                <a:t>0 1.25  2.5    </a:t>
              </a:r>
              <a:r>
                <a:rPr lang="en-US" sz="1600" dirty="0" smtClean="0">
                  <a:solidFill>
                    <a:schemeClr val="tx1">
                      <a:lumMod val="75000"/>
                      <a:lumOff val="25000"/>
                    </a:schemeClr>
                  </a:solidFill>
                  <a:latin typeface="Century Gothic"/>
                  <a:ea typeface="Century Gothic"/>
                  <a:cs typeface="Century Gothic"/>
                  <a:sym typeface="Century Gothic"/>
                </a:rPr>
                <a:t>5 </a:t>
              </a:r>
              <a:r>
                <a:rPr lang="en-US" sz="1600" dirty="0">
                  <a:solidFill>
                    <a:schemeClr val="tx1">
                      <a:lumMod val="75000"/>
                      <a:lumOff val="25000"/>
                    </a:schemeClr>
                  </a:solidFill>
                  <a:latin typeface="Century Gothic"/>
                  <a:ea typeface="Century Gothic"/>
                  <a:cs typeface="Century Gothic"/>
                  <a:sym typeface="Century Gothic"/>
                </a:rPr>
                <a:t>km</a:t>
              </a:r>
              <a:endParaRPr sz="1600" dirty="0">
                <a:solidFill>
                  <a:schemeClr val="tx1">
                    <a:lumMod val="75000"/>
                    <a:lumOff val="25000"/>
                  </a:schemeClr>
                </a:solidFill>
                <a:latin typeface="Century Gothic"/>
                <a:ea typeface="Century Gothic"/>
                <a:cs typeface="Century Gothic"/>
                <a:sym typeface="Century Gothic"/>
              </a:endParaRPr>
            </a:p>
          </p:txBody>
        </p:sp>
      </p:grpSp>
      <p:pic>
        <p:nvPicPr>
          <p:cNvPr id="87" name="Google Shape;87;p3" descr="https://lh6.googleusercontent.com/Eb9Xckmyv5pG6bLVSO49ezsRvwsWcQ0NdgQ_oqg_snWR5U4yPcI5M5vaFldBXLbC0sukWbNTJ8rTMwPvYZ7Gc-mvgqWub_GQFv22207NO7TouiAnHkZQCf7I8pLWgfm4mN9JMTwumvE"/>
          <p:cNvPicPr preferRelativeResize="0"/>
          <p:nvPr/>
        </p:nvPicPr>
        <p:blipFill rotWithShape="1">
          <a:blip r:embed="rId8">
            <a:alphaModFix/>
          </a:blip>
          <a:srcRect/>
          <a:stretch/>
        </p:blipFill>
        <p:spPr>
          <a:xfrm>
            <a:off x="14789888" y="20385435"/>
            <a:ext cx="389055" cy="365365"/>
          </a:xfrm>
          <a:prstGeom prst="rect">
            <a:avLst/>
          </a:prstGeom>
          <a:noFill/>
          <a:ln>
            <a:noFill/>
          </a:ln>
        </p:spPr>
      </p:pic>
      <p:pic>
        <p:nvPicPr>
          <p:cNvPr id="88" name="Google Shape;88;p3"/>
          <p:cNvPicPr preferRelativeResize="0"/>
          <p:nvPr/>
        </p:nvPicPr>
        <p:blipFill>
          <a:blip r:embed="rId11">
            <a:alphaModFix/>
          </a:blip>
          <a:stretch>
            <a:fillRect/>
          </a:stretch>
        </p:blipFill>
        <p:spPr>
          <a:xfrm>
            <a:off x="15596600" y="20356662"/>
            <a:ext cx="317000" cy="242664"/>
          </a:xfrm>
          <a:prstGeom prst="rect">
            <a:avLst/>
          </a:prstGeom>
          <a:noFill/>
          <a:ln>
            <a:noFill/>
          </a:ln>
        </p:spPr>
      </p:pic>
      <p:pic>
        <p:nvPicPr>
          <p:cNvPr id="89" name="Google Shape;89;p3"/>
          <p:cNvPicPr preferRelativeResize="0"/>
          <p:nvPr/>
        </p:nvPicPr>
        <p:blipFill>
          <a:blip r:embed="rId12">
            <a:alphaModFix/>
          </a:blip>
          <a:stretch>
            <a:fillRect/>
          </a:stretch>
        </p:blipFill>
        <p:spPr>
          <a:xfrm>
            <a:off x="15596600" y="20625492"/>
            <a:ext cx="317000" cy="242664"/>
          </a:xfrm>
          <a:prstGeom prst="rect">
            <a:avLst/>
          </a:prstGeom>
          <a:noFill/>
          <a:ln>
            <a:noFill/>
          </a:ln>
        </p:spPr>
      </p:pic>
      <p:pic>
        <p:nvPicPr>
          <p:cNvPr id="90" name="Google Shape;90;p3"/>
          <p:cNvPicPr preferRelativeResize="0"/>
          <p:nvPr/>
        </p:nvPicPr>
        <p:blipFill>
          <a:blip r:embed="rId13">
            <a:alphaModFix/>
          </a:blip>
          <a:stretch>
            <a:fillRect/>
          </a:stretch>
        </p:blipFill>
        <p:spPr>
          <a:xfrm>
            <a:off x="15596600" y="20888873"/>
            <a:ext cx="317000" cy="242664"/>
          </a:xfrm>
          <a:prstGeom prst="rect">
            <a:avLst/>
          </a:prstGeom>
          <a:noFill/>
          <a:ln>
            <a:noFill/>
          </a:ln>
        </p:spPr>
      </p:pic>
      <p:pic>
        <p:nvPicPr>
          <p:cNvPr id="91" name="Google Shape;91;p3"/>
          <p:cNvPicPr preferRelativeResize="0"/>
          <p:nvPr/>
        </p:nvPicPr>
        <p:blipFill>
          <a:blip r:embed="rId14">
            <a:alphaModFix/>
          </a:blip>
          <a:stretch>
            <a:fillRect/>
          </a:stretch>
        </p:blipFill>
        <p:spPr>
          <a:xfrm>
            <a:off x="18506450" y="20356662"/>
            <a:ext cx="296850" cy="262341"/>
          </a:xfrm>
          <a:prstGeom prst="rect">
            <a:avLst/>
          </a:prstGeom>
          <a:noFill/>
          <a:ln>
            <a:noFill/>
          </a:ln>
        </p:spPr>
      </p:pic>
      <p:pic>
        <p:nvPicPr>
          <p:cNvPr id="92" name="Google Shape;92;p3"/>
          <p:cNvPicPr preferRelativeResize="0"/>
          <p:nvPr/>
        </p:nvPicPr>
        <p:blipFill>
          <a:blip r:embed="rId15">
            <a:alphaModFix/>
          </a:blip>
          <a:stretch>
            <a:fillRect/>
          </a:stretch>
        </p:blipFill>
        <p:spPr>
          <a:xfrm>
            <a:off x="18506450" y="20658512"/>
            <a:ext cx="296850" cy="222600"/>
          </a:xfrm>
          <a:prstGeom prst="rect">
            <a:avLst/>
          </a:prstGeom>
          <a:noFill/>
          <a:ln>
            <a:noFill/>
          </a:ln>
        </p:spPr>
      </p:pic>
      <p:sp>
        <p:nvSpPr>
          <p:cNvPr id="93" name="Google Shape;93;p3"/>
          <p:cNvSpPr txBox="1"/>
          <p:nvPr/>
        </p:nvSpPr>
        <p:spPr>
          <a:xfrm>
            <a:off x="15875399" y="20269438"/>
            <a:ext cx="2619123" cy="22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solidFill>
                  <a:schemeClr val="tx1">
                    <a:lumMod val="75000"/>
                    <a:lumOff val="25000"/>
                  </a:schemeClr>
                </a:solidFill>
                <a:latin typeface="Century Gothic"/>
                <a:ea typeface="Century Gothic"/>
                <a:cs typeface="Century Gothic"/>
                <a:sym typeface="Century Gothic"/>
              </a:rPr>
              <a:t>Permanent Open Water</a:t>
            </a:r>
            <a:endParaRPr sz="1600" dirty="0">
              <a:solidFill>
                <a:schemeClr val="tx1">
                  <a:lumMod val="75000"/>
                  <a:lumOff val="25000"/>
                </a:schemeClr>
              </a:solidFill>
              <a:latin typeface="Century Gothic"/>
              <a:ea typeface="Century Gothic"/>
              <a:cs typeface="Century Gothic"/>
              <a:sym typeface="Century Gothic"/>
            </a:endParaRPr>
          </a:p>
        </p:txBody>
      </p:sp>
      <p:sp>
        <p:nvSpPr>
          <p:cNvPr id="94" name="Google Shape;94;p3"/>
          <p:cNvSpPr txBox="1"/>
          <p:nvPr/>
        </p:nvSpPr>
        <p:spPr>
          <a:xfrm>
            <a:off x="15875397" y="20532152"/>
            <a:ext cx="2335500" cy="22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solidFill>
                  <a:schemeClr val="tx1">
                    <a:lumMod val="75000"/>
                    <a:lumOff val="25000"/>
                  </a:schemeClr>
                </a:solidFill>
                <a:latin typeface="Century Gothic"/>
                <a:ea typeface="Century Gothic"/>
                <a:cs typeface="Century Gothic"/>
                <a:sym typeface="Century Gothic"/>
              </a:rPr>
              <a:t>Not Inundated</a:t>
            </a:r>
            <a:endParaRPr sz="1600" dirty="0">
              <a:solidFill>
                <a:schemeClr val="tx1">
                  <a:lumMod val="75000"/>
                  <a:lumOff val="25000"/>
                </a:schemeClr>
              </a:solidFill>
              <a:latin typeface="Century Gothic"/>
              <a:ea typeface="Century Gothic"/>
              <a:cs typeface="Century Gothic"/>
              <a:sym typeface="Century Gothic"/>
            </a:endParaRPr>
          </a:p>
        </p:txBody>
      </p:sp>
      <p:sp>
        <p:nvSpPr>
          <p:cNvPr id="95" name="Google Shape;95;p3"/>
          <p:cNvSpPr txBox="1"/>
          <p:nvPr/>
        </p:nvSpPr>
        <p:spPr>
          <a:xfrm>
            <a:off x="15875400" y="20832302"/>
            <a:ext cx="2834700" cy="32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solidFill>
                  <a:schemeClr val="tx1">
                    <a:lumMod val="75000"/>
                    <a:lumOff val="25000"/>
                  </a:schemeClr>
                </a:solidFill>
                <a:latin typeface="Century Gothic"/>
                <a:ea typeface="Century Gothic"/>
                <a:cs typeface="Century Gothic"/>
                <a:sym typeface="Century Gothic"/>
              </a:rPr>
              <a:t>Permanent Inundation</a:t>
            </a:r>
            <a:endParaRPr sz="1600" dirty="0">
              <a:solidFill>
                <a:schemeClr val="tx1">
                  <a:lumMod val="75000"/>
                  <a:lumOff val="25000"/>
                </a:schemeClr>
              </a:solidFill>
              <a:latin typeface="Century Gothic"/>
              <a:ea typeface="Century Gothic"/>
              <a:cs typeface="Century Gothic"/>
              <a:sym typeface="Century Gothic"/>
            </a:endParaRPr>
          </a:p>
        </p:txBody>
      </p:sp>
      <p:sp>
        <p:nvSpPr>
          <p:cNvPr id="96" name="Google Shape;96;p3"/>
          <p:cNvSpPr txBox="1"/>
          <p:nvPr/>
        </p:nvSpPr>
        <p:spPr>
          <a:xfrm>
            <a:off x="18749949" y="20256412"/>
            <a:ext cx="2222400" cy="32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solidFill>
                  <a:schemeClr val="tx1">
                    <a:lumMod val="75000"/>
                    <a:lumOff val="25000"/>
                  </a:schemeClr>
                </a:solidFill>
                <a:latin typeface="Century Gothic"/>
                <a:ea typeface="Century Gothic"/>
                <a:cs typeface="Century Gothic"/>
                <a:sym typeface="Century Gothic"/>
              </a:rPr>
              <a:t>Seasonal Inundation</a:t>
            </a:r>
            <a:endParaRPr sz="1600" dirty="0">
              <a:solidFill>
                <a:schemeClr val="tx1">
                  <a:lumMod val="75000"/>
                  <a:lumOff val="25000"/>
                </a:schemeClr>
              </a:solidFill>
              <a:latin typeface="Century Gothic"/>
              <a:ea typeface="Century Gothic"/>
              <a:cs typeface="Century Gothic"/>
              <a:sym typeface="Century Gothic"/>
            </a:endParaRPr>
          </a:p>
        </p:txBody>
      </p:sp>
      <p:sp>
        <p:nvSpPr>
          <p:cNvPr id="97" name="Google Shape;97;p3"/>
          <p:cNvSpPr txBox="1"/>
          <p:nvPr/>
        </p:nvSpPr>
        <p:spPr>
          <a:xfrm>
            <a:off x="18803300" y="20575435"/>
            <a:ext cx="1790700" cy="32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solidFill>
                  <a:schemeClr val="tx1">
                    <a:lumMod val="75000"/>
                    <a:lumOff val="25000"/>
                  </a:schemeClr>
                </a:solidFill>
                <a:latin typeface="Century Gothic"/>
                <a:ea typeface="Century Gothic"/>
                <a:cs typeface="Century Gothic"/>
                <a:sym typeface="Century Gothic"/>
              </a:rPr>
              <a:t>No Data</a:t>
            </a:r>
            <a:endParaRPr sz="1600" dirty="0">
              <a:solidFill>
                <a:schemeClr val="tx1">
                  <a:lumMod val="75000"/>
                  <a:lumOff val="25000"/>
                </a:schemeClr>
              </a:solidFill>
              <a:latin typeface="Century Gothic"/>
              <a:ea typeface="Century Gothic"/>
              <a:cs typeface="Century Gothic"/>
              <a:sym typeface="Century Gothic"/>
            </a:endParaRPr>
          </a:p>
        </p:txBody>
      </p:sp>
      <p:cxnSp>
        <p:nvCxnSpPr>
          <p:cNvPr id="98" name="Google Shape;98;p3"/>
          <p:cNvCxnSpPr/>
          <p:nvPr/>
        </p:nvCxnSpPr>
        <p:spPr>
          <a:xfrm>
            <a:off x="13296966" y="20359919"/>
            <a:ext cx="0" cy="104700"/>
          </a:xfrm>
          <a:prstGeom prst="straightConnector1">
            <a:avLst/>
          </a:prstGeom>
          <a:noFill/>
          <a:ln w="9525" cap="flat" cmpd="sng">
            <a:solidFill>
              <a:srgbClr val="44546A"/>
            </a:solidFill>
            <a:prstDash val="solid"/>
            <a:round/>
            <a:headEnd type="none" w="med" len="med"/>
            <a:tailEnd type="none" w="med" len="med"/>
          </a:ln>
        </p:spPr>
      </p:cxnSp>
      <p:cxnSp>
        <p:nvCxnSpPr>
          <p:cNvPr id="99" name="Google Shape;99;p3"/>
          <p:cNvCxnSpPr/>
          <p:nvPr/>
        </p:nvCxnSpPr>
        <p:spPr>
          <a:xfrm>
            <a:off x="13651866" y="20360594"/>
            <a:ext cx="0" cy="104700"/>
          </a:xfrm>
          <a:prstGeom prst="straightConnector1">
            <a:avLst/>
          </a:prstGeom>
          <a:noFill/>
          <a:ln w="9525" cap="flat" cmpd="sng">
            <a:solidFill>
              <a:srgbClr val="44546A"/>
            </a:solidFill>
            <a:prstDash val="solid"/>
            <a:round/>
            <a:headEnd type="none" w="med" len="med"/>
            <a:tailEnd type="none" w="med" len="med"/>
          </a:ln>
        </p:spPr>
      </p:cxnSp>
      <p:cxnSp>
        <p:nvCxnSpPr>
          <p:cNvPr id="100" name="Google Shape;100;p3"/>
          <p:cNvCxnSpPr/>
          <p:nvPr/>
        </p:nvCxnSpPr>
        <p:spPr>
          <a:xfrm>
            <a:off x="14231066" y="20369057"/>
            <a:ext cx="0" cy="104700"/>
          </a:xfrm>
          <a:prstGeom prst="straightConnector1">
            <a:avLst/>
          </a:prstGeom>
          <a:noFill/>
          <a:ln w="9525" cap="flat" cmpd="sng">
            <a:solidFill>
              <a:srgbClr val="44546A"/>
            </a:solidFill>
            <a:prstDash val="solid"/>
            <a:round/>
            <a:headEnd type="none" w="med" len="med"/>
            <a:tailEnd type="none" w="med" len="med"/>
          </a:ln>
        </p:spPr>
      </p:cxnSp>
      <p:pic>
        <p:nvPicPr>
          <p:cNvPr id="101" name="Google Shape;101;p3"/>
          <p:cNvPicPr preferRelativeResize="0"/>
          <p:nvPr/>
        </p:nvPicPr>
        <p:blipFill rotWithShape="1">
          <a:blip r:embed="rId16" cstate="print">
            <a:alphaModFix/>
            <a:extLst>
              <a:ext uri="{28A0092B-C50C-407E-A947-70E740481C1C}">
                <a14:useLocalDpi xmlns:a14="http://schemas.microsoft.com/office/drawing/2010/main"/>
              </a:ext>
            </a:extLst>
          </a:blip>
          <a:srcRect t="734"/>
          <a:stretch/>
        </p:blipFill>
        <p:spPr>
          <a:xfrm>
            <a:off x="20348275" y="16688512"/>
            <a:ext cx="3545366" cy="3542801"/>
          </a:xfrm>
          <a:prstGeom prst="rect">
            <a:avLst/>
          </a:prstGeom>
          <a:noFill/>
          <a:ln w="9525" cap="flat" cmpd="sng">
            <a:solidFill>
              <a:srgbClr val="CCCCCC"/>
            </a:solidFill>
            <a:prstDash val="solid"/>
            <a:round/>
            <a:headEnd type="none" w="sm" len="sm"/>
            <a:tailEnd type="none" w="sm" len="sm"/>
          </a:ln>
        </p:spPr>
      </p:pic>
      <p:sp>
        <p:nvSpPr>
          <p:cNvPr id="102" name="Google Shape;102;p3"/>
          <p:cNvSpPr/>
          <p:nvPr/>
        </p:nvSpPr>
        <p:spPr>
          <a:xfrm>
            <a:off x="20617278" y="16372851"/>
            <a:ext cx="3113700" cy="396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dirty="0">
                <a:solidFill>
                  <a:schemeClr val="tx1">
                    <a:lumMod val="75000"/>
                    <a:lumOff val="25000"/>
                  </a:schemeClr>
                </a:solidFill>
                <a:latin typeface="Century Gothic" panose="020B0502020202020204" pitchFamily="34" charset="0"/>
                <a:ea typeface="Garamond"/>
                <a:cs typeface="Garamond"/>
                <a:sym typeface="Garamond"/>
              </a:rPr>
              <a:t>Landsat DSWE</a:t>
            </a:r>
            <a:endParaRPr sz="1600" dirty="0">
              <a:solidFill>
                <a:schemeClr val="tx1">
                  <a:lumMod val="75000"/>
                  <a:lumOff val="25000"/>
                </a:schemeClr>
              </a:solidFill>
              <a:latin typeface="Century Gothic" panose="020B0502020202020204" pitchFamily="34" charset="0"/>
              <a:ea typeface="Garamond"/>
              <a:cs typeface="Garamond"/>
              <a:sym typeface="Garamond"/>
            </a:endParaRPr>
          </a:p>
        </p:txBody>
      </p:sp>
      <p:pic>
        <p:nvPicPr>
          <p:cNvPr id="103" name="Google Shape;103;p3"/>
          <p:cNvPicPr preferRelativeResize="0"/>
          <p:nvPr/>
        </p:nvPicPr>
        <p:blipFill>
          <a:blip r:embed="rId17" cstate="print">
            <a:alphaModFix/>
            <a:extLst>
              <a:ext uri="{28A0092B-C50C-407E-A947-70E740481C1C}">
                <a14:useLocalDpi xmlns:a14="http://schemas.microsoft.com/office/drawing/2010/main"/>
              </a:ext>
            </a:extLst>
          </a:blip>
          <a:stretch>
            <a:fillRect/>
          </a:stretch>
        </p:blipFill>
        <p:spPr>
          <a:xfrm>
            <a:off x="12822375" y="11973925"/>
            <a:ext cx="3265024" cy="3330195"/>
          </a:xfrm>
          <a:prstGeom prst="rect">
            <a:avLst/>
          </a:prstGeom>
          <a:noFill/>
          <a:ln>
            <a:noFill/>
          </a:ln>
        </p:spPr>
      </p:pic>
      <p:sp>
        <p:nvSpPr>
          <p:cNvPr id="104" name="Google Shape;104;p3"/>
          <p:cNvSpPr/>
          <p:nvPr/>
        </p:nvSpPr>
        <p:spPr>
          <a:xfrm>
            <a:off x="13349655" y="11643803"/>
            <a:ext cx="21003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dirty="0">
                <a:solidFill>
                  <a:schemeClr val="tx1">
                    <a:lumMod val="75000"/>
                    <a:lumOff val="25000"/>
                  </a:schemeClr>
                </a:solidFill>
                <a:latin typeface="Century Gothic" panose="020B0502020202020204" pitchFamily="34" charset="0"/>
                <a:ea typeface="Garamond"/>
                <a:cs typeface="Garamond"/>
                <a:sym typeface="Garamond"/>
              </a:rPr>
              <a:t>May 17, 2017</a:t>
            </a:r>
            <a:endParaRPr sz="1600" dirty="0">
              <a:solidFill>
                <a:schemeClr val="tx1">
                  <a:lumMod val="75000"/>
                  <a:lumOff val="25000"/>
                </a:schemeClr>
              </a:solidFill>
              <a:latin typeface="Century Gothic" panose="020B0502020202020204" pitchFamily="34" charset="0"/>
              <a:ea typeface="Garamond"/>
              <a:cs typeface="Garamond"/>
              <a:sym typeface="Garamond"/>
            </a:endParaRPr>
          </a:p>
          <a:p>
            <a:pPr marL="0" marR="0" lvl="0" indent="0" algn="ctr" rtl="0">
              <a:spcBef>
                <a:spcPts val="0"/>
              </a:spcBef>
              <a:spcAft>
                <a:spcPts val="0"/>
              </a:spcAft>
              <a:buNone/>
            </a:pPr>
            <a:r>
              <a:rPr lang="en-US" sz="1600" dirty="0">
                <a:solidFill>
                  <a:schemeClr val="tx1">
                    <a:lumMod val="75000"/>
                    <a:lumOff val="25000"/>
                  </a:schemeClr>
                </a:solidFill>
                <a:latin typeface="Century Gothic" panose="020B0502020202020204" pitchFamily="34" charset="0"/>
                <a:ea typeface="Garamond"/>
                <a:cs typeface="Garamond"/>
                <a:sym typeface="Garamond"/>
              </a:rPr>
              <a:t> </a:t>
            </a:r>
            <a:endParaRPr sz="1600" dirty="0">
              <a:solidFill>
                <a:schemeClr val="tx1">
                  <a:lumMod val="75000"/>
                  <a:lumOff val="25000"/>
                </a:schemeClr>
              </a:solidFill>
              <a:latin typeface="Century Gothic" panose="020B0502020202020204" pitchFamily="34" charset="0"/>
              <a:ea typeface="Garamond"/>
              <a:cs typeface="Garamond"/>
              <a:sym typeface="Garamond"/>
            </a:endParaRPr>
          </a:p>
        </p:txBody>
      </p:sp>
      <p:pic>
        <p:nvPicPr>
          <p:cNvPr id="105" name="Google Shape;105;p3"/>
          <p:cNvPicPr preferRelativeResize="0"/>
          <p:nvPr/>
        </p:nvPicPr>
        <p:blipFill>
          <a:blip r:embed="rId18" cstate="print">
            <a:alphaModFix/>
            <a:extLst>
              <a:ext uri="{28A0092B-C50C-407E-A947-70E740481C1C}">
                <a14:useLocalDpi xmlns:a14="http://schemas.microsoft.com/office/drawing/2010/main"/>
              </a:ext>
            </a:extLst>
          </a:blip>
          <a:stretch>
            <a:fillRect/>
          </a:stretch>
        </p:blipFill>
        <p:spPr>
          <a:xfrm>
            <a:off x="16192735" y="11996539"/>
            <a:ext cx="3265023" cy="3330212"/>
          </a:xfrm>
          <a:prstGeom prst="rect">
            <a:avLst/>
          </a:prstGeom>
          <a:noFill/>
          <a:ln>
            <a:noFill/>
          </a:ln>
        </p:spPr>
      </p:pic>
      <p:pic>
        <p:nvPicPr>
          <p:cNvPr id="106" name="Google Shape;106;p3"/>
          <p:cNvPicPr preferRelativeResize="0"/>
          <p:nvPr/>
        </p:nvPicPr>
        <p:blipFill>
          <a:blip r:embed="rId19" cstate="print">
            <a:alphaModFix/>
            <a:extLst>
              <a:ext uri="{28A0092B-C50C-407E-A947-70E740481C1C}">
                <a14:useLocalDpi xmlns:a14="http://schemas.microsoft.com/office/drawing/2010/main"/>
              </a:ext>
            </a:extLst>
          </a:blip>
          <a:stretch>
            <a:fillRect/>
          </a:stretch>
        </p:blipFill>
        <p:spPr>
          <a:xfrm>
            <a:off x="19575926" y="12010545"/>
            <a:ext cx="3265023" cy="3314092"/>
          </a:xfrm>
          <a:prstGeom prst="rect">
            <a:avLst/>
          </a:prstGeom>
          <a:noFill/>
          <a:ln>
            <a:noFill/>
          </a:ln>
        </p:spPr>
      </p:pic>
      <p:sp>
        <p:nvSpPr>
          <p:cNvPr id="107" name="Google Shape;107;p3"/>
          <p:cNvSpPr/>
          <p:nvPr/>
        </p:nvSpPr>
        <p:spPr>
          <a:xfrm>
            <a:off x="13472400" y="11214755"/>
            <a:ext cx="88200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u="sng" dirty="0">
                <a:solidFill>
                  <a:schemeClr val="tx1">
                    <a:lumMod val="75000"/>
                    <a:lumOff val="25000"/>
                  </a:schemeClr>
                </a:solidFill>
                <a:latin typeface="Century Gothic" panose="020B0502020202020204" pitchFamily="34" charset="0"/>
                <a:ea typeface="Garamond"/>
                <a:cs typeface="Garamond"/>
                <a:sym typeface="Garamond"/>
              </a:rPr>
              <a:t>Sentinel-1 C-SAR Imagery (VV Polarization) for </a:t>
            </a:r>
            <a:r>
              <a:rPr lang="en-US" sz="1800" b="1" u="sng" dirty="0" err="1">
                <a:solidFill>
                  <a:schemeClr val="tx1">
                    <a:lumMod val="75000"/>
                    <a:lumOff val="25000"/>
                  </a:schemeClr>
                </a:solidFill>
                <a:latin typeface="Century Gothic" panose="020B0502020202020204" pitchFamily="34" charset="0"/>
                <a:ea typeface="Garamond"/>
                <a:cs typeface="Garamond"/>
                <a:sym typeface="Garamond"/>
              </a:rPr>
              <a:t>Selawik</a:t>
            </a:r>
            <a:r>
              <a:rPr lang="en-US" sz="1800" b="1" u="sng" dirty="0">
                <a:solidFill>
                  <a:schemeClr val="tx1">
                    <a:lumMod val="75000"/>
                    <a:lumOff val="25000"/>
                  </a:schemeClr>
                </a:solidFill>
                <a:latin typeface="Century Gothic" panose="020B0502020202020204" pitchFamily="34" charset="0"/>
                <a:ea typeface="Garamond"/>
                <a:cs typeface="Garamond"/>
                <a:sym typeface="Garamond"/>
              </a:rPr>
              <a:t> Summer </a:t>
            </a:r>
            <a:r>
              <a:rPr lang="en-US" sz="1800" b="1" u="sng" dirty="0" smtClean="0">
                <a:solidFill>
                  <a:schemeClr val="tx1">
                    <a:lumMod val="75000"/>
                    <a:lumOff val="25000"/>
                  </a:schemeClr>
                </a:solidFill>
                <a:latin typeface="Century Gothic" panose="020B0502020202020204" pitchFamily="34" charset="0"/>
                <a:ea typeface="Garamond"/>
                <a:cs typeface="Garamond"/>
                <a:sym typeface="Garamond"/>
              </a:rPr>
              <a:t>2017</a:t>
            </a:r>
            <a:r>
              <a:rPr lang="en-US" sz="1800" b="1" u="sng" dirty="0" smtClean="0">
                <a:solidFill>
                  <a:srgbClr val="3F3F3F"/>
                </a:solidFill>
                <a:latin typeface="Century Gothic" panose="020B0502020202020204" pitchFamily="34" charset="0"/>
                <a:ea typeface="Garamond"/>
                <a:cs typeface="Garamond"/>
                <a:sym typeface="Garamond"/>
              </a:rPr>
              <a:t> </a:t>
            </a:r>
            <a:endParaRPr sz="1800" b="1" u="sng" dirty="0">
              <a:solidFill>
                <a:srgbClr val="3F3F3F"/>
              </a:solidFill>
              <a:latin typeface="Century Gothic" panose="020B0502020202020204" pitchFamily="34" charset="0"/>
              <a:ea typeface="Garamond"/>
              <a:cs typeface="Garamond"/>
              <a:sym typeface="Garamond"/>
            </a:endParaRPr>
          </a:p>
        </p:txBody>
      </p:sp>
      <p:sp>
        <p:nvSpPr>
          <p:cNvPr id="108" name="Google Shape;108;p3"/>
          <p:cNvSpPr/>
          <p:nvPr/>
        </p:nvSpPr>
        <p:spPr>
          <a:xfrm>
            <a:off x="16837727" y="11676424"/>
            <a:ext cx="21003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dirty="0">
                <a:solidFill>
                  <a:schemeClr val="tx1">
                    <a:lumMod val="75000"/>
                    <a:lumOff val="25000"/>
                  </a:schemeClr>
                </a:solidFill>
                <a:latin typeface="Century Gothic" panose="020B0502020202020204" pitchFamily="34" charset="0"/>
                <a:ea typeface="Garamond"/>
                <a:cs typeface="Garamond"/>
                <a:sym typeface="Garamond"/>
              </a:rPr>
              <a:t>July 16, 2017</a:t>
            </a:r>
            <a:endParaRPr sz="1600" dirty="0">
              <a:solidFill>
                <a:schemeClr val="tx1">
                  <a:lumMod val="75000"/>
                  <a:lumOff val="25000"/>
                </a:schemeClr>
              </a:solidFill>
              <a:latin typeface="Century Gothic" panose="020B0502020202020204" pitchFamily="34" charset="0"/>
              <a:ea typeface="Garamond"/>
              <a:cs typeface="Garamond"/>
              <a:sym typeface="Garamond"/>
            </a:endParaRPr>
          </a:p>
          <a:p>
            <a:pPr marL="0" marR="0" lvl="0" indent="0" algn="ctr" rtl="0">
              <a:spcBef>
                <a:spcPts val="0"/>
              </a:spcBef>
              <a:spcAft>
                <a:spcPts val="0"/>
              </a:spcAft>
              <a:buNone/>
            </a:pPr>
            <a:r>
              <a:rPr lang="en-US" sz="1600" dirty="0">
                <a:solidFill>
                  <a:srgbClr val="3F3F3F"/>
                </a:solidFill>
                <a:latin typeface="Century Gothic" panose="020B0502020202020204" pitchFamily="34" charset="0"/>
                <a:ea typeface="Garamond"/>
                <a:cs typeface="Garamond"/>
                <a:sym typeface="Garamond"/>
              </a:rPr>
              <a:t> </a:t>
            </a:r>
            <a:endParaRPr sz="1600" dirty="0">
              <a:solidFill>
                <a:srgbClr val="3F3F3F"/>
              </a:solidFill>
              <a:latin typeface="Century Gothic" panose="020B0502020202020204" pitchFamily="34" charset="0"/>
              <a:ea typeface="Garamond"/>
              <a:cs typeface="Garamond"/>
              <a:sym typeface="Garamond"/>
            </a:endParaRPr>
          </a:p>
        </p:txBody>
      </p:sp>
      <p:sp>
        <p:nvSpPr>
          <p:cNvPr id="109" name="Google Shape;109;p3"/>
          <p:cNvSpPr/>
          <p:nvPr/>
        </p:nvSpPr>
        <p:spPr>
          <a:xfrm>
            <a:off x="20013549" y="11697693"/>
            <a:ext cx="25611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dirty="0">
                <a:solidFill>
                  <a:schemeClr val="tx1">
                    <a:lumMod val="75000"/>
                    <a:lumOff val="25000"/>
                  </a:schemeClr>
                </a:solidFill>
                <a:latin typeface="Century Gothic" panose="020B0502020202020204" pitchFamily="34" charset="0"/>
                <a:ea typeface="Garamond"/>
                <a:cs typeface="Garamond"/>
                <a:sym typeface="Garamond"/>
              </a:rPr>
              <a:t>September 14, 2017</a:t>
            </a:r>
            <a:endParaRPr sz="1600" dirty="0">
              <a:solidFill>
                <a:schemeClr val="tx1">
                  <a:lumMod val="75000"/>
                  <a:lumOff val="25000"/>
                </a:schemeClr>
              </a:solidFill>
              <a:latin typeface="Century Gothic" panose="020B0502020202020204" pitchFamily="34" charset="0"/>
              <a:ea typeface="Garamond"/>
              <a:cs typeface="Garamond"/>
              <a:sym typeface="Garamond"/>
            </a:endParaRPr>
          </a:p>
          <a:p>
            <a:pPr marL="0" marR="0" lvl="0" indent="0" algn="ctr" rtl="0">
              <a:spcBef>
                <a:spcPts val="0"/>
              </a:spcBef>
              <a:spcAft>
                <a:spcPts val="0"/>
              </a:spcAft>
              <a:buNone/>
            </a:pPr>
            <a:r>
              <a:rPr lang="en-US" sz="1600" dirty="0">
                <a:solidFill>
                  <a:srgbClr val="3F3F3F"/>
                </a:solidFill>
                <a:latin typeface="Century Gothic" panose="020B0502020202020204" pitchFamily="34" charset="0"/>
                <a:ea typeface="Garamond"/>
                <a:cs typeface="Garamond"/>
                <a:sym typeface="Garamond"/>
              </a:rPr>
              <a:t> </a:t>
            </a:r>
            <a:endParaRPr sz="1600" dirty="0">
              <a:solidFill>
                <a:srgbClr val="3F3F3F"/>
              </a:solidFill>
              <a:latin typeface="Century Gothic" panose="020B0502020202020204" pitchFamily="34" charset="0"/>
              <a:ea typeface="Garamond"/>
              <a:cs typeface="Garamond"/>
              <a:sym typeface="Garamond"/>
            </a:endParaRPr>
          </a:p>
        </p:txBody>
      </p:sp>
      <p:sp>
        <p:nvSpPr>
          <p:cNvPr id="110" name="Google Shape;110;p3"/>
          <p:cNvSpPr/>
          <p:nvPr/>
        </p:nvSpPr>
        <p:spPr>
          <a:xfrm>
            <a:off x="22908775" y="14294251"/>
            <a:ext cx="223200" cy="1023000"/>
          </a:xfrm>
          <a:prstGeom prst="rect">
            <a:avLst/>
          </a:prstGeom>
          <a:gradFill>
            <a:gsLst>
              <a:gs pos="0">
                <a:srgbClr val="FFFFFF"/>
              </a:gs>
              <a:gs pos="100000">
                <a:srgbClr val="000000"/>
              </a:gs>
            </a:gsLst>
            <a:lin ang="5400012" scaled="0"/>
          </a:gra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Garamond"/>
              <a:ea typeface="Garamond"/>
              <a:cs typeface="Garamond"/>
              <a:sym typeface="Garamond"/>
            </a:endParaRPr>
          </a:p>
        </p:txBody>
      </p:sp>
      <p:sp>
        <p:nvSpPr>
          <p:cNvPr id="111" name="Google Shape;111;p3"/>
          <p:cNvSpPr/>
          <p:nvPr/>
        </p:nvSpPr>
        <p:spPr>
          <a:xfrm rot="769">
            <a:off x="23124080" y="14904188"/>
            <a:ext cx="1341900" cy="76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dirty="0">
                <a:solidFill>
                  <a:schemeClr val="tx1">
                    <a:lumMod val="75000"/>
                    <a:lumOff val="25000"/>
                  </a:schemeClr>
                </a:solidFill>
                <a:latin typeface="Century Gothic"/>
                <a:ea typeface="Century Gothic"/>
                <a:cs typeface="Century Gothic"/>
                <a:sym typeface="Century Gothic"/>
              </a:rPr>
              <a:t>Open </a:t>
            </a:r>
            <a:endParaRPr sz="1500" dirty="0">
              <a:solidFill>
                <a:schemeClr val="tx1">
                  <a:lumMod val="75000"/>
                  <a:lumOff val="25000"/>
                </a:schemeClr>
              </a:solidFill>
              <a:latin typeface="Century Gothic"/>
              <a:ea typeface="Century Gothic"/>
              <a:cs typeface="Century Gothic"/>
              <a:sym typeface="Century Gothic"/>
            </a:endParaRPr>
          </a:p>
          <a:p>
            <a:pPr marL="0" marR="0" lvl="0" indent="0" algn="l" rtl="0">
              <a:spcBef>
                <a:spcPts val="0"/>
              </a:spcBef>
              <a:spcAft>
                <a:spcPts val="0"/>
              </a:spcAft>
              <a:buNone/>
            </a:pPr>
            <a:r>
              <a:rPr lang="en-US" sz="1500" dirty="0">
                <a:solidFill>
                  <a:schemeClr val="tx1">
                    <a:lumMod val="75000"/>
                    <a:lumOff val="25000"/>
                  </a:schemeClr>
                </a:solidFill>
                <a:latin typeface="Century Gothic"/>
                <a:ea typeface="Century Gothic"/>
                <a:cs typeface="Century Gothic"/>
                <a:sym typeface="Century Gothic"/>
              </a:rPr>
              <a:t>Water</a:t>
            </a:r>
            <a:endParaRPr sz="1500" dirty="0">
              <a:solidFill>
                <a:schemeClr val="tx1">
                  <a:lumMod val="75000"/>
                  <a:lumOff val="25000"/>
                </a:schemeClr>
              </a:solidFill>
              <a:latin typeface="Century Gothic"/>
              <a:ea typeface="Century Gothic"/>
              <a:cs typeface="Century Gothic"/>
              <a:sym typeface="Century Gothic"/>
            </a:endParaRPr>
          </a:p>
          <a:p>
            <a:pPr marL="0" marR="0" lvl="0" indent="0" algn="l" rtl="0">
              <a:spcBef>
                <a:spcPts val="0"/>
              </a:spcBef>
              <a:spcAft>
                <a:spcPts val="0"/>
              </a:spcAft>
              <a:buNone/>
            </a:pPr>
            <a:r>
              <a:rPr lang="en-US" dirty="0">
                <a:solidFill>
                  <a:schemeClr val="tx1">
                    <a:lumMod val="75000"/>
                    <a:lumOff val="25000"/>
                  </a:schemeClr>
                </a:solidFill>
                <a:latin typeface="Century Gothic"/>
                <a:ea typeface="Century Gothic"/>
                <a:cs typeface="Century Gothic"/>
                <a:sym typeface="Century Gothic"/>
              </a:rPr>
              <a:t> </a:t>
            </a:r>
            <a:endParaRPr dirty="0">
              <a:solidFill>
                <a:schemeClr val="tx1">
                  <a:lumMod val="75000"/>
                  <a:lumOff val="25000"/>
                </a:schemeClr>
              </a:solidFill>
              <a:latin typeface="Century Gothic"/>
              <a:ea typeface="Century Gothic"/>
              <a:cs typeface="Century Gothic"/>
              <a:sym typeface="Century Gothic"/>
            </a:endParaRPr>
          </a:p>
        </p:txBody>
      </p:sp>
      <p:sp>
        <p:nvSpPr>
          <p:cNvPr id="112" name="Google Shape;112;p3"/>
          <p:cNvSpPr/>
          <p:nvPr/>
        </p:nvSpPr>
        <p:spPr>
          <a:xfrm rot="769">
            <a:off x="23085980" y="14206914"/>
            <a:ext cx="1341900" cy="76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dirty="0">
                <a:solidFill>
                  <a:schemeClr val="tx1">
                    <a:lumMod val="75000"/>
                    <a:lumOff val="25000"/>
                  </a:schemeClr>
                </a:solidFill>
                <a:latin typeface="Century Gothic"/>
                <a:ea typeface="Century Gothic"/>
                <a:cs typeface="Century Gothic"/>
                <a:sym typeface="Century Gothic"/>
              </a:rPr>
              <a:t>Inundated </a:t>
            </a:r>
            <a:r>
              <a:rPr lang="en-US" sz="1500" dirty="0" smtClean="0">
                <a:solidFill>
                  <a:schemeClr val="tx1">
                    <a:lumMod val="75000"/>
                    <a:lumOff val="25000"/>
                  </a:schemeClr>
                </a:solidFill>
                <a:latin typeface="Century Gothic"/>
                <a:ea typeface="Century Gothic"/>
                <a:cs typeface="Century Gothic"/>
                <a:sym typeface="Century Gothic"/>
              </a:rPr>
              <a:t>Vegetation</a:t>
            </a:r>
            <a:endParaRPr sz="1500" dirty="0">
              <a:solidFill>
                <a:schemeClr val="tx1">
                  <a:lumMod val="75000"/>
                  <a:lumOff val="25000"/>
                </a:schemeClr>
              </a:solidFill>
              <a:latin typeface="Century Gothic"/>
              <a:ea typeface="Century Gothic"/>
              <a:cs typeface="Century Gothic"/>
              <a:sym typeface="Century Gothic"/>
            </a:endParaRPr>
          </a:p>
        </p:txBody>
      </p:sp>
      <p:pic>
        <p:nvPicPr>
          <p:cNvPr id="113" name="Google Shape;113;p3" descr="https://lh6.googleusercontent.com/Eb9Xckmyv5pG6bLVSO49ezsRvwsWcQ0NdgQ_oqg_snWR5U4yPcI5M5vaFldBXLbC0sukWbNTJ8rTMwPvYZ7Gc-mvgqWub_GQFv22207NO7TouiAnHkZQCf7I8pLWgfm4mN9JMTwumvE"/>
          <p:cNvPicPr preferRelativeResize="0"/>
          <p:nvPr/>
        </p:nvPicPr>
        <p:blipFill rotWithShape="1">
          <a:blip r:embed="rId8">
            <a:alphaModFix/>
          </a:blip>
          <a:srcRect/>
          <a:stretch/>
        </p:blipFill>
        <p:spPr>
          <a:xfrm>
            <a:off x="14673005" y="15532493"/>
            <a:ext cx="458000" cy="384347"/>
          </a:xfrm>
          <a:prstGeom prst="rect">
            <a:avLst/>
          </a:prstGeom>
          <a:noFill/>
          <a:ln>
            <a:noFill/>
          </a:ln>
        </p:spPr>
      </p:pic>
      <p:pic>
        <p:nvPicPr>
          <p:cNvPr id="114" name="Google Shape;114;p3"/>
          <p:cNvPicPr preferRelativeResize="0"/>
          <p:nvPr/>
        </p:nvPicPr>
        <p:blipFill>
          <a:blip r:embed="rId20" cstate="print">
            <a:alphaModFix/>
            <a:extLst>
              <a:ext uri="{28A0092B-C50C-407E-A947-70E740481C1C}">
                <a14:useLocalDpi xmlns:a14="http://schemas.microsoft.com/office/drawing/2010/main"/>
              </a:ext>
            </a:extLst>
          </a:blip>
          <a:stretch>
            <a:fillRect/>
          </a:stretch>
        </p:blipFill>
        <p:spPr>
          <a:xfrm>
            <a:off x="16801631" y="21864228"/>
            <a:ext cx="5227143" cy="3359995"/>
          </a:xfrm>
          <a:prstGeom prst="rect">
            <a:avLst/>
          </a:prstGeom>
          <a:noFill/>
          <a:ln>
            <a:noFill/>
          </a:ln>
        </p:spPr>
      </p:pic>
      <p:pic>
        <p:nvPicPr>
          <p:cNvPr id="115" name="Google Shape;115;p3"/>
          <p:cNvPicPr preferRelativeResize="0"/>
          <p:nvPr/>
        </p:nvPicPr>
        <p:blipFill rotWithShape="1">
          <a:blip r:embed="rId21" cstate="print">
            <a:alphaModFix/>
            <a:extLst>
              <a:ext uri="{28A0092B-C50C-407E-A947-70E740481C1C}">
                <a14:useLocalDpi xmlns:a14="http://schemas.microsoft.com/office/drawing/2010/main"/>
              </a:ext>
            </a:extLst>
          </a:blip>
          <a:srcRect l="6723" t="2091" r="4929" b="7753"/>
          <a:stretch/>
        </p:blipFill>
        <p:spPr>
          <a:xfrm>
            <a:off x="12850450" y="21841547"/>
            <a:ext cx="3629915" cy="3029231"/>
          </a:xfrm>
          <a:prstGeom prst="rect">
            <a:avLst/>
          </a:prstGeom>
          <a:noFill/>
          <a:ln>
            <a:noFill/>
          </a:ln>
        </p:spPr>
      </p:pic>
      <p:cxnSp>
        <p:nvCxnSpPr>
          <p:cNvPr id="116" name="Google Shape;116;p3"/>
          <p:cNvCxnSpPr/>
          <p:nvPr/>
        </p:nvCxnSpPr>
        <p:spPr>
          <a:xfrm rot="10800000" flipH="1">
            <a:off x="14530400" y="21876047"/>
            <a:ext cx="2281200" cy="1809900"/>
          </a:xfrm>
          <a:prstGeom prst="straightConnector1">
            <a:avLst/>
          </a:prstGeom>
          <a:noFill/>
          <a:ln w="19050" cap="flat" cmpd="sng">
            <a:solidFill>
              <a:srgbClr val="000000"/>
            </a:solidFill>
            <a:prstDash val="solid"/>
            <a:round/>
            <a:headEnd type="none" w="med" len="med"/>
            <a:tailEnd type="none" w="med" len="med"/>
          </a:ln>
        </p:spPr>
      </p:cxnSp>
      <p:cxnSp>
        <p:nvCxnSpPr>
          <p:cNvPr id="117" name="Google Shape;117;p3"/>
          <p:cNvCxnSpPr/>
          <p:nvPr/>
        </p:nvCxnSpPr>
        <p:spPr>
          <a:xfrm>
            <a:off x="14525625" y="24143147"/>
            <a:ext cx="2295600" cy="1071600"/>
          </a:xfrm>
          <a:prstGeom prst="straightConnector1">
            <a:avLst/>
          </a:prstGeom>
          <a:noFill/>
          <a:ln w="19050" cap="flat" cmpd="sng">
            <a:solidFill>
              <a:srgbClr val="000000"/>
            </a:solidFill>
            <a:prstDash val="solid"/>
            <a:round/>
            <a:headEnd type="none" w="med" len="med"/>
            <a:tailEnd type="none" w="med" len="med"/>
          </a:ln>
        </p:spPr>
      </p:cxnSp>
      <p:sp>
        <p:nvSpPr>
          <p:cNvPr id="118" name="Google Shape;118;p3"/>
          <p:cNvSpPr/>
          <p:nvPr/>
        </p:nvSpPr>
        <p:spPr>
          <a:xfrm>
            <a:off x="14075800" y="23698635"/>
            <a:ext cx="449700" cy="4494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txBox="1"/>
          <p:nvPr/>
        </p:nvSpPr>
        <p:spPr>
          <a:xfrm>
            <a:off x="13276240" y="21294859"/>
            <a:ext cx="8394150" cy="52035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u="sng" dirty="0">
                <a:solidFill>
                  <a:schemeClr val="tx1">
                    <a:lumMod val="75000"/>
                    <a:lumOff val="25000"/>
                  </a:schemeClr>
                </a:solidFill>
                <a:latin typeface="Century Gothic" panose="020B0502020202020204" pitchFamily="34" charset="0"/>
                <a:ea typeface="Garamond"/>
                <a:cs typeface="Garamond"/>
                <a:sym typeface="Garamond"/>
              </a:rPr>
              <a:t>Sea Level Affecting Marshes Model (SLAMM) 2020 </a:t>
            </a:r>
            <a:r>
              <a:rPr lang="en-US" sz="1800" b="1" u="sng" dirty="0" smtClean="0">
                <a:solidFill>
                  <a:schemeClr val="tx1">
                    <a:lumMod val="75000"/>
                    <a:lumOff val="25000"/>
                  </a:schemeClr>
                </a:solidFill>
                <a:latin typeface="Century Gothic" panose="020B0502020202020204" pitchFamily="34" charset="0"/>
                <a:ea typeface="Garamond"/>
                <a:cs typeface="Garamond"/>
                <a:sym typeface="Garamond"/>
              </a:rPr>
              <a:t>Forecast of </a:t>
            </a:r>
            <a:r>
              <a:rPr lang="en-US" sz="1800" b="1" u="sng" dirty="0" err="1" smtClean="0">
                <a:solidFill>
                  <a:schemeClr val="tx1">
                    <a:lumMod val="75000"/>
                    <a:lumOff val="25000"/>
                  </a:schemeClr>
                </a:solidFill>
                <a:latin typeface="Century Gothic" panose="020B0502020202020204" pitchFamily="34" charset="0"/>
                <a:ea typeface="Garamond"/>
                <a:cs typeface="Garamond"/>
                <a:sym typeface="Garamond"/>
              </a:rPr>
              <a:t>Selawik</a:t>
            </a:r>
            <a:endParaRPr sz="1800" b="1" u="sng" dirty="0">
              <a:solidFill>
                <a:schemeClr val="tx1">
                  <a:lumMod val="75000"/>
                  <a:lumOff val="25000"/>
                </a:schemeClr>
              </a:solidFill>
              <a:latin typeface="Century Gothic" panose="020B0502020202020204" pitchFamily="34" charset="0"/>
              <a:ea typeface="Garamond"/>
              <a:cs typeface="Garamond"/>
              <a:sym typeface="Garamond"/>
            </a:endParaRPr>
          </a:p>
        </p:txBody>
      </p:sp>
      <p:sp>
        <p:nvSpPr>
          <p:cNvPr id="120" name="Google Shape;120;p3"/>
          <p:cNvSpPr txBox="1"/>
          <p:nvPr/>
        </p:nvSpPr>
        <p:spPr>
          <a:xfrm>
            <a:off x="22335866" y="24221543"/>
            <a:ext cx="1841184" cy="56578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tx1">
                    <a:lumMod val="75000"/>
                    <a:lumOff val="25000"/>
                  </a:schemeClr>
                </a:solidFill>
                <a:latin typeface="Century Gothic" panose="020B0502020202020204" pitchFamily="34" charset="0"/>
                <a:ea typeface="Century Gothic"/>
                <a:cs typeface="Century Gothic"/>
                <a:sym typeface="Century Gothic"/>
              </a:rPr>
              <a:t>Inundated Vegetation</a:t>
            </a:r>
            <a:endParaRPr dirty="0">
              <a:solidFill>
                <a:schemeClr val="tx1">
                  <a:lumMod val="75000"/>
                  <a:lumOff val="25000"/>
                </a:schemeClr>
              </a:solidFill>
              <a:latin typeface="Century Gothic" panose="020B0502020202020204" pitchFamily="34" charset="0"/>
              <a:ea typeface="Century Gothic"/>
              <a:cs typeface="Century Gothic"/>
              <a:sym typeface="Century Gothic"/>
            </a:endParaRPr>
          </a:p>
        </p:txBody>
      </p:sp>
      <p:sp>
        <p:nvSpPr>
          <p:cNvPr id="121" name="Google Shape;121;p3"/>
          <p:cNvSpPr txBox="1"/>
          <p:nvPr/>
        </p:nvSpPr>
        <p:spPr>
          <a:xfrm>
            <a:off x="22339891" y="24695654"/>
            <a:ext cx="1891709" cy="58346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tx1">
                    <a:lumMod val="75000"/>
                    <a:lumOff val="25000"/>
                  </a:schemeClr>
                </a:solidFill>
                <a:latin typeface="Century Gothic" panose="020B0502020202020204" pitchFamily="34" charset="0"/>
                <a:ea typeface="Century Gothic"/>
                <a:cs typeface="Century Gothic"/>
                <a:sym typeface="Century Gothic"/>
              </a:rPr>
              <a:t>Inundated </a:t>
            </a:r>
            <a:endParaRPr dirty="0">
              <a:solidFill>
                <a:schemeClr val="tx1">
                  <a:lumMod val="75000"/>
                  <a:lumOff val="25000"/>
                </a:schemeClr>
              </a:solidFill>
              <a:latin typeface="Century Gothic" panose="020B0502020202020204" pitchFamily="34" charset="0"/>
              <a:ea typeface="Century Gothic"/>
              <a:cs typeface="Century Gothic"/>
              <a:sym typeface="Century Gothic"/>
            </a:endParaRPr>
          </a:p>
          <a:p>
            <a:pPr marL="0" lvl="0" indent="0" algn="l" rtl="0">
              <a:spcBef>
                <a:spcPts val="0"/>
              </a:spcBef>
              <a:spcAft>
                <a:spcPts val="0"/>
              </a:spcAft>
              <a:buNone/>
            </a:pPr>
            <a:r>
              <a:rPr lang="en-US" dirty="0">
                <a:solidFill>
                  <a:schemeClr val="tx1">
                    <a:lumMod val="75000"/>
                    <a:lumOff val="25000"/>
                  </a:schemeClr>
                </a:solidFill>
                <a:latin typeface="Century Gothic" panose="020B0502020202020204" pitchFamily="34" charset="0"/>
                <a:ea typeface="Century Gothic"/>
                <a:cs typeface="Century Gothic"/>
                <a:sym typeface="Century Gothic"/>
              </a:rPr>
              <a:t>Vegetation (Marsh)</a:t>
            </a:r>
            <a:endParaRPr dirty="0">
              <a:solidFill>
                <a:schemeClr val="tx1">
                  <a:lumMod val="75000"/>
                  <a:lumOff val="25000"/>
                </a:schemeClr>
              </a:solidFill>
              <a:latin typeface="Century Gothic" panose="020B0502020202020204" pitchFamily="34" charset="0"/>
              <a:ea typeface="Century Gothic"/>
              <a:cs typeface="Century Gothic"/>
              <a:sym typeface="Century Gothic"/>
            </a:endParaRPr>
          </a:p>
        </p:txBody>
      </p:sp>
      <p:grpSp>
        <p:nvGrpSpPr>
          <p:cNvPr id="122" name="Google Shape;122;p3"/>
          <p:cNvGrpSpPr/>
          <p:nvPr/>
        </p:nvGrpSpPr>
        <p:grpSpPr>
          <a:xfrm>
            <a:off x="12958775" y="24985549"/>
            <a:ext cx="2440552" cy="700778"/>
            <a:chOff x="353257" y="5640400"/>
            <a:chExt cx="2179200" cy="345134"/>
          </a:xfrm>
        </p:grpSpPr>
        <p:cxnSp>
          <p:nvCxnSpPr>
            <p:cNvPr id="123" name="Google Shape;123;p3"/>
            <p:cNvCxnSpPr/>
            <p:nvPr/>
          </p:nvCxnSpPr>
          <p:spPr>
            <a:xfrm>
              <a:off x="475785" y="5640402"/>
              <a:ext cx="1467900" cy="1200"/>
            </a:xfrm>
            <a:prstGeom prst="straightConnector1">
              <a:avLst/>
            </a:prstGeom>
            <a:noFill/>
            <a:ln w="9525" cap="flat" cmpd="sng">
              <a:solidFill>
                <a:srgbClr val="44546A"/>
              </a:solidFill>
              <a:prstDash val="solid"/>
              <a:round/>
              <a:headEnd type="none" w="med" len="med"/>
              <a:tailEnd type="none" w="med" len="med"/>
            </a:ln>
          </p:spPr>
        </p:cxnSp>
        <p:cxnSp>
          <p:nvCxnSpPr>
            <p:cNvPr id="124" name="Google Shape;124;p3"/>
            <p:cNvCxnSpPr/>
            <p:nvPr/>
          </p:nvCxnSpPr>
          <p:spPr>
            <a:xfrm flipH="1">
              <a:off x="480475" y="5640400"/>
              <a:ext cx="600" cy="110400"/>
            </a:xfrm>
            <a:prstGeom prst="straightConnector1">
              <a:avLst/>
            </a:prstGeom>
            <a:noFill/>
            <a:ln w="9525" cap="flat" cmpd="sng">
              <a:solidFill>
                <a:srgbClr val="44546A"/>
              </a:solidFill>
              <a:prstDash val="solid"/>
              <a:round/>
              <a:headEnd type="none" w="med" len="med"/>
              <a:tailEnd type="none" w="med" len="med"/>
            </a:ln>
          </p:spPr>
        </p:cxnSp>
        <p:sp>
          <p:nvSpPr>
            <p:cNvPr id="125" name="Google Shape;125;p3"/>
            <p:cNvSpPr txBox="1"/>
            <p:nvPr/>
          </p:nvSpPr>
          <p:spPr>
            <a:xfrm>
              <a:off x="353257" y="5694534"/>
              <a:ext cx="2179200" cy="29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solidFill>
                    <a:schemeClr val="tx1">
                      <a:lumMod val="75000"/>
                      <a:lumOff val="25000"/>
                    </a:schemeClr>
                  </a:solidFill>
                  <a:latin typeface="Century Gothic"/>
                  <a:ea typeface="Century Gothic"/>
                  <a:cs typeface="Century Gothic"/>
                  <a:sym typeface="Century Gothic"/>
                </a:rPr>
                <a:t>0    2.5    5          10 km</a:t>
              </a:r>
              <a:endParaRPr sz="1600" dirty="0">
                <a:solidFill>
                  <a:schemeClr val="tx1">
                    <a:lumMod val="75000"/>
                    <a:lumOff val="25000"/>
                  </a:schemeClr>
                </a:solidFill>
                <a:latin typeface="Century Gothic"/>
                <a:ea typeface="Century Gothic"/>
                <a:cs typeface="Century Gothic"/>
                <a:sym typeface="Century Gothic"/>
              </a:endParaRPr>
            </a:p>
          </p:txBody>
        </p:sp>
        <p:cxnSp>
          <p:nvCxnSpPr>
            <p:cNvPr id="126" name="Google Shape;126;p3"/>
            <p:cNvCxnSpPr/>
            <p:nvPr/>
          </p:nvCxnSpPr>
          <p:spPr>
            <a:xfrm flipH="1">
              <a:off x="1940250" y="5640400"/>
              <a:ext cx="600" cy="110400"/>
            </a:xfrm>
            <a:prstGeom prst="straightConnector1">
              <a:avLst/>
            </a:prstGeom>
            <a:noFill/>
            <a:ln w="9525" cap="flat" cmpd="sng">
              <a:solidFill>
                <a:srgbClr val="44546A"/>
              </a:solidFill>
              <a:prstDash val="solid"/>
              <a:round/>
              <a:headEnd type="none" w="med" len="med"/>
              <a:tailEnd type="none" w="med" len="med"/>
            </a:ln>
          </p:spPr>
        </p:cxnSp>
        <p:cxnSp>
          <p:nvCxnSpPr>
            <p:cNvPr id="127" name="Google Shape;127;p3"/>
            <p:cNvCxnSpPr/>
            <p:nvPr/>
          </p:nvCxnSpPr>
          <p:spPr>
            <a:xfrm flipH="1">
              <a:off x="1257000" y="5640400"/>
              <a:ext cx="600" cy="110400"/>
            </a:xfrm>
            <a:prstGeom prst="straightConnector1">
              <a:avLst/>
            </a:prstGeom>
            <a:noFill/>
            <a:ln w="9525" cap="flat" cmpd="sng">
              <a:solidFill>
                <a:srgbClr val="44546A"/>
              </a:solidFill>
              <a:prstDash val="solid"/>
              <a:round/>
              <a:headEnd type="none" w="med" len="med"/>
              <a:tailEnd type="none" w="med" len="med"/>
            </a:ln>
          </p:spPr>
        </p:cxnSp>
        <p:cxnSp>
          <p:nvCxnSpPr>
            <p:cNvPr id="128" name="Google Shape;128;p3"/>
            <p:cNvCxnSpPr/>
            <p:nvPr/>
          </p:nvCxnSpPr>
          <p:spPr>
            <a:xfrm flipH="1">
              <a:off x="868738" y="5640400"/>
              <a:ext cx="600" cy="110400"/>
            </a:xfrm>
            <a:prstGeom prst="straightConnector1">
              <a:avLst/>
            </a:prstGeom>
            <a:noFill/>
            <a:ln w="9525" cap="flat" cmpd="sng">
              <a:solidFill>
                <a:srgbClr val="44546A"/>
              </a:solidFill>
              <a:prstDash val="solid"/>
              <a:round/>
              <a:headEnd type="none" w="med" len="med"/>
              <a:tailEnd type="none" w="med" len="med"/>
            </a:ln>
          </p:spPr>
        </p:cxnSp>
      </p:grpSp>
      <p:pic>
        <p:nvPicPr>
          <p:cNvPr id="129" name="Google Shape;129;p3" descr="https://lh6.googleusercontent.com/Eb9Xckmyv5pG6bLVSO49ezsRvwsWcQ0NdgQ_oqg_snWR5U4yPcI5M5vaFldBXLbC0sukWbNTJ8rTMwPvYZ7Gc-mvgqWub_GQFv22207NO7TouiAnHkZQCf7I8pLWgfm4mN9JMTwumvE"/>
          <p:cNvPicPr preferRelativeResize="0"/>
          <p:nvPr/>
        </p:nvPicPr>
        <p:blipFill rotWithShape="1">
          <a:blip r:embed="rId8">
            <a:alphaModFix/>
          </a:blip>
          <a:srcRect/>
          <a:stretch/>
        </p:blipFill>
        <p:spPr>
          <a:xfrm>
            <a:off x="15359930" y="25001893"/>
            <a:ext cx="538328" cy="500222"/>
          </a:xfrm>
          <a:prstGeom prst="rect">
            <a:avLst/>
          </a:prstGeom>
          <a:noFill/>
          <a:ln>
            <a:noFill/>
          </a:ln>
        </p:spPr>
      </p:pic>
      <p:grpSp>
        <p:nvGrpSpPr>
          <p:cNvPr id="130" name="Google Shape;130;p3"/>
          <p:cNvGrpSpPr/>
          <p:nvPr/>
        </p:nvGrpSpPr>
        <p:grpSpPr>
          <a:xfrm>
            <a:off x="22058204" y="23559597"/>
            <a:ext cx="2374175" cy="321000"/>
            <a:chOff x="13802150" y="24667320"/>
            <a:chExt cx="2374175" cy="321000"/>
          </a:xfrm>
        </p:grpSpPr>
        <p:sp>
          <p:nvSpPr>
            <p:cNvPr id="131" name="Google Shape;131;p3"/>
            <p:cNvSpPr txBox="1"/>
            <p:nvPr/>
          </p:nvSpPr>
          <p:spPr>
            <a:xfrm>
              <a:off x="14052925" y="24667320"/>
              <a:ext cx="2123400" cy="32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tx1">
                      <a:lumMod val="75000"/>
                      <a:lumOff val="25000"/>
                    </a:schemeClr>
                  </a:solidFill>
                  <a:latin typeface="Century Gothic" panose="020B0502020202020204" pitchFamily="34" charset="0"/>
                  <a:ea typeface="Century Gothic"/>
                  <a:cs typeface="Century Gothic"/>
                  <a:sym typeface="Century Gothic"/>
                </a:rPr>
                <a:t>Not Inundated</a:t>
              </a:r>
              <a:endParaRPr dirty="0">
                <a:solidFill>
                  <a:schemeClr val="tx1">
                    <a:lumMod val="75000"/>
                    <a:lumOff val="25000"/>
                  </a:schemeClr>
                </a:solidFill>
                <a:latin typeface="Century Gothic" panose="020B0502020202020204" pitchFamily="34" charset="0"/>
                <a:ea typeface="Century Gothic"/>
                <a:cs typeface="Century Gothic"/>
                <a:sym typeface="Century Gothic"/>
              </a:endParaRPr>
            </a:p>
          </p:txBody>
        </p:sp>
        <p:sp>
          <p:nvSpPr>
            <p:cNvPr id="132" name="Google Shape;132;p3"/>
            <p:cNvSpPr/>
            <p:nvPr/>
          </p:nvSpPr>
          <p:spPr>
            <a:xfrm>
              <a:off x="13802150" y="24755425"/>
              <a:ext cx="296700" cy="2226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latin typeface="Century Gothic" panose="020B0502020202020204" pitchFamily="34" charset="0"/>
              </a:endParaRPr>
            </a:p>
          </p:txBody>
        </p:sp>
      </p:grpSp>
      <p:grpSp>
        <p:nvGrpSpPr>
          <p:cNvPr id="133" name="Google Shape;133;p3"/>
          <p:cNvGrpSpPr/>
          <p:nvPr/>
        </p:nvGrpSpPr>
        <p:grpSpPr>
          <a:xfrm>
            <a:off x="22058666" y="23906287"/>
            <a:ext cx="1746188" cy="321000"/>
            <a:chOff x="16501800" y="25086063"/>
            <a:chExt cx="1581900" cy="321000"/>
          </a:xfrm>
        </p:grpSpPr>
        <p:sp>
          <p:nvSpPr>
            <p:cNvPr id="134" name="Google Shape;134;p3"/>
            <p:cNvSpPr txBox="1"/>
            <p:nvPr/>
          </p:nvSpPr>
          <p:spPr>
            <a:xfrm>
              <a:off x="16741800" y="25086063"/>
              <a:ext cx="1341900" cy="32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tx1">
                      <a:lumMod val="75000"/>
                      <a:lumOff val="25000"/>
                    </a:schemeClr>
                  </a:solidFill>
                  <a:latin typeface="Century Gothic" panose="020B0502020202020204" pitchFamily="34" charset="0"/>
                  <a:ea typeface="Century Gothic"/>
                  <a:cs typeface="Century Gothic"/>
                  <a:sym typeface="Century Gothic"/>
                </a:rPr>
                <a:t>Open Water</a:t>
              </a:r>
              <a:endParaRPr dirty="0">
                <a:solidFill>
                  <a:schemeClr val="tx1">
                    <a:lumMod val="75000"/>
                    <a:lumOff val="25000"/>
                  </a:schemeClr>
                </a:solidFill>
                <a:latin typeface="Century Gothic" panose="020B0502020202020204" pitchFamily="34" charset="0"/>
                <a:ea typeface="Century Gothic"/>
                <a:cs typeface="Century Gothic"/>
                <a:sym typeface="Century Gothic"/>
              </a:endParaRPr>
            </a:p>
          </p:txBody>
        </p:sp>
        <p:sp>
          <p:nvSpPr>
            <p:cNvPr id="135" name="Google Shape;135;p3"/>
            <p:cNvSpPr/>
            <p:nvPr/>
          </p:nvSpPr>
          <p:spPr>
            <a:xfrm>
              <a:off x="16501800" y="25183713"/>
              <a:ext cx="265078" cy="222600"/>
            </a:xfrm>
            <a:prstGeom prst="rect">
              <a:avLst/>
            </a:prstGeom>
            <a:solidFill>
              <a:srgbClr val="AEA3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latin typeface="Century Gothic" panose="020B0502020202020204" pitchFamily="34" charset="0"/>
              </a:endParaRPr>
            </a:p>
          </p:txBody>
        </p:sp>
      </p:grpSp>
      <p:sp>
        <p:nvSpPr>
          <p:cNvPr id="136" name="Google Shape;136;p3"/>
          <p:cNvSpPr/>
          <p:nvPr/>
        </p:nvSpPr>
        <p:spPr>
          <a:xfrm>
            <a:off x="22058216" y="24431004"/>
            <a:ext cx="296700" cy="222600"/>
          </a:xfrm>
          <a:prstGeom prst="rect">
            <a:avLst/>
          </a:prstGeom>
          <a:solidFill>
            <a:srgbClr val="00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22058216" y="24871480"/>
            <a:ext cx="296700" cy="222600"/>
          </a:xfrm>
          <a:prstGeom prst="rect">
            <a:avLst/>
          </a:pr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3"/>
          <p:cNvGrpSpPr/>
          <p:nvPr/>
        </p:nvGrpSpPr>
        <p:grpSpPr>
          <a:xfrm>
            <a:off x="12972749" y="15487057"/>
            <a:ext cx="2233555" cy="597476"/>
            <a:chOff x="6222082" y="5588400"/>
            <a:chExt cx="1738200" cy="270555"/>
          </a:xfrm>
        </p:grpSpPr>
        <p:grpSp>
          <p:nvGrpSpPr>
            <p:cNvPr id="139" name="Google Shape;139;p3"/>
            <p:cNvGrpSpPr/>
            <p:nvPr/>
          </p:nvGrpSpPr>
          <p:grpSpPr>
            <a:xfrm>
              <a:off x="6331225" y="5588400"/>
              <a:ext cx="924000" cy="82814"/>
              <a:chOff x="6255025" y="5431250"/>
              <a:chExt cx="924000" cy="82814"/>
            </a:xfrm>
          </p:grpSpPr>
          <p:cxnSp>
            <p:nvCxnSpPr>
              <p:cNvPr id="140" name="Google Shape;140;p3"/>
              <p:cNvCxnSpPr/>
              <p:nvPr/>
            </p:nvCxnSpPr>
            <p:spPr>
              <a:xfrm>
                <a:off x="6255025" y="5431250"/>
                <a:ext cx="924000" cy="0"/>
              </a:xfrm>
              <a:prstGeom prst="straightConnector1">
                <a:avLst/>
              </a:prstGeom>
              <a:noFill/>
              <a:ln w="9525" cap="flat" cmpd="sng">
                <a:solidFill>
                  <a:srgbClr val="44546A"/>
                </a:solidFill>
                <a:prstDash val="solid"/>
                <a:round/>
                <a:headEnd type="none" w="med" len="med"/>
                <a:tailEnd type="none" w="med" len="med"/>
              </a:ln>
            </p:spPr>
          </p:cxnSp>
          <p:cxnSp>
            <p:nvCxnSpPr>
              <p:cNvPr id="141" name="Google Shape;141;p3"/>
              <p:cNvCxnSpPr/>
              <p:nvPr/>
            </p:nvCxnSpPr>
            <p:spPr>
              <a:xfrm flipH="1">
                <a:off x="6255025" y="5431250"/>
                <a:ext cx="4763" cy="82814"/>
              </a:xfrm>
              <a:prstGeom prst="straightConnector1">
                <a:avLst/>
              </a:prstGeom>
              <a:noFill/>
              <a:ln w="9525" cap="flat" cmpd="sng">
                <a:solidFill>
                  <a:srgbClr val="44546A"/>
                </a:solidFill>
                <a:prstDash val="solid"/>
                <a:round/>
                <a:headEnd type="none" w="med" len="med"/>
                <a:tailEnd type="none" w="med" len="med"/>
              </a:ln>
            </p:spPr>
          </p:cxnSp>
          <p:cxnSp>
            <p:nvCxnSpPr>
              <p:cNvPr id="142" name="Google Shape;142;p3"/>
              <p:cNvCxnSpPr/>
              <p:nvPr/>
            </p:nvCxnSpPr>
            <p:spPr>
              <a:xfrm>
                <a:off x="7179013" y="5431250"/>
                <a:ext cx="0" cy="82814"/>
              </a:xfrm>
              <a:prstGeom prst="straightConnector1">
                <a:avLst/>
              </a:prstGeom>
              <a:noFill/>
              <a:ln w="9525" cap="flat" cmpd="sng">
                <a:solidFill>
                  <a:srgbClr val="44546A"/>
                </a:solidFill>
                <a:prstDash val="solid"/>
                <a:round/>
                <a:headEnd type="none" w="med" len="med"/>
                <a:tailEnd type="none" w="med" len="med"/>
              </a:ln>
            </p:spPr>
          </p:cxnSp>
          <p:cxnSp>
            <p:nvCxnSpPr>
              <p:cNvPr id="143" name="Google Shape;143;p3"/>
              <p:cNvCxnSpPr/>
              <p:nvPr/>
            </p:nvCxnSpPr>
            <p:spPr>
              <a:xfrm>
                <a:off x="6717013" y="5431250"/>
                <a:ext cx="12" cy="82814"/>
              </a:xfrm>
              <a:prstGeom prst="straightConnector1">
                <a:avLst/>
              </a:prstGeom>
              <a:noFill/>
              <a:ln w="9525" cap="flat" cmpd="sng">
                <a:solidFill>
                  <a:srgbClr val="44546A"/>
                </a:solidFill>
                <a:prstDash val="solid"/>
                <a:round/>
                <a:headEnd type="none" w="med" len="med"/>
                <a:tailEnd type="none" w="med" len="med"/>
              </a:ln>
            </p:spPr>
          </p:cxnSp>
        </p:grpSp>
        <p:sp>
          <p:nvSpPr>
            <p:cNvPr id="144" name="Google Shape;144;p3"/>
            <p:cNvSpPr txBox="1"/>
            <p:nvPr/>
          </p:nvSpPr>
          <p:spPr>
            <a:xfrm>
              <a:off x="6222082" y="5620755"/>
              <a:ext cx="1738200" cy="2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solidFill>
                    <a:schemeClr val="tx1">
                      <a:lumMod val="75000"/>
                      <a:lumOff val="25000"/>
                    </a:schemeClr>
                  </a:solidFill>
                  <a:latin typeface="Century Gothic"/>
                  <a:ea typeface="Century Gothic"/>
                  <a:cs typeface="Century Gothic"/>
                  <a:sym typeface="Century Gothic"/>
                </a:rPr>
                <a:t>0      2.5      5 km</a:t>
              </a:r>
              <a:endParaRPr sz="1600" dirty="0">
                <a:solidFill>
                  <a:schemeClr val="tx1">
                    <a:lumMod val="75000"/>
                    <a:lumOff val="25000"/>
                  </a:schemeClr>
                </a:solidFill>
                <a:latin typeface="Century Gothic"/>
                <a:ea typeface="Century Gothic"/>
                <a:cs typeface="Century Gothic"/>
                <a:sym typeface="Century Gothic"/>
              </a:endParaRPr>
            </a:p>
          </p:txBody>
        </p:sp>
      </p:grpSp>
      <p:cxnSp>
        <p:nvCxnSpPr>
          <p:cNvPr id="145" name="Straight Connector 144"/>
          <p:cNvCxnSpPr/>
          <p:nvPr/>
        </p:nvCxnSpPr>
        <p:spPr>
          <a:xfrm flipV="1">
            <a:off x="3769835" y="17180131"/>
            <a:ext cx="302576" cy="1"/>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flipV="1">
            <a:off x="9918930" y="16705908"/>
            <a:ext cx="1190103" cy="12675"/>
          </a:xfrm>
          <a:prstGeom prst="straightConnector1">
            <a:avLst/>
          </a:prstGeom>
          <a:ln w="2540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endCxn id="162" idx="2"/>
          </p:cNvCxnSpPr>
          <p:nvPr/>
        </p:nvCxnSpPr>
        <p:spPr>
          <a:xfrm>
            <a:off x="8849482" y="16720760"/>
            <a:ext cx="414805" cy="3721"/>
          </a:xfrm>
          <a:prstGeom prst="straightConnector1">
            <a:avLst/>
          </a:prstGeom>
          <a:ln w="2540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a:off x="7237144" y="16171051"/>
            <a:ext cx="25252" cy="1418055"/>
          </a:xfrm>
          <a:prstGeom prst="straightConnector1">
            <a:avLst/>
          </a:prstGeom>
          <a:ln w="2540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endCxn id="161" idx="0"/>
          </p:cNvCxnSpPr>
          <p:nvPr/>
        </p:nvCxnSpPr>
        <p:spPr>
          <a:xfrm>
            <a:off x="8101243" y="14431728"/>
            <a:ext cx="10739" cy="1958639"/>
          </a:xfrm>
          <a:prstGeom prst="straightConnector1">
            <a:avLst/>
          </a:prstGeom>
          <a:ln w="2540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a:endCxn id="160" idx="0"/>
          </p:cNvCxnSpPr>
          <p:nvPr/>
        </p:nvCxnSpPr>
        <p:spPr>
          <a:xfrm>
            <a:off x="7221382" y="14723662"/>
            <a:ext cx="1" cy="838783"/>
          </a:xfrm>
          <a:prstGeom prst="straightConnector1">
            <a:avLst/>
          </a:prstGeom>
          <a:ln w="2540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endCxn id="176" idx="0"/>
          </p:cNvCxnSpPr>
          <p:nvPr/>
        </p:nvCxnSpPr>
        <p:spPr>
          <a:xfrm flipH="1">
            <a:off x="5162700" y="14364189"/>
            <a:ext cx="2798" cy="1590884"/>
          </a:xfrm>
          <a:prstGeom prst="straightConnector1">
            <a:avLst/>
          </a:prstGeom>
          <a:ln w="25400" cap="rnd">
            <a:solidFill>
              <a:schemeClr val="accent6">
                <a:lumMod val="75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2" name="Rounded Rectangle 151"/>
          <p:cNvSpPr/>
          <p:nvPr/>
        </p:nvSpPr>
        <p:spPr>
          <a:xfrm>
            <a:off x="969166" y="13672795"/>
            <a:ext cx="1038225" cy="903842"/>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50" dirty="0" smtClean="0">
                <a:solidFill>
                  <a:schemeClr val="tx1">
                    <a:lumMod val="75000"/>
                    <a:lumOff val="25000"/>
                  </a:schemeClr>
                </a:solidFill>
                <a:latin typeface="Century Gothic" panose="020B0502020202020204" pitchFamily="34" charset="0"/>
              </a:rPr>
              <a:t>Sentinel-1 C-SAR VV, VH</a:t>
            </a:r>
            <a:endParaRPr lang="en-US" sz="1450" dirty="0">
              <a:solidFill>
                <a:schemeClr val="tx1">
                  <a:lumMod val="75000"/>
                  <a:lumOff val="25000"/>
                </a:schemeClr>
              </a:solidFill>
              <a:latin typeface="Century Gothic" panose="020B0502020202020204" pitchFamily="34" charset="0"/>
            </a:endParaRPr>
          </a:p>
        </p:txBody>
      </p:sp>
      <p:sp>
        <p:nvSpPr>
          <p:cNvPr id="153" name="Oval 152"/>
          <p:cNvSpPr/>
          <p:nvPr/>
        </p:nvSpPr>
        <p:spPr>
          <a:xfrm>
            <a:off x="2316899" y="16777873"/>
            <a:ext cx="1551717" cy="804519"/>
          </a:xfrm>
          <a:prstGeom prst="ellips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75000"/>
                    <a:lumOff val="25000"/>
                  </a:schemeClr>
                </a:solidFill>
                <a:latin typeface="Century Gothic" panose="020B0502020202020204" pitchFamily="34" charset="0"/>
              </a:rPr>
              <a:t>Temporal &amp; Spatial Avg.</a:t>
            </a:r>
            <a:endParaRPr lang="en-US" dirty="0">
              <a:solidFill>
                <a:schemeClr val="tx1">
                  <a:lumMod val="75000"/>
                  <a:lumOff val="25000"/>
                </a:schemeClr>
              </a:solidFill>
              <a:latin typeface="Century Gothic" panose="020B0502020202020204" pitchFamily="34" charset="0"/>
            </a:endParaRPr>
          </a:p>
        </p:txBody>
      </p:sp>
      <p:sp>
        <p:nvSpPr>
          <p:cNvPr id="154" name="Oval 153"/>
          <p:cNvSpPr/>
          <p:nvPr/>
        </p:nvSpPr>
        <p:spPr>
          <a:xfrm>
            <a:off x="2316900" y="13733855"/>
            <a:ext cx="1551717" cy="804519"/>
          </a:xfrm>
          <a:prstGeom prst="ellips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solidFill>
                <a:schemeClr val="tx1">
                  <a:lumMod val="75000"/>
                  <a:lumOff val="25000"/>
                </a:schemeClr>
              </a:solidFill>
              <a:latin typeface="Garamond" panose="02020404030301010803" pitchFamily="18" charset="0"/>
            </a:endParaRPr>
          </a:p>
        </p:txBody>
      </p:sp>
      <p:sp>
        <p:nvSpPr>
          <p:cNvPr id="155" name="Oval 154"/>
          <p:cNvSpPr/>
          <p:nvPr/>
        </p:nvSpPr>
        <p:spPr>
          <a:xfrm>
            <a:off x="2316899" y="15255864"/>
            <a:ext cx="1551717" cy="804519"/>
          </a:xfrm>
          <a:prstGeom prst="ellips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75000"/>
                    <a:lumOff val="25000"/>
                  </a:schemeClr>
                </a:solidFill>
                <a:latin typeface="Century Gothic" panose="020B0502020202020204" pitchFamily="34" charset="0"/>
              </a:rPr>
              <a:t>Subset</a:t>
            </a:r>
            <a:endParaRPr lang="en-US" sz="1600" dirty="0">
              <a:solidFill>
                <a:schemeClr val="tx1">
                  <a:lumMod val="75000"/>
                  <a:lumOff val="25000"/>
                </a:schemeClr>
              </a:solidFill>
              <a:latin typeface="Century Gothic" panose="020B0502020202020204" pitchFamily="34" charset="0"/>
            </a:endParaRPr>
          </a:p>
        </p:txBody>
      </p:sp>
      <p:sp>
        <p:nvSpPr>
          <p:cNvPr id="156" name="Rectangle 155"/>
          <p:cNvSpPr/>
          <p:nvPr/>
        </p:nvSpPr>
        <p:spPr>
          <a:xfrm>
            <a:off x="4533655" y="13716782"/>
            <a:ext cx="1263683" cy="632931"/>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75000"/>
                    <a:lumOff val="25000"/>
                  </a:schemeClr>
                </a:solidFill>
                <a:latin typeface="Century Gothic" panose="020B0502020202020204" pitchFamily="34" charset="0"/>
              </a:rPr>
              <a:t>VV / VH Ratio</a:t>
            </a:r>
            <a:endParaRPr lang="en-US" sz="1600" dirty="0">
              <a:solidFill>
                <a:schemeClr val="tx1">
                  <a:lumMod val="75000"/>
                  <a:lumOff val="25000"/>
                </a:schemeClr>
              </a:solidFill>
              <a:latin typeface="Century Gothic" panose="020B0502020202020204" pitchFamily="34" charset="0"/>
            </a:endParaRPr>
          </a:p>
        </p:txBody>
      </p:sp>
      <p:sp>
        <p:nvSpPr>
          <p:cNvPr id="157" name="Rectangle 156"/>
          <p:cNvSpPr/>
          <p:nvPr/>
        </p:nvSpPr>
        <p:spPr>
          <a:xfrm>
            <a:off x="4533655" y="14767182"/>
            <a:ext cx="1263683" cy="632931"/>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75000"/>
                    <a:lumOff val="25000"/>
                  </a:schemeClr>
                </a:solidFill>
                <a:latin typeface="Century Gothic" panose="020B0502020202020204" pitchFamily="34" charset="0"/>
              </a:rPr>
              <a:t>Avg. Region Brightness</a:t>
            </a:r>
            <a:endParaRPr lang="en-US" dirty="0">
              <a:solidFill>
                <a:schemeClr val="tx1">
                  <a:lumMod val="75000"/>
                  <a:lumOff val="25000"/>
                </a:schemeClr>
              </a:solidFill>
              <a:latin typeface="Century Gothic" panose="020B0502020202020204" pitchFamily="34" charset="0"/>
            </a:endParaRPr>
          </a:p>
        </p:txBody>
      </p:sp>
      <p:sp>
        <p:nvSpPr>
          <p:cNvPr id="158" name="Diamond 157"/>
          <p:cNvSpPr/>
          <p:nvPr/>
        </p:nvSpPr>
        <p:spPr>
          <a:xfrm>
            <a:off x="6521909" y="17318443"/>
            <a:ext cx="1426891" cy="1217213"/>
          </a:xfrm>
          <a:prstGeom prst="diamond">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Century Gothic" panose="020B0502020202020204" pitchFamily="34" charset="0"/>
            </a:endParaRPr>
          </a:p>
        </p:txBody>
      </p:sp>
      <p:sp>
        <p:nvSpPr>
          <p:cNvPr id="159" name="Diamond 158"/>
          <p:cNvSpPr/>
          <p:nvPr/>
        </p:nvSpPr>
        <p:spPr>
          <a:xfrm>
            <a:off x="6921879" y="13863513"/>
            <a:ext cx="1426891" cy="1217213"/>
          </a:xfrm>
          <a:prstGeom prst="diamond">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75000"/>
                  <a:lumOff val="25000"/>
                </a:schemeClr>
              </a:solidFill>
              <a:latin typeface="Garamond" panose="02020404030301010803" pitchFamily="18" charset="0"/>
            </a:endParaRPr>
          </a:p>
        </p:txBody>
      </p:sp>
      <p:sp>
        <p:nvSpPr>
          <p:cNvPr id="160" name="Rounded Rectangle 159"/>
          <p:cNvSpPr/>
          <p:nvPr/>
        </p:nvSpPr>
        <p:spPr>
          <a:xfrm>
            <a:off x="6511243" y="15562445"/>
            <a:ext cx="1420279" cy="631083"/>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50" dirty="0" smtClean="0">
                <a:solidFill>
                  <a:schemeClr val="tx1">
                    <a:lumMod val="75000"/>
                    <a:lumOff val="25000"/>
                  </a:schemeClr>
                </a:solidFill>
                <a:latin typeface="Century Gothic" panose="020B0502020202020204" pitchFamily="34" charset="0"/>
              </a:rPr>
              <a:t>Classification Per Date</a:t>
            </a:r>
            <a:endParaRPr lang="en-US" sz="1450" dirty="0">
              <a:solidFill>
                <a:schemeClr val="tx1">
                  <a:lumMod val="75000"/>
                  <a:lumOff val="25000"/>
                </a:schemeClr>
              </a:solidFill>
              <a:latin typeface="Century Gothic" panose="020B0502020202020204" pitchFamily="34" charset="0"/>
            </a:endParaRPr>
          </a:p>
        </p:txBody>
      </p:sp>
      <p:sp>
        <p:nvSpPr>
          <p:cNvPr id="161" name="Rounded Rectangle 160"/>
          <p:cNvSpPr/>
          <p:nvPr/>
        </p:nvSpPr>
        <p:spPr>
          <a:xfrm>
            <a:off x="7492789" y="16390367"/>
            <a:ext cx="1238385" cy="631083"/>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75000"/>
                  <a:lumOff val="25000"/>
                </a:schemeClr>
              </a:solidFill>
              <a:latin typeface="Garamond" panose="02020404030301010803" pitchFamily="18" charset="0"/>
            </a:endParaRPr>
          </a:p>
        </p:txBody>
      </p:sp>
      <p:sp>
        <p:nvSpPr>
          <p:cNvPr id="162" name="Oval 161"/>
          <p:cNvSpPr/>
          <p:nvPr/>
        </p:nvSpPr>
        <p:spPr>
          <a:xfrm>
            <a:off x="9264287" y="16322221"/>
            <a:ext cx="1240369" cy="804519"/>
          </a:xfrm>
          <a:prstGeom prst="ellips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75000"/>
                  <a:lumOff val="25000"/>
                </a:schemeClr>
              </a:solidFill>
              <a:latin typeface="Garamond" panose="02020404030301010803" pitchFamily="18" charset="0"/>
            </a:endParaRPr>
          </a:p>
        </p:txBody>
      </p:sp>
      <p:sp>
        <p:nvSpPr>
          <p:cNvPr id="163" name="Rounded Rectangle 162"/>
          <p:cNvSpPr/>
          <p:nvPr/>
        </p:nvSpPr>
        <p:spPr>
          <a:xfrm>
            <a:off x="11109033" y="16253987"/>
            <a:ext cx="1221716" cy="903842"/>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Garamond" panose="02020404030301010803" pitchFamily="18" charset="0"/>
            </a:endParaRPr>
          </a:p>
        </p:txBody>
      </p:sp>
      <p:cxnSp>
        <p:nvCxnSpPr>
          <p:cNvPr id="164" name="Straight Arrow Connector 163"/>
          <p:cNvCxnSpPr>
            <a:stCxn id="152" idx="3"/>
          </p:cNvCxnSpPr>
          <p:nvPr/>
        </p:nvCxnSpPr>
        <p:spPr>
          <a:xfrm>
            <a:off x="2007391" y="14124716"/>
            <a:ext cx="319835" cy="0"/>
          </a:xfrm>
          <a:prstGeom prst="straightConnector1">
            <a:avLst/>
          </a:prstGeom>
          <a:ln w="2540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endCxn id="155" idx="0"/>
          </p:cNvCxnSpPr>
          <p:nvPr/>
        </p:nvCxnSpPr>
        <p:spPr>
          <a:xfrm>
            <a:off x="3092755" y="14545272"/>
            <a:ext cx="3" cy="710592"/>
          </a:xfrm>
          <a:prstGeom prst="straightConnector1">
            <a:avLst/>
          </a:prstGeom>
          <a:ln w="2540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stCxn id="155" idx="4"/>
            <a:endCxn id="153" idx="0"/>
          </p:cNvCxnSpPr>
          <p:nvPr/>
        </p:nvCxnSpPr>
        <p:spPr>
          <a:xfrm>
            <a:off x="3092758" y="16060383"/>
            <a:ext cx="0" cy="717490"/>
          </a:xfrm>
          <a:prstGeom prst="straightConnector1">
            <a:avLst/>
          </a:prstGeom>
          <a:ln w="2540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153" idx="6"/>
          </p:cNvCxnSpPr>
          <p:nvPr/>
        </p:nvCxnSpPr>
        <p:spPr>
          <a:xfrm flipH="1">
            <a:off x="3859846" y="17180133"/>
            <a:ext cx="8770"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H="1" flipV="1">
            <a:off x="4026550" y="14009602"/>
            <a:ext cx="37405" cy="317053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flipV="1">
            <a:off x="4026548" y="14012659"/>
            <a:ext cx="486247" cy="8196"/>
          </a:xfrm>
          <a:prstGeom prst="straightConnector1">
            <a:avLst/>
          </a:prstGeom>
          <a:ln w="2540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flipV="1">
            <a:off x="4036291" y="15080726"/>
            <a:ext cx="486247" cy="8196"/>
          </a:xfrm>
          <a:prstGeom prst="straightConnector1">
            <a:avLst/>
          </a:prstGeom>
          <a:ln w="2540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5765746" y="16348237"/>
            <a:ext cx="302576" cy="1"/>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6075225" y="14464806"/>
            <a:ext cx="0" cy="1892526"/>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endCxn id="159" idx="1"/>
          </p:cNvCxnSpPr>
          <p:nvPr/>
        </p:nvCxnSpPr>
        <p:spPr>
          <a:xfrm>
            <a:off x="6075225" y="14472119"/>
            <a:ext cx="846654" cy="1"/>
          </a:xfrm>
          <a:prstGeom prst="straightConnector1">
            <a:avLst/>
          </a:prstGeom>
          <a:ln w="2540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7247284" y="17227980"/>
            <a:ext cx="870453"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stCxn id="161" idx="2"/>
          </p:cNvCxnSpPr>
          <p:nvPr/>
        </p:nvCxnSpPr>
        <p:spPr>
          <a:xfrm flipH="1">
            <a:off x="8111981" y="17021450"/>
            <a:ext cx="1" cy="213845"/>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76" name="Oval 175"/>
          <p:cNvSpPr/>
          <p:nvPr/>
        </p:nvSpPr>
        <p:spPr>
          <a:xfrm>
            <a:off x="4386841" y="15955073"/>
            <a:ext cx="1551717" cy="804519"/>
          </a:xfrm>
          <a:prstGeom prst="ellips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lumMod val="75000"/>
                    <a:lumOff val="25000"/>
                  </a:schemeClr>
                </a:solidFill>
                <a:latin typeface="Century Gothic" panose="020B0502020202020204" pitchFamily="34" charset="0"/>
              </a:rPr>
              <a:t>Calibrate</a:t>
            </a:r>
            <a:endParaRPr lang="en-US" sz="1500" dirty="0">
              <a:solidFill>
                <a:schemeClr val="tx1">
                  <a:lumMod val="75000"/>
                  <a:lumOff val="25000"/>
                </a:schemeClr>
              </a:solidFill>
              <a:latin typeface="Century Gothic" panose="020B0502020202020204" pitchFamily="34" charset="0"/>
            </a:endParaRPr>
          </a:p>
        </p:txBody>
      </p:sp>
      <p:sp>
        <p:nvSpPr>
          <p:cNvPr id="177" name="TextBox 176"/>
          <p:cNvSpPr txBox="1"/>
          <p:nvPr/>
        </p:nvSpPr>
        <p:spPr>
          <a:xfrm>
            <a:off x="2357491" y="13863106"/>
            <a:ext cx="1463862" cy="523220"/>
          </a:xfrm>
          <a:prstGeom prst="rect">
            <a:avLst/>
          </a:prstGeom>
          <a:noFill/>
        </p:spPr>
        <p:txBody>
          <a:bodyPr wrap="none" rtlCol="0">
            <a:spAutoFit/>
          </a:bodyPr>
          <a:lstStyle/>
          <a:p>
            <a:pPr algn="ctr"/>
            <a:r>
              <a:rPr lang="en-US" dirty="0" smtClean="0">
                <a:solidFill>
                  <a:schemeClr val="tx1">
                    <a:lumMod val="75000"/>
                    <a:lumOff val="25000"/>
                  </a:schemeClr>
                </a:solidFill>
                <a:latin typeface="Century Gothic" panose="020B0502020202020204" pitchFamily="34" charset="0"/>
              </a:rPr>
              <a:t>Verify Image</a:t>
            </a:r>
          </a:p>
          <a:p>
            <a:pPr algn="ctr"/>
            <a:r>
              <a:rPr lang="en-US" dirty="0" smtClean="0">
                <a:solidFill>
                  <a:schemeClr val="tx1">
                    <a:lumMod val="75000"/>
                    <a:lumOff val="25000"/>
                  </a:schemeClr>
                </a:solidFill>
                <a:latin typeface="Century Gothic" panose="020B0502020202020204" pitchFamily="34" charset="0"/>
              </a:rPr>
              <a:t>Co-registration</a:t>
            </a:r>
            <a:endParaRPr lang="en-US" dirty="0">
              <a:solidFill>
                <a:schemeClr val="tx1">
                  <a:lumMod val="75000"/>
                  <a:lumOff val="25000"/>
                </a:schemeClr>
              </a:solidFill>
              <a:latin typeface="Century Gothic" panose="020B0502020202020204" pitchFamily="34" charset="0"/>
            </a:endParaRPr>
          </a:p>
        </p:txBody>
      </p:sp>
      <p:sp>
        <p:nvSpPr>
          <p:cNvPr id="178" name="TextBox 177"/>
          <p:cNvSpPr txBox="1"/>
          <p:nvPr/>
        </p:nvSpPr>
        <p:spPr>
          <a:xfrm>
            <a:off x="2392507" y="13305690"/>
            <a:ext cx="1352323" cy="338554"/>
          </a:xfrm>
          <a:prstGeom prst="rect">
            <a:avLst/>
          </a:prstGeom>
          <a:noFill/>
        </p:spPr>
        <p:txBody>
          <a:bodyPr wrap="square" rtlCol="0">
            <a:spAutoFit/>
          </a:bodyPr>
          <a:lstStyle/>
          <a:p>
            <a:pPr algn="ctr"/>
            <a:r>
              <a:rPr lang="en-US" sz="1600" b="1" i="1" dirty="0" smtClean="0">
                <a:solidFill>
                  <a:schemeClr val="tx1">
                    <a:lumMod val="75000"/>
                    <a:lumOff val="25000"/>
                  </a:schemeClr>
                </a:solidFill>
                <a:latin typeface="Century Gothic" panose="020B0502020202020204" pitchFamily="34" charset="0"/>
              </a:rPr>
              <a:t>Processing</a:t>
            </a:r>
            <a:endParaRPr lang="en-US" sz="1600" b="1" i="1" dirty="0">
              <a:solidFill>
                <a:schemeClr val="tx1">
                  <a:lumMod val="75000"/>
                  <a:lumOff val="25000"/>
                </a:schemeClr>
              </a:solidFill>
              <a:latin typeface="Century Gothic" panose="020B0502020202020204" pitchFamily="34" charset="0"/>
            </a:endParaRPr>
          </a:p>
        </p:txBody>
      </p:sp>
      <p:sp>
        <p:nvSpPr>
          <p:cNvPr id="179" name="TextBox 178"/>
          <p:cNvSpPr txBox="1"/>
          <p:nvPr/>
        </p:nvSpPr>
        <p:spPr>
          <a:xfrm>
            <a:off x="7121336" y="16419128"/>
            <a:ext cx="1981290" cy="553998"/>
          </a:xfrm>
          <a:prstGeom prst="rect">
            <a:avLst/>
          </a:prstGeom>
          <a:noFill/>
        </p:spPr>
        <p:txBody>
          <a:bodyPr wrap="square" rtlCol="0">
            <a:spAutoFit/>
          </a:bodyPr>
          <a:lstStyle/>
          <a:p>
            <a:pPr algn="ctr"/>
            <a:r>
              <a:rPr lang="en-US" sz="1450" dirty="0">
                <a:solidFill>
                  <a:schemeClr val="tx1">
                    <a:lumMod val="75000"/>
                    <a:lumOff val="25000"/>
                  </a:schemeClr>
                </a:solidFill>
                <a:latin typeface="Century Gothic" panose="020B0502020202020204" pitchFamily="34" charset="0"/>
              </a:rPr>
              <a:t>Multi-Temp </a:t>
            </a:r>
            <a:r>
              <a:rPr lang="en-US" sz="1450" dirty="0" smtClean="0">
                <a:solidFill>
                  <a:schemeClr val="tx1">
                    <a:lumMod val="75000"/>
                    <a:lumOff val="25000"/>
                  </a:schemeClr>
                </a:solidFill>
                <a:latin typeface="Century Gothic" panose="020B0502020202020204" pitchFamily="34" charset="0"/>
              </a:rPr>
              <a:t>Classification</a:t>
            </a:r>
            <a:endParaRPr lang="en-US" sz="1450" dirty="0">
              <a:solidFill>
                <a:schemeClr val="tx1">
                  <a:lumMod val="75000"/>
                  <a:lumOff val="25000"/>
                </a:schemeClr>
              </a:solidFill>
              <a:latin typeface="Century Gothic" panose="020B0502020202020204" pitchFamily="34" charset="0"/>
            </a:endParaRPr>
          </a:p>
        </p:txBody>
      </p:sp>
      <p:sp>
        <p:nvSpPr>
          <p:cNvPr id="180" name="TextBox 179"/>
          <p:cNvSpPr txBox="1"/>
          <p:nvPr/>
        </p:nvSpPr>
        <p:spPr>
          <a:xfrm>
            <a:off x="6501597" y="17596849"/>
            <a:ext cx="1447203" cy="523220"/>
          </a:xfrm>
          <a:prstGeom prst="rect">
            <a:avLst/>
          </a:prstGeom>
          <a:noFill/>
        </p:spPr>
        <p:txBody>
          <a:bodyPr wrap="square" rtlCol="0">
            <a:spAutoFit/>
          </a:bodyPr>
          <a:lstStyle/>
          <a:p>
            <a:pPr algn="ctr"/>
            <a:r>
              <a:rPr lang="en-US" dirty="0" smtClean="0">
                <a:solidFill>
                  <a:schemeClr val="tx1">
                    <a:lumMod val="75000"/>
                    <a:lumOff val="25000"/>
                  </a:schemeClr>
                </a:solidFill>
                <a:latin typeface="Century Gothic" panose="020B0502020202020204" pitchFamily="34" charset="0"/>
              </a:rPr>
              <a:t>Refined Classification</a:t>
            </a:r>
            <a:endParaRPr lang="en-US" dirty="0">
              <a:solidFill>
                <a:schemeClr val="tx1">
                  <a:lumMod val="75000"/>
                  <a:lumOff val="25000"/>
                </a:schemeClr>
              </a:solidFill>
              <a:latin typeface="Century Gothic" panose="020B0502020202020204" pitchFamily="34" charset="0"/>
            </a:endParaRPr>
          </a:p>
        </p:txBody>
      </p:sp>
      <p:sp>
        <p:nvSpPr>
          <p:cNvPr id="181" name="TextBox 180"/>
          <p:cNvSpPr txBox="1"/>
          <p:nvPr/>
        </p:nvSpPr>
        <p:spPr>
          <a:xfrm>
            <a:off x="9303354" y="16451649"/>
            <a:ext cx="1152556" cy="553998"/>
          </a:xfrm>
          <a:prstGeom prst="rect">
            <a:avLst/>
          </a:prstGeom>
          <a:noFill/>
        </p:spPr>
        <p:txBody>
          <a:bodyPr wrap="square" rtlCol="0">
            <a:spAutoFit/>
          </a:bodyPr>
          <a:lstStyle/>
          <a:p>
            <a:pPr algn="ctr"/>
            <a:r>
              <a:rPr lang="en-US" sz="1500" dirty="0" smtClean="0">
                <a:solidFill>
                  <a:schemeClr val="tx1">
                    <a:lumMod val="75000"/>
                    <a:lumOff val="25000"/>
                  </a:schemeClr>
                </a:solidFill>
                <a:latin typeface="Century Gothic" panose="020B0502020202020204" pitchFamily="34" charset="0"/>
              </a:rPr>
              <a:t>Confusion Matrix</a:t>
            </a:r>
            <a:endParaRPr lang="en-US" sz="1500" dirty="0">
              <a:solidFill>
                <a:schemeClr val="tx1">
                  <a:lumMod val="75000"/>
                  <a:lumOff val="25000"/>
                </a:schemeClr>
              </a:solidFill>
              <a:latin typeface="Century Gothic" panose="020B0502020202020204" pitchFamily="34" charset="0"/>
            </a:endParaRPr>
          </a:p>
        </p:txBody>
      </p:sp>
      <p:sp>
        <p:nvSpPr>
          <p:cNvPr id="182" name="TextBox 181"/>
          <p:cNvSpPr txBox="1"/>
          <p:nvPr/>
        </p:nvSpPr>
        <p:spPr>
          <a:xfrm>
            <a:off x="11067957" y="16313493"/>
            <a:ext cx="1299879" cy="784830"/>
          </a:xfrm>
          <a:prstGeom prst="rect">
            <a:avLst/>
          </a:prstGeom>
          <a:noFill/>
        </p:spPr>
        <p:txBody>
          <a:bodyPr wrap="square" rtlCol="0">
            <a:spAutoFit/>
          </a:bodyPr>
          <a:lstStyle/>
          <a:p>
            <a:pPr algn="ctr"/>
            <a:r>
              <a:rPr lang="en-US" sz="1500" dirty="0" smtClean="0">
                <a:solidFill>
                  <a:schemeClr val="tx1">
                    <a:lumMod val="75000"/>
                    <a:lumOff val="25000"/>
                  </a:schemeClr>
                </a:solidFill>
                <a:latin typeface="Century Gothic" panose="020B0502020202020204" pitchFamily="34" charset="0"/>
              </a:rPr>
              <a:t>Wetland Inundation Map</a:t>
            </a:r>
            <a:endParaRPr lang="en-US" sz="1500" dirty="0">
              <a:solidFill>
                <a:schemeClr val="tx1">
                  <a:lumMod val="75000"/>
                  <a:lumOff val="25000"/>
                </a:schemeClr>
              </a:solidFill>
              <a:latin typeface="Century Gothic" panose="020B0502020202020204" pitchFamily="34" charset="0"/>
            </a:endParaRPr>
          </a:p>
        </p:txBody>
      </p:sp>
      <p:cxnSp>
        <p:nvCxnSpPr>
          <p:cNvPr id="183" name="Straight Connector 182"/>
          <p:cNvCxnSpPr/>
          <p:nvPr/>
        </p:nvCxnSpPr>
        <p:spPr>
          <a:xfrm flipH="1" flipV="1">
            <a:off x="8860870" y="16728648"/>
            <a:ext cx="11776" cy="1209563"/>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flipV="1">
            <a:off x="7931522" y="17925116"/>
            <a:ext cx="952992" cy="1933"/>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5" name="TextBox 184"/>
          <p:cNvSpPr txBox="1"/>
          <p:nvPr/>
        </p:nvSpPr>
        <p:spPr>
          <a:xfrm>
            <a:off x="7045197" y="14062396"/>
            <a:ext cx="1180254" cy="738664"/>
          </a:xfrm>
          <a:prstGeom prst="rect">
            <a:avLst/>
          </a:prstGeom>
          <a:noFill/>
        </p:spPr>
        <p:txBody>
          <a:bodyPr wrap="square" rtlCol="0">
            <a:spAutoFit/>
          </a:bodyPr>
          <a:lstStyle/>
          <a:p>
            <a:pPr algn="ctr"/>
            <a:r>
              <a:rPr lang="en-US" sz="1400" dirty="0">
                <a:solidFill>
                  <a:schemeClr val="tx1">
                    <a:lumMod val="75000"/>
                    <a:lumOff val="25000"/>
                  </a:schemeClr>
                </a:solidFill>
                <a:latin typeface="Century Gothic" panose="020B0502020202020204" pitchFamily="34" charset="0"/>
              </a:rPr>
              <a:t>VV, VH, VV/VH </a:t>
            </a:r>
            <a:r>
              <a:rPr lang="en-US" sz="1400" dirty="0" smtClean="0">
                <a:solidFill>
                  <a:schemeClr val="tx1">
                    <a:lumMod val="75000"/>
                    <a:lumOff val="25000"/>
                  </a:schemeClr>
                </a:solidFill>
                <a:latin typeface="Century Gothic" panose="020B0502020202020204" pitchFamily="34" charset="0"/>
              </a:rPr>
              <a:t>Thresholds</a:t>
            </a:r>
            <a:endParaRPr lang="en-US" sz="1400" dirty="0">
              <a:solidFill>
                <a:schemeClr val="tx1">
                  <a:lumMod val="75000"/>
                  <a:lumOff val="25000"/>
                </a:schemeClr>
              </a:solidFill>
              <a:latin typeface="Century Gothic" panose="020B0502020202020204" pitchFamily="34" charset="0"/>
            </a:endParaRPr>
          </a:p>
        </p:txBody>
      </p:sp>
      <p:sp>
        <p:nvSpPr>
          <p:cNvPr id="186" name="TextBox 185"/>
          <p:cNvSpPr txBox="1"/>
          <p:nvPr/>
        </p:nvSpPr>
        <p:spPr>
          <a:xfrm>
            <a:off x="4471995" y="13306958"/>
            <a:ext cx="1280831" cy="338554"/>
          </a:xfrm>
          <a:prstGeom prst="rect">
            <a:avLst/>
          </a:prstGeom>
          <a:noFill/>
        </p:spPr>
        <p:txBody>
          <a:bodyPr wrap="square" rtlCol="0">
            <a:spAutoFit/>
          </a:bodyPr>
          <a:lstStyle/>
          <a:p>
            <a:pPr algn="ctr"/>
            <a:r>
              <a:rPr lang="en-US" sz="1600" b="1" i="1" dirty="0" smtClean="0">
                <a:solidFill>
                  <a:schemeClr val="tx1">
                    <a:lumMod val="75000"/>
                    <a:lumOff val="25000"/>
                  </a:schemeClr>
                </a:solidFill>
                <a:latin typeface="Century Gothic" panose="020B0502020202020204" pitchFamily="34" charset="0"/>
              </a:rPr>
              <a:t>Calibration</a:t>
            </a:r>
            <a:endParaRPr lang="en-US" sz="1600" b="1" i="1" dirty="0">
              <a:solidFill>
                <a:schemeClr val="tx1">
                  <a:lumMod val="75000"/>
                  <a:lumOff val="25000"/>
                </a:schemeClr>
              </a:solidFill>
              <a:latin typeface="Century Gothic" panose="020B0502020202020204" pitchFamily="34" charset="0"/>
            </a:endParaRPr>
          </a:p>
        </p:txBody>
      </p:sp>
      <p:sp>
        <p:nvSpPr>
          <p:cNvPr id="187" name="TextBox 186"/>
          <p:cNvSpPr txBox="1"/>
          <p:nvPr/>
        </p:nvSpPr>
        <p:spPr>
          <a:xfrm>
            <a:off x="6873795" y="13297841"/>
            <a:ext cx="1543318" cy="338554"/>
          </a:xfrm>
          <a:prstGeom prst="rect">
            <a:avLst/>
          </a:prstGeom>
          <a:noFill/>
        </p:spPr>
        <p:txBody>
          <a:bodyPr wrap="square" rtlCol="0">
            <a:spAutoFit/>
          </a:bodyPr>
          <a:lstStyle/>
          <a:p>
            <a:pPr algn="ctr"/>
            <a:r>
              <a:rPr lang="en-US" sz="1600" b="1" i="1" dirty="0" smtClean="0">
                <a:solidFill>
                  <a:schemeClr val="tx1">
                    <a:lumMod val="75000"/>
                    <a:lumOff val="25000"/>
                  </a:schemeClr>
                </a:solidFill>
                <a:latin typeface="Century Gothic" panose="020B0502020202020204" pitchFamily="34" charset="0"/>
              </a:rPr>
              <a:t>Classification</a:t>
            </a:r>
            <a:endParaRPr lang="en-US" sz="1600" b="1" i="1" dirty="0">
              <a:solidFill>
                <a:schemeClr val="tx1">
                  <a:lumMod val="75000"/>
                  <a:lumOff val="25000"/>
                </a:schemeClr>
              </a:solidFill>
              <a:latin typeface="Century Gothic" panose="020B0502020202020204" pitchFamily="34" charset="0"/>
            </a:endParaRPr>
          </a:p>
        </p:txBody>
      </p:sp>
      <p:sp>
        <p:nvSpPr>
          <p:cNvPr id="188" name="TextBox 187"/>
          <p:cNvSpPr txBox="1"/>
          <p:nvPr/>
        </p:nvSpPr>
        <p:spPr>
          <a:xfrm>
            <a:off x="9232684" y="13316444"/>
            <a:ext cx="1303573" cy="338554"/>
          </a:xfrm>
          <a:prstGeom prst="rect">
            <a:avLst/>
          </a:prstGeom>
          <a:noFill/>
        </p:spPr>
        <p:txBody>
          <a:bodyPr wrap="square" rtlCol="0">
            <a:spAutoFit/>
          </a:bodyPr>
          <a:lstStyle/>
          <a:p>
            <a:pPr algn="ctr"/>
            <a:r>
              <a:rPr lang="en-US" sz="1600" b="1" i="1" dirty="0" smtClean="0">
                <a:solidFill>
                  <a:schemeClr val="tx1">
                    <a:lumMod val="75000"/>
                    <a:lumOff val="25000"/>
                  </a:schemeClr>
                </a:solidFill>
                <a:latin typeface="Century Gothic" panose="020B0502020202020204" pitchFamily="34" charset="0"/>
              </a:rPr>
              <a:t>Validation</a:t>
            </a:r>
            <a:endParaRPr lang="en-US" sz="1600" b="1" i="1" dirty="0">
              <a:solidFill>
                <a:schemeClr val="tx1">
                  <a:lumMod val="75000"/>
                  <a:lumOff val="25000"/>
                </a:schemeClr>
              </a:solidFill>
              <a:latin typeface="Century Gothic" panose="020B0502020202020204" pitchFamily="34" charset="0"/>
            </a:endParaRPr>
          </a:p>
        </p:txBody>
      </p:sp>
      <p:sp>
        <p:nvSpPr>
          <p:cNvPr id="189" name="TextBox 188"/>
          <p:cNvSpPr txBox="1"/>
          <p:nvPr/>
        </p:nvSpPr>
        <p:spPr>
          <a:xfrm>
            <a:off x="11125232" y="13303713"/>
            <a:ext cx="1303573" cy="338554"/>
          </a:xfrm>
          <a:prstGeom prst="rect">
            <a:avLst/>
          </a:prstGeom>
          <a:noFill/>
        </p:spPr>
        <p:txBody>
          <a:bodyPr wrap="square" rtlCol="0">
            <a:spAutoFit/>
          </a:bodyPr>
          <a:lstStyle/>
          <a:p>
            <a:pPr algn="ctr"/>
            <a:r>
              <a:rPr lang="en-US" sz="1600" b="1" i="1" dirty="0" smtClean="0">
                <a:solidFill>
                  <a:schemeClr val="tx1">
                    <a:lumMod val="75000"/>
                    <a:lumOff val="25000"/>
                  </a:schemeClr>
                </a:solidFill>
                <a:latin typeface="Century Gothic" panose="020B0502020202020204" pitchFamily="34" charset="0"/>
              </a:rPr>
              <a:t>Output</a:t>
            </a:r>
            <a:endParaRPr lang="en-US" sz="1600" b="1" i="1" dirty="0">
              <a:solidFill>
                <a:schemeClr val="tx1">
                  <a:lumMod val="75000"/>
                  <a:lumOff val="25000"/>
                </a:schemeClr>
              </a:solidFill>
              <a:latin typeface="Century Gothic" panose="020B0502020202020204" pitchFamily="34" charset="0"/>
            </a:endParaRPr>
          </a:p>
        </p:txBody>
      </p:sp>
      <p:cxnSp>
        <p:nvCxnSpPr>
          <p:cNvPr id="190" name="Straight Connector 189"/>
          <p:cNvCxnSpPr/>
          <p:nvPr/>
        </p:nvCxnSpPr>
        <p:spPr>
          <a:xfrm flipV="1">
            <a:off x="3769835" y="17180131"/>
            <a:ext cx="302576" cy="1"/>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flipV="1">
            <a:off x="9918930" y="16705908"/>
            <a:ext cx="1190103" cy="12675"/>
          </a:xfrm>
          <a:prstGeom prst="straightConnector1">
            <a:avLst/>
          </a:prstGeom>
          <a:ln w="2540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endCxn id="207" idx="2"/>
          </p:cNvCxnSpPr>
          <p:nvPr/>
        </p:nvCxnSpPr>
        <p:spPr>
          <a:xfrm>
            <a:off x="8849482" y="16720760"/>
            <a:ext cx="414805" cy="3721"/>
          </a:xfrm>
          <a:prstGeom prst="straightConnector1">
            <a:avLst/>
          </a:prstGeom>
          <a:ln w="2540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a:off x="7237144" y="16171051"/>
            <a:ext cx="25252" cy="1418055"/>
          </a:xfrm>
          <a:prstGeom prst="straightConnector1">
            <a:avLst/>
          </a:prstGeom>
          <a:ln w="2540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a:endCxn id="206" idx="0"/>
          </p:cNvCxnSpPr>
          <p:nvPr/>
        </p:nvCxnSpPr>
        <p:spPr>
          <a:xfrm>
            <a:off x="8101243" y="14431728"/>
            <a:ext cx="10739" cy="1958639"/>
          </a:xfrm>
          <a:prstGeom prst="straightConnector1">
            <a:avLst/>
          </a:prstGeom>
          <a:ln w="2540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a:endCxn id="221" idx="0"/>
          </p:cNvCxnSpPr>
          <p:nvPr/>
        </p:nvCxnSpPr>
        <p:spPr>
          <a:xfrm flipH="1">
            <a:off x="5162700" y="14364189"/>
            <a:ext cx="2798" cy="1590884"/>
          </a:xfrm>
          <a:prstGeom prst="straightConnector1">
            <a:avLst/>
          </a:prstGeom>
          <a:ln w="25400" cap="rnd">
            <a:solidFill>
              <a:schemeClr val="accent6">
                <a:lumMod val="75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97" name="Rounded Rectangle 196"/>
          <p:cNvSpPr/>
          <p:nvPr/>
        </p:nvSpPr>
        <p:spPr>
          <a:xfrm>
            <a:off x="969166" y="13672795"/>
            <a:ext cx="1064689" cy="903842"/>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lumMod val="75000"/>
                    <a:lumOff val="25000"/>
                  </a:schemeClr>
                </a:solidFill>
                <a:latin typeface="Century Gothic" panose="020B0502020202020204" pitchFamily="34" charset="0"/>
              </a:rPr>
              <a:t>Sentinel-1 C-SAR VV, VH</a:t>
            </a:r>
            <a:endParaRPr lang="en-US" sz="1500" dirty="0">
              <a:solidFill>
                <a:schemeClr val="tx1">
                  <a:lumMod val="75000"/>
                  <a:lumOff val="25000"/>
                </a:schemeClr>
              </a:solidFill>
              <a:latin typeface="Century Gothic" panose="020B0502020202020204" pitchFamily="34" charset="0"/>
            </a:endParaRPr>
          </a:p>
        </p:txBody>
      </p:sp>
      <p:sp>
        <p:nvSpPr>
          <p:cNvPr id="198" name="Oval 197"/>
          <p:cNvSpPr/>
          <p:nvPr/>
        </p:nvSpPr>
        <p:spPr>
          <a:xfrm>
            <a:off x="2316899" y="16777873"/>
            <a:ext cx="1551717" cy="804519"/>
          </a:xfrm>
          <a:prstGeom prst="ellips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lumMod val="75000"/>
                    <a:lumOff val="25000"/>
                  </a:schemeClr>
                </a:solidFill>
                <a:latin typeface="Century Gothic" panose="020B0502020202020204" pitchFamily="34" charset="0"/>
              </a:rPr>
              <a:t>Temporal &amp; Spatial Avg.</a:t>
            </a:r>
            <a:endParaRPr lang="en-US" sz="1500" dirty="0">
              <a:solidFill>
                <a:schemeClr val="tx1">
                  <a:lumMod val="75000"/>
                  <a:lumOff val="25000"/>
                </a:schemeClr>
              </a:solidFill>
              <a:latin typeface="Century Gothic" panose="020B0502020202020204" pitchFamily="34" charset="0"/>
            </a:endParaRPr>
          </a:p>
        </p:txBody>
      </p:sp>
      <p:sp>
        <p:nvSpPr>
          <p:cNvPr id="199" name="Oval 198"/>
          <p:cNvSpPr/>
          <p:nvPr/>
        </p:nvSpPr>
        <p:spPr>
          <a:xfrm>
            <a:off x="2316900" y="13733855"/>
            <a:ext cx="1551717" cy="804519"/>
          </a:xfrm>
          <a:prstGeom prst="ellips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solidFill>
                <a:schemeClr val="tx1">
                  <a:lumMod val="75000"/>
                  <a:lumOff val="25000"/>
                </a:schemeClr>
              </a:solidFill>
              <a:latin typeface="Garamond" panose="02020404030301010803" pitchFamily="18" charset="0"/>
            </a:endParaRPr>
          </a:p>
        </p:txBody>
      </p:sp>
      <p:sp>
        <p:nvSpPr>
          <p:cNvPr id="200" name="Oval 199"/>
          <p:cNvSpPr/>
          <p:nvPr/>
        </p:nvSpPr>
        <p:spPr>
          <a:xfrm>
            <a:off x="2316899" y="15255864"/>
            <a:ext cx="1551717" cy="804519"/>
          </a:xfrm>
          <a:prstGeom prst="ellips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75000"/>
                    <a:lumOff val="25000"/>
                  </a:schemeClr>
                </a:solidFill>
                <a:latin typeface="Century Gothic" panose="020B0502020202020204" pitchFamily="34" charset="0"/>
              </a:rPr>
              <a:t>Subset</a:t>
            </a:r>
            <a:endParaRPr lang="en-US" sz="1600" dirty="0">
              <a:solidFill>
                <a:schemeClr val="tx1">
                  <a:lumMod val="75000"/>
                  <a:lumOff val="25000"/>
                </a:schemeClr>
              </a:solidFill>
              <a:latin typeface="Century Gothic" panose="020B0502020202020204" pitchFamily="34" charset="0"/>
            </a:endParaRPr>
          </a:p>
        </p:txBody>
      </p:sp>
      <p:sp>
        <p:nvSpPr>
          <p:cNvPr id="201" name="Rectangle 200"/>
          <p:cNvSpPr/>
          <p:nvPr/>
        </p:nvSpPr>
        <p:spPr>
          <a:xfrm>
            <a:off x="4533655" y="13716782"/>
            <a:ext cx="1263683" cy="632931"/>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75000"/>
                    <a:lumOff val="25000"/>
                  </a:schemeClr>
                </a:solidFill>
                <a:latin typeface="Century Gothic" panose="020B0502020202020204" pitchFamily="34" charset="0"/>
              </a:rPr>
              <a:t>VV / VH Ratio</a:t>
            </a:r>
            <a:endParaRPr lang="en-US" sz="1600" dirty="0">
              <a:solidFill>
                <a:schemeClr val="tx1">
                  <a:lumMod val="75000"/>
                  <a:lumOff val="25000"/>
                </a:schemeClr>
              </a:solidFill>
              <a:latin typeface="Century Gothic" panose="020B0502020202020204" pitchFamily="34" charset="0"/>
            </a:endParaRPr>
          </a:p>
        </p:txBody>
      </p:sp>
      <p:sp>
        <p:nvSpPr>
          <p:cNvPr id="202" name="Rectangle 201"/>
          <p:cNvSpPr/>
          <p:nvPr/>
        </p:nvSpPr>
        <p:spPr>
          <a:xfrm>
            <a:off x="4533655" y="14767182"/>
            <a:ext cx="1263683" cy="685283"/>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lumMod val="75000"/>
                    <a:lumOff val="25000"/>
                  </a:schemeClr>
                </a:solidFill>
                <a:latin typeface="Century Gothic" panose="020B0502020202020204" pitchFamily="34" charset="0"/>
              </a:rPr>
              <a:t>Avg. Region Brightness</a:t>
            </a:r>
            <a:endParaRPr lang="en-US" sz="1500" dirty="0">
              <a:solidFill>
                <a:schemeClr val="tx1">
                  <a:lumMod val="75000"/>
                  <a:lumOff val="25000"/>
                </a:schemeClr>
              </a:solidFill>
              <a:latin typeface="Century Gothic" panose="020B0502020202020204" pitchFamily="34" charset="0"/>
            </a:endParaRPr>
          </a:p>
        </p:txBody>
      </p:sp>
      <p:sp>
        <p:nvSpPr>
          <p:cNvPr id="203" name="Diamond 202"/>
          <p:cNvSpPr/>
          <p:nvPr/>
        </p:nvSpPr>
        <p:spPr>
          <a:xfrm>
            <a:off x="6521909" y="17318443"/>
            <a:ext cx="1426891" cy="1217213"/>
          </a:xfrm>
          <a:prstGeom prst="diamond">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Century Gothic" panose="020B0502020202020204" pitchFamily="34" charset="0"/>
            </a:endParaRPr>
          </a:p>
        </p:txBody>
      </p:sp>
      <p:sp>
        <p:nvSpPr>
          <p:cNvPr id="204" name="Diamond 203"/>
          <p:cNvSpPr/>
          <p:nvPr/>
        </p:nvSpPr>
        <p:spPr>
          <a:xfrm>
            <a:off x="6921879" y="13863513"/>
            <a:ext cx="1426891" cy="1217213"/>
          </a:xfrm>
          <a:prstGeom prst="diamond">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75000"/>
                  <a:lumOff val="25000"/>
                </a:schemeClr>
              </a:solidFill>
              <a:latin typeface="Garamond" panose="02020404030301010803" pitchFamily="18" charset="0"/>
            </a:endParaRPr>
          </a:p>
        </p:txBody>
      </p:sp>
      <p:sp>
        <p:nvSpPr>
          <p:cNvPr id="205" name="Rounded Rectangle 204"/>
          <p:cNvSpPr/>
          <p:nvPr/>
        </p:nvSpPr>
        <p:spPr>
          <a:xfrm>
            <a:off x="6429933" y="15562445"/>
            <a:ext cx="1501589" cy="631083"/>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lumMod val="75000"/>
                    <a:lumOff val="25000"/>
                  </a:schemeClr>
                </a:solidFill>
                <a:latin typeface="Century Gothic" panose="020B0502020202020204" pitchFamily="34" charset="0"/>
              </a:rPr>
              <a:t>Classification Per Date</a:t>
            </a:r>
            <a:endParaRPr lang="en-US" sz="1500" dirty="0">
              <a:solidFill>
                <a:schemeClr val="tx1">
                  <a:lumMod val="75000"/>
                  <a:lumOff val="25000"/>
                </a:schemeClr>
              </a:solidFill>
              <a:latin typeface="Century Gothic" panose="020B0502020202020204" pitchFamily="34" charset="0"/>
            </a:endParaRPr>
          </a:p>
        </p:txBody>
      </p:sp>
      <p:sp>
        <p:nvSpPr>
          <p:cNvPr id="206" name="Rounded Rectangle 205"/>
          <p:cNvSpPr/>
          <p:nvPr/>
        </p:nvSpPr>
        <p:spPr>
          <a:xfrm>
            <a:off x="7492789" y="16390367"/>
            <a:ext cx="1238385" cy="631083"/>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75000"/>
                  <a:lumOff val="25000"/>
                </a:schemeClr>
              </a:solidFill>
              <a:latin typeface="Garamond" panose="02020404030301010803" pitchFamily="18" charset="0"/>
            </a:endParaRPr>
          </a:p>
        </p:txBody>
      </p:sp>
      <p:sp>
        <p:nvSpPr>
          <p:cNvPr id="207" name="Oval 206"/>
          <p:cNvSpPr/>
          <p:nvPr/>
        </p:nvSpPr>
        <p:spPr>
          <a:xfrm>
            <a:off x="9264287" y="16322221"/>
            <a:ext cx="1240369" cy="804519"/>
          </a:xfrm>
          <a:prstGeom prst="ellips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75000"/>
                  <a:lumOff val="25000"/>
                </a:schemeClr>
              </a:solidFill>
              <a:latin typeface="Garamond" panose="02020404030301010803" pitchFamily="18" charset="0"/>
            </a:endParaRPr>
          </a:p>
        </p:txBody>
      </p:sp>
      <p:sp>
        <p:nvSpPr>
          <p:cNvPr id="208" name="Rounded Rectangle 207"/>
          <p:cNvSpPr/>
          <p:nvPr/>
        </p:nvSpPr>
        <p:spPr>
          <a:xfrm>
            <a:off x="11109033" y="16253987"/>
            <a:ext cx="1221716" cy="903842"/>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Garamond" panose="02020404030301010803" pitchFamily="18" charset="0"/>
            </a:endParaRPr>
          </a:p>
        </p:txBody>
      </p:sp>
      <p:cxnSp>
        <p:nvCxnSpPr>
          <p:cNvPr id="209" name="Straight Arrow Connector 208"/>
          <p:cNvCxnSpPr>
            <a:stCxn id="197" idx="3"/>
          </p:cNvCxnSpPr>
          <p:nvPr/>
        </p:nvCxnSpPr>
        <p:spPr>
          <a:xfrm>
            <a:off x="2033855" y="14124716"/>
            <a:ext cx="293371" cy="0"/>
          </a:xfrm>
          <a:prstGeom prst="straightConnector1">
            <a:avLst/>
          </a:prstGeom>
          <a:ln w="2540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a:endCxn id="200" idx="0"/>
          </p:cNvCxnSpPr>
          <p:nvPr/>
        </p:nvCxnSpPr>
        <p:spPr>
          <a:xfrm>
            <a:off x="3092755" y="14545272"/>
            <a:ext cx="3" cy="710592"/>
          </a:xfrm>
          <a:prstGeom prst="straightConnector1">
            <a:avLst/>
          </a:prstGeom>
          <a:ln w="2540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a:stCxn id="200" idx="4"/>
            <a:endCxn id="198" idx="0"/>
          </p:cNvCxnSpPr>
          <p:nvPr/>
        </p:nvCxnSpPr>
        <p:spPr>
          <a:xfrm>
            <a:off x="3092758" y="16060383"/>
            <a:ext cx="0" cy="717490"/>
          </a:xfrm>
          <a:prstGeom prst="straightConnector1">
            <a:avLst/>
          </a:prstGeom>
          <a:ln w="2540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a:stCxn id="198" idx="6"/>
          </p:cNvCxnSpPr>
          <p:nvPr/>
        </p:nvCxnSpPr>
        <p:spPr>
          <a:xfrm flipH="1">
            <a:off x="3859846" y="17180133"/>
            <a:ext cx="8770"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H="1" flipV="1">
            <a:off x="4026550" y="14009602"/>
            <a:ext cx="37405" cy="317053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flipV="1">
            <a:off x="4026548" y="14012659"/>
            <a:ext cx="486247" cy="8196"/>
          </a:xfrm>
          <a:prstGeom prst="straightConnector1">
            <a:avLst/>
          </a:prstGeom>
          <a:ln w="2540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flipV="1">
            <a:off x="4036291" y="15080726"/>
            <a:ext cx="486247" cy="8196"/>
          </a:xfrm>
          <a:prstGeom prst="straightConnector1">
            <a:avLst/>
          </a:prstGeom>
          <a:ln w="2540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V="1">
            <a:off x="5765746" y="16348237"/>
            <a:ext cx="302576" cy="1"/>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V="1">
            <a:off x="6075225" y="14464806"/>
            <a:ext cx="0" cy="1892526"/>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a:endCxn id="204" idx="1"/>
          </p:cNvCxnSpPr>
          <p:nvPr/>
        </p:nvCxnSpPr>
        <p:spPr>
          <a:xfrm>
            <a:off x="6075225" y="14472119"/>
            <a:ext cx="846654" cy="1"/>
          </a:xfrm>
          <a:prstGeom prst="straightConnector1">
            <a:avLst/>
          </a:prstGeom>
          <a:ln w="2540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7247284" y="17227980"/>
            <a:ext cx="870453"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a:stCxn id="206" idx="2"/>
          </p:cNvCxnSpPr>
          <p:nvPr/>
        </p:nvCxnSpPr>
        <p:spPr>
          <a:xfrm flipH="1">
            <a:off x="8111981" y="17021450"/>
            <a:ext cx="1" cy="213845"/>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1" name="Oval 220"/>
          <p:cNvSpPr/>
          <p:nvPr/>
        </p:nvSpPr>
        <p:spPr>
          <a:xfrm>
            <a:off x="4386841" y="15955073"/>
            <a:ext cx="1551717" cy="804519"/>
          </a:xfrm>
          <a:prstGeom prst="ellips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lumMod val="75000"/>
                    <a:lumOff val="25000"/>
                  </a:schemeClr>
                </a:solidFill>
                <a:latin typeface="Century Gothic" panose="020B0502020202020204" pitchFamily="34" charset="0"/>
              </a:rPr>
              <a:t>Calibrate</a:t>
            </a:r>
            <a:endParaRPr lang="en-US" sz="1500" dirty="0">
              <a:solidFill>
                <a:schemeClr val="tx1">
                  <a:lumMod val="75000"/>
                  <a:lumOff val="25000"/>
                </a:schemeClr>
              </a:solidFill>
              <a:latin typeface="Century Gothic" panose="020B0502020202020204" pitchFamily="34" charset="0"/>
            </a:endParaRPr>
          </a:p>
        </p:txBody>
      </p:sp>
      <p:sp>
        <p:nvSpPr>
          <p:cNvPr id="222" name="TextBox 221"/>
          <p:cNvSpPr txBox="1"/>
          <p:nvPr/>
        </p:nvSpPr>
        <p:spPr>
          <a:xfrm>
            <a:off x="2309301" y="13850360"/>
            <a:ext cx="1561645" cy="553998"/>
          </a:xfrm>
          <a:prstGeom prst="rect">
            <a:avLst/>
          </a:prstGeom>
          <a:noFill/>
        </p:spPr>
        <p:txBody>
          <a:bodyPr wrap="none" rtlCol="0">
            <a:spAutoFit/>
          </a:bodyPr>
          <a:lstStyle/>
          <a:p>
            <a:pPr algn="ctr"/>
            <a:r>
              <a:rPr lang="en-US" sz="1500" dirty="0" smtClean="0">
                <a:solidFill>
                  <a:schemeClr val="tx1">
                    <a:lumMod val="75000"/>
                    <a:lumOff val="25000"/>
                  </a:schemeClr>
                </a:solidFill>
                <a:latin typeface="Century Gothic" panose="020B0502020202020204" pitchFamily="34" charset="0"/>
              </a:rPr>
              <a:t>Verify Image</a:t>
            </a:r>
          </a:p>
          <a:p>
            <a:pPr algn="ctr"/>
            <a:r>
              <a:rPr lang="en-US" sz="1500" dirty="0" smtClean="0">
                <a:solidFill>
                  <a:schemeClr val="tx1">
                    <a:lumMod val="75000"/>
                    <a:lumOff val="25000"/>
                  </a:schemeClr>
                </a:solidFill>
                <a:latin typeface="Century Gothic" panose="020B0502020202020204" pitchFamily="34" charset="0"/>
              </a:rPr>
              <a:t>Co-registration</a:t>
            </a:r>
            <a:endParaRPr lang="en-US" sz="1500" dirty="0">
              <a:solidFill>
                <a:schemeClr val="tx1">
                  <a:lumMod val="75000"/>
                  <a:lumOff val="25000"/>
                </a:schemeClr>
              </a:solidFill>
              <a:latin typeface="Century Gothic" panose="020B0502020202020204" pitchFamily="34" charset="0"/>
            </a:endParaRPr>
          </a:p>
        </p:txBody>
      </p:sp>
      <p:sp>
        <p:nvSpPr>
          <p:cNvPr id="223" name="TextBox 222"/>
          <p:cNvSpPr txBox="1"/>
          <p:nvPr/>
        </p:nvSpPr>
        <p:spPr>
          <a:xfrm>
            <a:off x="2392507" y="13305690"/>
            <a:ext cx="1352323" cy="338554"/>
          </a:xfrm>
          <a:prstGeom prst="rect">
            <a:avLst/>
          </a:prstGeom>
          <a:noFill/>
        </p:spPr>
        <p:txBody>
          <a:bodyPr wrap="square" rtlCol="0">
            <a:spAutoFit/>
          </a:bodyPr>
          <a:lstStyle/>
          <a:p>
            <a:pPr algn="ctr"/>
            <a:r>
              <a:rPr lang="en-US" sz="1600" b="1" i="1" dirty="0" smtClean="0">
                <a:solidFill>
                  <a:schemeClr val="tx1">
                    <a:lumMod val="75000"/>
                    <a:lumOff val="25000"/>
                  </a:schemeClr>
                </a:solidFill>
                <a:latin typeface="Century Gothic" panose="020B0502020202020204" pitchFamily="34" charset="0"/>
              </a:rPr>
              <a:t>Processing</a:t>
            </a:r>
            <a:endParaRPr lang="en-US" sz="1600" b="1" i="1" dirty="0">
              <a:solidFill>
                <a:schemeClr val="tx1">
                  <a:lumMod val="75000"/>
                  <a:lumOff val="25000"/>
                </a:schemeClr>
              </a:solidFill>
              <a:latin typeface="Century Gothic" panose="020B0502020202020204" pitchFamily="34" charset="0"/>
            </a:endParaRPr>
          </a:p>
        </p:txBody>
      </p:sp>
      <p:sp>
        <p:nvSpPr>
          <p:cNvPr id="224" name="TextBox 223"/>
          <p:cNvSpPr txBox="1"/>
          <p:nvPr/>
        </p:nvSpPr>
        <p:spPr>
          <a:xfrm>
            <a:off x="7121336" y="16419128"/>
            <a:ext cx="1981290" cy="553998"/>
          </a:xfrm>
          <a:prstGeom prst="rect">
            <a:avLst/>
          </a:prstGeom>
          <a:noFill/>
        </p:spPr>
        <p:txBody>
          <a:bodyPr wrap="square" rtlCol="0">
            <a:spAutoFit/>
          </a:bodyPr>
          <a:lstStyle/>
          <a:p>
            <a:pPr algn="ctr"/>
            <a:r>
              <a:rPr lang="en-US" sz="1500" dirty="0">
                <a:solidFill>
                  <a:schemeClr val="tx1">
                    <a:lumMod val="75000"/>
                    <a:lumOff val="25000"/>
                  </a:schemeClr>
                </a:solidFill>
                <a:latin typeface="Century Gothic" panose="020B0502020202020204" pitchFamily="34" charset="0"/>
              </a:rPr>
              <a:t>Multi-Temp </a:t>
            </a:r>
            <a:r>
              <a:rPr lang="en-US" sz="1500" dirty="0" smtClean="0">
                <a:solidFill>
                  <a:schemeClr val="tx1">
                    <a:lumMod val="75000"/>
                    <a:lumOff val="25000"/>
                  </a:schemeClr>
                </a:solidFill>
                <a:latin typeface="Century Gothic" panose="020B0502020202020204" pitchFamily="34" charset="0"/>
              </a:rPr>
              <a:t>Classification</a:t>
            </a:r>
            <a:endParaRPr lang="en-US" sz="1500" dirty="0">
              <a:solidFill>
                <a:schemeClr val="tx1">
                  <a:lumMod val="75000"/>
                  <a:lumOff val="25000"/>
                </a:schemeClr>
              </a:solidFill>
              <a:latin typeface="Century Gothic" panose="020B0502020202020204" pitchFamily="34" charset="0"/>
            </a:endParaRPr>
          </a:p>
        </p:txBody>
      </p:sp>
      <p:sp>
        <p:nvSpPr>
          <p:cNvPr id="225" name="TextBox 224"/>
          <p:cNvSpPr txBox="1"/>
          <p:nvPr/>
        </p:nvSpPr>
        <p:spPr>
          <a:xfrm>
            <a:off x="6501597" y="17596849"/>
            <a:ext cx="1447203" cy="523220"/>
          </a:xfrm>
          <a:prstGeom prst="rect">
            <a:avLst/>
          </a:prstGeom>
          <a:noFill/>
        </p:spPr>
        <p:txBody>
          <a:bodyPr wrap="square" rtlCol="0">
            <a:spAutoFit/>
          </a:bodyPr>
          <a:lstStyle/>
          <a:p>
            <a:pPr algn="ctr"/>
            <a:r>
              <a:rPr lang="en-US" dirty="0" smtClean="0">
                <a:solidFill>
                  <a:schemeClr val="tx1">
                    <a:lumMod val="75000"/>
                    <a:lumOff val="25000"/>
                  </a:schemeClr>
                </a:solidFill>
                <a:latin typeface="Century Gothic" panose="020B0502020202020204" pitchFamily="34" charset="0"/>
              </a:rPr>
              <a:t>Refined Classification</a:t>
            </a:r>
            <a:endParaRPr lang="en-US" dirty="0">
              <a:solidFill>
                <a:schemeClr val="tx1">
                  <a:lumMod val="75000"/>
                  <a:lumOff val="25000"/>
                </a:schemeClr>
              </a:solidFill>
              <a:latin typeface="Century Gothic" panose="020B0502020202020204" pitchFamily="34" charset="0"/>
            </a:endParaRPr>
          </a:p>
        </p:txBody>
      </p:sp>
      <p:sp>
        <p:nvSpPr>
          <p:cNvPr id="226" name="TextBox 225"/>
          <p:cNvSpPr txBox="1"/>
          <p:nvPr/>
        </p:nvSpPr>
        <p:spPr>
          <a:xfrm>
            <a:off x="9303354" y="16451649"/>
            <a:ext cx="1152556" cy="553998"/>
          </a:xfrm>
          <a:prstGeom prst="rect">
            <a:avLst/>
          </a:prstGeom>
          <a:noFill/>
        </p:spPr>
        <p:txBody>
          <a:bodyPr wrap="square" rtlCol="0">
            <a:spAutoFit/>
          </a:bodyPr>
          <a:lstStyle/>
          <a:p>
            <a:pPr algn="ctr"/>
            <a:r>
              <a:rPr lang="en-US" sz="1500" dirty="0" smtClean="0">
                <a:solidFill>
                  <a:schemeClr val="tx1">
                    <a:lumMod val="75000"/>
                    <a:lumOff val="25000"/>
                  </a:schemeClr>
                </a:solidFill>
                <a:latin typeface="Century Gothic" panose="020B0502020202020204" pitchFamily="34" charset="0"/>
              </a:rPr>
              <a:t>Confusion Matrix</a:t>
            </a:r>
            <a:endParaRPr lang="en-US" sz="1500" dirty="0">
              <a:solidFill>
                <a:schemeClr val="tx1">
                  <a:lumMod val="75000"/>
                  <a:lumOff val="25000"/>
                </a:schemeClr>
              </a:solidFill>
              <a:latin typeface="Century Gothic" panose="020B0502020202020204" pitchFamily="34" charset="0"/>
            </a:endParaRPr>
          </a:p>
        </p:txBody>
      </p:sp>
      <p:sp>
        <p:nvSpPr>
          <p:cNvPr id="227" name="TextBox 226"/>
          <p:cNvSpPr txBox="1"/>
          <p:nvPr/>
        </p:nvSpPr>
        <p:spPr>
          <a:xfrm>
            <a:off x="11067957" y="16313493"/>
            <a:ext cx="1299879" cy="784830"/>
          </a:xfrm>
          <a:prstGeom prst="rect">
            <a:avLst/>
          </a:prstGeom>
          <a:noFill/>
        </p:spPr>
        <p:txBody>
          <a:bodyPr wrap="square" rtlCol="0">
            <a:spAutoFit/>
          </a:bodyPr>
          <a:lstStyle/>
          <a:p>
            <a:pPr algn="ctr"/>
            <a:r>
              <a:rPr lang="en-US" sz="1500" dirty="0" smtClean="0">
                <a:solidFill>
                  <a:schemeClr val="tx1">
                    <a:lumMod val="75000"/>
                    <a:lumOff val="25000"/>
                  </a:schemeClr>
                </a:solidFill>
                <a:latin typeface="Century Gothic" panose="020B0502020202020204" pitchFamily="34" charset="0"/>
              </a:rPr>
              <a:t>Wetland Inundation Map</a:t>
            </a:r>
            <a:endParaRPr lang="en-US" sz="1500" dirty="0">
              <a:solidFill>
                <a:schemeClr val="tx1">
                  <a:lumMod val="75000"/>
                  <a:lumOff val="25000"/>
                </a:schemeClr>
              </a:solidFill>
              <a:latin typeface="Century Gothic" panose="020B0502020202020204" pitchFamily="34" charset="0"/>
            </a:endParaRPr>
          </a:p>
        </p:txBody>
      </p:sp>
      <p:cxnSp>
        <p:nvCxnSpPr>
          <p:cNvPr id="228" name="Straight Connector 227"/>
          <p:cNvCxnSpPr/>
          <p:nvPr/>
        </p:nvCxnSpPr>
        <p:spPr>
          <a:xfrm flipH="1" flipV="1">
            <a:off x="8860870" y="16728648"/>
            <a:ext cx="11776" cy="1209563"/>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H="1" flipV="1">
            <a:off x="7931522" y="17925116"/>
            <a:ext cx="952992" cy="1933"/>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30" name="TextBox 229"/>
          <p:cNvSpPr txBox="1"/>
          <p:nvPr/>
        </p:nvSpPr>
        <p:spPr>
          <a:xfrm>
            <a:off x="7045197" y="14062396"/>
            <a:ext cx="1180254" cy="692497"/>
          </a:xfrm>
          <a:prstGeom prst="rect">
            <a:avLst/>
          </a:prstGeom>
          <a:noFill/>
        </p:spPr>
        <p:txBody>
          <a:bodyPr wrap="square" rtlCol="0">
            <a:spAutoFit/>
          </a:bodyPr>
          <a:lstStyle/>
          <a:p>
            <a:pPr algn="ctr"/>
            <a:r>
              <a:rPr lang="en-US" sz="1300" dirty="0">
                <a:solidFill>
                  <a:schemeClr val="tx1">
                    <a:lumMod val="75000"/>
                    <a:lumOff val="25000"/>
                  </a:schemeClr>
                </a:solidFill>
                <a:latin typeface="Century Gothic" panose="020B0502020202020204" pitchFamily="34" charset="0"/>
              </a:rPr>
              <a:t>VV, VH, VV/VH </a:t>
            </a:r>
            <a:r>
              <a:rPr lang="en-US" sz="1300" dirty="0" smtClean="0">
                <a:solidFill>
                  <a:schemeClr val="tx1">
                    <a:lumMod val="75000"/>
                    <a:lumOff val="25000"/>
                  </a:schemeClr>
                </a:solidFill>
                <a:latin typeface="Century Gothic" panose="020B0502020202020204" pitchFamily="34" charset="0"/>
              </a:rPr>
              <a:t>Thresholds</a:t>
            </a:r>
            <a:endParaRPr lang="en-US" sz="1300" dirty="0">
              <a:solidFill>
                <a:schemeClr val="tx1">
                  <a:lumMod val="75000"/>
                  <a:lumOff val="25000"/>
                </a:schemeClr>
              </a:solidFill>
              <a:latin typeface="Century Gothic" panose="020B0502020202020204" pitchFamily="34" charset="0"/>
            </a:endParaRPr>
          </a:p>
        </p:txBody>
      </p:sp>
      <p:sp>
        <p:nvSpPr>
          <p:cNvPr id="231" name="TextBox 230"/>
          <p:cNvSpPr txBox="1"/>
          <p:nvPr/>
        </p:nvSpPr>
        <p:spPr>
          <a:xfrm>
            <a:off x="4471995" y="13306958"/>
            <a:ext cx="1280831" cy="338554"/>
          </a:xfrm>
          <a:prstGeom prst="rect">
            <a:avLst/>
          </a:prstGeom>
          <a:noFill/>
        </p:spPr>
        <p:txBody>
          <a:bodyPr wrap="square" rtlCol="0">
            <a:spAutoFit/>
          </a:bodyPr>
          <a:lstStyle/>
          <a:p>
            <a:pPr algn="ctr"/>
            <a:r>
              <a:rPr lang="en-US" sz="1600" b="1" i="1" dirty="0" smtClean="0">
                <a:solidFill>
                  <a:schemeClr val="tx1">
                    <a:lumMod val="75000"/>
                    <a:lumOff val="25000"/>
                  </a:schemeClr>
                </a:solidFill>
                <a:latin typeface="Century Gothic" panose="020B0502020202020204" pitchFamily="34" charset="0"/>
              </a:rPr>
              <a:t>Calibration</a:t>
            </a:r>
            <a:endParaRPr lang="en-US" sz="1600" b="1" i="1" dirty="0">
              <a:solidFill>
                <a:schemeClr val="tx1">
                  <a:lumMod val="75000"/>
                  <a:lumOff val="25000"/>
                </a:schemeClr>
              </a:solidFill>
              <a:latin typeface="Century Gothic" panose="020B0502020202020204" pitchFamily="34" charset="0"/>
            </a:endParaRPr>
          </a:p>
        </p:txBody>
      </p:sp>
      <p:sp>
        <p:nvSpPr>
          <p:cNvPr id="232" name="TextBox 231"/>
          <p:cNvSpPr txBox="1"/>
          <p:nvPr/>
        </p:nvSpPr>
        <p:spPr>
          <a:xfrm>
            <a:off x="6873795" y="13297841"/>
            <a:ext cx="1543318" cy="338554"/>
          </a:xfrm>
          <a:prstGeom prst="rect">
            <a:avLst/>
          </a:prstGeom>
          <a:noFill/>
        </p:spPr>
        <p:txBody>
          <a:bodyPr wrap="square" rtlCol="0">
            <a:spAutoFit/>
          </a:bodyPr>
          <a:lstStyle/>
          <a:p>
            <a:pPr algn="ctr"/>
            <a:r>
              <a:rPr lang="en-US" sz="1600" b="1" i="1" dirty="0" smtClean="0">
                <a:solidFill>
                  <a:schemeClr val="tx1">
                    <a:lumMod val="75000"/>
                    <a:lumOff val="25000"/>
                  </a:schemeClr>
                </a:solidFill>
                <a:latin typeface="Century Gothic" panose="020B0502020202020204" pitchFamily="34" charset="0"/>
              </a:rPr>
              <a:t>Classification</a:t>
            </a:r>
            <a:endParaRPr lang="en-US" sz="1600" b="1" i="1" dirty="0">
              <a:solidFill>
                <a:schemeClr val="tx1">
                  <a:lumMod val="75000"/>
                  <a:lumOff val="25000"/>
                </a:schemeClr>
              </a:solidFill>
              <a:latin typeface="Century Gothic" panose="020B0502020202020204" pitchFamily="34" charset="0"/>
            </a:endParaRPr>
          </a:p>
        </p:txBody>
      </p:sp>
      <p:sp>
        <p:nvSpPr>
          <p:cNvPr id="233" name="TextBox 232"/>
          <p:cNvSpPr txBox="1"/>
          <p:nvPr/>
        </p:nvSpPr>
        <p:spPr>
          <a:xfrm>
            <a:off x="9232684" y="13316444"/>
            <a:ext cx="1303573" cy="338554"/>
          </a:xfrm>
          <a:prstGeom prst="rect">
            <a:avLst/>
          </a:prstGeom>
          <a:noFill/>
        </p:spPr>
        <p:txBody>
          <a:bodyPr wrap="square" rtlCol="0">
            <a:spAutoFit/>
          </a:bodyPr>
          <a:lstStyle/>
          <a:p>
            <a:pPr algn="ctr"/>
            <a:r>
              <a:rPr lang="en-US" sz="1600" b="1" i="1" dirty="0" smtClean="0">
                <a:solidFill>
                  <a:schemeClr val="tx1">
                    <a:lumMod val="75000"/>
                    <a:lumOff val="25000"/>
                  </a:schemeClr>
                </a:solidFill>
                <a:latin typeface="Century Gothic" panose="020B0502020202020204" pitchFamily="34" charset="0"/>
              </a:rPr>
              <a:t>Validation</a:t>
            </a:r>
            <a:endParaRPr lang="en-US" sz="1600" b="1" i="1" dirty="0">
              <a:solidFill>
                <a:schemeClr val="tx1">
                  <a:lumMod val="75000"/>
                  <a:lumOff val="25000"/>
                </a:schemeClr>
              </a:solidFill>
              <a:latin typeface="Century Gothic" panose="020B0502020202020204" pitchFamily="34" charset="0"/>
            </a:endParaRPr>
          </a:p>
        </p:txBody>
      </p:sp>
      <p:sp>
        <p:nvSpPr>
          <p:cNvPr id="234" name="TextBox 233"/>
          <p:cNvSpPr txBox="1"/>
          <p:nvPr/>
        </p:nvSpPr>
        <p:spPr>
          <a:xfrm>
            <a:off x="11125232" y="13303713"/>
            <a:ext cx="1303573" cy="338554"/>
          </a:xfrm>
          <a:prstGeom prst="rect">
            <a:avLst/>
          </a:prstGeom>
          <a:noFill/>
        </p:spPr>
        <p:txBody>
          <a:bodyPr wrap="square" rtlCol="0">
            <a:spAutoFit/>
          </a:bodyPr>
          <a:lstStyle/>
          <a:p>
            <a:pPr algn="ctr"/>
            <a:r>
              <a:rPr lang="en-US" sz="1600" b="1" i="1" dirty="0" smtClean="0">
                <a:solidFill>
                  <a:schemeClr val="tx1">
                    <a:lumMod val="75000"/>
                    <a:lumOff val="25000"/>
                  </a:schemeClr>
                </a:solidFill>
                <a:latin typeface="Century Gothic" panose="020B0502020202020204" pitchFamily="34" charset="0"/>
              </a:rPr>
              <a:t>Output</a:t>
            </a:r>
            <a:endParaRPr lang="en-US" sz="1600" b="1" i="1" dirty="0">
              <a:solidFill>
                <a:schemeClr val="tx1">
                  <a:lumMod val="75000"/>
                  <a:lumOff val="25000"/>
                </a:schemeClr>
              </a:solidFill>
              <a:latin typeface="Century Gothic" panose="020B0502020202020204" pitchFamily="34" charset="0"/>
            </a:endParaRPr>
          </a:p>
        </p:txBody>
      </p:sp>
      <p:pic>
        <p:nvPicPr>
          <p:cNvPr id="235" name="Picture 234"/>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1435521" y="31029203"/>
            <a:ext cx="1645920" cy="1645920"/>
          </a:xfrm>
          <a:prstGeom prst="ellipse">
            <a:avLst/>
          </a:prstGeom>
        </p:spPr>
      </p:pic>
      <p:pic>
        <p:nvPicPr>
          <p:cNvPr id="236" name="Picture 235"/>
          <p:cNvPicPr>
            <a:picLocks noChangeAspect="1"/>
          </p:cNvPicPr>
          <p:nvPr/>
        </p:nvPicPr>
        <p:blipFill rotWithShape="1">
          <a:blip r:embed="rId23" cstate="print">
            <a:extLst>
              <a:ext uri="{28A0092B-C50C-407E-A947-70E740481C1C}">
                <a14:useLocalDpi xmlns:a14="http://schemas.microsoft.com/office/drawing/2010/main"/>
              </a:ext>
            </a:extLst>
          </a:blip>
          <a:srcRect/>
          <a:stretch/>
        </p:blipFill>
        <p:spPr>
          <a:xfrm>
            <a:off x="4357753" y="31043143"/>
            <a:ext cx="1645920" cy="1645920"/>
          </a:xfrm>
          <a:prstGeom prst="ellipse">
            <a:avLst/>
          </a:prstGeom>
        </p:spPr>
      </p:pic>
      <p:pic>
        <p:nvPicPr>
          <p:cNvPr id="237" name="Picture 236"/>
          <p:cNvPicPr>
            <a:picLocks noChangeAspect="1"/>
          </p:cNvPicPr>
          <p:nvPr/>
        </p:nvPicPr>
        <p:blipFill rotWithShape="1">
          <a:blip r:embed="rId24" cstate="print">
            <a:extLst>
              <a:ext uri="{28A0092B-C50C-407E-A947-70E740481C1C}">
                <a14:useLocalDpi xmlns:a14="http://schemas.microsoft.com/office/drawing/2010/main"/>
              </a:ext>
            </a:extLst>
          </a:blip>
          <a:srcRect/>
          <a:stretch/>
        </p:blipFill>
        <p:spPr>
          <a:xfrm>
            <a:off x="7273006" y="31042955"/>
            <a:ext cx="1645920" cy="1645920"/>
          </a:xfrm>
          <a:prstGeom prst="ellipse">
            <a:avLst/>
          </a:prstGeom>
        </p:spPr>
      </p:pic>
      <p:pic>
        <p:nvPicPr>
          <p:cNvPr id="238" name="Picture 237"/>
          <p:cNvPicPr>
            <a:picLocks noChangeAspect="1"/>
          </p:cNvPicPr>
          <p:nvPr/>
        </p:nvPicPr>
        <p:blipFill rotWithShape="1">
          <a:blip r:embed="rId25" cstate="print">
            <a:extLst>
              <a:ext uri="{BEBA8EAE-BF5A-486C-A8C5-ECC9F3942E4B}">
                <a14:imgProps xmlns:a14="http://schemas.microsoft.com/office/drawing/2010/main">
                  <a14:imgLayer r:embed="rId26">
                    <a14:imgEffect>
                      <a14:brightnessContrast bright="12000" contrast="10000"/>
                    </a14:imgEffect>
                  </a14:imgLayer>
                </a14:imgProps>
              </a:ext>
              <a:ext uri="{28A0092B-C50C-407E-A947-70E740481C1C}">
                <a14:useLocalDpi xmlns:a14="http://schemas.microsoft.com/office/drawing/2010/main"/>
              </a:ext>
            </a:extLst>
          </a:blip>
          <a:srcRect/>
          <a:stretch/>
        </p:blipFill>
        <p:spPr>
          <a:xfrm>
            <a:off x="10193400" y="31028356"/>
            <a:ext cx="1645920" cy="1645920"/>
          </a:xfrm>
          <a:prstGeom prst="ellipse">
            <a:avLst/>
          </a:prstGeom>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799</Words>
  <Application>Microsoft Office PowerPoint</Application>
  <PresentationFormat>Custom</PresentationFormat>
  <Paragraphs>119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Noto Sans Symbols</vt:lpstr>
      <vt:lpstr>Arial</vt:lpstr>
      <vt:lpstr>Century Gothic</vt:lpstr>
      <vt:lpstr>Webdings</vt:lpstr>
      <vt:lpstr>Garamond</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Higgins, Alana E (329B-Affiliate)</dc:creator>
  <cp:lastModifiedBy>Acdan, Juanito J. (ARC-SGE)[SSAI DEVELOP]</cp:lastModifiedBy>
  <cp:revision>15</cp:revision>
  <dcterms:modified xsi:type="dcterms:W3CDTF">2019-04-18T23:20:10Z</dcterms:modified>
</cp:coreProperties>
</file>