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7010400" cy="9296400"/>
  <p:embeddedFontLst>
    <p:embeddedFont>
      <p:font typeface="Arimo" panose="020B0604020202020204" charset="0"/>
      <p:regular r:id="rId39"/>
      <p:bold r:id="rId40"/>
      <p:italic r:id="rId41"/>
      <p:boldItalic r:id="rId42"/>
    </p:embeddedFont>
    <p:embeddedFont>
      <p:font typeface="Webdings" panose="05030102010509060703" pitchFamily="18" charset="2"/>
      <p:regular r:id="rId43"/>
    </p:embeddedFont>
    <p:embeddedFont>
      <p:font typeface="Century Gothic" panose="020B050202020202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00" userDrawn="1">
          <p15:clr>
            <a:srgbClr val="9AA0A6"/>
          </p15:clr>
        </p15:guide>
        <p15:guide id="2" pos="552">
          <p15:clr>
            <a:srgbClr val="9AA0A6"/>
          </p15:clr>
        </p15:guide>
        <p15:guide id="3" pos="5019">
          <p15:clr>
            <a:srgbClr val="9AA0A6"/>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jDzZgPvqHHsFeziEbgnaQPkgc+A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C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25" autoAdjust="0"/>
  </p:normalViewPr>
  <p:slideViewPr>
    <p:cSldViewPr snapToGrid="0">
      <p:cViewPr varScale="1">
        <p:scale>
          <a:sx n="58" d="100"/>
          <a:sy n="58" d="100"/>
        </p:scale>
        <p:origin x="1546" y="53"/>
      </p:cViewPr>
      <p:guideLst>
        <p:guide orient="horz" pos="3000"/>
        <p:guide pos="552"/>
        <p:guide pos="501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50" tIns="46550" rIns="9315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50" tIns="46550" rIns="9315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50" rIns="9315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myiconfinder.com/icon/config-configuration-gear-gears-setting-machine-options-preferences-black-solid-three-3gear/3797"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kissclipart.com/icon-clipart-computer-icons-market-research-8u9ax4/" TargetMode="External"/><Relationship Id="rId4" Type="http://schemas.openxmlformats.org/officeDocument/2006/relationships/hyperlink" Target="https://www.kissclipart.com/wave-icon-clipart-computer-icons-wave-clip-art-53vv4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ndexmundi.com/agriculture/?country=hn&amp;commodity=palm-oil&amp;graph=producti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photos/101077452@N05/20785104922/"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csearch.creativecommons.org/photos/7f052432-4d54-4e05-ab6e-662985d10e92"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csearch.creativecommons.org/photos/7bc0a959-9452-47b5-81e8-87b3497fabf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We are the Belize &amp; Honduras Water Resources II Team, and we, in conjunction with a previous term, developed a tool to monitor water quality along the coastal reef systems of Belize and Honduras.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Caption: </a:t>
            </a:r>
            <a:r>
              <a:rPr lang="en-US">
                <a:solidFill>
                  <a:srgbClr val="000000"/>
                </a:solidFill>
              </a:rPr>
              <a:t>Colored Dissolved Organic Matter (CDOM) derived using Landsat 8 OLI data on January 28</a:t>
            </a:r>
            <a:r>
              <a:rPr lang="en-US" baseline="30000">
                <a:solidFill>
                  <a:srgbClr val="000000"/>
                </a:solidFill>
              </a:rPr>
              <a:t>th</a:t>
            </a:r>
            <a:r>
              <a:rPr lang="en-US">
                <a:solidFill>
                  <a:srgbClr val="000000"/>
                </a:solidFill>
              </a:rPr>
              <a:t>, 2019 off the coast of Belize City. Darker shades of blue indicate higher levels of CDOM, while lighter blue shades show lower levels of CDOM in the coastal and inland waters. Very high levels of CDOM can inhibit photosynthesis; thus, the visualization of CDOM allows coastal management to identify regions where reef health and water quality are at risk.</a:t>
            </a:r>
            <a:r>
              <a:rPr lang="en-US" sz="1500">
                <a:solidFill>
                  <a:srgbClr val="3F3F3F"/>
                </a:solidFill>
                <a:latin typeface="Century Gothic"/>
                <a:ea typeface="Century Gothic"/>
                <a:cs typeface="Century Gothic"/>
                <a:sym typeface="Century Gothic"/>
              </a:rPr>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Map Source: NASA DEVELOP JPL Belize &amp; Honduras Water Resources II Team</a:t>
            </a:r>
            <a:endParaRPr/>
          </a:p>
          <a:p>
            <a:pPr marL="0" lvl="0" indent="0" algn="l" rtl="0">
              <a:lnSpc>
                <a:spcPct val="100000"/>
              </a:lnSpc>
              <a:spcBef>
                <a:spcPts val="0"/>
              </a:spcBef>
              <a:spcAft>
                <a:spcPts val="0"/>
              </a:spcAft>
              <a:buSzPts val="1400"/>
              <a:buNone/>
            </a:pPr>
            <a:r>
              <a:rPr lang="en-US"/>
              <a:t>Base Layer Source: Google Earth Engine</a:t>
            </a:r>
            <a:endParaRPr/>
          </a:p>
        </p:txBody>
      </p:sp>
      <p:sp>
        <p:nvSpPr>
          <p:cNvPr id="85" name="Google Shape;85;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7442f09b38_9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7442f09b38_9_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Since Belize and Honduras house over 75 marine protected areas, we chose to conduct our analysis on four case study sites. We selected two distinct types of areas: an urban river mouth and an isolated island. Further, we selected one of each of these types in both countries so that we could compare the differences between Belize and Honduras. In Belize, we selected the mouth of a river in Chetumal Bay near Chetumal, a city in northern Belize. For the island, we chose Lighthouse Reef, one of the healthiest and well-preserved reefs systems in the Belize Barrier Reef. In Honduras, we selected Punta Izopo as our urban river mouth, an area that has faced rapid agricultural expansion in the last ten years. Finally, for our Honduran island we selected Cayos Cochinos, a UNESCO World Heritage Site off the central coast of Honduras.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Map Source: NASA DEVELOP JPL Belize &amp; Honduras Water Resources II Team</a:t>
            </a:r>
            <a:endParaRPr/>
          </a:p>
          <a:p>
            <a:pPr marL="0" lvl="0" indent="0" algn="l" rtl="0">
              <a:lnSpc>
                <a:spcPct val="100000"/>
              </a:lnSpc>
              <a:spcBef>
                <a:spcPts val="0"/>
              </a:spcBef>
              <a:spcAft>
                <a:spcPts val="0"/>
              </a:spcAft>
              <a:buSzPts val="1400"/>
              <a:buNone/>
            </a:pPr>
            <a:r>
              <a:rPr lang="en-US"/>
              <a:t>Base Layer Source: Google Earth Engine</a:t>
            </a:r>
            <a:endParaRPr/>
          </a:p>
          <a:p>
            <a:pPr marL="0" lvl="0" indent="0" algn="l" rtl="0">
              <a:lnSpc>
                <a:spcPct val="100000"/>
              </a:lnSpc>
              <a:spcBef>
                <a:spcPts val="0"/>
              </a:spcBef>
              <a:spcAft>
                <a:spcPts val="0"/>
              </a:spcAft>
              <a:buSzPts val="1400"/>
              <a:buNone/>
            </a:pPr>
            <a:r>
              <a:rPr lang="en-US"/>
              <a:t>Boundary Source: United Nations Environment World Conservation Monitoring Centre</a:t>
            </a:r>
            <a:endParaRPr/>
          </a:p>
          <a:p>
            <a:pPr marL="0" lvl="0" indent="0" algn="l" rtl="0">
              <a:lnSpc>
                <a:spcPct val="100000"/>
              </a:lnSpc>
              <a:spcBef>
                <a:spcPts val="0"/>
              </a:spcBef>
              <a:spcAft>
                <a:spcPts val="0"/>
              </a:spcAft>
              <a:buSzPts val="1400"/>
              <a:buNone/>
            </a:pPr>
            <a:endParaRPr/>
          </a:p>
        </p:txBody>
      </p:sp>
      <p:sp>
        <p:nvSpPr>
          <p:cNvPr id="232" name="Google Shape;232;g7442f09b38_9_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6529c936c6_0_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6529c936c6_0_4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The team used Level 2 Surface Reflectance Tier 1 data from the Landsat 8 Operational Land Imager, Level 1C Top of Atmosphere imagery, rather than pre-processed Level 2A Surface Reflectance data as the previous team did, from the Sentinel-2 Multispectral Instrument, and Level 3 Standard Mapped Image products from Aqua and Terra Moderate Resolution Imaging Spectroradiometer. The data from these satellites and sensors were obtained and processed in the cloud-computing platform Google Earth Engine.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NASA</a:t>
            </a:r>
            <a:endParaRPr/>
          </a:p>
        </p:txBody>
      </p:sp>
      <p:sp>
        <p:nvSpPr>
          <p:cNvPr id="261" name="Google Shape;261;g6529c936c6_0_4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f552a9b71_2_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6f552a9b71_2_2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To process this data, we first had to mask the images for clouds and their shadows. We utilized a variation of a Simple Cloud Score algorithm that is built into Google Earth Engine used to remove both cloud cover and shadows from Landsat 8 imagery. The code was developed by Rodrigo E. Principe, and creates cloud-free composites by </a:t>
            </a:r>
            <a:r>
              <a:rPr lang="en-US">
                <a:latin typeface="Century Gothic"/>
                <a:ea typeface="Century Gothic"/>
                <a:cs typeface="Century Gothic"/>
                <a:sym typeface="Century Gothic"/>
              </a:rPr>
              <a:t>identify image pixels by relative cloudiness, and then</a:t>
            </a:r>
            <a:r>
              <a:rPr lang="en-US"/>
              <a:t> temporally composting the image with a maximum value function and filtering with the “pixel_qa” band. QA information enhances the quality of images by indicating which pixels might be subject to cloud contamination. This code only works for Landsat 8 Tier 1 SR images.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Credits (top to bottom): NASA; NASA DEVELOP JPL Belize &amp; Honduras Water Resources II Team, Basemap Google Earth Engine</a:t>
            </a:r>
            <a:endParaRPr/>
          </a:p>
          <a:p>
            <a:pPr marL="0" lvl="0" indent="0" algn="l" rtl="0">
              <a:lnSpc>
                <a:spcPct val="100000"/>
              </a:lnSpc>
              <a:spcBef>
                <a:spcPts val="0"/>
              </a:spcBef>
              <a:spcAft>
                <a:spcPts val="0"/>
              </a:spcAft>
              <a:buSzPts val="1400"/>
              <a:buNone/>
            </a:pPr>
            <a:endParaRPr/>
          </a:p>
        </p:txBody>
      </p:sp>
      <p:sp>
        <p:nvSpPr>
          <p:cNvPr id="282" name="Google Shape;282;g6f552a9b71_2_2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For our Sentinel-2 data, we ran the imagery through the MAIN atmospheric correction algorithm in GEE developed by Ben Page at the University of Minnesota. This algorithm also incorporates an NDWI threshold to mask for clouds, since there are not effective cloud masking algorithms available in GEE for Sentinel-2 data at present. The team last term found that Sentinel-2 Level 1C data corrected with this algorithm derived water quality parameters that more closely matched the ones derived by the well-tested atmospheric correction processor ACOLITE than the values derived from Sentinel-2 Level 2A products. Page helped us incorporate the algorithm into the ORCAA tool.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None/>
            </a:pPr>
            <a:r>
              <a:rPr lang="en-US"/>
              <a:t>Image Credits (top to bottom): NASA; NASA DEVELOP Belize &amp; Honduras Water Resources II Team, Basemap Google Earth Engine</a:t>
            </a:r>
            <a:endParaRPr/>
          </a:p>
          <a:p>
            <a:pPr marL="0" lvl="0" indent="0" algn="l" rtl="0">
              <a:lnSpc>
                <a:spcPct val="100000"/>
              </a:lnSpc>
              <a:spcBef>
                <a:spcPts val="0"/>
              </a:spcBef>
              <a:spcAft>
                <a:spcPts val="0"/>
              </a:spcAft>
              <a:buSzPts val="1400"/>
              <a:buNone/>
            </a:pPr>
            <a:endParaRPr/>
          </a:p>
        </p:txBody>
      </p:sp>
      <p:sp>
        <p:nvSpPr>
          <p:cNvPr id="300" name="Google Shape;300;p2: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f552a9b71_0_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6f552a9b71_0_1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Clr>
                <a:schemeClr val="dk1"/>
              </a:buClr>
              <a:buSzPts val="1100"/>
              <a:buNone/>
            </a:pPr>
            <a:r>
              <a:rPr lang="en-US"/>
              <a:t>We added colored dissolved organic matter as a monitoring metric to the ORCAA tool. To measure CDOM, we utilized Sentinel-2 Level 1C observations that were atmospherically corrected by Ben Page’s MAIN algorithm. The equation to obtain CDOM, developed by Chen et al., 2017, uses the near infrared (NIR) red-edge band and green band to calculate CDOM and is calibrated for coastal regions with complex waters. We wrote the algorithm into GEE script and incorporated it into ORCAA. The tool outputs a composite spatial visualization of CDOM in the ocean regions, as well as a time series chart showing metrics of CDOM over the study period, allowing our partners to conduct spatial and temporal analyses of CDOM values across the study area.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a:t>
            </a:r>
            <a:endParaRPr/>
          </a:p>
          <a:p>
            <a:pPr marL="0" lvl="0" indent="0" algn="l" rtl="0">
              <a:lnSpc>
                <a:spcPct val="100000"/>
              </a:lnSpc>
              <a:spcBef>
                <a:spcPts val="0"/>
              </a:spcBef>
              <a:spcAft>
                <a:spcPts val="0"/>
              </a:spcAft>
              <a:buSzPts val="1400"/>
              <a:buNone/>
            </a:pPr>
            <a:r>
              <a:rPr lang="en-US" sz="1100">
                <a:latin typeface="Arial"/>
                <a:ea typeface="Arial"/>
                <a:cs typeface="Arial"/>
                <a:sym typeface="Arial"/>
              </a:rPr>
              <a:t>Gear icon: </a:t>
            </a:r>
            <a:r>
              <a:rPr lang="en-US" sz="1100" u="sng">
                <a:solidFill>
                  <a:schemeClr val="hlink"/>
                </a:solidFill>
                <a:latin typeface="Arial"/>
                <a:ea typeface="Arial"/>
                <a:cs typeface="Arial"/>
                <a:sym typeface="Arial"/>
                <a:hlinkClick r:id="rId3"/>
              </a:rPr>
              <a:t>http://www.myiconfinder.com/icon/config-configuration-gear-gears-setting-machine-options-preferences-black-solid-three-3gear/3797</a:t>
            </a:r>
            <a:endParaRPr/>
          </a:p>
          <a:p>
            <a:pPr marL="0" lvl="0" indent="0" algn="l" rtl="0">
              <a:lnSpc>
                <a:spcPct val="100000"/>
              </a:lnSpc>
              <a:spcBef>
                <a:spcPts val="0"/>
              </a:spcBef>
              <a:spcAft>
                <a:spcPts val="0"/>
              </a:spcAft>
              <a:buSzPts val="1400"/>
              <a:buNone/>
            </a:pPr>
            <a:r>
              <a:rPr lang="en-US"/>
              <a:t>Ocean icon: </a:t>
            </a:r>
            <a:r>
              <a:rPr lang="en-US" sz="1100" u="sng">
                <a:solidFill>
                  <a:schemeClr val="hlink"/>
                </a:solidFill>
                <a:latin typeface="Arial"/>
                <a:ea typeface="Arial"/>
                <a:cs typeface="Arial"/>
                <a:sym typeface="Arial"/>
                <a:hlinkClick r:id="rId4"/>
              </a:rPr>
              <a:t>https://www.kissclipart.com/wave-icon-clipart-computer-icons-wave-clip-art-53vv4h/</a:t>
            </a:r>
            <a:endParaRPr/>
          </a:p>
          <a:p>
            <a:pPr marL="0" lvl="0" indent="0" algn="l" rtl="0">
              <a:lnSpc>
                <a:spcPct val="100000"/>
              </a:lnSpc>
              <a:spcBef>
                <a:spcPts val="0"/>
              </a:spcBef>
              <a:spcAft>
                <a:spcPts val="0"/>
              </a:spcAft>
              <a:buSzPts val="1400"/>
              <a:buNone/>
            </a:pPr>
            <a:r>
              <a:rPr lang="en-US"/>
              <a:t>Computer analysis: </a:t>
            </a:r>
            <a:r>
              <a:rPr lang="en-US" sz="1100" u="sng">
                <a:solidFill>
                  <a:schemeClr val="hlink"/>
                </a:solidFill>
                <a:latin typeface="Arial"/>
                <a:ea typeface="Arial"/>
                <a:cs typeface="Arial"/>
                <a:sym typeface="Arial"/>
                <a:hlinkClick r:id="rId5"/>
              </a:rPr>
              <a:t>https://www.kissclipart.com/icon-clipart-computer-icons-market-research-8u9ax4/</a:t>
            </a:r>
            <a:endParaRPr/>
          </a:p>
          <a:p>
            <a:pPr marL="0" lvl="0" indent="0" algn="l" rtl="0">
              <a:lnSpc>
                <a:spcPct val="100000"/>
              </a:lnSpc>
              <a:spcBef>
                <a:spcPts val="0"/>
              </a:spcBef>
              <a:spcAft>
                <a:spcPts val="0"/>
              </a:spcAft>
              <a:buSzPts val="1400"/>
              <a:buNone/>
            </a:pPr>
            <a:r>
              <a:rPr lang="en-US"/>
              <a:t>Satellite: NASA</a:t>
            </a:r>
            <a:endParaRPr/>
          </a:p>
          <a:p>
            <a:pPr marL="0" lvl="0" indent="0" algn="l" rtl="0">
              <a:lnSpc>
                <a:spcPct val="100000"/>
              </a:lnSpc>
              <a:spcBef>
                <a:spcPts val="0"/>
              </a:spcBef>
              <a:spcAft>
                <a:spcPts val="0"/>
              </a:spcAft>
              <a:buSzPts val="1400"/>
              <a:buNone/>
            </a:pPr>
            <a:r>
              <a:rPr lang="en-US"/>
              <a:t>Map: NASA DEVELOP Belize &amp; Honduras Water Resources II Team, Basemap Google Earth Engine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None/>
            </a:pPr>
            <a:endParaRPr/>
          </a:p>
        </p:txBody>
      </p:sp>
      <p:sp>
        <p:nvSpPr>
          <p:cNvPr id="319" name="Google Shape;319;g6f552a9b71_0_1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6f552a9b71_0_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6f552a9b71_0_6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All of these processes take place in the Optical Reef and Coastal Area Assessment tool, or ORCAA. ORCAA is hosted in a Google Earth Engine app that the partners can access from the web, so they do not need a Google Earth Engine account to use it. It has a graphical user interface for the partners to easily generate and export imagery and time-series charts of turbidity levels, chlorophyll-a concentrations, colored dissolved organic matter concentrations, and sea surface temperatures. Our tool allows the users to select an area of interest from a drop-down menu and conduct analysis within a specified date range that may extend to the day of the most recently available satellite observation. The charts can display daily or monthly averages. Additionally, partners can upload their own </a:t>
            </a:r>
            <a:r>
              <a:rPr lang="en-US" i="1"/>
              <a:t>in situ</a:t>
            </a:r>
            <a:r>
              <a:rPr lang="en-US"/>
              <a:t> data to compare with the values derived from ORCAA. The user may click on the points to view the </a:t>
            </a:r>
            <a:r>
              <a:rPr lang="en-US" i="1"/>
              <a:t>in situ </a:t>
            </a:r>
            <a:r>
              <a:rPr lang="en-US"/>
              <a:t>data values for that area.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NASA DEVELOP Belize &amp; Honduras Water Resources II Team</a:t>
            </a:r>
            <a:endParaRPr/>
          </a:p>
          <a:p>
            <a:pPr marL="0" lvl="0" indent="0" algn="l" rtl="0">
              <a:lnSpc>
                <a:spcPct val="100000"/>
              </a:lnSpc>
              <a:spcBef>
                <a:spcPts val="0"/>
              </a:spcBef>
              <a:spcAft>
                <a:spcPts val="0"/>
              </a:spcAft>
              <a:buSzPts val="1400"/>
              <a:buNone/>
            </a:pPr>
            <a:r>
              <a:rPr lang="en-US"/>
              <a:t>Base Map: Google Earth Engine</a:t>
            </a:r>
            <a:endParaRPr/>
          </a:p>
        </p:txBody>
      </p:sp>
      <p:sp>
        <p:nvSpPr>
          <p:cNvPr id="347" name="Google Shape;347;g6f552a9b71_0_6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7442f09b38_12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7442f09b38_12_7: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This first chart shows the CDOM levels in the two Belize AOIs from January 2017 through November 2019. It is important to note that there is much less data available in the years 2017 and 2018, which is why the trend over time looks much sharper. We cannot detect a significant difference in CDOM levels between the two regions, but the tool does pick up very clearly on the seasonal variation in CDOM levels. The blue region signifies the rainy season in Belize and Honduras. It looks as though the CDOM levels rise during the rainy season, and slowly fall as the season comes to a close.</a:t>
            </a:r>
            <a:endParaRPr/>
          </a:p>
          <a:p>
            <a:pPr marL="0" lvl="0" indent="0" algn="l" rtl="0">
              <a:lnSpc>
                <a:spcPct val="100000"/>
              </a:lnSpc>
              <a:spcBef>
                <a:spcPts val="0"/>
              </a:spcBef>
              <a:spcAft>
                <a:spcPts val="0"/>
              </a:spcAft>
              <a:buSzPts val="1400"/>
              <a:buNone/>
            </a:pPr>
            <a:endParaRPr u="none"/>
          </a:p>
          <a:p>
            <a:pPr marL="0" lvl="0" indent="0" algn="l" rtl="0">
              <a:lnSpc>
                <a:spcPct val="100000"/>
              </a:lnSpc>
              <a:spcBef>
                <a:spcPts val="0"/>
              </a:spcBef>
              <a:spcAft>
                <a:spcPts val="0"/>
              </a:spcAft>
              <a:buSzPts val="1400"/>
              <a:buNone/>
            </a:pPr>
            <a:r>
              <a:rPr lang="en-US" u="none"/>
              <a:t>Chart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p:txBody>
      </p:sp>
      <p:sp>
        <p:nvSpPr>
          <p:cNvPr id="354" name="Google Shape;354;g7442f09b38_12_7: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442f09b38_12_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7442f09b38_12_17: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We can observe this trend in Honduras for CDOM levels as well. As you can see, there are sharp increases in the levels of CDOM around both the river mouth and the protected island area during the rainy season. This seasonal variation can be observed since 2017, even with limited data availability for those years.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Chart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p:txBody>
      </p:sp>
      <p:sp>
        <p:nvSpPr>
          <p:cNvPr id="380" name="Google Shape;380;g7442f09b38_12_17: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7442f09b38_12_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7442f09b38_12_4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We see this trend less with chlorophyll-a, but we can still see distinct seasonal variations throughout the years. Interestingly, Lighthouse Reef maintains higher chlorophyll-a values than Chetumal Bay. We should mention that the data we have for chlorophyll-a, unfortunately, is not of the same quality as the other parameters. We found exorbitantly high values of chlorophyll-a in some regions that we had to filter out, and it is possible that the sensor could be picking up on seagrass rather than the pigment.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Chart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p:txBody>
      </p:sp>
      <p:sp>
        <p:nvSpPr>
          <p:cNvPr id="405" name="Google Shape;405;g7442f09b38_12_4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7442f09b38_12_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g7442f09b38_12_5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Here, the lack of data in 2017 and 2018 is quite evident in the sharp peaks and valleys that occur over time. Even so, we can still detect some level of seasonal variation, and not a lot of difference between the island and the river mouth.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Chart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28" name="Google Shape;428;g7442f09b38_12_5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529c936c6_0_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6529c936c6_0_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174708" lvl="0" indent="0" algn="just" rtl="0">
              <a:lnSpc>
                <a:spcPct val="100000"/>
              </a:lnSpc>
              <a:spcBef>
                <a:spcPts val="0"/>
              </a:spcBef>
              <a:spcAft>
                <a:spcPts val="0"/>
              </a:spcAft>
              <a:buSzPts val="900"/>
              <a:buNone/>
            </a:pPr>
            <a:r>
              <a:rPr lang="en-US" dirty="0"/>
              <a:t>The Mesoamerican Barrier Reef is the second largest reef system in the world, housed along the Caribbean coasts of four countries: Mexico, Guatemala, Belize, and Honduras. Parts of this biodiverse reef are designated as UNESCO World Heritage Sites, protecting at least six endangered and five critically endangered coral species. The reef provides support to coastal communities through its economic value. Thousands of tourists visit the Belize and Honduras Barrier Reef Systems each year, spending an average of $999 per individual each visit. The revenue stream accounts for more than 25% of both the Belizean and Honduran economies and must be preserved to sustain both countries’ economic stability by maintaining and improving the health of this reef system. </a:t>
            </a:r>
            <a:endParaRPr dirty="0"/>
          </a:p>
          <a:p>
            <a:pPr marL="174708" lvl="0" indent="0" algn="just" rtl="0">
              <a:lnSpc>
                <a:spcPct val="100000"/>
              </a:lnSpc>
              <a:spcBef>
                <a:spcPts val="0"/>
              </a:spcBef>
              <a:spcAft>
                <a:spcPts val="0"/>
              </a:spcAft>
              <a:buSzPts val="900"/>
              <a:buNone/>
            </a:pPr>
            <a:endParaRPr dirty="0"/>
          </a:p>
          <a:p>
            <a:pPr marL="174708" lvl="0" indent="0" algn="just" rtl="0">
              <a:lnSpc>
                <a:spcPct val="100000"/>
              </a:lnSpc>
              <a:spcBef>
                <a:spcPts val="0"/>
              </a:spcBef>
              <a:spcAft>
                <a:spcPts val="0"/>
              </a:spcAft>
              <a:buSzPts val="900"/>
              <a:buNone/>
            </a:pPr>
            <a:r>
              <a:rPr lang="en-US" dirty="0"/>
              <a:t>Map Source: NASA DEVELOP JPL Belize &amp; Honduras Water Resources II Team</a:t>
            </a:r>
            <a:endParaRPr dirty="0"/>
          </a:p>
          <a:p>
            <a:pPr marL="174708" lvl="0" indent="0" algn="just" rtl="0">
              <a:lnSpc>
                <a:spcPct val="100000"/>
              </a:lnSpc>
              <a:spcBef>
                <a:spcPts val="0"/>
              </a:spcBef>
              <a:spcAft>
                <a:spcPts val="0"/>
              </a:spcAft>
              <a:buSzPts val="900"/>
              <a:buNone/>
            </a:pPr>
            <a:r>
              <a:rPr lang="en-US" dirty="0"/>
              <a:t>Base Layer Source: ESRI “Terrain” Layer Package, ArcMap</a:t>
            </a:r>
            <a:endParaRPr dirty="0"/>
          </a:p>
        </p:txBody>
      </p:sp>
      <p:sp>
        <p:nvSpPr>
          <p:cNvPr id="100" name="Google Shape;100;g6529c936c6_0_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7442f09b38_12_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7442f09b38_12_6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We can very clearly see the seasonal variation in turbidity levels for the two AOIs in Belize. The river mouth appears to maintain consistently higher values than the island, with these levels peaking at the start of the rainy season and falling until the season comes to a close. The turbidity values for the two areas are relatively similar during the dry seasons.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Chart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p:txBody>
      </p:sp>
      <p:sp>
        <p:nvSpPr>
          <p:cNvPr id="450" name="Google Shape;450;g7442f09b38_12_6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442f09b38_12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7442f09b38_12_7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In Honduras, there is not that much of a distinction between the levels surrounding the river mouth and the island. Like in Belize, both levels peak at the start of the rainy season and fall to a minimum at the start of the dry season, reflecting the seasonal effect on turbidity levels.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Chart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p:txBody>
      </p:sp>
      <p:sp>
        <p:nvSpPr>
          <p:cNvPr id="473" name="Google Shape;473;g7442f09b38_12_7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442f09b38_13_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7442f09b38_13_3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We wanted to visualize this trend, so the next slides will showcase images of the two regions during both the during dry seasons in the top images and wet season in the bottom. We selected dates that reflected the minimum value during the dry season and the maximum value during the wet season to visually inspect the difference.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each of these images, there is a distinct increase in CDOM between the dry and wet season images. We can observe a large red plume emanating from the river mouth in Chetumal Bay, and in the other three images, the water goes from blue, indicating very low CDOM values, to green, which signifies moderate CDOM values.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Map Source: NASA DEVELOP JPL Belize &amp; Honduras Water Resources II Team</a:t>
            </a:r>
            <a:endParaRPr/>
          </a:p>
          <a:p>
            <a:pPr marL="0" lvl="0" indent="0" algn="l" rtl="0">
              <a:lnSpc>
                <a:spcPct val="100000"/>
              </a:lnSpc>
              <a:spcBef>
                <a:spcPts val="0"/>
              </a:spcBef>
              <a:spcAft>
                <a:spcPts val="0"/>
              </a:spcAft>
              <a:buSzPts val="1400"/>
              <a:buNone/>
            </a:pPr>
            <a:r>
              <a:rPr lang="en-US"/>
              <a:t>Base Layer Source: Google Earth Engine</a:t>
            </a:r>
            <a:endParaRPr/>
          </a:p>
          <a:p>
            <a:pPr marL="0" lvl="0" indent="0" algn="l" rtl="0">
              <a:lnSpc>
                <a:spcPct val="100000"/>
              </a:lnSpc>
              <a:spcBef>
                <a:spcPts val="0"/>
              </a:spcBef>
              <a:spcAft>
                <a:spcPts val="0"/>
              </a:spcAft>
              <a:buSzPts val="1400"/>
              <a:buNone/>
            </a:pPr>
            <a:endParaRPr/>
          </a:p>
        </p:txBody>
      </p:sp>
      <p:sp>
        <p:nvSpPr>
          <p:cNvPr id="497" name="Google Shape;497;g7442f09b38_13_3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78eba06b29_0_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78eba06b29_0_16:notes"/>
          <p:cNvSpPr txBox="1">
            <a:spLocks noGrp="1"/>
          </p:cNvSpPr>
          <p:nvPr>
            <p:ph type="body" idx="1"/>
          </p:nvPr>
        </p:nvSpPr>
        <p:spPr>
          <a:xfrm>
            <a:off x="701040" y="4473893"/>
            <a:ext cx="5608200" cy="366060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We do not observe a very strong difference between the dry and wet seasons for chlorophyll-a imagery. As we stated earlier, we experienced some difficulty in producing reasonable data for the chlorophyll-a parameter. The small variations in chlorophyll-a could also be skewed by cloud-masking, observable in the May 12 Cayos Cochinos image.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Map Source: NASA DEVELOP JPL Belize &amp; Honduras Water Resources II Team</a:t>
            </a:r>
            <a:endParaRPr/>
          </a:p>
          <a:p>
            <a:pPr marL="0" lvl="0" indent="0" algn="l" rtl="0">
              <a:lnSpc>
                <a:spcPct val="100000"/>
              </a:lnSpc>
              <a:spcBef>
                <a:spcPts val="0"/>
              </a:spcBef>
              <a:spcAft>
                <a:spcPts val="0"/>
              </a:spcAft>
              <a:buSzPts val="1400"/>
              <a:buNone/>
            </a:pPr>
            <a:r>
              <a:rPr lang="en-US"/>
              <a:t>Base Layer Source: Google Earth Engine</a:t>
            </a:r>
            <a:endParaRPr/>
          </a:p>
          <a:p>
            <a:pPr marL="0" lvl="0" indent="0" algn="l" rtl="0">
              <a:lnSpc>
                <a:spcPct val="100000"/>
              </a:lnSpc>
              <a:spcBef>
                <a:spcPts val="0"/>
              </a:spcBef>
              <a:spcAft>
                <a:spcPts val="0"/>
              </a:spcAft>
              <a:buSzPts val="1400"/>
              <a:buNone/>
            </a:pPr>
            <a:endParaRPr/>
          </a:p>
        </p:txBody>
      </p:sp>
      <p:sp>
        <p:nvSpPr>
          <p:cNvPr id="534" name="Google Shape;534;g78eba06b29_0_16:notes"/>
          <p:cNvSpPr txBox="1">
            <a:spLocks noGrp="1"/>
          </p:cNvSpPr>
          <p:nvPr>
            <p:ph type="sldNum" idx="12"/>
          </p:nvPr>
        </p:nvSpPr>
        <p:spPr>
          <a:xfrm>
            <a:off x="3970938" y="8829967"/>
            <a:ext cx="3037800" cy="466200"/>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7442f09b38_13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7442f09b38_13_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Similar to CDOM we see greater turbidity during the wet season primarily because the runoff yield increases substantially. We notice this pattern more starkly in mainly urbanized areas such Chetumal Bay, but we can observe a change in the color of the water (from blue to green) in the other images as well.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Map Source: NASA DEVELOP JPL Belize &amp; Honduras Water Resources II Team</a:t>
            </a:r>
            <a:endParaRPr/>
          </a:p>
          <a:p>
            <a:pPr marL="0" lvl="0" indent="0" algn="l" rtl="0">
              <a:lnSpc>
                <a:spcPct val="100000"/>
              </a:lnSpc>
              <a:spcBef>
                <a:spcPts val="0"/>
              </a:spcBef>
              <a:spcAft>
                <a:spcPts val="0"/>
              </a:spcAft>
              <a:buSzPts val="1400"/>
              <a:buNone/>
            </a:pPr>
            <a:r>
              <a:rPr lang="en-US"/>
              <a:t>Base Layer Source: Google Earth Engine</a:t>
            </a:r>
            <a:endParaRPr/>
          </a:p>
          <a:p>
            <a:pPr marL="0" lvl="0" indent="0" algn="l" rtl="0">
              <a:lnSpc>
                <a:spcPct val="100000"/>
              </a:lnSpc>
              <a:spcBef>
                <a:spcPts val="0"/>
              </a:spcBef>
              <a:spcAft>
                <a:spcPts val="0"/>
              </a:spcAft>
              <a:buSzPts val="1400"/>
              <a:buNone/>
            </a:pPr>
            <a:endParaRPr/>
          </a:p>
        </p:txBody>
      </p:sp>
      <p:sp>
        <p:nvSpPr>
          <p:cNvPr id="572" name="Google Shape;572;g7442f09b38_13_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654abd990e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654abd990e_0_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Here we show the distribution of CDOM values in different areas of Belize and Honduras. The areas highlighted in green are the islands. On the left, we show the box plot for the dry season, and on the right, the box plot for the wet season. Our area with the lowest overall CDOM values is the Lighthouse Reef, while Chetumal Bay in Belize and Cayos Cochinos in Honduras show high values.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Lighthouse reef is known to be one of the healthiest and most thriving reefs in the Mesoamerican Barrier Reef, so our results confirm that the Lighthouse Reef sees significantly lower values of CDOM than all other areas.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each case except for Punta Izopo, we see a marked increase in CDOM levels during the wet season.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Plot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p:txBody>
      </p:sp>
      <p:sp>
        <p:nvSpPr>
          <p:cNvPr id="607" name="Google Shape;607;g654abd990e_0_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6529c936c6_0_6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6529c936c6_0_6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Here we show the distribution of Chlorophyll-a values across the four AOIs in the two countries. As we saw in the imagery, there is no real difference between the wet and dry seasons, and not much variation between the river mouths or the islands. Lighthouse Reef exhibits unusually high chlorophyll-a levels during the dry season. Again, our imagery could be picking up on sea grass, or it could be a fault in the data, since is thought to be the cleanest area. Also, it is important to note that the chlorophyll-a values that we are getting are much higher than one would usually find in a reef (range is 5-20, normal would be 0-5), further illustrating the fault in the data.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Plot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400"/>
              <a:buNone/>
            </a:pPr>
            <a:endParaRPr/>
          </a:p>
          <a:p>
            <a:pPr marL="0" lvl="0" indent="0" algn="l" rtl="0">
              <a:lnSpc>
                <a:spcPct val="100000"/>
              </a:lnSpc>
              <a:spcBef>
                <a:spcPts val="0"/>
              </a:spcBef>
              <a:spcAft>
                <a:spcPts val="0"/>
              </a:spcAft>
              <a:buSzPts val="1400"/>
              <a:buNone/>
            </a:pPr>
            <a:endParaRPr/>
          </a:p>
        </p:txBody>
      </p:sp>
      <p:sp>
        <p:nvSpPr>
          <p:cNvPr id="632" name="Google Shape;632;g6529c936c6_0_6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74357f6cfb_0_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74357f6cfb_0_1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Lastly, we are comparing the distribution of turbidity values between the wet and dry seasons in each area of interest. As with CDOM, there is an uptick in the turbidity levels during the wet season.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One thing we noticed in looking at this data is that the rate at which the turbidity and CDOM levels increased in Honduras was faster than the rate of increase in Belize (i.e., the time-series charts looked sharper because the Honduras AOIs reached their maximum value more rapidly). We wanted to find a possible reason to explain this difference.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Plot Source: </a:t>
            </a:r>
            <a:r>
              <a:rPr lang="en-US"/>
              <a:t>NASA DEVELOP JPL Belize &amp; Honduras Water Resources II Team</a:t>
            </a:r>
            <a:endParaRPr/>
          </a:p>
          <a:p>
            <a:pPr marL="0" lvl="0" indent="0" algn="l" rtl="0">
              <a:lnSpc>
                <a:spcPct val="100000"/>
              </a:lnSpc>
              <a:spcBef>
                <a:spcPts val="0"/>
              </a:spcBef>
              <a:spcAft>
                <a:spcPts val="0"/>
              </a:spcAft>
              <a:buSzPts val="1400"/>
              <a:buNone/>
            </a:pPr>
            <a:endParaRPr/>
          </a:p>
        </p:txBody>
      </p:sp>
      <p:sp>
        <p:nvSpPr>
          <p:cNvPr id="658" name="Google Shape;658;g74357f6cfb_0_1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3: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As it turns out, there has been a steep increase in palm oil production in Honduras; total production levels have doubled in just the last ten years. This uptick can be attributed to the legal and illegal deforestation that has occurred to clear space for palm oil plantations in three of Honduras’ National Parks: Jeanette Kawas National Park, Punta Izopo National Park, and Cuero y Salado National Park. This agricultural shift gives way to runoff and waste that drain into the rivers and along the coast.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Chart source: Google Sheets, NASA DEVELOP JPL Belize &amp; Honduras Water Resources II Team</a:t>
            </a:r>
            <a:endParaRPr/>
          </a:p>
          <a:p>
            <a:pPr marL="0" lvl="0" indent="0" algn="l" rtl="0">
              <a:lnSpc>
                <a:spcPct val="100000"/>
              </a:lnSpc>
              <a:spcBef>
                <a:spcPts val="0"/>
              </a:spcBef>
              <a:spcAft>
                <a:spcPts val="0"/>
              </a:spcAft>
              <a:buSzPts val="1400"/>
              <a:buNone/>
            </a:pPr>
            <a:r>
              <a:rPr lang="en-US"/>
              <a:t>Data Source: USDA, </a:t>
            </a:r>
            <a:r>
              <a:rPr lang="en-US" u="sng">
                <a:solidFill>
                  <a:schemeClr val="hlink"/>
                </a:solidFill>
                <a:latin typeface="Arial"/>
                <a:ea typeface="Arial"/>
                <a:cs typeface="Arial"/>
                <a:sym typeface="Arial"/>
                <a:hlinkClick r:id="rId3"/>
              </a:rPr>
              <a:t>https://www.indexmundi.com/agriculture/?country=hn&amp;commodity=palm-oil&amp;graph=production</a:t>
            </a:r>
            <a:r>
              <a:rPr lang="en-US"/>
              <a:t> </a:t>
            </a:r>
            <a:endParaRPr/>
          </a:p>
        </p:txBody>
      </p:sp>
      <p:sp>
        <p:nvSpPr>
          <p:cNvPr id="683" name="Google Shape;683;p3: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Our tool is able to pick up on the massive plumes along the Honduras coastline. These plumes can only be seen near palm oil plantations in national forests, and not on the rest of the coast, indicating that palm oil and deforestation may be causing an increases in the levels and plumes of CDOM in coastal waters.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The next three slides look more closely at each of the national parks’ plantations and plumes.</a:t>
            </a:r>
            <a:endParaRPr/>
          </a:p>
          <a:p>
            <a:pPr marL="0" lvl="0" indent="0" algn="l" rtl="0">
              <a:lnSpc>
                <a:spcPct val="100000"/>
              </a:lnSpc>
              <a:spcBef>
                <a:spcPts val="0"/>
              </a:spcBef>
              <a:spcAft>
                <a:spcPts val="0"/>
              </a:spcAft>
              <a:buSzPts val="1400"/>
              <a:buNone/>
            </a:pPr>
            <a:endParaRPr sz="1100" u="sng">
              <a:solidFill>
                <a:schemeClr val="hlink"/>
              </a:solidFill>
              <a:latin typeface="Arial"/>
              <a:ea typeface="Arial"/>
              <a:cs typeface="Arial"/>
              <a:sym typeface="Arial"/>
            </a:endParaRPr>
          </a:p>
          <a:p>
            <a:pPr marL="0" lvl="0" indent="0" algn="l" rtl="0">
              <a:lnSpc>
                <a:spcPct val="100000"/>
              </a:lnSpc>
              <a:spcBef>
                <a:spcPts val="0"/>
              </a:spcBef>
              <a:spcAft>
                <a:spcPts val="0"/>
              </a:spcAft>
              <a:buSzPts val="1400"/>
              <a:buNone/>
            </a:pPr>
            <a:r>
              <a:rPr lang="en-US" u="none"/>
              <a:t>Map Sources (top and bottom): </a:t>
            </a:r>
            <a:r>
              <a:rPr lang="en-US"/>
              <a:t>NASA DEVELOP JPL Belize &amp; Honduras Water Resources II Team</a:t>
            </a:r>
            <a:endParaRPr/>
          </a:p>
          <a:p>
            <a:pPr marL="0" lvl="0" indent="0" algn="l" rtl="0">
              <a:lnSpc>
                <a:spcPct val="100000"/>
              </a:lnSpc>
              <a:spcBef>
                <a:spcPts val="0"/>
              </a:spcBef>
              <a:spcAft>
                <a:spcPts val="0"/>
              </a:spcAft>
              <a:buSzPts val="1400"/>
              <a:buNone/>
            </a:pPr>
            <a:r>
              <a:rPr lang="en-US" u="none"/>
              <a:t>Base Layer Sources (top to bottom): Esri “Terrain” Layer Package, ArcMap; Google Earth Engine</a:t>
            </a:r>
            <a:endParaRPr u="none"/>
          </a:p>
        </p:txBody>
      </p:sp>
      <p:sp>
        <p:nvSpPr>
          <p:cNvPr id="710" name="Google Shape;710;p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4357f6cfb_0_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g74357f6cfb_0_39: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What exactly is reef health? One of the problems with protecting coral reefs across the globe is that there is no universal definition for “reef health.” Smith, et. al., defines reef health as “some measure of reef-building coral abundance,” which generally means that sites with greater coral cover are ‘healthier.’ There are, however, other markers that scientists use to measure the health of a reef. Increase species diversity and relative species abundance are thought to denote a healthy reef. Unhealthy reefs, on the other hand, are marked by a decline in coral cover and an increase in coral mortality, disease, and bleaching, which occurs when coral polyps expel the algae that lives inside their tissues. Macroalgae populations also mark unhealthy reefs, as those organisms are thought to proliferate where corals have degraded.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Article source: Smith, J.E., Brainard, R., Carter, A., Grillo, S., Edwards, C., Harris, J., … Sandin, S. (2016). Re-evaluating the health of coral reef communities: baselines and evidence for human impacts across the central Pacific. </a:t>
            </a:r>
            <a:r>
              <a:rPr lang="en-US" i="1"/>
              <a:t>Proceedings of the Royal Society B [Biological Sciences]. </a:t>
            </a:r>
            <a:r>
              <a:rPr lang="en-US" i="0"/>
              <a:t>283:20151985. </a:t>
            </a:r>
            <a:r>
              <a:rPr lang="en-US"/>
              <a:t>doi:10.1098/rspb.2015.1985</a:t>
            </a:r>
            <a:endParaRPr u="none">
              <a:solidFill>
                <a:schemeClr val="dk1"/>
              </a:solidFill>
            </a:endParaRPr>
          </a:p>
        </p:txBody>
      </p:sp>
      <p:sp>
        <p:nvSpPr>
          <p:cNvPr id="120" name="Google Shape;120;g74357f6cfb_0_39: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5: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The center image displays CDOM in Jeanette Kawas National Park on the northern coast of Honduras. These forest have experienced a massive increase in deforestation for palm oil plantations. You can observe the red color of the river, likely due to agricultural runoffs, next to the plantations flowing into the sea.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Map Source: </a:t>
            </a:r>
            <a:r>
              <a:rPr lang="en-US"/>
              <a:t>NASA DEVELOP JPL Belize &amp; Honduras Water Resources II Team</a:t>
            </a:r>
            <a:endParaRPr/>
          </a:p>
          <a:p>
            <a:pPr marL="0" lvl="0" indent="0" algn="l" rtl="0">
              <a:lnSpc>
                <a:spcPct val="100000"/>
              </a:lnSpc>
              <a:spcBef>
                <a:spcPts val="0"/>
              </a:spcBef>
              <a:spcAft>
                <a:spcPts val="0"/>
              </a:spcAft>
              <a:buSzPts val="1400"/>
              <a:buNone/>
            </a:pPr>
            <a:r>
              <a:rPr lang="en-US" u="none"/>
              <a:t>Base Layer Source: Google Earth Engine</a:t>
            </a:r>
            <a:endParaRPr/>
          </a:p>
          <a:p>
            <a:pPr marL="0" lvl="0" indent="0" algn="l" rtl="0">
              <a:lnSpc>
                <a:spcPct val="100000"/>
              </a:lnSpc>
              <a:spcBef>
                <a:spcPts val="0"/>
              </a:spcBef>
              <a:spcAft>
                <a:spcPts val="0"/>
              </a:spcAft>
              <a:buSzPts val="1400"/>
              <a:buNone/>
            </a:pPr>
            <a:endParaRPr/>
          </a:p>
        </p:txBody>
      </p:sp>
      <p:sp>
        <p:nvSpPr>
          <p:cNvPr id="736" name="Google Shape;736;p5: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This image gives a closer look at Punta Izopo National Park, the river mouth area of interest for Honduras that we displayed in earlier slides. You can see the massive plume exiting the river that is surrounded by palm oil plantations.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Map Source: </a:t>
            </a:r>
            <a:r>
              <a:rPr lang="en-US"/>
              <a:t>NASA DEVELOP JPL Belize &amp; Honduras Water Resources II Team</a:t>
            </a:r>
            <a:endParaRPr/>
          </a:p>
          <a:p>
            <a:pPr marL="0" lvl="0" indent="0" algn="l" rtl="0">
              <a:lnSpc>
                <a:spcPct val="100000"/>
              </a:lnSpc>
              <a:spcBef>
                <a:spcPts val="0"/>
              </a:spcBef>
              <a:spcAft>
                <a:spcPts val="0"/>
              </a:spcAft>
              <a:buSzPts val="1400"/>
              <a:buNone/>
            </a:pPr>
            <a:r>
              <a:rPr lang="en-US" u="none"/>
              <a:t>Base Layer Source: Google Earth Engine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58" name="Google Shape;758;p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Finally, here is Cuero y Salado National Park. Similarly to the previous two locations, the river is almost entirely red, leading to a massive red CDOM plume off the coast. Palm oil plantations near the coast increase the presence of matter in these coastal waters.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spread of palm oil plantations and the presence of these plumes in Honduras and not Belize illustrate the looser coastal and environmental regulations that exist in Honduras. To further test the differences in the water quality of Belize and Honduras resulting from these regulatory differences, we quantified the levels of CDOM, chlorophyll-a, and turbidity in each of the areas of interest and compared them against each 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none"/>
              <a:t>Map Source: </a:t>
            </a:r>
            <a:r>
              <a:rPr lang="en-US"/>
              <a:t>NASA DEVELOP JPL Belize &amp; Honduras Water Resources II Team</a:t>
            </a:r>
            <a:endParaRPr/>
          </a:p>
          <a:p>
            <a:pPr marL="0" lvl="0" indent="0" algn="l" rtl="0">
              <a:lnSpc>
                <a:spcPct val="100000"/>
              </a:lnSpc>
              <a:spcBef>
                <a:spcPts val="0"/>
              </a:spcBef>
              <a:spcAft>
                <a:spcPts val="0"/>
              </a:spcAft>
              <a:buSzPts val="1400"/>
              <a:buNone/>
            </a:pPr>
            <a:r>
              <a:rPr lang="en-US" u="none"/>
              <a:t>Base Layer Source: Google Earth Engine</a:t>
            </a:r>
            <a:endParaRPr/>
          </a:p>
          <a:p>
            <a:pPr marL="0" lvl="0" indent="0" algn="l" rtl="0">
              <a:lnSpc>
                <a:spcPct val="100000"/>
              </a:lnSpc>
              <a:spcBef>
                <a:spcPts val="0"/>
              </a:spcBef>
              <a:spcAft>
                <a:spcPts val="0"/>
              </a:spcAft>
              <a:buSzPts val="1400"/>
              <a:buNone/>
            </a:pPr>
            <a:endParaRPr/>
          </a:p>
        </p:txBody>
      </p:sp>
      <p:sp>
        <p:nvSpPr>
          <p:cNvPr id="776" name="Google Shape;776;p7: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6529c936c6_0_6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g6529c936c6_0_68: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From these results we can conclude three major findings: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 as we can see from the line graphs, areas in Belize have much lower levels of chlorophyll-a and CDOM surrounding their reefs than the Honduran regions of interest. While all of these regions are marine protected areas, the river mouths in Honduras pass through active urban and agricultural areas that do not face the same legal limitations as those areas in Belize. Thus, the rivers carry contaminants that degrade the water quality and heighten these metrics in the surrounding area. This trend illustrates the need for legal protections to prevent a decline in reef health.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Second, we implemented an atmospheric correction algorithm that allowed us to gather Sentinel-2 data starting in 2016 through current day. As the previous team found, these corrected data sets derive values that match more closely to values derived by the ACOLITE atmospheric correction processor. The larger amount of data coupled with external correction allowed us to better evaluate the health of the Belize and Honduras Barrier Reefs.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Lastly, we created a tool with a user-friendly graphical interface that allows coastal managers with a ranging spectrum of experience in remote sensing to produce maps and time-series charts that aid them in coastal land-use decision making. By quickly being able to generate imagery and evaluate water quality parameter trends, they can identify areas that need greater protection and which laws are effective in both maintaining and improving the health of the reefs.</a:t>
            </a:r>
            <a:endParaRPr/>
          </a:p>
        </p:txBody>
      </p:sp>
      <p:sp>
        <p:nvSpPr>
          <p:cNvPr id="794" name="Google Shape;794;g6529c936c6_0_68: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6529c936c6_0_7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6529c936c6_0_7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The biggest uncertainty in our study is the lack of </a:t>
            </a:r>
            <a:r>
              <a:rPr lang="en-US" i="1"/>
              <a:t>in situ </a:t>
            </a:r>
            <a:r>
              <a:rPr lang="en-US"/>
              <a:t>data to validate the results that we derived from satellite imagery. This prevents us from calibrating the coefficients algorithms specifically to our study area. Furthermore, the CDOM algorithm we used was designed for northern coastal lakeshore waters, rather than the shallow tropical coasts of Belize and Honduras. If we had in situ data, we could calibrate the CDOM algorithm to our study area as well. Currently, the true viability of this algorithm in tropical coastal waters is unknown. Additionally, Landsat 8 and MODIS have a spatial resolution of 30 m and 1 km, respectively. Especially in reefs near more remote islands, these medium and low spatial resolutions cannot capture the variation present in smaller areas.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 Shared with us by Dr. Juan Torres-Perez, taken while collecting in situ data.</a:t>
            </a:r>
            <a:endParaRPr/>
          </a:p>
        </p:txBody>
      </p:sp>
      <p:sp>
        <p:nvSpPr>
          <p:cNvPr id="803" name="Google Shape;803;g6529c936c6_0_7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6f552a9b71_0_8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g6f552a9b71_0_89: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142354" lvl="0" indent="0" algn="l" rtl="0">
              <a:lnSpc>
                <a:spcPct val="100000"/>
              </a:lnSpc>
              <a:spcBef>
                <a:spcPts val="0"/>
              </a:spcBef>
              <a:spcAft>
                <a:spcPts val="0"/>
              </a:spcAft>
              <a:buSzPts val="1400"/>
              <a:buNone/>
            </a:pPr>
            <a:r>
              <a:rPr lang="en-US"/>
              <a:t>Our GEE tool requires validation of satellite derived water quality metrics with </a:t>
            </a:r>
            <a:r>
              <a:rPr lang="en-US" i="1"/>
              <a:t>in situ </a:t>
            </a:r>
            <a:r>
              <a:rPr lang="en-US"/>
              <a:t>field measurements. Limited </a:t>
            </a:r>
            <a:r>
              <a:rPr lang="en-US" i="1"/>
              <a:t>in situ </a:t>
            </a:r>
            <a:r>
              <a:rPr lang="en-US"/>
              <a:t>data gathering and processing occurs in the Mesoamerican reef region. None of the data was available during the DEVELOP term. We are aware that data is currently being collected and processed, so future projects should use these field datasets to calibrate model coefficients suitable for the region and validate the results of the tool. </a:t>
            </a:r>
            <a:endParaRPr/>
          </a:p>
          <a:p>
            <a:pPr marL="142354" lvl="0" indent="0" algn="l" rtl="0">
              <a:lnSpc>
                <a:spcPct val="100000"/>
              </a:lnSpc>
              <a:spcBef>
                <a:spcPts val="0"/>
              </a:spcBef>
              <a:spcAft>
                <a:spcPts val="0"/>
              </a:spcAft>
              <a:buSzPts val="1400"/>
              <a:buNone/>
            </a:pPr>
            <a:endParaRPr/>
          </a:p>
          <a:p>
            <a:pPr marL="142354" lvl="0" indent="0" algn="l" rtl="0">
              <a:lnSpc>
                <a:spcPct val="100000"/>
              </a:lnSpc>
              <a:spcBef>
                <a:spcPts val="0"/>
              </a:spcBef>
              <a:spcAft>
                <a:spcPts val="0"/>
              </a:spcAft>
              <a:buSzPts val="1400"/>
              <a:buNone/>
            </a:pPr>
            <a:r>
              <a:rPr lang="en-US"/>
              <a:t>Although our team was unable to incorporate a </a:t>
            </a:r>
            <a:r>
              <a:rPr lang="en-US" i="1"/>
              <a:t>Sargassum </a:t>
            </a:r>
            <a:r>
              <a:rPr lang="en-US"/>
              <a:t>metric because of time constraints, a parameter to monitor harmful macroalgae blooms near the reefs would be useful. </a:t>
            </a:r>
            <a:endParaRPr/>
          </a:p>
          <a:p>
            <a:pPr marL="0" lvl="0" indent="0" algn="l" rtl="0">
              <a:lnSpc>
                <a:spcPct val="100000"/>
              </a:lnSpc>
              <a:spcBef>
                <a:spcPts val="0"/>
              </a:spcBef>
              <a:spcAft>
                <a:spcPts val="0"/>
              </a:spcAft>
              <a:buSzPts val="1400"/>
              <a:buNone/>
            </a:pPr>
            <a:endParaRPr/>
          </a:p>
          <a:p>
            <a:pPr marL="142354" lvl="0" indent="0" algn="l" rtl="0">
              <a:lnSpc>
                <a:spcPct val="100000"/>
              </a:lnSpc>
              <a:spcBef>
                <a:spcPts val="0"/>
              </a:spcBef>
              <a:spcAft>
                <a:spcPts val="0"/>
              </a:spcAft>
              <a:buSzPts val="1400"/>
              <a:buNone/>
            </a:pPr>
            <a:r>
              <a:rPr lang="en-US"/>
              <a:t>Reflectance from the bottom of the sea floor, benthic reflectance, can distort satellite derived water quality parameters. Active research is being conducted to correct for sea floor reflectance and improve the accuracy of satellite data and metrics. Including an algorithm that corrects this reflectance would improve the ORCAA outputs.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Credits (from top to bottom):</a:t>
            </a:r>
            <a:r>
              <a:rPr lang="en-US" i="0">
                <a:solidFill>
                  <a:schemeClr val="dk1"/>
                </a:solidFill>
                <a:latin typeface="Calibri"/>
                <a:ea typeface="Calibri"/>
                <a:cs typeface="Calibri"/>
                <a:sym typeface="Calibri"/>
              </a:rPr>
              <a:t> </a:t>
            </a:r>
            <a:r>
              <a:rPr lang="en-US" i="0">
                <a:solidFill>
                  <a:srgbClr val="1779BA"/>
                </a:solidFill>
                <a:latin typeface="Arial"/>
                <a:ea typeface="Arial"/>
                <a:cs typeface="Arial"/>
                <a:sym typeface="Arial"/>
              </a:rPr>
              <a:t>"CLbKHaDVAAAJOse” by rjsinenomine. Licensed under CC BY 2.0. </a:t>
            </a:r>
            <a:r>
              <a:rPr lang="en-US" u="sng">
                <a:solidFill>
                  <a:schemeClr val="hlink"/>
                </a:solidFill>
                <a:highlight>
                  <a:srgbClr val="FEFEFE"/>
                </a:highlight>
                <a:hlinkClick r:id="rId3"/>
              </a:rPr>
              <a:t>https://www.flickr.com/photos/101077452@N05/20785104922/</a:t>
            </a:r>
            <a:r>
              <a:rPr lang="en-US">
                <a:highlight>
                  <a:srgbClr val="FEFEFE"/>
                </a:highlight>
              </a:rPr>
              <a:t>; Shared with us by Dr. Juan Toores-Perez, taken while collecting </a:t>
            </a:r>
            <a:r>
              <a:rPr lang="en-US" i="1">
                <a:highlight>
                  <a:srgbClr val="FEFEFE"/>
                </a:highlight>
              </a:rPr>
              <a:t>in situ </a:t>
            </a:r>
            <a:r>
              <a:rPr lang="en-US" i="0">
                <a:highlight>
                  <a:srgbClr val="FEFEFE"/>
                </a:highlight>
              </a:rPr>
              <a:t>data</a:t>
            </a:r>
            <a:endParaRPr/>
          </a:p>
          <a:p>
            <a:pPr marL="0" lvl="0" indent="0" algn="l" rtl="0">
              <a:lnSpc>
                <a:spcPct val="100000"/>
              </a:lnSpc>
              <a:spcBef>
                <a:spcPts val="0"/>
              </a:spcBef>
              <a:spcAft>
                <a:spcPts val="0"/>
              </a:spcAft>
              <a:buSzPts val="1400"/>
              <a:buNone/>
            </a:pPr>
            <a:endParaRPr/>
          </a:p>
        </p:txBody>
      </p:sp>
      <p:sp>
        <p:nvSpPr>
          <p:cNvPr id="815" name="Google Shape;815;g6f552a9b71_0_89: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We’d like to extend an enormous thanks to all of our partners, science advisers, past contributors, our Fellow Cecil Byles, Sean McCartney, and DEVELOP adviser Ben Holt. We so appreciate all the support and guidance that you all offered to us throughout the term.</a:t>
            </a:r>
            <a:endParaRPr/>
          </a:p>
        </p:txBody>
      </p:sp>
      <p:sp>
        <p:nvSpPr>
          <p:cNvPr id="824" name="Google Shape;82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529c936c6_0_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6529c936c6_0_12: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In 2018, the Healthy Reefs for Healthy People Initiative released a 10-year report evaluating the health of the Mesoamerican Barrier Reef (MAR). It looked at the coral and fleshy macroalgae coverage percentages, as well as the biomass of commercial and herbivorous fish at 319 sites along the MAR System to determine a reef health score between 1 and 5. The good news is that over the past 10 years, the health of the Mesoamerican reef has improved from a “poor” value of 2.3 to a “fair” value of 2.8. Honduras and Belize have the highest and second-highest reef scores, respectively, of the four countries that make up the MAR System. Both of these values, however, still only fall within the “fair” category. Over one-third of Honduras’s reefs and over one-half of Belize’s reefs are in critical or poor condition, and none of the regions in either country can be classified as being in “very good” health.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Data source: Healthy Reefs for Healthy People Initiative, “2018 Mesoamerican Barrier Reef Report Card”</a:t>
            </a:r>
            <a:endParaRPr/>
          </a:p>
        </p:txBody>
      </p:sp>
      <p:sp>
        <p:nvSpPr>
          <p:cNvPr id="131" name="Google Shape;131;g6529c936c6_0_12: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442f09b38_10_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7442f09b38_10_2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Another theory scientists have is that you can evaluate reef health with water quality metrics. Land-based pollution leads to a deposit of excess nutrients into bodies of water, which can result in eutrophication, or the over-enrichment of a body of water with minerals and nutrients, and decreased levels of oxygen. This depletion in water quality can lead to enhanced algal growth on reefs which crowd out corals and harm the ecosystem. You can gauge water quality with turbidity, chlorophyll-a, and colored dissolved organic matter, which are all metrics that can be derived from remote sensing data. The higher the levels of these three measures, the worse the water quality is thought to be. By studying these parameters, we can get an idea of the status of the health of the reefs in Belize and Honduras.</a:t>
            </a:r>
            <a:endParaRPr/>
          </a:p>
        </p:txBody>
      </p:sp>
      <p:sp>
        <p:nvSpPr>
          <p:cNvPr id="167" name="Google Shape;167;g7442f09b38_10_2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529c936c6_0_3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6529c936c6_0_36: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90000"/>
              </a:lnSpc>
              <a:spcBef>
                <a:spcPts val="1019"/>
              </a:spcBef>
              <a:spcAft>
                <a:spcPts val="0"/>
              </a:spcAft>
              <a:buClr>
                <a:schemeClr val="dk1"/>
              </a:buClr>
              <a:buSzPts val="1100"/>
              <a:buNone/>
            </a:pPr>
            <a:r>
              <a:rPr lang="en-US" dirty="0"/>
              <a:t>As we stated earlier, the preservation of the Mesoamerican Barrier Reef is immensely important for national and local communities alike. Without it, the both Belize and Honduras could risk economic collapse. </a:t>
            </a:r>
            <a:endParaRPr dirty="0"/>
          </a:p>
          <a:p>
            <a:pPr marL="0" lvl="0" indent="0" algn="l" rtl="0">
              <a:lnSpc>
                <a:spcPct val="90000"/>
              </a:lnSpc>
              <a:spcBef>
                <a:spcPts val="1019"/>
              </a:spcBef>
              <a:spcAft>
                <a:spcPts val="0"/>
              </a:spcAft>
              <a:buClr>
                <a:schemeClr val="dk1"/>
              </a:buClr>
              <a:buSzPts val="1100"/>
              <a:buNone/>
            </a:pPr>
            <a:endParaRPr dirty="0"/>
          </a:p>
          <a:p>
            <a:pPr marL="0" lvl="0" indent="0" algn="l" rtl="0">
              <a:lnSpc>
                <a:spcPct val="90000"/>
              </a:lnSpc>
              <a:spcBef>
                <a:spcPts val="1019"/>
              </a:spcBef>
              <a:spcAft>
                <a:spcPts val="0"/>
              </a:spcAft>
              <a:buClr>
                <a:schemeClr val="dk1"/>
              </a:buClr>
              <a:buSzPts val="1100"/>
              <a:buNone/>
            </a:pPr>
            <a:r>
              <a:rPr lang="en-US" dirty="0"/>
              <a:t>Both countries have experienced an uptick in economic development that puts their coastal environments at risk. Nutrient enrichment, excess sedimentation, and increased levels of toxins from land sewage runoffs associated with agriculture and population growth prevent coral growth and increase fish and other marine species mortality. </a:t>
            </a:r>
            <a:endParaRPr dirty="0"/>
          </a:p>
          <a:p>
            <a:pPr marL="0" lvl="0" indent="0" algn="l" rtl="0">
              <a:lnSpc>
                <a:spcPct val="90000"/>
              </a:lnSpc>
              <a:spcBef>
                <a:spcPts val="1019"/>
              </a:spcBef>
              <a:spcAft>
                <a:spcPts val="0"/>
              </a:spcAft>
              <a:buClr>
                <a:schemeClr val="dk1"/>
              </a:buClr>
              <a:buSzPts val="1100"/>
              <a:buNone/>
            </a:pPr>
            <a:endParaRPr dirty="0"/>
          </a:p>
          <a:p>
            <a:pPr marL="0" lvl="0" indent="0" algn="l" rtl="0">
              <a:lnSpc>
                <a:spcPct val="90000"/>
              </a:lnSpc>
              <a:spcBef>
                <a:spcPts val="1019"/>
              </a:spcBef>
              <a:spcAft>
                <a:spcPts val="0"/>
              </a:spcAft>
              <a:buClr>
                <a:schemeClr val="dk1"/>
              </a:buClr>
              <a:buSzPts val="1100"/>
              <a:buNone/>
            </a:pPr>
            <a:r>
              <a:rPr lang="en-US" dirty="0"/>
              <a:t>Unfortunately, there are too few government regulations enforced that protect the reef system. Only 5.6% of the Belize and Honduras Barrier Reefs combined are guarded by replenishment zones. Coupled with the difficulty of </a:t>
            </a:r>
            <a:r>
              <a:rPr lang="en-US" i="1" dirty="0"/>
              <a:t>in situ </a:t>
            </a:r>
            <a:r>
              <a:rPr lang="en-US" i="0" dirty="0"/>
              <a:t>monitoring of the entire reef system and unsustainable economic development, this lack of oversight will lead to a rapid and irreparable deterioration of the MAR system. </a:t>
            </a:r>
            <a:r>
              <a:rPr lang="en-US" dirty="0"/>
              <a:t>A comprehensive spatial and temporal monitoring system is necessary to defend stakeholder interests and pass policies to control waste and resource managements</a:t>
            </a:r>
            <a:r>
              <a:rPr lang="en-US" dirty="0" smtClean="0"/>
              <a:t>.</a:t>
            </a:r>
            <a:endParaRPr dirty="0"/>
          </a:p>
        </p:txBody>
      </p:sp>
      <p:sp>
        <p:nvSpPr>
          <p:cNvPr id="174" name="Google Shape;174;g6529c936c6_0_36: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529c936c6_0_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6529c936c6_0_2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In order to prevent this decline, we are building upon the work begun at JPL &amp; Ames Research Center by a previous DEVELOP team to create a water quality monitoring tool in Google Earth Engine called ORCAA: the Optical Reef and Coastal Area Assessment tool. This term, we aim to improve and complete ORCAA by applying cloud-masking and atmospheric correction algorithms to improve the quality of data that ORCAA uses to generate outputs, and hopefully obtain more accurate results by doing so. We also incorporated a new parameter into the tool, colored dissolved organic matter (CDOM), which our partners expressed desire for.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aimed to facilitate water quality monitoring in Belize and Honduras by providing our partners with the ORCAA tool as a web-based app (pending the software release process). We improved the graphical user interface of the tool so that they may evaluate past, present, and future reef 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Finally, we produced daily time-series charts and composite imagery using the improved data to visualize changes in coastal water quality. </a:t>
            </a:r>
            <a:endParaRPr/>
          </a:p>
          <a:p>
            <a:pPr marL="0" lvl="0" indent="0" algn="l" rtl="0">
              <a:lnSpc>
                <a:spcPct val="100000"/>
              </a:lnSpc>
              <a:spcBef>
                <a:spcPts val="0"/>
              </a:spcBef>
              <a:spcAft>
                <a:spcPts val="0"/>
              </a:spcAft>
              <a:buSzPts val="1400"/>
              <a:buNone/>
            </a:pPr>
            <a:endParaRPr/>
          </a:p>
        </p:txBody>
      </p:sp>
      <p:sp>
        <p:nvSpPr>
          <p:cNvPr id="187" name="Google Shape;187;g6529c936c6_0_2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529c936c6_0_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6529c936c6_0_28: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dirty="0"/>
              <a:t>To help achieve these objectives, we partnered with CZMAI, a quasi-governmental agency in Belize that focuses on ecologically-sustainable development through collaborative management practices in the region. Their main focus is to effectively deal with environmental concerns that result from population growth and rapid economic development along the coast.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also partnered with The </a:t>
            </a:r>
            <a:r>
              <a:rPr lang="en-US" dirty="0" err="1"/>
              <a:t>Secretaría</a:t>
            </a:r>
            <a:r>
              <a:rPr lang="en-US" dirty="0"/>
              <a:t> de </a:t>
            </a:r>
            <a:r>
              <a:rPr lang="en-US" dirty="0" err="1"/>
              <a:t>Recursos</a:t>
            </a:r>
            <a:r>
              <a:rPr lang="en-US" dirty="0"/>
              <a:t> </a:t>
            </a:r>
            <a:r>
              <a:rPr lang="en-US" dirty="0" err="1"/>
              <a:t>Naturales</a:t>
            </a:r>
            <a:r>
              <a:rPr lang="en-US" dirty="0"/>
              <a:t> y </a:t>
            </a:r>
            <a:r>
              <a:rPr lang="en-US" dirty="0" err="1"/>
              <a:t>Ambiente</a:t>
            </a:r>
            <a:r>
              <a:rPr lang="en-US" dirty="0"/>
              <a:t>, Honduras, also known as </a:t>
            </a:r>
            <a:r>
              <a:rPr lang="en-US" dirty="0" err="1"/>
              <a:t>MiAmbiente</a:t>
            </a:r>
            <a:r>
              <a:rPr lang="en-US" dirty="0"/>
              <a:t> Honduras, a government institution responsible for formulating policy and legislation in a manner that promotes regional cooperation. </a:t>
            </a:r>
            <a:r>
              <a:rPr lang="en-US" dirty="0" err="1"/>
              <a:t>MiAmbiente</a:t>
            </a:r>
            <a:r>
              <a:rPr lang="en-US" dirty="0"/>
              <a:t> Honduras has allied with the </a:t>
            </a:r>
            <a:r>
              <a:rPr lang="en-US" dirty="0" err="1"/>
              <a:t>Comisíon</a:t>
            </a:r>
            <a:r>
              <a:rPr lang="en-US" dirty="0"/>
              <a:t> </a:t>
            </a:r>
            <a:r>
              <a:rPr lang="en-US" dirty="0" err="1"/>
              <a:t>Centroamericana</a:t>
            </a:r>
            <a:r>
              <a:rPr lang="en-US" dirty="0"/>
              <a:t> de </a:t>
            </a:r>
            <a:r>
              <a:rPr lang="en-US" dirty="0" err="1"/>
              <a:t>Ambiente</a:t>
            </a:r>
            <a:r>
              <a:rPr lang="en-US" dirty="0"/>
              <a:t> y </a:t>
            </a:r>
            <a:r>
              <a:rPr lang="en-US" dirty="0" err="1"/>
              <a:t>Desarrollo</a:t>
            </a:r>
            <a:r>
              <a:rPr lang="en-US" dirty="0"/>
              <a:t> (CCAD) to promote regional cooperation from government, NGO’s, private sector industries, and the community to ensure conservation, restoration, and ecological management of natural resources.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Finally, we collaborated with the Wildlife Conservation Society to support Belize in their efforts to address water quality and coastal degradation using geospatial data.</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rgbClr val="3F3F3F"/>
                </a:solidFill>
              </a:rPr>
              <a:t>Image Credits (from top to bottom): “Belize mangroves” by </a:t>
            </a:r>
            <a:r>
              <a:rPr lang="en-US" dirty="0" err="1">
                <a:solidFill>
                  <a:srgbClr val="3F3F3F"/>
                </a:solidFill>
              </a:rPr>
              <a:t>CameliaTWU</a:t>
            </a:r>
            <a:r>
              <a:rPr lang="en-US" dirty="0">
                <a:solidFill>
                  <a:srgbClr val="3F3F3F"/>
                </a:solidFill>
              </a:rPr>
              <a:t>. Licensed under CC BY-NC-ND 2.0. </a:t>
            </a:r>
            <a:r>
              <a:rPr lang="en-US" u="sng" dirty="0">
                <a:solidFill>
                  <a:schemeClr val="hlink"/>
                </a:solidFill>
                <a:hlinkClick r:id="rId3"/>
              </a:rPr>
              <a:t>https://ccsearch.creativecommons.org/photos/7f052432-4d54-4e05-ab6e-662985d10e92</a:t>
            </a:r>
            <a:r>
              <a:rPr lang="en-US" dirty="0"/>
              <a:t>; “Sangre Garifuna” by Recovering Vagabond. Licensed under CC-BY-NC-SA 2.0. </a:t>
            </a:r>
            <a:r>
              <a:rPr lang="en-US" u="sng" dirty="0">
                <a:solidFill>
                  <a:schemeClr val="hlink"/>
                </a:solidFill>
                <a:hlinkClick r:id="rId4"/>
              </a:rPr>
              <a:t>https://ccsearch.creativecommons.org/photos/7bc0a959-9452-47b5-81e8-87b3497fabf0</a:t>
            </a:r>
            <a:endParaRPr i="0" u="none" dirty="0"/>
          </a:p>
        </p:txBody>
      </p:sp>
      <p:sp>
        <p:nvSpPr>
          <p:cNvPr id="202" name="Google Shape;202;g6529c936c6_0_28: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54abd990e_4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654abd990e_4_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The previous DEVELOP team built ORCAA to study changing water quality in the coastal Belize region and the Belize Barrier Reef between January 2013 and July 2019. We expanded the study area to include coastal Honduras and the Honduras Barrier Reef. Furthermore, we expanded the study period to include the most recent NASA Earth observations that are available in Google Earth Engine. ORCAA will continue to include the most recent observations from each of the sensors as they become available in the platform. Per the request of our partners, we focused our analysis on the Marine Protected Areas for each country, but the tool conducts analysis across the entire Belize and Honduras region.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Map Source: NASA DEVELOP JPL Belize &amp; Honduras Water Resources II Team</a:t>
            </a:r>
            <a:endParaRPr/>
          </a:p>
          <a:p>
            <a:pPr marL="0" lvl="0" indent="0" algn="l" rtl="0">
              <a:lnSpc>
                <a:spcPct val="100000"/>
              </a:lnSpc>
              <a:spcBef>
                <a:spcPts val="0"/>
              </a:spcBef>
              <a:spcAft>
                <a:spcPts val="0"/>
              </a:spcAft>
              <a:buSzPts val="1400"/>
              <a:buNone/>
            </a:pPr>
            <a:r>
              <a:rPr lang="en-US"/>
              <a:t>Base Layer Source: Google Earth Engine</a:t>
            </a:r>
            <a:endParaRPr/>
          </a:p>
          <a:p>
            <a:pPr marL="0" lvl="0" indent="0" algn="l" rtl="0">
              <a:lnSpc>
                <a:spcPct val="100000"/>
              </a:lnSpc>
              <a:spcBef>
                <a:spcPts val="0"/>
              </a:spcBef>
              <a:spcAft>
                <a:spcPts val="0"/>
              </a:spcAft>
              <a:buSzPts val="1400"/>
              <a:buNone/>
            </a:pPr>
            <a:r>
              <a:rPr lang="en-US"/>
              <a:t>Marine Protected Areas Boundary Source: United Nations Environment World Conservation Monitoring Centre</a:t>
            </a:r>
            <a:endParaRPr/>
          </a:p>
        </p:txBody>
      </p:sp>
      <p:sp>
        <p:nvSpPr>
          <p:cNvPr id="213" name="Google Shape;213;g654abd990e_4_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77"/>
        <p:cNvGrpSpPr/>
        <p:nvPr/>
      </p:nvGrpSpPr>
      <p:grpSpPr>
        <a:xfrm>
          <a:off x="0" y="0"/>
          <a:ext cx="0" cy="0"/>
          <a:chOff x="0" y="0"/>
          <a:chExt cx="0" cy="0"/>
        </a:xfrm>
      </p:grpSpPr>
      <p:sp>
        <p:nvSpPr>
          <p:cNvPr id="78" name="Google Shape;78;p2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9" name="Google Shape;79;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0" name="Google Shape;80;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8"/>
        <p:cNvGrpSpPr/>
        <p:nvPr/>
      </p:nvGrpSpPr>
      <p:grpSpPr>
        <a:xfrm>
          <a:off x="0" y="0"/>
          <a:ext cx="0" cy="0"/>
          <a:chOff x="0" y="0"/>
          <a:chExt cx="0" cy="0"/>
        </a:xfrm>
      </p:grpSpPr>
      <p:sp>
        <p:nvSpPr>
          <p:cNvPr id="19" name="Google Shape;19;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16"/>
          <p:cNvSpPr/>
          <p:nvPr/>
        </p:nvSpPr>
        <p:spPr>
          <a:xfrm rot="7200000">
            <a:off x="342880" y="292874"/>
            <a:ext cx="678058" cy="589869"/>
          </a:xfrm>
          <a:prstGeom prst="hexagon">
            <a:avLst>
              <a:gd name="adj" fmla="val 28832"/>
              <a:gd name="vf" fmla="val 115470"/>
            </a:avLst>
          </a:prstGeom>
          <a:solidFill>
            <a:srgbClr val="379CC3">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16"/>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28"/>
        <p:cNvGrpSpPr/>
        <p:nvPr/>
      </p:nvGrpSpPr>
      <p:grpSpPr>
        <a:xfrm>
          <a:off x="0" y="0"/>
          <a:ext cx="0" cy="0"/>
          <a:chOff x="0" y="0"/>
          <a:chExt cx="0" cy="0"/>
        </a:xfrm>
      </p:grpSpPr>
      <p:sp>
        <p:nvSpPr>
          <p:cNvPr id="29" name="Google Shape;29;p22"/>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36"/>
        <p:cNvGrpSpPr/>
        <p:nvPr/>
      </p:nvGrpSpPr>
      <p:grpSpPr>
        <a:xfrm>
          <a:off x="0" y="0"/>
          <a:ext cx="0" cy="0"/>
          <a:chOff x="0" y="0"/>
          <a:chExt cx="0" cy="0"/>
        </a:xfrm>
      </p:grpSpPr>
      <p:sp>
        <p:nvSpPr>
          <p:cNvPr id="37" name="Google Shape;37;p17"/>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8" name="Google Shape;38;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39" name="Google Shape;39;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43"/>
        <p:cNvGrpSpPr/>
        <p:nvPr/>
      </p:nvGrpSpPr>
      <p:grpSpPr>
        <a:xfrm>
          <a:off x="0" y="0"/>
          <a:ext cx="0" cy="0"/>
          <a:chOff x="0" y="0"/>
          <a:chExt cx="0" cy="0"/>
        </a:xfrm>
      </p:grpSpPr>
      <p:sp>
        <p:nvSpPr>
          <p:cNvPr id="44" name="Google Shape;44;p24"/>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5" name="Google Shape;45;p24"/>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6" name="Google Shape;46;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7" name="Google Shape;47;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51"/>
        <p:cNvGrpSpPr/>
        <p:nvPr/>
      </p:nvGrpSpPr>
      <p:grpSpPr>
        <a:xfrm>
          <a:off x="0" y="0"/>
          <a:ext cx="0" cy="0"/>
          <a:chOff x="0" y="0"/>
          <a:chExt cx="0" cy="0"/>
        </a:xfrm>
      </p:grpSpPr>
      <p:sp>
        <p:nvSpPr>
          <p:cNvPr id="52" name="Google Shape;52;p15"/>
          <p:cNvSpPr/>
          <p:nvPr/>
        </p:nvSpPr>
        <p:spPr>
          <a:xfrm flipH="1">
            <a:off x="-4" y="0"/>
            <a:ext cx="12192003"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3" name="Google Shape;53;p15"/>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5"/>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5"/>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5"/>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57"/>
        <p:cNvGrpSpPr/>
        <p:nvPr/>
      </p:nvGrpSpPr>
      <p:grpSpPr>
        <a:xfrm>
          <a:off x="0" y="0"/>
          <a:ext cx="0" cy="0"/>
          <a:chOff x="0" y="0"/>
          <a:chExt cx="0" cy="0"/>
        </a:xfrm>
      </p:grpSpPr>
      <p:sp>
        <p:nvSpPr>
          <p:cNvPr id="58" name="Google Shape;58;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0" name="Google Shape;60;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1" name="Google Shape;61;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2" name="Google Shape;62;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66"/>
        <p:cNvGrpSpPr/>
        <p:nvPr/>
      </p:nvGrpSpPr>
      <p:grpSpPr>
        <a:xfrm>
          <a:off x="0" y="0"/>
          <a:ext cx="0" cy="0"/>
          <a:chOff x="0" y="0"/>
          <a:chExt cx="0" cy="0"/>
        </a:xfrm>
      </p:grpSpPr>
      <p:sp>
        <p:nvSpPr>
          <p:cNvPr id="67" name="Google Shape;67;p23"/>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8" name="Google Shape;68;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71"/>
        <p:cNvGrpSpPr/>
        <p:nvPr/>
      </p:nvGrpSpPr>
      <p:grpSpPr>
        <a:xfrm>
          <a:off x="0" y="0"/>
          <a:ext cx="0" cy="0"/>
          <a:chOff x="0" y="0"/>
          <a:chExt cx="0" cy="0"/>
        </a:xfrm>
      </p:grpSpPr>
      <p:sp>
        <p:nvSpPr>
          <p:cNvPr id="72" name="Google Shape;72;p20"/>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 name="Google Shape;73;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 name="Google Shape;74;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75" name="Google Shape;75;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76" name="Google Shape;76;p20"/>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9.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50.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59.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50.pn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2.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84.jp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5.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
          <p:cNvPicPr preferRelativeResize="0"/>
          <p:nvPr/>
        </p:nvPicPr>
        <p:blipFill rotWithShape="1">
          <a:blip r:embed="rId3">
            <a:alphaModFix/>
          </a:blip>
          <a:srcRect/>
          <a:stretch/>
        </p:blipFill>
        <p:spPr>
          <a:xfrm>
            <a:off x="2" y="0"/>
            <a:ext cx="7429949" cy="6858000"/>
          </a:xfrm>
          <a:prstGeom prst="rect">
            <a:avLst/>
          </a:prstGeom>
          <a:noFill/>
          <a:ln>
            <a:noFill/>
          </a:ln>
        </p:spPr>
      </p:pic>
      <p:grpSp>
        <p:nvGrpSpPr>
          <p:cNvPr id="88" name="Google Shape;88;p1"/>
          <p:cNvGrpSpPr/>
          <p:nvPr/>
        </p:nvGrpSpPr>
        <p:grpSpPr>
          <a:xfrm>
            <a:off x="7794625" y="4197667"/>
            <a:ext cx="1820700" cy="1628439"/>
            <a:chOff x="8025208" y="3531159"/>
            <a:chExt cx="1820700" cy="1628439"/>
          </a:xfrm>
        </p:grpSpPr>
        <p:sp>
          <p:nvSpPr>
            <p:cNvPr id="89" name="Google Shape;89;p1"/>
            <p:cNvSpPr txBox="1"/>
            <p:nvPr/>
          </p:nvSpPr>
          <p:spPr>
            <a:xfrm>
              <a:off x="8025208" y="3531159"/>
              <a:ext cx="18207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Hayley Pippin</a:t>
              </a:r>
              <a:endParaRPr sz="1400" b="0" i="0" u="none" strike="noStrike" cap="none">
                <a:solidFill>
                  <a:srgbClr val="3F3F3F"/>
                </a:solidFill>
                <a:latin typeface="Arial"/>
                <a:ea typeface="Arial"/>
                <a:cs typeface="Arial"/>
                <a:sym typeface="Arial"/>
              </a:endParaRPr>
            </a:p>
          </p:txBody>
        </p:sp>
        <p:sp>
          <p:nvSpPr>
            <p:cNvPr id="90" name="Google Shape;90;p1"/>
            <p:cNvSpPr/>
            <p:nvPr/>
          </p:nvSpPr>
          <p:spPr>
            <a:xfrm>
              <a:off x="8032640" y="3966272"/>
              <a:ext cx="17139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Arbyn Olarte</a:t>
              </a:r>
              <a:endParaRPr sz="1400" b="0" i="0" u="none" strike="noStrike" cap="none">
                <a:solidFill>
                  <a:srgbClr val="3F3F3F"/>
                </a:solidFill>
                <a:latin typeface="Arial"/>
                <a:ea typeface="Arial"/>
                <a:cs typeface="Arial"/>
                <a:sym typeface="Arial"/>
              </a:endParaRPr>
            </a:p>
          </p:txBody>
        </p:sp>
        <p:sp>
          <p:nvSpPr>
            <p:cNvPr id="91" name="Google Shape;91;p1"/>
            <p:cNvSpPr/>
            <p:nvPr/>
          </p:nvSpPr>
          <p:spPr>
            <a:xfrm>
              <a:off x="8046764" y="4836498"/>
              <a:ext cx="17139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Vanessa Valenti</a:t>
              </a:r>
              <a:endParaRPr sz="1400" b="0" i="0" u="none" strike="noStrike" cap="none">
                <a:solidFill>
                  <a:srgbClr val="3F3F3F"/>
                </a:solidFill>
                <a:latin typeface="Arial"/>
                <a:ea typeface="Arial"/>
                <a:cs typeface="Arial"/>
                <a:sym typeface="Arial"/>
              </a:endParaRPr>
            </a:p>
          </p:txBody>
        </p:sp>
        <p:sp>
          <p:nvSpPr>
            <p:cNvPr id="92" name="Google Shape;92;p1"/>
            <p:cNvSpPr/>
            <p:nvPr/>
          </p:nvSpPr>
          <p:spPr>
            <a:xfrm>
              <a:off x="8036885" y="4401385"/>
              <a:ext cx="17139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Roxana Pilot</a:t>
              </a:r>
              <a:endParaRPr sz="1400" b="0" i="0" u="none" strike="noStrike" cap="none">
                <a:solidFill>
                  <a:srgbClr val="3F3F3F"/>
                </a:solidFill>
                <a:latin typeface="Arial"/>
                <a:ea typeface="Arial"/>
                <a:cs typeface="Arial"/>
                <a:sym typeface="Arial"/>
              </a:endParaRPr>
            </a:p>
          </p:txBody>
        </p:sp>
      </p:grpSp>
      <p:sp>
        <p:nvSpPr>
          <p:cNvPr id="93" name="Google Shape;93;p1"/>
          <p:cNvSpPr txBox="1"/>
          <p:nvPr/>
        </p:nvSpPr>
        <p:spPr>
          <a:xfrm>
            <a:off x="7794625" y="1172775"/>
            <a:ext cx="3895800" cy="1321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a:solidFill>
                  <a:srgbClr val="379CC3"/>
                </a:solidFill>
                <a:latin typeface="Century Gothic"/>
                <a:ea typeface="Century Gothic"/>
                <a:cs typeface="Century Gothic"/>
                <a:sym typeface="Century Gothic"/>
              </a:rPr>
              <a:t>BELIZE &amp; HONDURAS WATER RESOURCES II</a:t>
            </a: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7794625" y="2624875"/>
            <a:ext cx="4286100" cy="117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a:solidFill>
                  <a:srgbClr val="3F3F3F"/>
                </a:solidFill>
                <a:latin typeface="Century Gothic"/>
                <a:ea typeface="Century Gothic"/>
                <a:cs typeface="Century Gothic"/>
                <a:sym typeface="Century Gothic"/>
              </a:rPr>
              <a:t>Developing a Google Earth Engine Dashboard for Assessing Coastal Water Quality in the Belize and Honduras Barrier Reefs to Identify Adequate Waste Control and Inform Coastal Resource Monitoring and Management </a:t>
            </a:r>
            <a:endParaRPr sz="1400" b="0" i="0" u="none" strike="noStrike" cap="none">
              <a:solidFill>
                <a:srgbClr val="3F3F3F"/>
              </a:solidFill>
              <a:latin typeface="Arial"/>
              <a:ea typeface="Arial"/>
              <a:cs typeface="Arial"/>
              <a:sym typeface="Arial"/>
            </a:endParaRPr>
          </a:p>
        </p:txBody>
      </p:sp>
      <p:pic>
        <p:nvPicPr>
          <p:cNvPr id="95" name="Google Shape;95;p1"/>
          <p:cNvPicPr preferRelativeResize="0"/>
          <p:nvPr/>
        </p:nvPicPr>
        <p:blipFill rotWithShape="1">
          <a:blip r:embed="rId4">
            <a:alphaModFix/>
          </a:blip>
          <a:srcRect/>
          <a:stretch/>
        </p:blipFill>
        <p:spPr>
          <a:xfrm>
            <a:off x="0" y="6065428"/>
            <a:ext cx="12191999" cy="715571"/>
          </a:xfrm>
          <a:prstGeom prst="rect">
            <a:avLst/>
          </a:prstGeom>
          <a:noFill/>
          <a:ln>
            <a:noFill/>
          </a:ln>
        </p:spPr>
      </p:pic>
      <p:sp>
        <p:nvSpPr>
          <p:cNvPr id="96" name="Google Shape;96;p1"/>
          <p:cNvSpPr txBox="1"/>
          <p:nvPr/>
        </p:nvSpPr>
        <p:spPr>
          <a:xfrm>
            <a:off x="3155090" y="6217180"/>
            <a:ext cx="7136700" cy="369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California – JPL | Fall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7442f09b38_9_0"/>
          <p:cNvSpPr/>
          <p:nvPr/>
        </p:nvSpPr>
        <p:spPr>
          <a:xfrm>
            <a:off x="3017925" y="1104900"/>
            <a:ext cx="3066900" cy="5753100"/>
          </a:xfrm>
          <a:prstGeom prst="rect">
            <a:avLst/>
          </a:prstGeom>
          <a:solidFill>
            <a:srgbClr val="379CC3">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7442f09b38_9_0"/>
          <p:cNvSpPr txBox="1">
            <a:spLocks noGrp="1"/>
          </p:cNvSpPr>
          <p:nvPr>
            <p:ph type="title"/>
          </p:nvPr>
        </p:nvSpPr>
        <p:spPr>
          <a:xfrm>
            <a:off x="393090" y="443098"/>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Case Study Areas</a:t>
            </a:r>
            <a:endParaRPr sz="2600" b="0" i="1"/>
          </a:p>
        </p:txBody>
      </p:sp>
      <p:sp>
        <p:nvSpPr>
          <p:cNvPr id="236" name="Google Shape;236;g7442f09b38_9_0"/>
          <p:cNvSpPr txBox="1"/>
          <p:nvPr/>
        </p:nvSpPr>
        <p:spPr>
          <a:xfrm>
            <a:off x="8032025" y="6535850"/>
            <a:ext cx="4123500" cy="48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237" name="Google Shape;237;g7442f09b38_9_0"/>
          <p:cNvSpPr/>
          <p:nvPr/>
        </p:nvSpPr>
        <p:spPr>
          <a:xfrm>
            <a:off x="9128175" y="1104900"/>
            <a:ext cx="3066900" cy="5753100"/>
          </a:xfrm>
          <a:prstGeom prst="rect">
            <a:avLst/>
          </a:prstGeom>
          <a:solidFill>
            <a:srgbClr val="379CC3">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7442f09b38_9_0"/>
          <p:cNvSpPr txBox="1"/>
          <p:nvPr/>
        </p:nvSpPr>
        <p:spPr>
          <a:xfrm>
            <a:off x="365250" y="4583625"/>
            <a:ext cx="2262000" cy="171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Chetumal Bay</a:t>
            </a:r>
            <a:endParaRPr sz="2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3F3F3F"/>
                </a:solidFill>
                <a:latin typeface="Century Gothic"/>
                <a:ea typeface="Century Gothic"/>
                <a:cs typeface="Century Gothic"/>
                <a:sym typeface="Century Gothic"/>
              </a:rPr>
              <a:t>Belize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Century Gothic"/>
                <a:ea typeface="Century Gothic"/>
                <a:cs typeface="Century Gothic"/>
                <a:sym typeface="Century Gothic"/>
              </a:rPr>
              <a:t>River mouth</a:t>
            </a:r>
            <a:endParaRPr sz="2400" b="0" i="0" u="none" strike="noStrike" cap="none">
              <a:solidFill>
                <a:srgbClr val="3F3F3F"/>
              </a:solidFill>
              <a:latin typeface="Century Gothic"/>
              <a:ea typeface="Century Gothic"/>
              <a:cs typeface="Century Gothic"/>
              <a:sym typeface="Century Gothic"/>
            </a:endParaRPr>
          </a:p>
        </p:txBody>
      </p:sp>
      <p:sp>
        <p:nvSpPr>
          <p:cNvPr id="239" name="Google Shape;239;g7442f09b38_9_0"/>
          <p:cNvSpPr txBox="1"/>
          <p:nvPr/>
        </p:nvSpPr>
        <p:spPr>
          <a:xfrm>
            <a:off x="3289465" y="4583625"/>
            <a:ext cx="2540005" cy="171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Lighthouse Reef</a:t>
            </a:r>
            <a:endParaRPr sz="2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400" b="0" i="1" u="none" strike="noStrike" cap="none">
                <a:solidFill>
                  <a:srgbClr val="3F3F3F"/>
                </a:solidFill>
                <a:latin typeface="Century Gothic"/>
                <a:ea typeface="Century Gothic"/>
                <a:cs typeface="Century Gothic"/>
                <a:sym typeface="Century Gothic"/>
              </a:rPr>
              <a:t>Belize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rgbClr val="3F3F3F"/>
                </a:solidFill>
                <a:latin typeface="Century Gothic"/>
                <a:ea typeface="Century Gothic"/>
                <a:cs typeface="Century Gothic"/>
                <a:sym typeface="Century Gothic"/>
              </a:rPr>
              <a:t>Island</a:t>
            </a:r>
            <a:endParaRPr sz="2400" b="1" i="0" u="none" strike="noStrike" cap="none">
              <a:solidFill>
                <a:srgbClr val="3F3F3F"/>
              </a:solidFill>
              <a:latin typeface="Century Gothic"/>
              <a:ea typeface="Century Gothic"/>
              <a:cs typeface="Century Gothic"/>
              <a:sym typeface="Century Gothic"/>
            </a:endParaRPr>
          </a:p>
        </p:txBody>
      </p:sp>
      <p:sp>
        <p:nvSpPr>
          <p:cNvPr id="240" name="Google Shape;240;g7442f09b38_9_0"/>
          <p:cNvSpPr txBox="1"/>
          <p:nvPr/>
        </p:nvSpPr>
        <p:spPr>
          <a:xfrm>
            <a:off x="6475500" y="4583625"/>
            <a:ext cx="2262000" cy="171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Punta Izopo</a:t>
            </a:r>
            <a:endParaRPr sz="2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400" b="0" i="1" u="none" strike="noStrike" cap="none">
                <a:solidFill>
                  <a:srgbClr val="3F3F3F"/>
                </a:solidFill>
                <a:latin typeface="Century Gothic"/>
                <a:ea typeface="Century Gothic"/>
                <a:cs typeface="Century Gothic"/>
                <a:sym typeface="Century Gothic"/>
              </a:rPr>
              <a:t>Honduras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rgbClr val="3F3F3F"/>
                </a:solidFill>
                <a:latin typeface="Century Gothic"/>
                <a:ea typeface="Century Gothic"/>
                <a:cs typeface="Century Gothic"/>
                <a:sym typeface="Century Gothic"/>
              </a:rPr>
              <a:t>River mouth</a:t>
            </a:r>
            <a:endParaRPr sz="2400" b="1" i="0" u="none" strike="noStrike" cap="none">
              <a:solidFill>
                <a:srgbClr val="3F3F3F"/>
              </a:solidFill>
              <a:latin typeface="Century Gothic"/>
              <a:ea typeface="Century Gothic"/>
              <a:cs typeface="Century Gothic"/>
              <a:sym typeface="Century Gothic"/>
            </a:endParaRPr>
          </a:p>
        </p:txBody>
      </p:sp>
      <p:sp>
        <p:nvSpPr>
          <p:cNvPr id="241" name="Google Shape;241;g7442f09b38_9_0"/>
          <p:cNvSpPr txBox="1"/>
          <p:nvPr/>
        </p:nvSpPr>
        <p:spPr>
          <a:xfrm>
            <a:off x="9402959" y="4577437"/>
            <a:ext cx="2679016" cy="171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Cayos Cochinos</a:t>
            </a:r>
            <a:endParaRPr sz="24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400" b="0" i="1" u="none" strike="noStrike" cap="none">
                <a:solidFill>
                  <a:srgbClr val="3F3F3F"/>
                </a:solidFill>
                <a:latin typeface="Century Gothic"/>
                <a:ea typeface="Century Gothic"/>
                <a:cs typeface="Century Gothic"/>
                <a:sym typeface="Century Gothic"/>
              </a:rPr>
              <a:t>Honduras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2400" b="0" i="0" u="none" strike="noStrike" cap="none">
                <a:solidFill>
                  <a:srgbClr val="3F3F3F"/>
                </a:solidFill>
                <a:latin typeface="Century Gothic"/>
                <a:ea typeface="Century Gothic"/>
                <a:cs typeface="Century Gothic"/>
                <a:sym typeface="Century Gothic"/>
              </a:rPr>
              <a:t>Island</a:t>
            </a:r>
            <a:endParaRPr sz="2400" b="1" i="0" u="none" strike="noStrike" cap="none">
              <a:solidFill>
                <a:srgbClr val="3F3F3F"/>
              </a:solidFill>
              <a:latin typeface="Century Gothic"/>
              <a:ea typeface="Century Gothic"/>
              <a:cs typeface="Century Gothic"/>
              <a:sym typeface="Century Gothic"/>
            </a:endParaRPr>
          </a:p>
        </p:txBody>
      </p:sp>
      <p:pic>
        <p:nvPicPr>
          <p:cNvPr id="242" name="Google Shape;242;g7442f09b38_9_0"/>
          <p:cNvPicPr preferRelativeResize="0"/>
          <p:nvPr/>
        </p:nvPicPr>
        <p:blipFill rotWithShape="1">
          <a:blip r:embed="rId3">
            <a:alphaModFix/>
          </a:blip>
          <a:srcRect/>
          <a:stretch/>
        </p:blipFill>
        <p:spPr>
          <a:xfrm>
            <a:off x="9251850" y="1371058"/>
            <a:ext cx="2852475" cy="2924583"/>
          </a:xfrm>
          <a:prstGeom prst="roundRect">
            <a:avLst>
              <a:gd name="adj" fmla="val 16667"/>
            </a:avLst>
          </a:prstGeom>
          <a:noFill/>
          <a:ln>
            <a:noFill/>
          </a:ln>
        </p:spPr>
      </p:pic>
      <p:pic>
        <p:nvPicPr>
          <p:cNvPr id="243" name="Google Shape;243;g7442f09b38_9_0"/>
          <p:cNvPicPr preferRelativeResize="0"/>
          <p:nvPr/>
        </p:nvPicPr>
        <p:blipFill rotWithShape="1">
          <a:blip r:embed="rId4">
            <a:alphaModFix/>
          </a:blip>
          <a:srcRect/>
          <a:stretch/>
        </p:blipFill>
        <p:spPr>
          <a:xfrm>
            <a:off x="3149857" y="1370517"/>
            <a:ext cx="2803035" cy="2924583"/>
          </a:xfrm>
          <a:prstGeom prst="roundRect">
            <a:avLst>
              <a:gd name="adj" fmla="val 16667"/>
            </a:avLst>
          </a:prstGeom>
          <a:noFill/>
          <a:ln>
            <a:noFill/>
          </a:ln>
        </p:spPr>
      </p:pic>
      <p:pic>
        <p:nvPicPr>
          <p:cNvPr id="244" name="Google Shape;244;g7442f09b38_9_0"/>
          <p:cNvPicPr preferRelativeResize="0"/>
          <p:nvPr/>
        </p:nvPicPr>
        <p:blipFill rotWithShape="1">
          <a:blip r:embed="rId5">
            <a:alphaModFix/>
          </a:blip>
          <a:srcRect/>
          <a:stretch/>
        </p:blipFill>
        <p:spPr>
          <a:xfrm>
            <a:off x="6182860" y="1370517"/>
            <a:ext cx="2842260" cy="2924583"/>
          </a:xfrm>
          <a:prstGeom prst="roundRect">
            <a:avLst>
              <a:gd name="adj" fmla="val 16667"/>
            </a:avLst>
          </a:prstGeom>
          <a:noFill/>
          <a:ln>
            <a:noFill/>
          </a:ln>
        </p:spPr>
      </p:pic>
      <p:pic>
        <p:nvPicPr>
          <p:cNvPr id="245" name="Google Shape;245;g7442f09b38_9_0"/>
          <p:cNvPicPr preferRelativeResize="0"/>
          <p:nvPr/>
        </p:nvPicPr>
        <p:blipFill rotWithShape="1">
          <a:blip r:embed="rId6">
            <a:alphaModFix/>
          </a:blip>
          <a:srcRect/>
          <a:stretch/>
        </p:blipFill>
        <p:spPr>
          <a:xfrm>
            <a:off x="88010" y="1370517"/>
            <a:ext cx="2826860" cy="2924583"/>
          </a:xfrm>
          <a:prstGeom prst="roundRect">
            <a:avLst>
              <a:gd name="adj" fmla="val 16667"/>
            </a:avLst>
          </a:prstGeom>
          <a:noFill/>
          <a:ln>
            <a:noFill/>
          </a:ln>
        </p:spPr>
      </p:pic>
      <p:cxnSp>
        <p:nvCxnSpPr>
          <p:cNvPr id="246" name="Google Shape;246;g7442f09b38_9_0"/>
          <p:cNvCxnSpPr/>
          <p:nvPr/>
        </p:nvCxnSpPr>
        <p:spPr>
          <a:xfrm>
            <a:off x="5269351" y="1751429"/>
            <a:ext cx="412136" cy="0"/>
          </a:xfrm>
          <a:prstGeom prst="straightConnector1">
            <a:avLst/>
          </a:prstGeom>
          <a:noFill/>
          <a:ln w="28575" cap="flat" cmpd="sng">
            <a:solidFill>
              <a:schemeClr val="lt1"/>
            </a:solidFill>
            <a:prstDash val="solid"/>
            <a:round/>
            <a:headEnd type="none" w="sm" len="sm"/>
            <a:tailEnd type="none" w="sm" len="sm"/>
          </a:ln>
        </p:spPr>
      </p:cxnSp>
      <p:sp>
        <p:nvSpPr>
          <p:cNvPr id="247" name="Google Shape;247;g7442f09b38_9_0"/>
          <p:cNvSpPr/>
          <p:nvPr/>
        </p:nvSpPr>
        <p:spPr>
          <a:xfrm>
            <a:off x="5401326" y="1469841"/>
            <a:ext cx="137100" cy="189300"/>
          </a:xfrm>
          <a:prstGeom prst="up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8" name="Google Shape;248;g7442f09b38_9_0"/>
          <p:cNvSpPr txBox="1"/>
          <p:nvPr/>
        </p:nvSpPr>
        <p:spPr>
          <a:xfrm>
            <a:off x="5109960" y="1758463"/>
            <a:ext cx="719831"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10 km</a:t>
            </a:r>
            <a:endParaRPr sz="1400" b="0" i="0" u="none" strike="noStrike" cap="none">
              <a:solidFill>
                <a:srgbClr val="000000"/>
              </a:solidFill>
              <a:latin typeface="Arial"/>
              <a:ea typeface="Arial"/>
              <a:cs typeface="Arial"/>
              <a:sym typeface="Arial"/>
            </a:endParaRPr>
          </a:p>
        </p:txBody>
      </p:sp>
      <p:cxnSp>
        <p:nvCxnSpPr>
          <p:cNvPr id="249" name="Google Shape;249;g7442f09b38_9_0"/>
          <p:cNvCxnSpPr/>
          <p:nvPr/>
        </p:nvCxnSpPr>
        <p:spPr>
          <a:xfrm>
            <a:off x="8344347" y="1751429"/>
            <a:ext cx="412136" cy="0"/>
          </a:xfrm>
          <a:prstGeom prst="straightConnector1">
            <a:avLst/>
          </a:prstGeom>
          <a:noFill/>
          <a:ln w="28575" cap="flat" cmpd="sng">
            <a:solidFill>
              <a:schemeClr val="lt1"/>
            </a:solidFill>
            <a:prstDash val="solid"/>
            <a:round/>
            <a:headEnd type="none" w="sm" len="sm"/>
            <a:tailEnd type="none" w="sm" len="sm"/>
          </a:ln>
        </p:spPr>
      </p:cxnSp>
      <p:sp>
        <p:nvSpPr>
          <p:cNvPr id="250" name="Google Shape;250;g7442f09b38_9_0"/>
          <p:cNvSpPr/>
          <p:nvPr/>
        </p:nvSpPr>
        <p:spPr>
          <a:xfrm>
            <a:off x="8476322" y="1469841"/>
            <a:ext cx="137100" cy="189300"/>
          </a:xfrm>
          <a:prstGeom prst="up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1" name="Google Shape;251;g7442f09b38_9_0"/>
          <p:cNvSpPr txBox="1"/>
          <p:nvPr/>
        </p:nvSpPr>
        <p:spPr>
          <a:xfrm>
            <a:off x="8184956" y="1758463"/>
            <a:ext cx="719831"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5 km</a:t>
            </a:r>
            <a:endParaRPr sz="1400" b="0" i="0" u="none" strike="noStrike" cap="none">
              <a:solidFill>
                <a:srgbClr val="000000"/>
              </a:solidFill>
              <a:latin typeface="Arial"/>
              <a:ea typeface="Arial"/>
              <a:cs typeface="Arial"/>
              <a:sym typeface="Arial"/>
            </a:endParaRPr>
          </a:p>
        </p:txBody>
      </p:sp>
      <p:cxnSp>
        <p:nvCxnSpPr>
          <p:cNvPr id="252" name="Google Shape;252;g7442f09b38_9_0"/>
          <p:cNvCxnSpPr/>
          <p:nvPr/>
        </p:nvCxnSpPr>
        <p:spPr>
          <a:xfrm>
            <a:off x="2254669" y="1751429"/>
            <a:ext cx="412136" cy="0"/>
          </a:xfrm>
          <a:prstGeom prst="straightConnector1">
            <a:avLst/>
          </a:prstGeom>
          <a:noFill/>
          <a:ln w="28575" cap="flat" cmpd="sng">
            <a:solidFill>
              <a:schemeClr val="lt1"/>
            </a:solidFill>
            <a:prstDash val="solid"/>
            <a:round/>
            <a:headEnd type="none" w="sm" len="sm"/>
            <a:tailEnd type="none" w="sm" len="sm"/>
          </a:ln>
        </p:spPr>
      </p:cxnSp>
      <p:sp>
        <p:nvSpPr>
          <p:cNvPr id="253" name="Google Shape;253;g7442f09b38_9_0"/>
          <p:cNvSpPr/>
          <p:nvPr/>
        </p:nvSpPr>
        <p:spPr>
          <a:xfrm>
            <a:off x="2386644" y="1469841"/>
            <a:ext cx="137100" cy="189300"/>
          </a:xfrm>
          <a:prstGeom prst="up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4" name="Google Shape;254;g7442f09b38_9_0"/>
          <p:cNvSpPr txBox="1"/>
          <p:nvPr/>
        </p:nvSpPr>
        <p:spPr>
          <a:xfrm>
            <a:off x="2102756" y="1758463"/>
            <a:ext cx="719831"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2 km</a:t>
            </a:r>
            <a:endParaRPr sz="1400" b="0" i="0" u="none" strike="noStrike" cap="none">
              <a:solidFill>
                <a:srgbClr val="000000"/>
              </a:solidFill>
              <a:latin typeface="Arial"/>
              <a:ea typeface="Arial"/>
              <a:cs typeface="Arial"/>
              <a:sym typeface="Arial"/>
            </a:endParaRPr>
          </a:p>
        </p:txBody>
      </p:sp>
      <p:cxnSp>
        <p:nvCxnSpPr>
          <p:cNvPr id="255" name="Google Shape;255;g7442f09b38_9_0"/>
          <p:cNvCxnSpPr/>
          <p:nvPr/>
        </p:nvCxnSpPr>
        <p:spPr>
          <a:xfrm>
            <a:off x="11510343" y="1751429"/>
            <a:ext cx="412136" cy="0"/>
          </a:xfrm>
          <a:prstGeom prst="straightConnector1">
            <a:avLst/>
          </a:prstGeom>
          <a:noFill/>
          <a:ln w="28575" cap="flat" cmpd="sng">
            <a:solidFill>
              <a:schemeClr val="lt1"/>
            </a:solidFill>
            <a:prstDash val="solid"/>
            <a:round/>
            <a:headEnd type="none" w="sm" len="sm"/>
            <a:tailEnd type="none" w="sm" len="sm"/>
          </a:ln>
        </p:spPr>
      </p:cxnSp>
      <p:sp>
        <p:nvSpPr>
          <p:cNvPr id="256" name="Google Shape;256;g7442f09b38_9_0"/>
          <p:cNvSpPr/>
          <p:nvPr/>
        </p:nvSpPr>
        <p:spPr>
          <a:xfrm>
            <a:off x="11642318" y="1469841"/>
            <a:ext cx="137100" cy="189300"/>
          </a:xfrm>
          <a:prstGeom prst="up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7" name="Google Shape;257;g7442f09b38_9_0"/>
          <p:cNvSpPr txBox="1"/>
          <p:nvPr/>
        </p:nvSpPr>
        <p:spPr>
          <a:xfrm>
            <a:off x="11358430" y="1758463"/>
            <a:ext cx="719831"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2 km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6529c936c6_0_44"/>
          <p:cNvSpPr txBox="1">
            <a:spLocks noGrp="1"/>
          </p:cNvSpPr>
          <p:nvPr>
            <p:ph type="title"/>
          </p:nvPr>
        </p:nvSpPr>
        <p:spPr>
          <a:xfrm>
            <a:off x="495300" y="451063"/>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Satellites and Sensors</a:t>
            </a:r>
            <a:endParaRPr/>
          </a:p>
        </p:txBody>
      </p:sp>
      <p:pic>
        <p:nvPicPr>
          <p:cNvPr id="264" name="Google Shape;264;g6529c936c6_0_44"/>
          <p:cNvPicPr preferRelativeResize="0"/>
          <p:nvPr/>
        </p:nvPicPr>
        <p:blipFill rotWithShape="1">
          <a:blip r:embed="rId3">
            <a:alphaModFix/>
          </a:blip>
          <a:srcRect/>
          <a:stretch/>
        </p:blipFill>
        <p:spPr>
          <a:xfrm rot="194546">
            <a:off x="1105518" y="1647877"/>
            <a:ext cx="2251875" cy="1840448"/>
          </a:xfrm>
          <a:prstGeom prst="rect">
            <a:avLst/>
          </a:prstGeom>
          <a:noFill/>
          <a:ln>
            <a:noFill/>
          </a:ln>
        </p:spPr>
      </p:pic>
      <p:pic>
        <p:nvPicPr>
          <p:cNvPr id="265" name="Google Shape;265;g6529c936c6_0_44"/>
          <p:cNvPicPr preferRelativeResize="0"/>
          <p:nvPr/>
        </p:nvPicPr>
        <p:blipFill rotWithShape="1">
          <a:blip r:embed="rId4">
            <a:alphaModFix/>
          </a:blip>
          <a:srcRect/>
          <a:stretch/>
        </p:blipFill>
        <p:spPr>
          <a:xfrm rot="9471407">
            <a:off x="733744" y="4114811"/>
            <a:ext cx="2381614" cy="1780155"/>
          </a:xfrm>
          <a:prstGeom prst="rect">
            <a:avLst/>
          </a:prstGeom>
          <a:noFill/>
          <a:ln>
            <a:noFill/>
          </a:ln>
        </p:spPr>
      </p:pic>
      <p:pic>
        <p:nvPicPr>
          <p:cNvPr id="266" name="Google Shape;266;g6529c936c6_0_44"/>
          <p:cNvPicPr preferRelativeResize="0"/>
          <p:nvPr/>
        </p:nvPicPr>
        <p:blipFill rotWithShape="1">
          <a:blip r:embed="rId5">
            <a:alphaModFix/>
          </a:blip>
          <a:srcRect/>
          <a:stretch/>
        </p:blipFill>
        <p:spPr>
          <a:xfrm rot="1111655">
            <a:off x="8273199" y="1776604"/>
            <a:ext cx="2637128" cy="1381549"/>
          </a:xfrm>
          <a:prstGeom prst="rect">
            <a:avLst/>
          </a:prstGeom>
          <a:noFill/>
          <a:ln>
            <a:noFill/>
          </a:ln>
        </p:spPr>
      </p:pic>
      <p:pic>
        <p:nvPicPr>
          <p:cNvPr id="267" name="Google Shape;267;g6529c936c6_0_44"/>
          <p:cNvPicPr preferRelativeResize="0"/>
          <p:nvPr/>
        </p:nvPicPr>
        <p:blipFill rotWithShape="1">
          <a:blip r:embed="rId6">
            <a:alphaModFix/>
          </a:blip>
          <a:srcRect/>
          <a:stretch/>
        </p:blipFill>
        <p:spPr>
          <a:xfrm rot="-1496276">
            <a:off x="8188294" y="3696683"/>
            <a:ext cx="2278612" cy="1715282"/>
          </a:xfrm>
          <a:prstGeom prst="rect">
            <a:avLst/>
          </a:prstGeom>
          <a:noFill/>
          <a:ln>
            <a:noFill/>
          </a:ln>
        </p:spPr>
      </p:pic>
      <p:sp>
        <p:nvSpPr>
          <p:cNvPr id="268" name="Google Shape;268;g6529c936c6_0_44"/>
          <p:cNvSpPr/>
          <p:nvPr/>
        </p:nvSpPr>
        <p:spPr>
          <a:xfrm rot="1759544">
            <a:off x="3452170" y="2843697"/>
            <a:ext cx="818949" cy="396115"/>
          </a:xfrm>
          <a:prstGeom prst="rightArrow">
            <a:avLst>
              <a:gd name="adj1" fmla="val 50000"/>
              <a:gd name="adj2" fmla="val 50000"/>
            </a:avLst>
          </a:prstGeom>
          <a:solidFill>
            <a:srgbClr val="379CC3"/>
          </a:solidFill>
          <a:ln w="952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6529c936c6_0_44"/>
          <p:cNvSpPr/>
          <p:nvPr/>
        </p:nvSpPr>
        <p:spPr>
          <a:xfrm rot="9040456" flipH="1">
            <a:off x="3452170" y="4080197"/>
            <a:ext cx="818949" cy="396115"/>
          </a:xfrm>
          <a:prstGeom prst="rightArrow">
            <a:avLst>
              <a:gd name="adj1" fmla="val 50000"/>
              <a:gd name="adj2" fmla="val 50000"/>
            </a:avLst>
          </a:prstGeom>
          <a:solidFill>
            <a:srgbClr val="379CC3"/>
          </a:solidFill>
          <a:ln w="952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6529c936c6_0_44"/>
          <p:cNvSpPr/>
          <p:nvPr/>
        </p:nvSpPr>
        <p:spPr>
          <a:xfrm rot="-1759544" flipH="1">
            <a:off x="7301705" y="2843698"/>
            <a:ext cx="818949" cy="396115"/>
          </a:xfrm>
          <a:prstGeom prst="rightArrow">
            <a:avLst>
              <a:gd name="adj1" fmla="val 50000"/>
              <a:gd name="adj2" fmla="val 50000"/>
            </a:avLst>
          </a:prstGeom>
          <a:solidFill>
            <a:srgbClr val="379CC3"/>
          </a:solidFill>
          <a:ln w="952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6529c936c6_0_44"/>
          <p:cNvSpPr/>
          <p:nvPr/>
        </p:nvSpPr>
        <p:spPr>
          <a:xfrm rot="-9040456">
            <a:off x="7353220" y="4080197"/>
            <a:ext cx="818949" cy="396115"/>
          </a:xfrm>
          <a:prstGeom prst="rightArrow">
            <a:avLst>
              <a:gd name="adj1" fmla="val 50000"/>
              <a:gd name="adj2" fmla="val 50000"/>
            </a:avLst>
          </a:prstGeom>
          <a:solidFill>
            <a:srgbClr val="379CC3"/>
          </a:solidFill>
          <a:ln w="952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6529c936c6_0_44"/>
          <p:cNvSpPr txBox="1"/>
          <p:nvPr/>
        </p:nvSpPr>
        <p:spPr>
          <a:xfrm>
            <a:off x="486062" y="5700050"/>
            <a:ext cx="3648615"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3F3F"/>
                </a:solidFill>
                <a:latin typeface="Century Gothic"/>
                <a:ea typeface="Century Gothic"/>
                <a:cs typeface="Century Gothic"/>
                <a:sym typeface="Century Gothic"/>
              </a:rPr>
              <a:t>Sentinel-2 Multispectral Instrument</a:t>
            </a:r>
            <a:endParaRPr sz="16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3F3F3F"/>
                </a:solidFill>
                <a:latin typeface="Century Gothic"/>
                <a:ea typeface="Century Gothic"/>
                <a:cs typeface="Century Gothic"/>
                <a:sym typeface="Century Gothic"/>
              </a:rPr>
              <a:t>Level 1C Top Of Atmosphere</a:t>
            </a:r>
            <a:endParaRPr sz="1400" b="0" i="1" u="none" strike="noStrike" cap="none" dirty="0">
              <a:solidFill>
                <a:srgbClr val="3F3F3F"/>
              </a:solidFill>
              <a:latin typeface="Century Gothic"/>
              <a:ea typeface="Century Gothic"/>
              <a:cs typeface="Century Gothic"/>
              <a:sym typeface="Century Gothic"/>
            </a:endParaRPr>
          </a:p>
        </p:txBody>
      </p:sp>
      <p:sp>
        <p:nvSpPr>
          <p:cNvPr id="273" name="Google Shape;273;g6529c936c6_0_44"/>
          <p:cNvSpPr txBox="1"/>
          <p:nvPr/>
        </p:nvSpPr>
        <p:spPr>
          <a:xfrm>
            <a:off x="495299" y="952500"/>
            <a:ext cx="4156213"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3F3F"/>
                </a:solidFill>
                <a:latin typeface="Century Gothic"/>
                <a:ea typeface="Century Gothic"/>
                <a:cs typeface="Century Gothic"/>
                <a:sym typeface="Century Gothic"/>
              </a:rPr>
              <a:t>Landsat 8 Operational Land Imager</a:t>
            </a:r>
            <a:endParaRPr sz="16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3F3F3F"/>
                </a:solidFill>
                <a:latin typeface="Century Gothic"/>
                <a:ea typeface="Century Gothic"/>
                <a:cs typeface="Century Gothic"/>
                <a:sym typeface="Century Gothic"/>
              </a:rPr>
              <a:t>Level 2 Surface Reflectance Tier 1</a:t>
            </a:r>
            <a:endParaRPr sz="1400" b="0" i="1" u="none" strike="noStrike" cap="none" dirty="0">
              <a:solidFill>
                <a:srgbClr val="3F3F3F"/>
              </a:solidFill>
              <a:latin typeface="Century Gothic"/>
              <a:ea typeface="Century Gothic"/>
              <a:cs typeface="Century Gothic"/>
              <a:sym typeface="Century Gothic"/>
            </a:endParaRPr>
          </a:p>
        </p:txBody>
      </p:sp>
      <p:sp>
        <p:nvSpPr>
          <p:cNvPr id="274" name="Google Shape;274;g6529c936c6_0_44"/>
          <p:cNvSpPr txBox="1"/>
          <p:nvPr/>
        </p:nvSpPr>
        <p:spPr>
          <a:xfrm>
            <a:off x="6443100" y="952500"/>
            <a:ext cx="5391091"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3F3F"/>
                </a:solidFill>
                <a:latin typeface="Century Gothic"/>
                <a:ea typeface="Century Gothic"/>
                <a:cs typeface="Century Gothic"/>
                <a:sym typeface="Century Gothic"/>
              </a:rPr>
              <a:t>Aqua Moderate Resolution Imaging </a:t>
            </a:r>
            <a:r>
              <a:rPr lang="en-US" sz="1600" b="1" i="0" u="none" strike="noStrike" cap="none" dirty="0" err="1">
                <a:solidFill>
                  <a:srgbClr val="3F3F3F"/>
                </a:solidFill>
                <a:latin typeface="Century Gothic"/>
                <a:ea typeface="Century Gothic"/>
                <a:cs typeface="Century Gothic"/>
                <a:sym typeface="Century Gothic"/>
              </a:rPr>
              <a:t>Spectroradiometer</a:t>
            </a:r>
            <a:r>
              <a:rPr lang="en-US" sz="1600" b="1" i="0" u="none" strike="noStrike" cap="none" dirty="0">
                <a:solidFill>
                  <a:srgbClr val="3F3F3F"/>
                </a:solidFill>
                <a:latin typeface="Century Gothic"/>
                <a:ea typeface="Century Gothic"/>
                <a:cs typeface="Century Gothic"/>
                <a:sym typeface="Century Gothic"/>
              </a:rPr>
              <a:t> (MODIS)</a:t>
            </a:r>
            <a:endParaRPr sz="16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3F3F3F"/>
                </a:solidFill>
                <a:latin typeface="Century Gothic"/>
                <a:ea typeface="Century Gothic"/>
                <a:cs typeface="Century Gothic"/>
                <a:sym typeface="Century Gothic"/>
              </a:rPr>
              <a:t>Level 3 Standard Mapped Image (SMI)</a:t>
            </a:r>
            <a:endParaRPr sz="1400" b="0" i="1" u="none" strike="noStrike" cap="none" dirty="0">
              <a:solidFill>
                <a:srgbClr val="3F3F3F"/>
              </a:solidFill>
              <a:latin typeface="Century Gothic"/>
              <a:ea typeface="Century Gothic"/>
              <a:cs typeface="Century Gothic"/>
              <a:sym typeface="Century Gothic"/>
            </a:endParaRPr>
          </a:p>
        </p:txBody>
      </p:sp>
      <p:sp>
        <p:nvSpPr>
          <p:cNvPr id="275" name="Google Shape;275;g6529c936c6_0_44"/>
          <p:cNvSpPr txBox="1"/>
          <p:nvPr/>
        </p:nvSpPr>
        <p:spPr>
          <a:xfrm>
            <a:off x="7886700" y="5700050"/>
            <a:ext cx="1585800"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3F3F"/>
                </a:solidFill>
                <a:latin typeface="Century Gothic"/>
                <a:ea typeface="Century Gothic"/>
                <a:cs typeface="Century Gothic"/>
                <a:sym typeface="Century Gothic"/>
              </a:rPr>
              <a:t>Terra MODIS</a:t>
            </a:r>
            <a:endParaRPr sz="16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dirty="0">
                <a:solidFill>
                  <a:srgbClr val="3F3F3F"/>
                </a:solidFill>
                <a:latin typeface="Century Gothic"/>
                <a:ea typeface="Century Gothic"/>
                <a:cs typeface="Century Gothic"/>
                <a:sym typeface="Century Gothic"/>
              </a:rPr>
              <a:t>Level 3 SMI</a:t>
            </a:r>
            <a:endParaRPr sz="1400" b="0" i="1" u="none" strike="noStrike" cap="none" dirty="0">
              <a:solidFill>
                <a:srgbClr val="3F3F3F"/>
              </a:solidFill>
              <a:latin typeface="Century Gothic"/>
              <a:ea typeface="Century Gothic"/>
              <a:cs typeface="Century Gothic"/>
              <a:sym typeface="Century Gothic"/>
            </a:endParaRPr>
          </a:p>
        </p:txBody>
      </p:sp>
      <p:sp>
        <p:nvSpPr>
          <p:cNvPr id="276" name="Google Shape;276;g6529c936c6_0_44"/>
          <p:cNvSpPr/>
          <p:nvPr/>
        </p:nvSpPr>
        <p:spPr>
          <a:xfrm rot="849488">
            <a:off x="4598230" y="2832257"/>
            <a:ext cx="2376364" cy="1743021"/>
          </a:xfrm>
          <a:prstGeom prst="cloud">
            <a:avLst/>
          </a:prstGeom>
          <a:noFill/>
          <a:ln w="76200"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6529c936c6_0_44"/>
          <p:cNvSpPr txBox="1"/>
          <p:nvPr/>
        </p:nvSpPr>
        <p:spPr>
          <a:xfrm>
            <a:off x="5211000" y="3183500"/>
            <a:ext cx="1150800" cy="93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79CC3"/>
                </a:solidFill>
                <a:latin typeface="Century Gothic"/>
                <a:ea typeface="Century Gothic"/>
                <a:cs typeface="Century Gothic"/>
                <a:sym typeface="Century Gothic"/>
              </a:rPr>
              <a:t>Google</a:t>
            </a:r>
            <a:endParaRPr sz="1800" b="1" i="0" u="none" strike="noStrike" cap="none">
              <a:solidFill>
                <a:srgbClr val="379CC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79CC3"/>
                </a:solidFill>
                <a:latin typeface="Century Gothic"/>
                <a:ea typeface="Century Gothic"/>
                <a:cs typeface="Century Gothic"/>
                <a:sym typeface="Century Gothic"/>
              </a:rPr>
              <a:t>Earth Engine</a:t>
            </a:r>
            <a:endParaRPr sz="1800" b="1" i="0" u="none" strike="noStrike" cap="none">
              <a:solidFill>
                <a:srgbClr val="379CC3"/>
              </a:solidFill>
              <a:latin typeface="Century Gothic"/>
              <a:ea typeface="Century Gothic"/>
              <a:cs typeface="Century Gothic"/>
              <a:sym typeface="Century Gothic"/>
            </a:endParaRPr>
          </a:p>
        </p:txBody>
      </p:sp>
      <p:sp>
        <p:nvSpPr>
          <p:cNvPr id="278" name="Google Shape;278;g6529c936c6_0_44"/>
          <p:cNvSpPr txBox="1"/>
          <p:nvPr/>
        </p:nvSpPr>
        <p:spPr>
          <a:xfrm>
            <a:off x="0" y="6501550"/>
            <a:ext cx="20367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Image Credit: NASA</a:t>
            </a:r>
            <a:endParaRPr sz="14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6f552a9b71_2_21"/>
          <p:cNvSpPr txBox="1">
            <a:spLocks noGrp="1"/>
          </p:cNvSpPr>
          <p:nvPr>
            <p:ph type="title"/>
          </p:nvPr>
        </p:nvSpPr>
        <p:spPr>
          <a:xfrm>
            <a:off x="495300" y="507350"/>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Methodology </a:t>
            </a:r>
            <a:endParaRPr/>
          </a:p>
          <a:p>
            <a:pPr marL="0" lvl="0" indent="0" algn="l" rtl="0">
              <a:lnSpc>
                <a:spcPct val="90000"/>
              </a:lnSpc>
              <a:spcBef>
                <a:spcPts val="0"/>
              </a:spcBef>
              <a:spcAft>
                <a:spcPts val="0"/>
              </a:spcAft>
              <a:buSzPts val="4400"/>
              <a:buNone/>
            </a:pPr>
            <a:r>
              <a:rPr lang="en-US" sz="2400" b="0" i="1"/>
              <a:t>Cloud Masking</a:t>
            </a:r>
            <a:endParaRPr sz="2400" b="0" i="1"/>
          </a:p>
        </p:txBody>
      </p:sp>
      <p:sp>
        <p:nvSpPr>
          <p:cNvPr id="285" name="Google Shape;285;g6f552a9b71_2_21"/>
          <p:cNvSpPr/>
          <p:nvPr/>
        </p:nvSpPr>
        <p:spPr>
          <a:xfrm>
            <a:off x="584111" y="1335174"/>
            <a:ext cx="2928600" cy="24738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6f552a9b71_2_21"/>
          <p:cNvSpPr txBox="1">
            <a:spLocks noGrp="1"/>
          </p:cNvSpPr>
          <p:nvPr>
            <p:ph type="body" idx="4"/>
          </p:nvPr>
        </p:nvSpPr>
        <p:spPr>
          <a:xfrm>
            <a:off x="395711" y="1256228"/>
            <a:ext cx="3305400" cy="6176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b="1">
                <a:solidFill>
                  <a:srgbClr val="FFFFFF"/>
                </a:solidFill>
              </a:rPr>
              <a:t>Sensor </a:t>
            </a:r>
            <a:endParaRPr b="1">
              <a:solidFill>
                <a:srgbClr val="FFFFFF"/>
              </a:solidFill>
            </a:endParaRPr>
          </a:p>
          <a:p>
            <a:pPr marL="0" lvl="0" indent="0" algn="ctr" rtl="0">
              <a:lnSpc>
                <a:spcPct val="90000"/>
              </a:lnSpc>
              <a:spcBef>
                <a:spcPts val="1000"/>
              </a:spcBef>
              <a:spcAft>
                <a:spcPts val="0"/>
              </a:spcAft>
              <a:buSzPts val="1800"/>
              <a:buNone/>
            </a:pPr>
            <a:endParaRPr sz="2000"/>
          </a:p>
          <a:p>
            <a:pPr marL="0" lvl="0" indent="0" algn="ctr" rtl="0">
              <a:lnSpc>
                <a:spcPct val="90000"/>
              </a:lnSpc>
              <a:spcBef>
                <a:spcPts val="1000"/>
              </a:spcBef>
              <a:spcAft>
                <a:spcPts val="0"/>
              </a:spcAft>
              <a:buSzPts val="1800"/>
              <a:buNone/>
            </a:pPr>
            <a:endParaRPr sz="2000"/>
          </a:p>
        </p:txBody>
      </p:sp>
      <p:pic>
        <p:nvPicPr>
          <p:cNvPr id="287" name="Google Shape;287;g6f552a9b71_2_21"/>
          <p:cNvPicPr preferRelativeResize="0"/>
          <p:nvPr/>
        </p:nvPicPr>
        <p:blipFill rotWithShape="1">
          <a:blip r:embed="rId3">
            <a:alphaModFix/>
          </a:blip>
          <a:srcRect/>
          <a:stretch/>
        </p:blipFill>
        <p:spPr>
          <a:xfrm rot="1354139">
            <a:off x="1125524" y="2307610"/>
            <a:ext cx="1845771" cy="1508535"/>
          </a:xfrm>
          <a:prstGeom prst="rect">
            <a:avLst/>
          </a:prstGeom>
          <a:noFill/>
          <a:ln>
            <a:noFill/>
          </a:ln>
        </p:spPr>
      </p:pic>
      <p:sp>
        <p:nvSpPr>
          <p:cNvPr id="288" name="Google Shape;288;g6f552a9b71_2_21"/>
          <p:cNvSpPr txBox="1"/>
          <p:nvPr/>
        </p:nvSpPr>
        <p:spPr>
          <a:xfrm>
            <a:off x="4017461" y="2078322"/>
            <a:ext cx="632700" cy="107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666666"/>
                </a:solidFill>
                <a:latin typeface="Century Gothic"/>
                <a:ea typeface="Century Gothic"/>
                <a:cs typeface="Century Gothic"/>
                <a:sym typeface="Century Gothic"/>
              </a:rPr>
              <a:t>⇒</a:t>
            </a:r>
            <a:endParaRPr sz="4800" b="0" i="0" u="none" strike="noStrike" cap="none">
              <a:solidFill>
                <a:srgbClr val="666666"/>
              </a:solidFill>
              <a:latin typeface="Century Gothic"/>
              <a:ea typeface="Century Gothic"/>
              <a:cs typeface="Century Gothic"/>
              <a:sym typeface="Century Gothic"/>
            </a:endParaRPr>
          </a:p>
        </p:txBody>
      </p:sp>
      <p:sp>
        <p:nvSpPr>
          <p:cNvPr id="289" name="Google Shape;289;g6f552a9b71_2_21"/>
          <p:cNvSpPr txBox="1"/>
          <p:nvPr/>
        </p:nvSpPr>
        <p:spPr>
          <a:xfrm>
            <a:off x="4522212" y="4638352"/>
            <a:ext cx="632700" cy="107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666666"/>
                </a:solidFill>
                <a:latin typeface="Century Gothic"/>
                <a:ea typeface="Century Gothic"/>
                <a:cs typeface="Century Gothic"/>
                <a:sym typeface="Century Gothic"/>
              </a:rPr>
              <a:t>⇒</a:t>
            </a:r>
            <a:endParaRPr sz="4800" b="0" i="0" u="none" strike="noStrike" cap="none">
              <a:solidFill>
                <a:srgbClr val="666666"/>
              </a:solidFill>
              <a:latin typeface="Century Gothic"/>
              <a:ea typeface="Century Gothic"/>
              <a:cs typeface="Century Gothic"/>
              <a:sym typeface="Century Gothic"/>
            </a:endParaRPr>
          </a:p>
        </p:txBody>
      </p:sp>
      <p:pic>
        <p:nvPicPr>
          <p:cNvPr id="290" name="Google Shape;290;g6f552a9b71_2_21"/>
          <p:cNvPicPr preferRelativeResize="0"/>
          <p:nvPr/>
        </p:nvPicPr>
        <p:blipFill rotWithShape="1">
          <a:blip r:embed="rId4">
            <a:alphaModFix/>
          </a:blip>
          <a:srcRect/>
          <a:stretch/>
        </p:blipFill>
        <p:spPr>
          <a:xfrm>
            <a:off x="5310018" y="4104011"/>
            <a:ext cx="3804550" cy="2142683"/>
          </a:xfrm>
          <a:prstGeom prst="roundRect">
            <a:avLst>
              <a:gd name="adj" fmla="val 16667"/>
            </a:avLst>
          </a:prstGeom>
          <a:noFill/>
          <a:ln>
            <a:noFill/>
          </a:ln>
          <a:effectLst>
            <a:outerShdw blurRad="50800" dist="38100" dir="2700000" algn="tl" rotWithShape="0">
              <a:srgbClr val="000000">
                <a:alpha val="40000"/>
              </a:srgbClr>
            </a:outerShdw>
          </a:effectLst>
        </p:spPr>
      </p:pic>
      <p:sp>
        <p:nvSpPr>
          <p:cNvPr id="291" name="Google Shape;291;g6f552a9b71_2_21"/>
          <p:cNvSpPr/>
          <p:nvPr/>
        </p:nvSpPr>
        <p:spPr>
          <a:xfrm>
            <a:off x="5154912" y="1335174"/>
            <a:ext cx="5592459" cy="24738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6f552a9b71_2_21"/>
          <p:cNvSpPr txBox="1">
            <a:spLocks noGrp="1"/>
          </p:cNvSpPr>
          <p:nvPr>
            <p:ph type="body" idx="2"/>
          </p:nvPr>
        </p:nvSpPr>
        <p:spPr>
          <a:xfrm>
            <a:off x="6529145" y="1260507"/>
            <a:ext cx="2495339" cy="61769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b="1">
                <a:solidFill>
                  <a:srgbClr val="FFFFFF"/>
                </a:solidFill>
              </a:rPr>
              <a:t>Algorithm</a:t>
            </a:r>
            <a:endParaRPr b="1">
              <a:solidFill>
                <a:srgbClr val="FFFFFF"/>
              </a:solidFill>
            </a:endParaRPr>
          </a:p>
        </p:txBody>
      </p:sp>
      <p:sp>
        <p:nvSpPr>
          <p:cNvPr id="293" name="Google Shape;293;g6f552a9b71_2_21"/>
          <p:cNvSpPr txBox="1"/>
          <p:nvPr/>
        </p:nvSpPr>
        <p:spPr>
          <a:xfrm>
            <a:off x="5363113" y="1903882"/>
            <a:ext cx="5176056" cy="142287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Identify image pixel </a:t>
            </a:r>
            <a:r>
              <a:rPr lang="en-US" sz="2000" b="1" i="0" u="none" strike="noStrike" cap="none">
                <a:solidFill>
                  <a:srgbClr val="3F3F3F"/>
                </a:solidFill>
                <a:latin typeface="Century Gothic"/>
                <a:ea typeface="Century Gothic"/>
                <a:cs typeface="Century Gothic"/>
                <a:sym typeface="Century Gothic"/>
              </a:rPr>
              <a:t>relative cloudiness</a:t>
            </a: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3F3F3F"/>
                </a:solidFill>
                <a:latin typeface="Century Gothic"/>
                <a:ea typeface="Century Gothic"/>
                <a:cs typeface="Century Gothic"/>
                <a:sym typeface="Century Gothic"/>
              </a:rPr>
              <a:t>Temporally </a:t>
            </a:r>
            <a:r>
              <a:rPr lang="en-US" sz="2000" b="1" i="0" u="none" strike="noStrike" cap="none">
                <a:solidFill>
                  <a:srgbClr val="3F3F3F"/>
                </a:solidFill>
                <a:latin typeface="Century Gothic"/>
                <a:ea typeface="Century Gothic"/>
                <a:cs typeface="Century Gothic"/>
                <a:sym typeface="Century Gothic"/>
              </a:rPr>
              <a:t>composite</a:t>
            </a:r>
            <a:r>
              <a:rPr lang="en-US" sz="2000" b="0" i="0" u="none" strike="noStrike" cap="none">
                <a:solidFill>
                  <a:srgbClr val="3F3F3F"/>
                </a:solidFill>
                <a:latin typeface="Century Gothic"/>
                <a:ea typeface="Century Gothic"/>
                <a:cs typeface="Century Gothic"/>
                <a:sym typeface="Century Gothic"/>
              </a:rPr>
              <a:t> images with </a:t>
            </a:r>
            <a:r>
              <a:rPr lang="en-US" sz="2000" b="1" i="0" u="none" strike="noStrike" cap="none">
                <a:solidFill>
                  <a:srgbClr val="3F3F3F"/>
                </a:solidFill>
                <a:latin typeface="Century Gothic"/>
                <a:ea typeface="Century Gothic"/>
                <a:cs typeface="Century Gothic"/>
                <a:sym typeface="Century Gothic"/>
              </a:rPr>
              <a:t>maximum value</a:t>
            </a:r>
            <a:r>
              <a:rPr lang="en-US" sz="2000" b="0" i="0" u="none" strike="noStrike" cap="none">
                <a:solidFill>
                  <a:srgbClr val="3F3F3F"/>
                </a:solidFill>
                <a:latin typeface="Century Gothic"/>
                <a:ea typeface="Century Gothic"/>
                <a:cs typeface="Century Gothic"/>
                <a:sym typeface="Century Gothic"/>
              </a:rPr>
              <a:t> function</a:t>
            </a: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2000" b="0" i="0" u="none" strike="noStrike" cap="none">
              <a:solidFill>
                <a:srgbClr val="3F3F3F"/>
              </a:solidFill>
              <a:latin typeface="Century Gothic"/>
              <a:ea typeface="Century Gothic"/>
              <a:cs typeface="Century Gothic"/>
              <a:sym typeface="Century Gothic"/>
            </a:endParaRPr>
          </a:p>
        </p:txBody>
      </p:sp>
      <p:pic>
        <p:nvPicPr>
          <p:cNvPr id="294" name="Google Shape;294;g6f552a9b71_2_21"/>
          <p:cNvPicPr preferRelativeResize="0"/>
          <p:nvPr/>
        </p:nvPicPr>
        <p:blipFill rotWithShape="1">
          <a:blip r:embed="rId5">
            <a:alphaModFix/>
          </a:blip>
          <a:srcRect/>
          <a:stretch/>
        </p:blipFill>
        <p:spPr>
          <a:xfrm>
            <a:off x="562556" y="4104011"/>
            <a:ext cx="3804550" cy="2142683"/>
          </a:xfrm>
          <a:prstGeom prst="roundRect">
            <a:avLst>
              <a:gd name="adj" fmla="val 16667"/>
            </a:avLst>
          </a:prstGeom>
          <a:noFill/>
          <a:ln>
            <a:noFill/>
          </a:ln>
          <a:effectLst>
            <a:outerShdw blurRad="50800" dist="38100" dir="2700000" algn="tl" rotWithShape="0">
              <a:srgbClr val="000000">
                <a:alpha val="40000"/>
              </a:srgbClr>
            </a:outerShdw>
          </a:effectLst>
        </p:spPr>
      </p:pic>
      <p:sp>
        <p:nvSpPr>
          <p:cNvPr id="295" name="Google Shape;295;g6f552a9b71_2_21"/>
          <p:cNvSpPr txBox="1"/>
          <p:nvPr/>
        </p:nvSpPr>
        <p:spPr>
          <a:xfrm>
            <a:off x="0" y="6501502"/>
            <a:ext cx="20367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Image Credit: NASA</a:t>
            </a:r>
            <a:endParaRPr sz="1400" b="0" i="0" u="none" strike="noStrike" cap="none">
              <a:solidFill>
                <a:srgbClr val="3F3F3F"/>
              </a:solidFill>
              <a:latin typeface="Century Gothic"/>
              <a:ea typeface="Century Gothic"/>
              <a:cs typeface="Century Gothic"/>
              <a:sym typeface="Century Gothic"/>
            </a:endParaRPr>
          </a:p>
        </p:txBody>
      </p:sp>
      <p:sp>
        <p:nvSpPr>
          <p:cNvPr id="296" name="Google Shape;296;g6f552a9b71_2_21"/>
          <p:cNvSpPr txBox="1"/>
          <p:nvPr/>
        </p:nvSpPr>
        <p:spPr>
          <a:xfrm>
            <a:off x="1057651" y="1816647"/>
            <a:ext cx="192389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Landsat 8 OLI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
          <p:cNvSpPr txBox="1">
            <a:spLocks noGrp="1"/>
          </p:cNvSpPr>
          <p:nvPr>
            <p:ph type="title"/>
          </p:nvPr>
        </p:nvSpPr>
        <p:spPr>
          <a:xfrm>
            <a:off x="374606" y="316402"/>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Methodology</a:t>
            </a:r>
            <a:endParaRPr/>
          </a:p>
        </p:txBody>
      </p:sp>
      <p:pic>
        <p:nvPicPr>
          <p:cNvPr id="303" name="Google Shape;303;p2"/>
          <p:cNvPicPr preferRelativeResize="0"/>
          <p:nvPr/>
        </p:nvPicPr>
        <p:blipFill rotWithShape="1">
          <a:blip r:embed="rId3">
            <a:alphaModFix/>
          </a:blip>
          <a:srcRect t="3474"/>
          <a:stretch/>
        </p:blipFill>
        <p:spPr>
          <a:xfrm>
            <a:off x="9255474" y="659053"/>
            <a:ext cx="2490000" cy="3156600"/>
          </a:xfrm>
          <a:prstGeom prst="roundRect">
            <a:avLst>
              <a:gd name="adj" fmla="val 16667"/>
            </a:avLst>
          </a:prstGeom>
          <a:noFill/>
          <a:ln>
            <a:noFill/>
          </a:ln>
          <a:effectLst>
            <a:outerShdw blurRad="50800" dist="38100" dir="2700000" algn="tl" rotWithShape="0">
              <a:srgbClr val="000000">
                <a:alpha val="40000"/>
              </a:srgbClr>
            </a:outerShdw>
          </a:effectLst>
        </p:spPr>
      </p:pic>
      <p:pic>
        <p:nvPicPr>
          <p:cNvPr id="304" name="Google Shape;304;p2"/>
          <p:cNvPicPr preferRelativeResize="0"/>
          <p:nvPr/>
        </p:nvPicPr>
        <p:blipFill rotWithShape="1">
          <a:blip r:embed="rId4">
            <a:alphaModFix/>
          </a:blip>
          <a:srcRect/>
          <a:stretch/>
        </p:blipFill>
        <p:spPr>
          <a:xfrm>
            <a:off x="5681500" y="646625"/>
            <a:ext cx="2490000" cy="3156600"/>
          </a:xfrm>
          <a:prstGeom prst="roundRect">
            <a:avLst>
              <a:gd name="adj" fmla="val 16667"/>
            </a:avLst>
          </a:prstGeom>
          <a:noFill/>
          <a:ln>
            <a:noFill/>
          </a:ln>
          <a:effectLst>
            <a:outerShdw blurRad="50800" dist="38100" dir="2700000" algn="tl" rotWithShape="0">
              <a:srgbClr val="000000">
                <a:alpha val="40000"/>
              </a:srgbClr>
            </a:outerShdw>
          </a:effectLst>
        </p:spPr>
      </p:pic>
      <p:sp>
        <p:nvSpPr>
          <p:cNvPr id="305" name="Google Shape;305;p2"/>
          <p:cNvSpPr txBox="1"/>
          <p:nvPr/>
        </p:nvSpPr>
        <p:spPr>
          <a:xfrm>
            <a:off x="373739" y="735865"/>
            <a:ext cx="5485058" cy="463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2000" b="0" i="1" u="none" strike="noStrike" cap="none">
                <a:solidFill>
                  <a:srgbClr val="379CC3"/>
                </a:solidFill>
                <a:latin typeface="Century Gothic"/>
                <a:ea typeface="Century Gothic"/>
                <a:cs typeface="Century Gothic"/>
                <a:sym typeface="Century Gothic"/>
              </a:rPr>
              <a:t>Cloud Masking &amp; Atmospheric Correction</a:t>
            </a:r>
            <a:endParaRPr sz="2000" b="0" i="1" u="none" strike="noStrike" cap="none">
              <a:solidFill>
                <a:srgbClr val="379CC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306" name="Google Shape;306;p2"/>
          <p:cNvSpPr/>
          <p:nvPr/>
        </p:nvSpPr>
        <p:spPr>
          <a:xfrm>
            <a:off x="742000" y="1223225"/>
            <a:ext cx="2928600" cy="25800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pic>
        <p:nvPicPr>
          <p:cNvPr id="307" name="Google Shape;307;p2"/>
          <p:cNvPicPr preferRelativeResize="0"/>
          <p:nvPr/>
        </p:nvPicPr>
        <p:blipFill rotWithShape="1">
          <a:blip r:embed="rId5">
            <a:alphaModFix/>
          </a:blip>
          <a:srcRect/>
          <a:stretch/>
        </p:blipFill>
        <p:spPr>
          <a:xfrm rot="-1584781">
            <a:off x="1267760" y="2015736"/>
            <a:ext cx="2113646" cy="1525296"/>
          </a:xfrm>
          <a:prstGeom prst="rect">
            <a:avLst/>
          </a:prstGeom>
          <a:noFill/>
          <a:ln>
            <a:noFill/>
          </a:ln>
        </p:spPr>
      </p:pic>
      <p:sp>
        <p:nvSpPr>
          <p:cNvPr id="308" name="Google Shape;308;p2"/>
          <p:cNvSpPr txBox="1"/>
          <p:nvPr/>
        </p:nvSpPr>
        <p:spPr>
          <a:xfrm>
            <a:off x="1578550" y="1200000"/>
            <a:ext cx="1255500" cy="46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Sensor</a:t>
            </a:r>
            <a:endParaRPr sz="2400" b="1" i="0" u="none" strike="noStrike" cap="none">
              <a:solidFill>
                <a:srgbClr val="FFFFFF"/>
              </a:solidFill>
              <a:latin typeface="Century Gothic"/>
              <a:ea typeface="Century Gothic"/>
              <a:cs typeface="Century Gothic"/>
              <a:sym typeface="Century Gothic"/>
            </a:endParaRPr>
          </a:p>
        </p:txBody>
      </p:sp>
      <p:sp>
        <p:nvSpPr>
          <p:cNvPr id="309" name="Google Shape;309;p2"/>
          <p:cNvSpPr txBox="1"/>
          <p:nvPr/>
        </p:nvSpPr>
        <p:spPr>
          <a:xfrm>
            <a:off x="1159344" y="1593016"/>
            <a:ext cx="2093911" cy="70226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Sentinel 2 MSI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Level 1C Products</a:t>
            </a:r>
            <a:endParaRPr sz="1600" b="0"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F3F3F"/>
              </a:solidFill>
              <a:latin typeface="Century Gothic"/>
              <a:ea typeface="Century Gothic"/>
              <a:cs typeface="Century Gothic"/>
              <a:sym typeface="Century Gothic"/>
            </a:endParaRPr>
          </a:p>
        </p:txBody>
      </p:sp>
      <p:sp>
        <p:nvSpPr>
          <p:cNvPr id="310" name="Google Shape;310;p2"/>
          <p:cNvSpPr/>
          <p:nvPr/>
        </p:nvSpPr>
        <p:spPr>
          <a:xfrm>
            <a:off x="742000" y="4080226"/>
            <a:ext cx="7429500" cy="24738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
          <p:cNvSpPr txBox="1"/>
          <p:nvPr/>
        </p:nvSpPr>
        <p:spPr>
          <a:xfrm>
            <a:off x="3155699" y="4118503"/>
            <a:ext cx="2602101" cy="67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MAIN Algorithm</a:t>
            </a:r>
            <a:endParaRPr sz="2400" b="1" i="0" u="none" strike="noStrike" cap="none">
              <a:solidFill>
                <a:srgbClr val="FFFFFF"/>
              </a:solidFill>
              <a:latin typeface="Century Gothic"/>
              <a:ea typeface="Century Gothic"/>
              <a:cs typeface="Century Gothic"/>
              <a:sym typeface="Century Gothic"/>
            </a:endParaRPr>
          </a:p>
        </p:txBody>
      </p:sp>
      <p:sp>
        <p:nvSpPr>
          <p:cNvPr id="312" name="Google Shape;312;p2"/>
          <p:cNvSpPr txBox="1"/>
          <p:nvPr/>
        </p:nvSpPr>
        <p:spPr>
          <a:xfrm>
            <a:off x="777700" y="4563326"/>
            <a:ext cx="7358100" cy="46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Modified Atmospheric Correction for Inland Waters</a:t>
            </a:r>
            <a:endParaRPr sz="2000" b="1" i="0" u="none" strike="noStrike" cap="none">
              <a:solidFill>
                <a:srgbClr val="3F3F3F"/>
              </a:solidFill>
              <a:latin typeface="Century Gothic"/>
              <a:ea typeface="Century Gothic"/>
              <a:cs typeface="Century Gothic"/>
              <a:sym typeface="Century Gothic"/>
            </a:endParaRPr>
          </a:p>
        </p:txBody>
      </p:sp>
      <p:sp>
        <p:nvSpPr>
          <p:cNvPr id="313" name="Google Shape;313;p2"/>
          <p:cNvSpPr txBox="1"/>
          <p:nvPr/>
        </p:nvSpPr>
        <p:spPr>
          <a:xfrm>
            <a:off x="1038825" y="4989753"/>
            <a:ext cx="6877800" cy="1221622"/>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Google Earth Engine </a:t>
            </a:r>
            <a:r>
              <a:rPr lang="en-US" sz="1600" b="1" i="0" u="none" strike="noStrike" cap="none">
                <a:solidFill>
                  <a:srgbClr val="3F3F3F"/>
                </a:solidFill>
                <a:latin typeface="Century Gothic"/>
                <a:ea typeface="Century Gothic"/>
                <a:cs typeface="Century Gothic"/>
                <a:sym typeface="Century Gothic"/>
              </a:rPr>
              <a:t>algorithm for atmospheric correction</a:t>
            </a:r>
            <a:r>
              <a:rPr lang="en-US" sz="1600" b="0" i="0" u="none" strike="noStrike" cap="none">
                <a:solidFill>
                  <a:srgbClr val="3F3F3F"/>
                </a:solidFill>
                <a:latin typeface="Century Gothic"/>
                <a:ea typeface="Century Gothic"/>
                <a:cs typeface="Century Gothic"/>
                <a:sym typeface="Century Gothic"/>
              </a:rPr>
              <a:t> </a:t>
            </a:r>
            <a:endParaRPr sz="1600" b="0" i="0" u="none" strike="noStrike" cap="none">
              <a:solidFill>
                <a:srgbClr val="3F3F3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Calculates </a:t>
            </a:r>
            <a:r>
              <a:rPr lang="en-US" sz="1600" b="1" i="0" u="none" strike="noStrike" cap="none">
                <a:solidFill>
                  <a:srgbClr val="3F3F3F"/>
                </a:solidFill>
                <a:latin typeface="Century Gothic"/>
                <a:ea typeface="Century Gothic"/>
                <a:cs typeface="Century Gothic"/>
                <a:sym typeface="Century Gothic"/>
              </a:rPr>
              <a:t>Normalized Difference Water Index for cloud masking</a:t>
            </a:r>
            <a:endParaRPr sz="1600" b="1" i="0" u="none" strike="noStrike" cap="none">
              <a:solidFill>
                <a:srgbClr val="3F3F3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Page, et. al.</a:t>
            </a:r>
            <a:endParaRPr sz="1600" b="0" i="0" u="none" strike="noStrike" cap="none">
              <a:solidFill>
                <a:srgbClr val="3F3F3F"/>
              </a:solidFill>
              <a:latin typeface="Century Gothic"/>
              <a:ea typeface="Century Gothic"/>
              <a:cs typeface="Century Gothic"/>
              <a:sym typeface="Century Gothic"/>
            </a:endParaRPr>
          </a:p>
        </p:txBody>
      </p:sp>
      <p:sp>
        <p:nvSpPr>
          <p:cNvPr id="314" name="Google Shape;314;p2"/>
          <p:cNvSpPr txBox="1"/>
          <p:nvPr/>
        </p:nvSpPr>
        <p:spPr>
          <a:xfrm>
            <a:off x="8397137" y="1758284"/>
            <a:ext cx="632700" cy="107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666666"/>
                </a:solidFill>
                <a:latin typeface="Century Gothic"/>
                <a:ea typeface="Century Gothic"/>
                <a:cs typeface="Century Gothic"/>
                <a:sym typeface="Century Gothic"/>
              </a:rPr>
              <a:t>⇒</a:t>
            </a:r>
            <a:endParaRPr sz="4800" b="0" i="0" u="none" strike="noStrike" cap="none">
              <a:solidFill>
                <a:srgbClr val="666666"/>
              </a:solidFill>
              <a:latin typeface="Century Gothic"/>
              <a:ea typeface="Century Gothic"/>
              <a:cs typeface="Century Gothic"/>
              <a:sym typeface="Century Gothic"/>
            </a:endParaRPr>
          </a:p>
        </p:txBody>
      </p:sp>
      <p:sp>
        <p:nvSpPr>
          <p:cNvPr id="315" name="Google Shape;315;p2"/>
          <p:cNvSpPr/>
          <p:nvPr/>
        </p:nvSpPr>
        <p:spPr>
          <a:xfrm rot="5400000">
            <a:off x="3826927" y="2573603"/>
            <a:ext cx="1245206" cy="1106587"/>
          </a:xfrm>
          <a:prstGeom prst="bentArrow">
            <a:avLst>
              <a:gd name="adj1" fmla="val 20492"/>
              <a:gd name="adj2" fmla="val 22457"/>
              <a:gd name="adj3" fmla="val 23040"/>
              <a:gd name="adj4" fmla="val 43750"/>
            </a:avLst>
          </a:prstGeom>
          <a:solidFill>
            <a:srgbClr val="379CC3"/>
          </a:solidFill>
          <a:ln w="25400" cap="flat" cmpd="sng">
            <a:solidFill>
              <a:srgbClr val="379C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6f552a9b71_0_11"/>
          <p:cNvSpPr/>
          <p:nvPr/>
        </p:nvSpPr>
        <p:spPr>
          <a:xfrm>
            <a:off x="1374025" y="4068150"/>
            <a:ext cx="7429500" cy="23589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6f552a9b71_0_11"/>
          <p:cNvSpPr txBox="1">
            <a:spLocks noGrp="1"/>
          </p:cNvSpPr>
          <p:nvPr>
            <p:ph type="body" idx="1"/>
          </p:nvPr>
        </p:nvSpPr>
        <p:spPr>
          <a:xfrm>
            <a:off x="4185911" y="4076013"/>
            <a:ext cx="1805727" cy="614173"/>
          </a:xfrm>
          <a:prstGeom prst="rect">
            <a:avLst/>
          </a:prstGeom>
          <a:noFill/>
          <a:ln>
            <a:noFill/>
          </a:ln>
        </p:spPr>
        <p:txBody>
          <a:bodyPr spcFirstLastPara="1" wrap="square" lIns="91425" tIns="45700" rIns="91425" bIns="45700" anchor="t" anchorCtr="0">
            <a:noAutofit/>
          </a:bodyPr>
          <a:lstStyle/>
          <a:p>
            <a:pPr marL="0" lvl="0" indent="0" algn="l" rtl="0">
              <a:lnSpc>
                <a:spcPct val="20000"/>
              </a:lnSpc>
              <a:spcBef>
                <a:spcPts val="1000"/>
              </a:spcBef>
              <a:spcAft>
                <a:spcPts val="0"/>
              </a:spcAft>
              <a:buSzPts val="1800"/>
              <a:buNone/>
            </a:pPr>
            <a:endParaRPr sz="2200" b="1"/>
          </a:p>
          <a:p>
            <a:pPr marL="0" lvl="0" indent="0" algn="ctr" rtl="0">
              <a:lnSpc>
                <a:spcPct val="20000"/>
              </a:lnSpc>
              <a:spcBef>
                <a:spcPts val="1000"/>
              </a:spcBef>
              <a:spcAft>
                <a:spcPts val="0"/>
              </a:spcAft>
              <a:buSzPts val="1800"/>
              <a:buNone/>
            </a:pPr>
            <a:r>
              <a:rPr lang="en-US" b="1">
                <a:solidFill>
                  <a:srgbClr val="FFFFFF"/>
                </a:solidFill>
              </a:rPr>
              <a:t>Analysis</a:t>
            </a:r>
            <a:endParaRPr b="1">
              <a:solidFill>
                <a:srgbClr val="FFFFFF"/>
              </a:solidFill>
            </a:endParaRPr>
          </a:p>
        </p:txBody>
      </p:sp>
      <p:sp>
        <p:nvSpPr>
          <p:cNvPr id="323" name="Google Shape;323;g6f552a9b71_0_11"/>
          <p:cNvSpPr/>
          <p:nvPr/>
        </p:nvSpPr>
        <p:spPr>
          <a:xfrm>
            <a:off x="4594350" y="1346275"/>
            <a:ext cx="3054000" cy="2473800"/>
          </a:xfrm>
          <a:prstGeom prst="roundRect">
            <a:avLst>
              <a:gd name="adj" fmla="val 16667"/>
            </a:avLst>
          </a:prstGeom>
          <a:solidFill>
            <a:srgbClr val="379CC3">
              <a:alpha val="48627"/>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79CC3"/>
              </a:solidFill>
              <a:highlight>
                <a:srgbClr val="379CC3"/>
              </a:highlight>
              <a:latin typeface="Arial"/>
              <a:ea typeface="Arial"/>
              <a:cs typeface="Arial"/>
              <a:sym typeface="Arial"/>
            </a:endParaRPr>
          </a:p>
        </p:txBody>
      </p:sp>
      <p:sp>
        <p:nvSpPr>
          <p:cNvPr id="324" name="Google Shape;324;g6f552a9b71_0_11"/>
          <p:cNvSpPr txBox="1">
            <a:spLocks noGrp="1"/>
          </p:cNvSpPr>
          <p:nvPr>
            <p:ph type="body" idx="3"/>
          </p:nvPr>
        </p:nvSpPr>
        <p:spPr>
          <a:xfrm>
            <a:off x="4594350" y="1346275"/>
            <a:ext cx="3116100" cy="73247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1800"/>
              <a:buNone/>
            </a:pPr>
            <a:r>
              <a:rPr lang="en-US" b="1">
                <a:solidFill>
                  <a:srgbClr val="FFFFFF"/>
                </a:solidFill>
              </a:rPr>
              <a:t>Algorithm</a:t>
            </a:r>
            <a:endParaRPr b="1"/>
          </a:p>
        </p:txBody>
      </p:sp>
      <p:sp>
        <p:nvSpPr>
          <p:cNvPr id="325" name="Google Shape;325;g6f552a9b71_0_11"/>
          <p:cNvSpPr/>
          <p:nvPr/>
        </p:nvSpPr>
        <p:spPr>
          <a:xfrm>
            <a:off x="868000" y="1306675"/>
            <a:ext cx="2928600" cy="25320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g6f552a9b71_0_11"/>
          <p:cNvSpPr txBox="1">
            <a:spLocks noGrp="1"/>
          </p:cNvSpPr>
          <p:nvPr>
            <p:ph type="body" idx="4"/>
          </p:nvPr>
        </p:nvSpPr>
        <p:spPr>
          <a:xfrm>
            <a:off x="742150" y="1306675"/>
            <a:ext cx="3054000" cy="2532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b="1">
                <a:solidFill>
                  <a:srgbClr val="FFFFFF"/>
                </a:solidFill>
              </a:rPr>
              <a:t>Sensor </a:t>
            </a:r>
            <a:endParaRPr b="1">
              <a:solidFill>
                <a:srgbClr val="FFFFFF"/>
              </a:solidFill>
            </a:endParaRPr>
          </a:p>
          <a:p>
            <a:pPr marL="0" lvl="0" indent="0" algn="ctr" rtl="0">
              <a:lnSpc>
                <a:spcPct val="90000"/>
              </a:lnSpc>
              <a:spcBef>
                <a:spcPts val="1000"/>
              </a:spcBef>
              <a:spcAft>
                <a:spcPts val="0"/>
              </a:spcAft>
              <a:buSzPts val="1800"/>
              <a:buNone/>
            </a:pPr>
            <a:r>
              <a:rPr lang="en-US" sz="2000" b="1">
                <a:solidFill>
                  <a:srgbClr val="3F3F3F"/>
                </a:solidFill>
              </a:rPr>
              <a:t>Sentinel-2 MSI</a:t>
            </a:r>
            <a:endParaRPr sz="2000" b="1">
              <a:solidFill>
                <a:srgbClr val="3F3F3F"/>
              </a:solidFill>
            </a:endParaRPr>
          </a:p>
          <a:p>
            <a:pPr marL="0" lvl="0" indent="0" algn="ctr" rtl="0">
              <a:lnSpc>
                <a:spcPct val="90000"/>
              </a:lnSpc>
              <a:spcBef>
                <a:spcPts val="1000"/>
              </a:spcBef>
              <a:spcAft>
                <a:spcPts val="0"/>
              </a:spcAft>
              <a:buSzPts val="1800"/>
              <a:buNone/>
            </a:pPr>
            <a:endParaRPr sz="2000"/>
          </a:p>
          <a:p>
            <a:pPr marL="0" lvl="0" indent="0" algn="ctr" rtl="0">
              <a:lnSpc>
                <a:spcPct val="90000"/>
              </a:lnSpc>
              <a:spcBef>
                <a:spcPts val="1000"/>
              </a:spcBef>
              <a:spcAft>
                <a:spcPts val="0"/>
              </a:spcAft>
              <a:buSzPts val="1800"/>
              <a:buNone/>
            </a:pPr>
            <a:endParaRPr sz="2000"/>
          </a:p>
        </p:txBody>
      </p:sp>
      <p:sp>
        <p:nvSpPr>
          <p:cNvPr id="327" name="Google Shape;327;g6f552a9b71_0_11"/>
          <p:cNvSpPr/>
          <p:nvPr/>
        </p:nvSpPr>
        <p:spPr>
          <a:xfrm>
            <a:off x="8372650" y="1364900"/>
            <a:ext cx="3132600" cy="24738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g6f552a9b71_0_11"/>
          <p:cNvSpPr txBox="1">
            <a:spLocks noGrp="1"/>
          </p:cNvSpPr>
          <p:nvPr>
            <p:ph type="body" idx="2"/>
          </p:nvPr>
        </p:nvSpPr>
        <p:spPr>
          <a:xfrm>
            <a:off x="8446100" y="1399539"/>
            <a:ext cx="2928600" cy="2473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n-US" b="1">
                <a:solidFill>
                  <a:srgbClr val="FFFFFF"/>
                </a:solidFill>
              </a:rPr>
              <a:t>Incorporate into ORCAA </a:t>
            </a:r>
            <a:endParaRPr b="1">
              <a:solidFill>
                <a:srgbClr val="FFFFFF"/>
              </a:solidFill>
            </a:endParaRPr>
          </a:p>
        </p:txBody>
      </p:sp>
      <p:sp>
        <p:nvSpPr>
          <p:cNvPr id="329" name="Google Shape;329;g6f552a9b71_0_11"/>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Methodology </a:t>
            </a:r>
            <a:endParaRPr/>
          </a:p>
          <a:p>
            <a:pPr marL="0" lvl="0" indent="0" algn="l" rtl="0">
              <a:lnSpc>
                <a:spcPct val="90000"/>
              </a:lnSpc>
              <a:spcBef>
                <a:spcPts val="0"/>
              </a:spcBef>
              <a:spcAft>
                <a:spcPts val="0"/>
              </a:spcAft>
              <a:buClr>
                <a:schemeClr val="dk1"/>
              </a:buClr>
              <a:buSzPts val="1100"/>
              <a:buFont typeface="Arial"/>
              <a:buNone/>
            </a:pPr>
            <a:r>
              <a:rPr lang="en-US" sz="2600" b="0" i="1"/>
              <a:t>Colored Dissolved Organic Matter (CDOM)</a:t>
            </a:r>
            <a:endParaRPr/>
          </a:p>
        </p:txBody>
      </p:sp>
      <p:sp>
        <p:nvSpPr>
          <p:cNvPr id="330" name="Google Shape;330;g6f552a9b71_0_11"/>
          <p:cNvSpPr txBox="1"/>
          <p:nvPr/>
        </p:nvSpPr>
        <p:spPr>
          <a:xfrm>
            <a:off x="7596375" y="2064800"/>
            <a:ext cx="704700" cy="107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666666"/>
                </a:solidFill>
                <a:latin typeface="Century Gothic"/>
                <a:ea typeface="Century Gothic"/>
                <a:cs typeface="Century Gothic"/>
                <a:sym typeface="Century Gothic"/>
              </a:rPr>
              <a:t>⇒</a:t>
            </a:r>
            <a:endParaRPr sz="4800" b="1" i="0" u="none" strike="noStrike" cap="none">
              <a:solidFill>
                <a:srgbClr val="666666"/>
              </a:solidFill>
              <a:latin typeface="Century Gothic"/>
              <a:ea typeface="Century Gothic"/>
              <a:cs typeface="Century Gothic"/>
              <a:sym typeface="Century Gothic"/>
            </a:endParaRPr>
          </a:p>
        </p:txBody>
      </p:sp>
      <p:pic>
        <p:nvPicPr>
          <p:cNvPr id="331" name="Google Shape;331;g6f552a9b71_0_11"/>
          <p:cNvPicPr preferRelativeResize="0"/>
          <p:nvPr/>
        </p:nvPicPr>
        <p:blipFill rotWithShape="1">
          <a:blip r:embed="rId3">
            <a:alphaModFix/>
          </a:blip>
          <a:srcRect/>
          <a:stretch/>
        </p:blipFill>
        <p:spPr>
          <a:xfrm>
            <a:off x="9905300" y="2403199"/>
            <a:ext cx="1310700" cy="1310700"/>
          </a:xfrm>
          <a:prstGeom prst="rect">
            <a:avLst/>
          </a:prstGeom>
          <a:noFill/>
          <a:ln>
            <a:noFill/>
          </a:ln>
        </p:spPr>
      </p:pic>
      <p:pic>
        <p:nvPicPr>
          <p:cNvPr id="332" name="Google Shape;332;g6f552a9b71_0_11"/>
          <p:cNvPicPr preferRelativeResize="0"/>
          <p:nvPr/>
        </p:nvPicPr>
        <p:blipFill rotWithShape="1">
          <a:blip r:embed="rId4">
            <a:alphaModFix/>
          </a:blip>
          <a:srcRect/>
          <a:stretch/>
        </p:blipFill>
        <p:spPr>
          <a:xfrm>
            <a:off x="8692650" y="2452225"/>
            <a:ext cx="1212650" cy="1212650"/>
          </a:xfrm>
          <a:prstGeom prst="rect">
            <a:avLst/>
          </a:prstGeom>
          <a:noFill/>
          <a:ln>
            <a:noFill/>
          </a:ln>
        </p:spPr>
      </p:pic>
      <p:pic>
        <p:nvPicPr>
          <p:cNvPr id="333" name="Google Shape;333;g6f552a9b71_0_11"/>
          <p:cNvPicPr preferRelativeResize="0"/>
          <p:nvPr/>
        </p:nvPicPr>
        <p:blipFill rotWithShape="1">
          <a:blip r:embed="rId5">
            <a:alphaModFix/>
          </a:blip>
          <a:srcRect/>
          <a:stretch/>
        </p:blipFill>
        <p:spPr>
          <a:xfrm rot="-1570207">
            <a:off x="1242632" y="2090376"/>
            <a:ext cx="2072087" cy="1548797"/>
          </a:xfrm>
          <a:prstGeom prst="rect">
            <a:avLst/>
          </a:prstGeom>
          <a:noFill/>
          <a:ln>
            <a:noFill/>
          </a:ln>
        </p:spPr>
      </p:pic>
      <p:sp>
        <p:nvSpPr>
          <p:cNvPr id="334" name="Google Shape;334;g6f552a9b71_0_11"/>
          <p:cNvSpPr txBox="1"/>
          <p:nvPr/>
        </p:nvSpPr>
        <p:spPr>
          <a:xfrm>
            <a:off x="3878900" y="2061800"/>
            <a:ext cx="632700" cy="107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666666"/>
                </a:solidFill>
                <a:latin typeface="Century Gothic"/>
                <a:ea typeface="Century Gothic"/>
                <a:cs typeface="Century Gothic"/>
                <a:sym typeface="Century Gothic"/>
              </a:rPr>
              <a:t>⇒</a:t>
            </a:r>
            <a:endParaRPr sz="4800" b="0" i="0" u="none" strike="noStrike" cap="none">
              <a:solidFill>
                <a:srgbClr val="666666"/>
              </a:solidFill>
              <a:latin typeface="Century Gothic"/>
              <a:ea typeface="Century Gothic"/>
              <a:cs typeface="Century Gothic"/>
              <a:sym typeface="Century Gothic"/>
            </a:endParaRPr>
          </a:p>
        </p:txBody>
      </p:sp>
      <p:pic>
        <p:nvPicPr>
          <p:cNvPr id="335" name="Google Shape;335;g6f552a9b71_0_11"/>
          <p:cNvPicPr preferRelativeResize="0"/>
          <p:nvPr/>
        </p:nvPicPr>
        <p:blipFill rotWithShape="1">
          <a:blip r:embed="rId6">
            <a:alphaModFix/>
          </a:blip>
          <a:srcRect/>
          <a:stretch/>
        </p:blipFill>
        <p:spPr>
          <a:xfrm>
            <a:off x="1748307" y="4841200"/>
            <a:ext cx="2130600" cy="1417800"/>
          </a:xfrm>
          <a:prstGeom prst="roundRect">
            <a:avLst>
              <a:gd name="adj" fmla="val 16667"/>
            </a:avLst>
          </a:prstGeom>
          <a:noFill/>
          <a:ln>
            <a:noFill/>
          </a:ln>
          <a:effectLst>
            <a:outerShdw blurRad="57150" dist="19050" dir="5400000" algn="bl" rotWithShape="0">
              <a:srgbClr val="000000">
                <a:alpha val="49019"/>
              </a:srgbClr>
            </a:outerShdw>
          </a:effectLst>
        </p:spPr>
      </p:pic>
      <p:pic>
        <p:nvPicPr>
          <p:cNvPr id="336" name="Google Shape;336;g6f552a9b71_0_11"/>
          <p:cNvPicPr preferRelativeResize="0"/>
          <p:nvPr/>
        </p:nvPicPr>
        <p:blipFill rotWithShape="1">
          <a:blip r:embed="rId7">
            <a:alphaModFix/>
          </a:blip>
          <a:srcRect/>
          <a:stretch/>
        </p:blipFill>
        <p:spPr>
          <a:xfrm>
            <a:off x="4428363" y="4715900"/>
            <a:ext cx="1568150" cy="1568150"/>
          </a:xfrm>
          <a:prstGeom prst="rect">
            <a:avLst/>
          </a:prstGeom>
          <a:noFill/>
          <a:ln>
            <a:noFill/>
          </a:ln>
        </p:spPr>
      </p:pic>
      <p:pic>
        <p:nvPicPr>
          <p:cNvPr id="337" name="Google Shape;337;g6f552a9b71_0_11"/>
          <p:cNvPicPr preferRelativeResize="0"/>
          <p:nvPr/>
        </p:nvPicPr>
        <p:blipFill rotWithShape="1">
          <a:blip r:embed="rId8">
            <a:alphaModFix/>
          </a:blip>
          <a:srcRect b="1705"/>
          <a:stretch/>
        </p:blipFill>
        <p:spPr>
          <a:xfrm>
            <a:off x="6383625" y="4809512"/>
            <a:ext cx="2181900" cy="1442850"/>
          </a:xfrm>
          <a:prstGeom prst="roundRect">
            <a:avLst>
              <a:gd name="adj" fmla="val 16667"/>
            </a:avLst>
          </a:prstGeom>
          <a:noFill/>
          <a:ln>
            <a:noFill/>
          </a:ln>
        </p:spPr>
      </p:pic>
      <p:sp>
        <p:nvSpPr>
          <p:cNvPr id="338" name="Google Shape;338;g6f552a9b71_0_11"/>
          <p:cNvSpPr txBox="1"/>
          <p:nvPr/>
        </p:nvSpPr>
        <p:spPr>
          <a:xfrm>
            <a:off x="5303086" y="3362622"/>
            <a:ext cx="1645950" cy="25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Chen et al., 2017</a:t>
            </a:r>
            <a:endParaRPr sz="1400" b="0" i="0" u="none" strike="noStrike" cap="none">
              <a:solidFill>
                <a:srgbClr val="3F3F3F"/>
              </a:solidFill>
              <a:latin typeface="Century Gothic"/>
              <a:ea typeface="Century Gothic"/>
              <a:cs typeface="Century Gothic"/>
              <a:sym typeface="Century Gothic"/>
            </a:endParaRPr>
          </a:p>
        </p:txBody>
      </p:sp>
      <p:sp>
        <p:nvSpPr>
          <p:cNvPr id="339" name="Google Shape;339;g6f552a9b71_0_11"/>
          <p:cNvSpPr txBox="1"/>
          <p:nvPr/>
        </p:nvSpPr>
        <p:spPr>
          <a:xfrm>
            <a:off x="-11051" y="6496327"/>
            <a:ext cx="2036700" cy="30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Image Credit: NASA</a:t>
            </a:r>
            <a:endParaRPr sz="1400" b="0" i="0" u="none" strike="noStrike" cap="none">
              <a:solidFill>
                <a:srgbClr val="3F3F3F"/>
              </a:solidFill>
              <a:latin typeface="Century Gothic"/>
              <a:ea typeface="Century Gothic"/>
              <a:cs typeface="Century Gothic"/>
              <a:sym typeface="Century Gothic"/>
            </a:endParaRPr>
          </a:p>
        </p:txBody>
      </p:sp>
      <p:sp>
        <p:nvSpPr>
          <p:cNvPr id="340" name="Google Shape;340;g6f552a9b71_0_11"/>
          <p:cNvSpPr txBox="1"/>
          <p:nvPr/>
        </p:nvSpPr>
        <p:spPr>
          <a:xfrm>
            <a:off x="4627624" y="2046672"/>
            <a:ext cx="3030076"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1" u="none" strike="noStrike" cap="none">
                <a:solidFill>
                  <a:srgbClr val="3F3F3F"/>
                </a:solidFill>
                <a:latin typeface="Century Gothic"/>
                <a:ea typeface="Century Gothic"/>
                <a:cs typeface="Century Gothic"/>
                <a:sym typeface="Century Gothic"/>
              </a:rPr>
              <a:t>CDOM = </a:t>
            </a:r>
            <a:r>
              <a:rPr lang="en-US" sz="2000" b="1" i="0" u="none" strike="noStrike" cap="none">
                <a:solidFill>
                  <a:srgbClr val="3F3F3F"/>
                </a:solidFill>
                <a:latin typeface="Century Gothic"/>
                <a:ea typeface="Century Gothic"/>
                <a:cs typeface="Century Gothic"/>
                <a:sym typeface="Century Gothic"/>
              </a:rPr>
              <a:t>22.283</a:t>
            </a:r>
            <a:r>
              <a:rPr lang="en-US" sz="2000" b="1" i="1" u="none" strike="noStrike" cap="none">
                <a:solidFill>
                  <a:srgbClr val="3F3F3F"/>
                </a:solidFill>
                <a:latin typeface="Century Gothic"/>
                <a:ea typeface="Century Gothic"/>
                <a:cs typeface="Century Gothic"/>
                <a:sym typeface="Century Gothic"/>
              </a:rPr>
              <a:t>e⁻ </a:t>
            </a:r>
            <a:r>
              <a:rPr lang="en-US" sz="2000" b="1" i="1" u="none" strike="noStrike" cap="none" baseline="30000">
                <a:solidFill>
                  <a:srgbClr val="3F3F3F"/>
                </a:solidFill>
                <a:latin typeface="Century Gothic"/>
                <a:ea typeface="Century Gothic"/>
                <a:cs typeface="Century Gothic"/>
                <a:sym typeface="Century Gothic"/>
              </a:rPr>
              <a:t>1.74X</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6f552a9b71_0_11"/>
          <p:cNvSpPr txBox="1"/>
          <p:nvPr/>
        </p:nvSpPr>
        <p:spPr>
          <a:xfrm>
            <a:off x="5253932" y="2496428"/>
            <a:ext cx="1721737" cy="959173"/>
          </a:xfrm>
          <a:prstGeom prst="rect">
            <a:avLst/>
          </a:pr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42" name="Google Shape;342;g6f552a9b71_0_11"/>
          <p:cNvSpPr txBox="1"/>
          <p:nvPr/>
        </p:nvSpPr>
        <p:spPr>
          <a:xfrm>
            <a:off x="2278675" y="4418538"/>
            <a:ext cx="106029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Spatial</a:t>
            </a:r>
            <a:endParaRPr sz="1400" b="0" i="0" u="none" strike="noStrike" cap="none">
              <a:solidFill>
                <a:srgbClr val="000000"/>
              </a:solidFill>
              <a:latin typeface="Arial"/>
              <a:ea typeface="Arial"/>
              <a:cs typeface="Arial"/>
              <a:sym typeface="Arial"/>
            </a:endParaRPr>
          </a:p>
        </p:txBody>
      </p:sp>
      <p:sp>
        <p:nvSpPr>
          <p:cNvPr id="343" name="Google Shape;343;g6f552a9b71_0_11"/>
          <p:cNvSpPr txBox="1"/>
          <p:nvPr/>
        </p:nvSpPr>
        <p:spPr>
          <a:xfrm>
            <a:off x="6805061" y="4383689"/>
            <a:ext cx="133902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3F3F3F"/>
                </a:solidFill>
                <a:latin typeface="Century Gothic"/>
                <a:ea typeface="Century Gothic"/>
                <a:cs typeface="Century Gothic"/>
                <a:sym typeface="Century Gothic"/>
              </a:rPr>
              <a:t>Temporal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6f552a9b71_0_61"/>
          <p:cNvSpPr txBox="1"/>
          <p:nvPr/>
        </p:nvSpPr>
        <p:spPr>
          <a:xfrm>
            <a:off x="53100" y="6405175"/>
            <a:ext cx="11643600" cy="31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Optical Reef and Coastal Area Assessment (ORCAA) Tool</a:t>
            </a:r>
            <a:endParaRPr sz="1400" b="0" i="0" u="none" strike="noStrike" cap="none">
              <a:solidFill>
                <a:srgbClr val="FFFFFF"/>
              </a:solidFill>
              <a:latin typeface="Century Gothic"/>
              <a:ea typeface="Century Gothic"/>
              <a:cs typeface="Century Gothic"/>
              <a:sym typeface="Century Gothic"/>
            </a:endParaRPr>
          </a:p>
        </p:txBody>
      </p:sp>
      <p:pic>
        <p:nvPicPr>
          <p:cNvPr id="350" name="Google Shape;350;g6f552a9b71_0_61"/>
          <p:cNvPicPr preferRelativeResize="0"/>
          <p:nvPr/>
        </p:nvPicPr>
        <p:blipFill rotWithShape="1">
          <a:blip r:embed="rId3">
            <a:alphaModFix/>
          </a:blip>
          <a:srcRect/>
          <a:stretch/>
        </p:blipFill>
        <p:spPr>
          <a:xfrm>
            <a:off x="0" y="0"/>
            <a:ext cx="12192000" cy="64696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7442f09b38_12_7"/>
          <p:cNvSpPr txBox="1">
            <a:spLocks noGrp="1"/>
          </p:cNvSpPr>
          <p:nvPr>
            <p:ph type="title"/>
          </p:nvPr>
        </p:nvSpPr>
        <p:spPr>
          <a:xfrm>
            <a:off x="206505" y="322220"/>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357" name="Google Shape;357;g7442f09b38_12_7"/>
          <p:cNvSpPr txBox="1"/>
          <p:nvPr/>
        </p:nvSpPr>
        <p:spPr>
          <a:xfrm>
            <a:off x="252400" y="691365"/>
            <a:ext cx="2664000" cy="388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000" b="0" i="1" u="none" strike="noStrike" cap="none">
                <a:solidFill>
                  <a:srgbClr val="379CC3"/>
                </a:solidFill>
                <a:latin typeface="Century Gothic"/>
                <a:ea typeface="Century Gothic"/>
                <a:cs typeface="Century Gothic"/>
                <a:sym typeface="Century Gothic"/>
              </a:rPr>
              <a:t>CDOM: Belize</a:t>
            </a:r>
            <a:endParaRPr sz="2000" b="0" i="0" u="none" strike="noStrike" cap="none">
              <a:solidFill>
                <a:srgbClr val="000000"/>
              </a:solidFill>
              <a:latin typeface="Century Gothic"/>
              <a:ea typeface="Century Gothic"/>
              <a:cs typeface="Century Gothic"/>
              <a:sym typeface="Century Gothic"/>
            </a:endParaRPr>
          </a:p>
        </p:txBody>
      </p:sp>
      <p:sp>
        <p:nvSpPr>
          <p:cNvPr id="358" name="Google Shape;358;g7442f09b38_12_7"/>
          <p:cNvSpPr txBox="1"/>
          <p:nvPr/>
        </p:nvSpPr>
        <p:spPr>
          <a:xfrm>
            <a:off x="815368" y="1178544"/>
            <a:ext cx="464234" cy="697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2.8</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2.6</a:t>
            </a:r>
            <a:endParaRPr sz="1400" b="0" i="0" u="none" strike="noStrike" cap="none">
              <a:solidFill>
                <a:srgbClr val="000000"/>
              </a:solidFill>
              <a:latin typeface="Arial"/>
              <a:ea typeface="Arial"/>
              <a:cs typeface="Arial"/>
              <a:sym typeface="Arial"/>
            </a:endParaRPr>
          </a:p>
        </p:txBody>
      </p:sp>
      <p:sp>
        <p:nvSpPr>
          <p:cNvPr id="359" name="Google Shape;359;g7442f09b38_12_7"/>
          <p:cNvSpPr txBox="1"/>
          <p:nvPr/>
        </p:nvSpPr>
        <p:spPr>
          <a:xfrm rot="-5400000">
            <a:off x="-352550" y="3260850"/>
            <a:ext cx="1546200" cy="3363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CDOM (m⁻ </a:t>
            </a:r>
            <a:r>
              <a:rPr lang="en-US" sz="1400" b="0" i="0" u="none" strike="noStrike" cap="none" baseline="30000">
                <a:solidFill>
                  <a:srgbClr val="3F3F3F"/>
                </a:solidFill>
                <a:latin typeface="Century Gothic"/>
                <a:ea typeface="Century Gothic"/>
                <a:cs typeface="Century Gothic"/>
                <a:sym typeface="Century Gothic"/>
              </a:rPr>
              <a:t>1</a:t>
            </a:r>
            <a:r>
              <a:rPr lang="en-US" sz="1400" b="0" i="0" u="none" strike="noStrike" cap="none">
                <a:solidFill>
                  <a:srgbClr val="3F3F3F"/>
                </a:solidFill>
                <a:latin typeface="Century Gothic"/>
                <a:ea typeface="Century Gothic"/>
                <a:cs typeface="Century Gothic"/>
                <a:sym typeface="Century Gothic"/>
              </a:rPr>
              <a:t>)</a:t>
            </a:r>
            <a:endParaRPr sz="1400" b="0" i="0" u="none" strike="noStrike" cap="none">
              <a:solidFill>
                <a:srgbClr val="3F3F3F"/>
              </a:solidFill>
              <a:latin typeface="Century Gothic"/>
              <a:ea typeface="Century Gothic"/>
              <a:cs typeface="Century Gothic"/>
              <a:sym typeface="Century Gothic"/>
            </a:endParaRPr>
          </a:p>
        </p:txBody>
      </p:sp>
      <p:sp>
        <p:nvSpPr>
          <p:cNvPr id="360" name="Google Shape;360;g7442f09b38_12_7"/>
          <p:cNvSpPr txBox="1"/>
          <p:nvPr/>
        </p:nvSpPr>
        <p:spPr>
          <a:xfrm>
            <a:off x="2137146" y="1004418"/>
            <a:ext cx="7938484" cy="3936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3F3F3F"/>
                </a:solidFill>
                <a:latin typeface="Century Gothic"/>
                <a:ea typeface="Century Gothic"/>
                <a:cs typeface="Century Gothic"/>
                <a:sym typeface="Century Gothic"/>
              </a:rPr>
              <a:t>CDOM Around Belize Coastal Reef Regions (January 2017 – November 2019)</a:t>
            </a:r>
            <a:endParaRPr sz="1800" b="1" i="0" u="none" strike="noStrike" cap="none" dirty="0">
              <a:solidFill>
                <a:srgbClr val="3F3F3F"/>
              </a:solidFill>
              <a:latin typeface="Century Gothic"/>
              <a:ea typeface="Century Gothic"/>
              <a:cs typeface="Century Gothic"/>
              <a:sym typeface="Century Gothic"/>
            </a:endParaRPr>
          </a:p>
        </p:txBody>
      </p:sp>
      <p:pic>
        <p:nvPicPr>
          <p:cNvPr id="361" name="Google Shape;361;g7442f09b38_12_7"/>
          <p:cNvPicPr preferRelativeResize="0"/>
          <p:nvPr/>
        </p:nvPicPr>
        <p:blipFill rotWithShape="1">
          <a:blip r:embed="rId3">
            <a:alphaModFix/>
          </a:blip>
          <a:srcRect/>
          <a:stretch/>
        </p:blipFill>
        <p:spPr>
          <a:xfrm>
            <a:off x="1184924" y="1362675"/>
            <a:ext cx="9442502" cy="4891302"/>
          </a:xfrm>
          <a:prstGeom prst="rect">
            <a:avLst/>
          </a:prstGeom>
          <a:noFill/>
          <a:ln>
            <a:noFill/>
          </a:ln>
        </p:spPr>
      </p:pic>
      <p:sp>
        <p:nvSpPr>
          <p:cNvPr id="362" name="Google Shape;362;g7442f09b38_12_7"/>
          <p:cNvSpPr txBox="1"/>
          <p:nvPr/>
        </p:nvSpPr>
        <p:spPr>
          <a:xfrm>
            <a:off x="815368" y="1842099"/>
            <a:ext cx="464234" cy="697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2.4</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2.2</a:t>
            </a:r>
            <a:endParaRPr sz="1400" b="0" i="0" u="none" strike="noStrike" cap="none">
              <a:solidFill>
                <a:srgbClr val="000000"/>
              </a:solidFill>
              <a:latin typeface="Arial"/>
              <a:ea typeface="Arial"/>
              <a:cs typeface="Arial"/>
              <a:sym typeface="Arial"/>
            </a:endParaRPr>
          </a:p>
        </p:txBody>
      </p:sp>
      <p:sp>
        <p:nvSpPr>
          <p:cNvPr id="363" name="Google Shape;363;g7442f09b38_12_7"/>
          <p:cNvSpPr txBox="1"/>
          <p:nvPr/>
        </p:nvSpPr>
        <p:spPr>
          <a:xfrm>
            <a:off x="815368" y="2539791"/>
            <a:ext cx="464234" cy="697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2.0</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1.8</a:t>
            </a:r>
            <a:endParaRPr sz="1400" b="0" i="0" u="none" strike="noStrike" cap="none">
              <a:solidFill>
                <a:srgbClr val="000000"/>
              </a:solidFill>
              <a:latin typeface="Arial"/>
              <a:ea typeface="Arial"/>
              <a:cs typeface="Arial"/>
              <a:sym typeface="Arial"/>
            </a:endParaRPr>
          </a:p>
        </p:txBody>
      </p:sp>
      <p:sp>
        <p:nvSpPr>
          <p:cNvPr id="364" name="Google Shape;364;g7442f09b38_12_7"/>
          <p:cNvSpPr txBox="1"/>
          <p:nvPr/>
        </p:nvSpPr>
        <p:spPr>
          <a:xfrm>
            <a:off x="815368" y="3238210"/>
            <a:ext cx="464234" cy="697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1.6</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1.4</a:t>
            </a:r>
            <a:endParaRPr sz="1400" b="0" i="0" u="none" strike="noStrike" cap="none">
              <a:solidFill>
                <a:srgbClr val="000000"/>
              </a:solidFill>
              <a:latin typeface="Arial"/>
              <a:ea typeface="Arial"/>
              <a:cs typeface="Arial"/>
              <a:sym typeface="Arial"/>
            </a:endParaRPr>
          </a:p>
        </p:txBody>
      </p:sp>
      <p:sp>
        <p:nvSpPr>
          <p:cNvPr id="365" name="Google Shape;365;g7442f09b38_12_7"/>
          <p:cNvSpPr txBox="1"/>
          <p:nvPr/>
        </p:nvSpPr>
        <p:spPr>
          <a:xfrm>
            <a:off x="814807" y="3935902"/>
            <a:ext cx="464234" cy="697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1.2</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1.0</a:t>
            </a:r>
            <a:endParaRPr sz="1400" b="0" i="0" u="none" strike="noStrike" cap="none">
              <a:solidFill>
                <a:srgbClr val="000000"/>
              </a:solidFill>
              <a:latin typeface="Arial"/>
              <a:ea typeface="Arial"/>
              <a:cs typeface="Arial"/>
              <a:sym typeface="Arial"/>
            </a:endParaRPr>
          </a:p>
        </p:txBody>
      </p:sp>
      <p:sp>
        <p:nvSpPr>
          <p:cNvPr id="366" name="Google Shape;366;g7442f09b38_12_7"/>
          <p:cNvSpPr txBox="1"/>
          <p:nvPr/>
        </p:nvSpPr>
        <p:spPr>
          <a:xfrm>
            <a:off x="814807" y="4633594"/>
            <a:ext cx="464234" cy="697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0.8</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0.6</a:t>
            </a:r>
            <a:endParaRPr sz="1400" b="0" i="0" u="none" strike="noStrike" cap="none">
              <a:solidFill>
                <a:srgbClr val="000000"/>
              </a:solidFill>
              <a:latin typeface="Arial"/>
              <a:ea typeface="Arial"/>
              <a:cs typeface="Arial"/>
              <a:sym typeface="Arial"/>
            </a:endParaRPr>
          </a:p>
        </p:txBody>
      </p:sp>
      <p:sp>
        <p:nvSpPr>
          <p:cNvPr id="367" name="Google Shape;367;g7442f09b38_12_7"/>
          <p:cNvSpPr txBox="1"/>
          <p:nvPr/>
        </p:nvSpPr>
        <p:spPr>
          <a:xfrm>
            <a:off x="814246" y="5331286"/>
            <a:ext cx="464234" cy="69769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0.4</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0.2</a:t>
            </a:r>
            <a:endParaRPr sz="1400" b="0" i="0" u="none" strike="noStrike" cap="none">
              <a:solidFill>
                <a:srgbClr val="000000"/>
              </a:solidFill>
              <a:latin typeface="Arial"/>
              <a:ea typeface="Arial"/>
              <a:cs typeface="Arial"/>
              <a:sym typeface="Arial"/>
            </a:endParaRPr>
          </a:p>
        </p:txBody>
      </p:sp>
      <p:sp>
        <p:nvSpPr>
          <p:cNvPr id="368" name="Google Shape;368;g7442f09b38_12_7"/>
          <p:cNvSpPr txBox="1"/>
          <p:nvPr/>
        </p:nvSpPr>
        <p:spPr>
          <a:xfrm>
            <a:off x="813685" y="5994841"/>
            <a:ext cx="464234" cy="37452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0.0</a:t>
            </a:r>
            <a:endParaRPr sz="1400" b="0" i="0" u="none" strike="noStrike" cap="none">
              <a:solidFill>
                <a:srgbClr val="000000"/>
              </a:solidFill>
              <a:latin typeface="Arial"/>
              <a:ea typeface="Arial"/>
              <a:cs typeface="Arial"/>
              <a:sym typeface="Arial"/>
            </a:endParaRPr>
          </a:p>
        </p:txBody>
      </p:sp>
      <p:sp>
        <p:nvSpPr>
          <p:cNvPr id="369" name="Google Shape;369;g7442f09b38_12_7"/>
          <p:cNvSpPr txBox="1"/>
          <p:nvPr/>
        </p:nvSpPr>
        <p:spPr>
          <a:xfrm rot="-5400000">
            <a:off x="5873684" y="1481046"/>
            <a:ext cx="659496" cy="102053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p:txBody>
      </p:sp>
      <p:pic>
        <p:nvPicPr>
          <p:cNvPr id="370" name="Google Shape;370;g7442f09b38_12_7"/>
          <p:cNvPicPr preferRelativeResize="0"/>
          <p:nvPr/>
        </p:nvPicPr>
        <p:blipFill rotWithShape="1">
          <a:blip r:embed="rId4">
            <a:alphaModFix/>
          </a:blip>
          <a:srcRect/>
          <a:stretch/>
        </p:blipFill>
        <p:spPr>
          <a:xfrm>
            <a:off x="10727448" y="1468534"/>
            <a:ext cx="132780" cy="139636"/>
          </a:xfrm>
          <a:prstGeom prst="ellipse">
            <a:avLst/>
          </a:prstGeom>
          <a:noFill/>
          <a:ln>
            <a:noFill/>
          </a:ln>
        </p:spPr>
      </p:pic>
      <p:pic>
        <p:nvPicPr>
          <p:cNvPr id="371" name="Google Shape;371;g7442f09b38_12_7"/>
          <p:cNvPicPr preferRelativeResize="0"/>
          <p:nvPr/>
        </p:nvPicPr>
        <p:blipFill rotWithShape="1">
          <a:blip r:embed="rId5">
            <a:alphaModFix/>
          </a:blip>
          <a:srcRect/>
          <a:stretch/>
        </p:blipFill>
        <p:spPr>
          <a:xfrm>
            <a:off x="10722105" y="1990374"/>
            <a:ext cx="132780" cy="139635"/>
          </a:xfrm>
          <a:prstGeom prst="ellipse">
            <a:avLst/>
          </a:prstGeom>
          <a:noFill/>
          <a:ln>
            <a:noFill/>
          </a:ln>
        </p:spPr>
      </p:pic>
      <p:sp>
        <p:nvSpPr>
          <p:cNvPr id="372" name="Google Shape;372;g7442f09b38_12_7"/>
          <p:cNvSpPr txBox="1"/>
          <p:nvPr/>
        </p:nvSpPr>
        <p:spPr>
          <a:xfrm>
            <a:off x="10860228" y="1367818"/>
            <a:ext cx="11184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Lighthouse Reef</a:t>
            </a:r>
            <a:endParaRPr sz="1400" b="0" i="0" u="none" strike="noStrike" cap="none">
              <a:solidFill>
                <a:srgbClr val="000000"/>
              </a:solidFill>
              <a:latin typeface="Arial"/>
              <a:ea typeface="Arial"/>
              <a:cs typeface="Arial"/>
              <a:sym typeface="Arial"/>
            </a:endParaRPr>
          </a:p>
        </p:txBody>
      </p:sp>
      <p:sp>
        <p:nvSpPr>
          <p:cNvPr id="373" name="Google Shape;373;g7442f09b38_12_7"/>
          <p:cNvSpPr txBox="1"/>
          <p:nvPr/>
        </p:nvSpPr>
        <p:spPr>
          <a:xfrm>
            <a:off x="10854885" y="1891038"/>
            <a:ext cx="1055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Chetumal Bay</a:t>
            </a:r>
            <a:endParaRPr sz="1400" b="0" i="0" u="none" strike="noStrike" cap="none">
              <a:solidFill>
                <a:srgbClr val="000000"/>
              </a:solidFill>
              <a:latin typeface="Arial"/>
              <a:ea typeface="Arial"/>
              <a:cs typeface="Arial"/>
              <a:sym typeface="Arial"/>
            </a:endParaRPr>
          </a:p>
        </p:txBody>
      </p:sp>
      <p:sp>
        <p:nvSpPr>
          <p:cNvPr id="374" name="Google Shape;374;g7442f09b38_12_7"/>
          <p:cNvSpPr/>
          <p:nvPr/>
        </p:nvSpPr>
        <p:spPr>
          <a:xfrm>
            <a:off x="2387251" y="1375338"/>
            <a:ext cx="1650042" cy="48334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7442f09b38_12_7"/>
          <p:cNvSpPr/>
          <p:nvPr/>
        </p:nvSpPr>
        <p:spPr>
          <a:xfrm>
            <a:off x="5614271" y="1391581"/>
            <a:ext cx="1650042" cy="48334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7442f09b38_12_7"/>
          <p:cNvSpPr/>
          <p:nvPr/>
        </p:nvSpPr>
        <p:spPr>
          <a:xfrm>
            <a:off x="8963677" y="1386440"/>
            <a:ext cx="1591200" cy="48334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7442f09b38_12_17"/>
          <p:cNvSpPr txBox="1">
            <a:spLocks noGrp="1"/>
          </p:cNvSpPr>
          <p:nvPr>
            <p:ph type="title"/>
          </p:nvPr>
        </p:nvSpPr>
        <p:spPr>
          <a:xfrm>
            <a:off x="206435" y="32455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383" name="Google Shape;383;g7442f09b38_12_17"/>
          <p:cNvSpPr txBox="1"/>
          <p:nvPr/>
        </p:nvSpPr>
        <p:spPr>
          <a:xfrm>
            <a:off x="1561158" y="985712"/>
            <a:ext cx="9052560" cy="39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rgbClr val="3F3F3F"/>
                </a:solidFill>
                <a:latin typeface="Century Gothic"/>
                <a:ea typeface="Century Gothic"/>
                <a:cs typeface="Century Gothic"/>
                <a:sym typeface="Century Gothic"/>
              </a:rPr>
              <a:t>CDOM Around Honduras Coastal Reef Regions (January 2017 – November 2019)</a:t>
            </a:r>
            <a:endParaRPr sz="1800" b="1" i="0" u="none" strike="noStrike" cap="none" dirty="0">
              <a:solidFill>
                <a:srgbClr val="3F3F3F"/>
              </a:solidFill>
              <a:latin typeface="Century Gothic"/>
              <a:ea typeface="Century Gothic"/>
              <a:cs typeface="Century Gothic"/>
              <a:sym typeface="Century Gothic"/>
            </a:endParaRPr>
          </a:p>
        </p:txBody>
      </p:sp>
      <p:sp>
        <p:nvSpPr>
          <p:cNvPr id="384" name="Google Shape;384;g7442f09b38_12_17"/>
          <p:cNvSpPr txBox="1"/>
          <p:nvPr/>
        </p:nvSpPr>
        <p:spPr>
          <a:xfrm rot="-5400000">
            <a:off x="-398515" y="3260850"/>
            <a:ext cx="1546200" cy="3363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CDOM (m⁻ </a:t>
            </a:r>
            <a:r>
              <a:rPr lang="en-US" sz="1400" b="0" i="0" u="none" strike="noStrike" cap="none" baseline="30000">
                <a:solidFill>
                  <a:srgbClr val="3F3F3F"/>
                </a:solidFill>
                <a:latin typeface="Century Gothic"/>
                <a:ea typeface="Century Gothic"/>
                <a:cs typeface="Century Gothic"/>
                <a:sym typeface="Century Gothic"/>
              </a:rPr>
              <a:t>1</a:t>
            </a:r>
            <a:r>
              <a:rPr lang="en-US" sz="1400" b="0" i="0" u="none" strike="noStrike" cap="none">
                <a:solidFill>
                  <a:srgbClr val="3F3F3F"/>
                </a:solidFill>
                <a:latin typeface="Century Gothic"/>
                <a:ea typeface="Century Gothic"/>
                <a:cs typeface="Century Gothic"/>
                <a:sym typeface="Century Gothic"/>
              </a:rPr>
              <a:t>)</a:t>
            </a:r>
            <a:endParaRPr sz="1400" b="0" i="0" u="none" strike="noStrike" cap="none">
              <a:solidFill>
                <a:srgbClr val="3F3F3F"/>
              </a:solidFill>
              <a:latin typeface="Century Gothic"/>
              <a:ea typeface="Century Gothic"/>
              <a:cs typeface="Century Gothic"/>
              <a:sym typeface="Century Gothic"/>
            </a:endParaRPr>
          </a:p>
        </p:txBody>
      </p:sp>
      <p:pic>
        <p:nvPicPr>
          <p:cNvPr id="385" name="Google Shape;385;g7442f09b38_12_17"/>
          <p:cNvPicPr preferRelativeResize="0"/>
          <p:nvPr/>
        </p:nvPicPr>
        <p:blipFill rotWithShape="1">
          <a:blip r:embed="rId3">
            <a:alphaModFix/>
          </a:blip>
          <a:srcRect/>
          <a:stretch/>
        </p:blipFill>
        <p:spPr>
          <a:xfrm>
            <a:off x="1203517" y="1343297"/>
            <a:ext cx="9410201" cy="4910678"/>
          </a:xfrm>
          <a:prstGeom prst="rect">
            <a:avLst/>
          </a:prstGeom>
          <a:noFill/>
          <a:ln>
            <a:noFill/>
          </a:ln>
        </p:spPr>
      </p:pic>
      <p:sp>
        <p:nvSpPr>
          <p:cNvPr id="386" name="Google Shape;386;g7442f09b38_12_17"/>
          <p:cNvSpPr txBox="1"/>
          <p:nvPr/>
        </p:nvSpPr>
        <p:spPr>
          <a:xfrm>
            <a:off x="721445" y="1182383"/>
            <a:ext cx="539543" cy="723340"/>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3.25</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2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3.00</a:t>
            </a:r>
            <a:endParaRPr sz="1400" b="0" i="0" u="none" strike="noStrike" cap="none">
              <a:solidFill>
                <a:srgbClr val="000000"/>
              </a:solidFill>
              <a:latin typeface="Arial"/>
              <a:ea typeface="Arial"/>
              <a:cs typeface="Arial"/>
              <a:sym typeface="Arial"/>
            </a:endParaRPr>
          </a:p>
        </p:txBody>
      </p:sp>
      <p:sp>
        <p:nvSpPr>
          <p:cNvPr id="387" name="Google Shape;387;g7442f09b38_12_17"/>
          <p:cNvSpPr txBox="1"/>
          <p:nvPr/>
        </p:nvSpPr>
        <p:spPr>
          <a:xfrm>
            <a:off x="726788" y="1905723"/>
            <a:ext cx="534200" cy="7233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2.75</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2.50</a:t>
            </a:r>
            <a:endParaRPr sz="1400" b="0" i="0" u="none" strike="noStrike" cap="none">
              <a:solidFill>
                <a:srgbClr val="000000"/>
              </a:solidFill>
              <a:latin typeface="Arial"/>
              <a:ea typeface="Arial"/>
              <a:cs typeface="Arial"/>
              <a:sym typeface="Arial"/>
            </a:endParaRPr>
          </a:p>
        </p:txBody>
      </p:sp>
      <p:sp>
        <p:nvSpPr>
          <p:cNvPr id="388" name="Google Shape;388;g7442f09b38_12_17"/>
          <p:cNvSpPr txBox="1"/>
          <p:nvPr/>
        </p:nvSpPr>
        <p:spPr>
          <a:xfrm>
            <a:off x="721445" y="2642241"/>
            <a:ext cx="539543" cy="7233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2.25</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2.00</a:t>
            </a:r>
            <a:endParaRPr sz="1400" b="0" i="0" u="none" strike="noStrike" cap="none">
              <a:solidFill>
                <a:srgbClr val="000000"/>
              </a:solidFill>
              <a:latin typeface="Arial"/>
              <a:ea typeface="Arial"/>
              <a:cs typeface="Arial"/>
              <a:sym typeface="Arial"/>
            </a:endParaRPr>
          </a:p>
        </p:txBody>
      </p:sp>
      <p:sp>
        <p:nvSpPr>
          <p:cNvPr id="389" name="Google Shape;389;g7442f09b38_12_17"/>
          <p:cNvSpPr txBox="1"/>
          <p:nvPr/>
        </p:nvSpPr>
        <p:spPr>
          <a:xfrm>
            <a:off x="721445" y="3381687"/>
            <a:ext cx="539543" cy="7233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1.75</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1.50</a:t>
            </a:r>
            <a:endParaRPr sz="1400" b="0" i="0" u="none" strike="noStrike" cap="none">
              <a:solidFill>
                <a:srgbClr val="000000"/>
              </a:solidFill>
              <a:latin typeface="Arial"/>
              <a:ea typeface="Arial"/>
              <a:cs typeface="Arial"/>
              <a:sym typeface="Arial"/>
            </a:endParaRPr>
          </a:p>
        </p:txBody>
      </p:sp>
      <p:sp>
        <p:nvSpPr>
          <p:cNvPr id="390" name="Google Shape;390;g7442f09b38_12_17"/>
          <p:cNvSpPr txBox="1"/>
          <p:nvPr/>
        </p:nvSpPr>
        <p:spPr>
          <a:xfrm>
            <a:off x="721445" y="4124329"/>
            <a:ext cx="539543" cy="7233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1.25</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1.00</a:t>
            </a:r>
            <a:endParaRPr sz="1400" b="0" i="0" u="none" strike="noStrike" cap="none">
              <a:solidFill>
                <a:srgbClr val="000000"/>
              </a:solidFill>
              <a:latin typeface="Arial"/>
              <a:ea typeface="Arial"/>
              <a:cs typeface="Arial"/>
              <a:sym typeface="Arial"/>
            </a:endParaRPr>
          </a:p>
        </p:txBody>
      </p:sp>
      <p:sp>
        <p:nvSpPr>
          <p:cNvPr id="391" name="Google Shape;391;g7442f09b38_12_17"/>
          <p:cNvSpPr txBox="1"/>
          <p:nvPr/>
        </p:nvSpPr>
        <p:spPr>
          <a:xfrm>
            <a:off x="721445" y="4866971"/>
            <a:ext cx="539543" cy="7233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0.75</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0.50</a:t>
            </a:r>
            <a:endParaRPr sz="1400" b="0" i="0" u="none" strike="noStrike" cap="none">
              <a:solidFill>
                <a:srgbClr val="000000"/>
              </a:solidFill>
              <a:latin typeface="Arial"/>
              <a:ea typeface="Arial"/>
              <a:cs typeface="Arial"/>
              <a:sym typeface="Arial"/>
            </a:endParaRPr>
          </a:p>
        </p:txBody>
      </p:sp>
      <p:sp>
        <p:nvSpPr>
          <p:cNvPr id="392" name="Google Shape;392;g7442f09b38_12_17"/>
          <p:cNvSpPr txBox="1"/>
          <p:nvPr/>
        </p:nvSpPr>
        <p:spPr>
          <a:xfrm>
            <a:off x="721445" y="5609613"/>
            <a:ext cx="539543" cy="7233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0.25</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2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0.00</a:t>
            </a:r>
            <a:endParaRPr sz="1400" b="0" i="0" u="none" strike="noStrike" cap="none">
              <a:solidFill>
                <a:srgbClr val="000000"/>
              </a:solidFill>
              <a:latin typeface="Arial"/>
              <a:ea typeface="Arial"/>
              <a:cs typeface="Arial"/>
              <a:sym typeface="Arial"/>
            </a:endParaRPr>
          </a:p>
        </p:txBody>
      </p:sp>
      <p:sp>
        <p:nvSpPr>
          <p:cNvPr id="393" name="Google Shape;393;g7442f09b38_12_17"/>
          <p:cNvSpPr txBox="1"/>
          <p:nvPr/>
        </p:nvSpPr>
        <p:spPr>
          <a:xfrm rot="-5400000">
            <a:off x="5873684" y="1481046"/>
            <a:ext cx="659496" cy="102053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p:txBody>
      </p:sp>
      <p:pic>
        <p:nvPicPr>
          <p:cNvPr id="394" name="Google Shape;394;g7442f09b38_12_17"/>
          <p:cNvPicPr preferRelativeResize="0"/>
          <p:nvPr/>
        </p:nvPicPr>
        <p:blipFill rotWithShape="1">
          <a:blip r:embed="rId4">
            <a:alphaModFix/>
          </a:blip>
          <a:srcRect/>
          <a:stretch/>
        </p:blipFill>
        <p:spPr>
          <a:xfrm>
            <a:off x="10722035" y="1459516"/>
            <a:ext cx="133643" cy="133644"/>
          </a:xfrm>
          <a:prstGeom prst="ellipse">
            <a:avLst/>
          </a:prstGeom>
          <a:noFill/>
          <a:ln>
            <a:noFill/>
          </a:ln>
        </p:spPr>
      </p:pic>
      <p:pic>
        <p:nvPicPr>
          <p:cNvPr id="395" name="Google Shape;395;g7442f09b38_12_17"/>
          <p:cNvPicPr preferRelativeResize="0"/>
          <p:nvPr/>
        </p:nvPicPr>
        <p:blipFill rotWithShape="1">
          <a:blip r:embed="rId5">
            <a:alphaModFix/>
          </a:blip>
          <a:srcRect/>
          <a:stretch/>
        </p:blipFill>
        <p:spPr>
          <a:xfrm>
            <a:off x="10722035" y="1915914"/>
            <a:ext cx="133643" cy="133644"/>
          </a:xfrm>
          <a:prstGeom prst="ellipse">
            <a:avLst/>
          </a:prstGeom>
          <a:noFill/>
          <a:ln>
            <a:noFill/>
          </a:ln>
        </p:spPr>
      </p:pic>
      <p:sp>
        <p:nvSpPr>
          <p:cNvPr id="396" name="Google Shape;396;g7442f09b38_12_17"/>
          <p:cNvSpPr txBox="1"/>
          <p:nvPr/>
        </p:nvSpPr>
        <p:spPr>
          <a:xfrm>
            <a:off x="10855676" y="1345717"/>
            <a:ext cx="1055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Cayos Cochinos</a:t>
            </a:r>
            <a:endParaRPr sz="1400" b="0" i="0" u="none" strike="noStrike" cap="none">
              <a:solidFill>
                <a:srgbClr val="3F3F3F"/>
              </a:solidFill>
              <a:latin typeface="Century Gothic"/>
              <a:ea typeface="Century Gothic"/>
              <a:cs typeface="Century Gothic"/>
              <a:sym typeface="Century Gothic"/>
            </a:endParaRPr>
          </a:p>
        </p:txBody>
      </p:sp>
      <p:sp>
        <p:nvSpPr>
          <p:cNvPr id="397" name="Google Shape;397;g7442f09b38_12_17"/>
          <p:cNvSpPr txBox="1"/>
          <p:nvPr/>
        </p:nvSpPr>
        <p:spPr>
          <a:xfrm>
            <a:off x="10855675" y="1823059"/>
            <a:ext cx="11894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Punta Izopo</a:t>
            </a:r>
            <a:endParaRPr sz="1400" b="0" i="0" u="none" strike="noStrike" cap="none">
              <a:solidFill>
                <a:srgbClr val="3F3F3F"/>
              </a:solidFill>
              <a:latin typeface="Century Gothic"/>
              <a:ea typeface="Century Gothic"/>
              <a:cs typeface="Century Gothic"/>
              <a:sym typeface="Century Gothic"/>
            </a:endParaRPr>
          </a:p>
        </p:txBody>
      </p:sp>
      <p:sp>
        <p:nvSpPr>
          <p:cNvPr id="398" name="Google Shape;398;g7442f09b38_12_17"/>
          <p:cNvSpPr txBox="1"/>
          <p:nvPr/>
        </p:nvSpPr>
        <p:spPr>
          <a:xfrm>
            <a:off x="273256" y="729542"/>
            <a:ext cx="3423034" cy="449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000" b="0" i="1" u="none" strike="noStrike" cap="none">
                <a:solidFill>
                  <a:srgbClr val="379CC3"/>
                </a:solidFill>
                <a:latin typeface="Century Gothic"/>
                <a:ea typeface="Century Gothic"/>
                <a:cs typeface="Century Gothic"/>
                <a:sym typeface="Century Gothic"/>
              </a:rPr>
              <a:t>CDOM: Honduras</a:t>
            </a:r>
            <a:endParaRPr sz="2000" b="0" i="0" u="none" strike="noStrike" cap="none">
              <a:solidFill>
                <a:srgbClr val="000000"/>
              </a:solidFill>
              <a:latin typeface="Century Gothic"/>
              <a:ea typeface="Century Gothic"/>
              <a:cs typeface="Century Gothic"/>
              <a:sym typeface="Century Gothic"/>
            </a:endParaRPr>
          </a:p>
        </p:txBody>
      </p:sp>
      <p:sp>
        <p:nvSpPr>
          <p:cNvPr id="399" name="Google Shape;399;g7442f09b38_12_17"/>
          <p:cNvSpPr/>
          <p:nvPr/>
        </p:nvSpPr>
        <p:spPr>
          <a:xfrm>
            <a:off x="2356433" y="1405829"/>
            <a:ext cx="1800570" cy="48334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7442f09b38_12_17"/>
          <p:cNvSpPr/>
          <p:nvPr/>
        </p:nvSpPr>
        <p:spPr>
          <a:xfrm>
            <a:off x="5629989" y="1405829"/>
            <a:ext cx="1805346" cy="48334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7442f09b38_12_17"/>
          <p:cNvSpPr/>
          <p:nvPr/>
        </p:nvSpPr>
        <p:spPr>
          <a:xfrm>
            <a:off x="8908321" y="1381891"/>
            <a:ext cx="1680073" cy="48334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7442f09b38_12_46"/>
          <p:cNvSpPr txBox="1"/>
          <p:nvPr/>
        </p:nvSpPr>
        <p:spPr>
          <a:xfrm>
            <a:off x="1346303" y="1048942"/>
            <a:ext cx="9509760" cy="39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rgbClr val="3F3F3F"/>
                </a:solidFill>
                <a:latin typeface="Century Gothic"/>
                <a:ea typeface="Century Gothic"/>
                <a:cs typeface="Century Gothic"/>
                <a:sym typeface="Century Gothic"/>
              </a:rPr>
              <a:t>Chlorophyll-a Around Belize Coastal Reef Regions (January 2017 – November 2019)</a:t>
            </a:r>
            <a:endParaRPr sz="1800" b="1" i="0" u="none" strike="noStrike" cap="none" dirty="0">
              <a:solidFill>
                <a:srgbClr val="3F3F3F"/>
              </a:solidFill>
              <a:latin typeface="Century Gothic"/>
              <a:ea typeface="Century Gothic"/>
              <a:cs typeface="Century Gothic"/>
              <a:sym typeface="Century Gothic"/>
            </a:endParaRPr>
          </a:p>
        </p:txBody>
      </p:sp>
      <p:sp>
        <p:nvSpPr>
          <p:cNvPr id="408" name="Google Shape;408;g7442f09b38_12_46"/>
          <p:cNvSpPr txBox="1">
            <a:spLocks noGrp="1"/>
          </p:cNvSpPr>
          <p:nvPr>
            <p:ph type="title"/>
          </p:nvPr>
        </p:nvSpPr>
        <p:spPr>
          <a:xfrm>
            <a:off x="323874" y="386787"/>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409" name="Google Shape;409;g7442f09b38_12_46"/>
          <p:cNvSpPr txBox="1"/>
          <p:nvPr/>
        </p:nvSpPr>
        <p:spPr>
          <a:xfrm>
            <a:off x="323874" y="760000"/>
            <a:ext cx="3608045" cy="3723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000" b="0" i="1" u="none" strike="noStrike" cap="none">
                <a:solidFill>
                  <a:srgbClr val="379CC3"/>
                </a:solidFill>
                <a:latin typeface="Century Gothic"/>
                <a:ea typeface="Century Gothic"/>
                <a:cs typeface="Century Gothic"/>
                <a:sym typeface="Century Gothic"/>
              </a:rPr>
              <a:t>Chlorophyll-a: Belize</a:t>
            </a:r>
            <a:endParaRPr sz="2000" b="0" i="0" u="none" strike="noStrike" cap="none">
              <a:solidFill>
                <a:srgbClr val="000000"/>
              </a:solidFill>
              <a:latin typeface="Century Gothic"/>
              <a:ea typeface="Century Gothic"/>
              <a:cs typeface="Century Gothic"/>
              <a:sym typeface="Century Gothic"/>
            </a:endParaRPr>
          </a:p>
        </p:txBody>
      </p:sp>
      <p:sp>
        <p:nvSpPr>
          <p:cNvPr id="410" name="Google Shape;410;g7442f09b38_12_46"/>
          <p:cNvSpPr txBox="1"/>
          <p:nvPr/>
        </p:nvSpPr>
        <p:spPr>
          <a:xfrm rot="-5400000">
            <a:off x="-555313" y="3497780"/>
            <a:ext cx="2221500" cy="419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Chlorophyll-a (mg/m</a:t>
            </a:r>
            <a:r>
              <a:rPr lang="en-US" sz="1400" b="0" i="0" u="none" strike="noStrike" cap="none" baseline="30000">
                <a:solidFill>
                  <a:srgbClr val="3F3F3F"/>
                </a:solidFill>
                <a:latin typeface="Century Gothic"/>
                <a:ea typeface="Century Gothic"/>
                <a:cs typeface="Century Gothic"/>
                <a:sym typeface="Century Gothic"/>
              </a:rPr>
              <a:t>3</a:t>
            </a:r>
            <a:r>
              <a:rPr lang="en-US" sz="1400" b="0" i="0" u="none" strike="noStrike" cap="none">
                <a:solidFill>
                  <a:srgbClr val="3F3F3F"/>
                </a:solidFill>
                <a:latin typeface="Century Gothic"/>
                <a:ea typeface="Century Gothic"/>
                <a:cs typeface="Century Gothic"/>
                <a:sym typeface="Century Gothic"/>
              </a:rPr>
              <a:t>)</a:t>
            </a:r>
            <a:endParaRPr sz="1400" b="0" i="0" u="none" strike="noStrike" cap="none">
              <a:solidFill>
                <a:srgbClr val="3F3F3F"/>
              </a:solidFill>
              <a:latin typeface="Century Gothic"/>
              <a:ea typeface="Century Gothic"/>
              <a:cs typeface="Century Gothic"/>
              <a:sym typeface="Century Gothic"/>
            </a:endParaRPr>
          </a:p>
        </p:txBody>
      </p:sp>
      <p:pic>
        <p:nvPicPr>
          <p:cNvPr id="411" name="Google Shape;411;g7442f09b38_12_46"/>
          <p:cNvPicPr preferRelativeResize="0"/>
          <p:nvPr/>
        </p:nvPicPr>
        <p:blipFill rotWithShape="1">
          <a:blip r:embed="rId3">
            <a:alphaModFix/>
          </a:blip>
          <a:srcRect/>
          <a:stretch/>
        </p:blipFill>
        <p:spPr>
          <a:xfrm>
            <a:off x="1154724" y="1400223"/>
            <a:ext cx="9410114" cy="4890988"/>
          </a:xfrm>
          <a:prstGeom prst="rect">
            <a:avLst/>
          </a:prstGeom>
          <a:noFill/>
          <a:ln>
            <a:noFill/>
          </a:ln>
        </p:spPr>
      </p:pic>
      <p:sp>
        <p:nvSpPr>
          <p:cNvPr id="412" name="Google Shape;412;g7442f09b38_12_46"/>
          <p:cNvSpPr txBox="1"/>
          <p:nvPr/>
        </p:nvSpPr>
        <p:spPr>
          <a:xfrm>
            <a:off x="794350" y="1286781"/>
            <a:ext cx="464234" cy="91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7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8.0</a:t>
            </a:r>
            <a:endParaRPr sz="1400" b="0" i="0" u="none" strike="noStrike" cap="none">
              <a:solidFill>
                <a:srgbClr val="000000"/>
              </a:solidFill>
              <a:latin typeface="Arial"/>
              <a:ea typeface="Arial"/>
              <a:cs typeface="Arial"/>
              <a:sym typeface="Arial"/>
            </a:endParaRPr>
          </a:p>
        </p:txBody>
      </p:sp>
      <p:sp>
        <p:nvSpPr>
          <p:cNvPr id="413" name="Google Shape;413;g7442f09b38_12_46"/>
          <p:cNvSpPr txBox="1"/>
          <p:nvPr/>
        </p:nvSpPr>
        <p:spPr>
          <a:xfrm>
            <a:off x="794350" y="2510800"/>
            <a:ext cx="464234" cy="91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7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7.0</a:t>
            </a:r>
            <a:endParaRPr sz="1400" b="0" i="0" u="none" strike="noStrike" cap="none">
              <a:solidFill>
                <a:srgbClr val="000000"/>
              </a:solidFill>
              <a:latin typeface="Arial"/>
              <a:ea typeface="Arial"/>
              <a:cs typeface="Arial"/>
              <a:sym typeface="Arial"/>
            </a:endParaRPr>
          </a:p>
        </p:txBody>
      </p:sp>
      <p:sp>
        <p:nvSpPr>
          <p:cNvPr id="414" name="Google Shape;414;g7442f09b38_12_46"/>
          <p:cNvSpPr txBox="1"/>
          <p:nvPr/>
        </p:nvSpPr>
        <p:spPr>
          <a:xfrm>
            <a:off x="794350" y="3707330"/>
            <a:ext cx="464234" cy="91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6.5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7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6.0</a:t>
            </a:r>
            <a:endParaRPr sz="1400" b="0" i="0" u="none" strike="noStrike" cap="none">
              <a:solidFill>
                <a:srgbClr val="000000"/>
              </a:solidFill>
              <a:latin typeface="Arial"/>
              <a:ea typeface="Arial"/>
              <a:cs typeface="Arial"/>
              <a:sym typeface="Arial"/>
            </a:endParaRPr>
          </a:p>
        </p:txBody>
      </p:sp>
      <p:sp>
        <p:nvSpPr>
          <p:cNvPr id="415" name="Google Shape;415;g7442f09b38_12_46"/>
          <p:cNvSpPr txBox="1"/>
          <p:nvPr/>
        </p:nvSpPr>
        <p:spPr>
          <a:xfrm>
            <a:off x="794350" y="4893453"/>
            <a:ext cx="464234" cy="91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5.5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7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5.0</a:t>
            </a:r>
            <a:endParaRPr sz="1400" b="0" i="0" u="none" strike="noStrike" cap="none">
              <a:solidFill>
                <a:srgbClr val="000000"/>
              </a:solidFill>
              <a:latin typeface="Arial"/>
              <a:ea typeface="Arial"/>
              <a:cs typeface="Arial"/>
              <a:sym typeface="Arial"/>
            </a:endParaRPr>
          </a:p>
        </p:txBody>
      </p:sp>
      <p:sp>
        <p:nvSpPr>
          <p:cNvPr id="416" name="Google Shape;416;g7442f09b38_12_46"/>
          <p:cNvSpPr txBox="1"/>
          <p:nvPr/>
        </p:nvSpPr>
        <p:spPr>
          <a:xfrm>
            <a:off x="770081" y="6085327"/>
            <a:ext cx="46423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4.5</a:t>
            </a:r>
            <a:endParaRPr sz="1400" b="0" i="0" u="none" strike="noStrike" cap="none">
              <a:solidFill>
                <a:srgbClr val="000000"/>
              </a:solidFill>
              <a:latin typeface="Arial"/>
              <a:ea typeface="Arial"/>
              <a:cs typeface="Arial"/>
              <a:sym typeface="Arial"/>
            </a:endParaRPr>
          </a:p>
        </p:txBody>
      </p:sp>
      <p:sp>
        <p:nvSpPr>
          <p:cNvPr id="417" name="Google Shape;417;g7442f09b38_12_46"/>
          <p:cNvSpPr txBox="1"/>
          <p:nvPr/>
        </p:nvSpPr>
        <p:spPr>
          <a:xfrm rot="-5400000">
            <a:off x="5927655" y="1494351"/>
            <a:ext cx="659496" cy="102053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p:txBody>
      </p:sp>
      <p:pic>
        <p:nvPicPr>
          <p:cNvPr id="418" name="Google Shape;418;g7442f09b38_12_46"/>
          <p:cNvPicPr preferRelativeResize="0"/>
          <p:nvPr/>
        </p:nvPicPr>
        <p:blipFill rotWithShape="1">
          <a:blip r:embed="rId4">
            <a:alphaModFix/>
          </a:blip>
          <a:srcRect/>
          <a:stretch/>
        </p:blipFill>
        <p:spPr>
          <a:xfrm>
            <a:off x="10636008" y="1500939"/>
            <a:ext cx="132780" cy="139636"/>
          </a:xfrm>
          <a:prstGeom prst="ellipse">
            <a:avLst/>
          </a:prstGeom>
          <a:noFill/>
          <a:ln>
            <a:noFill/>
          </a:ln>
        </p:spPr>
      </p:pic>
      <p:pic>
        <p:nvPicPr>
          <p:cNvPr id="419" name="Google Shape;419;g7442f09b38_12_46"/>
          <p:cNvPicPr preferRelativeResize="0"/>
          <p:nvPr/>
        </p:nvPicPr>
        <p:blipFill rotWithShape="1">
          <a:blip r:embed="rId5">
            <a:alphaModFix/>
          </a:blip>
          <a:srcRect/>
          <a:stretch/>
        </p:blipFill>
        <p:spPr>
          <a:xfrm>
            <a:off x="10630665" y="2022779"/>
            <a:ext cx="132780" cy="139635"/>
          </a:xfrm>
          <a:prstGeom prst="ellipse">
            <a:avLst/>
          </a:prstGeom>
          <a:noFill/>
          <a:ln>
            <a:noFill/>
          </a:ln>
        </p:spPr>
      </p:pic>
      <p:sp>
        <p:nvSpPr>
          <p:cNvPr id="420" name="Google Shape;420;g7442f09b38_12_46"/>
          <p:cNvSpPr txBox="1"/>
          <p:nvPr/>
        </p:nvSpPr>
        <p:spPr>
          <a:xfrm>
            <a:off x="10768788" y="1400223"/>
            <a:ext cx="11184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Lighthouse Reef</a:t>
            </a:r>
            <a:endParaRPr sz="1400" b="0" i="0" u="none" strike="noStrike" cap="none">
              <a:solidFill>
                <a:srgbClr val="000000"/>
              </a:solidFill>
              <a:latin typeface="Arial"/>
              <a:ea typeface="Arial"/>
              <a:cs typeface="Arial"/>
              <a:sym typeface="Arial"/>
            </a:endParaRPr>
          </a:p>
        </p:txBody>
      </p:sp>
      <p:sp>
        <p:nvSpPr>
          <p:cNvPr id="421" name="Google Shape;421;g7442f09b38_12_46"/>
          <p:cNvSpPr txBox="1"/>
          <p:nvPr/>
        </p:nvSpPr>
        <p:spPr>
          <a:xfrm>
            <a:off x="10763445" y="1923443"/>
            <a:ext cx="1055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Chetumal Bay</a:t>
            </a:r>
            <a:endParaRPr sz="1400" b="0" i="0" u="none" strike="noStrike" cap="none">
              <a:solidFill>
                <a:srgbClr val="000000"/>
              </a:solidFill>
              <a:latin typeface="Arial"/>
              <a:ea typeface="Arial"/>
              <a:cs typeface="Arial"/>
              <a:sym typeface="Arial"/>
            </a:endParaRPr>
          </a:p>
        </p:txBody>
      </p:sp>
      <p:sp>
        <p:nvSpPr>
          <p:cNvPr id="422" name="Google Shape;422;g7442f09b38_12_46"/>
          <p:cNvSpPr/>
          <p:nvPr/>
        </p:nvSpPr>
        <p:spPr>
          <a:xfrm>
            <a:off x="2528061" y="1459326"/>
            <a:ext cx="1643009" cy="47798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7442f09b38_12_46"/>
          <p:cNvSpPr/>
          <p:nvPr/>
        </p:nvSpPr>
        <p:spPr>
          <a:xfrm>
            <a:off x="5640538" y="1442542"/>
            <a:ext cx="1780169" cy="4815081"/>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7442f09b38_12_46"/>
          <p:cNvSpPr/>
          <p:nvPr/>
        </p:nvSpPr>
        <p:spPr>
          <a:xfrm>
            <a:off x="8907274" y="1470608"/>
            <a:ext cx="1650042" cy="477988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7442f09b38_12_54"/>
          <p:cNvSpPr txBox="1">
            <a:spLocks noGrp="1"/>
          </p:cNvSpPr>
          <p:nvPr>
            <p:ph type="title"/>
          </p:nvPr>
        </p:nvSpPr>
        <p:spPr>
          <a:xfrm>
            <a:off x="222655" y="304006"/>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431" name="Google Shape;431;g7442f09b38_12_54"/>
          <p:cNvSpPr txBox="1"/>
          <p:nvPr/>
        </p:nvSpPr>
        <p:spPr>
          <a:xfrm>
            <a:off x="222655" y="683336"/>
            <a:ext cx="4287963" cy="501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000" b="0" i="1" u="none" strike="noStrike" cap="none">
                <a:solidFill>
                  <a:srgbClr val="379CC3"/>
                </a:solidFill>
                <a:latin typeface="Century Gothic"/>
                <a:ea typeface="Century Gothic"/>
                <a:cs typeface="Century Gothic"/>
                <a:sym typeface="Century Gothic"/>
              </a:rPr>
              <a:t>Chlorophyll-a: Honduras</a:t>
            </a:r>
            <a:endParaRPr sz="2000" b="0" i="0" u="none" strike="noStrike" cap="none">
              <a:solidFill>
                <a:srgbClr val="000000"/>
              </a:solidFill>
              <a:latin typeface="Century Gothic"/>
              <a:ea typeface="Century Gothic"/>
              <a:cs typeface="Century Gothic"/>
              <a:sym typeface="Century Gothic"/>
            </a:endParaRPr>
          </a:p>
        </p:txBody>
      </p:sp>
      <p:sp>
        <p:nvSpPr>
          <p:cNvPr id="432" name="Google Shape;432;g7442f09b38_12_54"/>
          <p:cNvSpPr txBox="1"/>
          <p:nvPr/>
        </p:nvSpPr>
        <p:spPr>
          <a:xfrm rot="-5400000">
            <a:off x="-386160" y="3415149"/>
            <a:ext cx="2221500" cy="419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Chlorophyll-a (mg/m</a:t>
            </a:r>
            <a:r>
              <a:rPr lang="en-US" sz="1400" b="0" i="0" u="none" strike="noStrike" cap="none" baseline="30000">
                <a:solidFill>
                  <a:srgbClr val="3F3F3F"/>
                </a:solidFill>
                <a:latin typeface="Century Gothic"/>
                <a:ea typeface="Century Gothic"/>
                <a:cs typeface="Century Gothic"/>
                <a:sym typeface="Century Gothic"/>
              </a:rPr>
              <a:t>3</a:t>
            </a:r>
            <a:r>
              <a:rPr lang="en-US" sz="1400" b="0" i="0" u="none" strike="noStrike" cap="none">
                <a:solidFill>
                  <a:srgbClr val="3F3F3F"/>
                </a:solidFill>
                <a:latin typeface="Century Gothic"/>
                <a:ea typeface="Century Gothic"/>
                <a:cs typeface="Century Gothic"/>
                <a:sym typeface="Century Gothic"/>
              </a:rPr>
              <a:t>)</a:t>
            </a:r>
            <a:endParaRPr sz="1400" b="0" i="0" u="none" strike="noStrike" cap="none">
              <a:solidFill>
                <a:srgbClr val="3F3F3F"/>
              </a:solidFill>
              <a:latin typeface="Century Gothic"/>
              <a:ea typeface="Century Gothic"/>
              <a:cs typeface="Century Gothic"/>
              <a:sym typeface="Century Gothic"/>
            </a:endParaRPr>
          </a:p>
        </p:txBody>
      </p:sp>
      <p:pic>
        <p:nvPicPr>
          <p:cNvPr id="433" name="Google Shape;433;g7442f09b38_12_54"/>
          <p:cNvPicPr preferRelativeResize="0"/>
          <p:nvPr/>
        </p:nvPicPr>
        <p:blipFill rotWithShape="1">
          <a:blip r:embed="rId3">
            <a:alphaModFix/>
          </a:blip>
          <a:srcRect/>
          <a:stretch/>
        </p:blipFill>
        <p:spPr>
          <a:xfrm>
            <a:off x="1388271" y="1382495"/>
            <a:ext cx="9415458" cy="4892071"/>
          </a:xfrm>
          <a:prstGeom prst="rect">
            <a:avLst/>
          </a:prstGeom>
          <a:noFill/>
          <a:ln>
            <a:noFill/>
          </a:ln>
        </p:spPr>
      </p:pic>
      <p:sp>
        <p:nvSpPr>
          <p:cNvPr id="434" name="Google Shape;434;g7442f09b38_12_54"/>
          <p:cNvSpPr txBox="1"/>
          <p:nvPr/>
        </p:nvSpPr>
        <p:spPr>
          <a:xfrm>
            <a:off x="1162987" y="1019957"/>
            <a:ext cx="9869589" cy="432186"/>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rgbClr val="3F3F3F"/>
                </a:solidFill>
                <a:latin typeface="Century Gothic"/>
                <a:ea typeface="Century Gothic"/>
                <a:cs typeface="Century Gothic"/>
                <a:sym typeface="Century Gothic"/>
              </a:rPr>
              <a:t>Chlorophyll-a Around Honduras Coastal Reef Regions (January 2017 – November 2019)</a:t>
            </a:r>
            <a:endParaRPr sz="1800" b="1" i="0" u="none" strike="noStrike" cap="none" dirty="0">
              <a:solidFill>
                <a:srgbClr val="3F3F3F"/>
              </a:solidFill>
              <a:latin typeface="Century Gothic"/>
              <a:ea typeface="Century Gothic"/>
              <a:cs typeface="Century Gothic"/>
              <a:sym typeface="Century Gothic"/>
            </a:endParaRPr>
          </a:p>
        </p:txBody>
      </p:sp>
      <p:sp>
        <p:nvSpPr>
          <p:cNvPr id="435" name="Google Shape;435;g7442f09b38_12_54"/>
          <p:cNvSpPr txBox="1"/>
          <p:nvPr/>
        </p:nvSpPr>
        <p:spPr>
          <a:xfrm>
            <a:off x="1024604" y="1305326"/>
            <a:ext cx="46423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7.5</a:t>
            </a:r>
            <a:endParaRPr sz="1400" b="0" i="0" u="none" strike="noStrike" cap="none">
              <a:solidFill>
                <a:srgbClr val="000000"/>
              </a:solidFill>
              <a:latin typeface="Arial"/>
              <a:ea typeface="Arial"/>
              <a:cs typeface="Arial"/>
              <a:sym typeface="Arial"/>
            </a:endParaRPr>
          </a:p>
        </p:txBody>
      </p:sp>
      <p:sp>
        <p:nvSpPr>
          <p:cNvPr id="436" name="Google Shape;436;g7442f09b38_12_54"/>
          <p:cNvSpPr txBox="1"/>
          <p:nvPr/>
        </p:nvSpPr>
        <p:spPr>
          <a:xfrm>
            <a:off x="1024604" y="2670592"/>
            <a:ext cx="46423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6.5</a:t>
            </a:r>
            <a:endParaRPr sz="1400" b="0" i="0" u="none" strike="noStrike" cap="none">
              <a:solidFill>
                <a:srgbClr val="000000"/>
              </a:solidFill>
              <a:latin typeface="Arial"/>
              <a:ea typeface="Arial"/>
              <a:cs typeface="Arial"/>
              <a:sym typeface="Arial"/>
            </a:endParaRPr>
          </a:p>
        </p:txBody>
      </p:sp>
      <p:sp>
        <p:nvSpPr>
          <p:cNvPr id="437" name="Google Shape;437;g7442f09b38_12_54"/>
          <p:cNvSpPr txBox="1"/>
          <p:nvPr/>
        </p:nvSpPr>
        <p:spPr>
          <a:xfrm>
            <a:off x="1024604" y="4035858"/>
            <a:ext cx="46423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6.0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5.5</a:t>
            </a:r>
            <a:endParaRPr sz="1400" b="0" i="0" u="none" strike="noStrike" cap="none">
              <a:solidFill>
                <a:srgbClr val="000000"/>
              </a:solidFill>
              <a:latin typeface="Arial"/>
              <a:ea typeface="Arial"/>
              <a:cs typeface="Arial"/>
              <a:sym typeface="Arial"/>
            </a:endParaRPr>
          </a:p>
        </p:txBody>
      </p:sp>
      <p:sp>
        <p:nvSpPr>
          <p:cNvPr id="438" name="Google Shape;438;g7442f09b38_12_54"/>
          <p:cNvSpPr txBox="1"/>
          <p:nvPr/>
        </p:nvSpPr>
        <p:spPr>
          <a:xfrm>
            <a:off x="1024604" y="5401124"/>
            <a:ext cx="464234" cy="91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5.0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7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7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4.5</a:t>
            </a:r>
            <a:endParaRPr sz="1400" b="0" i="0" u="none" strike="noStrike" cap="none">
              <a:solidFill>
                <a:srgbClr val="000000"/>
              </a:solidFill>
              <a:latin typeface="Arial"/>
              <a:ea typeface="Arial"/>
              <a:cs typeface="Arial"/>
              <a:sym typeface="Arial"/>
            </a:endParaRPr>
          </a:p>
        </p:txBody>
      </p:sp>
      <p:sp>
        <p:nvSpPr>
          <p:cNvPr id="439" name="Google Shape;439;g7442f09b38_12_54"/>
          <p:cNvSpPr txBox="1"/>
          <p:nvPr/>
        </p:nvSpPr>
        <p:spPr>
          <a:xfrm rot="-5400000">
            <a:off x="6086838" y="1497531"/>
            <a:ext cx="659496" cy="102053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p:txBody>
      </p:sp>
      <p:pic>
        <p:nvPicPr>
          <p:cNvPr id="440" name="Google Shape;440;g7442f09b38_12_54"/>
          <p:cNvPicPr preferRelativeResize="0"/>
          <p:nvPr/>
        </p:nvPicPr>
        <p:blipFill rotWithShape="1">
          <a:blip r:embed="rId4">
            <a:alphaModFix/>
          </a:blip>
          <a:srcRect/>
          <a:stretch/>
        </p:blipFill>
        <p:spPr>
          <a:xfrm>
            <a:off x="10868925" y="1527357"/>
            <a:ext cx="133643" cy="133644"/>
          </a:xfrm>
          <a:prstGeom prst="ellipse">
            <a:avLst/>
          </a:prstGeom>
          <a:noFill/>
          <a:ln>
            <a:noFill/>
          </a:ln>
        </p:spPr>
      </p:pic>
      <p:pic>
        <p:nvPicPr>
          <p:cNvPr id="441" name="Google Shape;441;g7442f09b38_12_54"/>
          <p:cNvPicPr preferRelativeResize="0"/>
          <p:nvPr/>
        </p:nvPicPr>
        <p:blipFill rotWithShape="1">
          <a:blip r:embed="rId5">
            <a:alphaModFix/>
          </a:blip>
          <a:srcRect/>
          <a:stretch/>
        </p:blipFill>
        <p:spPr>
          <a:xfrm>
            <a:off x="10868925" y="1983755"/>
            <a:ext cx="133643" cy="133644"/>
          </a:xfrm>
          <a:prstGeom prst="ellipse">
            <a:avLst/>
          </a:prstGeom>
          <a:noFill/>
          <a:ln>
            <a:noFill/>
          </a:ln>
        </p:spPr>
      </p:pic>
      <p:sp>
        <p:nvSpPr>
          <p:cNvPr id="442" name="Google Shape;442;g7442f09b38_12_54"/>
          <p:cNvSpPr txBox="1"/>
          <p:nvPr/>
        </p:nvSpPr>
        <p:spPr>
          <a:xfrm>
            <a:off x="11002566" y="1413558"/>
            <a:ext cx="1055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Cayos Cochinos</a:t>
            </a:r>
            <a:endParaRPr sz="1400" b="0" i="0" u="none" strike="noStrike" cap="none">
              <a:solidFill>
                <a:srgbClr val="3F3F3F"/>
              </a:solidFill>
              <a:latin typeface="Century Gothic"/>
              <a:ea typeface="Century Gothic"/>
              <a:cs typeface="Century Gothic"/>
              <a:sym typeface="Century Gothic"/>
            </a:endParaRPr>
          </a:p>
        </p:txBody>
      </p:sp>
      <p:sp>
        <p:nvSpPr>
          <p:cNvPr id="443" name="Google Shape;443;g7442f09b38_12_54"/>
          <p:cNvSpPr txBox="1"/>
          <p:nvPr/>
        </p:nvSpPr>
        <p:spPr>
          <a:xfrm>
            <a:off x="11002565" y="1890900"/>
            <a:ext cx="11894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Punta Izopo</a:t>
            </a:r>
            <a:endParaRPr sz="1400" b="0" i="0" u="none" strike="noStrike" cap="none">
              <a:solidFill>
                <a:srgbClr val="3F3F3F"/>
              </a:solidFill>
              <a:latin typeface="Century Gothic"/>
              <a:ea typeface="Century Gothic"/>
              <a:cs typeface="Century Gothic"/>
              <a:sym typeface="Century Gothic"/>
            </a:endParaRPr>
          </a:p>
        </p:txBody>
      </p:sp>
      <p:sp>
        <p:nvSpPr>
          <p:cNvPr id="444" name="Google Shape;444;g7442f09b38_12_54"/>
          <p:cNvSpPr/>
          <p:nvPr/>
        </p:nvSpPr>
        <p:spPr>
          <a:xfrm>
            <a:off x="2567003" y="1436972"/>
            <a:ext cx="1793981" cy="4794904"/>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7442f09b38_12_54"/>
          <p:cNvSpPr/>
          <p:nvPr/>
        </p:nvSpPr>
        <p:spPr>
          <a:xfrm>
            <a:off x="5791767" y="1436972"/>
            <a:ext cx="1793980" cy="4810075"/>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7442f09b38_12_54"/>
          <p:cNvSpPr/>
          <p:nvPr/>
        </p:nvSpPr>
        <p:spPr>
          <a:xfrm>
            <a:off x="9085242" y="1452143"/>
            <a:ext cx="1650042" cy="4794904"/>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g6529c936c6_0_4"/>
          <p:cNvPicPr preferRelativeResize="0"/>
          <p:nvPr/>
        </p:nvPicPr>
        <p:blipFill rotWithShape="1">
          <a:blip r:embed="rId3">
            <a:alphaModFix/>
          </a:blip>
          <a:srcRect/>
          <a:stretch/>
        </p:blipFill>
        <p:spPr>
          <a:xfrm>
            <a:off x="1816174" y="917469"/>
            <a:ext cx="8488064" cy="4919093"/>
          </a:xfrm>
          <a:prstGeom prst="rect">
            <a:avLst/>
          </a:prstGeom>
          <a:noFill/>
          <a:ln>
            <a:noFill/>
          </a:ln>
        </p:spPr>
      </p:pic>
      <p:sp>
        <p:nvSpPr>
          <p:cNvPr id="103" name="Google Shape;103;g6529c936c6_0_4"/>
          <p:cNvSpPr txBox="1">
            <a:spLocks noGrp="1"/>
          </p:cNvSpPr>
          <p:nvPr>
            <p:ph type="title"/>
          </p:nvPr>
        </p:nvSpPr>
        <p:spPr>
          <a:xfrm>
            <a:off x="1257309" y="20955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Mesoamerican Barrier Reef System</a:t>
            </a:r>
            <a:endParaRPr/>
          </a:p>
        </p:txBody>
      </p:sp>
      <p:sp>
        <p:nvSpPr>
          <p:cNvPr id="104" name="Google Shape;104;g6529c936c6_0_4"/>
          <p:cNvSpPr txBox="1"/>
          <p:nvPr/>
        </p:nvSpPr>
        <p:spPr>
          <a:xfrm>
            <a:off x="4114788" y="2821800"/>
            <a:ext cx="819300" cy="39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6" name="Google Shape;106;g6529c936c6_0_4"/>
          <p:cNvSpPr txBox="1"/>
          <p:nvPr/>
        </p:nvSpPr>
        <p:spPr>
          <a:xfrm>
            <a:off x="11964300" y="4256550"/>
            <a:ext cx="32973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107" name="Google Shape;107;g6529c936c6_0_4"/>
          <p:cNvSpPr txBox="1"/>
          <p:nvPr/>
        </p:nvSpPr>
        <p:spPr>
          <a:xfrm>
            <a:off x="6304943" y="594635"/>
            <a:ext cx="3543300" cy="341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Belize and Honduras Barrier Reefs</a:t>
            </a:r>
            <a:endParaRPr sz="1600" b="1" i="0" u="none" strike="noStrike" cap="none">
              <a:solidFill>
                <a:srgbClr val="3F3F3F"/>
              </a:solidFill>
              <a:latin typeface="Century Gothic"/>
              <a:ea typeface="Century Gothic"/>
              <a:cs typeface="Century Gothic"/>
              <a:sym typeface="Century Gothic"/>
            </a:endParaRPr>
          </a:p>
        </p:txBody>
      </p:sp>
      <p:sp>
        <p:nvSpPr>
          <p:cNvPr id="108" name="Google Shape;108;g6529c936c6_0_4"/>
          <p:cNvSpPr txBox="1"/>
          <p:nvPr/>
        </p:nvSpPr>
        <p:spPr>
          <a:xfrm>
            <a:off x="2688334" y="1070331"/>
            <a:ext cx="2032200" cy="341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Central America</a:t>
            </a:r>
            <a:endParaRPr sz="1600" b="1" i="0" u="none" strike="noStrike" cap="none">
              <a:solidFill>
                <a:srgbClr val="3F3F3F"/>
              </a:solidFill>
              <a:latin typeface="Century Gothic"/>
              <a:ea typeface="Century Gothic"/>
              <a:cs typeface="Century Gothic"/>
              <a:sym typeface="Century Gothic"/>
            </a:endParaRPr>
          </a:p>
        </p:txBody>
      </p:sp>
      <p:pic>
        <p:nvPicPr>
          <p:cNvPr id="109" name="Google Shape;109;g6529c936c6_0_4"/>
          <p:cNvPicPr preferRelativeResize="0"/>
          <p:nvPr/>
        </p:nvPicPr>
        <p:blipFill rotWithShape="1">
          <a:blip r:embed="rId4">
            <a:alphaModFix/>
          </a:blip>
          <a:srcRect/>
          <a:stretch/>
        </p:blipFill>
        <p:spPr>
          <a:xfrm>
            <a:off x="4571710" y="5187322"/>
            <a:ext cx="297648" cy="286200"/>
          </a:xfrm>
          <a:prstGeom prst="rect">
            <a:avLst/>
          </a:prstGeom>
          <a:noFill/>
          <a:ln>
            <a:noFill/>
          </a:ln>
        </p:spPr>
      </p:pic>
      <p:sp>
        <p:nvSpPr>
          <p:cNvPr id="110" name="Google Shape;110;g6529c936c6_0_4"/>
          <p:cNvSpPr txBox="1"/>
          <p:nvPr/>
        </p:nvSpPr>
        <p:spPr>
          <a:xfrm>
            <a:off x="6460989" y="3639215"/>
            <a:ext cx="692700" cy="2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Belize</a:t>
            </a:r>
            <a:endParaRPr sz="1400" b="0" i="0" u="none" strike="noStrike" cap="none">
              <a:solidFill>
                <a:srgbClr val="3F3F3F"/>
              </a:solidFill>
              <a:latin typeface="Century Gothic"/>
              <a:ea typeface="Century Gothic"/>
              <a:cs typeface="Century Gothic"/>
              <a:sym typeface="Century Gothic"/>
            </a:endParaRPr>
          </a:p>
        </p:txBody>
      </p:sp>
      <p:sp>
        <p:nvSpPr>
          <p:cNvPr id="111" name="Google Shape;111;g6529c936c6_0_4"/>
          <p:cNvSpPr txBox="1"/>
          <p:nvPr/>
        </p:nvSpPr>
        <p:spPr>
          <a:xfrm>
            <a:off x="7535693" y="5238674"/>
            <a:ext cx="1081800" cy="28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Honduras</a:t>
            </a:r>
            <a:endParaRPr sz="1400" b="0" i="0" u="none" strike="noStrike" cap="none">
              <a:solidFill>
                <a:srgbClr val="3F3F3F"/>
              </a:solidFill>
              <a:latin typeface="Century Gothic"/>
              <a:ea typeface="Century Gothic"/>
              <a:cs typeface="Century Gothic"/>
              <a:sym typeface="Century Gothic"/>
            </a:endParaRPr>
          </a:p>
        </p:txBody>
      </p:sp>
      <p:pic>
        <p:nvPicPr>
          <p:cNvPr id="112" name="Google Shape;112;g6529c936c6_0_4"/>
          <p:cNvPicPr preferRelativeResize="0"/>
          <p:nvPr/>
        </p:nvPicPr>
        <p:blipFill rotWithShape="1">
          <a:blip r:embed="rId5">
            <a:alphaModFix/>
          </a:blip>
          <a:srcRect/>
          <a:stretch/>
        </p:blipFill>
        <p:spPr>
          <a:xfrm>
            <a:off x="1846773" y="5143168"/>
            <a:ext cx="2158718" cy="115530"/>
          </a:xfrm>
          <a:prstGeom prst="rect">
            <a:avLst/>
          </a:prstGeom>
          <a:noFill/>
          <a:ln>
            <a:noFill/>
          </a:ln>
        </p:spPr>
      </p:pic>
      <p:sp>
        <p:nvSpPr>
          <p:cNvPr id="113" name="Google Shape;113;g6529c936c6_0_4"/>
          <p:cNvSpPr txBox="1"/>
          <p:nvPr/>
        </p:nvSpPr>
        <p:spPr>
          <a:xfrm>
            <a:off x="1774585" y="5170657"/>
            <a:ext cx="3432000" cy="20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a:t>
            </a:r>
            <a:r>
              <a:rPr lang="en-US" sz="800" b="0" i="0" u="none" strike="noStrike" cap="none">
                <a:solidFill>
                  <a:srgbClr val="3F3F3F"/>
                </a:solidFill>
                <a:latin typeface="Century Gothic"/>
                <a:ea typeface="Century Gothic"/>
                <a:cs typeface="Century Gothic"/>
                <a:sym typeface="Century Gothic"/>
              </a:rPr>
              <a:t>         </a:t>
            </a:r>
            <a:r>
              <a:rPr lang="en-US" sz="1400" b="0" i="0" u="none" strike="noStrike" cap="none">
                <a:solidFill>
                  <a:srgbClr val="3F3F3F"/>
                </a:solidFill>
                <a:latin typeface="Century Gothic"/>
                <a:ea typeface="Century Gothic"/>
                <a:cs typeface="Century Gothic"/>
                <a:sym typeface="Century Gothic"/>
              </a:rPr>
              <a:t>410     820  1,230  1,640 mi</a:t>
            </a:r>
            <a:endParaRPr sz="1400" b="0" i="0" u="none" strike="noStrike" cap="none">
              <a:solidFill>
                <a:srgbClr val="3F3F3F"/>
              </a:solidFill>
              <a:latin typeface="Century Gothic"/>
              <a:ea typeface="Century Gothic"/>
              <a:cs typeface="Century Gothic"/>
              <a:sym typeface="Century Gothic"/>
            </a:endParaRPr>
          </a:p>
        </p:txBody>
      </p:sp>
      <p:pic>
        <p:nvPicPr>
          <p:cNvPr id="114" name="Google Shape;114;g6529c936c6_0_4" descr="https://lh4.googleusercontent.com/CC0v3SCymrK-09QSE4NuBCSyTwXwG7Llm4193h5LP5iCdCVKB5EcB09VB-q1xIlVxje5FXnKVbGHYOFVPAxz2m354I-TZdozYL_22qQ-LM9yb79xGMAvAD9Np3aU0xKo"/>
          <p:cNvPicPr preferRelativeResize="0"/>
          <p:nvPr/>
        </p:nvPicPr>
        <p:blipFill rotWithShape="1">
          <a:blip r:embed="rId6">
            <a:alphaModFix/>
          </a:blip>
          <a:srcRect/>
          <a:stretch/>
        </p:blipFill>
        <p:spPr>
          <a:xfrm>
            <a:off x="5857461" y="5836562"/>
            <a:ext cx="2486439" cy="91971"/>
          </a:xfrm>
          <a:prstGeom prst="rect">
            <a:avLst/>
          </a:prstGeom>
          <a:noFill/>
          <a:ln>
            <a:noFill/>
          </a:ln>
        </p:spPr>
      </p:pic>
      <p:sp>
        <p:nvSpPr>
          <p:cNvPr id="115" name="Google Shape;115;g6529c936c6_0_4"/>
          <p:cNvSpPr txBox="1"/>
          <p:nvPr/>
        </p:nvSpPr>
        <p:spPr>
          <a:xfrm>
            <a:off x="5820730" y="5904201"/>
            <a:ext cx="322421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35  70       140      210      280 mi</a:t>
            </a:r>
            <a:endParaRPr sz="1400" b="0" i="0" u="none" strike="noStrike" cap="none">
              <a:solidFill>
                <a:srgbClr val="000000"/>
              </a:solidFill>
              <a:latin typeface="Arial"/>
              <a:ea typeface="Arial"/>
              <a:cs typeface="Arial"/>
              <a:sym typeface="Arial"/>
            </a:endParaRPr>
          </a:p>
        </p:txBody>
      </p:sp>
      <p:pic>
        <p:nvPicPr>
          <p:cNvPr id="116" name="Google Shape;116;g6529c936c6_0_4"/>
          <p:cNvPicPr preferRelativeResize="0"/>
          <p:nvPr/>
        </p:nvPicPr>
        <p:blipFill rotWithShape="1">
          <a:blip r:embed="rId4">
            <a:alphaModFix/>
          </a:blip>
          <a:srcRect/>
          <a:stretch/>
        </p:blipFill>
        <p:spPr>
          <a:xfrm>
            <a:off x="8877597" y="5862278"/>
            <a:ext cx="297648" cy="286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7442f09b38_12_66"/>
          <p:cNvSpPr txBox="1"/>
          <p:nvPr/>
        </p:nvSpPr>
        <p:spPr>
          <a:xfrm>
            <a:off x="1483507" y="1028965"/>
            <a:ext cx="9235743" cy="564054"/>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rgbClr val="3F3F3F"/>
                </a:solidFill>
                <a:latin typeface="Century Gothic"/>
                <a:ea typeface="Century Gothic"/>
                <a:cs typeface="Century Gothic"/>
                <a:sym typeface="Century Gothic"/>
              </a:rPr>
              <a:t>Turbidity Around Belize Coastal Reef Regions (January 2017 – November 2019)</a:t>
            </a:r>
            <a:endParaRPr sz="1800" b="1" i="0" u="none" strike="noStrike" cap="none" dirty="0">
              <a:solidFill>
                <a:srgbClr val="3F3F3F"/>
              </a:solidFill>
              <a:latin typeface="Century Gothic"/>
              <a:ea typeface="Century Gothic"/>
              <a:cs typeface="Century Gothic"/>
              <a:sym typeface="Century Gothic"/>
            </a:endParaRPr>
          </a:p>
        </p:txBody>
      </p:sp>
      <p:sp>
        <p:nvSpPr>
          <p:cNvPr id="453" name="Google Shape;453;g7442f09b38_12_66"/>
          <p:cNvSpPr txBox="1">
            <a:spLocks noGrp="1"/>
          </p:cNvSpPr>
          <p:nvPr>
            <p:ph type="title"/>
          </p:nvPr>
        </p:nvSpPr>
        <p:spPr>
          <a:xfrm>
            <a:off x="495300" y="348743"/>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454" name="Google Shape;454;g7442f09b38_12_66"/>
          <p:cNvSpPr txBox="1"/>
          <p:nvPr/>
        </p:nvSpPr>
        <p:spPr>
          <a:xfrm>
            <a:off x="495300" y="753615"/>
            <a:ext cx="3230700"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000" b="0" i="1" u="none" strike="noStrike" cap="none">
                <a:solidFill>
                  <a:srgbClr val="379CC3"/>
                </a:solidFill>
                <a:latin typeface="Century Gothic"/>
                <a:ea typeface="Century Gothic"/>
                <a:cs typeface="Century Gothic"/>
                <a:sym typeface="Century Gothic"/>
              </a:rPr>
              <a:t>Turbidity: Belize</a:t>
            </a:r>
            <a:endParaRPr sz="2000" b="0" i="0" u="none" strike="noStrike" cap="none">
              <a:solidFill>
                <a:srgbClr val="000000"/>
              </a:solidFill>
              <a:latin typeface="Century Gothic"/>
              <a:ea typeface="Century Gothic"/>
              <a:cs typeface="Century Gothic"/>
              <a:sym typeface="Century Gothic"/>
            </a:endParaRPr>
          </a:p>
        </p:txBody>
      </p:sp>
      <p:sp>
        <p:nvSpPr>
          <p:cNvPr id="455" name="Google Shape;455;g7442f09b38_12_66"/>
          <p:cNvSpPr txBox="1"/>
          <p:nvPr/>
        </p:nvSpPr>
        <p:spPr>
          <a:xfrm>
            <a:off x="912653" y="1237173"/>
            <a:ext cx="464640" cy="88620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16</a:t>
            </a:r>
            <a:endParaRPr sz="1400" b="0" i="0" u="none" strike="noStrike" cap="none">
              <a:solidFill>
                <a:srgbClr val="000000"/>
              </a:solidFill>
              <a:latin typeface="Arial"/>
              <a:ea typeface="Arial"/>
              <a:cs typeface="Arial"/>
              <a:sym typeface="Arial"/>
            </a:endParaRPr>
          </a:p>
        </p:txBody>
      </p:sp>
      <p:sp>
        <p:nvSpPr>
          <p:cNvPr id="456" name="Google Shape;456;g7442f09b38_12_66"/>
          <p:cNvSpPr txBox="1"/>
          <p:nvPr/>
        </p:nvSpPr>
        <p:spPr>
          <a:xfrm>
            <a:off x="912654" y="2276005"/>
            <a:ext cx="464234" cy="88620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14</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12</a:t>
            </a:r>
            <a:endParaRPr sz="1400" b="0" i="0" u="none" strike="noStrike" cap="none">
              <a:solidFill>
                <a:srgbClr val="000000"/>
              </a:solidFill>
              <a:latin typeface="Arial"/>
              <a:ea typeface="Arial"/>
              <a:cs typeface="Arial"/>
              <a:sym typeface="Arial"/>
            </a:endParaRPr>
          </a:p>
        </p:txBody>
      </p:sp>
      <p:sp>
        <p:nvSpPr>
          <p:cNvPr id="457" name="Google Shape;457;g7442f09b38_12_66"/>
          <p:cNvSpPr txBox="1"/>
          <p:nvPr/>
        </p:nvSpPr>
        <p:spPr>
          <a:xfrm>
            <a:off x="912654" y="3323974"/>
            <a:ext cx="464234" cy="88620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458" name="Google Shape;458;g7442f09b38_12_66"/>
          <p:cNvSpPr txBox="1"/>
          <p:nvPr/>
        </p:nvSpPr>
        <p:spPr>
          <a:xfrm>
            <a:off x="912654" y="4418657"/>
            <a:ext cx="464234" cy="88620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459" name="Google Shape;459;g7442f09b38_12_66"/>
          <p:cNvSpPr txBox="1"/>
          <p:nvPr/>
        </p:nvSpPr>
        <p:spPr>
          <a:xfrm rot="-5400000">
            <a:off x="-79410" y="3499307"/>
            <a:ext cx="1419600" cy="419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Turbidity (FNU)</a:t>
            </a:r>
            <a:endParaRPr sz="1400" b="0" i="0" u="none" strike="noStrike" cap="none">
              <a:solidFill>
                <a:srgbClr val="3F3F3F"/>
              </a:solidFill>
              <a:latin typeface="Century Gothic"/>
              <a:ea typeface="Century Gothic"/>
              <a:cs typeface="Century Gothic"/>
              <a:sym typeface="Century Gothic"/>
            </a:endParaRPr>
          </a:p>
        </p:txBody>
      </p:sp>
      <p:pic>
        <p:nvPicPr>
          <p:cNvPr id="460" name="Google Shape;460;g7442f09b38_12_66"/>
          <p:cNvPicPr preferRelativeResize="0"/>
          <p:nvPr/>
        </p:nvPicPr>
        <p:blipFill rotWithShape="1">
          <a:blip r:embed="rId3">
            <a:alphaModFix/>
          </a:blip>
          <a:srcRect/>
          <a:stretch/>
        </p:blipFill>
        <p:spPr>
          <a:xfrm>
            <a:off x="1311188" y="1375067"/>
            <a:ext cx="9355004" cy="4859081"/>
          </a:xfrm>
          <a:prstGeom prst="rect">
            <a:avLst/>
          </a:prstGeom>
          <a:noFill/>
          <a:ln>
            <a:noFill/>
          </a:ln>
        </p:spPr>
      </p:pic>
      <p:sp>
        <p:nvSpPr>
          <p:cNvPr id="461" name="Google Shape;461;g7442f09b38_12_66"/>
          <p:cNvSpPr txBox="1"/>
          <p:nvPr/>
        </p:nvSpPr>
        <p:spPr>
          <a:xfrm>
            <a:off x="912654" y="5466626"/>
            <a:ext cx="464234" cy="88620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a:t>
            </a:r>
            <a:endParaRPr sz="1400" b="0" i="0" u="none" strike="noStrike" cap="none">
              <a:solidFill>
                <a:srgbClr val="000000"/>
              </a:solidFill>
              <a:latin typeface="Arial"/>
              <a:ea typeface="Arial"/>
              <a:cs typeface="Arial"/>
              <a:sym typeface="Arial"/>
            </a:endParaRPr>
          </a:p>
        </p:txBody>
      </p:sp>
      <p:sp>
        <p:nvSpPr>
          <p:cNvPr id="462" name="Google Shape;462;g7442f09b38_12_66"/>
          <p:cNvSpPr txBox="1"/>
          <p:nvPr/>
        </p:nvSpPr>
        <p:spPr>
          <a:xfrm rot="-5400000">
            <a:off x="6002432" y="1442276"/>
            <a:ext cx="659496" cy="102053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p:txBody>
      </p:sp>
      <p:pic>
        <p:nvPicPr>
          <p:cNvPr id="463" name="Google Shape;463;g7442f09b38_12_66"/>
          <p:cNvPicPr preferRelativeResize="0"/>
          <p:nvPr/>
        </p:nvPicPr>
        <p:blipFill rotWithShape="1">
          <a:blip r:embed="rId4">
            <a:alphaModFix/>
          </a:blip>
          <a:srcRect/>
          <a:stretch/>
        </p:blipFill>
        <p:spPr>
          <a:xfrm>
            <a:off x="10753375" y="1523281"/>
            <a:ext cx="132780" cy="139636"/>
          </a:xfrm>
          <a:prstGeom prst="ellipse">
            <a:avLst/>
          </a:prstGeom>
          <a:noFill/>
          <a:ln>
            <a:noFill/>
          </a:ln>
        </p:spPr>
      </p:pic>
      <p:pic>
        <p:nvPicPr>
          <p:cNvPr id="464" name="Google Shape;464;g7442f09b38_12_66"/>
          <p:cNvPicPr preferRelativeResize="0"/>
          <p:nvPr/>
        </p:nvPicPr>
        <p:blipFill rotWithShape="1">
          <a:blip r:embed="rId5">
            <a:alphaModFix/>
          </a:blip>
          <a:srcRect/>
          <a:stretch/>
        </p:blipFill>
        <p:spPr>
          <a:xfrm>
            <a:off x="10748032" y="2045121"/>
            <a:ext cx="132780" cy="139635"/>
          </a:xfrm>
          <a:prstGeom prst="ellipse">
            <a:avLst/>
          </a:prstGeom>
          <a:noFill/>
          <a:ln>
            <a:noFill/>
          </a:ln>
        </p:spPr>
      </p:pic>
      <p:sp>
        <p:nvSpPr>
          <p:cNvPr id="465" name="Google Shape;465;g7442f09b38_12_66"/>
          <p:cNvSpPr txBox="1"/>
          <p:nvPr/>
        </p:nvSpPr>
        <p:spPr>
          <a:xfrm>
            <a:off x="10886155" y="1422565"/>
            <a:ext cx="11184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Lighthouse Reef</a:t>
            </a:r>
            <a:endParaRPr sz="1400" b="0" i="0" u="none" strike="noStrike" cap="none">
              <a:solidFill>
                <a:srgbClr val="000000"/>
              </a:solidFill>
              <a:latin typeface="Arial"/>
              <a:ea typeface="Arial"/>
              <a:cs typeface="Arial"/>
              <a:sym typeface="Arial"/>
            </a:endParaRPr>
          </a:p>
        </p:txBody>
      </p:sp>
      <p:sp>
        <p:nvSpPr>
          <p:cNvPr id="466" name="Google Shape;466;g7442f09b38_12_66"/>
          <p:cNvSpPr txBox="1"/>
          <p:nvPr/>
        </p:nvSpPr>
        <p:spPr>
          <a:xfrm>
            <a:off x="10880812" y="1945785"/>
            <a:ext cx="1055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Chetumal Bay</a:t>
            </a:r>
            <a:endParaRPr sz="1400" b="0" i="0" u="none" strike="noStrike" cap="none">
              <a:solidFill>
                <a:srgbClr val="000000"/>
              </a:solidFill>
              <a:latin typeface="Arial"/>
              <a:ea typeface="Arial"/>
              <a:cs typeface="Arial"/>
              <a:sym typeface="Arial"/>
            </a:endParaRPr>
          </a:p>
        </p:txBody>
      </p:sp>
      <p:sp>
        <p:nvSpPr>
          <p:cNvPr id="467" name="Google Shape;467;g7442f09b38_12_66"/>
          <p:cNvSpPr/>
          <p:nvPr/>
        </p:nvSpPr>
        <p:spPr>
          <a:xfrm>
            <a:off x="2543756" y="1422565"/>
            <a:ext cx="1739856" cy="4785991"/>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7442f09b38_12_66"/>
          <p:cNvSpPr/>
          <p:nvPr/>
        </p:nvSpPr>
        <p:spPr>
          <a:xfrm>
            <a:off x="5753099" y="1429215"/>
            <a:ext cx="1739855" cy="4779340"/>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7442f09b38_12_66"/>
          <p:cNvSpPr/>
          <p:nvPr/>
        </p:nvSpPr>
        <p:spPr>
          <a:xfrm>
            <a:off x="9023734" y="1422563"/>
            <a:ext cx="1603917" cy="4785991"/>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g7442f09b38_12_74"/>
          <p:cNvSpPr txBox="1"/>
          <p:nvPr/>
        </p:nvSpPr>
        <p:spPr>
          <a:xfrm>
            <a:off x="1601961" y="975474"/>
            <a:ext cx="9013038" cy="257077"/>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rgbClr val="3F3F3F"/>
                </a:solidFill>
                <a:latin typeface="Century Gothic"/>
                <a:ea typeface="Century Gothic"/>
                <a:cs typeface="Century Gothic"/>
                <a:sym typeface="Century Gothic"/>
              </a:rPr>
              <a:t>Turbidity Around Belize Coastal Reef Regions (January 2017 – November 2019)</a:t>
            </a:r>
            <a:endParaRPr sz="1800" b="1" i="0" u="none" strike="noStrike" cap="none" dirty="0">
              <a:solidFill>
                <a:srgbClr val="3F3F3F"/>
              </a:solidFill>
              <a:latin typeface="Century Gothic"/>
              <a:ea typeface="Century Gothic"/>
              <a:cs typeface="Century Gothic"/>
              <a:sym typeface="Century Gothic"/>
            </a:endParaRPr>
          </a:p>
        </p:txBody>
      </p:sp>
      <p:sp>
        <p:nvSpPr>
          <p:cNvPr id="476" name="Google Shape;476;g7442f09b38_12_74"/>
          <p:cNvSpPr txBox="1">
            <a:spLocks noGrp="1"/>
          </p:cNvSpPr>
          <p:nvPr>
            <p:ph type="title"/>
          </p:nvPr>
        </p:nvSpPr>
        <p:spPr>
          <a:xfrm>
            <a:off x="265939" y="284345"/>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477" name="Google Shape;477;g7442f09b38_12_74"/>
          <p:cNvSpPr txBox="1"/>
          <p:nvPr/>
        </p:nvSpPr>
        <p:spPr>
          <a:xfrm>
            <a:off x="4024125" y="3748825"/>
            <a:ext cx="672000" cy="3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478" name="Google Shape;478;g7442f09b38_12_74"/>
          <p:cNvSpPr txBox="1"/>
          <p:nvPr/>
        </p:nvSpPr>
        <p:spPr>
          <a:xfrm>
            <a:off x="322210" y="706850"/>
            <a:ext cx="3433927"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000" b="0" i="1" u="none" strike="noStrike" cap="none">
                <a:solidFill>
                  <a:srgbClr val="379CC3"/>
                </a:solidFill>
                <a:latin typeface="Century Gothic"/>
                <a:ea typeface="Century Gothic"/>
                <a:cs typeface="Century Gothic"/>
                <a:sym typeface="Century Gothic"/>
              </a:rPr>
              <a:t>Turbidity: Honduras</a:t>
            </a:r>
            <a:endParaRPr sz="2000" b="0" i="0" u="none" strike="noStrike" cap="none">
              <a:solidFill>
                <a:srgbClr val="000000"/>
              </a:solidFill>
              <a:latin typeface="Century Gothic"/>
              <a:ea typeface="Century Gothic"/>
              <a:cs typeface="Century Gothic"/>
              <a:sym typeface="Century Gothic"/>
            </a:endParaRPr>
          </a:p>
        </p:txBody>
      </p:sp>
      <p:sp>
        <p:nvSpPr>
          <p:cNvPr id="479" name="Google Shape;479;g7442f09b38_12_74"/>
          <p:cNvSpPr txBox="1"/>
          <p:nvPr/>
        </p:nvSpPr>
        <p:spPr>
          <a:xfrm rot="-5400000">
            <a:off x="26605" y="3512899"/>
            <a:ext cx="1419600" cy="419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Turbidity (FNU)</a:t>
            </a:r>
            <a:endParaRPr sz="1400" b="0" i="0" u="none" strike="noStrike" cap="none">
              <a:solidFill>
                <a:srgbClr val="3F3F3F"/>
              </a:solidFill>
              <a:latin typeface="Century Gothic"/>
              <a:ea typeface="Century Gothic"/>
              <a:cs typeface="Century Gothic"/>
              <a:sym typeface="Century Gothic"/>
            </a:endParaRPr>
          </a:p>
        </p:txBody>
      </p:sp>
      <p:pic>
        <p:nvPicPr>
          <p:cNvPr id="480" name="Google Shape;480;g7442f09b38_12_74"/>
          <p:cNvPicPr preferRelativeResize="0"/>
          <p:nvPr/>
        </p:nvPicPr>
        <p:blipFill rotWithShape="1">
          <a:blip r:embed="rId3">
            <a:alphaModFix/>
          </a:blip>
          <a:srcRect/>
          <a:stretch/>
        </p:blipFill>
        <p:spPr>
          <a:xfrm>
            <a:off x="1355360" y="1319284"/>
            <a:ext cx="9302354" cy="4859081"/>
          </a:xfrm>
          <a:prstGeom prst="rect">
            <a:avLst/>
          </a:prstGeom>
          <a:noFill/>
          <a:ln>
            <a:noFill/>
          </a:ln>
        </p:spPr>
      </p:pic>
      <p:sp>
        <p:nvSpPr>
          <p:cNvPr id="481" name="Google Shape;481;g7442f09b38_12_74"/>
          <p:cNvSpPr txBox="1"/>
          <p:nvPr/>
        </p:nvSpPr>
        <p:spPr>
          <a:xfrm>
            <a:off x="945955" y="1218998"/>
            <a:ext cx="464640" cy="8463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9</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a:t>
            </a:r>
            <a:endParaRPr sz="1400" b="0" i="0" u="none" strike="noStrike" cap="none">
              <a:solidFill>
                <a:srgbClr val="000000"/>
              </a:solidFill>
              <a:latin typeface="Arial"/>
              <a:ea typeface="Arial"/>
              <a:cs typeface="Arial"/>
              <a:sym typeface="Arial"/>
            </a:endParaRPr>
          </a:p>
        </p:txBody>
      </p:sp>
      <p:sp>
        <p:nvSpPr>
          <p:cNvPr id="482" name="Google Shape;482;g7442f09b38_12_74"/>
          <p:cNvSpPr txBox="1"/>
          <p:nvPr/>
        </p:nvSpPr>
        <p:spPr>
          <a:xfrm>
            <a:off x="945955" y="2245939"/>
            <a:ext cx="464640" cy="8463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7</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6</a:t>
            </a:r>
            <a:endParaRPr sz="1400" b="0" i="0" u="none" strike="noStrike" cap="none">
              <a:solidFill>
                <a:srgbClr val="000000"/>
              </a:solidFill>
              <a:latin typeface="Arial"/>
              <a:ea typeface="Arial"/>
              <a:cs typeface="Arial"/>
              <a:sym typeface="Arial"/>
            </a:endParaRPr>
          </a:p>
        </p:txBody>
      </p:sp>
      <p:sp>
        <p:nvSpPr>
          <p:cNvPr id="483" name="Google Shape;483;g7442f09b38_12_74"/>
          <p:cNvSpPr txBox="1"/>
          <p:nvPr/>
        </p:nvSpPr>
        <p:spPr>
          <a:xfrm>
            <a:off x="943688" y="3325631"/>
            <a:ext cx="464640" cy="8463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5</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4</a:t>
            </a:r>
            <a:endParaRPr sz="1400" b="0" i="0" u="none" strike="noStrike" cap="none">
              <a:solidFill>
                <a:srgbClr val="000000"/>
              </a:solidFill>
              <a:latin typeface="Arial"/>
              <a:ea typeface="Arial"/>
              <a:cs typeface="Arial"/>
              <a:sym typeface="Arial"/>
            </a:endParaRPr>
          </a:p>
        </p:txBody>
      </p:sp>
      <p:sp>
        <p:nvSpPr>
          <p:cNvPr id="484" name="Google Shape;484;g7442f09b38_12_74"/>
          <p:cNvSpPr txBox="1"/>
          <p:nvPr/>
        </p:nvSpPr>
        <p:spPr>
          <a:xfrm>
            <a:off x="943688" y="4352572"/>
            <a:ext cx="464640" cy="8463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3</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485" name="Google Shape;485;g7442f09b38_12_74"/>
          <p:cNvSpPr txBox="1"/>
          <p:nvPr/>
        </p:nvSpPr>
        <p:spPr>
          <a:xfrm>
            <a:off x="939955" y="5422634"/>
            <a:ext cx="464640" cy="8463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a:t>
            </a:r>
            <a:endParaRPr sz="1400" b="0" i="0" u="none" strike="noStrike" cap="none">
              <a:solidFill>
                <a:srgbClr val="000000"/>
              </a:solidFill>
              <a:latin typeface="Arial"/>
              <a:ea typeface="Arial"/>
              <a:cs typeface="Arial"/>
              <a:sym typeface="Arial"/>
            </a:endParaRPr>
          </a:p>
        </p:txBody>
      </p:sp>
      <p:sp>
        <p:nvSpPr>
          <p:cNvPr id="486" name="Google Shape;486;g7442f09b38_12_74"/>
          <p:cNvSpPr txBox="1"/>
          <p:nvPr/>
        </p:nvSpPr>
        <p:spPr>
          <a:xfrm rot="-5400000">
            <a:off x="5945206" y="1376061"/>
            <a:ext cx="659496" cy="1020535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2017</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4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2018</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Dec</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2019</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Feb</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Apr</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May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June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July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Aug</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Sept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Oct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50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Nov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p:txBody>
      </p:sp>
      <p:pic>
        <p:nvPicPr>
          <p:cNvPr id="487" name="Google Shape;487;g7442f09b38_12_74"/>
          <p:cNvPicPr preferRelativeResize="0"/>
          <p:nvPr/>
        </p:nvPicPr>
        <p:blipFill rotWithShape="1">
          <a:blip r:embed="rId4">
            <a:alphaModFix/>
          </a:blip>
          <a:srcRect/>
          <a:stretch/>
        </p:blipFill>
        <p:spPr>
          <a:xfrm>
            <a:off x="10702999" y="1522629"/>
            <a:ext cx="133643" cy="133644"/>
          </a:xfrm>
          <a:prstGeom prst="ellipse">
            <a:avLst/>
          </a:prstGeom>
          <a:noFill/>
          <a:ln>
            <a:noFill/>
          </a:ln>
        </p:spPr>
      </p:pic>
      <p:pic>
        <p:nvPicPr>
          <p:cNvPr id="488" name="Google Shape;488;g7442f09b38_12_74"/>
          <p:cNvPicPr preferRelativeResize="0"/>
          <p:nvPr/>
        </p:nvPicPr>
        <p:blipFill rotWithShape="1">
          <a:blip r:embed="rId5">
            <a:alphaModFix/>
          </a:blip>
          <a:srcRect/>
          <a:stretch/>
        </p:blipFill>
        <p:spPr>
          <a:xfrm>
            <a:off x="10702999" y="1979027"/>
            <a:ext cx="133643" cy="133644"/>
          </a:xfrm>
          <a:prstGeom prst="ellipse">
            <a:avLst/>
          </a:prstGeom>
          <a:noFill/>
          <a:ln>
            <a:noFill/>
          </a:ln>
        </p:spPr>
      </p:pic>
      <p:sp>
        <p:nvSpPr>
          <p:cNvPr id="489" name="Google Shape;489;g7442f09b38_12_74"/>
          <p:cNvSpPr txBox="1"/>
          <p:nvPr/>
        </p:nvSpPr>
        <p:spPr>
          <a:xfrm>
            <a:off x="10836640" y="1408830"/>
            <a:ext cx="105579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Cayos Cochinos</a:t>
            </a:r>
            <a:endParaRPr sz="1400" b="0" i="0" u="none" strike="noStrike" cap="none">
              <a:solidFill>
                <a:srgbClr val="3F3F3F"/>
              </a:solidFill>
              <a:latin typeface="Century Gothic"/>
              <a:ea typeface="Century Gothic"/>
              <a:cs typeface="Century Gothic"/>
              <a:sym typeface="Century Gothic"/>
            </a:endParaRPr>
          </a:p>
        </p:txBody>
      </p:sp>
      <p:sp>
        <p:nvSpPr>
          <p:cNvPr id="490" name="Google Shape;490;g7442f09b38_12_74"/>
          <p:cNvSpPr txBox="1"/>
          <p:nvPr/>
        </p:nvSpPr>
        <p:spPr>
          <a:xfrm>
            <a:off x="10836639" y="1886172"/>
            <a:ext cx="118943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Punta Izopo</a:t>
            </a:r>
            <a:endParaRPr sz="1400" b="0" i="0" u="none" strike="noStrike" cap="none">
              <a:solidFill>
                <a:srgbClr val="3F3F3F"/>
              </a:solidFill>
              <a:latin typeface="Century Gothic"/>
              <a:ea typeface="Century Gothic"/>
              <a:cs typeface="Century Gothic"/>
              <a:sym typeface="Century Gothic"/>
            </a:endParaRPr>
          </a:p>
        </p:txBody>
      </p:sp>
      <p:sp>
        <p:nvSpPr>
          <p:cNvPr id="491" name="Google Shape;491;g7442f09b38_12_74"/>
          <p:cNvSpPr/>
          <p:nvPr/>
        </p:nvSpPr>
        <p:spPr>
          <a:xfrm>
            <a:off x="2479184" y="1393421"/>
            <a:ext cx="1761933" cy="4755569"/>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7442f09b38_12_74"/>
          <p:cNvSpPr/>
          <p:nvPr/>
        </p:nvSpPr>
        <p:spPr>
          <a:xfrm>
            <a:off x="5733943" y="1393422"/>
            <a:ext cx="1761934" cy="4742448"/>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7442f09b38_12_74"/>
          <p:cNvSpPr/>
          <p:nvPr/>
        </p:nvSpPr>
        <p:spPr>
          <a:xfrm>
            <a:off x="8986137" y="1393421"/>
            <a:ext cx="1650042" cy="4755570"/>
          </a:xfrm>
          <a:prstGeom prst="rect">
            <a:avLst/>
          </a:prstGeom>
          <a:solidFill>
            <a:srgbClr val="379CC3">
              <a:alpha val="24313"/>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7442f09b38_13_30"/>
          <p:cNvSpPr/>
          <p:nvPr/>
        </p:nvSpPr>
        <p:spPr>
          <a:xfrm>
            <a:off x="6076500" y="1169350"/>
            <a:ext cx="5620200" cy="5717700"/>
          </a:xfrm>
          <a:prstGeom prst="rect">
            <a:avLst/>
          </a:prstGeom>
          <a:solidFill>
            <a:srgbClr val="379CC3">
              <a:alpha val="24705"/>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7442f09b38_13_30"/>
          <p:cNvSpPr txBox="1">
            <a:spLocks noGrp="1"/>
          </p:cNvSpPr>
          <p:nvPr>
            <p:ph type="title"/>
          </p:nvPr>
        </p:nvSpPr>
        <p:spPr>
          <a:xfrm>
            <a:off x="327625" y="419125"/>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501" name="Google Shape;501;g7442f09b38_13_30"/>
          <p:cNvSpPr txBox="1"/>
          <p:nvPr/>
        </p:nvSpPr>
        <p:spPr>
          <a:xfrm>
            <a:off x="327625" y="913750"/>
            <a:ext cx="9067200"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400" b="0" i="1" u="none" strike="noStrike" cap="none">
                <a:solidFill>
                  <a:srgbClr val="379CC3"/>
                </a:solidFill>
                <a:latin typeface="Century Gothic"/>
                <a:ea typeface="Century Gothic"/>
                <a:cs typeface="Century Gothic"/>
                <a:sym typeface="Century Gothic"/>
              </a:rPr>
              <a:t>CDOM Images</a:t>
            </a:r>
            <a:endParaRPr sz="4400" b="1" i="0" u="none" strike="noStrike" cap="none">
              <a:solidFill>
                <a:srgbClr val="379CC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502" name="Google Shape;502;g7442f09b38_13_30"/>
          <p:cNvSpPr txBox="1"/>
          <p:nvPr/>
        </p:nvSpPr>
        <p:spPr>
          <a:xfrm>
            <a:off x="3563325" y="282625"/>
            <a:ext cx="2368500" cy="39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Cayos Cochinos</a:t>
            </a:r>
            <a:endParaRPr sz="1400" b="1" i="0" u="none" strike="noStrike" cap="none">
              <a:solidFill>
                <a:srgbClr val="FFFFFF"/>
              </a:solidFill>
              <a:latin typeface="Century Gothic"/>
              <a:ea typeface="Century Gothic"/>
              <a:cs typeface="Century Gothic"/>
              <a:sym typeface="Century Gothic"/>
            </a:endParaRPr>
          </a:p>
        </p:txBody>
      </p:sp>
      <p:sp>
        <p:nvSpPr>
          <p:cNvPr id="503" name="Google Shape;503;g7442f09b38_13_30"/>
          <p:cNvSpPr txBox="1"/>
          <p:nvPr/>
        </p:nvSpPr>
        <p:spPr>
          <a:xfrm>
            <a:off x="746625" y="4452475"/>
            <a:ext cx="2368500" cy="39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Cayos Cochinos</a:t>
            </a:r>
            <a:endParaRPr sz="1400" b="1" i="0" u="none" strike="noStrike" cap="none">
              <a:solidFill>
                <a:srgbClr val="FFFFFF"/>
              </a:solidFill>
              <a:latin typeface="Century Gothic"/>
              <a:ea typeface="Century Gothic"/>
              <a:cs typeface="Century Gothic"/>
              <a:sym typeface="Century Gothic"/>
            </a:endParaRPr>
          </a:p>
        </p:txBody>
      </p:sp>
      <p:sp>
        <p:nvSpPr>
          <p:cNvPr id="504" name="Google Shape;504;g7442f09b38_13_30"/>
          <p:cNvSpPr txBox="1"/>
          <p:nvPr/>
        </p:nvSpPr>
        <p:spPr>
          <a:xfrm>
            <a:off x="662815" y="4853781"/>
            <a:ext cx="17223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Chetumal Bay</a:t>
            </a:r>
            <a:endParaRPr sz="1400" b="0" i="0" u="none" strike="noStrike" cap="none">
              <a:solidFill>
                <a:schemeClr val="lt1"/>
              </a:solidFill>
              <a:latin typeface="Century Gothic"/>
              <a:ea typeface="Century Gothic"/>
              <a:cs typeface="Century Gothic"/>
              <a:sym typeface="Century Gothic"/>
            </a:endParaRPr>
          </a:p>
        </p:txBody>
      </p:sp>
      <p:sp>
        <p:nvSpPr>
          <p:cNvPr id="505" name="Google Shape;505;g7442f09b38_13_30"/>
          <p:cNvSpPr txBox="1"/>
          <p:nvPr/>
        </p:nvSpPr>
        <p:spPr>
          <a:xfrm>
            <a:off x="10057250" y="832513"/>
            <a:ext cx="1817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m⁻ </a:t>
            </a:r>
            <a:r>
              <a:rPr lang="en-US" sz="1400" b="0" i="0" u="none" strike="noStrike" cap="none" baseline="30000">
                <a:solidFill>
                  <a:srgbClr val="3F3F3F"/>
                </a:solidFill>
                <a:latin typeface="Century Gothic"/>
                <a:ea typeface="Century Gothic"/>
                <a:cs typeface="Century Gothic"/>
                <a:sym typeface="Century Gothic"/>
              </a:rPr>
              <a:t>1</a:t>
            </a:r>
            <a:endParaRPr sz="1400" b="0" i="0" u="none" strike="noStrike" cap="none">
              <a:solidFill>
                <a:srgbClr val="3F3F3F"/>
              </a:solidFill>
              <a:latin typeface="Century Gothic"/>
              <a:ea typeface="Century Gothic"/>
              <a:cs typeface="Century Gothic"/>
              <a:sym typeface="Century Gothic"/>
            </a:endParaRPr>
          </a:p>
        </p:txBody>
      </p:sp>
      <p:pic>
        <p:nvPicPr>
          <p:cNvPr id="506" name="Google Shape;506;g7442f09b38_13_30"/>
          <p:cNvPicPr preferRelativeResize="0"/>
          <p:nvPr/>
        </p:nvPicPr>
        <p:blipFill rotWithShape="1">
          <a:blip r:embed="rId3">
            <a:alphaModFix/>
          </a:blip>
          <a:srcRect/>
          <a:stretch/>
        </p:blipFill>
        <p:spPr>
          <a:xfrm>
            <a:off x="10057256" y="524720"/>
            <a:ext cx="1212502" cy="307800"/>
          </a:xfrm>
          <a:prstGeom prst="rect">
            <a:avLst/>
          </a:prstGeom>
          <a:noFill/>
          <a:ln>
            <a:noFill/>
          </a:ln>
        </p:spPr>
      </p:pic>
      <p:pic>
        <p:nvPicPr>
          <p:cNvPr id="507" name="Google Shape;507;g7442f09b38_13_30"/>
          <p:cNvPicPr preferRelativeResize="0"/>
          <p:nvPr/>
        </p:nvPicPr>
        <p:blipFill rotWithShape="1">
          <a:blip r:embed="rId4">
            <a:alphaModFix/>
          </a:blip>
          <a:srcRect/>
          <a:stretch/>
        </p:blipFill>
        <p:spPr>
          <a:xfrm>
            <a:off x="9469052" y="701456"/>
            <a:ext cx="380909" cy="396000"/>
          </a:xfrm>
          <a:prstGeom prst="rect">
            <a:avLst/>
          </a:prstGeom>
          <a:noFill/>
          <a:ln>
            <a:noFill/>
          </a:ln>
        </p:spPr>
      </p:pic>
      <p:sp>
        <p:nvSpPr>
          <p:cNvPr id="508" name="Google Shape;508;g7442f09b38_13_30"/>
          <p:cNvSpPr txBox="1"/>
          <p:nvPr/>
        </p:nvSpPr>
        <p:spPr>
          <a:xfrm>
            <a:off x="9375875" y="419088"/>
            <a:ext cx="516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000000"/>
              </a:solidFill>
              <a:latin typeface="Arial"/>
              <a:ea typeface="Arial"/>
              <a:cs typeface="Arial"/>
              <a:sym typeface="Arial"/>
            </a:endParaRPr>
          </a:p>
        </p:txBody>
      </p:sp>
      <p:pic>
        <p:nvPicPr>
          <p:cNvPr id="509" name="Google Shape;509;g7442f09b38_13_30"/>
          <p:cNvPicPr preferRelativeResize="0"/>
          <p:nvPr/>
        </p:nvPicPr>
        <p:blipFill rotWithShape="1">
          <a:blip r:embed="rId5">
            <a:alphaModFix/>
          </a:blip>
          <a:srcRect/>
          <a:stretch/>
        </p:blipFill>
        <p:spPr>
          <a:xfrm>
            <a:off x="327625" y="1408375"/>
            <a:ext cx="2505300" cy="2353800"/>
          </a:xfrm>
          <a:prstGeom prst="roundRect">
            <a:avLst>
              <a:gd name="adj" fmla="val 16667"/>
            </a:avLst>
          </a:prstGeom>
          <a:noFill/>
          <a:ln>
            <a:noFill/>
          </a:ln>
        </p:spPr>
      </p:pic>
      <p:sp>
        <p:nvSpPr>
          <p:cNvPr id="510" name="Google Shape;510;g7442f09b38_13_30"/>
          <p:cNvSpPr txBox="1"/>
          <p:nvPr/>
        </p:nvSpPr>
        <p:spPr>
          <a:xfrm>
            <a:off x="1561525" y="1536400"/>
            <a:ext cx="1203000" cy="682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10</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2018</a:t>
            </a:r>
            <a:endParaRPr sz="1400" b="1" i="0" u="none" strike="noStrike" cap="none">
              <a:solidFill>
                <a:srgbClr val="FFFFFF"/>
              </a:solidFill>
              <a:latin typeface="Century Gothic"/>
              <a:ea typeface="Century Gothic"/>
              <a:cs typeface="Century Gothic"/>
              <a:sym typeface="Century Gothic"/>
            </a:endParaRPr>
          </a:p>
        </p:txBody>
      </p:sp>
      <p:pic>
        <p:nvPicPr>
          <p:cNvPr id="511" name="Google Shape;511;g7442f09b38_13_30"/>
          <p:cNvPicPr preferRelativeResize="0"/>
          <p:nvPr/>
        </p:nvPicPr>
        <p:blipFill rotWithShape="1">
          <a:blip r:embed="rId6">
            <a:alphaModFix/>
          </a:blip>
          <a:srcRect/>
          <a:stretch/>
        </p:blipFill>
        <p:spPr>
          <a:xfrm>
            <a:off x="327625" y="4294225"/>
            <a:ext cx="2505300" cy="2353800"/>
          </a:xfrm>
          <a:prstGeom prst="roundRect">
            <a:avLst>
              <a:gd name="adj" fmla="val 16667"/>
            </a:avLst>
          </a:prstGeom>
          <a:noFill/>
          <a:ln>
            <a:noFill/>
          </a:ln>
        </p:spPr>
      </p:pic>
      <p:sp>
        <p:nvSpPr>
          <p:cNvPr id="512" name="Google Shape;512;g7442f09b38_13_30"/>
          <p:cNvSpPr txBox="1"/>
          <p:nvPr/>
        </p:nvSpPr>
        <p:spPr>
          <a:xfrm>
            <a:off x="1561525" y="4348375"/>
            <a:ext cx="1203000" cy="752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Mar 1</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2018</a:t>
            </a:r>
            <a:endParaRPr sz="1400" b="1" i="0" u="none" strike="noStrike" cap="none">
              <a:solidFill>
                <a:srgbClr val="FFFFFF"/>
              </a:solidFill>
              <a:latin typeface="Century Gothic"/>
              <a:ea typeface="Century Gothic"/>
              <a:cs typeface="Century Gothic"/>
              <a:sym typeface="Century Gothic"/>
            </a:endParaRPr>
          </a:p>
        </p:txBody>
      </p:sp>
      <p:pic>
        <p:nvPicPr>
          <p:cNvPr id="513" name="Google Shape;513;g7442f09b38_13_30"/>
          <p:cNvPicPr preferRelativeResize="0"/>
          <p:nvPr/>
        </p:nvPicPr>
        <p:blipFill rotWithShape="1">
          <a:blip r:embed="rId7">
            <a:alphaModFix/>
          </a:blip>
          <a:srcRect/>
          <a:stretch/>
        </p:blipFill>
        <p:spPr>
          <a:xfrm>
            <a:off x="3322375" y="1408375"/>
            <a:ext cx="2505300" cy="2353800"/>
          </a:xfrm>
          <a:prstGeom prst="roundRect">
            <a:avLst>
              <a:gd name="adj" fmla="val 16667"/>
            </a:avLst>
          </a:prstGeom>
          <a:noFill/>
          <a:ln>
            <a:noFill/>
          </a:ln>
        </p:spPr>
      </p:pic>
      <p:sp>
        <p:nvSpPr>
          <p:cNvPr id="514" name="Google Shape;514;g7442f09b38_13_30"/>
          <p:cNvSpPr txBox="1"/>
          <p:nvPr/>
        </p:nvSpPr>
        <p:spPr>
          <a:xfrm>
            <a:off x="3439100" y="1536400"/>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15" name="Google Shape;515;g7442f09b38_13_30"/>
          <p:cNvPicPr preferRelativeResize="0"/>
          <p:nvPr/>
        </p:nvPicPr>
        <p:blipFill rotWithShape="1">
          <a:blip r:embed="rId8">
            <a:alphaModFix/>
          </a:blip>
          <a:srcRect/>
          <a:stretch/>
        </p:blipFill>
        <p:spPr>
          <a:xfrm>
            <a:off x="3322375" y="4294225"/>
            <a:ext cx="2505300" cy="2353800"/>
          </a:xfrm>
          <a:prstGeom prst="roundRect">
            <a:avLst>
              <a:gd name="adj" fmla="val 16667"/>
            </a:avLst>
          </a:prstGeom>
          <a:noFill/>
          <a:ln>
            <a:noFill/>
          </a:ln>
        </p:spPr>
      </p:pic>
      <p:sp>
        <p:nvSpPr>
          <p:cNvPr id="516" name="Google Shape;516;g7442f09b38_13_30"/>
          <p:cNvSpPr txBox="1"/>
          <p:nvPr/>
        </p:nvSpPr>
        <p:spPr>
          <a:xfrm>
            <a:off x="3439100" y="4348375"/>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17" name="Google Shape;517;g7442f09b38_13_30"/>
          <p:cNvPicPr preferRelativeResize="0"/>
          <p:nvPr/>
        </p:nvPicPr>
        <p:blipFill rotWithShape="1">
          <a:blip r:embed="rId9">
            <a:alphaModFix/>
          </a:blip>
          <a:srcRect/>
          <a:stretch/>
        </p:blipFill>
        <p:spPr>
          <a:xfrm>
            <a:off x="6317125" y="1408375"/>
            <a:ext cx="2368500" cy="2353800"/>
          </a:xfrm>
          <a:prstGeom prst="roundRect">
            <a:avLst>
              <a:gd name="adj" fmla="val 16667"/>
            </a:avLst>
          </a:prstGeom>
          <a:noFill/>
          <a:ln>
            <a:noFill/>
          </a:ln>
        </p:spPr>
      </p:pic>
      <p:pic>
        <p:nvPicPr>
          <p:cNvPr id="518" name="Google Shape;518;g7442f09b38_13_30"/>
          <p:cNvPicPr preferRelativeResize="0"/>
          <p:nvPr/>
        </p:nvPicPr>
        <p:blipFill rotWithShape="1">
          <a:blip r:embed="rId10">
            <a:alphaModFix/>
          </a:blip>
          <a:srcRect/>
          <a:stretch/>
        </p:blipFill>
        <p:spPr>
          <a:xfrm>
            <a:off x="6317125" y="4294225"/>
            <a:ext cx="2505300" cy="2353800"/>
          </a:xfrm>
          <a:prstGeom prst="roundRect">
            <a:avLst>
              <a:gd name="adj" fmla="val 16667"/>
            </a:avLst>
          </a:prstGeom>
          <a:noFill/>
          <a:ln>
            <a:noFill/>
          </a:ln>
        </p:spPr>
      </p:pic>
      <p:sp>
        <p:nvSpPr>
          <p:cNvPr id="519" name="Google Shape;519;g7442f09b38_13_30"/>
          <p:cNvSpPr txBox="1"/>
          <p:nvPr/>
        </p:nvSpPr>
        <p:spPr>
          <a:xfrm>
            <a:off x="6502713" y="1536400"/>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20" name="Google Shape;520;g7442f09b38_13_30"/>
          <p:cNvSpPr txBox="1"/>
          <p:nvPr/>
        </p:nvSpPr>
        <p:spPr>
          <a:xfrm>
            <a:off x="6502725" y="4348375"/>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21" name="Google Shape;521;g7442f09b38_13_30"/>
          <p:cNvPicPr preferRelativeResize="0"/>
          <p:nvPr/>
        </p:nvPicPr>
        <p:blipFill rotWithShape="1">
          <a:blip r:embed="rId11">
            <a:alphaModFix/>
          </a:blip>
          <a:srcRect/>
          <a:stretch/>
        </p:blipFill>
        <p:spPr>
          <a:xfrm>
            <a:off x="9375875" y="1311431"/>
            <a:ext cx="1817400" cy="2483700"/>
          </a:xfrm>
          <a:prstGeom prst="roundRect">
            <a:avLst>
              <a:gd name="adj" fmla="val 16667"/>
            </a:avLst>
          </a:prstGeom>
          <a:noFill/>
          <a:ln>
            <a:noFill/>
          </a:ln>
        </p:spPr>
      </p:pic>
      <p:pic>
        <p:nvPicPr>
          <p:cNvPr id="522" name="Google Shape;522;g7442f09b38_13_30"/>
          <p:cNvPicPr preferRelativeResize="0"/>
          <p:nvPr/>
        </p:nvPicPr>
        <p:blipFill rotWithShape="1">
          <a:blip r:embed="rId12">
            <a:alphaModFix/>
          </a:blip>
          <a:srcRect/>
          <a:stretch/>
        </p:blipFill>
        <p:spPr>
          <a:xfrm>
            <a:off x="9375875" y="4315431"/>
            <a:ext cx="1817400" cy="2483700"/>
          </a:xfrm>
          <a:prstGeom prst="roundRect">
            <a:avLst>
              <a:gd name="adj" fmla="val 16667"/>
            </a:avLst>
          </a:prstGeom>
          <a:noFill/>
          <a:ln>
            <a:noFill/>
          </a:ln>
        </p:spPr>
      </p:pic>
      <p:sp>
        <p:nvSpPr>
          <p:cNvPr id="523" name="Google Shape;523;g7442f09b38_13_30"/>
          <p:cNvSpPr txBox="1"/>
          <p:nvPr/>
        </p:nvSpPr>
        <p:spPr>
          <a:xfrm>
            <a:off x="396013" y="3857263"/>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Chetumal Bay</a:t>
            </a:r>
            <a:endParaRPr sz="1600" b="1" i="0" u="none" strike="noStrike" cap="none">
              <a:solidFill>
                <a:srgbClr val="434343"/>
              </a:solidFill>
              <a:latin typeface="Century Gothic"/>
              <a:ea typeface="Century Gothic"/>
              <a:cs typeface="Century Gothic"/>
              <a:sym typeface="Century Gothic"/>
            </a:endParaRPr>
          </a:p>
        </p:txBody>
      </p:sp>
      <p:sp>
        <p:nvSpPr>
          <p:cNvPr id="524" name="Google Shape;524;g7442f09b38_13_30"/>
          <p:cNvSpPr txBox="1"/>
          <p:nvPr/>
        </p:nvSpPr>
        <p:spPr>
          <a:xfrm>
            <a:off x="3389675" y="3830188"/>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Cayos Cochinos</a:t>
            </a:r>
            <a:endParaRPr sz="1600" b="1" i="0" u="none" strike="noStrike" cap="none">
              <a:solidFill>
                <a:srgbClr val="434343"/>
              </a:solidFill>
              <a:latin typeface="Century Gothic"/>
              <a:ea typeface="Century Gothic"/>
              <a:cs typeface="Century Gothic"/>
              <a:sym typeface="Century Gothic"/>
            </a:endParaRPr>
          </a:p>
        </p:txBody>
      </p:sp>
      <p:sp>
        <p:nvSpPr>
          <p:cNvPr id="525" name="Google Shape;525;g7442f09b38_13_30"/>
          <p:cNvSpPr txBox="1"/>
          <p:nvPr/>
        </p:nvSpPr>
        <p:spPr>
          <a:xfrm>
            <a:off x="6383325" y="3857275"/>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Punta Izopo</a:t>
            </a:r>
            <a:endParaRPr sz="1600" b="1" i="0" u="none" strike="noStrike" cap="none">
              <a:solidFill>
                <a:srgbClr val="434343"/>
              </a:solidFill>
              <a:latin typeface="Century Gothic"/>
              <a:ea typeface="Century Gothic"/>
              <a:cs typeface="Century Gothic"/>
              <a:sym typeface="Century Gothic"/>
            </a:endParaRPr>
          </a:p>
        </p:txBody>
      </p:sp>
      <p:sp>
        <p:nvSpPr>
          <p:cNvPr id="526" name="Google Shape;526;g7442f09b38_13_30"/>
          <p:cNvSpPr txBox="1"/>
          <p:nvPr/>
        </p:nvSpPr>
        <p:spPr>
          <a:xfrm>
            <a:off x="9100325" y="3857275"/>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Lighthouse Reef</a:t>
            </a:r>
            <a:endParaRPr sz="1600" b="1" i="0" u="none" strike="noStrike" cap="none">
              <a:solidFill>
                <a:srgbClr val="434343"/>
              </a:solidFill>
              <a:latin typeface="Century Gothic"/>
              <a:ea typeface="Century Gothic"/>
              <a:cs typeface="Century Gothic"/>
              <a:sym typeface="Century Gothic"/>
            </a:endParaRPr>
          </a:p>
        </p:txBody>
      </p:sp>
      <p:sp>
        <p:nvSpPr>
          <p:cNvPr id="527" name="Google Shape;527;g7442f09b38_13_30"/>
          <p:cNvSpPr txBox="1"/>
          <p:nvPr/>
        </p:nvSpPr>
        <p:spPr>
          <a:xfrm>
            <a:off x="7853125" y="745550"/>
            <a:ext cx="1357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15   30 km</a:t>
            </a:r>
            <a:endParaRPr sz="1400" b="0" i="0" u="none" strike="noStrike" cap="none">
              <a:solidFill>
                <a:srgbClr val="000000"/>
              </a:solidFill>
              <a:latin typeface="Arial"/>
              <a:ea typeface="Arial"/>
              <a:cs typeface="Arial"/>
              <a:sym typeface="Arial"/>
            </a:endParaRPr>
          </a:p>
        </p:txBody>
      </p:sp>
      <p:pic>
        <p:nvPicPr>
          <p:cNvPr id="528" name="Google Shape;528;g7442f09b38_13_30"/>
          <p:cNvPicPr preferRelativeResize="0"/>
          <p:nvPr/>
        </p:nvPicPr>
        <p:blipFill rotWithShape="1">
          <a:blip r:embed="rId13">
            <a:alphaModFix/>
          </a:blip>
          <a:srcRect/>
          <a:stretch/>
        </p:blipFill>
        <p:spPr>
          <a:xfrm>
            <a:off x="7879350" y="508635"/>
            <a:ext cx="806275" cy="216925"/>
          </a:xfrm>
          <a:prstGeom prst="rect">
            <a:avLst/>
          </a:prstGeom>
          <a:noFill/>
          <a:ln>
            <a:noFill/>
          </a:ln>
        </p:spPr>
      </p:pic>
      <p:sp>
        <p:nvSpPr>
          <p:cNvPr id="529" name="Google Shape;529;g7442f09b38_13_30"/>
          <p:cNvSpPr txBox="1"/>
          <p:nvPr/>
        </p:nvSpPr>
        <p:spPr>
          <a:xfrm>
            <a:off x="9566350" y="1311425"/>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30" name="Google Shape;530;g7442f09b38_13_30"/>
          <p:cNvSpPr txBox="1"/>
          <p:nvPr/>
        </p:nvSpPr>
        <p:spPr>
          <a:xfrm>
            <a:off x="9469050" y="4315425"/>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78eba06b29_0_16"/>
          <p:cNvSpPr/>
          <p:nvPr/>
        </p:nvSpPr>
        <p:spPr>
          <a:xfrm>
            <a:off x="5744350" y="1276225"/>
            <a:ext cx="5210100" cy="5717700"/>
          </a:xfrm>
          <a:prstGeom prst="rect">
            <a:avLst/>
          </a:prstGeom>
          <a:solidFill>
            <a:srgbClr val="379CC3">
              <a:alpha val="24705"/>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78eba06b29_0_16"/>
          <p:cNvSpPr txBox="1">
            <a:spLocks noGrp="1"/>
          </p:cNvSpPr>
          <p:nvPr>
            <p:ph type="title"/>
          </p:nvPr>
        </p:nvSpPr>
        <p:spPr>
          <a:xfrm>
            <a:off x="327625" y="419125"/>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538" name="Google Shape;538;g78eba06b29_0_16"/>
          <p:cNvSpPr txBox="1"/>
          <p:nvPr/>
        </p:nvSpPr>
        <p:spPr>
          <a:xfrm>
            <a:off x="327625" y="913750"/>
            <a:ext cx="9067200"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400" b="0" i="1" u="none" strike="noStrike" cap="none">
                <a:solidFill>
                  <a:srgbClr val="379CC3"/>
                </a:solidFill>
                <a:latin typeface="Century Gothic"/>
                <a:ea typeface="Century Gothic"/>
                <a:cs typeface="Century Gothic"/>
                <a:sym typeface="Century Gothic"/>
              </a:rPr>
              <a:t>Chlorophyll-a Images</a:t>
            </a:r>
            <a:endParaRPr sz="4400" b="1" i="0" u="none" strike="noStrike" cap="none">
              <a:solidFill>
                <a:srgbClr val="379CC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539" name="Google Shape;539;g78eba06b29_0_16"/>
          <p:cNvSpPr txBox="1"/>
          <p:nvPr/>
        </p:nvSpPr>
        <p:spPr>
          <a:xfrm>
            <a:off x="3563325" y="282625"/>
            <a:ext cx="2368500" cy="39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Cayos Cochinos</a:t>
            </a:r>
            <a:endParaRPr sz="1400" b="1" i="0" u="none" strike="noStrike" cap="none">
              <a:solidFill>
                <a:srgbClr val="FFFFFF"/>
              </a:solidFill>
              <a:latin typeface="Century Gothic"/>
              <a:ea typeface="Century Gothic"/>
              <a:cs typeface="Century Gothic"/>
              <a:sym typeface="Century Gothic"/>
            </a:endParaRPr>
          </a:p>
        </p:txBody>
      </p:sp>
      <p:sp>
        <p:nvSpPr>
          <p:cNvPr id="540" name="Google Shape;540;g78eba06b29_0_16"/>
          <p:cNvSpPr txBox="1"/>
          <p:nvPr/>
        </p:nvSpPr>
        <p:spPr>
          <a:xfrm>
            <a:off x="746625" y="4452475"/>
            <a:ext cx="2368500" cy="39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Cayos Cochinos</a:t>
            </a:r>
            <a:endParaRPr sz="1400" b="1" i="0" u="none" strike="noStrike" cap="none">
              <a:solidFill>
                <a:srgbClr val="FFFFFF"/>
              </a:solidFill>
              <a:latin typeface="Century Gothic"/>
              <a:ea typeface="Century Gothic"/>
              <a:cs typeface="Century Gothic"/>
              <a:sym typeface="Century Gothic"/>
            </a:endParaRPr>
          </a:p>
        </p:txBody>
      </p:sp>
      <p:sp>
        <p:nvSpPr>
          <p:cNvPr id="541" name="Google Shape;541;g78eba06b29_0_16"/>
          <p:cNvSpPr txBox="1"/>
          <p:nvPr/>
        </p:nvSpPr>
        <p:spPr>
          <a:xfrm>
            <a:off x="662815" y="4853781"/>
            <a:ext cx="17223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Chetumal Bay</a:t>
            </a:r>
            <a:endParaRPr sz="1400" b="0" i="0" u="none" strike="noStrike" cap="none">
              <a:solidFill>
                <a:schemeClr val="lt1"/>
              </a:solidFill>
              <a:latin typeface="Century Gothic"/>
              <a:ea typeface="Century Gothic"/>
              <a:cs typeface="Century Gothic"/>
              <a:sym typeface="Century Gothic"/>
            </a:endParaRPr>
          </a:p>
        </p:txBody>
      </p:sp>
      <p:pic>
        <p:nvPicPr>
          <p:cNvPr id="542" name="Google Shape;542;g78eba06b29_0_16"/>
          <p:cNvPicPr preferRelativeResize="0"/>
          <p:nvPr/>
        </p:nvPicPr>
        <p:blipFill rotWithShape="1">
          <a:blip r:embed="rId3">
            <a:alphaModFix/>
          </a:blip>
          <a:srcRect b="-14089"/>
          <a:stretch/>
        </p:blipFill>
        <p:spPr>
          <a:xfrm>
            <a:off x="9751376" y="595288"/>
            <a:ext cx="1203000" cy="421999"/>
          </a:xfrm>
          <a:prstGeom prst="rect">
            <a:avLst/>
          </a:prstGeom>
          <a:noFill/>
          <a:ln>
            <a:noFill/>
          </a:ln>
        </p:spPr>
      </p:pic>
      <p:pic>
        <p:nvPicPr>
          <p:cNvPr id="543" name="Google Shape;543;g78eba06b29_0_16"/>
          <p:cNvPicPr preferRelativeResize="0"/>
          <p:nvPr/>
        </p:nvPicPr>
        <p:blipFill rotWithShape="1">
          <a:blip r:embed="rId4">
            <a:alphaModFix/>
          </a:blip>
          <a:srcRect/>
          <a:stretch/>
        </p:blipFill>
        <p:spPr>
          <a:xfrm>
            <a:off x="495300" y="1541420"/>
            <a:ext cx="2368500" cy="2198100"/>
          </a:xfrm>
          <a:prstGeom prst="roundRect">
            <a:avLst>
              <a:gd name="adj" fmla="val 16667"/>
            </a:avLst>
          </a:prstGeom>
          <a:noFill/>
          <a:ln>
            <a:noFill/>
          </a:ln>
        </p:spPr>
      </p:pic>
      <p:pic>
        <p:nvPicPr>
          <p:cNvPr id="544" name="Google Shape;544;g78eba06b29_0_16"/>
          <p:cNvPicPr preferRelativeResize="0"/>
          <p:nvPr/>
        </p:nvPicPr>
        <p:blipFill rotWithShape="1">
          <a:blip r:embed="rId5">
            <a:alphaModFix/>
          </a:blip>
          <a:srcRect/>
          <a:stretch/>
        </p:blipFill>
        <p:spPr>
          <a:xfrm>
            <a:off x="446825" y="4506700"/>
            <a:ext cx="2465400" cy="2198100"/>
          </a:xfrm>
          <a:prstGeom prst="roundRect">
            <a:avLst>
              <a:gd name="adj" fmla="val 16667"/>
            </a:avLst>
          </a:prstGeom>
          <a:noFill/>
          <a:ln>
            <a:noFill/>
          </a:ln>
        </p:spPr>
      </p:pic>
      <p:sp>
        <p:nvSpPr>
          <p:cNvPr id="545" name="Google Shape;545;g78eba06b29_0_16"/>
          <p:cNvSpPr txBox="1"/>
          <p:nvPr/>
        </p:nvSpPr>
        <p:spPr>
          <a:xfrm>
            <a:off x="1660775" y="1591975"/>
            <a:ext cx="1203000" cy="632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10</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46" name="Google Shape;546;g78eba06b29_0_16"/>
          <p:cNvSpPr txBox="1"/>
          <p:nvPr/>
        </p:nvSpPr>
        <p:spPr>
          <a:xfrm>
            <a:off x="1660763" y="4530625"/>
            <a:ext cx="1203000" cy="457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10</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47" name="Google Shape;547;g78eba06b29_0_16"/>
          <p:cNvPicPr preferRelativeResize="0"/>
          <p:nvPr/>
        </p:nvPicPr>
        <p:blipFill rotWithShape="1">
          <a:blip r:embed="rId6">
            <a:alphaModFix/>
          </a:blip>
          <a:srcRect/>
          <a:stretch/>
        </p:blipFill>
        <p:spPr>
          <a:xfrm>
            <a:off x="3218412" y="1554950"/>
            <a:ext cx="2368500" cy="2198100"/>
          </a:xfrm>
          <a:prstGeom prst="roundRect">
            <a:avLst>
              <a:gd name="adj" fmla="val 16667"/>
            </a:avLst>
          </a:prstGeom>
          <a:noFill/>
          <a:ln>
            <a:noFill/>
          </a:ln>
        </p:spPr>
      </p:pic>
      <p:pic>
        <p:nvPicPr>
          <p:cNvPr id="548" name="Google Shape;548;g78eba06b29_0_16"/>
          <p:cNvPicPr preferRelativeResize="0"/>
          <p:nvPr/>
        </p:nvPicPr>
        <p:blipFill rotWithShape="1">
          <a:blip r:embed="rId7">
            <a:alphaModFix/>
          </a:blip>
          <a:srcRect/>
          <a:stretch/>
        </p:blipFill>
        <p:spPr>
          <a:xfrm>
            <a:off x="3191700" y="4517100"/>
            <a:ext cx="2368500" cy="2198100"/>
          </a:xfrm>
          <a:prstGeom prst="roundRect">
            <a:avLst>
              <a:gd name="adj" fmla="val 16667"/>
            </a:avLst>
          </a:prstGeom>
          <a:noFill/>
          <a:ln>
            <a:noFill/>
          </a:ln>
        </p:spPr>
      </p:pic>
      <p:pic>
        <p:nvPicPr>
          <p:cNvPr id="549" name="Google Shape;549;g78eba06b29_0_16"/>
          <p:cNvPicPr preferRelativeResize="0"/>
          <p:nvPr/>
        </p:nvPicPr>
        <p:blipFill rotWithShape="1">
          <a:blip r:embed="rId8">
            <a:alphaModFix/>
          </a:blip>
          <a:srcRect/>
          <a:stretch/>
        </p:blipFill>
        <p:spPr>
          <a:xfrm>
            <a:off x="5941513" y="1554963"/>
            <a:ext cx="2368500" cy="2198100"/>
          </a:xfrm>
          <a:prstGeom prst="roundRect">
            <a:avLst>
              <a:gd name="adj" fmla="val 16667"/>
            </a:avLst>
          </a:prstGeom>
          <a:noFill/>
          <a:ln>
            <a:noFill/>
          </a:ln>
        </p:spPr>
      </p:pic>
      <p:sp>
        <p:nvSpPr>
          <p:cNvPr id="550" name="Google Shape;550;g78eba06b29_0_16"/>
          <p:cNvSpPr txBox="1"/>
          <p:nvPr/>
        </p:nvSpPr>
        <p:spPr>
          <a:xfrm>
            <a:off x="11820775" y="1973375"/>
            <a:ext cx="9784800" cy="114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551" name="Google Shape;551;g78eba06b29_0_16"/>
          <p:cNvPicPr preferRelativeResize="0"/>
          <p:nvPr/>
        </p:nvPicPr>
        <p:blipFill rotWithShape="1">
          <a:blip r:embed="rId9">
            <a:alphaModFix/>
          </a:blip>
          <a:srcRect/>
          <a:stretch/>
        </p:blipFill>
        <p:spPr>
          <a:xfrm>
            <a:off x="8708850" y="1507901"/>
            <a:ext cx="1991100" cy="2394300"/>
          </a:xfrm>
          <a:prstGeom prst="roundRect">
            <a:avLst>
              <a:gd name="adj" fmla="val 16667"/>
            </a:avLst>
          </a:prstGeom>
          <a:noFill/>
          <a:ln>
            <a:noFill/>
          </a:ln>
        </p:spPr>
      </p:pic>
      <p:pic>
        <p:nvPicPr>
          <p:cNvPr id="552" name="Google Shape;552;g78eba06b29_0_16"/>
          <p:cNvPicPr preferRelativeResize="0"/>
          <p:nvPr/>
        </p:nvPicPr>
        <p:blipFill rotWithShape="1">
          <a:blip r:embed="rId10">
            <a:alphaModFix/>
          </a:blip>
          <a:srcRect/>
          <a:stretch/>
        </p:blipFill>
        <p:spPr>
          <a:xfrm>
            <a:off x="8708850" y="4365550"/>
            <a:ext cx="1991100" cy="2394300"/>
          </a:xfrm>
          <a:prstGeom prst="roundRect">
            <a:avLst>
              <a:gd name="adj" fmla="val 16667"/>
            </a:avLst>
          </a:prstGeom>
          <a:noFill/>
          <a:ln>
            <a:noFill/>
          </a:ln>
        </p:spPr>
      </p:pic>
      <p:sp>
        <p:nvSpPr>
          <p:cNvPr id="553" name="Google Shape;553;g78eba06b29_0_16"/>
          <p:cNvSpPr txBox="1"/>
          <p:nvPr/>
        </p:nvSpPr>
        <p:spPr>
          <a:xfrm>
            <a:off x="446788" y="3937063"/>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Chetumal Bay</a:t>
            </a:r>
            <a:endParaRPr sz="1600" b="1" i="0" u="none" strike="noStrike" cap="none">
              <a:solidFill>
                <a:srgbClr val="434343"/>
              </a:solidFill>
              <a:latin typeface="Century Gothic"/>
              <a:ea typeface="Century Gothic"/>
              <a:cs typeface="Century Gothic"/>
              <a:sym typeface="Century Gothic"/>
            </a:endParaRPr>
          </a:p>
        </p:txBody>
      </p:sp>
      <p:sp>
        <p:nvSpPr>
          <p:cNvPr id="554" name="Google Shape;554;g78eba06b29_0_16"/>
          <p:cNvSpPr txBox="1"/>
          <p:nvPr/>
        </p:nvSpPr>
        <p:spPr>
          <a:xfrm>
            <a:off x="3174175" y="3937063"/>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Cayos Cochinos</a:t>
            </a:r>
            <a:endParaRPr sz="1600" b="1" i="0" u="none" strike="noStrike" cap="none">
              <a:solidFill>
                <a:srgbClr val="434343"/>
              </a:solidFill>
              <a:latin typeface="Century Gothic"/>
              <a:ea typeface="Century Gothic"/>
              <a:cs typeface="Century Gothic"/>
              <a:sym typeface="Century Gothic"/>
            </a:endParaRPr>
          </a:p>
        </p:txBody>
      </p:sp>
      <p:sp>
        <p:nvSpPr>
          <p:cNvPr id="555" name="Google Shape;555;g78eba06b29_0_16"/>
          <p:cNvSpPr txBox="1"/>
          <p:nvPr/>
        </p:nvSpPr>
        <p:spPr>
          <a:xfrm>
            <a:off x="5847125" y="3937075"/>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Punta Izopo</a:t>
            </a:r>
            <a:endParaRPr sz="1600" b="1" i="0" u="none" strike="noStrike" cap="none">
              <a:solidFill>
                <a:srgbClr val="434343"/>
              </a:solidFill>
              <a:latin typeface="Century Gothic"/>
              <a:ea typeface="Century Gothic"/>
              <a:cs typeface="Century Gothic"/>
              <a:sym typeface="Century Gothic"/>
            </a:endParaRPr>
          </a:p>
        </p:txBody>
      </p:sp>
      <p:sp>
        <p:nvSpPr>
          <p:cNvPr id="556" name="Google Shape;556;g78eba06b29_0_16"/>
          <p:cNvSpPr txBox="1"/>
          <p:nvPr/>
        </p:nvSpPr>
        <p:spPr>
          <a:xfrm>
            <a:off x="8520100" y="3935863"/>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Lighthouse Reef</a:t>
            </a:r>
            <a:endParaRPr sz="1600" b="1" i="0" u="none" strike="noStrike" cap="none">
              <a:solidFill>
                <a:srgbClr val="434343"/>
              </a:solidFill>
              <a:latin typeface="Century Gothic"/>
              <a:ea typeface="Century Gothic"/>
              <a:cs typeface="Century Gothic"/>
              <a:sym typeface="Century Gothic"/>
            </a:endParaRPr>
          </a:p>
        </p:txBody>
      </p:sp>
      <p:sp>
        <p:nvSpPr>
          <p:cNvPr id="557" name="Google Shape;557;g78eba06b29_0_16"/>
          <p:cNvSpPr txBox="1"/>
          <p:nvPr/>
        </p:nvSpPr>
        <p:spPr>
          <a:xfrm>
            <a:off x="7012625" y="1575475"/>
            <a:ext cx="1203000" cy="457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58" name="Google Shape;558;g78eba06b29_0_16"/>
          <p:cNvSpPr txBox="1"/>
          <p:nvPr/>
        </p:nvSpPr>
        <p:spPr>
          <a:xfrm>
            <a:off x="9468113" y="1575475"/>
            <a:ext cx="1203000" cy="457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59" name="Google Shape;559;g78eba06b29_0_16"/>
          <p:cNvSpPr txBox="1"/>
          <p:nvPr/>
        </p:nvSpPr>
        <p:spPr>
          <a:xfrm>
            <a:off x="9468125" y="4533900"/>
            <a:ext cx="1203000" cy="457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60" name="Google Shape;560;g78eba06b29_0_16"/>
          <p:cNvSpPr txBox="1"/>
          <p:nvPr/>
        </p:nvSpPr>
        <p:spPr>
          <a:xfrm>
            <a:off x="9124600" y="537113"/>
            <a:ext cx="516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000000"/>
              </a:solidFill>
              <a:latin typeface="Arial"/>
              <a:ea typeface="Arial"/>
              <a:cs typeface="Arial"/>
              <a:sym typeface="Arial"/>
            </a:endParaRPr>
          </a:p>
        </p:txBody>
      </p:sp>
      <p:pic>
        <p:nvPicPr>
          <p:cNvPr id="561" name="Google Shape;561;g78eba06b29_0_16"/>
          <p:cNvPicPr preferRelativeResize="0"/>
          <p:nvPr/>
        </p:nvPicPr>
        <p:blipFill rotWithShape="1">
          <a:blip r:embed="rId11">
            <a:alphaModFix/>
          </a:blip>
          <a:srcRect/>
          <a:stretch/>
        </p:blipFill>
        <p:spPr>
          <a:xfrm>
            <a:off x="9217777" y="819481"/>
            <a:ext cx="380909" cy="396000"/>
          </a:xfrm>
          <a:prstGeom prst="rect">
            <a:avLst/>
          </a:prstGeom>
          <a:noFill/>
          <a:ln>
            <a:noFill/>
          </a:ln>
        </p:spPr>
      </p:pic>
      <p:sp>
        <p:nvSpPr>
          <p:cNvPr id="562" name="Google Shape;562;g78eba06b29_0_16"/>
          <p:cNvSpPr txBox="1"/>
          <p:nvPr/>
        </p:nvSpPr>
        <p:spPr>
          <a:xfrm>
            <a:off x="9751375" y="819488"/>
            <a:ext cx="2069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50  mg/m</a:t>
            </a:r>
            <a:r>
              <a:rPr lang="en-US" sz="1400" b="0" i="0" u="none" strike="noStrike" cap="none" baseline="30000">
                <a:solidFill>
                  <a:srgbClr val="3F3F3F"/>
                </a:solidFill>
                <a:latin typeface="Century Gothic"/>
                <a:ea typeface="Century Gothic"/>
                <a:cs typeface="Century Gothic"/>
                <a:sym typeface="Century Gothic"/>
              </a:rPr>
              <a:t>3</a:t>
            </a:r>
            <a:endParaRPr sz="1400" b="0" i="0" u="none" strike="noStrike" cap="none">
              <a:solidFill>
                <a:srgbClr val="3F3F3F"/>
              </a:solidFill>
              <a:latin typeface="Century Gothic"/>
              <a:ea typeface="Century Gothic"/>
              <a:cs typeface="Century Gothic"/>
              <a:sym typeface="Century Gothic"/>
            </a:endParaRPr>
          </a:p>
        </p:txBody>
      </p:sp>
      <p:pic>
        <p:nvPicPr>
          <p:cNvPr id="563" name="Google Shape;563;g78eba06b29_0_16"/>
          <p:cNvPicPr preferRelativeResize="0"/>
          <p:nvPr/>
        </p:nvPicPr>
        <p:blipFill rotWithShape="1">
          <a:blip r:embed="rId12">
            <a:alphaModFix/>
          </a:blip>
          <a:srcRect/>
          <a:stretch/>
        </p:blipFill>
        <p:spPr>
          <a:xfrm>
            <a:off x="5839675" y="4530625"/>
            <a:ext cx="2572200" cy="2198100"/>
          </a:xfrm>
          <a:prstGeom prst="roundRect">
            <a:avLst>
              <a:gd name="adj" fmla="val 16667"/>
            </a:avLst>
          </a:prstGeom>
          <a:noFill/>
          <a:ln>
            <a:noFill/>
          </a:ln>
        </p:spPr>
      </p:pic>
      <p:sp>
        <p:nvSpPr>
          <p:cNvPr id="564" name="Google Shape;564;g78eba06b29_0_16"/>
          <p:cNvSpPr txBox="1"/>
          <p:nvPr/>
        </p:nvSpPr>
        <p:spPr>
          <a:xfrm>
            <a:off x="7012613" y="4530625"/>
            <a:ext cx="1203000" cy="457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65" name="Google Shape;565;g78eba06b29_0_16"/>
          <p:cNvSpPr txBox="1"/>
          <p:nvPr/>
        </p:nvSpPr>
        <p:spPr>
          <a:xfrm>
            <a:off x="3341425" y="1606075"/>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66" name="Google Shape;566;g78eba06b29_0_16"/>
          <p:cNvSpPr txBox="1"/>
          <p:nvPr/>
        </p:nvSpPr>
        <p:spPr>
          <a:xfrm>
            <a:off x="3341425" y="4517100"/>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67" name="Google Shape;567;g78eba06b29_0_16"/>
          <p:cNvSpPr txBox="1"/>
          <p:nvPr/>
        </p:nvSpPr>
        <p:spPr>
          <a:xfrm>
            <a:off x="7653925" y="863563"/>
            <a:ext cx="135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15   30 km</a:t>
            </a:r>
            <a:endParaRPr sz="1400" b="0" i="0" u="none" strike="noStrike" cap="none">
              <a:solidFill>
                <a:srgbClr val="000000"/>
              </a:solidFill>
              <a:latin typeface="Arial"/>
              <a:ea typeface="Arial"/>
              <a:cs typeface="Arial"/>
              <a:sym typeface="Arial"/>
            </a:endParaRPr>
          </a:p>
        </p:txBody>
      </p:sp>
      <p:pic>
        <p:nvPicPr>
          <p:cNvPr id="568" name="Google Shape;568;g78eba06b29_0_16"/>
          <p:cNvPicPr preferRelativeResize="0"/>
          <p:nvPr/>
        </p:nvPicPr>
        <p:blipFill rotWithShape="1">
          <a:blip r:embed="rId13">
            <a:alphaModFix/>
          </a:blip>
          <a:srcRect/>
          <a:stretch/>
        </p:blipFill>
        <p:spPr>
          <a:xfrm>
            <a:off x="7713825" y="602573"/>
            <a:ext cx="806275" cy="216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7442f09b38_13_0"/>
          <p:cNvSpPr/>
          <p:nvPr/>
        </p:nvSpPr>
        <p:spPr>
          <a:xfrm>
            <a:off x="5931825" y="1218550"/>
            <a:ext cx="5556900" cy="5639400"/>
          </a:xfrm>
          <a:prstGeom prst="rect">
            <a:avLst/>
          </a:prstGeom>
          <a:solidFill>
            <a:srgbClr val="379CC3">
              <a:alpha val="24705"/>
            </a:srgb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7442f09b38_13_0"/>
          <p:cNvSpPr txBox="1">
            <a:spLocks noGrp="1"/>
          </p:cNvSpPr>
          <p:nvPr>
            <p:ph type="title"/>
          </p:nvPr>
        </p:nvSpPr>
        <p:spPr>
          <a:xfrm>
            <a:off x="327625" y="419125"/>
            <a:ext cx="74385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576" name="Google Shape;576;g7442f09b38_13_0"/>
          <p:cNvSpPr txBox="1"/>
          <p:nvPr/>
        </p:nvSpPr>
        <p:spPr>
          <a:xfrm>
            <a:off x="327625" y="913750"/>
            <a:ext cx="9067200"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400" b="0" i="1" u="none" strike="noStrike" cap="none">
                <a:solidFill>
                  <a:srgbClr val="379CC3"/>
                </a:solidFill>
                <a:latin typeface="Century Gothic"/>
                <a:ea typeface="Century Gothic"/>
                <a:cs typeface="Century Gothic"/>
                <a:sym typeface="Century Gothic"/>
              </a:rPr>
              <a:t>Turbidity Images</a:t>
            </a:r>
            <a:endParaRPr sz="4400" b="1" i="0" u="none" strike="noStrike" cap="none">
              <a:solidFill>
                <a:srgbClr val="379CC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577" name="Google Shape;577;g7442f09b38_13_0"/>
          <p:cNvSpPr txBox="1"/>
          <p:nvPr/>
        </p:nvSpPr>
        <p:spPr>
          <a:xfrm>
            <a:off x="3563325" y="282625"/>
            <a:ext cx="2368500" cy="3960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Cayos Cochinos</a:t>
            </a:r>
            <a:endParaRPr sz="1400" b="1" i="0" u="none" strike="noStrike" cap="none">
              <a:solidFill>
                <a:srgbClr val="FFFFFF"/>
              </a:solidFill>
              <a:latin typeface="Century Gothic"/>
              <a:ea typeface="Century Gothic"/>
              <a:cs typeface="Century Gothic"/>
              <a:sym typeface="Century Gothic"/>
            </a:endParaRPr>
          </a:p>
        </p:txBody>
      </p:sp>
      <p:pic>
        <p:nvPicPr>
          <p:cNvPr id="578" name="Google Shape;578;g7442f09b38_13_0"/>
          <p:cNvPicPr preferRelativeResize="0"/>
          <p:nvPr/>
        </p:nvPicPr>
        <p:blipFill rotWithShape="1">
          <a:blip r:embed="rId3">
            <a:alphaModFix/>
          </a:blip>
          <a:srcRect/>
          <a:stretch/>
        </p:blipFill>
        <p:spPr>
          <a:xfrm>
            <a:off x="8126698" y="481196"/>
            <a:ext cx="806270" cy="174841"/>
          </a:xfrm>
          <a:prstGeom prst="rect">
            <a:avLst/>
          </a:prstGeom>
          <a:noFill/>
          <a:ln>
            <a:noFill/>
          </a:ln>
        </p:spPr>
      </p:pic>
      <p:sp>
        <p:nvSpPr>
          <p:cNvPr id="579" name="Google Shape;579;g7442f09b38_13_0"/>
          <p:cNvSpPr txBox="1"/>
          <p:nvPr/>
        </p:nvSpPr>
        <p:spPr>
          <a:xfrm>
            <a:off x="8024375" y="722388"/>
            <a:ext cx="135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15   30 km</a:t>
            </a:r>
            <a:endParaRPr sz="1400" b="0" i="0" u="none" strike="noStrike" cap="none">
              <a:solidFill>
                <a:srgbClr val="000000"/>
              </a:solidFill>
              <a:latin typeface="Arial"/>
              <a:ea typeface="Arial"/>
              <a:cs typeface="Arial"/>
              <a:sym typeface="Arial"/>
            </a:endParaRPr>
          </a:p>
        </p:txBody>
      </p:sp>
      <p:pic>
        <p:nvPicPr>
          <p:cNvPr id="580" name="Google Shape;580;g7442f09b38_13_0"/>
          <p:cNvPicPr preferRelativeResize="0"/>
          <p:nvPr/>
        </p:nvPicPr>
        <p:blipFill rotWithShape="1">
          <a:blip r:embed="rId4">
            <a:alphaModFix/>
          </a:blip>
          <a:srcRect/>
          <a:stretch/>
        </p:blipFill>
        <p:spPr>
          <a:xfrm>
            <a:off x="9386702" y="646881"/>
            <a:ext cx="380909" cy="396000"/>
          </a:xfrm>
          <a:prstGeom prst="rect">
            <a:avLst/>
          </a:prstGeom>
          <a:noFill/>
          <a:ln>
            <a:noFill/>
          </a:ln>
        </p:spPr>
      </p:pic>
      <p:sp>
        <p:nvSpPr>
          <p:cNvPr id="581" name="Google Shape;581;g7442f09b38_13_0"/>
          <p:cNvSpPr txBox="1"/>
          <p:nvPr/>
        </p:nvSpPr>
        <p:spPr>
          <a:xfrm>
            <a:off x="9293525" y="364513"/>
            <a:ext cx="516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000000"/>
              </a:solidFill>
              <a:latin typeface="Arial"/>
              <a:ea typeface="Arial"/>
              <a:cs typeface="Arial"/>
              <a:sym typeface="Arial"/>
            </a:endParaRPr>
          </a:p>
        </p:txBody>
      </p:sp>
      <p:sp>
        <p:nvSpPr>
          <p:cNvPr id="582" name="Google Shape;582;g7442f09b38_13_0"/>
          <p:cNvSpPr txBox="1"/>
          <p:nvPr/>
        </p:nvSpPr>
        <p:spPr>
          <a:xfrm>
            <a:off x="9923825" y="711938"/>
            <a:ext cx="1909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100 FNU</a:t>
            </a:r>
            <a:endParaRPr sz="1400" b="0" i="0" u="none" strike="noStrike" cap="none">
              <a:solidFill>
                <a:srgbClr val="000000"/>
              </a:solidFill>
              <a:latin typeface="Arial"/>
              <a:ea typeface="Arial"/>
              <a:cs typeface="Arial"/>
              <a:sym typeface="Arial"/>
            </a:endParaRPr>
          </a:p>
        </p:txBody>
      </p:sp>
      <p:pic>
        <p:nvPicPr>
          <p:cNvPr id="583" name="Google Shape;583;g7442f09b38_13_0"/>
          <p:cNvPicPr preferRelativeResize="0"/>
          <p:nvPr/>
        </p:nvPicPr>
        <p:blipFill rotWithShape="1">
          <a:blip r:embed="rId5">
            <a:alphaModFix/>
          </a:blip>
          <a:srcRect/>
          <a:stretch/>
        </p:blipFill>
        <p:spPr>
          <a:xfrm>
            <a:off x="9995575" y="393238"/>
            <a:ext cx="1216200" cy="395808"/>
          </a:xfrm>
          <a:prstGeom prst="rect">
            <a:avLst/>
          </a:prstGeom>
          <a:noFill/>
          <a:ln>
            <a:noFill/>
          </a:ln>
        </p:spPr>
      </p:pic>
      <p:pic>
        <p:nvPicPr>
          <p:cNvPr id="584" name="Google Shape;584;g7442f09b38_13_0"/>
          <p:cNvPicPr preferRelativeResize="0"/>
          <p:nvPr/>
        </p:nvPicPr>
        <p:blipFill rotWithShape="1">
          <a:blip r:embed="rId6">
            <a:alphaModFix/>
          </a:blip>
          <a:srcRect/>
          <a:stretch/>
        </p:blipFill>
        <p:spPr>
          <a:xfrm>
            <a:off x="495300" y="1522200"/>
            <a:ext cx="2289600" cy="2268300"/>
          </a:xfrm>
          <a:prstGeom prst="roundRect">
            <a:avLst>
              <a:gd name="adj" fmla="val 16667"/>
            </a:avLst>
          </a:prstGeom>
          <a:noFill/>
          <a:ln>
            <a:noFill/>
          </a:ln>
        </p:spPr>
      </p:pic>
      <p:pic>
        <p:nvPicPr>
          <p:cNvPr id="585" name="Google Shape;585;g7442f09b38_13_0"/>
          <p:cNvPicPr preferRelativeResize="0"/>
          <p:nvPr/>
        </p:nvPicPr>
        <p:blipFill rotWithShape="1">
          <a:blip r:embed="rId7">
            <a:alphaModFix/>
          </a:blip>
          <a:srcRect/>
          <a:stretch/>
        </p:blipFill>
        <p:spPr>
          <a:xfrm>
            <a:off x="495300" y="4348525"/>
            <a:ext cx="2289600" cy="2268300"/>
          </a:xfrm>
          <a:prstGeom prst="roundRect">
            <a:avLst>
              <a:gd name="adj" fmla="val 16667"/>
            </a:avLst>
          </a:prstGeom>
          <a:noFill/>
          <a:ln>
            <a:noFill/>
          </a:ln>
        </p:spPr>
      </p:pic>
      <p:sp>
        <p:nvSpPr>
          <p:cNvPr id="586" name="Google Shape;586;g7442f09b38_13_0"/>
          <p:cNvSpPr txBox="1"/>
          <p:nvPr/>
        </p:nvSpPr>
        <p:spPr>
          <a:xfrm>
            <a:off x="1484225" y="1614550"/>
            <a:ext cx="1203000" cy="632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10</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87" name="Google Shape;587;g7442f09b38_13_0"/>
          <p:cNvSpPr txBox="1"/>
          <p:nvPr/>
        </p:nvSpPr>
        <p:spPr>
          <a:xfrm>
            <a:off x="1581900" y="4486675"/>
            <a:ext cx="1203000" cy="545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10</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88" name="Google Shape;588;g7442f09b38_13_0"/>
          <p:cNvPicPr preferRelativeResize="0"/>
          <p:nvPr/>
        </p:nvPicPr>
        <p:blipFill rotWithShape="1">
          <a:blip r:embed="rId8">
            <a:alphaModFix/>
          </a:blip>
          <a:srcRect/>
          <a:stretch/>
        </p:blipFill>
        <p:spPr>
          <a:xfrm>
            <a:off x="3257725" y="1522200"/>
            <a:ext cx="2447400" cy="2268300"/>
          </a:xfrm>
          <a:prstGeom prst="roundRect">
            <a:avLst>
              <a:gd name="adj" fmla="val 16667"/>
            </a:avLst>
          </a:prstGeom>
          <a:noFill/>
          <a:ln>
            <a:noFill/>
          </a:ln>
        </p:spPr>
      </p:pic>
      <p:pic>
        <p:nvPicPr>
          <p:cNvPr id="589" name="Google Shape;589;g7442f09b38_13_0"/>
          <p:cNvPicPr preferRelativeResize="0"/>
          <p:nvPr/>
        </p:nvPicPr>
        <p:blipFill rotWithShape="1">
          <a:blip r:embed="rId9">
            <a:alphaModFix/>
          </a:blip>
          <a:srcRect/>
          <a:stretch/>
        </p:blipFill>
        <p:spPr>
          <a:xfrm>
            <a:off x="3257725" y="4348525"/>
            <a:ext cx="2447400" cy="2268300"/>
          </a:xfrm>
          <a:prstGeom prst="roundRect">
            <a:avLst>
              <a:gd name="adj" fmla="val 16667"/>
            </a:avLst>
          </a:prstGeom>
          <a:noFill/>
          <a:ln>
            <a:noFill/>
          </a:ln>
        </p:spPr>
      </p:pic>
      <p:sp>
        <p:nvSpPr>
          <p:cNvPr id="590" name="Google Shape;590;g7442f09b38_13_0"/>
          <p:cNvSpPr txBox="1"/>
          <p:nvPr/>
        </p:nvSpPr>
        <p:spPr>
          <a:xfrm>
            <a:off x="3364963" y="1606075"/>
            <a:ext cx="12030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91" name="Google Shape;591;g7442f09b38_13_0"/>
          <p:cNvSpPr txBox="1"/>
          <p:nvPr/>
        </p:nvSpPr>
        <p:spPr>
          <a:xfrm>
            <a:off x="3358363" y="4457125"/>
            <a:ext cx="12162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92" name="Google Shape;592;g7442f09b38_13_0"/>
          <p:cNvPicPr preferRelativeResize="0"/>
          <p:nvPr/>
        </p:nvPicPr>
        <p:blipFill rotWithShape="1">
          <a:blip r:embed="rId10">
            <a:alphaModFix/>
          </a:blip>
          <a:srcRect/>
          <a:stretch/>
        </p:blipFill>
        <p:spPr>
          <a:xfrm>
            <a:off x="6275625" y="1517393"/>
            <a:ext cx="2447400" cy="2277900"/>
          </a:xfrm>
          <a:prstGeom prst="roundRect">
            <a:avLst>
              <a:gd name="adj" fmla="val 16667"/>
            </a:avLst>
          </a:prstGeom>
          <a:noFill/>
          <a:ln>
            <a:noFill/>
          </a:ln>
        </p:spPr>
      </p:pic>
      <p:sp>
        <p:nvSpPr>
          <p:cNvPr id="593" name="Google Shape;593;g7442f09b38_13_0"/>
          <p:cNvSpPr txBox="1"/>
          <p:nvPr/>
        </p:nvSpPr>
        <p:spPr>
          <a:xfrm>
            <a:off x="7366163" y="1628650"/>
            <a:ext cx="1203000" cy="604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94" name="Google Shape;594;g7442f09b38_13_0"/>
          <p:cNvPicPr preferRelativeResize="0"/>
          <p:nvPr/>
        </p:nvPicPr>
        <p:blipFill rotWithShape="1">
          <a:blip r:embed="rId11">
            <a:alphaModFix/>
          </a:blip>
          <a:srcRect/>
          <a:stretch/>
        </p:blipFill>
        <p:spPr>
          <a:xfrm>
            <a:off x="6275625" y="4343726"/>
            <a:ext cx="2447400" cy="2277900"/>
          </a:xfrm>
          <a:prstGeom prst="roundRect">
            <a:avLst>
              <a:gd name="adj" fmla="val 16667"/>
            </a:avLst>
          </a:prstGeom>
          <a:noFill/>
          <a:ln>
            <a:noFill/>
          </a:ln>
        </p:spPr>
      </p:pic>
      <p:sp>
        <p:nvSpPr>
          <p:cNvPr id="595" name="Google Shape;595;g7442f09b38_13_0"/>
          <p:cNvSpPr txBox="1"/>
          <p:nvPr/>
        </p:nvSpPr>
        <p:spPr>
          <a:xfrm>
            <a:off x="7359575" y="4436375"/>
            <a:ext cx="1216200" cy="604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pic>
        <p:nvPicPr>
          <p:cNvPr id="596" name="Google Shape;596;g7442f09b38_13_0"/>
          <p:cNvPicPr preferRelativeResize="0"/>
          <p:nvPr/>
        </p:nvPicPr>
        <p:blipFill rotWithShape="1">
          <a:blip r:embed="rId12">
            <a:alphaModFix/>
          </a:blip>
          <a:srcRect l="-989"/>
          <a:stretch/>
        </p:blipFill>
        <p:spPr>
          <a:xfrm>
            <a:off x="9293525" y="1422475"/>
            <a:ext cx="1795800" cy="2383800"/>
          </a:xfrm>
          <a:prstGeom prst="roundRect">
            <a:avLst>
              <a:gd name="adj" fmla="val 16667"/>
            </a:avLst>
          </a:prstGeom>
          <a:noFill/>
          <a:ln>
            <a:noFill/>
          </a:ln>
        </p:spPr>
      </p:pic>
      <p:pic>
        <p:nvPicPr>
          <p:cNvPr id="597" name="Google Shape;597;g7442f09b38_13_0"/>
          <p:cNvPicPr preferRelativeResize="0"/>
          <p:nvPr/>
        </p:nvPicPr>
        <p:blipFill rotWithShape="1">
          <a:blip r:embed="rId13">
            <a:alphaModFix/>
          </a:blip>
          <a:srcRect/>
          <a:stretch/>
        </p:blipFill>
        <p:spPr>
          <a:xfrm>
            <a:off x="9293525" y="4348525"/>
            <a:ext cx="1795800" cy="2383800"/>
          </a:xfrm>
          <a:prstGeom prst="roundRect">
            <a:avLst>
              <a:gd name="adj" fmla="val 16667"/>
            </a:avLst>
          </a:prstGeom>
          <a:noFill/>
          <a:ln>
            <a:noFill/>
          </a:ln>
        </p:spPr>
      </p:pic>
      <p:sp>
        <p:nvSpPr>
          <p:cNvPr id="598" name="Google Shape;598;g7442f09b38_13_0"/>
          <p:cNvSpPr txBox="1"/>
          <p:nvPr/>
        </p:nvSpPr>
        <p:spPr>
          <a:xfrm>
            <a:off x="9441624" y="1422475"/>
            <a:ext cx="11226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Jan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599" name="Google Shape;599;g7442f09b38_13_0"/>
          <p:cNvSpPr txBox="1"/>
          <p:nvPr/>
        </p:nvSpPr>
        <p:spPr>
          <a:xfrm>
            <a:off x="9394825" y="4343725"/>
            <a:ext cx="1216200" cy="6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May 12</a:t>
            </a:r>
            <a:endParaRPr sz="14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2019</a:t>
            </a:r>
            <a:endParaRPr sz="1400" b="1" i="0" u="none" strike="noStrike" cap="none">
              <a:solidFill>
                <a:srgbClr val="FFFFFF"/>
              </a:solidFill>
              <a:latin typeface="Century Gothic"/>
              <a:ea typeface="Century Gothic"/>
              <a:cs typeface="Century Gothic"/>
              <a:sym typeface="Century Gothic"/>
            </a:endParaRPr>
          </a:p>
        </p:txBody>
      </p:sp>
      <p:sp>
        <p:nvSpPr>
          <p:cNvPr id="600" name="Google Shape;600;g7442f09b38_13_0"/>
          <p:cNvSpPr txBox="1"/>
          <p:nvPr/>
        </p:nvSpPr>
        <p:spPr>
          <a:xfrm>
            <a:off x="455838" y="3871500"/>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Chetumal Bay</a:t>
            </a:r>
            <a:endParaRPr sz="1600" b="1" i="0" u="none" strike="noStrike" cap="none">
              <a:solidFill>
                <a:srgbClr val="434343"/>
              </a:solidFill>
              <a:latin typeface="Century Gothic"/>
              <a:ea typeface="Century Gothic"/>
              <a:cs typeface="Century Gothic"/>
              <a:sym typeface="Century Gothic"/>
            </a:endParaRPr>
          </a:p>
        </p:txBody>
      </p:sp>
      <p:sp>
        <p:nvSpPr>
          <p:cNvPr id="601" name="Google Shape;601;g7442f09b38_13_0"/>
          <p:cNvSpPr txBox="1"/>
          <p:nvPr/>
        </p:nvSpPr>
        <p:spPr>
          <a:xfrm>
            <a:off x="3297175" y="3871500"/>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Cayos Cochinos</a:t>
            </a:r>
            <a:endParaRPr sz="1600" b="1" i="0" u="none" strike="noStrike" cap="none">
              <a:solidFill>
                <a:srgbClr val="434343"/>
              </a:solidFill>
              <a:latin typeface="Century Gothic"/>
              <a:ea typeface="Century Gothic"/>
              <a:cs typeface="Century Gothic"/>
              <a:sym typeface="Century Gothic"/>
            </a:endParaRPr>
          </a:p>
        </p:txBody>
      </p:sp>
      <p:sp>
        <p:nvSpPr>
          <p:cNvPr id="602" name="Google Shape;602;g7442f09b38_13_0"/>
          <p:cNvSpPr txBox="1"/>
          <p:nvPr/>
        </p:nvSpPr>
        <p:spPr>
          <a:xfrm>
            <a:off x="6274100" y="3871513"/>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Punta Izopo</a:t>
            </a:r>
            <a:endParaRPr sz="1600" b="1" i="0" u="none" strike="noStrike" cap="none">
              <a:solidFill>
                <a:srgbClr val="434343"/>
              </a:solidFill>
              <a:latin typeface="Century Gothic"/>
              <a:ea typeface="Century Gothic"/>
              <a:cs typeface="Century Gothic"/>
              <a:sym typeface="Century Gothic"/>
            </a:endParaRPr>
          </a:p>
        </p:txBody>
      </p:sp>
      <p:sp>
        <p:nvSpPr>
          <p:cNvPr id="603" name="Google Shape;603;g7442f09b38_13_0"/>
          <p:cNvSpPr txBox="1"/>
          <p:nvPr/>
        </p:nvSpPr>
        <p:spPr>
          <a:xfrm>
            <a:off x="9007175" y="3879388"/>
            <a:ext cx="2368500" cy="39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434343"/>
                </a:solidFill>
                <a:latin typeface="Century Gothic"/>
                <a:ea typeface="Century Gothic"/>
                <a:cs typeface="Century Gothic"/>
                <a:sym typeface="Century Gothic"/>
              </a:rPr>
              <a:t>Lighthouse Reef</a:t>
            </a:r>
            <a:endParaRPr sz="1600" b="1" i="0" u="none" strike="noStrike" cap="none">
              <a:solidFill>
                <a:srgbClr val="434343"/>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654abd990e_0_0"/>
          <p:cNvSpPr txBox="1">
            <a:spLocks noGrp="1"/>
          </p:cNvSpPr>
          <p:nvPr>
            <p:ph type="title"/>
          </p:nvPr>
        </p:nvSpPr>
        <p:spPr>
          <a:xfrm>
            <a:off x="452875" y="281300"/>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610" name="Google Shape;610;g654abd990e_0_0"/>
          <p:cNvSpPr txBox="1"/>
          <p:nvPr/>
        </p:nvSpPr>
        <p:spPr>
          <a:xfrm>
            <a:off x="495300" y="708550"/>
            <a:ext cx="2806200"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en-US" sz="2400" b="0" i="1" u="none" strike="noStrike" cap="none">
                <a:solidFill>
                  <a:srgbClr val="379CC3"/>
                </a:solidFill>
                <a:latin typeface="Century Gothic"/>
                <a:ea typeface="Century Gothic"/>
                <a:cs typeface="Century Gothic"/>
                <a:sym typeface="Century Gothic"/>
              </a:rPr>
              <a:t>CDOM Box Plots</a:t>
            </a:r>
            <a:endParaRPr sz="4400" b="1" i="0" u="none" strike="noStrike" cap="none">
              <a:solidFill>
                <a:srgbClr val="379CC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611" name="Google Shape;611;g654abd990e_0_0"/>
          <p:cNvPicPr preferRelativeResize="0"/>
          <p:nvPr/>
        </p:nvPicPr>
        <p:blipFill rotWithShape="1">
          <a:blip r:embed="rId3">
            <a:alphaModFix/>
          </a:blip>
          <a:srcRect l="1999" t="6622" b="8803"/>
          <a:stretch/>
        </p:blipFill>
        <p:spPr>
          <a:xfrm>
            <a:off x="1973179" y="1246434"/>
            <a:ext cx="8405789" cy="4903016"/>
          </a:xfrm>
          <a:prstGeom prst="rect">
            <a:avLst/>
          </a:prstGeom>
          <a:noFill/>
          <a:ln>
            <a:noFill/>
          </a:ln>
        </p:spPr>
      </p:pic>
      <p:sp>
        <p:nvSpPr>
          <p:cNvPr id="612" name="Google Shape;612;g654abd990e_0_0"/>
          <p:cNvSpPr txBox="1"/>
          <p:nvPr/>
        </p:nvSpPr>
        <p:spPr>
          <a:xfrm>
            <a:off x="2489547" y="6051981"/>
            <a:ext cx="10695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1/01/18</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13" name="Google Shape;613;g654abd990e_0_0"/>
          <p:cNvSpPr txBox="1"/>
          <p:nvPr/>
        </p:nvSpPr>
        <p:spPr>
          <a:xfrm>
            <a:off x="3382987" y="6051981"/>
            <a:ext cx="1171109"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3/01/18</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14" name="Google Shape;614;g654abd990e_0_0"/>
          <p:cNvSpPr txBox="1"/>
          <p:nvPr/>
        </p:nvSpPr>
        <p:spPr>
          <a:xfrm>
            <a:off x="4374147" y="6038598"/>
            <a:ext cx="11202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15" name="Google Shape;615;g654abd990e_0_0"/>
          <p:cNvSpPr txBox="1"/>
          <p:nvPr/>
        </p:nvSpPr>
        <p:spPr>
          <a:xfrm>
            <a:off x="5207645" y="6038598"/>
            <a:ext cx="11202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16" name="Google Shape;616;g654abd990e_0_0"/>
          <p:cNvSpPr txBox="1"/>
          <p:nvPr/>
        </p:nvSpPr>
        <p:spPr>
          <a:xfrm>
            <a:off x="6214201" y="6038598"/>
            <a:ext cx="99116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17" name="Google Shape;617;g654abd990e_0_0"/>
          <p:cNvSpPr txBox="1"/>
          <p:nvPr/>
        </p:nvSpPr>
        <p:spPr>
          <a:xfrm>
            <a:off x="7116770" y="6038598"/>
            <a:ext cx="991159"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18" name="Google Shape;618;g654abd990e_0_0"/>
          <p:cNvSpPr txBox="1"/>
          <p:nvPr/>
        </p:nvSpPr>
        <p:spPr>
          <a:xfrm>
            <a:off x="7927981" y="6038598"/>
            <a:ext cx="1120200"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19" name="Google Shape;619;g654abd990e_0_0"/>
          <p:cNvSpPr txBox="1"/>
          <p:nvPr/>
        </p:nvSpPr>
        <p:spPr>
          <a:xfrm>
            <a:off x="8919141" y="6038598"/>
            <a:ext cx="1162800"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20" name="Google Shape;620;g654abd990e_0_0"/>
          <p:cNvSpPr txBox="1"/>
          <p:nvPr/>
        </p:nvSpPr>
        <p:spPr>
          <a:xfrm rot="-5400000">
            <a:off x="705100" y="3362038"/>
            <a:ext cx="1545000" cy="39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CDOM (m⁻ </a:t>
            </a:r>
            <a:r>
              <a:rPr lang="en-US" sz="1400" b="0" i="0" u="none" strike="noStrike" cap="none" baseline="30000">
                <a:solidFill>
                  <a:schemeClr val="tx1">
                    <a:lumMod val="75000"/>
                    <a:lumOff val="25000"/>
                  </a:schemeClr>
                </a:solidFill>
                <a:latin typeface="Century Gothic"/>
                <a:ea typeface="Century Gothic"/>
                <a:cs typeface="Century Gothic"/>
                <a:sym typeface="Century Gothic"/>
              </a:rPr>
              <a:t>1</a:t>
            </a:r>
            <a:r>
              <a:rPr lang="en-US" sz="1400" b="0" i="0" u="none" strike="noStrike" cap="none">
                <a:solidFill>
                  <a:schemeClr val="tx1">
                    <a:lumMod val="75000"/>
                    <a:lumOff val="25000"/>
                  </a:schemeClr>
                </a:solidFill>
                <a:latin typeface="Century Gothic"/>
                <a:ea typeface="Century Gothic"/>
                <a:cs typeface="Century Gothic"/>
                <a:sym typeface="Century Gothic"/>
              </a:rPr>
              <a:t>)</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621" name="Google Shape;621;g654abd990e_0_0"/>
          <p:cNvSpPr txBox="1"/>
          <p:nvPr/>
        </p:nvSpPr>
        <p:spPr>
          <a:xfrm>
            <a:off x="1798913" y="953818"/>
            <a:ext cx="8899800" cy="331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CDOM in Belize and Honduras in the Dry and Wet Season</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22" name="Google Shape;622;g654abd990e_0_0"/>
          <p:cNvSpPr/>
          <p:nvPr/>
        </p:nvSpPr>
        <p:spPr>
          <a:xfrm>
            <a:off x="4440264" y="1379620"/>
            <a:ext cx="1773938" cy="5501592"/>
          </a:xfrm>
          <a:prstGeom prst="rect">
            <a:avLst/>
          </a:prstGeom>
          <a:solidFill>
            <a:schemeClr val="accent6">
              <a:alpha val="24313"/>
            </a:scheme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623" name="Google Shape;623;g654abd990e_0_0"/>
          <p:cNvSpPr/>
          <p:nvPr/>
        </p:nvSpPr>
        <p:spPr>
          <a:xfrm>
            <a:off x="8107929" y="1379621"/>
            <a:ext cx="2030384" cy="5478379"/>
          </a:xfrm>
          <a:prstGeom prst="rect">
            <a:avLst/>
          </a:prstGeom>
          <a:solidFill>
            <a:schemeClr val="accent6">
              <a:alpha val="24313"/>
            </a:scheme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624" name="Google Shape;624;g654abd990e_0_0"/>
          <p:cNvSpPr txBox="1"/>
          <p:nvPr/>
        </p:nvSpPr>
        <p:spPr>
          <a:xfrm>
            <a:off x="2622190" y="6344609"/>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Chetumal Bay</a:t>
            </a:r>
            <a:endParaRPr>
              <a:solidFill>
                <a:schemeClr val="tx1">
                  <a:lumMod val="75000"/>
                  <a:lumOff val="25000"/>
                </a:schemeClr>
              </a:solidFill>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Belize</a:t>
            </a:r>
            <a:endParaRPr>
              <a:solidFill>
                <a:schemeClr val="tx1">
                  <a:lumMod val="75000"/>
                  <a:lumOff val="25000"/>
                </a:schemeClr>
              </a:solidFill>
            </a:endParaRPr>
          </a:p>
        </p:txBody>
      </p:sp>
      <p:sp>
        <p:nvSpPr>
          <p:cNvPr id="625" name="Google Shape;625;g654abd990e_0_0"/>
          <p:cNvSpPr txBox="1"/>
          <p:nvPr/>
        </p:nvSpPr>
        <p:spPr>
          <a:xfrm>
            <a:off x="4471781" y="6357992"/>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Lighthouse Reef</a:t>
            </a:r>
            <a:endParaRPr>
              <a:solidFill>
                <a:schemeClr val="tx1">
                  <a:lumMod val="75000"/>
                  <a:lumOff val="25000"/>
                </a:schemeClr>
              </a:solidFill>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Belize</a:t>
            </a:r>
            <a:endParaRPr>
              <a:solidFill>
                <a:schemeClr val="tx1">
                  <a:lumMod val="75000"/>
                  <a:lumOff val="25000"/>
                </a:schemeClr>
              </a:solidFill>
            </a:endParaRPr>
          </a:p>
        </p:txBody>
      </p:sp>
      <p:sp>
        <p:nvSpPr>
          <p:cNvPr id="626" name="Google Shape;626;g654abd990e_0_0"/>
          <p:cNvSpPr txBox="1"/>
          <p:nvPr/>
        </p:nvSpPr>
        <p:spPr>
          <a:xfrm>
            <a:off x="6289855" y="6334780"/>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Punta Izopo</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Honduras</a:t>
            </a:r>
            <a:endParaRPr>
              <a:solidFill>
                <a:schemeClr val="tx1">
                  <a:lumMod val="75000"/>
                  <a:lumOff val="25000"/>
                </a:schemeClr>
              </a:solidFill>
            </a:endParaRPr>
          </a:p>
        </p:txBody>
      </p:sp>
      <p:sp>
        <p:nvSpPr>
          <p:cNvPr id="627" name="Google Shape;627;g654abd990e_0_0"/>
          <p:cNvSpPr txBox="1"/>
          <p:nvPr/>
        </p:nvSpPr>
        <p:spPr>
          <a:xfrm>
            <a:off x="8224686" y="6349500"/>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Cayos Cochinos</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Honduras</a:t>
            </a:r>
            <a:endParaRPr>
              <a:solidFill>
                <a:schemeClr val="tx1">
                  <a:lumMod val="75000"/>
                  <a:lumOff val="25000"/>
                </a:schemeClr>
              </a:solidFill>
            </a:endParaRPr>
          </a:p>
        </p:txBody>
      </p:sp>
      <p:sp>
        <p:nvSpPr>
          <p:cNvPr id="628" name="Google Shape;628;g654abd990e_0_0"/>
          <p:cNvSpPr txBox="1"/>
          <p:nvPr/>
        </p:nvSpPr>
        <p:spPr>
          <a:xfrm>
            <a:off x="1749688" y="1379620"/>
            <a:ext cx="446982" cy="4616648"/>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8</a:t>
            </a:r>
            <a:endParaRPr>
              <a:solidFill>
                <a:schemeClr val="tx1">
                  <a:lumMod val="75000"/>
                  <a:lumOff val="25000"/>
                </a:schemeClr>
              </a:solidFill>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6</a:t>
            </a:r>
            <a:endParaRPr>
              <a:solidFill>
                <a:schemeClr val="tx1">
                  <a:lumMod val="75000"/>
                  <a:lumOff val="25000"/>
                </a:schemeClr>
              </a:solidFill>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4</a:t>
            </a:r>
            <a:endParaRPr>
              <a:solidFill>
                <a:schemeClr val="tx1">
                  <a:lumMod val="75000"/>
                  <a:lumOff val="25000"/>
                </a:schemeClr>
              </a:solidFill>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2</a:t>
            </a:r>
            <a:endParaRPr>
              <a:solidFill>
                <a:schemeClr val="tx1">
                  <a:lumMod val="75000"/>
                  <a:lumOff val="25000"/>
                </a:schemeClr>
              </a:solidFill>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0</a:t>
            </a:r>
            <a:endParaRPr>
              <a:solidFill>
                <a:schemeClr val="tx1">
                  <a:lumMod val="75000"/>
                  <a:lumOff val="2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6529c936c6_0_60"/>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635" name="Google Shape;635;g6529c936c6_0_60"/>
          <p:cNvSpPr txBox="1"/>
          <p:nvPr/>
        </p:nvSpPr>
        <p:spPr>
          <a:xfrm>
            <a:off x="531625" y="889375"/>
            <a:ext cx="2463300" cy="42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636" name="Google Shape;636;g6529c936c6_0_60"/>
          <p:cNvSpPr txBox="1"/>
          <p:nvPr/>
        </p:nvSpPr>
        <p:spPr>
          <a:xfrm>
            <a:off x="496175" y="871650"/>
            <a:ext cx="3583456"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1" u="none" strike="noStrike" cap="none">
                <a:solidFill>
                  <a:srgbClr val="379CC3"/>
                </a:solidFill>
                <a:latin typeface="Century Gothic"/>
                <a:ea typeface="Century Gothic"/>
                <a:cs typeface="Century Gothic"/>
                <a:sym typeface="Century Gothic"/>
              </a:rPr>
              <a:t>Chlorophyll-a Box Plots</a:t>
            </a:r>
            <a:endParaRPr sz="4400" b="1" i="0" u="none" strike="noStrike" cap="none">
              <a:solidFill>
                <a:srgbClr val="379CC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637" name="Google Shape;637;g6529c936c6_0_60"/>
          <p:cNvPicPr preferRelativeResize="0"/>
          <p:nvPr/>
        </p:nvPicPr>
        <p:blipFill rotWithShape="1">
          <a:blip r:embed="rId3">
            <a:alphaModFix/>
          </a:blip>
          <a:srcRect/>
          <a:stretch/>
        </p:blipFill>
        <p:spPr>
          <a:xfrm>
            <a:off x="2242100" y="1419528"/>
            <a:ext cx="8831011" cy="4624750"/>
          </a:xfrm>
          <a:prstGeom prst="rect">
            <a:avLst/>
          </a:prstGeom>
          <a:noFill/>
          <a:ln>
            <a:noFill/>
          </a:ln>
        </p:spPr>
      </p:pic>
      <p:sp>
        <p:nvSpPr>
          <p:cNvPr id="638" name="Google Shape;638;g6529c936c6_0_60"/>
          <p:cNvSpPr txBox="1"/>
          <p:nvPr/>
        </p:nvSpPr>
        <p:spPr>
          <a:xfrm rot="-5400000">
            <a:off x="473216" y="3053701"/>
            <a:ext cx="2974500" cy="42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Chlorophyll-a (mg/m</a:t>
            </a:r>
            <a:r>
              <a:rPr lang="en-US" sz="1400" b="0" i="0" u="none" strike="noStrike" cap="none" baseline="30000">
                <a:solidFill>
                  <a:schemeClr val="tx1">
                    <a:lumMod val="75000"/>
                    <a:lumOff val="25000"/>
                  </a:schemeClr>
                </a:solidFill>
                <a:latin typeface="Century Gothic"/>
                <a:ea typeface="Century Gothic"/>
                <a:cs typeface="Century Gothic"/>
                <a:sym typeface="Century Gothic"/>
              </a:rPr>
              <a:t>3</a:t>
            </a:r>
            <a:r>
              <a:rPr lang="en-US" sz="1400" b="0" i="0" u="none" strike="noStrike" cap="none">
                <a:solidFill>
                  <a:schemeClr val="tx1">
                    <a:lumMod val="75000"/>
                    <a:lumOff val="25000"/>
                  </a:schemeClr>
                </a:solidFill>
                <a:latin typeface="Century Gothic"/>
                <a:ea typeface="Century Gothic"/>
                <a:cs typeface="Century Gothic"/>
                <a:sym typeface="Century Gothic"/>
              </a:rPr>
              <a:t>)</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639" name="Google Shape;639;g6529c936c6_0_60"/>
          <p:cNvSpPr txBox="1"/>
          <p:nvPr/>
        </p:nvSpPr>
        <p:spPr>
          <a:xfrm>
            <a:off x="2086907" y="1156336"/>
            <a:ext cx="9454200" cy="31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Chlorophyll-a in Belize and Honduras in the Dry and Wet Season</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40" name="Google Shape;640;g6529c936c6_0_60"/>
          <p:cNvSpPr/>
          <p:nvPr/>
        </p:nvSpPr>
        <p:spPr>
          <a:xfrm>
            <a:off x="4812632" y="1510206"/>
            <a:ext cx="1957135" cy="5387701"/>
          </a:xfrm>
          <a:prstGeom prst="rect">
            <a:avLst/>
          </a:prstGeom>
          <a:solidFill>
            <a:schemeClr val="accent6">
              <a:alpha val="24313"/>
            </a:scheme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641" name="Google Shape;641;g6529c936c6_0_60"/>
          <p:cNvSpPr/>
          <p:nvPr/>
        </p:nvSpPr>
        <p:spPr>
          <a:xfrm>
            <a:off x="8678779" y="1510206"/>
            <a:ext cx="2286313" cy="5387701"/>
          </a:xfrm>
          <a:prstGeom prst="rect">
            <a:avLst/>
          </a:prstGeom>
          <a:solidFill>
            <a:schemeClr val="accent6">
              <a:alpha val="24313"/>
            </a:scheme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chemeClr val="tx1">
                  <a:lumMod val="75000"/>
                  <a:lumOff val="25000"/>
                </a:schemeClr>
              </a:solidFill>
              <a:latin typeface="Arial"/>
              <a:ea typeface="Arial"/>
              <a:cs typeface="Arial"/>
              <a:sym typeface="Arial"/>
            </a:endParaRPr>
          </a:p>
        </p:txBody>
      </p:sp>
      <p:sp>
        <p:nvSpPr>
          <p:cNvPr id="642" name="Google Shape;642;g6529c936c6_0_60"/>
          <p:cNvSpPr txBox="1"/>
          <p:nvPr/>
        </p:nvSpPr>
        <p:spPr>
          <a:xfrm>
            <a:off x="2880813" y="5966712"/>
            <a:ext cx="10695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1/1/18</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43" name="Google Shape;643;g6529c936c6_0_60"/>
          <p:cNvSpPr txBox="1"/>
          <p:nvPr/>
        </p:nvSpPr>
        <p:spPr>
          <a:xfrm>
            <a:off x="3790949" y="5974592"/>
            <a:ext cx="1171109"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3/1/18</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44" name="Google Shape;644;g6529c936c6_0_60"/>
          <p:cNvSpPr txBox="1"/>
          <p:nvPr/>
        </p:nvSpPr>
        <p:spPr>
          <a:xfrm>
            <a:off x="4766893" y="5964167"/>
            <a:ext cx="11202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45" name="Google Shape;645;g6529c936c6_0_60"/>
          <p:cNvSpPr txBox="1"/>
          <p:nvPr/>
        </p:nvSpPr>
        <p:spPr>
          <a:xfrm>
            <a:off x="5744998" y="5960151"/>
            <a:ext cx="11202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46" name="Google Shape;646;g6529c936c6_0_60"/>
          <p:cNvSpPr txBox="1"/>
          <p:nvPr/>
        </p:nvSpPr>
        <p:spPr>
          <a:xfrm>
            <a:off x="6719579" y="5929018"/>
            <a:ext cx="99116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47" name="Google Shape;647;g6529c936c6_0_60"/>
          <p:cNvSpPr txBox="1"/>
          <p:nvPr/>
        </p:nvSpPr>
        <p:spPr>
          <a:xfrm>
            <a:off x="7744695" y="5947468"/>
            <a:ext cx="991159"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48" name="Google Shape;648;g6529c936c6_0_60"/>
          <p:cNvSpPr txBox="1"/>
          <p:nvPr/>
        </p:nvSpPr>
        <p:spPr>
          <a:xfrm>
            <a:off x="8673445" y="5947468"/>
            <a:ext cx="1120200"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49" name="Google Shape;649;g6529c936c6_0_60"/>
          <p:cNvSpPr txBox="1"/>
          <p:nvPr/>
        </p:nvSpPr>
        <p:spPr>
          <a:xfrm>
            <a:off x="9644822" y="5929018"/>
            <a:ext cx="1162800"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50" name="Google Shape;650;g6529c936c6_0_60"/>
          <p:cNvSpPr txBox="1"/>
          <p:nvPr/>
        </p:nvSpPr>
        <p:spPr>
          <a:xfrm>
            <a:off x="3032274" y="6255056"/>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Chetumal Bay</a:t>
            </a:r>
            <a:endParaRPr>
              <a:solidFill>
                <a:schemeClr val="tx1">
                  <a:lumMod val="75000"/>
                  <a:lumOff val="25000"/>
                </a:schemeClr>
              </a:solidFill>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Belize</a:t>
            </a:r>
            <a:endParaRPr>
              <a:solidFill>
                <a:schemeClr val="tx1">
                  <a:lumMod val="75000"/>
                  <a:lumOff val="25000"/>
                </a:schemeClr>
              </a:solidFill>
            </a:endParaRPr>
          </a:p>
        </p:txBody>
      </p:sp>
      <p:sp>
        <p:nvSpPr>
          <p:cNvPr id="651" name="Google Shape;651;g6529c936c6_0_60"/>
          <p:cNvSpPr txBox="1"/>
          <p:nvPr/>
        </p:nvSpPr>
        <p:spPr>
          <a:xfrm>
            <a:off x="4977159" y="6255056"/>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Lighthouse Reef</a:t>
            </a:r>
            <a:endParaRPr>
              <a:solidFill>
                <a:schemeClr val="tx1">
                  <a:lumMod val="75000"/>
                  <a:lumOff val="25000"/>
                </a:schemeClr>
              </a:solidFill>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Belize</a:t>
            </a:r>
            <a:endParaRPr>
              <a:solidFill>
                <a:schemeClr val="tx1">
                  <a:lumMod val="75000"/>
                  <a:lumOff val="25000"/>
                </a:schemeClr>
              </a:solidFill>
            </a:endParaRPr>
          </a:p>
        </p:txBody>
      </p:sp>
      <p:sp>
        <p:nvSpPr>
          <p:cNvPr id="652" name="Google Shape;652;g6529c936c6_0_60"/>
          <p:cNvSpPr txBox="1"/>
          <p:nvPr/>
        </p:nvSpPr>
        <p:spPr>
          <a:xfrm>
            <a:off x="6938831" y="6240026"/>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Punta Izopo</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Honduras</a:t>
            </a:r>
            <a:endParaRPr>
              <a:solidFill>
                <a:schemeClr val="tx1">
                  <a:lumMod val="75000"/>
                  <a:lumOff val="25000"/>
                </a:schemeClr>
              </a:solidFill>
            </a:endParaRPr>
          </a:p>
        </p:txBody>
      </p:sp>
      <p:sp>
        <p:nvSpPr>
          <p:cNvPr id="653" name="Google Shape;653;g6529c936c6_0_60"/>
          <p:cNvSpPr txBox="1"/>
          <p:nvPr/>
        </p:nvSpPr>
        <p:spPr>
          <a:xfrm>
            <a:off x="8969959" y="6255056"/>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Cayos Cochinos</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Honduras</a:t>
            </a:r>
            <a:endParaRPr>
              <a:solidFill>
                <a:schemeClr val="tx1">
                  <a:lumMod val="75000"/>
                  <a:lumOff val="25000"/>
                </a:schemeClr>
              </a:solidFill>
            </a:endParaRPr>
          </a:p>
        </p:txBody>
      </p:sp>
      <p:sp>
        <p:nvSpPr>
          <p:cNvPr id="654" name="Google Shape;654;g6529c936c6_0_60"/>
          <p:cNvSpPr txBox="1"/>
          <p:nvPr/>
        </p:nvSpPr>
        <p:spPr>
          <a:xfrm>
            <a:off x="2084759" y="2086348"/>
            <a:ext cx="446982" cy="3888244"/>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20</a:t>
            </a:r>
            <a:endParaRPr>
              <a:solidFill>
                <a:schemeClr val="tx1">
                  <a:lumMod val="75000"/>
                  <a:lumOff val="25000"/>
                </a:schemeClr>
              </a:solidFill>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20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15</a:t>
            </a:r>
            <a:endParaRPr>
              <a:solidFill>
                <a:schemeClr val="tx1">
                  <a:lumMod val="75000"/>
                  <a:lumOff val="25000"/>
                </a:schemeClr>
              </a:solidFill>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5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10</a:t>
            </a:r>
            <a:endParaRPr>
              <a:solidFill>
                <a:schemeClr val="tx1">
                  <a:lumMod val="75000"/>
                  <a:lumOff val="25000"/>
                </a:schemeClr>
              </a:solidFill>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5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5</a:t>
            </a:r>
            <a:endParaRPr>
              <a:solidFill>
                <a:schemeClr val="tx1">
                  <a:lumMod val="75000"/>
                  <a:lumOff val="2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74357f6cfb_0_16"/>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a:t>
            </a:r>
            <a:endParaRPr/>
          </a:p>
        </p:txBody>
      </p:sp>
      <p:sp>
        <p:nvSpPr>
          <p:cNvPr id="661" name="Google Shape;661;g74357f6cfb_0_16"/>
          <p:cNvSpPr txBox="1"/>
          <p:nvPr/>
        </p:nvSpPr>
        <p:spPr>
          <a:xfrm>
            <a:off x="531625" y="889375"/>
            <a:ext cx="2463300" cy="42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62" name="Google Shape;662;g74357f6cfb_0_16"/>
          <p:cNvSpPr txBox="1"/>
          <p:nvPr/>
        </p:nvSpPr>
        <p:spPr>
          <a:xfrm>
            <a:off x="496175" y="871650"/>
            <a:ext cx="2823600" cy="45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2400"/>
              <a:buFont typeface="Arial"/>
              <a:buNone/>
            </a:pPr>
            <a:r>
              <a:rPr lang="en-US" sz="2400" b="0" i="1" u="none" strike="noStrike" cap="none">
                <a:solidFill>
                  <a:srgbClr val="379CC3"/>
                </a:solidFill>
                <a:latin typeface="Century Gothic"/>
                <a:ea typeface="Century Gothic"/>
                <a:cs typeface="Century Gothic"/>
                <a:sym typeface="Century Gothic"/>
              </a:rPr>
              <a:t>Turbidity Box Plots</a:t>
            </a:r>
            <a:endParaRPr sz="4400" b="1" i="0" u="none" strike="noStrike" cap="none">
              <a:solidFill>
                <a:srgbClr val="379CC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pic>
        <p:nvPicPr>
          <p:cNvPr id="663" name="Google Shape;663;g74357f6cfb_0_16"/>
          <p:cNvPicPr preferRelativeResize="0"/>
          <p:nvPr/>
        </p:nvPicPr>
        <p:blipFill rotWithShape="1">
          <a:blip r:embed="rId3">
            <a:alphaModFix/>
          </a:blip>
          <a:srcRect/>
          <a:stretch/>
        </p:blipFill>
        <p:spPr>
          <a:xfrm>
            <a:off x="2168327" y="1349466"/>
            <a:ext cx="8017726" cy="4533328"/>
          </a:xfrm>
          <a:prstGeom prst="rect">
            <a:avLst/>
          </a:prstGeom>
          <a:noFill/>
          <a:ln>
            <a:noFill/>
          </a:ln>
        </p:spPr>
      </p:pic>
      <p:sp>
        <p:nvSpPr>
          <p:cNvPr id="664" name="Google Shape;664;g74357f6cfb_0_16"/>
          <p:cNvSpPr txBox="1"/>
          <p:nvPr/>
        </p:nvSpPr>
        <p:spPr>
          <a:xfrm rot="-5400000">
            <a:off x="844049" y="3062431"/>
            <a:ext cx="1850097" cy="47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Turbidity (FNU)</a:t>
            </a:r>
            <a:endParaRPr sz="1400" b="0" i="0" u="none" strike="noStrike" cap="none">
              <a:solidFill>
                <a:schemeClr val="tx1">
                  <a:lumMod val="75000"/>
                  <a:lumOff val="25000"/>
                </a:schemeClr>
              </a:solidFill>
              <a:sym typeface="Arial"/>
            </a:endParaRPr>
          </a:p>
        </p:txBody>
      </p:sp>
      <p:sp>
        <p:nvSpPr>
          <p:cNvPr id="665" name="Google Shape;665;g74357f6cfb_0_16"/>
          <p:cNvSpPr txBox="1"/>
          <p:nvPr/>
        </p:nvSpPr>
        <p:spPr>
          <a:xfrm>
            <a:off x="1975764" y="1069362"/>
            <a:ext cx="8814600" cy="34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Turbidity in Belize and Honduras in the Dry and Wet Season</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66" name="Google Shape;666;g74357f6cfb_0_16"/>
          <p:cNvSpPr/>
          <p:nvPr/>
        </p:nvSpPr>
        <p:spPr>
          <a:xfrm>
            <a:off x="4497190" y="1448401"/>
            <a:ext cx="1769965" cy="5409599"/>
          </a:xfrm>
          <a:prstGeom prst="rect">
            <a:avLst/>
          </a:prstGeom>
          <a:solidFill>
            <a:schemeClr val="accent6">
              <a:alpha val="24313"/>
            </a:scheme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C4E0B2"/>
              </a:solidFill>
              <a:latin typeface="Arial"/>
              <a:ea typeface="Arial"/>
              <a:cs typeface="Arial"/>
              <a:sym typeface="Arial"/>
            </a:endParaRPr>
          </a:p>
        </p:txBody>
      </p:sp>
      <p:sp>
        <p:nvSpPr>
          <p:cNvPr id="667" name="Google Shape;667;g74357f6cfb_0_16"/>
          <p:cNvSpPr txBox="1"/>
          <p:nvPr/>
        </p:nvSpPr>
        <p:spPr>
          <a:xfrm>
            <a:off x="2672266" y="5822955"/>
            <a:ext cx="10695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1/1/18</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68" name="Google Shape;668;g74357f6cfb_0_16"/>
          <p:cNvSpPr txBox="1"/>
          <p:nvPr/>
        </p:nvSpPr>
        <p:spPr>
          <a:xfrm>
            <a:off x="3518308" y="5830835"/>
            <a:ext cx="1171109"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3/1/18</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69" name="Google Shape;669;g74357f6cfb_0_16"/>
          <p:cNvSpPr txBox="1"/>
          <p:nvPr/>
        </p:nvSpPr>
        <p:spPr>
          <a:xfrm>
            <a:off x="4446013" y="5822626"/>
            <a:ext cx="112020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0" name="Google Shape;670;g74357f6cfb_0_16"/>
          <p:cNvSpPr txBox="1"/>
          <p:nvPr/>
        </p:nvSpPr>
        <p:spPr>
          <a:xfrm>
            <a:off x="5295401" y="5830835"/>
            <a:ext cx="1120200" cy="49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1" name="Google Shape;671;g74357f6cfb_0_16"/>
          <p:cNvSpPr txBox="1"/>
          <p:nvPr/>
        </p:nvSpPr>
        <p:spPr>
          <a:xfrm>
            <a:off x="6240692" y="5822626"/>
            <a:ext cx="991160" cy="45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2" name="Google Shape;672;g74357f6cfb_0_16"/>
          <p:cNvSpPr txBox="1"/>
          <p:nvPr/>
        </p:nvSpPr>
        <p:spPr>
          <a:xfrm>
            <a:off x="7134879" y="5819382"/>
            <a:ext cx="991159"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3" name="Google Shape;673;g74357f6cfb_0_16"/>
          <p:cNvSpPr txBox="1"/>
          <p:nvPr/>
        </p:nvSpPr>
        <p:spPr>
          <a:xfrm>
            <a:off x="7934821" y="5819382"/>
            <a:ext cx="1120200"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1/12/19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4" name="Google Shape;674;g74357f6cfb_0_16"/>
          <p:cNvSpPr txBox="1"/>
          <p:nvPr/>
        </p:nvSpPr>
        <p:spPr>
          <a:xfrm>
            <a:off x="8829007" y="5819382"/>
            <a:ext cx="1162800" cy="4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tx1">
                    <a:lumMod val="75000"/>
                    <a:lumOff val="25000"/>
                  </a:schemeClr>
                </a:solidFill>
                <a:latin typeface="Century Gothic"/>
                <a:ea typeface="Century Gothic"/>
                <a:cs typeface="Century Gothic"/>
                <a:sym typeface="Century Gothic"/>
              </a:rPr>
              <a:t>5/12/19</a:t>
            </a:r>
            <a:endParaRPr sz="1400" b="0" i="0" u="none" strike="noStrike" cap="none">
              <a:solidFill>
                <a:schemeClr val="tx1">
                  <a:lumMod val="75000"/>
                  <a:lumOff val="25000"/>
                </a:schemeClr>
              </a:solidFill>
              <a:latin typeface="Century Gothic"/>
              <a:ea typeface="Century Gothic"/>
              <a:cs typeface="Century Gothic"/>
              <a:sym typeface="Century Gothic"/>
            </a:endParaRPr>
          </a:p>
        </p:txBody>
      </p:sp>
      <p:sp>
        <p:nvSpPr>
          <p:cNvPr id="675" name="Google Shape;675;g74357f6cfb_0_16"/>
          <p:cNvSpPr txBox="1"/>
          <p:nvPr/>
        </p:nvSpPr>
        <p:spPr>
          <a:xfrm>
            <a:off x="2818631" y="6111299"/>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Chetumal Bay</a:t>
            </a:r>
            <a:endParaRPr>
              <a:solidFill>
                <a:schemeClr val="tx1">
                  <a:lumMod val="75000"/>
                  <a:lumOff val="25000"/>
                </a:schemeClr>
              </a:solidFill>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Belize</a:t>
            </a:r>
            <a:endParaRPr>
              <a:solidFill>
                <a:schemeClr val="tx1">
                  <a:lumMod val="75000"/>
                  <a:lumOff val="25000"/>
                </a:schemeClr>
              </a:solidFill>
            </a:endParaRPr>
          </a:p>
        </p:txBody>
      </p:sp>
      <p:sp>
        <p:nvSpPr>
          <p:cNvPr id="676" name="Google Shape;676;g74357f6cfb_0_16"/>
          <p:cNvSpPr txBox="1"/>
          <p:nvPr/>
        </p:nvSpPr>
        <p:spPr>
          <a:xfrm>
            <a:off x="4558677" y="6161132"/>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Lighthouse Reef</a:t>
            </a:r>
            <a:endParaRPr>
              <a:solidFill>
                <a:schemeClr val="tx1">
                  <a:lumMod val="75000"/>
                  <a:lumOff val="25000"/>
                </a:schemeClr>
              </a:solidFill>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Belize</a:t>
            </a:r>
            <a:endParaRPr>
              <a:solidFill>
                <a:schemeClr val="tx1">
                  <a:lumMod val="75000"/>
                  <a:lumOff val="25000"/>
                </a:schemeClr>
              </a:solidFill>
            </a:endParaRPr>
          </a:p>
        </p:txBody>
      </p:sp>
      <p:sp>
        <p:nvSpPr>
          <p:cNvPr id="677" name="Google Shape;677;g74357f6cfb_0_16"/>
          <p:cNvSpPr txBox="1"/>
          <p:nvPr/>
        </p:nvSpPr>
        <p:spPr>
          <a:xfrm>
            <a:off x="6332287" y="6144608"/>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Punta Izopo</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Honduras</a:t>
            </a:r>
            <a:endParaRPr>
              <a:solidFill>
                <a:schemeClr val="tx1">
                  <a:lumMod val="75000"/>
                  <a:lumOff val="25000"/>
                </a:schemeClr>
              </a:solidFill>
            </a:endParaRPr>
          </a:p>
        </p:txBody>
      </p:sp>
      <p:sp>
        <p:nvSpPr>
          <p:cNvPr id="678" name="Google Shape;678;g74357f6cfb_0_16"/>
          <p:cNvSpPr txBox="1"/>
          <p:nvPr/>
        </p:nvSpPr>
        <p:spPr>
          <a:xfrm>
            <a:off x="8207014" y="6145090"/>
            <a:ext cx="164698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chemeClr val="tx1">
                    <a:lumMod val="75000"/>
                    <a:lumOff val="25000"/>
                  </a:schemeClr>
                </a:solidFill>
                <a:latin typeface="Century Gothic"/>
                <a:ea typeface="Century Gothic"/>
                <a:cs typeface="Century Gothic"/>
                <a:sym typeface="Century Gothic"/>
              </a:rPr>
              <a:t>Cayos Cochinos</a:t>
            </a:r>
            <a:endParaRPr sz="1400" b="0" i="0" u="none" strike="noStrike" cap="none">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US" sz="1400" b="0" i="1" u="none" strike="noStrike" cap="none">
                <a:solidFill>
                  <a:schemeClr val="tx1">
                    <a:lumMod val="75000"/>
                    <a:lumOff val="25000"/>
                  </a:schemeClr>
                </a:solidFill>
                <a:latin typeface="Century Gothic"/>
                <a:ea typeface="Century Gothic"/>
                <a:cs typeface="Century Gothic"/>
                <a:sym typeface="Century Gothic"/>
              </a:rPr>
              <a:t>Honduras</a:t>
            </a:r>
            <a:endParaRPr>
              <a:solidFill>
                <a:schemeClr val="tx1">
                  <a:lumMod val="75000"/>
                  <a:lumOff val="25000"/>
                </a:schemeClr>
              </a:solidFill>
            </a:endParaRPr>
          </a:p>
        </p:txBody>
      </p:sp>
      <p:sp>
        <p:nvSpPr>
          <p:cNvPr id="679" name="Google Shape;679;g74357f6cfb_0_16"/>
          <p:cNvSpPr/>
          <p:nvPr/>
        </p:nvSpPr>
        <p:spPr>
          <a:xfrm>
            <a:off x="8031794" y="1459350"/>
            <a:ext cx="2053945" cy="5409598"/>
          </a:xfrm>
          <a:prstGeom prst="rect">
            <a:avLst/>
          </a:prstGeom>
          <a:solidFill>
            <a:schemeClr val="accent6">
              <a:alpha val="24313"/>
            </a:schemeClr>
          </a:solidFill>
          <a:ln>
            <a:noFill/>
          </a:ln>
        </p:spPr>
        <p:txBody>
          <a:bodyPr spcFirstLastPara="1" wrap="square" lIns="91425" tIns="91425" rIns="91425" bIns="91425" anchor="ctr" anchorCtr="0">
            <a:noAutofit/>
          </a:bodyPr>
          <a:lstStyle/>
          <a:p>
            <a:pPr marL="0" marR="0" lvl="0" indent="0" algn="l" rtl="0">
              <a:lnSpc>
                <a:spcPct val="90000"/>
              </a:lnSpc>
              <a:spcBef>
                <a:spcPts val="1000"/>
              </a:spcBef>
              <a:spcAft>
                <a:spcPts val="0"/>
              </a:spcAft>
              <a:buClr>
                <a:schemeClr val="dk1"/>
              </a:buClr>
              <a:buSzPts val="18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3"/>
          <p:cNvSpPr/>
          <p:nvPr/>
        </p:nvSpPr>
        <p:spPr>
          <a:xfrm>
            <a:off x="7462625" y="1051705"/>
            <a:ext cx="4290647" cy="4717738"/>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
          <p:cNvSpPr txBox="1">
            <a:spLocks noGrp="1"/>
          </p:cNvSpPr>
          <p:nvPr>
            <p:ph type="title"/>
          </p:nvPr>
        </p:nvSpPr>
        <p:spPr>
          <a:xfrm>
            <a:off x="356214" y="422678"/>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Honduras Palm Oil Production</a:t>
            </a:r>
            <a:endParaRPr/>
          </a:p>
        </p:txBody>
      </p:sp>
      <p:sp>
        <p:nvSpPr>
          <p:cNvPr id="687" name="Google Shape;687;p3"/>
          <p:cNvSpPr txBox="1"/>
          <p:nvPr/>
        </p:nvSpPr>
        <p:spPr>
          <a:xfrm>
            <a:off x="5991650" y="1554600"/>
            <a:ext cx="5489700" cy="82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688" name="Google Shape;688;p3"/>
          <p:cNvSpPr txBox="1"/>
          <p:nvPr/>
        </p:nvSpPr>
        <p:spPr>
          <a:xfrm>
            <a:off x="8152888" y="4915750"/>
            <a:ext cx="3465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FFFF"/>
              </a:solidFill>
              <a:latin typeface="Century Gothic"/>
              <a:ea typeface="Century Gothic"/>
              <a:cs typeface="Century Gothic"/>
              <a:sym typeface="Century Gothic"/>
            </a:endParaRPr>
          </a:p>
        </p:txBody>
      </p:sp>
      <p:pic>
        <p:nvPicPr>
          <p:cNvPr id="689" name="Google Shape;689;p3"/>
          <p:cNvPicPr preferRelativeResize="0"/>
          <p:nvPr/>
        </p:nvPicPr>
        <p:blipFill rotWithShape="1">
          <a:blip r:embed="rId3">
            <a:alphaModFix/>
          </a:blip>
          <a:srcRect/>
          <a:stretch/>
        </p:blipFill>
        <p:spPr>
          <a:xfrm>
            <a:off x="841915" y="1499146"/>
            <a:ext cx="6348788" cy="3867820"/>
          </a:xfrm>
          <a:prstGeom prst="rect">
            <a:avLst/>
          </a:prstGeom>
          <a:noFill/>
          <a:ln>
            <a:noFill/>
          </a:ln>
        </p:spPr>
      </p:pic>
      <p:sp>
        <p:nvSpPr>
          <p:cNvPr id="690" name="Google Shape;690;p3"/>
          <p:cNvSpPr txBox="1"/>
          <p:nvPr/>
        </p:nvSpPr>
        <p:spPr>
          <a:xfrm>
            <a:off x="7563299" y="1517748"/>
            <a:ext cx="4290647" cy="37856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tx1">
                  <a:lumMod val="75000"/>
                  <a:lumOff val="25000"/>
                </a:schemeClr>
              </a:buClr>
              <a:buSzPts val="2400"/>
              <a:buFont typeface="Webdings" panose="05030102010509060703" pitchFamily="18" charset="2"/>
              <a:buChar char="4"/>
            </a:pPr>
            <a:r>
              <a:rPr lang="en-US" sz="2400" b="0" i="0" u="none" strike="noStrike" cap="none" dirty="0">
                <a:solidFill>
                  <a:srgbClr val="3F3F3F"/>
                </a:solidFill>
                <a:latin typeface="Century Gothic"/>
                <a:ea typeface="Century Gothic"/>
                <a:cs typeface="Century Gothic"/>
                <a:sym typeface="Century Gothic"/>
              </a:rPr>
              <a:t>Palm oil </a:t>
            </a:r>
            <a:r>
              <a:rPr lang="en-US" sz="2400" b="1" i="0" u="none" strike="noStrike" cap="none" dirty="0">
                <a:solidFill>
                  <a:srgbClr val="3F3F3F"/>
                </a:solidFill>
                <a:latin typeface="Century Gothic"/>
                <a:ea typeface="Century Gothic"/>
                <a:cs typeface="Century Gothic"/>
                <a:sym typeface="Century Gothic"/>
              </a:rPr>
              <a:t>production has doubled </a:t>
            </a:r>
            <a:r>
              <a:rPr lang="en-US" sz="2400" b="0" i="0" u="none" strike="noStrike" cap="none" dirty="0">
                <a:solidFill>
                  <a:srgbClr val="3F3F3F"/>
                </a:solidFill>
                <a:latin typeface="Century Gothic"/>
                <a:ea typeface="Century Gothic"/>
                <a:cs typeface="Century Gothic"/>
                <a:sym typeface="Century Gothic"/>
              </a:rPr>
              <a:t>in the last ten years</a:t>
            </a:r>
            <a:endParaRPr sz="1400" b="0" i="0" u="none" strike="noStrike" cap="none" dirty="0">
              <a:solidFill>
                <a:srgbClr val="000000"/>
              </a:solidFill>
              <a:latin typeface="Arial"/>
              <a:ea typeface="Arial"/>
              <a:cs typeface="Arial"/>
              <a:sym typeface="Arial"/>
            </a:endParaRPr>
          </a:p>
          <a:p>
            <a:pPr marL="647700" marR="0" lvl="0" indent="-342900" algn="l" rtl="0">
              <a:lnSpc>
                <a:spcPct val="100000"/>
              </a:lnSpc>
              <a:spcBef>
                <a:spcPts val="0"/>
              </a:spcBef>
              <a:spcAft>
                <a:spcPts val="0"/>
              </a:spcAft>
              <a:buClr>
                <a:schemeClr val="tx1">
                  <a:lumMod val="75000"/>
                  <a:lumOff val="25000"/>
                </a:schemeClr>
              </a:buClr>
              <a:buSzPts val="2400"/>
              <a:buFont typeface="Webdings" panose="05030102010509060703" pitchFamily="18" charset="2"/>
              <a:buChar char="4"/>
            </a:pPr>
            <a:endParaRPr sz="2400" b="1"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tx1">
                  <a:lumMod val="75000"/>
                  <a:lumOff val="25000"/>
                </a:schemeClr>
              </a:buClr>
              <a:buSzPts val="2400"/>
              <a:buFont typeface="Webdings" panose="05030102010509060703" pitchFamily="18" charset="2"/>
              <a:buChar char="4"/>
            </a:pPr>
            <a:r>
              <a:rPr lang="en-US" sz="2400" b="0" i="0" u="none" strike="noStrike" cap="none" dirty="0">
                <a:solidFill>
                  <a:srgbClr val="3F3F3F"/>
                </a:solidFill>
                <a:latin typeface="Century Gothic"/>
                <a:ea typeface="Century Gothic"/>
                <a:cs typeface="Century Gothic"/>
                <a:sym typeface="Century Gothic"/>
              </a:rPr>
              <a:t>Three protected forests undergone </a:t>
            </a:r>
            <a:r>
              <a:rPr lang="en-US" sz="2400" b="1" i="0" u="none" strike="noStrike" cap="none" dirty="0">
                <a:solidFill>
                  <a:srgbClr val="3F3F3F"/>
                </a:solidFill>
                <a:latin typeface="Century Gothic"/>
                <a:ea typeface="Century Gothic"/>
                <a:cs typeface="Century Gothic"/>
                <a:sym typeface="Century Gothic"/>
              </a:rPr>
              <a:t>illegal deforestation</a:t>
            </a:r>
            <a:endParaRPr sz="1400" b="0" i="0" u="none" strike="noStrike" cap="none" dirty="0">
              <a:solidFill>
                <a:srgbClr val="000000"/>
              </a:solidFill>
              <a:latin typeface="Arial"/>
              <a:ea typeface="Arial"/>
              <a:cs typeface="Arial"/>
              <a:sym typeface="Arial"/>
            </a:endParaRPr>
          </a:p>
          <a:p>
            <a:pPr marL="647700" marR="0" lvl="0" indent="-342900" algn="l" rtl="0">
              <a:lnSpc>
                <a:spcPct val="100000"/>
              </a:lnSpc>
              <a:spcBef>
                <a:spcPts val="0"/>
              </a:spcBef>
              <a:spcAft>
                <a:spcPts val="0"/>
              </a:spcAft>
              <a:buClr>
                <a:schemeClr val="tx1">
                  <a:lumMod val="75000"/>
                  <a:lumOff val="25000"/>
                </a:schemeClr>
              </a:buClr>
              <a:buSzPts val="2400"/>
              <a:buFont typeface="Webdings" panose="05030102010509060703" pitchFamily="18" charset="2"/>
              <a:buChar char="4"/>
            </a:pPr>
            <a:endParaRPr sz="2400" b="1" i="0" u="none" strike="noStrike" cap="none" dirty="0">
              <a:solidFill>
                <a:srgbClr val="3F3F3F"/>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tx1">
                  <a:lumMod val="75000"/>
                  <a:lumOff val="25000"/>
                </a:schemeClr>
              </a:buClr>
              <a:buSzPts val="2400"/>
              <a:buFont typeface="Webdings" panose="05030102010509060703" pitchFamily="18" charset="2"/>
              <a:buChar char="4"/>
            </a:pPr>
            <a:r>
              <a:rPr lang="en-US" sz="2400" b="1" i="0" u="none" strike="noStrike" cap="none" dirty="0">
                <a:solidFill>
                  <a:srgbClr val="3F3F3F"/>
                </a:solidFill>
                <a:latin typeface="Century Gothic"/>
                <a:ea typeface="Century Gothic"/>
                <a:cs typeface="Century Gothic"/>
                <a:sym typeface="Century Gothic"/>
              </a:rPr>
              <a:t>Runoff and waste </a:t>
            </a:r>
            <a:r>
              <a:rPr lang="en-US" sz="2400" b="0" i="0" u="none" strike="noStrike" cap="none" dirty="0">
                <a:solidFill>
                  <a:srgbClr val="3F3F3F"/>
                </a:solidFill>
                <a:latin typeface="Century Gothic"/>
                <a:ea typeface="Century Gothic"/>
                <a:cs typeface="Century Gothic"/>
                <a:sym typeface="Century Gothic"/>
              </a:rPr>
              <a:t>drains into the rivers</a:t>
            </a:r>
            <a:endParaRPr sz="1400" b="0" i="0" u="none" strike="noStrike" cap="none" dirty="0">
              <a:solidFill>
                <a:srgbClr val="000000"/>
              </a:solidFill>
              <a:latin typeface="Arial"/>
              <a:ea typeface="Arial"/>
              <a:cs typeface="Arial"/>
              <a:sym typeface="Arial"/>
            </a:endParaRPr>
          </a:p>
        </p:txBody>
      </p:sp>
      <p:sp>
        <p:nvSpPr>
          <p:cNvPr id="691" name="Google Shape;691;p3"/>
          <p:cNvSpPr txBox="1"/>
          <p:nvPr/>
        </p:nvSpPr>
        <p:spPr>
          <a:xfrm rot="-5400000">
            <a:off x="839653" y="5563304"/>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1974</a:t>
            </a:r>
            <a:endParaRPr sz="1400" b="0" i="0" u="none" strike="noStrike" cap="none">
              <a:solidFill>
                <a:srgbClr val="000000"/>
              </a:solidFill>
              <a:latin typeface="Arial"/>
              <a:ea typeface="Arial"/>
              <a:cs typeface="Arial"/>
              <a:sym typeface="Arial"/>
            </a:endParaRPr>
          </a:p>
        </p:txBody>
      </p:sp>
      <p:sp>
        <p:nvSpPr>
          <p:cNvPr id="692" name="Google Shape;692;p3"/>
          <p:cNvSpPr txBox="1"/>
          <p:nvPr/>
        </p:nvSpPr>
        <p:spPr>
          <a:xfrm rot="-5400000">
            <a:off x="1476067" y="5563304"/>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1979</a:t>
            </a:r>
            <a:endParaRPr sz="1400" b="0" i="0" u="none" strike="noStrike" cap="none">
              <a:solidFill>
                <a:srgbClr val="000000"/>
              </a:solidFill>
              <a:latin typeface="Arial"/>
              <a:ea typeface="Arial"/>
              <a:cs typeface="Arial"/>
              <a:sym typeface="Arial"/>
            </a:endParaRPr>
          </a:p>
        </p:txBody>
      </p:sp>
      <p:sp>
        <p:nvSpPr>
          <p:cNvPr id="693" name="Google Shape;693;p3"/>
          <p:cNvSpPr txBox="1"/>
          <p:nvPr/>
        </p:nvSpPr>
        <p:spPr>
          <a:xfrm rot="-5400000">
            <a:off x="2114001" y="5563304"/>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1984</a:t>
            </a:r>
            <a:endParaRPr sz="1400" b="0" i="0" u="none" strike="noStrike" cap="none">
              <a:solidFill>
                <a:srgbClr val="000000"/>
              </a:solidFill>
              <a:latin typeface="Arial"/>
              <a:ea typeface="Arial"/>
              <a:cs typeface="Arial"/>
              <a:sym typeface="Arial"/>
            </a:endParaRPr>
          </a:p>
        </p:txBody>
      </p:sp>
      <p:sp>
        <p:nvSpPr>
          <p:cNvPr id="694" name="Google Shape;694;p3"/>
          <p:cNvSpPr txBox="1"/>
          <p:nvPr/>
        </p:nvSpPr>
        <p:spPr>
          <a:xfrm rot="-5400000">
            <a:off x="2765282" y="5563300"/>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1989</a:t>
            </a:r>
            <a:endParaRPr sz="1400" b="0" i="0" u="none" strike="noStrike" cap="none">
              <a:solidFill>
                <a:srgbClr val="000000"/>
              </a:solidFill>
              <a:latin typeface="Arial"/>
              <a:ea typeface="Arial"/>
              <a:cs typeface="Arial"/>
              <a:sym typeface="Arial"/>
            </a:endParaRPr>
          </a:p>
        </p:txBody>
      </p:sp>
      <p:sp>
        <p:nvSpPr>
          <p:cNvPr id="695" name="Google Shape;695;p3"/>
          <p:cNvSpPr txBox="1"/>
          <p:nvPr/>
        </p:nvSpPr>
        <p:spPr>
          <a:xfrm rot="-5400000">
            <a:off x="3401696" y="5563299"/>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1994</a:t>
            </a:r>
            <a:endParaRPr sz="1400" b="0" i="0" u="none" strike="noStrike" cap="none">
              <a:solidFill>
                <a:srgbClr val="000000"/>
              </a:solidFill>
              <a:latin typeface="Arial"/>
              <a:ea typeface="Arial"/>
              <a:cs typeface="Arial"/>
              <a:sym typeface="Arial"/>
            </a:endParaRPr>
          </a:p>
        </p:txBody>
      </p:sp>
      <p:sp>
        <p:nvSpPr>
          <p:cNvPr id="696" name="Google Shape;696;p3"/>
          <p:cNvSpPr txBox="1"/>
          <p:nvPr/>
        </p:nvSpPr>
        <p:spPr>
          <a:xfrm rot="-5400000">
            <a:off x="4046297" y="5563298"/>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1999</a:t>
            </a:r>
            <a:endParaRPr sz="1400" b="0" i="0" u="none" strike="noStrike" cap="none">
              <a:solidFill>
                <a:srgbClr val="000000"/>
              </a:solidFill>
              <a:latin typeface="Arial"/>
              <a:ea typeface="Arial"/>
              <a:cs typeface="Arial"/>
              <a:sym typeface="Arial"/>
            </a:endParaRPr>
          </a:p>
        </p:txBody>
      </p:sp>
      <p:sp>
        <p:nvSpPr>
          <p:cNvPr id="697" name="Google Shape;697;p3"/>
          <p:cNvSpPr txBox="1"/>
          <p:nvPr/>
        </p:nvSpPr>
        <p:spPr>
          <a:xfrm rot="-5400000">
            <a:off x="4700619" y="5563297"/>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2004</a:t>
            </a:r>
            <a:endParaRPr sz="1400" b="0" i="0" u="none" strike="noStrike" cap="none">
              <a:solidFill>
                <a:srgbClr val="000000"/>
              </a:solidFill>
              <a:latin typeface="Arial"/>
              <a:ea typeface="Arial"/>
              <a:cs typeface="Arial"/>
              <a:sym typeface="Arial"/>
            </a:endParaRPr>
          </a:p>
        </p:txBody>
      </p:sp>
      <p:sp>
        <p:nvSpPr>
          <p:cNvPr id="698" name="Google Shape;698;p3"/>
          <p:cNvSpPr txBox="1"/>
          <p:nvPr/>
        </p:nvSpPr>
        <p:spPr>
          <a:xfrm rot="-5400000">
            <a:off x="5345220" y="5563296"/>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2009</a:t>
            </a:r>
            <a:endParaRPr sz="1400" b="0" i="0" u="none" strike="noStrike" cap="none">
              <a:solidFill>
                <a:srgbClr val="000000"/>
              </a:solidFill>
              <a:latin typeface="Arial"/>
              <a:ea typeface="Arial"/>
              <a:cs typeface="Arial"/>
              <a:sym typeface="Arial"/>
            </a:endParaRPr>
          </a:p>
        </p:txBody>
      </p:sp>
      <p:sp>
        <p:nvSpPr>
          <p:cNvPr id="699" name="Google Shape;699;p3"/>
          <p:cNvSpPr txBox="1"/>
          <p:nvPr/>
        </p:nvSpPr>
        <p:spPr>
          <a:xfrm rot="-5400000">
            <a:off x="5988314" y="5568476"/>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2014</a:t>
            </a:r>
            <a:endParaRPr sz="1400" b="0" i="0" u="none" strike="noStrike" cap="none">
              <a:solidFill>
                <a:srgbClr val="000000"/>
              </a:solidFill>
              <a:latin typeface="Arial"/>
              <a:ea typeface="Arial"/>
              <a:cs typeface="Arial"/>
              <a:sym typeface="Arial"/>
            </a:endParaRPr>
          </a:p>
        </p:txBody>
      </p:sp>
      <p:sp>
        <p:nvSpPr>
          <p:cNvPr id="700" name="Google Shape;700;p3"/>
          <p:cNvSpPr txBox="1"/>
          <p:nvPr/>
        </p:nvSpPr>
        <p:spPr>
          <a:xfrm rot="-5400000">
            <a:off x="6656380" y="5563296"/>
            <a:ext cx="700454"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2019</a:t>
            </a:r>
            <a:endParaRPr sz="1400" b="0" i="0" u="none" strike="noStrike" cap="none">
              <a:solidFill>
                <a:srgbClr val="000000"/>
              </a:solidFill>
              <a:latin typeface="Arial"/>
              <a:ea typeface="Arial"/>
              <a:cs typeface="Arial"/>
              <a:sym typeface="Arial"/>
            </a:endParaRPr>
          </a:p>
        </p:txBody>
      </p:sp>
      <p:sp>
        <p:nvSpPr>
          <p:cNvPr id="701" name="Google Shape;701;p3"/>
          <p:cNvSpPr txBox="1"/>
          <p:nvPr/>
        </p:nvSpPr>
        <p:spPr>
          <a:xfrm>
            <a:off x="338286" y="1517748"/>
            <a:ext cx="509889" cy="123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800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600</a:t>
            </a:r>
            <a:endParaRPr sz="1400" b="0" i="0" u="none" strike="noStrike" cap="none">
              <a:solidFill>
                <a:srgbClr val="000000"/>
              </a:solidFill>
              <a:latin typeface="Arial"/>
              <a:ea typeface="Arial"/>
              <a:cs typeface="Arial"/>
              <a:sym typeface="Arial"/>
            </a:endParaRPr>
          </a:p>
        </p:txBody>
      </p:sp>
      <p:sp>
        <p:nvSpPr>
          <p:cNvPr id="702" name="Google Shape;702;p3"/>
          <p:cNvSpPr txBox="1"/>
          <p:nvPr/>
        </p:nvSpPr>
        <p:spPr>
          <a:xfrm>
            <a:off x="338285" y="3309034"/>
            <a:ext cx="509889" cy="1236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400</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Century Gothic"/>
              <a:ea typeface="Century Gothic"/>
              <a:cs typeface="Century Gothic"/>
              <a:sym typeface="Century Gothic"/>
            </a:endParaRPr>
          </a:p>
          <a:p>
            <a:pPr marL="0" marR="0" lvl="0" indent="0" algn="r" rtl="0">
              <a:lnSpc>
                <a:spcPct val="15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200</a:t>
            </a:r>
            <a:endParaRPr sz="1400" b="0" i="0" u="none" strike="noStrike" cap="none">
              <a:solidFill>
                <a:srgbClr val="000000"/>
              </a:solidFill>
              <a:latin typeface="Arial"/>
              <a:ea typeface="Arial"/>
              <a:cs typeface="Arial"/>
              <a:sym typeface="Arial"/>
            </a:endParaRPr>
          </a:p>
        </p:txBody>
      </p:sp>
      <p:sp>
        <p:nvSpPr>
          <p:cNvPr id="703" name="Google Shape;703;p3"/>
          <p:cNvSpPr txBox="1"/>
          <p:nvPr/>
        </p:nvSpPr>
        <p:spPr>
          <a:xfrm>
            <a:off x="344150" y="5174361"/>
            <a:ext cx="509889"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a:t>
            </a:r>
            <a:endParaRPr sz="1400" b="0" i="0" u="none" strike="noStrike" cap="none">
              <a:solidFill>
                <a:srgbClr val="000000"/>
              </a:solidFill>
              <a:latin typeface="Arial"/>
              <a:ea typeface="Arial"/>
              <a:cs typeface="Arial"/>
              <a:sym typeface="Arial"/>
            </a:endParaRPr>
          </a:p>
        </p:txBody>
      </p:sp>
      <p:sp>
        <p:nvSpPr>
          <p:cNvPr id="704" name="Google Shape;704;p3"/>
          <p:cNvSpPr txBox="1"/>
          <p:nvPr/>
        </p:nvSpPr>
        <p:spPr>
          <a:xfrm rot="-5400000">
            <a:off x="-912344" y="3155146"/>
            <a:ext cx="22293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Production (1000 MT)</a:t>
            </a:r>
            <a:endParaRPr sz="1400" b="0" i="0" u="none" strike="noStrike" cap="none">
              <a:solidFill>
                <a:srgbClr val="000000"/>
              </a:solidFill>
              <a:latin typeface="Arial"/>
              <a:ea typeface="Arial"/>
              <a:cs typeface="Arial"/>
              <a:sym typeface="Arial"/>
            </a:endParaRPr>
          </a:p>
        </p:txBody>
      </p:sp>
      <p:sp>
        <p:nvSpPr>
          <p:cNvPr id="705" name="Google Shape;705;p3"/>
          <p:cNvSpPr txBox="1"/>
          <p:nvPr/>
        </p:nvSpPr>
        <p:spPr>
          <a:xfrm>
            <a:off x="2090988" y="1183257"/>
            <a:ext cx="413640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3F3F3F"/>
                </a:solidFill>
                <a:latin typeface="Century Gothic"/>
                <a:ea typeface="Century Gothic"/>
                <a:cs typeface="Century Gothic"/>
                <a:sym typeface="Century Gothic"/>
              </a:rPr>
              <a:t>Palm Oil Production in Honduras</a:t>
            </a:r>
            <a:endParaRPr sz="1800" b="0" i="0" u="none" strike="noStrike" cap="none" dirty="0">
              <a:solidFill>
                <a:srgbClr val="000000"/>
              </a:solidFill>
              <a:sym typeface="Arial"/>
            </a:endParaRPr>
          </a:p>
        </p:txBody>
      </p:sp>
      <p:sp>
        <p:nvSpPr>
          <p:cNvPr id="706" name="Google Shape;706;p3"/>
          <p:cNvSpPr txBox="1"/>
          <p:nvPr/>
        </p:nvSpPr>
        <p:spPr>
          <a:xfrm>
            <a:off x="2563889" y="6029446"/>
            <a:ext cx="303189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Year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4"/>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Palm Oil: Honduras Coastline</a:t>
            </a:r>
            <a:endParaRPr/>
          </a:p>
        </p:txBody>
      </p:sp>
      <p:pic>
        <p:nvPicPr>
          <p:cNvPr id="713" name="Google Shape;713;p4"/>
          <p:cNvPicPr preferRelativeResize="0"/>
          <p:nvPr/>
        </p:nvPicPr>
        <p:blipFill rotWithShape="1">
          <a:blip r:embed="rId3">
            <a:alphaModFix/>
          </a:blip>
          <a:srcRect/>
          <a:stretch/>
        </p:blipFill>
        <p:spPr>
          <a:xfrm>
            <a:off x="4238874" y="4064631"/>
            <a:ext cx="7937500" cy="2412381"/>
          </a:xfrm>
          <a:prstGeom prst="rect">
            <a:avLst/>
          </a:prstGeom>
          <a:noFill/>
          <a:ln>
            <a:noFill/>
          </a:ln>
        </p:spPr>
      </p:pic>
      <p:sp>
        <p:nvSpPr>
          <p:cNvPr id="714" name="Google Shape;714;p4"/>
          <p:cNvSpPr txBox="1"/>
          <p:nvPr/>
        </p:nvSpPr>
        <p:spPr>
          <a:xfrm>
            <a:off x="5991650" y="1554600"/>
            <a:ext cx="5489700" cy="82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715" name="Google Shape;715;p4"/>
          <p:cNvSpPr txBox="1"/>
          <p:nvPr/>
        </p:nvSpPr>
        <p:spPr>
          <a:xfrm>
            <a:off x="5047482" y="4170039"/>
            <a:ext cx="1269358" cy="33440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Kawas Park</a:t>
            </a:r>
            <a:endParaRPr sz="1400" b="1" i="0" u="none" strike="noStrike" cap="none">
              <a:solidFill>
                <a:srgbClr val="FFFFFF"/>
              </a:solidFill>
              <a:latin typeface="Century Gothic"/>
              <a:ea typeface="Century Gothic"/>
              <a:cs typeface="Century Gothic"/>
              <a:sym typeface="Century Gothic"/>
            </a:endParaRPr>
          </a:p>
        </p:txBody>
      </p:sp>
      <p:sp>
        <p:nvSpPr>
          <p:cNvPr id="716" name="Google Shape;716;p4"/>
          <p:cNvSpPr txBox="1"/>
          <p:nvPr/>
        </p:nvSpPr>
        <p:spPr>
          <a:xfrm>
            <a:off x="7754882" y="4653978"/>
            <a:ext cx="1839000" cy="18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Punta Izopo Park</a:t>
            </a:r>
            <a:endParaRPr sz="1400" b="1" i="0" u="none" strike="noStrike" cap="none">
              <a:solidFill>
                <a:srgbClr val="FFFFFF"/>
              </a:solidFill>
              <a:latin typeface="Century Gothic"/>
              <a:ea typeface="Century Gothic"/>
              <a:cs typeface="Century Gothic"/>
              <a:sym typeface="Century Gothic"/>
            </a:endParaRPr>
          </a:p>
        </p:txBody>
      </p:sp>
      <p:sp>
        <p:nvSpPr>
          <p:cNvPr id="717" name="Google Shape;717;p4"/>
          <p:cNvSpPr txBox="1"/>
          <p:nvPr/>
        </p:nvSpPr>
        <p:spPr>
          <a:xfrm>
            <a:off x="10172937" y="5015244"/>
            <a:ext cx="2260500" cy="25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Cuero y Salado Park</a:t>
            </a:r>
            <a:endParaRPr sz="1400" b="1" i="0" u="none" strike="noStrike" cap="none">
              <a:solidFill>
                <a:srgbClr val="FFFFFF"/>
              </a:solidFill>
              <a:latin typeface="Century Gothic"/>
              <a:ea typeface="Century Gothic"/>
              <a:cs typeface="Century Gothic"/>
              <a:sym typeface="Century Gothic"/>
            </a:endParaRPr>
          </a:p>
        </p:txBody>
      </p:sp>
      <p:pic>
        <p:nvPicPr>
          <p:cNvPr id="718" name="Google Shape;718;p4"/>
          <p:cNvPicPr preferRelativeResize="0"/>
          <p:nvPr/>
        </p:nvPicPr>
        <p:blipFill rotWithShape="1">
          <a:blip r:embed="rId4">
            <a:alphaModFix/>
          </a:blip>
          <a:srcRect/>
          <a:stretch/>
        </p:blipFill>
        <p:spPr>
          <a:xfrm>
            <a:off x="384890" y="2882459"/>
            <a:ext cx="3388622" cy="1714338"/>
          </a:xfrm>
          <a:prstGeom prst="roundRect">
            <a:avLst>
              <a:gd name="adj" fmla="val 16667"/>
            </a:avLst>
          </a:prstGeom>
          <a:noFill/>
          <a:ln>
            <a:noFill/>
          </a:ln>
        </p:spPr>
      </p:pic>
      <p:sp>
        <p:nvSpPr>
          <p:cNvPr id="719" name="Google Shape;719;p4"/>
          <p:cNvSpPr/>
          <p:nvPr/>
        </p:nvSpPr>
        <p:spPr>
          <a:xfrm>
            <a:off x="1406770" y="3383873"/>
            <a:ext cx="703386" cy="274416"/>
          </a:xfrm>
          <a:prstGeom prst="rect">
            <a:avLst/>
          </a:prstGeom>
          <a:noFill/>
          <a:ln w="28575"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20" name="Google Shape;720;p4"/>
          <p:cNvCxnSpPr/>
          <p:nvPr/>
        </p:nvCxnSpPr>
        <p:spPr>
          <a:xfrm rot="10800000" flipH="1">
            <a:off x="2110156" y="977071"/>
            <a:ext cx="2188356" cy="2421349"/>
          </a:xfrm>
          <a:prstGeom prst="straightConnector1">
            <a:avLst/>
          </a:prstGeom>
          <a:noFill/>
          <a:ln w="38100" cap="flat" cmpd="sng">
            <a:solidFill>
              <a:srgbClr val="379CC3"/>
            </a:solidFill>
            <a:prstDash val="solid"/>
            <a:round/>
            <a:headEnd type="none" w="sm" len="sm"/>
            <a:tailEnd type="none" w="sm" len="sm"/>
          </a:ln>
        </p:spPr>
      </p:cxnSp>
      <p:cxnSp>
        <p:nvCxnSpPr>
          <p:cNvPr id="721" name="Google Shape;721;p4"/>
          <p:cNvCxnSpPr/>
          <p:nvPr/>
        </p:nvCxnSpPr>
        <p:spPr>
          <a:xfrm>
            <a:off x="2079201" y="3658289"/>
            <a:ext cx="2175297" cy="2713910"/>
          </a:xfrm>
          <a:prstGeom prst="straightConnector1">
            <a:avLst/>
          </a:prstGeom>
          <a:noFill/>
          <a:ln w="38100" cap="flat" cmpd="sng">
            <a:solidFill>
              <a:srgbClr val="379CC3"/>
            </a:solidFill>
            <a:prstDash val="solid"/>
            <a:round/>
            <a:headEnd type="none" w="sm" len="sm"/>
            <a:tailEnd type="none" w="sm" len="sm"/>
          </a:ln>
        </p:spPr>
      </p:cxnSp>
      <p:pic>
        <p:nvPicPr>
          <p:cNvPr id="723" name="Google Shape;723;p4"/>
          <p:cNvPicPr preferRelativeResize="0"/>
          <p:nvPr/>
        </p:nvPicPr>
        <p:blipFill rotWithShape="1">
          <a:blip r:embed="rId5">
            <a:alphaModFix/>
          </a:blip>
          <a:srcRect/>
          <a:stretch/>
        </p:blipFill>
        <p:spPr>
          <a:xfrm>
            <a:off x="4266445" y="977071"/>
            <a:ext cx="7909929" cy="2412381"/>
          </a:xfrm>
          <a:prstGeom prst="rect">
            <a:avLst/>
          </a:prstGeom>
          <a:noFill/>
          <a:ln>
            <a:noFill/>
          </a:ln>
        </p:spPr>
      </p:pic>
      <p:sp>
        <p:nvSpPr>
          <p:cNvPr id="724" name="Google Shape;724;p4"/>
          <p:cNvSpPr txBox="1"/>
          <p:nvPr/>
        </p:nvSpPr>
        <p:spPr>
          <a:xfrm>
            <a:off x="6885550" y="1071339"/>
            <a:ext cx="1269300" cy="33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Kawas Park</a:t>
            </a:r>
            <a:endParaRPr sz="1400" b="1" i="0" u="none" strike="noStrike" cap="none">
              <a:solidFill>
                <a:srgbClr val="FFFFFF"/>
              </a:solidFill>
              <a:latin typeface="Century Gothic"/>
              <a:ea typeface="Century Gothic"/>
              <a:cs typeface="Century Gothic"/>
              <a:sym typeface="Century Gothic"/>
            </a:endParaRPr>
          </a:p>
        </p:txBody>
      </p:sp>
      <p:sp>
        <p:nvSpPr>
          <p:cNvPr id="725" name="Google Shape;725;p4"/>
          <p:cNvSpPr txBox="1"/>
          <p:nvPr/>
        </p:nvSpPr>
        <p:spPr>
          <a:xfrm>
            <a:off x="7817000" y="1593182"/>
            <a:ext cx="1839000" cy="18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Punta Izopo Park</a:t>
            </a:r>
            <a:endParaRPr sz="1400" b="1" i="0" u="none" strike="noStrike" cap="none">
              <a:solidFill>
                <a:srgbClr val="FFFFFF"/>
              </a:solidFill>
              <a:latin typeface="Century Gothic"/>
              <a:ea typeface="Century Gothic"/>
              <a:cs typeface="Century Gothic"/>
              <a:sym typeface="Century Gothic"/>
            </a:endParaRPr>
          </a:p>
        </p:txBody>
      </p:sp>
      <p:sp>
        <p:nvSpPr>
          <p:cNvPr id="726" name="Google Shape;726;p4"/>
          <p:cNvSpPr txBox="1"/>
          <p:nvPr/>
        </p:nvSpPr>
        <p:spPr>
          <a:xfrm>
            <a:off x="9494836" y="1819441"/>
            <a:ext cx="2260500" cy="25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Cuero y Salado Park</a:t>
            </a:r>
            <a:endParaRPr sz="1400" b="1" i="0" u="none" strike="noStrike" cap="none">
              <a:solidFill>
                <a:srgbClr val="FFFFFF"/>
              </a:solidFill>
              <a:latin typeface="Century Gothic"/>
              <a:ea typeface="Century Gothic"/>
              <a:cs typeface="Century Gothic"/>
              <a:sym typeface="Century Gothic"/>
            </a:endParaRPr>
          </a:p>
        </p:txBody>
      </p:sp>
      <p:sp>
        <p:nvSpPr>
          <p:cNvPr id="727" name="Google Shape;727;p4"/>
          <p:cNvSpPr txBox="1"/>
          <p:nvPr/>
        </p:nvSpPr>
        <p:spPr>
          <a:xfrm>
            <a:off x="10358975" y="3792425"/>
            <a:ext cx="1817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m⁻ </a:t>
            </a:r>
            <a:r>
              <a:rPr lang="en-US" sz="1400" b="0" i="0" u="none" strike="noStrike" cap="none" baseline="30000">
                <a:solidFill>
                  <a:srgbClr val="3F3F3F"/>
                </a:solidFill>
                <a:latin typeface="Century Gothic"/>
                <a:ea typeface="Century Gothic"/>
                <a:cs typeface="Century Gothic"/>
                <a:sym typeface="Century Gothic"/>
              </a:rPr>
              <a:t>1</a:t>
            </a:r>
            <a:endParaRPr sz="1400" b="0" i="0" u="none" strike="noStrike" cap="none">
              <a:solidFill>
                <a:srgbClr val="3F3F3F"/>
              </a:solidFill>
              <a:latin typeface="Century Gothic"/>
              <a:ea typeface="Century Gothic"/>
              <a:cs typeface="Century Gothic"/>
              <a:sym typeface="Century Gothic"/>
            </a:endParaRPr>
          </a:p>
        </p:txBody>
      </p:sp>
      <p:pic>
        <p:nvPicPr>
          <p:cNvPr id="728" name="Google Shape;728;p4"/>
          <p:cNvPicPr preferRelativeResize="0"/>
          <p:nvPr/>
        </p:nvPicPr>
        <p:blipFill rotWithShape="1">
          <a:blip r:embed="rId6">
            <a:alphaModFix/>
          </a:blip>
          <a:srcRect/>
          <a:stretch/>
        </p:blipFill>
        <p:spPr>
          <a:xfrm>
            <a:off x="10358981" y="3484632"/>
            <a:ext cx="1212502" cy="307800"/>
          </a:xfrm>
          <a:prstGeom prst="rect">
            <a:avLst/>
          </a:prstGeom>
          <a:noFill/>
          <a:ln>
            <a:noFill/>
          </a:ln>
        </p:spPr>
      </p:pic>
      <p:pic>
        <p:nvPicPr>
          <p:cNvPr id="729" name="Google Shape;729;p4"/>
          <p:cNvPicPr preferRelativeResize="0"/>
          <p:nvPr/>
        </p:nvPicPr>
        <p:blipFill rotWithShape="1">
          <a:blip r:embed="rId7">
            <a:alphaModFix/>
          </a:blip>
          <a:srcRect/>
          <a:stretch/>
        </p:blipFill>
        <p:spPr>
          <a:xfrm>
            <a:off x="9579902" y="3661368"/>
            <a:ext cx="380909" cy="396000"/>
          </a:xfrm>
          <a:prstGeom prst="rect">
            <a:avLst/>
          </a:prstGeom>
          <a:noFill/>
          <a:ln>
            <a:noFill/>
          </a:ln>
        </p:spPr>
      </p:pic>
      <p:sp>
        <p:nvSpPr>
          <p:cNvPr id="730" name="Google Shape;730;p4"/>
          <p:cNvSpPr txBox="1"/>
          <p:nvPr/>
        </p:nvSpPr>
        <p:spPr>
          <a:xfrm>
            <a:off x="9512350" y="3379013"/>
            <a:ext cx="516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000000"/>
              </a:solidFill>
              <a:latin typeface="Arial"/>
              <a:ea typeface="Arial"/>
              <a:cs typeface="Arial"/>
              <a:sym typeface="Arial"/>
            </a:endParaRPr>
          </a:p>
        </p:txBody>
      </p:sp>
      <p:sp>
        <p:nvSpPr>
          <p:cNvPr id="731" name="Google Shape;731;p4"/>
          <p:cNvSpPr txBox="1"/>
          <p:nvPr/>
        </p:nvSpPr>
        <p:spPr>
          <a:xfrm>
            <a:off x="8154850" y="3705463"/>
            <a:ext cx="1357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15   30 km</a:t>
            </a:r>
            <a:endParaRPr sz="1400" b="0" i="0" u="none" strike="noStrike" cap="none">
              <a:solidFill>
                <a:srgbClr val="000000"/>
              </a:solidFill>
              <a:latin typeface="Arial"/>
              <a:ea typeface="Arial"/>
              <a:cs typeface="Arial"/>
              <a:sym typeface="Arial"/>
            </a:endParaRPr>
          </a:p>
        </p:txBody>
      </p:sp>
      <p:pic>
        <p:nvPicPr>
          <p:cNvPr id="732" name="Google Shape;732;p4"/>
          <p:cNvPicPr preferRelativeResize="0"/>
          <p:nvPr/>
        </p:nvPicPr>
        <p:blipFill rotWithShape="1">
          <a:blip r:embed="rId8">
            <a:alphaModFix/>
          </a:blip>
          <a:srcRect/>
          <a:stretch/>
        </p:blipFill>
        <p:spPr>
          <a:xfrm>
            <a:off x="8181075" y="3468548"/>
            <a:ext cx="806275" cy="216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74357f6cfb_0_39"/>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Reef Health</a:t>
            </a:r>
            <a:endParaRPr/>
          </a:p>
        </p:txBody>
      </p:sp>
      <p:sp>
        <p:nvSpPr>
          <p:cNvPr id="123" name="Google Shape;123;g74357f6cfb_0_39"/>
          <p:cNvSpPr/>
          <p:nvPr/>
        </p:nvSpPr>
        <p:spPr>
          <a:xfrm>
            <a:off x="783900" y="952500"/>
            <a:ext cx="10624200" cy="18576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rgbClr val="000000"/>
              </a:buClr>
              <a:buSzPts val="1400"/>
              <a:buFont typeface="Arial"/>
              <a:buNone/>
            </a:pPr>
            <a:r>
              <a:rPr lang="en-US" sz="2800" b="1" i="0" u="none" strike="noStrike" cap="none">
                <a:solidFill>
                  <a:srgbClr val="FFFFFF"/>
                </a:solidFill>
                <a:latin typeface="Century Gothic"/>
                <a:ea typeface="Century Gothic"/>
                <a:cs typeface="Century Gothic"/>
                <a:sym typeface="Century Gothic"/>
              </a:rPr>
              <a:t>“Some measure of reef-building coral abundance.”</a:t>
            </a:r>
            <a:endParaRPr sz="2800" b="1" i="0" u="none" strike="noStrike" cap="none">
              <a:solidFill>
                <a:srgbClr val="FFFFF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rgbClr val="000000"/>
              </a:buClr>
              <a:buSzPts val="1400"/>
              <a:buFont typeface="Arial"/>
              <a:buNone/>
            </a:pPr>
            <a:r>
              <a:rPr lang="en-US" sz="2800" b="0" i="1" u="none" strike="noStrike" cap="none">
                <a:solidFill>
                  <a:srgbClr val="FFFFFF"/>
                </a:solidFill>
                <a:latin typeface="Century Gothic"/>
                <a:ea typeface="Century Gothic"/>
                <a:cs typeface="Century Gothic"/>
                <a:sym typeface="Century Gothic"/>
              </a:rPr>
              <a:t>Smith, et. al. (2016) </a:t>
            </a:r>
            <a:endParaRPr sz="2800" b="0" i="1" u="none" strike="noStrike" cap="none">
              <a:solidFill>
                <a:srgbClr val="FFFFFF"/>
              </a:solidFill>
              <a:latin typeface="Century Gothic"/>
              <a:ea typeface="Century Gothic"/>
              <a:cs typeface="Century Gothic"/>
              <a:sym typeface="Century Gothic"/>
            </a:endParaRPr>
          </a:p>
        </p:txBody>
      </p:sp>
      <p:sp>
        <p:nvSpPr>
          <p:cNvPr id="124" name="Google Shape;124;g74357f6cfb_0_39"/>
          <p:cNvSpPr/>
          <p:nvPr/>
        </p:nvSpPr>
        <p:spPr>
          <a:xfrm>
            <a:off x="899400" y="3191700"/>
            <a:ext cx="715800" cy="2619900"/>
          </a:xfrm>
          <a:prstGeom prst="upArrow">
            <a:avLst>
              <a:gd name="adj1" fmla="val 50000"/>
              <a:gd name="adj2" fmla="val 50000"/>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74357f6cfb_0_39"/>
          <p:cNvSpPr/>
          <p:nvPr/>
        </p:nvSpPr>
        <p:spPr>
          <a:xfrm rot="10800000">
            <a:off x="6615050" y="3191700"/>
            <a:ext cx="715800" cy="2619900"/>
          </a:xfrm>
          <a:prstGeom prst="upArrow">
            <a:avLst>
              <a:gd name="adj1" fmla="val 50000"/>
              <a:gd name="adj2" fmla="val 50000"/>
            </a:avLst>
          </a:prstGeom>
          <a:solidFill>
            <a:srgbClr val="FF05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74357f6cfb_0_39"/>
          <p:cNvSpPr txBox="1"/>
          <p:nvPr/>
        </p:nvSpPr>
        <p:spPr>
          <a:xfrm>
            <a:off x="2021275" y="3257550"/>
            <a:ext cx="4187700" cy="24882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Percent coral coverage</a:t>
            </a:r>
            <a:endParaRPr sz="2200" b="1" i="0" u="none" strike="noStrike" cap="none">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Colony number</a:t>
            </a:r>
            <a:endParaRPr sz="2200" b="1" i="0" u="none" strike="noStrike" cap="none">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Size-frequency distribution</a:t>
            </a:r>
            <a:endParaRPr sz="2200" b="1" i="0" u="none" strike="noStrike" cap="none">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Relative abundance </a:t>
            </a:r>
            <a:endParaRPr sz="2200" b="1" i="0" u="none" strike="noStrike" cap="none">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Species diversity </a:t>
            </a:r>
            <a:endParaRPr sz="2200" b="1" i="0" u="none" strike="noStrike" cap="none">
              <a:solidFill>
                <a:schemeClr val="tx1">
                  <a:lumMod val="75000"/>
                  <a:lumOff val="25000"/>
                </a:schemeClr>
              </a:solidFill>
              <a:latin typeface="Arimo"/>
              <a:ea typeface="Arimo"/>
              <a:cs typeface="Arimo"/>
              <a:sym typeface="Arimo"/>
            </a:endParaRPr>
          </a:p>
        </p:txBody>
      </p:sp>
      <p:sp>
        <p:nvSpPr>
          <p:cNvPr id="127" name="Google Shape;127;g74357f6cfb_0_39"/>
          <p:cNvSpPr txBox="1"/>
          <p:nvPr/>
        </p:nvSpPr>
        <p:spPr>
          <a:xfrm>
            <a:off x="7667375" y="3257550"/>
            <a:ext cx="4187700" cy="20730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Coral mortality</a:t>
            </a:r>
            <a:endParaRPr sz="2200" b="1" i="0" u="none" strike="noStrike" cap="none">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Disease</a:t>
            </a:r>
            <a:endParaRPr sz="2200" b="1" i="0" u="none" strike="noStrike" cap="none">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Bleaching</a:t>
            </a:r>
            <a:endParaRPr sz="2200" b="1" i="0" u="none" strike="noStrike" cap="none">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15000"/>
              </a:lnSpc>
              <a:spcBef>
                <a:spcPts val="0"/>
              </a:spcBef>
              <a:spcAft>
                <a:spcPts val="0"/>
              </a:spcAft>
              <a:buClr>
                <a:srgbClr val="379CC3"/>
              </a:buClr>
              <a:buSzPts val="2200"/>
              <a:buFont typeface="Webdings" panose="05030102010509060703" pitchFamily="18" charset="2"/>
              <a:buChar char="4"/>
            </a:pPr>
            <a:r>
              <a:rPr lang="en-US" sz="2200" b="1" i="0" u="none" strike="noStrike" cap="none">
                <a:solidFill>
                  <a:schemeClr val="tx1">
                    <a:lumMod val="75000"/>
                    <a:lumOff val="25000"/>
                  </a:schemeClr>
                </a:solidFill>
                <a:latin typeface="Century Gothic"/>
                <a:ea typeface="Century Gothic"/>
                <a:cs typeface="Century Gothic"/>
                <a:sym typeface="Century Gothic"/>
              </a:rPr>
              <a:t>Percent macroalgae</a:t>
            </a:r>
            <a:endParaRPr sz="2200" b="1" i="0" u="none" strike="noStrike" cap="none">
              <a:solidFill>
                <a:schemeClr val="tx1">
                  <a:lumMod val="75000"/>
                  <a:lumOff val="25000"/>
                </a:schemeClr>
              </a:solidFill>
              <a:latin typeface="Arimo"/>
              <a:ea typeface="Arimo"/>
              <a:cs typeface="Arimo"/>
              <a:sym typeface="Arim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5"/>
          <p:cNvSpPr txBox="1">
            <a:spLocks noGrp="1"/>
          </p:cNvSpPr>
          <p:nvPr>
            <p:ph type="title"/>
          </p:nvPr>
        </p:nvSpPr>
        <p:spPr>
          <a:xfrm>
            <a:off x="177604" y="375807"/>
            <a:ext cx="11363179"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Palm Oil: Jeanette Kawas National Park </a:t>
            </a:r>
            <a:endParaRPr/>
          </a:p>
        </p:txBody>
      </p:sp>
      <p:sp>
        <p:nvSpPr>
          <p:cNvPr id="739" name="Google Shape;739;p5"/>
          <p:cNvSpPr txBox="1"/>
          <p:nvPr/>
        </p:nvSpPr>
        <p:spPr>
          <a:xfrm>
            <a:off x="4271200" y="2956325"/>
            <a:ext cx="5415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a:t>
            </a:r>
            <a:endParaRPr sz="2000" b="1" i="0" u="none" strike="noStrike" cap="none">
              <a:solidFill>
                <a:schemeClr val="lt1"/>
              </a:solidFill>
              <a:latin typeface="Century Gothic"/>
              <a:ea typeface="Century Gothic"/>
              <a:cs typeface="Century Gothic"/>
              <a:sym typeface="Century Gothic"/>
            </a:endParaRPr>
          </a:p>
        </p:txBody>
      </p:sp>
      <p:pic>
        <p:nvPicPr>
          <p:cNvPr id="740" name="Google Shape;740;p5"/>
          <p:cNvPicPr preferRelativeResize="0"/>
          <p:nvPr/>
        </p:nvPicPr>
        <p:blipFill rotWithShape="1">
          <a:blip r:embed="rId3">
            <a:alphaModFix/>
          </a:blip>
          <a:srcRect/>
          <a:stretch/>
        </p:blipFill>
        <p:spPr>
          <a:xfrm>
            <a:off x="8966396" y="991184"/>
            <a:ext cx="3193366" cy="5866816"/>
          </a:xfrm>
          <a:prstGeom prst="rect">
            <a:avLst/>
          </a:prstGeom>
          <a:noFill/>
          <a:ln>
            <a:noFill/>
          </a:ln>
        </p:spPr>
      </p:pic>
      <p:pic>
        <p:nvPicPr>
          <p:cNvPr id="741" name="Google Shape;741;p5"/>
          <p:cNvPicPr preferRelativeResize="0"/>
          <p:nvPr/>
        </p:nvPicPr>
        <p:blipFill rotWithShape="1">
          <a:blip r:embed="rId4">
            <a:alphaModFix/>
          </a:blip>
          <a:srcRect/>
          <a:stretch/>
        </p:blipFill>
        <p:spPr>
          <a:xfrm>
            <a:off x="3689319" y="1904520"/>
            <a:ext cx="4781124" cy="4040143"/>
          </a:xfrm>
          <a:prstGeom prst="roundRect">
            <a:avLst>
              <a:gd name="adj" fmla="val 16667"/>
            </a:avLst>
          </a:prstGeom>
          <a:noFill/>
          <a:ln>
            <a:noFill/>
          </a:ln>
        </p:spPr>
      </p:pic>
      <p:pic>
        <p:nvPicPr>
          <p:cNvPr id="742" name="Google Shape;742;p5"/>
          <p:cNvPicPr preferRelativeResize="0"/>
          <p:nvPr/>
        </p:nvPicPr>
        <p:blipFill rotWithShape="1">
          <a:blip r:embed="rId5">
            <a:alphaModFix/>
          </a:blip>
          <a:srcRect/>
          <a:stretch/>
        </p:blipFill>
        <p:spPr>
          <a:xfrm>
            <a:off x="1" y="991185"/>
            <a:ext cx="3193366" cy="5866815"/>
          </a:xfrm>
          <a:prstGeom prst="rect">
            <a:avLst/>
          </a:prstGeom>
          <a:noFill/>
          <a:ln>
            <a:noFill/>
          </a:ln>
        </p:spPr>
      </p:pic>
      <p:sp>
        <p:nvSpPr>
          <p:cNvPr id="743" name="Google Shape;743;p5"/>
          <p:cNvSpPr/>
          <p:nvPr/>
        </p:nvSpPr>
        <p:spPr>
          <a:xfrm>
            <a:off x="5514535" y="5064369"/>
            <a:ext cx="344659" cy="576776"/>
          </a:xfrm>
          <a:prstGeom prst="rect">
            <a:avLst/>
          </a:prstGeom>
          <a:noFill/>
          <a:ln w="25400" cap="flat" cmpd="sng">
            <a:solidFill>
              <a:srgbClr val="379C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44" name="Google Shape;744;p5"/>
          <p:cNvSpPr/>
          <p:nvPr/>
        </p:nvSpPr>
        <p:spPr>
          <a:xfrm>
            <a:off x="5040924" y="4339883"/>
            <a:ext cx="290732" cy="457200"/>
          </a:xfrm>
          <a:prstGeom prst="rect">
            <a:avLst/>
          </a:prstGeom>
          <a:noFill/>
          <a:ln w="25400" cap="flat" cmpd="sng">
            <a:solidFill>
              <a:srgbClr val="379C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45" name="Google Shape;745;p5"/>
          <p:cNvCxnSpPr/>
          <p:nvPr/>
        </p:nvCxnSpPr>
        <p:spPr>
          <a:xfrm rot="10800000" flipH="1">
            <a:off x="5859194" y="991184"/>
            <a:ext cx="3107202" cy="4073185"/>
          </a:xfrm>
          <a:prstGeom prst="straightConnector1">
            <a:avLst/>
          </a:prstGeom>
          <a:noFill/>
          <a:ln w="38100" cap="flat" cmpd="sng">
            <a:solidFill>
              <a:srgbClr val="379CC3"/>
            </a:solidFill>
            <a:prstDash val="solid"/>
            <a:round/>
            <a:headEnd type="none" w="sm" len="sm"/>
            <a:tailEnd type="none" w="sm" len="sm"/>
          </a:ln>
        </p:spPr>
      </p:cxnSp>
      <p:cxnSp>
        <p:nvCxnSpPr>
          <p:cNvPr id="746" name="Google Shape;746;p5"/>
          <p:cNvCxnSpPr/>
          <p:nvPr/>
        </p:nvCxnSpPr>
        <p:spPr>
          <a:xfrm>
            <a:off x="5859194" y="5641145"/>
            <a:ext cx="3107201" cy="1216855"/>
          </a:xfrm>
          <a:prstGeom prst="straightConnector1">
            <a:avLst/>
          </a:prstGeom>
          <a:noFill/>
          <a:ln w="38100" cap="flat" cmpd="sng">
            <a:solidFill>
              <a:srgbClr val="379CC3"/>
            </a:solidFill>
            <a:prstDash val="solid"/>
            <a:round/>
            <a:headEnd type="none" w="sm" len="sm"/>
            <a:tailEnd type="none" w="sm" len="sm"/>
          </a:ln>
        </p:spPr>
      </p:cxnSp>
      <p:cxnSp>
        <p:nvCxnSpPr>
          <p:cNvPr id="747" name="Google Shape;747;p5"/>
          <p:cNvCxnSpPr/>
          <p:nvPr/>
        </p:nvCxnSpPr>
        <p:spPr>
          <a:xfrm rot="10800000">
            <a:off x="3193367" y="991184"/>
            <a:ext cx="1847557" cy="3348699"/>
          </a:xfrm>
          <a:prstGeom prst="straightConnector1">
            <a:avLst/>
          </a:prstGeom>
          <a:noFill/>
          <a:ln w="38100" cap="flat" cmpd="sng">
            <a:solidFill>
              <a:srgbClr val="379CC3"/>
            </a:solidFill>
            <a:prstDash val="solid"/>
            <a:round/>
            <a:headEnd type="none" w="sm" len="sm"/>
            <a:tailEnd type="none" w="sm" len="sm"/>
          </a:ln>
        </p:spPr>
      </p:cxnSp>
      <p:cxnSp>
        <p:nvCxnSpPr>
          <p:cNvPr id="748" name="Google Shape;748;p5"/>
          <p:cNvCxnSpPr/>
          <p:nvPr/>
        </p:nvCxnSpPr>
        <p:spPr>
          <a:xfrm flipH="1">
            <a:off x="3169920" y="4780622"/>
            <a:ext cx="1871004" cy="2077377"/>
          </a:xfrm>
          <a:prstGeom prst="straightConnector1">
            <a:avLst/>
          </a:prstGeom>
          <a:noFill/>
          <a:ln w="38100" cap="flat" cmpd="sng">
            <a:solidFill>
              <a:srgbClr val="379CC3"/>
            </a:solidFill>
            <a:prstDash val="solid"/>
            <a:round/>
            <a:headEnd type="none" w="sm" len="sm"/>
            <a:tailEnd type="none" w="sm" len="sm"/>
          </a:ln>
        </p:spPr>
      </p:cxnSp>
      <p:sp>
        <p:nvSpPr>
          <p:cNvPr id="749" name="Google Shape;749;p5"/>
          <p:cNvSpPr txBox="1"/>
          <p:nvPr/>
        </p:nvSpPr>
        <p:spPr>
          <a:xfrm>
            <a:off x="5986950" y="6529800"/>
            <a:ext cx="1817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m⁻ </a:t>
            </a:r>
            <a:r>
              <a:rPr lang="en-US" sz="1400" b="0" i="0" u="none" strike="noStrike" cap="none" baseline="30000">
                <a:solidFill>
                  <a:srgbClr val="3F3F3F"/>
                </a:solidFill>
                <a:latin typeface="Century Gothic"/>
                <a:ea typeface="Century Gothic"/>
                <a:cs typeface="Century Gothic"/>
                <a:sym typeface="Century Gothic"/>
              </a:rPr>
              <a:t>1</a:t>
            </a:r>
            <a:endParaRPr sz="1400" b="0" i="0" u="none" strike="noStrike" cap="none">
              <a:solidFill>
                <a:srgbClr val="3F3F3F"/>
              </a:solidFill>
              <a:latin typeface="Century Gothic"/>
              <a:ea typeface="Century Gothic"/>
              <a:cs typeface="Century Gothic"/>
              <a:sym typeface="Century Gothic"/>
            </a:endParaRPr>
          </a:p>
        </p:txBody>
      </p:sp>
      <p:pic>
        <p:nvPicPr>
          <p:cNvPr id="750" name="Google Shape;750;p5"/>
          <p:cNvPicPr preferRelativeResize="0"/>
          <p:nvPr/>
        </p:nvPicPr>
        <p:blipFill rotWithShape="1">
          <a:blip r:embed="rId6">
            <a:alphaModFix/>
          </a:blip>
          <a:srcRect/>
          <a:stretch/>
        </p:blipFill>
        <p:spPr>
          <a:xfrm>
            <a:off x="5986956" y="6222007"/>
            <a:ext cx="1212502" cy="307800"/>
          </a:xfrm>
          <a:prstGeom prst="rect">
            <a:avLst/>
          </a:prstGeom>
          <a:noFill/>
          <a:ln>
            <a:noFill/>
          </a:ln>
        </p:spPr>
      </p:pic>
      <p:pic>
        <p:nvPicPr>
          <p:cNvPr id="751" name="Google Shape;751;p5"/>
          <p:cNvPicPr preferRelativeResize="0"/>
          <p:nvPr/>
        </p:nvPicPr>
        <p:blipFill rotWithShape="1">
          <a:blip r:embed="rId7">
            <a:alphaModFix/>
          </a:blip>
          <a:srcRect/>
          <a:stretch/>
        </p:blipFill>
        <p:spPr>
          <a:xfrm>
            <a:off x="5398752" y="6398743"/>
            <a:ext cx="380909" cy="396000"/>
          </a:xfrm>
          <a:prstGeom prst="rect">
            <a:avLst/>
          </a:prstGeom>
          <a:noFill/>
          <a:ln>
            <a:noFill/>
          </a:ln>
        </p:spPr>
      </p:pic>
      <p:sp>
        <p:nvSpPr>
          <p:cNvPr id="752" name="Google Shape;752;p5"/>
          <p:cNvSpPr txBox="1"/>
          <p:nvPr/>
        </p:nvSpPr>
        <p:spPr>
          <a:xfrm>
            <a:off x="5305575" y="6116375"/>
            <a:ext cx="516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000000"/>
              </a:solidFill>
              <a:latin typeface="Arial"/>
              <a:ea typeface="Arial"/>
              <a:cs typeface="Arial"/>
              <a:sym typeface="Arial"/>
            </a:endParaRPr>
          </a:p>
        </p:txBody>
      </p:sp>
      <p:sp>
        <p:nvSpPr>
          <p:cNvPr id="753" name="Google Shape;753;p5"/>
          <p:cNvSpPr txBox="1"/>
          <p:nvPr/>
        </p:nvSpPr>
        <p:spPr>
          <a:xfrm>
            <a:off x="3782825" y="6442838"/>
            <a:ext cx="1357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km</a:t>
            </a:r>
            <a:endParaRPr sz="1400" b="0" i="0" u="none" strike="noStrike" cap="none">
              <a:solidFill>
                <a:srgbClr val="000000"/>
              </a:solidFill>
              <a:latin typeface="Arial"/>
              <a:ea typeface="Arial"/>
              <a:cs typeface="Arial"/>
              <a:sym typeface="Arial"/>
            </a:endParaRPr>
          </a:p>
        </p:txBody>
      </p:sp>
      <p:pic>
        <p:nvPicPr>
          <p:cNvPr id="754" name="Google Shape;754;p5"/>
          <p:cNvPicPr preferRelativeResize="0"/>
          <p:nvPr/>
        </p:nvPicPr>
        <p:blipFill rotWithShape="1">
          <a:blip r:embed="rId8">
            <a:alphaModFix/>
          </a:blip>
          <a:srcRect/>
          <a:stretch/>
        </p:blipFill>
        <p:spPr>
          <a:xfrm>
            <a:off x="3809050" y="6205925"/>
            <a:ext cx="738225" cy="216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6"/>
          <p:cNvSpPr txBox="1">
            <a:spLocks noGrp="1"/>
          </p:cNvSpPr>
          <p:nvPr>
            <p:ph type="title"/>
          </p:nvPr>
        </p:nvSpPr>
        <p:spPr>
          <a:xfrm>
            <a:off x="244532" y="419100"/>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Palm Oil: Punta Izopo National Park</a:t>
            </a:r>
            <a:endParaRPr/>
          </a:p>
        </p:txBody>
      </p:sp>
      <p:sp>
        <p:nvSpPr>
          <p:cNvPr id="761" name="Google Shape;761;p6"/>
          <p:cNvSpPr txBox="1">
            <a:spLocks noGrp="1"/>
          </p:cNvSpPr>
          <p:nvPr>
            <p:ph type="body" idx="2"/>
          </p:nvPr>
        </p:nvSpPr>
        <p:spPr>
          <a:xfrm>
            <a:off x="507332" y="1104900"/>
            <a:ext cx="4995000" cy="292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762" name="Google Shape;762;p6"/>
          <p:cNvPicPr preferRelativeResize="0"/>
          <p:nvPr/>
        </p:nvPicPr>
        <p:blipFill rotWithShape="1">
          <a:blip r:embed="rId3">
            <a:alphaModFix/>
          </a:blip>
          <a:srcRect/>
          <a:stretch/>
        </p:blipFill>
        <p:spPr>
          <a:xfrm>
            <a:off x="0" y="1104900"/>
            <a:ext cx="6783901" cy="5753100"/>
          </a:xfrm>
          <a:prstGeom prst="rect">
            <a:avLst/>
          </a:prstGeom>
          <a:noFill/>
          <a:ln>
            <a:noFill/>
          </a:ln>
        </p:spPr>
      </p:pic>
      <p:pic>
        <p:nvPicPr>
          <p:cNvPr id="763" name="Google Shape;763;p6"/>
          <p:cNvPicPr preferRelativeResize="0"/>
          <p:nvPr/>
        </p:nvPicPr>
        <p:blipFill rotWithShape="1">
          <a:blip r:embed="rId4">
            <a:alphaModFix/>
          </a:blip>
          <a:srcRect/>
          <a:stretch/>
        </p:blipFill>
        <p:spPr>
          <a:xfrm>
            <a:off x="7039949" y="1622175"/>
            <a:ext cx="4912899" cy="4718549"/>
          </a:xfrm>
          <a:prstGeom prst="roundRect">
            <a:avLst>
              <a:gd name="adj" fmla="val 16667"/>
            </a:avLst>
          </a:prstGeom>
          <a:noFill/>
          <a:ln>
            <a:noFill/>
          </a:ln>
        </p:spPr>
      </p:pic>
      <p:sp>
        <p:nvSpPr>
          <p:cNvPr id="764" name="Google Shape;764;p6"/>
          <p:cNvSpPr/>
          <p:nvPr/>
        </p:nvSpPr>
        <p:spPr>
          <a:xfrm>
            <a:off x="9678572" y="4360984"/>
            <a:ext cx="1885071" cy="1906174"/>
          </a:xfrm>
          <a:prstGeom prst="rect">
            <a:avLst/>
          </a:prstGeom>
          <a:noFill/>
          <a:ln w="25400" cap="flat" cmpd="sng">
            <a:solidFill>
              <a:srgbClr val="379C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65" name="Google Shape;765;p6"/>
          <p:cNvCxnSpPr/>
          <p:nvPr/>
        </p:nvCxnSpPr>
        <p:spPr>
          <a:xfrm rot="10800000">
            <a:off x="6783902" y="1104901"/>
            <a:ext cx="2894670" cy="3256083"/>
          </a:xfrm>
          <a:prstGeom prst="straightConnector1">
            <a:avLst/>
          </a:prstGeom>
          <a:noFill/>
          <a:ln w="38100" cap="flat" cmpd="sng">
            <a:solidFill>
              <a:srgbClr val="379CC3"/>
            </a:solidFill>
            <a:prstDash val="solid"/>
            <a:round/>
            <a:headEnd type="none" w="sm" len="sm"/>
            <a:tailEnd type="none" w="sm" len="sm"/>
          </a:ln>
        </p:spPr>
      </p:cxnSp>
      <p:cxnSp>
        <p:nvCxnSpPr>
          <p:cNvPr id="766" name="Google Shape;766;p6"/>
          <p:cNvCxnSpPr/>
          <p:nvPr/>
        </p:nvCxnSpPr>
        <p:spPr>
          <a:xfrm flipH="1">
            <a:off x="6783901" y="6263935"/>
            <a:ext cx="2894671" cy="594063"/>
          </a:xfrm>
          <a:prstGeom prst="straightConnector1">
            <a:avLst/>
          </a:prstGeom>
          <a:noFill/>
          <a:ln w="38100" cap="flat" cmpd="sng">
            <a:solidFill>
              <a:srgbClr val="379CC3"/>
            </a:solidFill>
            <a:prstDash val="solid"/>
            <a:round/>
            <a:headEnd type="none" w="sm" len="sm"/>
            <a:tailEnd type="none" w="sm" len="sm"/>
          </a:ln>
        </p:spPr>
      </p:cxnSp>
      <p:sp>
        <p:nvSpPr>
          <p:cNvPr id="767" name="Google Shape;767;p6"/>
          <p:cNvSpPr txBox="1"/>
          <p:nvPr/>
        </p:nvSpPr>
        <p:spPr>
          <a:xfrm>
            <a:off x="9879300" y="1302038"/>
            <a:ext cx="1817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m⁻ </a:t>
            </a:r>
            <a:r>
              <a:rPr lang="en-US" sz="1400" b="0" i="0" u="none" strike="noStrike" cap="none" baseline="30000">
                <a:solidFill>
                  <a:srgbClr val="3F3F3F"/>
                </a:solidFill>
                <a:latin typeface="Century Gothic"/>
                <a:ea typeface="Century Gothic"/>
                <a:cs typeface="Century Gothic"/>
                <a:sym typeface="Century Gothic"/>
              </a:rPr>
              <a:t>1</a:t>
            </a:r>
            <a:endParaRPr sz="1400" b="0" i="0" u="none" strike="noStrike" cap="none">
              <a:solidFill>
                <a:srgbClr val="3F3F3F"/>
              </a:solidFill>
              <a:latin typeface="Century Gothic"/>
              <a:ea typeface="Century Gothic"/>
              <a:cs typeface="Century Gothic"/>
              <a:sym typeface="Century Gothic"/>
            </a:endParaRPr>
          </a:p>
        </p:txBody>
      </p:sp>
      <p:pic>
        <p:nvPicPr>
          <p:cNvPr id="768" name="Google Shape;768;p6"/>
          <p:cNvPicPr preferRelativeResize="0"/>
          <p:nvPr/>
        </p:nvPicPr>
        <p:blipFill rotWithShape="1">
          <a:blip r:embed="rId5">
            <a:alphaModFix/>
          </a:blip>
          <a:srcRect/>
          <a:stretch/>
        </p:blipFill>
        <p:spPr>
          <a:xfrm>
            <a:off x="9879306" y="994245"/>
            <a:ext cx="1212502" cy="307800"/>
          </a:xfrm>
          <a:prstGeom prst="rect">
            <a:avLst/>
          </a:prstGeom>
          <a:noFill/>
          <a:ln>
            <a:noFill/>
          </a:ln>
        </p:spPr>
      </p:pic>
      <p:pic>
        <p:nvPicPr>
          <p:cNvPr id="769" name="Google Shape;769;p6"/>
          <p:cNvPicPr preferRelativeResize="0"/>
          <p:nvPr/>
        </p:nvPicPr>
        <p:blipFill rotWithShape="1">
          <a:blip r:embed="rId6">
            <a:alphaModFix/>
          </a:blip>
          <a:srcRect/>
          <a:stretch/>
        </p:blipFill>
        <p:spPr>
          <a:xfrm>
            <a:off x="9291102" y="1170981"/>
            <a:ext cx="380909" cy="396000"/>
          </a:xfrm>
          <a:prstGeom prst="rect">
            <a:avLst/>
          </a:prstGeom>
          <a:noFill/>
          <a:ln>
            <a:noFill/>
          </a:ln>
        </p:spPr>
      </p:pic>
      <p:sp>
        <p:nvSpPr>
          <p:cNvPr id="770" name="Google Shape;770;p6"/>
          <p:cNvSpPr txBox="1"/>
          <p:nvPr/>
        </p:nvSpPr>
        <p:spPr>
          <a:xfrm>
            <a:off x="9197925" y="888613"/>
            <a:ext cx="516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000000"/>
              </a:solidFill>
              <a:latin typeface="Arial"/>
              <a:ea typeface="Arial"/>
              <a:cs typeface="Arial"/>
              <a:sym typeface="Arial"/>
            </a:endParaRPr>
          </a:p>
        </p:txBody>
      </p:sp>
      <p:sp>
        <p:nvSpPr>
          <p:cNvPr id="771" name="Google Shape;771;p6"/>
          <p:cNvSpPr txBox="1"/>
          <p:nvPr/>
        </p:nvSpPr>
        <p:spPr>
          <a:xfrm>
            <a:off x="7675175" y="1215075"/>
            <a:ext cx="1357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km</a:t>
            </a:r>
            <a:endParaRPr sz="1400" b="0" i="0" u="none" strike="noStrike" cap="none">
              <a:solidFill>
                <a:srgbClr val="000000"/>
              </a:solidFill>
              <a:latin typeface="Arial"/>
              <a:ea typeface="Arial"/>
              <a:cs typeface="Arial"/>
              <a:sym typeface="Arial"/>
            </a:endParaRPr>
          </a:p>
        </p:txBody>
      </p:sp>
      <p:pic>
        <p:nvPicPr>
          <p:cNvPr id="772" name="Google Shape;772;p6"/>
          <p:cNvPicPr preferRelativeResize="0"/>
          <p:nvPr/>
        </p:nvPicPr>
        <p:blipFill rotWithShape="1">
          <a:blip r:embed="rId7">
            <a:alphaModFix/>
          </a:blip>
          <a:srcRect/>
          <a:stretch/>
        </p:blipFill>
        <p:spPr>
          <a:xfrm>
            <a:off x="7701400" y="978160"/>
            <a:ext cx="806275" cy="216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
          <p:cNvSpPr txBox="1">
            <a:spLocks noGrp="1"/>
          </p:cNvSpPr>
          <p:nvPr>
            <p:ph type="title"/>
          </p:nvPr>
        </p:nvSpPr>
        <p:spPr>
          <a:xfrm>
            <a:off x="213947" y="426133"/>
            <a:ext cx="11103512"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Palm Oil: Cuero y Salado National Park</a:t>
            </a:r>
            <a:endParaRPr/>
          </a:p>
        </p:txBody>
      </p:sp>
      <p:pic>
        <p:nvPicPr>
          <p:cNvPr id="779" name="Google Shape;779;p7"/>
          <p:cNvPicPr preferRelativeResize="0"/>
          <p:nvPr/>
        </p:nvPicPr>
        <p:blipFill rotWithShape="1">
          <a:blip r:embed="rId3">
            <a:alphaModFix/>
          </a:blip>
          <a:srcRect/>
          <a:stretch/>
        </p:blipFill>
        <p:spPr>
          <a:xfrm>
            <a:off x="1" y="1132450"/>
            <a:ext cx="6740402" cy="5725550"/>
          </a:xfrm>
          <a:prstGeom prst="rect">
            <a:avLst/>
          </a:prstGeom>
          <a:noFill/>
          <a:ln>
            <a:noFill/>
          </a:ln>
        </p:spPr>
      </p:pic>
      <p:pic>
        <p:nvPicPr>
          <p:cNvPr id="780" name="Google Shape;780;p7"/>
          <p:cNvPicPr preferRelativeResize="0"/>
          <p:nvPr/>
        </p:nvPicPr>
        <p:blipFill rotWithShape="1">
          <a:blip r:embed="rId4">
            <a:alphaModFix/>
          </a:blip>
          <a:srcRect/>
          <a:stretch/>
        </p:blipFill>
        <p:spPr>
          <a:xfrm>
            <a:off x="7031135" y="1739118"/>
            <a:ext cx="4994398" cy="4043818"/>
          </a:xfrm>
          <a:prstGeom prst="roundRect">
            <a:avLst>
              <a:gd name="adj" fmla="val 16667"/>
            </a:avLst>
          </a:prstGeom>
          <a:noFill/>
          <a:ln>
            <a:noFill/>
          </a:ln>
        </p:spPr>
      </p:pic>
      <p:sp>
        <p:nvSpPr>
          <p:cNvPr id="781" name="Google Shape;781;p7"/>
          <p:cNvSpPr/>
          <p:nvPr/>
        </p:nvSpPr>
        <p:spPr>
          <a:xfrm>
            <a:off x="8954085" y="4339883"/>
            <a:ext cx="597878" cy="717452"/>
          </a:xfrm>
          <a:prstGeom prst="rect">
            <a:avLst/>
          </a:prstGeom>
          <a:noFill/>
          <a:ln w="25400" cap="flat" cmpd="sng">
            <a:solidFill>
              <a:srgbClr val="379CC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82" name="Google Shape;782;p7"/>
          <p:cNvCxnSpPr/>
          <p:nvPr/>
        </p:nvCxnSpPr>
        <p:spPr>
          <a:xfrm rot="10800000">
            <a:off x="6740403" y="1132450"/>
            <a:ext cx="2213682" cy="3207433"/>
          </a:xfrm>
          <a:prstGeom prst="straightConnector1">
            <a:avLst/>
          </a:prstGeom>
          <a:noFill/>
          <a:ln w="38100" cap="flat" cmpd="sng">
            <a:solidFill>
              <a:srgbClr val="379CC3"/>
            </a:solidFill>
            <a:prstDash val="solid"/>
            <a:round/>
            <a:headEnd type="none" w="sm" len="sm"/>
            <a:tailEnd type="none" w="sm" len="sm"/>
          </a:ln>
        </p:spPr>
      </p:cxnSp>
      <p:cxnSp>
        <p:nvCxnSpPr>
          <p:cNvPr id="783" name="Google Shape;783;p7"/>
          <p:cNvCxnSpPr/>
          <p:nvPr/>
        </p:nvCxnSpPr>
        <p:spPr>
          <a:xfrm flipH="1">
            <a:off x="6740403" y="5057336"/>
            <a:ext cx="2213682" cy="1800664"/>
          </a:xfrm>
          <a:prstGeom prst="straightConnector1">
            <a:avLst/>
          </a:prstGeom>
          <a:noFill/>
          <a:ln w="38100" cap="flat" cmpd="sng">
            <a:solidFill>
              <a:srgbClr val="379CC3"/>
            </a:solidFill>
            <a:prstDash val="solid"/>
            <a:round/>
            <a:headEnd type="none" w="sm" len="sm"/>
            <a:tailEnd type="none" w="sm" len="sm"/>
          </a:ln>
        </p:spPr>
      </p:cxnSp>
      <p:sp>
        <p:nvSpPr>
          <p:cNvPr id="784" name="Google Shape;784;p7"/>
          <p:cNvSpPr txBox="1"/>
          <p:nvPr/>
        </p:nvSpPr>
        <p:spPr>
          <a:xfrm>
            <a:off x="626013" y="3761027"/>
            <a:ext cx="1125416" cy="309489"/>
          </a:xfrm>
          <a:prstGeom prst="rect">
            <a:avLst/>
          </a:prstGeom>
          <a:solidFill>
            <a:srgbClr val="464F4B"/>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Rio Cuero</a:t>
            </a:r>
            <a:endParaRPr sz="1400" b="0" i="0" u="none" strike="noStrike" cap="none">
              <a:solidFill>
                <a:srgbClr val="000000"/>
              </a:solidFill>
              <a:latin typeface="Arial"/>
              <a:ea typeface="Arial"/>
              <a:cs typeface="Arial"/>
              <a:sym typeface="Arial"/>
            </a:endParaRPr>
          </a:p>
        </p:txBody>
      </p:sp>
      <p:sp>
        <p:nvSpPr>
          <p:cNvPr id="785" name="Google Shape;785;p7"/>
          <p:cNvSpPr txBox="1"/>
          <p:nvPr/>
        </p:nvSpPr>
        <p:spPr>
          <a:xfrm>
            <a:off x="9813450" y="1431313"/>
            <a:ext cx="1817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m⁻ </a:t>
            </a:r>
            <a:r>
              <a:rPr lang="en-US" sz="1400" b="0" i="0" u="none" strike="noStrike" cap="none" baseline="30000">
                <a:solidFill>
                  <a:srgbClr val="3F3F3F"/>
                </a:solidFill>
                <a:latin typeface="Century Gothic"/>
                <a:ea typeface="Century Gothic"/>
                <a:cs typeface="Century Gothic"/>
                <a:sym typeface="Century Gothic"/>
              </a:rPr>
              <a:t>1</a:t>
            </a:r>
            <a:endParaRPr sz="1400" b="0" i="0" u="none" strike="noStrike" cap="none">
              <a:solidFill>
                <a:srgbClr val="3F3F3F"/>
              </a:solidFill>
              <a:latin typeface="Century Gothic"/>
              <a:ea typeface="Century Gothic"/>
              <a:cs typeface="Century Gothic"/>
              <a:sym typeface="Century Gothic"/>
            </a:endParaRPr>
          </a:p>
        </p:txBody>
      </p:sp>
      <p:pic>
        <p:nvPicPr>
          <p:cNvPr id="786" name="Google Shape;786;p7"/>
          <p:cNvPicPr preferRelativeResize="0"/>
          <p:nvPr/>
        </p:nvPicPr>
        <p:blipFill rotWithShape="1">
          <a:blip r:embed="rId5">
            <a:alphaModFix/>
          </a:blip>
          <a:srcRect/>
          <a:stretch/>
        </p:blipFill>
        <p:spPr>
          <a:xfrm>
            <a:off x="9813456" y="1123520"/>
            <a:ext cx="1212502" cy="307800"/>
          </a:xfrm>
          <a:prstGeom prst="rect">
            <a:avLst/>
          </a:prstGeom>
          <a:noFill/>
          <a:ln>
            <a:noFill/>
          </a:ln>
        </p:spPr>
      </p:pic>
      <p:pic>
        <p:nvPicPr>
          <p:cNvPr id="787" name="Google Shape;787;p7"/>
          <p:cNvPicPr preferRelativeResize="0"/>
          <p:nvPr/>
        </p:nvPicPr>
        <p:blipFill rotWithShape="1">
          <a:blip r:embed="rId6">
            <a:alphaModFix/>
          </a:blip>
          <a:srcRect/>
          <a:stretch/>
        </p:blipFill>
        <p:spPr>
          <a:xfrm>
            <a:off x="9225252" y="1300256"/>
            <a:ext cx="380909" cy="396000"/>
          </a:xfrm>
          <a:prstGeom prst="rect">
            <a:avLst/>
          </a:prstGeom>
          <a:noFill/>
          <a:ln>
            <a:noFill/>
          </a:ln>
        </p:spPr>
      </p:pic>
      <p:sp>
        <p:nvSpPr>
          <p:cNvPr id="788" name="Google Shape;788;p7"/>
          <p:cNvSpPr txBox="1"/>
          <p:nvPr/>
        </p:nvSpPr>
        <p:spPr>
          <a:xfrm>
            <a:off x="9132075" y="1017888"/>
            <a:ext cx="516000" cy="396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3F3F3F"/>
                </a:solidFill>
                <a:latin typeface="Century Gothic"/>
                <a:ea typeface="Century Gothic"/>
                <a:cs typeface="Century Gothic"/>
                <a:sym typeface="Century Gothic"/>
              </a:rPr>
              <a:t>N</a:t>
            </a:r>
            <a:endParaRPr sz="1600" b="0" i="0" u="none" strike="noStrike" cap="none">
              <a:solidFill>
                <a:srgbClr val="000000"/>
              </a:solidFill>
              <a:latin typeface="Arial"/>
              <a:ea typeface="Arial"/>
              <a:cs typeface="Arial"/>
              <a:sym typeface="Arial"/>
            </a:endParaRPr>
          </a:p>
        </p:txBody>
      </p:sp>
      <p:sp>
        <p:nvSpPr>
          <p:cNvPr id="789" name="Google Shape;789;p7"/>
          <p:cNvSpPr txBox="1"/>
          <p:nvPr/>
        </p:nvSpPr>
        <p:spPr>
          <a:xfrm>
            <a:off x="7609325" y="1344350"/>
            <a:ext cx="1357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0         5 km</a:t>
            </a:r>
            <a:endParaRPr sz="1400" b="0" i="0" u="none" strike="noStrike" cap="none">
              <a:solidFill>
                <a:srgbClr val="000000"/>
              </a:solidFill>
              <a:latin typeface="Arial"/>
              <a:ea typeface="Arial"/>
              <a:cs typeface="Arial"/>
              <a:sym typeface="Arial"/>
            </a:endParaRPr>
          </a:p>
        </p:txBody>
      </p:sp>
      <p:pic>
        <p:nvPicPr>
          <p:cNvPr id="790" name="Google Shape;790;p7"/>
          <p:cNvPicPr preferRelativeResize="0"/>
          <p:nvPr/>
        </p:nvPicPr>
        <p:blipFill rotWithShape="1">
          <a:blip r:embed="rId7">
            <a:alphaModFix/>
          </a:blip>
          <a:srcRect/>
          <a:stretch/>
        </p:blipFill>
        <p:spPr>
          <a:xfrm>
            <a:off x="7635550" y="1107435"/>
            <a:ext cx="806275" cy="216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6529c936c6_0_68"/>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Conclusions</a:t>
            </a:r>
            <a:endParaRPr/>
          </a:p>
        </p:txBody>
      </p:sp>
      <p:sp>
        <p:nvSpPr>
          <p:cNvPr id="797" name="Google Shape;797;g6529c936c6_0_68"/>
          <p:cNvSpPr txBox="1">
            <a:spLocks noGrp="1"/>
          </p:cNvSpPr>
          <p:nvPr>
            <p:ph type="body" idx="2"/>
          </p:nvPr>
        </p:nvSpPr>
        <p:spPr>
          <a:xfrm>
            <a:off x="1289375" y="2295450"/>
            <a:ext cx="9213600" cy="18465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Clr>
                <a:srgbClr val="379CC3"/>
              </a:buClr>
              <a:buSzPct val="100000"/>
              <a:buFont typeface="Webdings" panose="05030102010509060703" pitchFamily="18" charset="2"/>
              <a:buChar char="4"/>
            </a:pPr>
            <a:r>
              <a:rPr lang="en-US" sz="2400" dirty="0">
                <a:solidFill>
                  <a:srgbClr val="3F3F3F"/>
                </a:solidFill>
              </a:rPr>
              <a:t>Atmospherically corrected </a:t>
            </a:r>
            <a:r>
              <a:rPr lang="en-US" sz="2400" b="1" dirty="0">
                <a:solidFill>
                  <a:srgbClr val="3F3F3F"/>
                </a:solidFill>
              </a:rPr>
              <a:t>Sentinel-2 Level 1C products </a:t>
            </a:r>
            <a:r>
              <a:rPr lang="en-US" sz="2400" dirty="0">
                <a:solidFill>
                  <a:srgbClr val="3F3F3F"/>
                </a:solidFill>
              </a:rPr>
              <a:t>provide more robust datasets that </a:t>
            </a:r>
            <a:r>
              <a:rPr lang="en-US" sz="2400" b="1" dirty="0">
                <a:solidFill>
                  <a:srgbClr val="3F3F3F"/>
                </a:solidFill>
              </a:rPr>
              <a:t>derive water quality parameter measurements more effectively</a:t>
            </a:r>
            <a:r>
              <a:rPr lang="en-US" sz="2400" dirty="0">
                <a:solidFill>
                  <a:srgbClr val="3F3F3F"/>
                </a:solidFill>
              </a:rPr>
              <a:t> than Sentinel-2 Level 2A products.</a:t>
            </a:r>
            <a:endParaRPr sz="2400" dirty="0">
              <a:solidFill>
                <a:srgbClr val="3F3F3F"/>
              </a:solidFill>
            </a:endParaRPr>
          </a:p>
          <a:p>
            <a:pPr marL="800100" lvl="0" indent="-457200" algn="l" rtl="0">
              <a:lnSpc>
                <a:spcPct val="90000"/>
              </a:lnSpc>
              <a:spcBef>
                <a:spcPts val="1000"/>
              </a:spcBef>
              <a:spcAft>
                <a:spcPts val="0"/>
              </a:spcAft>
              <a:buClr>
                <a:srgbClr val="3F3F3F"/>
              </a:buClr>
              <a:buSzPct val="100000"/>
              <a:buFont typeface="Webdings" panose="05030102010509060703" pitchFamily="18" charset="2"/>
              <a:buChar char="4"/>
            </a:pPr>
            <a:endParaRPr dirty="0">
              <a:solidFill>
                <a:srgbClr val="3F3F3F"/>
              </a:solidFill>
            </a:endParaRPr>
          </a:p>
        </p:txBody>
      </p:sp>
      <p:sp>
        <p:nvSpPr>
          <p:cNvPr id="798" name="Google Shape;798;g6529c936c6_0_68"/>
          <p:cNvSpPr txBox="1">
            <a:spLocks noGrp="1"/>
          </p:cNvSpPr>
          <p:nvPr>
            <p:ph type="body" idx="3"/>
          </p:nvPr>
        </p:nvSpPr>
        <p:spPr>
          <a:xfrm>
            <a:off x="1289050" y="4141950"/>
            <a:ext cx="8699700" cy="12417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Clr>
                <a:srgbClr val="379CC3"/>
              </a:buClr>
              <a:buSzPct val="100000"/>
              <a:buFont typeface="Webdings" panose="05030102010509060703" pitchFamily="18" charset="2"/>
              <a:buChar char="4"/>
            </a:pPr>
            <a:r>
              <a:rPr lang="en-US" sz="2400" b="1">
                <a:solidFill>
                  <a:srgbClr val="3F3F3F"/>
                </a:solidFill>
              </a:rPr>
              <a:t>ORCAA assists</a:t>
            </a:r>
            <a:r>
              <a:rPr lang="en-US" sz="2400">
                <a:solidFill>
                  <a:srgbClr val="3F3F3F"/>
                </a:solidFill>
              </a:rPr>
              <a:t> </a:t>
            </a:r>
            <a:r>
              <a:rPr lang="en-US" sz="2400" b="1">
                <a:solidFill>
                  <a:srgbClr val="3F3F3F"/>
                </a:solidFill>
              </a:rPr>
              <a:t>coastal land-use managers</a:t>
            </a:r>
            <a:r>
              <a:rPr lang="en-US" sz="2400">
                <a:solidFill>
                  <a:srgbClr val="3F3F3F"/>
                </a:solidFill>
              </a:rPr>
              <a:t> in regulating marine protected areas by </a:t>
            </a:r>
            <a:r>
              <a:rPr lang="en-US" sz="2400" b="1">
                <a:solidFill>
                  <a:srgbClr val="3F3F3F"/>
                </a:solidFill>
              </a:rPr>
              <a:t>providing maps and time-series graphs</a:t>
            </a:r>
            <a:r>
              <a:rPr lang="en-US" sz="2400">
                <a:solidFill>
                  <a:srgbClr val="3F3F3F"/>
                </a:solidFill>
              </a:rPr>
              <a:t> of changing water quality conditions across a six-year time period.  </a:t>
            </a:r>
            <a:endParaRPr sz="2400">
              <a:solidFill>
                <a:srgbClr val="3F3F3F"/>
              </a:solidFill>
            </a:endParaRPr>
          </a:p>
          <a:p>
            <a:pPr marL="800100" lvl="0" indent="-457200" algn="l" rtl="0">
              <a:lnSpc>
                <a:spcPct val="90000"/>
              </a:lnSpc>
              <a:spcBef>
                <a:spcPts val="1000"/>
              </a:spcBef>
              <a:spcAft>
                <a:spcPts val="0"/>
              </a:spcAft>
              <a:buClr>
                <a:srgbClr val="3F3F3F"/>
              </a:buClr>
              <a:buSzPct val="100000"/>
              <a:buFont typeface="Webdings" panose="05030102010509060703" pitchFamily="18" charset="2"/>
              <a:buChar char="4"/>
            </a:pPr>
            <a:endParaRPr>
              <a:solidFill>
                <a:srgbClr val="3F3F3F"/>
              </a:solidFill>
            </a:endParaRPr>
          </a:p>
        </p:txBody>
      </p:sp>
      <p:sp>
        <p:nvSpPr>
          <p:cNvPr id="799" name="Google Shape;799;g6529c936c6_0_68"/>
          <p:cNvSpPr txBox="1">
            <a:spLocks noGrp="1"/>
          </p:cNvSpPr>
          <p:nvPr>
            <p:ph type="body" idx="4"/>
          </p:nvPr>
        </p:nvSpPr>
        <p:spPr>
          <a:xfrm>
            <a:off x="1289050" y="988650"/>
            <a:ext cx="8699700" cy="1306800"/>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0"/>
              </a:spcBef>
              <a:spcAft>
                <a:spcPts val="0"/>
              </a:spcAft>
              <a:buClr>
                <a:srgbClr val="379CC3"/>
              </a:buClr>
              <a:buSzPct val="100000"/>
              <a:buFont typeface="Webdings" panose="05030102010509060703" pitchFamily="18" charset="2"/>
              <a:buChar char="4"/>
            </a:pPr>
            <a:r>
              <a:rPr lang="en-US" sz="2400" dirty="0">
                <a:solidFill>
                  <a:srgbClr val="3F3F3F"/>
                </a:solidFill>
              </a:rPr>
              <a:t>The wet seasons in Belize and Honduras generally exhibit </a:t>
            </a:r>
            <a:r>
              <a:rPr lang="en-US" sz="2400" b="1" dirty="0">
                <a:solidFill>
                  <a:srgbClr val="3F3F3F"/>
                </a:solidFill>
              </a:rPr>
              <a:t>higher levels of turbidity and CDOM </a:t>
            </a:r>
            <a:r>
              <a:rPr lang="en-US" sz="2400" dirty="0">
                <a:solidFill>
                  <a:srgbClr val="3F3F3F"/>
                </a:solidFill>
              </a:rPr>
              <a:t>than the drier seasons.</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6529c936c6_0_76"/>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Errors and Uncertainties</a:t>
            </a:r>
            <a:endParaRPr/>
          </a:p>
        </p:txBody>
      </p:sp>
      <p:sp>
        <p:nvSpPr>
          <p:cNvPr id="806" name="Google Shape;806;g6529c936c6_0_76"/>
          <p:cNvSpPr txBox="1">
            <a:spLocks noGrp="1"/>
          </p:cNvSpPr>
          <p:nvPr>
            <p:ph type="body" idx="2"/>
          </p:nvPr>
        </p:nvSpPr>
        <p:spPr>
          <a:xfrm>
            <a:off x="691675" y="2409450"/>
            <a:ext cx="5056200" cy="1825500"/>
          </a:xfrm>
          <a:prstGeom prst="rect">
            <a:avLst/>
          </a:prstGeom>
          <a:noFill/>
          <a:ln>
            <a:noFill/>
          </a:ln>
        </p:spPr>
        <p:txBody>
          <a:bodyPr spcFirstLastPara="1" wrap="square" lIns="91425" tIns="45700" rIns="91425" bIns="45700" anchor="t" anchorCtr="0">
            <a:noAutofit/>
          </a:bodyPr>
          <a:lstStyle/>
          <a:p>
            <a:pPr marL="508000" lvl="0" indent="-457200" algn="l" rtl="0">
              <a:lnSpc>
                <a:spcPct val="90000"/>
              </a:lnSpc>
              <a:spcBef>
                <a:spcPts val="1000"/>
              </a:spcBef>
              <a:spcAft>
                <a:spcPts val="0"/>
              </a:spcAft>
              <a:buClr>
                <a:srgbClr val="379CC3"/>
              </a:buClr>
              <a:buSzPts val="2800"/>
              <a:buFont typeface="Webdings" panose="05030102010509060703" pitchFamily="18" charset="2"/>
              <a:buChar char="4"/>
            </a:pPr>
            <a:r>
              <a:rPr lang="en-US" b="1" dirty="0">
                <a:solidFill>
                  <a:srgbClr val="3F3F3F"/>
                </a:solidFill>
              </a:rPr>
              <a:t>Calibration</a:t>
            </a:r>
            <a:r>
              <a:rPr lang="en-US" dirty="0">
                <a:solidFill>
                  <a:srgbClr val="3F3F3F"/>
                </a:solidFill>
              </a:rPr>
              <a:t> of CDOM and chlorophyll-a algorithms </a:t>
            </a:r>
            <a:r>
              <a:rPr lang="en-US" b="1" dirty="0">
                <a:solidFill>
                  <a:srgbClr val="3F3F3F"/>
                </a:solidFill>
              </a:rPr>
              <a:t>for shallow, coastal areas</a:t>
            </a:r>
            <a:endParaRPr b="1" dirty="0"/>
          </a:p>
        </p:txBody>
      </p:sp>
      <p:sp>
        <p:nvSpPr>
          <p:cNvPr id="807" name="Google Shape;807;g6529c936c6_0_76"/>
          <p:cNvSpPr txBox="1">
            <a:spLocks noGrp="1"/>
          </p:cNvSpPr>
          <p:nvPr>
            <p:ph type="body" idx="3"/>
          </p:nvPr>
        </p:nvSpPr>
        <p:spPr>
          <a:xfrm>
            <a:off x="691675" y="4387101"/>
            <a:ext cx="4851900" cy="1389300"/>
          </a:xfrm>
          <a:prstGeom prst="rect">
            <a:avLst/>
          </a:prstGeom>
          <a:noFill/>
          <a:ln>
            <a:noFill/>
          </a:ln>
        </p:spPr>
        <p:txBody>
          <a:bodyPr spcFirstLastPara="1" wrap="square" lIns="91425" tIns="45700" rIns="91425" bIns="45700" anchor="t" anchorCtr="0">
            <a:noAutofit/>
          </a:bodyPr>
          <a:lstStyle/>
          <a:p>
            <a:pPr marL="508000" lvl="0" indent="-457200" algn="l" rtl="0">
              <a:lnSpc>
                <a:spcPct val="90000"/>
              </a:lnSpc>
              <a:spcBef>
                <a:spcPts val="1000"/>
              </a:spcBef>
              <a:spcAft>
                <a:spcPts val="0"/>
              </a:spcAft>
              <a:buClr>
                <a:srgbClr val="379CC3"/>
              </a:buClr>
              <a:buSzPts val="2800"/>
              <a:buFont typeface="Webdings" panose="05030102010509060703" pitchFamily="18" charset="2"/>
              <a:buChar char="4"/>
            </a:pPr>
            <a:r>
              <a:rPr lang="en-US" b="1" dirty="0">
                <a:solidFill>
                  <a:srgbClr val="3F3F3F"/>
                </a:solidFill>
              </a:rPr>
              <a:t>Medium-low spatial resolution</a:t>
            </a:r>
            <a:r>
              <a:rPr lang="en-US" dirty="0">
                <a:solidFill>
                  <a:srgbClr val="3F3F3F"/>
                </a:solidFill>
              </a:rPr>
              <a:t> of satellites skews values</a:t>
            </a:r>
            <a:endParaRPr dirty="0"/>
          </a:p>
        </p:txBody>
      </p:sp>
      <p:sp>
        <p:nvSpPr>
          <p:cNvPr id="808" name="Google Shape;808;g6529c936c6_0_76"/>
          <p:cNvSpPr txBox="1">
            <a:spLocks noGrp="1"/>
          </p:cNvSpPr>
          <p:nvPr>
            <p:ph type="body" idx="4"/>
          </p:nvPr>
        </p:nvSpPr>
        <p:spPr>
          <a:xfrm>
            <a:off x="691675" y="1129275"/>
            <a:ext cx="5056200" cy="1241700"/>
          </a:xfrm>
          <a:prstGeom prst="rect">
            <a:avLst/>
          </a:prstGeom>
          <a:noFill/>
          <a:ln>
            <a:noFill/>
          </a:ln>
        </p:spPr>
        <p:txBody>
          <a:bodyPr spcFirstLastPara="1" wrap="square" lIns="91425" tIns="45700" rIns="91425" bIns="45700" anchor="t" anchorCtr="0">
            <a:noAutofit/>
          </a:bodyPr>
          <a:lstStyle/>
          <a:p>
            <a:pPr marL="508000" lvl="0" indent="-457200" algn="l" rtl="0">
              <a:lnSpc>
                <a:spcPct val="90000"/>
              </a:lnSpc>
              <a:spcBef>
                <a:spcPts val="1000"/>
              </a:spcBef>
              <a:spcAft>
                <a:spcPts val="0"/>
              </a:spcAft>
              <a:buClr>
                <a:srgbClr val="379CC3"/>
              </a:buClr>
              <a:buSzPts val="2800"/>
              <a:buFont typeface="Webdings" panose="05030102010509060703" pitchFamily="18" charset="2"/>
              <a:buChar char="4"/>
            </a:pPr>
            <a:r>
              <a:rPr lang="en-US" b="1" dirty="0">
                <a:solidFill>
                  <a:srgbClr val="3F3F3F"/>
                </a:solidFill>
              </a:rPr>
              <a:t>Lack of </a:t>
            </a:r>
            <a:r>
              <a:rPr lang="en-US" b="1" i="1" dirty="0">
                <a:solidFill>
                  <a:srgbClr val="3F3F3F"/>
                </a:solidFill>
              </a:rPr>
              <a:t>in situ </a:t>
            </a:r>
            <a:r>
              <a:rPr lang="en-US" b="1" dirty="0">
                <a:solidFill>
                  <a:srgbClr val="3F3F3F"/>
                </a:solidFill>
              </a:rPr>
              <a:t>data</a:t>
            </a:r>
            <a:r>
              <a:rPr lang="en-US" dirty="0">
                <a:solidFill>
                  <a:srgbClr val="3F3F3F"/>
                </a:solidFill>
              </a:rPr>
              <a:t> for validation</a:t>
            </a:r>
            <a:endParaRPr dirty="0">
              <a:solidFill>
                <a:srgbClr val="3F3F3F"/>
              </a:solidFill>
            </a:endParaRPr>
          </a:p>
        </p:txBody>
      </p:sp>
      <p:sp>
        <p:nvSpPr>
          <p:cNvPr id="809" name="Google Shape;809;g6529c936c6_0_76"/>
          <p:cNvSpPr txBox="1"/>
          <p:nvPr/>
        </p:nvSpPr>
        <p:spPr>
          <a:xfrm>
            <a:off x="10124618" y="4375512"/>
            <a:ext cx="1881852" cy="64706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tx1">
                    <a:lumMod val="75000"/>
                    <a:lumOff val="25000"/>
                  </a:schemeClr>
                </a:solidFill>
                <a:latin typeface="Century Gothic"/>
                <a:ea typeface="Century Gothic"/>
                <a:cs typeface="Century Gothic"/>
                <a:sym typeface="Century Gothic"/>
              </a:rPr>
              <a:t>Image credit: </a:t>
            </a:r>
            <a:endParaRPr lang="en-US" sz="1200" b="0" i="0" u="none" strike="noStrike" cap="none" dirty="0" smtClean="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smtClean="0">
                <a:solidFill>
                  <a:schemeClr val="tx1">
                    <a:lumMod val="75000"/>
                    <a:lumOff val="25000"/>
                  </a:schemeClr>
                </a:solidFill>
                <a:latin typeface="Century Gothic"/>
                <a:ea typeface="Century Gothic"/>
                <a:cs typeface="Century Gothic"/>
                <a:sym typeface="Century Gothic"/>
              </a:rPr>
              <a:t>Dr</a:t>
            </a:r>
            <a:r>
              <a:rPr lang="en-US" sz="1200" b="0" i="0" u="none" strike="noStrike" cap="none" dirty="0">
                <a:solidFill>
                  <a:schemeClr val="tx1">
                    <a:lumMod val="75000"/>
                    <a:lumOff val="25000"/>
                  </a:schemeClr>
                </a:solidFill>
                <a:latin typeface="Century Gothic"/>
                <a:ea typeface="Century Gothic"/>
                <a:cs typeface="Century Gothic"/>
                <a:sym typeface="Century Gothic"/>
              </a:rPr>
              <a:t>. Juan Torres-Perez</a:t>
            </a:r>
            <a:endParaRPr sz="12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810" name="Google Shape;810;g6529c936c6_0_76" descr="Underwater view of a coral&#10;&#10;Description automatically generated"/>
          <p:cNvPicPr preferRelativeResize="0"/>
          <p:nvPr/>
        </p:nvPicPr>
        <p:blipFill rotWithShape="1">
          <a:blip r:embed="rId3">
            <a:alphaModFix/>
          </a:blip>
          <a:srcRect/>
          <a:stretch/>
        </p:blipFill>
        <p:spPr>
          <a:xfrm>
            <a:off x="7340100" y="762103"/>
            <a:ext cx="4851900" cy="3638925"/>
          </a:xfrm>
          <a:prstGeom prst="roundRect">
            <a:avLst>
              <a:gd name="adj" fmla="val 16667"/>
            </a:avLst>
          </a:prstGeom>
          <a:noFill/>
          <a:ln>
            <a:noFill/>
          </a:ln>
          <a:effectLst>
            <a:outerShdw blurRad="50800" dist="38100" dir="2700000" algn="tl" rotWithShape="0">
              <a:srgbClr val="000000">
                <a:alpha val="40000"/>
              </a:srgbClr>
            </a:outerShdw>
          </a:effectLst>
        </p:spPr>
      </p:pic>
      <p:pic>
        <p:nvPicPr>
          <p:cNvPr id="811" name="Google Shape;811;g6529c936c6_0_76" descr="A close up of a coral&#10;&#10;Description automatically generated"/>
          <p:cNvPicPr preferRelativeResize="0"/>
          <p:nvPr/>
        </p:nvPicPr>
        <p:blipFill rotWithShape="1">
          <a:blip r:embed="rId4">
            <a:alphaModFix/>
          </a:blip>
          <a:srcRect/>
          <a:stretch/>
        </p:blipFill>
        <p:spPr>
          <a:xfrm>
            <a:off x="6256421" y="3240506"/>
            <a:ext cx="3868197" cy="2901148"/>
          </a:xfrm>
          <a:prstGeom prst="roundRect">
            <a:avLst>
              <a:gd name="adj" fmla="val 16667"/>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6f552a9b71_0_89"/>
          <p:cNvSpPr txBox="1">
            <a:spLocks noGrp="1"/>
          </p:cNvSpPr>
          <p:nvPr>
            <p:ph type="title"/>
          </p:nvPr>
        </p:nvSpPr>
        <p:spPr>
          <a:xfrm>
            <a:off x="1219968" y="340419"/>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Future Work</a:t>
            </a:r>
            <a:endParaRPr/>
          </a:p>
        </p:txBody>
      </p:sp>
      <p:sp>
        <p:nvSpPr>
          <p:cNvPr id="818" name="Google Shape;818;g6f552a9b71_0_89"/>
          <p:cNvSpPr txBox="1">
            <a:spLocks noGrp="1"/>
          </p:cNvSpPr>
          <p:nvPr>
            <p:ph type="body" idx="4"/>
          </p:nvPr>
        </p:nvSpPr>
        <p:spPr>
          <a:xfrm>
            <a:off x="275643" y="1331016"/>
            <a:ext cx="5400000" cy="3717300"/>
          </a:xfrm>
          <a:prstGeom prst="rect">
            <a:avLst/>
          </a:prstGeom>
          <a:noFill/>
          <a:ln>
            <a:noFill/>
          </a:ln>
        </p:spPr>
        <p:txBody>
          <a:bodyPr spcFirstLastPara="1" wrap="square" lIns="91425" tIns="45700" rIns="91425" bIns="45700" anchor="t" anchorCtr="0">
            <a:noAutofit/>
          </a:bodyPr>
          <a:lstStyle/>
          <a:p>
            <a:pPr marL="533400" lvl="0" indent="-457200" algn="l" rtl="0">
              <a:lnSpc>
                <a:spcPct val="90000"/>
              </a:lnSpc>
              <a:spcBef>
                <a:spcPts val="1000"/>
              </a:spcBef>
              <a:spcAft>
                <a:spcPts val="0"/>
              </a:spcAft>
              <a:buClr>
                <a:srgbClr val="379CC3"/>
              </a:buClr>
              <a:buSzPct val="100000"/>
              <a:buFont typeface="Webdings" panose="05030102010509060703" pitchFamily="18" charset="2"/>
              <a:buChar char="4"/>
            </a:pPr>
            <a:r>
              <a:rPr lang="en-US" b="1" dirty="0">
                <a:solidFill>
                  <a:srgbClr val="3F3F3F"/>
                </a:solidFill>
              </a:rPr>
              <a:t>Validation</a:t>
            </a:r>
            <a:r>
              <a:rPr lang="en-US" dirty="0">
                <a:solidFill>
                  <a:srgbClr val="3F3F3F"/>
                </a:solidFill>
              </a:rPr>
              <a:t> of satellite derived water metrics with </a:t>
            </a:r>
            <a:r>
              <a:rPr lang="en-US" i="1" dirty="0">
                <a:solidFill>
                  <a:srgbClr val="3F3F3F"/>
                </a:solidFill>
              </a:rPr>
              <a:t>in situ </a:t>
            </a:r>
            <a:r>
              <a:rPr lang="en-US" dirty="0">
                <a:solidFill>
                  <a:srgbClr val="3F3F3F"/>
                </a:solidFill>
              </a:rPr>
              <a:t>data </a:t>
            </a:r>
            <a:endParaRPr dirty="0">
              <a:solidFill>
                <a:srgbClr val="3F3F3F"/>
              </a:solidFill>
            </a:endParaRPr>
          </a:p>
          <a:p>
            <a:pPr marL="533400" lvl="0" indent="-457200" algn="l" rtl="0">
              <a:lnSpc>
                <a:spcPct val="90000"/>
              </a:lnSpc>
              <a:spcBef>
                <a:spcPts val="1000"/>
              </a:spcBef>
              <a:spcAft>
                <a:spcPts val="0"/>
              </a:spcAft>
              <a:buClr>
                <a:srgbClr val="379CC3"/>
              </a:buClr>
              <a:buSzPct val="100000"/>
              <a:buFont typeface="Webdings" panose="05030102010509060703" pitchFamily="18" charset="2"/>
              <a:buChar char="4"/>
            </a:pPr>
            <a:r>
              <a:rPr lang="en-US" dirty="0">
                <a:solidFill>
                  <a:srgbClr val="3F3F3F"/>
                </a:solidFill>
              </a:rPr>
              <a:t>Develop a </a:t>
            </a:r>
            <a:r>
              <a:rPr lang="en-US" b="1" i="1" dirty="0" err="1">
                <a:solidFill>
                  <a:srgbClr val="3F3F3F"/>
                </a:solidFill>
              </a:rPr>
              <a:t>Sargassum</a:t>
            </a:r>
            <a:r>
              <a:rPr lang="en-US" b="1" i="1" dirty="0">
                <a:solidFill>
                  <a:srgbClr val="3F3F3F"/>
                </a:solidFill>
              </a:rPr>
              <a:t> </a:t>
            </a:r>
            <a:r>
              <a:rPr lang="en-US" b="1" dirty="0">
                <a:solidFill>
                  <a:srgbClr val="3F3F3F"/>
                </a:solidFill>
              </a:rPr>
              <a:t>parameter</a:t>
            </a:r>
            <a:r>
              <a:rPr lang="en-US" dirty="0">
                <a:solidFill>
                  <a:srgbClr val="3F3F3F"/>
                </a:solidFill>
              </a:rPr>
              <a:t> to monitor </a:t>
            </a:r>
            <a:r>
              <a:rPr lang="en-US" dirty="0" err="1">
                <a:solidFill>
                  <a:srgbClr val="3F3F3F"/>
                </a:solidFill>
              </a:rPr>
              <a:t>macroalgae</a:t>
            </a:r>
            <a:r>
              <a:rPr lang="en-US" dirty="0">
                <a:solidFill>
                  <a:srgbClr val="3F3F3F"/>
                </a:solidFill>
              </a:rPr>
              <a:t> blooms</a:t>
            </a:r>
            <a:endParaRPr dirty="0">
              <a:solidFill>
                <a:srgbClr val="3F3F3F"/>
              </a:solidFill>
            </a:endParaRPr>
          </a:p>
          <a:p>
            <a:pPr marL="533400" lvl="0" indent="-457200" algn="l" rtl="0">
              <a:lnSpc>
                <a:spcPct val="90000"/>
              </a:lnSpc>
              <a:spcBef>
                <a:spcPts val="1000"/>
              </a:spcBef>
              <a:spcAft>
                <a:spcPts val="0"/>
              </a:spcAft>
              <a:buClr>
                <a:srgbClr val="379CC3"/>
              </a:buClr>
              <a:buSzPct val="100000"/>
              <a:buFont typeface="Webdings" panose="05030102010509060703" pitchFamily="18" charset="2"/>
              <a:buChar char="4"/>
            </a:pPr>
            <a:r>
              <a:rPr lang="en-US" dirty="0">
                <a:solidFill>
                  <a:srgbClr val="3F3F3F"/>
                </a:solidFill>
              </a:rPr>
              <a:t>Incorporate </a:t>
            </a:r>
            <a:r>
              <a:rPr lang="en-US" b="1" dirty="0">
                <a:solidFill>
                  <a:srgbClr val="3F3F3F"/>
                </a:solidFill>
              </a:rPr>
              <a:t>benthic reflectance</a:t>
            </a:r>
            <a:r>
              <a:rPr lang="en-US" dirty="0">
                <a:solidFill>
                  <a:srgbClr val="3F3F3F"/>
                </a:solidFill>
              </a:rPr>
              <a:t> algorithm for shallow coastal waters</a:t>
            </a:r>
            <a:endParaRPr dirty="0">
              <a:solidFill>
                <a:srgbClr val="3F3F3F"/>
              </a:solidFill>
            </a:endParaRPr>
          </a:p>
          <a:p>
            <a:pPr lvl="0" algn="l" rtl="0">
              <a:lnSpc>
                <a:spcPct val="90000"/>
              </a:lnSpc>
              <a:spcBef>
                <a:spcPts val="1000"/>
              </a:spcBef>
              <a:spcAft>
                <a:spcPts val="0"/>
              </a:spcAft>
              <a:buSzPct val="100000"/>
              <a:buFont typeface="Webdings" panose="05030102010509060703" pitchFamily="18" charset="2"/>
              <a:buChar char="4"/>
            </a:pPr>
            <a:endParaRPr sz="2400" dirty="0"/>
          </a:p>
        </p:txBody>
      </p:sp>
      <p:pic>
        <p:nvPicPr>
          <p:cNvPr id="819" name="Google Shape;819;g6f552a9b71_0_89"/>
          <p:cNvPicPr preferRelativeResize="0"/>
          <p:nvPr/>
        </p:nvPicPr>
        <p:blipFill rotWithShape="1">
          <a:blip r:embed="rId3">
            <a:alphaModFix/>
          </a:blip>
          <a:srcRect/>
          <a:stretch/>
        </p:blipFill>
        <p:spPr>
          <a:xfrm>
            <a:off x="7439025" y="-2484"/>
            <a:ext cx="4752975" cy="2667000"/>
          </a:xfrm>
          <a:prstGeom prst="roundRect">
            <a:avLst>
              <a:gd name="adj" fmla="val 16667"/>
            </a:avLst>
          </a:prstGeom>
          <a:noFill/>
          <a:ln>
            <a:noFill/>
          </a:ln>
          <a:effectLst>
            <a:outerShdw blurRad="50800" dist="38100" dir="2700000" algn="tl" rotWithShape="0">
              <a:srgbClr val="000000">
                <a:alpha val="40000"/>
              </a:srgbClr>
            </a:outerShdw>
          </a:effectLst>
        </p:spPr>
      </p:pic>
      <p:pic>
        <p:nvPicPr>
          <p:cNvPr id="821" name="Google Shape;821;g6f552a9b71_0_89" descr="A picture containing animal, colorful, sitting, coral&#10;&#10;Description automatically generated"/>
          <p:cNvPicPr preferRelativeResize="0"/>
          <p:nvPr/>
        </p:nvPicPr>
        <p:blipFill rotWithShape="1">
          <a:blip r:embed="rId4">
            <a:alphaModFix/>
          </a:blip>
          <a:srcRect/>
          <a:stretch/>
        </p:blipFill>
        <p:spPr>
          <a:xfrm>
            <a:off x="6609347" y="2669483"/>
            <a:ext cx="5582653" cy="4186033"/>
          </a:xfrm>
          <a:prstGeom prst="roundRect">
            <a:avLst>
              <a:gd name="adj" fmla="val 16667"/>
            </a:avLst>
          </a:prstGeom>
          <a:noFill/>
          <a:ln>
            <a:noFill/>
          </a:ln>
          <a:effectLst>
            <a:outerShdw blurRad="50800" dist="38100" dir="2700000" algn="tl" rotWithShape="0">
              <a:srgbClr val="000000">
                <a:alpha val="40000"/>
              </a:srgbClr>
            </a:outerShdw>
          </a:effectLst>
        </p:spPr>
      </p:pic>
      <p:sp>
        <p:nvSpPr>
          <p:cNvPr id="820" name="Google Shape;820;g6f552a9b71_0_89"/>
          <p:cNvSpPr txBox="1"/>
          <p:nvPr/>
        </p:nvSpPr>
        <p:spPr>
          <a:xfrm>
            <a:off x="6930894" y="6564795"/>
            <a:ext cx="4846320" cy="222803"/>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Century Gothic"/>
                <a:ea typeface="Century Gothic"/>
                <a:cs typeface="Century Gothic"/>
                <a:sym typeface="Century Gothic"/>
              </a:rPr>
              <a:t>Image credit</a:t>
            </a:r>
            <a:r>
              <a:rPr lang="en-US" sz="1200" b="0" i="0" u="none" strike="noStrike" cap="none" dirty="0" smtClean="0">
                <a:solidFill>
                  <a:schemeClr val="bg1"/>
                </a:solidFill>
                <a:latin typeface="Century Gothic"/>
                <a:ea typeface="Century Gothic"/>
                <a:cs typeface="Century Gothic"/>
                <a:sym typeface="Century Gothic"/>
              </a:rPr>
              <a:t>:(Top) </a:t>
            </a:r>
            <a:r>
              <a:rPr lang="en-US" sz="1200" b="0" i="0" u="none" strike="noStrike" cap="none" dirty="0" err="1" smtClean="0">
                <a:solidFill>
                  <a:schemeClr val="bg1"/>
                </a:solidFill>
                <a:latin typeface="Century Gothic"/>
                <a:ea typeface="Century Gothic"/>
                <a:cs typeface="Century Gothic"/>
                <a:sym typeface="Century Gothic"/>
              </a:rPr>
              <a:t>rjsinenomine</a:t>
            </a:r>
            <a:r>
              <a:rPr lang="en-US" sz="1200" b="0" i="0" u="none" strike="noStrike" cap="none" dirty="0">
                <a:solidFill>
                  <a:schemeClr val="bg1"/>
                </a:solidFill>
                <a:latin typeface="Century Gothic"/>
                <a:ea typeface="Century Gothic"/>
                <a:cs typeface="Century Gothic"/>
                <a:sym typeface="Century Gothic"/>
              </a:rPr>
              <a:t>; </a:t>
            </a:r>
            <a:r>
              <a:rPr lang="en-US" sz="1200" b="0" i="0" u="none" strike="noStrike" cap="none" dirty="0" smtClean="0">
                <a:solidFill>
                  <a:schemeClr val="bg1"/>
                </a:solidFill>
                <a:latin typeface="Century Gothic"/>
                <a:ea typeface="Century Gothic"/>
                <a:cs typeface="Century Gothic"/>
                <a:sym typeface="Century Gothic"/>
              </a:rPr>
              <a:t>(Bottom) Dr</a:t>
            </a:r>
            <a:r>
              <a:rPr lang="en-US" sz="1200" b="0" i="0" u="none" strike="noStrike" cap="none" dirty="0">
                <a:solidFill>
                  <a:schemeClr val="bg1"/>
                </a:solidFill>
                <a:latin typeface="Century Gothic"/>
                <a:ea typeface="Century Gothic"/>
                <a:cs typeface="Century Gothic"/>
                <a:sym typeface="Century Gothic"/>
              </a:rPr>
              <a:t>. Juan Torres-Perez </a:t>
            </a:r>
            <a:endParaRPr sz="1200" b="0" i="0" u="none" strike="noStrike" cap="none" dirty="0">
              <a:solidFill>
                <a:schemeClr val="bg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2"/>
          <p:cNvSpPr txBox="1"/>
          <p:nvPr/>
        </p:nvSpPr>
        <p:spPr>
          <a:xfrm>
            <a:off x="552450" y="943790"/>
            <a:ext cx="11087100" cy="544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379CC3"/>
                </a:solidFill>
                <a:latin typeface="Century Gothic"/>
                <a:ea typeface="Century Gothic"/>
                <a:cs typeface="Century Gothic"/>
                <a:sym typeface="Century Gothic"/>
              </a:rPr>
              <a:t>Partners</a:t>
            </a:r>
            <a:endParaRPr sz="1600" b="1" i="0" u="none" strike="noStrike" cap="none" dirty="0">
              <a:solidFill>
                <a:srgbClr val="379CC3"/>
              </a:solidFill>
              <a:latin typeface="Century Gothic"/>
              <a:ea typeface="Century Gothic"/>
              <a:cs typeface="Century Gothic"/>
              <a:sym typeface="Century Gothic"/>
            </a:endParaRPr>
          </a:p>
          <a:p>
            <a:pPr marL="342900" marR="0" lvl="0" indent="-292100" algn="l" rtl="0">
              <a:lnSpc>
                <a:spcPct val="100000"/>
              </a:lnSpc>
              <a:spcBef>
                <a:spcPts val="0"/>
              </a:spcBef>
              <a:spcAft>
                <a:spcPts val="0"/>
              </a:spcAft>
              <a:buClr>
                <a:srgbClr val="379CC3"/>
              </a:buClr>
              <a:buSzPts val="1400"/>
              <a:buFont typeface="Webdings" panose="05030102010509060703" pitchFamily="18" charset="2"/>
              <a:buChar char="4"/>
            </a:pPr>
            <a:r>
              <a:rPr lang="en-US" sz="1400" b="1" i="0" u="none" strike="noStrike" cap="none" dirty="0" err="1">
                <a:solidFill>
                  <a:srgbClr val="3F3F3F"/>
                </a:solidFill>
                <a:latin typeface="Century Gothic"/>
                <a:ea typeface="Century Gothic"/>
                <a:cs typeface="Century Gothic"/>
                <a:sym typeface="Century Gothic"/>
              </a:rPr>
              <a:t>Rosabel</a:t>
            </a:r>
            <a:r>
              <a:rPr lang="en-US" sz="1400" b="1" i="0" u="none" strike="noStrike" cap="none" dirty="0">
                <a:solidFill>
                  <a:srgbClr val="3F3F3F"/>
                </a:solidFill>
                <a:latin typeface="Century Gothic"/>
                <a:ea typeface="Century Gothic"/>
                <a:cs typeface="Century Gothic"/>
                <a:sym typeface="Century Gothic"/>
              </a:rPr>
              <a:t> Martinez Arriaga </a:t>
            </a:r>
            <a:r>
              <a:rPr lang="en-US" sz="1400" b="0" i="0" u="none" strike="noStrike" cap="none" dirty="0">
                <a:solidFill>
                  <a:srgbClr val="3F3F3F"/>
                </a:solidFill>
                <a:latin typeface="Century Gothic"/>
                <a:ea typeface="Century Gothic"/>
                <a:cs typeface="Century Gothic"/>
                <a:sym typeface="Century Gothic"/>
              </a:rPr>
              <a:t>and </a:t>
            </a:r>
            <a:r>
              <a:rPr lang="en-US" sz="1400" b="1" i="0" u="none" strike="noStrike" cap="none" dirty="0" err="1">
                <a:solidFill>
                  <a:srgbClr val="3F3F3F"/>
                </a:solidFill>
                <a:latin typeface="Century Gothic"/>
                <a:ea typeface="Century Gothic"/>
                <a:cs typeface="Century Gothic"/>
                <a:sym typeface="Century Gothic"/>
              </a:rPr>
              <a:t>Fausto</a:t>
            </a:r>
            <a:r>
              <a:rPr lang="en-US" sz="1400" b="1" i="0" u="none" strike="noStrike" cap="none" dirty="0">
                <a:solidFill>
                  <a:srgbClr val="3F3F3F"/>
                </a:solidFill>
                <a:latin typeface="Century Gothic"/>
                <a:ea typeface="Century Gothic"/>
                <a:cs typeface="Century Gothic"/>
                <a:sym typeface="Century Gothic"/>
              </a:rPr>
              <a:t> Diaz</a:t>
            </a:r>
            <a:r>
              <a:rPr lang="en-US" sz="1400" b="0" i="0" u="none" strike="noStrike" cap="none" dirty="0">
                <a:solidFill>
                  <a:srgbClr val="3F3F3F"/>
                </a:solidFill>
                <a:latin typeface="Century Gothic"/>
                <a:ea typeface="Century Gothic"/>
                <a:cs typeface="Century Gothic"/>
                <a:sym typeface="Century Gothic"/>
              </a:rPr>
              <a:t> (</a:t>
            </a:r>
            <a:r>
              <a:rPr lang="en-US" sz="1400" b="0" i="0" u="none" strike="noStrike" cap="none" dirty="0" err="1">
                <a:solidFill>
                  <a:srgbClr val="3F3F3F"/>
                </a:solidFill>
                <a:latin typeface="Century Gothic"/>
                <a:ea typeface="Century Gothic"/>
                <a:cs typeface="Century Gothic"/>
                <a:sym typeface="Century Gothic"/>
              </a:rPr>
              <a:t>MiAmbiente</a:t>
            </a:r>
            <a:r>
              <a:rPr lang="en-US" sz="1400" b="0" i="0" u="none" strike="noStrike" cap="none" dirty="0">
                <a:solidFill>
                  <a:srgbClr val="3F3F3F"/>
                </a:solidFill>
                <a:latin typeface="Century Gothic"/>
                <a:ea typeface="Century Gothic"/>
                <a:cs typeface="Century Gothic"/>
                <a:sym typeface="Century Gothic"/>
              </a:rPr>
              <a:t> Honduras)</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err="1">
                <a:solidFill>
                  <a:srgbClr val="3F3F3F"/>
                </a:solidFill>
                <a:latin typeface="Century Gothic"/>
                <a:ea typeface="Century Gothic"/>
                <a:cs typeface="Century Gothic"/>
                <a:sym typeface="Century Gothic"/>
              </a:rPr>
              <a:t>Chantalle</a:t>
            </a:r>
            <a:r>
              <a:rPr lang="en-US" sz="1400" b="1" i="0" u="none" strike="noStrike" cap="none" dirty="0">
                <a:solidFill>
                  <a:srgbClr val="3F3F3F"/>
                </a:solidFill>
                <a:latin typeface="Century Gothic"/>
                <a:ea typeface="Century Gothic"/>
                <a:cs typeface="Century Gothic"/>
                <a:sym typeface="Century Gothic"/>
              </a:rPr>
              <a:t> Clark-Samuels, Arlene Young, Andria Rosado, </a:t>
            </a:r>
            <a:r>
              <a:rPr lang="en-US" sz="1400" b="0" i="0" u="none" strike="noStrike" cap="none" dirty="0">
                <a:solidFill>
                  <a:srgbClr val="3F3F3F"/>
                </a:solidFill>
                <a:latin typeface="Century Gothic"/>
                <a:ea typeface="Century Gothic"/>
                <a:cs typeface="Century Gothic"/>
                <a:sym typeface="Century Gothic"/>
              </a:rPr>
              <a:t>and </a:t>
            </a:r>
            <a:r>
              <a:rPr lang="en-US" sz="1400" b="1" i="0" u="none" strike="noStrike" cap="none" dirty="0">
                <a:solidFill>
                  <a:srgbClr val="3F3F3F"/>
                </a:solidFill>
                <a:latin typeface="Century Gothic"/>
                <a:ea typeface="Century Gothic"/>
                <a:cs typeface="Century Gothic"/>
                <a:sym typeface="Century Gothic"/>
              </a:rPr>
              <a:t>Samir Rosado</a:t>
            </a:r>
            <a:r>
              <a:rPr lang="en-US" sz="1400" b="0" i="0" u="none" strike="noStrike" cap="none" dirty="0">
                <a:solidFill>
                  <a:srgbClr val="3F3F3F"/>
                </a:solidFill>
                <a:latin typeface="Century Gothic"/>
                <a:ea typeface="Century Gothic"/>
                <a:cs typeface="Century Gothic"/>
                <a:sym typeface="Century Gothic"/>
              </a:rPr>
              <a:t> (CZMAI)</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Luis Castellanos</a:t>
            </a:r>
            <a:r>
              <a:rPr lang="en-US" sz="1400" b="0" i="0" u="none" strike="noStrike" cap="none" dirty="0">
                <a:solidFill>
                  <a:srgbClr val="3F3F3F"/>
                </a:solidFill>
                <a:latin typeface="Century Gothic"/>
                <a:ea typeface="Century Gothic"/>
                <a:cs typeface="Century Gothic"/>
                <a:sym typeface="Century Gothic"/>
              </a:rPr>
              <a:t> (CCAD)</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Alexander Tewfik </a:t>
            </a:r>
            <a:r>
              <a:rPr lang="en-US" sz="1400" b="0" i="0" u="none" strike="noStrike" cap="none" dirty="0">
                <a:solidFill>
                  <a:srgbClr val="3F3F3F"/>
                </a:solidFill>
                <a:latin typeface="Century Gothic"/>
                <a:ea typeface="Century Gothic"/>
                <a:cs typeface="Century Gothic"/>
                <a:sym typeface="Century Gothic"/>
              </a:rPr>
              <a:t>and </a:t>
            </a:r>
            <a:r>
              <a:rPr lang="en-US" sz="1400" b="1" i="0" u="none" strike="noStrike" cap="none" dirty="0">
                <a:solidFill>
                  <a:srgbClr val="3F3F3F"/>
                </a:solidFill>
                <a:latin typeface="Century Gothic"/>
                <a:ea typeface="Century Gothic"/>
                <a:cs typeface="Century Gothic"/>
                <a:sym typeface="Century Gothic"/>
              </a:rPr>
              <a:t>Myles Phillips</a:t>
            </a:r>
            <a:r>
              <a:rPr lang="en-US" sz="1400" b="0" i="0" u="none" strike="noStrike" cap="none" dirty="0">
                <a:solidFill>
                  <a:srgbClr val="3F3F3F"/>
                </a:solidFill>
                <a:latin typeface="Century Gothic"/>
                <a:ea typeface="Century Gothic"/>
                <a:cs typeface="Century Gothic"/>
                <a:sym typeface="Century Gothic"/>
              </a:rPr>
              <a:t> (WCS)</a:t>
            </a:r>
            <a:endParaRPr sz="14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None/>
            </a:pPr>
            <a:r>
              <a:rPr lang="en-US" sz="1600" b="1" i="0" u="none" strike="noStrike" cap="none" dirty="0">
                <a:solidFill>
                  <a:srgbClr val="379CC3"/>
                </a:solidFill>
                <a:latin typeface="Century Gothic"/>
                <a:ea typeface="Century Gothic"/>
                <a:cs typeface="Century Gothic"/>
                <a:sym typeface="Century Gothic"/>
              </a:rPr>
              <a:t>Science Advisors</a:t>
            </a:r>
            <a:endParaRPr sz="1600" b="1" i="0" u="none" strike="noStrike" cap="none" dirty="0">
              <a:solidFill>
                <a:srgbClr val="379CC3"/>
              </a:solidFill>
              <a:latin typeface="Century Gothic"/>
              <a:ea typeface="Century Gothic"/>
              <a:cs typeface="Century Gothic"/>
              <a:sym typeface="Century Gothic"/>
            </a:endParaRPr>
          </a:p>
          <a:p>
            <a:pPr marL="342900" marR="0" lvl="0" indent="-292100" algn="l" rtl="0">
              <a:lnSpc>
                <a:spcPct val="100000"/>
              </a:lnSpc>
              <a:spcBef>
                <a:spcPts val="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Dr. Christine Lee </a:t>
            </a:r>
            <a:r>
              <a:rPr lang="en-US" sz="1400" b="0" i="0" u="none" strike="noStrike" cap="none" dirty="0">
                <a:solidFill>
                  <a:srgbClr val="3F3F3F"/>
                </a:solidFill>
                <a:latin typeface="Century Gothic"/>
                <a:ea typeface="Century Gothic"/>
                <a:cs typeface="Century Gothic"/>
                <a:sym typeface="Century Gothic"/>
              </a:rPr>
              <a:t>(NASA Jet Propulsion Laboratory, California Institute of Technology)</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Dr. Juan Torres-Perez</a:t>
            </a:r>
            <a:r>
              <a:rPr lang="en-US" sz="1400" b="0" i="0" u="none" strike="noStrike" cap="none" dirty="0">
                <a:solidFill>
                  <a:srgbClr val="3F3F3F"/>
                </a:solidFill>
                <a:latin typeface="Century Gothic"/>
                <a:ea typeface="Century Gothic"/>
                <a:cs typeface="Century Gothic"/>
                <a:sym typeface="Century Gothic"/>
              </a:rPr>
              <a:t> (Bay Area Environmental Research Institute, NASA Ames Research Center)</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Dr. Emil Cherrington</a:t>
            </a:r>
            <a:r>
              <a:rPr lang="en-US" sz="1400" b="0" i="0" u="none" strike="noStrike" cap="none" dirty="0">
                <a:solidFill>
                  <a:srgbClr val="3F3F3F"/>
                </a:solidFill>
                <a:latin typeface="Century Gothic"/>
                <a:ea typeface="Century Gothic"/>
                <a:cs typeface="Century Gothic"/>
                <a:sym typeface="Century Gothic"/>
              </a:rPr>
              <a:t> (University of Alabama in Huntsville, NASA SERVIR)</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Dr. Deepak Mishra</a:t>
            </a:r>
            <a:r>
              <a:rPr lang="en-US" sz="1400" b="0" i="0" u="none" strike="noStrike" cap="none" dirty="0">
                <a:solidFill>
                  <a:srgbClr val="3F3F3F"/>
                </a:solidFill>
                <a:latin typeface="Century Gothic"/>
                <a:ea typeface="Century Gothic"/>
                <a:cs typeface="Century Gothic"/>
                <a:sym typeface="Century Gothic"/>
              </a:rPr>
              <a:t> (University of Georgia)</a:t>
            </a:r>
            <a:endParaRPr sz="1400" b="0" i="0" u="none" strike="noStrike" cap="none" dirty="0">
              <a:solidFill>
                <a:srgbClr val="000000"/>
              </a:solidFill>
              <a:latin typeface="Arial"/>
              <a:ea typeface="Arial"/>
              <a:cs typeface="Arial"/>
              <a:sym typeface="Arial"/>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Benjamin Page </a:t>
            </a:r>
            <a:r>
              <a:rPr lang="en-US" sz="1400" b="0" i="0" u="none" strike="noStrike" cap="none" dirty="0">
                <a:solidFill>
                  <a:srgbClr val="3F3F3F"/>
                </a:solidFill>
                <a:latin typeface="Century Gothic"/>
                <a:ea typeface="Century Gothic"/>
                <a:cs typeface="Century Gothic"/>
                <a:sym typeface="Century Gothic"/>
              </a:rPr>
              <a:t>(University of Minnesota, Water Resources Center)</a:t>
            </a:r>
            <a:endParaRPr sz="1400" b="1"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None/>
            </a:pPr>
            <a:r>
              <a:rPr lang="en-US" sz="1600" b="1" i="0" u="none" strike="noStrike" cap="none" dirty="0">
                <a:solidFill>
                  <a:srgbClr val="379CC3"/>
                </a:solidFill>
                <a:latin typeface="Century Gothic"/>
                <a:ea typeface="Century Gothic"/>
                <a:cs typeface="Century Gothic"/>
                <a:sym typeface="Century Gothic"/>
              </a:rPr>
              <a:t>Past Contributors</a:t>
            </a:r>
            <a:endParaRPr sz="1600" b="1" i="0" u="none" strike="noStrike" cap="none" dirty="0">
              <a:solidFill>
                <a:srgbClr val="379CC3"/>
              </a:solidFill>
              <a:latin typeface="Century Gothic"/>
              <a:ea typeface="Century Gothic"/>
              <a:cs typeface="Century Gothic"/>
              <a:sym typeface="Century Gothic"/>
            </a:endParaRPr>
          </a:p>
          <a:p>
            <a:pPr marL="342900" marR="0" lvl="0" indent="-292100" algn="l" rtl="0">
              <a:lnSpc>
                <a:spcPct val="100000"/>
              </a:lnSpc>
              <a:spcBef>
                <a:spcPts val="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Charlie Devine </a:t>
            </a:r>
            <a:r>
              <a:rPr lang="en-US" sz="1400" b="0" i="0" u="none" strike="noStrike" cap="none" dirty="0">
                <a:solidFill>
                  <a:srgbClr val="3F3F3F"/>
                </a:solidFill>
                <a:latin typeface="Century Gothic"/>
                <a:ea typeface="Century Gothic"/>
                <a:cs typeface="Century Gothic"/>
                <a:sym typeface="Century Gothic"/>
              </a:rPr>
              <a:t>(NASA DEVELOP, NASA Ames Research Center)</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Alana Higgins </a:t>
            </a:r>
            <a:r>
              <a:rPr lang="en-US" sz="1400" b="0" i="0" u="none" strike="noStrike" cap="none" dirty="0">
                <a:solidFill>
                  <a:srgbClr val="3F3F3F"/>
                </a:solidFill>
                <a:latin typeface="Century Gothic"/>
                <a:ea typeface="Century Gothic"/>
                <a:cs typeface="Century Gothic"/>
                <a:sym typeface="Century Gothic"/>
              </a:rPr>
              <a:t>(NASA DEVELOP, NASA Jet Propulsion Laboratory)</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Alice Lin</a:t>
            </a:r>
            <a:r>
              <a:rPr lang="en-US" sz="1400" b="0" i="0" u="none" strike="noStrike" cap="none" dirty="0">
                <a:solidFill>
                  <a:srgbClr val="3F3F3F"/>
                </a:solidFill>
                <a:latin typeface="Century Gothic"/>
                <a:ea typeface="Century Gothic"/>
                <a:cs typeface="Century Gothic"/>
                <a:sym typeface="Century Gothic"/>
              </a:rPr>
              <a:t> (NASA DEVELOP, NASA Jet Propulsion Laboratory)</a:t>
            </a:r>
            <a:endParaRPr sz="1400" b="0" i="0" u="none" strike="noStrike" cap="none" dirty="0">
              <a:solidFill>
                <a:srgbClr val="3F3F3F"/>
              </a:solidFill>
              <a:latin typeface="Century Gothic"/>
              <a:ea typeface="Century Gothic"/>
              <a:cs typeface="Century Gothic"/>
              <a:sym typeface="Century Gothic"/>
            </a:endParaRPr>
          </a:p>
          <a:p>
            <a:pPr marL="342900" marR="0" lvl="0" indent="-292100" algn="l" rtl="0">
              <a:lnSpc>
                <a:spcPct val="100000"/>
              </a:lnSpc>
              <a:spcBef>
                <a:spcPts val="600"/>
              </a:spcBef>
              <a:spcAft>
                <a:spcPts val="0"/>
              </a:spcAft>
              <a:buClr>
                <a:srgbClr val="379CC3"/>
              </a:buClr>
              <a:buSzPts val="1400"/>
              <a:buFont typeface="Webdings" panose="05030102010509060703" pitchFamily="18" charset="2"/>
              <a:buChar char="4"/>
            </a:pPr>
            <a:r>
              <a:rPr lang="en-US" sz="1400" b="1" i="0" u="none" strike="noStrike" cap="none" dirty="0">
                <a:solidFill>
                  <a:srgbClr val="3F3F3F"/>
                </a:solidFill>
                <a:latin typeface="Century Gothic"/>
                <a:ea typeface="Century Gothic"/>
                <a:cs typeface="Century Gothic"/>
                <a:sym typeface="Century Gothic"/>
              </a:rPr>
              <a:t>Sophia </a:t>
            </a:r>
            <a:r>
              <a:rPr lang="en-US" sz="1400" b="1" i="0" u="none" strike="noStrike" cap="none" dirty="0" err="1">
                <a:solidFill>
                  <a:srgbClr val="3F3F3F"/>
                </a:solidFill>
                <a:latin typeface="Century Gothic"/>
                <a:ea typeface="Century Gothic"/>
                <a:cs typeface="Century Gothic"/>
                <a:sym typeface="Century Gothic"/>
              </a:rPr>
              <a:t>Skoglund</a:t>
            </a:r>
            <a:r>
              <a:rPr lang="en-US" sz="1400" b="0" i="0" u="none" strike="noStrike" cap="none" dirty="0">
                <a:solidFill>
                  <a:srgbClr val="3F3F3F"/>
                </a:solidFill>
                <a:latin typeface="Century Gothic"/>
                <a:ea typeface="Century Gothic"/>
                <a:cs typeface="Century Gothic"/>
                <a:sym typeface="Century Gothic"/>
              </a:rPr>
              <a:t> (NASA DEVELOP, NASA Ames Research Center)</a:t>
            </a:r>
            <a:endParaRPr sz="14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dirty="0">
                <a:solidFill>
                  <a:srgbClr val="379CC3"/>
                </a:solidFill>
                <a:latin typeface="Century Gothic"/>
                <a:ea typeface="Century Gothic"/>
                <a:cs typeface="Century Gothic"/>
                <a:sym typeface="Century Gothic"/>
              </a:rPr>
              <a:t>Additional thanks to</a:t>
            </a:r>
            <a:r>
              <a:rPr lang="en-US" sz="1400" b="1" i="0" u="none" strike="noStrike" cap="none" dirty="0">
                <a:solidFill>
                  <a:srgbClr val="379CC3"/>
                </a:solidFill>
                <a:latin typeface="Century Gothic"/>
                <a:ea typeface="Century Gothic"/>
                <a:cs typeface="Century Gothic"/>
                <a:sym typeface="Century Gothic"/>
              </a:rPr>
              <a:t> </a:t>
            </a:r>
            <a:r>
              <a:rPr lang="en-US" sz="1400" b="1" i="0" u="none" strike="noStrike" cap="none" dirty="0">
                <a:solidFill>
                  <a:srgbClr val="434343"/>
                </a:solidFill>
                <a:latin typeface="Century Gothic"/>
                <a:ea typeface="Century Gothic"/>
                <a:cs typeface="Century Gothic"/>
                <a:sym typeface="Century Gothic"/>
              </a:rPr>
              <a:t>Sean McCartney </a:t>
            </a:r>
            <a:r>
              <a:rPr lang="en-US" sz="1400" b="0" i="0" u="none" strike="noStrike" cap="none" dirty="0">
                <a:solidFill>
                  <a:srgbClr val="434343"/>
                </a:solidFill>
                <a:latin typeface="Century Gothic"/>
                <a:ea typeface="Century Gothic"/>
                <a:cs typeface="Century Gothic"/>
                <a:sym typeface="Century Gothic"/>
              </a:rPr>
              <a:t>(NASA Goddard Space Flight Center), </a:t>
            </a:r>
            <a:r>
              <a:rPr lang="en-US" sz="1400" b="1" i="0" u="none" strike="noStrike" cap="none" dirty="0">
                <a:solidFill>
                  <a:srgbClr val="3F3F3F"/>
                </a:solidFill>
                <a:latin typeface="Century Gothic"/>
                <a:ea typeface="Century Gothic"/>
                <a:cs typeface="Century Gothic"/>
                <a:sym typeface="Century Gothic"/>
              </a:rPr>
              <a:t>Cecil Byles </a:t>
            </a:r>
            <a:r>
              <a:rPr lang="en-US" sz="1400" b="0" i="0" u="none" strike="noStrike" cap="none" dirty="0">
                <a:solidFill>
                  <a:srgbClr val="3F3F3F"/>
                </a:solidFill>
                <a:latin typeface="Century Gothic"/>
                <a:ea typeface="Century Gothic"/>
                <a:cs typeface="Century Gothic"/>
                <a:sym typeface="Century Gothic"/>
              </a:rPr>
              <a:t>(NASA DEVELOP Fellow), and </a:t>
            </a:r>
            <a:r>
              <a:rPr lang="en-US" sz="1400" b="1" i="0" u="none" strike="noStrike" cap="none" dirty="0">
                <a:solidFill>
                  <a:srgbClr val="3F3F3F"/>
                </a:solidFill>
                <a:latin typeface="Century Gothic"/>
                <a:ea typeface="Century Gothic"/>
                <a:cs typeface="Century Gothic"/>
                <a:sym typeface="Century Gothic"/>
              </a:rPr>
              <a:t>Benjamin Holt </a:t>
            </a:r>
            <a:r>
              <a:rPr lang="en-US" sz="1400" b="0" i="0" u="none" strike="noStrike" cap="none" dirty="0">
                <a:solidFill>
                  <a:srgbClr val="3F3F3F"/>
                </a:solidFill>
                <a:latin typeface="Century Gothic"/>
                <a:ea typeface="Century Gothic"/>
                <a:cs typeface="Century Gothic"/>
                <a:sym typeface="Century Gothic"/>
              </a:rPr>
              <a:t>(NASA Jet Propulsion Laboratory)</a:t>
            </a:r>
            <a:endParaRPr sz="14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3F3F3F"/>
              </a:buClr>
              <a:buSzPts val="2200"/>
              <a:buFont typeface="Arial"/>
              <a:buNone/>
            </a:pPr>
            <a:r>
              <a:rPr lang="en-US" sz="1400" b="0" i="0" u="none" strike="noStrike" cap="none" dirty="0">
                <a:solidFill>
                  <a:srgbClr val="3F3F3F"/>
                </a:solidFill>
                <a:latin typeface="Century Gothic"/>
                <a:ea typeface="Century Gothic"/>
                <a:cs typeface="Century Gothic"/>
                <a:sym typeface="Century Gothic"/>
              </a:rPr>
              <a:t>This material contains modified Copernicus Sentinel data (2016-2019), processed by ESA. </a:t>
            </a: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6529c936c6_0_12"/>
          <p:cNvSpPr/>
          <p:nvPr/>
        </p:nvSpPr>
        <p:spPr>
          <a:xfrm>
            <a:off x="8602675" y="1346975"/>
            <a:ext cx="1490400" cy="16242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g6529c936c6_0_12"/>
          <p:cNvSpPr/>
          <p:nvPr/>
        </p:nvSpPr>
        <p:spPr>
          <a:xfrm>
            <a:off x="4529675" y="952500"/>
            <a:ext cx="3844200" cy="51423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6529c936c6_0_12"/>
          <p:cNvSpPr/>
          <p:nvPr/>
        </p:nvSpPr>
        <p:spPr>
          <a:xfrm>
            <a:off x="269325" y="952500"/>
            <a:ext cx="3844200" cy="51423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g6529c936c6_0_12"/>
          <p:cNvSpPr txBox="1">
            <a:spLocks noGrp="1"/>
          </p:cNvSpPr>
          <p:nvPr>
            <p:ph type="title"/>
          </p:nvPr>
        </p:nvSpPr>
        <p:spPr>
          <a:xfrm>
            <a:off x="1289384" y="227528"/>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Reef Health Index</a:t>
            </a:r>
            <a:endParaRPr/>
          </a:p>
        </p:txBody>
      </p:sp>
      <p:sp>
        <p:nvSpPr>
          <p:cNvPr id="137" name="Google Shape;137;g6529c936c6_0_12"/>
          <p:cNvSpPr txBox="1">
            <a:spLocks noGrp="1"/>
          </p:cNvSpPr>
          <p:nvPr>
            <p:ph type="body" idx="2"/>
          </p:nvPr>
        </p:nvSpPr>
        <p:spPr>
          <a:xfrm>
            <a:off x="5261425" y="5161219"/>
            <a:ext cx="2552700" cy="927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400" b="1">
                <a:solidFill>
                  <a:srgbClr val="379CC3"/>
                </a:solidFill>
              </a:rPr>
              <a:t>94</a:t>
            </a:r>
            <a:r>
              <a:rPr lang="en-US" sz="2400">
                <a:solidFill>
                  <a:srgbClr val="3F3F3F"/>
                </a:solidFill>
              </a:rPr>
              <a:t> </a:t>
            </a:r>
            <a:r>
              <a:rPr lang="en-US" sz="2400">
                <a:solidFill>
                  <a:srgbClr val="FFFFFF"/>
                </a:solidFill>
              </a:rPr>
              <a:t>sites</a:t>
            </a:r>
            <a:endParaRPr sz="2400">
              <a:solidFill>
                <a:srgbClr val="FFFFFF"/>
              </a:solidFill>
            </a:endParaRPr>
          </a:p>
          <a:p>
            <a:pPr marL="0" lvl="0" indent="0" algn="ctr" rtl="0">
              <a:lnSpc>
                <a:spcPct val="100000"/>
              </a:lnSpc>
              <a:spcBef>
                <a:spcPts val="0"/>
              </a:spcBef>
              <a:spcAft>
                <a:spcPts val="0"/>
              </a:spcAft>
              <a:buSzPts val="1800"/>
              <a:buNone/>
            </a:pPr>
            <a:r>
              <a:rPr lang="en-US" sz="2400">
                <a:solidFill>
                  <a:srgbClr val="FFFFFF"/>
                </a:solidFill>
              </a:rPr>
              <a:t>Reef score:</a:t>
            </a:r>
            <a:r>
              <a:rPr lang="en-US" sz="2400">
                <a:solidFill>
                  <a:srgbClr val="3F3F3F"/>
                </a:solidFill>
              </a:rPr>
              <a:t> </a:t>
            </a:r>
            <a:r>
              <a:rPr lang="en-US" sz="2400" b="1">
                <a:solidFill>
                  <a:srgbClr val="379CC3"/>
                </a:solidFill>
              </a:rPr>
              <a:t>2.8</a:t>
            </a:r>
            <a:endParaRPr sz="2400" b="1">
              <a:solidFill>
                <a:srgbClr val="379CC3"/>
              </a:solidFill>
            </a:endParaRPr>
          </a:p>
        </p:txBody>
      </p:sp>
      <p:sp>
        <p:nvSpPr>
          <p:cNvPr id="138" name="Google Shape;138;g6529c936c6_0_12"/>
          <p:cNvSpPr txBox="1">
            <a:spLocks noGrp="1"/>
          </p:cNvSpPr>
          <p:nvPr>
            <p:ph type="body" idx="4"/>
          </p:nvPr>
        </p:nvSpPr>
        <p:spPr>
          <a:xfrm>
            <a:off x="926475" y="5161219"/>
            <a:ext cx="2552700" cy="927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800"/>
              <a:buNone/>
            </a:pPr>
            <a:r>
              <a:rPr lang="en-US" sz="2400" b="1">
                <a:solidFill>
                  <a:srgbClr val="379CC3"/>
                </a:solidFill>
              </a:rPr>
              <a:t>81</a:t>
            </a:r>
            <a:r>
              <a:rPr lang="en-US" sz="2400">
                <a:solidFill>
                  <a:srgbClr val="3F3F3F"/>
                </a:solidFill>
              </a:rPr>
              <a:t> </a:t>
            </a:r>
            <a:r>
              <a:rPr lang="en-US" sz="2400">
                <a:solidFill>
                  <a:srgbClr val="FFFFFF"/>
                </a:solidFill>
              </a:rPr>
              <a:t>sites</a:t>
            </a:r>
            <a:endParaRPr sz="2400">
              <a:solidFill>
                <a:srgbClr val="FFFFFF"/>
              </a:solidFill>
            </a:endParaRPr>
          </a:p>
          <a:p>
            <a:pPr marL="0" lvl="0" indent="0" algn="ctr" rtl="0">
              <a:lnSpc>
                <a:spcPct val="100000"/>
              </a:lnSpc>
              <a:spcBef>
                <a:spcPts val="0"/>
              </a:spcBef>
              <a:spcAft>
                <a:spcPts val="0"/>
              </a:spcAft>
              <a:buSzPts val="1800"/>
              <a:buNone/>
            </a:pPr>
            <a:r>
              <a:rPr lang="en-US" sz="2400">
                <a:solidFill>
                  <a:srgbClr val="FFFFFF"/>
                </a:solidFill>
              </a:rPr>
              <a:t>Reef score:</a:t>
            </a:r>
            <a:r>
              <a:rPr lang="en-US" sz="2400">
                <a:solidFill>
                  <a:srgbClr val="3F3F3F"/>
                </a:solidFill>
              </a:rPr>
              <a:t> </a:t>
            </a:r>
            <a:r>
              <a:rPr lang="en-US" sz="2400" b="1">
                <a:solidFill>
                  <a:srgbClr val="379CC3"/>
                </a:solidFill>
              </a:rPr>
              <a:t>3.0</a:t>
            </a:r>
            <a:endParaRPr sz="2400" b="1">
              <a:solidFill>
                <a:srgbClr val="379CC3"/>
              </a:solidFill>
            </a:endParaRPr>
          </a:p>
        </p:txBody>
      </p:sp>
      <p:pic>
        <p:nvPicPr>
          <p:cNvPr id="139" name="Google Shape;139;g6529c936c6_0_12" title="Honduras"/>
          <p:cNvPicPr preferRelativeResize="0"/>
          <p:nvPr/>
        </p:nvPicPr>
        <p:blipFill rotWithShape="1">
          <a:blip r:embed="rId3">
            <a:alphaModFix/>
          </a:blip>
          <a:srcRect/>
          <a:stretch/>
        </p:blipFill>
        <p:spPr>
          <a:xfrm>
            <a:off x="495994" y="1543809"/>
            <a:ext cx="3369900" cy="3370500"/>
          </a:xfrm>
          <a:prstGeom prst="ellipse">
            <a:avLst/>
          </a:prstGeom>
          <a:noFill/>
          <a:ln>
            <a:noFill/>
          </a:ln>
        </p:spPr>
      </p:pic>
      <p:pic>
        <p:nvPicPr>
          <p:cNvPr id="140" name="Google Shape;140;g6529c936c6_0_12" title="Belize"/>
          <p:cNvPicPr preferRelativeResize="0"/>
          <p:nvPr/>
        </p:nvPicPr>
        <p:blipFill rotWithShape="1">
          <a:blip r:embed="rId4">
            <a:alphaModFix/>
          </a:blip>
          <a:srcRect/>
          <a:stretch/>
        </p:blipFill>
        <p:spPr>
          <a:xfrm>
            <a:off x="4789300" y="1532869"/>
            <a:ext cx="3391500" cy="3365100"/>
          </a:xfrm>
          <a:prstGeom prst="ellipse">
            <a:avLst/>
          </a:prstGeom>
          <a:noFill/>
          <a:ln>
            <a:noFill/>
          </a:ln>
        </p:spPr>
      </p:pic>
      <p:sp>
        <p:nvSpPr>
          <p:cNvPr id="141" name="Google Shape;141;g6529c936c6_0_12"/>
          <p:cNvSpPr txBox="1"/>
          <p:nvPr/>
        </p:nvSpPr>
        <p:spPr>
          <a:xfrm>
            <a:off x="1239825" y="2103725"/>
            <a:ext cx="6969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20%</a:t>
            </a:r>
            <a:endParaRPr sz="1800" b="1" i="0" u="none" strike="noStrike" cap="none">
              <a:solidFill>
                <a:srgbClr val="FFFFFF"/>
              </a:solidFill>
              <a:latin typeface="Century Gothic"/>
              <a:ea typeface="Century Gothic"/>
              <a:cs typeface="Century Gothic"/>
              <a:sym typeface="Century Gothic"/>
            </a:endParaRPr>
          </a:p>
        </p:txBody>
      </p:sp>
      <p:sp>
        <p:nvSpPr>
          <p:cNvPr id="142" name="Google Shape;142;g6529c936c6_0_12"/>
          <p:cNvSpPr txBox="1"/>
          <p:nvPr/>
        </p:nvSpPr>
        <p:spPr>
          <a:xfrm>
            <a:off x="1452075" y="3722525"/>
            <a:ext cx="6969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46%</a:t>
            </a:r>
            <a:endParaRPr sz="1800" b="1" i="0" u="none" strike="noStrike" cap="none">
              <a:solidFill>
                <a:srgbClr val="FFFFFF"/>
              </a:solidFill>
              <a:latin typeface="Century Gothic"/>
              <a:ea typeface="Century Gothic"/>
              <a:cs typeface="Century Gothic"/>
              <a:sym typeface="Century Gothic"/>
            </a:endParaRPr>
          </a:p>
        </p:txBody>
      </p:sp>
      <p:sp>
        <p:nvSpPr>
          <p:cNvPr id="143" name="Google Shape;143;g6529c936c6_0_12"/>
          <p:cNvSpPr txBox="1"/>
          <p:nvPr/>
        </p:nvSpPr>
        <p:spPr>
          <a:xfrm>
            <a:off x="2826825" y="2616400"/>
            <a:ext cx="6969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28%</a:t>
            </a:r>
            <a:endParaRPr sz="1800" b="1" i="0" u="none" strike="noStrike" cap="none">
              <a:solidFill>
                <a:srgbClr val="FFFFFF"/>
              </a:solidFill>
              <a:latin typeface="Century Gothic"/>
              <a:ea typeface="Century Gothic"/>
              <a:cs typeface="Century Gothic"/>
              <a:sym typeface="Century Gothic"/>
            </a:endParaRPr>
          </a:p>
        </p:txBody>
      </p:sp>
      <p:sp>
        <p:nvSpPr>
          <p:cNvPr id="144" name="Google Shape;144;g6529c936c6_0_12"/>
          <p:cNvSpPr txBox="1"/>
          <p:nvPr/>
        </p:nvSpPr>
        <p:spPr>
          <a:xfrm>
            <a:off x="2180959" y="1685725"/>
            <a:ext cx="6240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6%</a:t>
            </a:r>
            <a:endParaRPr sz="1800" b="1" i="0" u="none" strike="noStrike" cap="none">
              <a:solidFill>
                <a:srgbClr val="FFFFFF"/>
              </a:solidFill>
              <a:latin typeface="Century Gothic"/>
              <a:ea typeface="Century Gothic"/>
              <a:cs typeface="Century Gothic"/>
              <a:sym typeface="Century Gothic"/>
            </a:endParaRPr>
          </a:p>
        </p:txBody>
      </p:sp>
      <p:sp>
        <p:nvSpPr>
          <p:cNvPr id="145" name="Google Shape;145;g6529c936c6_0_12"/>
          <p:cNvSpPr txBox="1"/>
          <p:nvPr/>
        </p:nvSpPr>
        <p:spPr>
          <a:xfrm>
            <a:off x="6799850" y="2147875"/>
            <a:ext cx="6726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20%</a:t>
            </a:r>
            <a:endParaRPr sz="1800" b="1" i="0" u="none" strike="noStrike" cap="none">
              <a:solidFill>
                <a:srgbClr val="FFFFFF"/>
              </a:solidFill>
              <a:latin typeface="Century Gothic"/>
              <a:ea typeface="Century Gothic"/>
              <a:cs typeface="Century Gothic"/>
              <a:sym typeface="Century Gothic"/>
            </a:endParaRPr>
          </a:p>
        </p:txBody>
      </p:sp>
      <p:sp>
        <p:nvSpPr>
          <p:cNvPr id="146" name="Google Shape;146;g6529c936c6_0_12"/>
          <p:cNvSpPr txBox="1"/>
          <p:nvPr/>
        </p:nvSpPr>
        <p:spPr>
          <a:xfrm>
            <a:off x="6645275" y="3654075"/>
            <a:ext cx="7233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39%</a:t>
            </a:r>
            <a:endParaRPr sz="1800" b="1" i="0" u="none" strike="noStrike" cap="none">
              <a:solidFill>
                <a:srgbClr val="FFFFFF"/>
              </a:solidFill>
              <a:latin typeface="Century Gothic"/>
              <a:ea typeface="Century Gothic"/>
              <a:cs typeface="Century Gothic"/>
              <a:sym typeface="Century Gothic"/>
            </a:endParaRPr>
          </a:p>
        </p:txBody>
      </p:sp>
      <p:sp>
        <p:nvSpPr>
          <p:cNvPr id="147" name="Google Shape;147;g6529c936c6_0_12"/>
          <p:cNvSpPr txBox="1"/>
          <p:nvPr/>
        </p:nvSpPr>
        <p:spPr>
          <a:xfrm>
            <a:off x="5129650" y="3061175"/>
            <a:ext cx="6969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29%</a:t>
            </a:r>
            <a:endParaRPr sz="1800" b="1" i="0" u="none" strike="noStrike" cap="none">
              <a:solidFill>
                <a:srgbClr val="FFFFFF"/>
              </a:solidFill>
              <a:latin typeface="Century Gothic"/>
              <a:ea typeface="Century Gothic"/>
              <a:cs typeface="Century Gothic"/>
              <a:sym typeface="Century Gothic"/>
            </a:endParaRPr>
          </a:p>
        </p:txBody>
      </p:sp>
      <p:sp>
        <p:nvSpPr>
          <p:cNvPr id="148" name="Google Shape;148;g6529c936c6_0_12"/>
          <p:cNvSpPr txBox="1"/>
          <p:nvPr/>
        </p:nvSpPr>
        <p:spPr>
          <a:xfrm>
            <a:off x="5711100" y="1889243"/>
            <a:ext cx="672600" cy="35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12%</a:t>
            </a:r>
            <a:endParaRPr sz="1800" b="1" i="0" u="none" strike="noStrike" cap="none">
              <a:solidFill>
                <a:srgbClr val="FFFFFF"/>
              </a:solidFill>
              <a:latin typeface="Century Gothic"/>
              <a:ea typeface="Century Gothic"/>
              <a:cs typeface="Century Gothic"/>
              <a:sym typeface="Century Gothic"/>
            </a:endParaRPr>
          </a:p>
        </p:txBody>
      </p:sp>
      <p:sp>
        <p:nvSpPr>
          <p:cNvPr id="149" name="Google Shape;149;g6529c936c6_0_12"/>
          <p:cNvSpPr txBox="1"/>
          <p:nvPr/>
        </p:nvSpPr>
        <p:spPr>
          <a:xfrm>
            <a:off x="1239825" y="952500"/>
            <a:ext cx="1903200" cy="47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Honduras</a:t>
            </a:r>
            <a:endParaRPr sz="2400" b="1" i="0" u="none" strike="noStrike" cap="none">
              <a:solidFill>
                <a:srgbClr val="FFFFFF"/>
              </a:solidFill>
              <a:latin typeface="Century Gothic"/>
              <a:ea typeface="Century Gothic"/>
              <a:cs typeface="Century Gothic"/>
              <a:sym typeface="Century Gothic"/>
            </a:endParaRPr>
          </a:p>
        </p:txBody>
      </p:sp>
      <p:sp>
        <p:nvSpPr>
          <p:cNvPr id="150" name="Google Shape;150;g6529c936c6_0_12"/>
          <p:cNvSpPr txBox="1"/>
          <p:nvPr/>
        </p:nvSpPr>
        <p:spPr>
          <a:xfrm>
            <a:off x="5956226" y="952500"/>
            <a:ext cx="1062000" cy="31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Belize</a:t>
            </a:r>
            <a:endParaRPr sz="2400" b="1" i="0" u="none" strike="noStrike" cap="none">
              <a:solidFill>
                <a:srgbClr val="FFFFFF"/>
              </a:solidFill>
              <a:latin typeface="Century Gothic"/>
              <a:ea typeface="Century Gothic"/>
              <a:cs typeface="Century Gothic"/>
              <a:sym typeface="Century Gothic"/>
            </a:endParaRPr>
          </a:p>
        </p:txBody>
      </p:sp>
      <p:sp>
        <p:nvSpPr>
          <p:cNvPr id="151" name="Google Shape;151;g6529c936c6_0_12"/>
          <p:cNvSpPr txBox="1"/>
          <p:nvPr/>
        </p:nvSpPr>
        <p:spPr>
          <a:xfrm>
            <a:off x="8979260" y="1423494"/>
            <a:ext cx="1199700" cy="1376400"/>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Critical</a:t>
            </a:r>
            <a:endParaRPr sz="1800" b="1" i="0" u="none" strike="noStrike" cap="none">
              <a:solidFill>
                <a:srgbClr val="FFFFFF"/>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Poor</a:t>
            </a:r>
            <a:endParaRPr sz="1800" b="1" i="0" u="none" strike="noStrike" cap="none">
              <a:solidFill>
                <a:srgbClr val="FFFFFF"/>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Fair</a:t>
            </a:r>
            <a:endParaRPr sz="1800" b="1" i="0" u="none" strike="noStrike" cap="none">
              <a:solidFill>
                <a:srgbClr val="FFFFFF"/>
              </a:solidFill>
              <a:latin typeface="Century Gothic"/>
              <a:ea typeface="Century Gothic"/>
              <a:cs typeface="Century Gothic"/>
              <a:sym typeface="Century Gothic"/>
            </a:endParaRPr>
          </a:p>
          <a:p>
            <a:pPr marL="0" marR="0" lvl="0" indent="0" algn="l" rtl="0">
              <a:lnSpc>
                <a:spcPct val="12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Good</a:t>
            </a:r>
            <a:endParaRPr sz="1800" b="1" i="0" u="none" strike="noStrike" cap="none">
              <a:solidFill>
                <a:srgbClr val="FFFFFF"/>
              </a:solidFill>
              <a:latin typeface="Century Gothic"/>
              <a:ea typeface="Century Gothic"/>
              <a:cs typeface="Century Gothic"/>
              <a:sym typeface="Century Gothic"/>
            </a:endParaRPr>
          </a:p>
        </p:txBody>
      </p:sp>
      <p:sp>
        <p:nvSpPr>
          <p:cNvPr id="152" name="Google Shape;152;g6529c936c6_0_12"/>
          <p:cNvSpPr/>
          <p:nvPr/>
        </p:nvSpPr>
        <p:spPr>
          <a:xfrm>
            <a:off x="8792050" y="1592960"/>
            <a:ext cx="185400" cy="192900"/>
          </a:xfrm>
          <a:prstGeom prst="ellipse">
            <a:avLst/>
          </a:prstGeom>
          <a:solidFill>
            <a:srgbClr val="FF050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g6529c936c6_0_12"/>
          <p:cNvSpPr/>
          <p:nvPr/>
        </p:nvSpPr>
        <p:spPr>
          <a:xfrm>
            <a:off x="8792050" y="1909605"/>
            <a:ext cx="185400" cy="1929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6529c936c6_0_12"/>
          <p:cNvSpPr/>
          <p:nvPr/>
        </p:nvSpPr>
        <p:spPr>
          <a:xfrm>
            <a:off x="8792050" y="2227507"/>
            <a:ext cx="185400" cy="192900"/>
          </a:xfrm>
          <a:prstGeom prst="ellipse">
            <a:avLst/>
          </a:prstGeom>
          <a:solidFill>
            <a:srgbClr val="F1C23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g6529c936c6_0_12"/>
          <p:cNvSpPr/>
          <p:nvPr/>
        </p:nvSpPr>
        <p:spPr>
          <a:xfrm>
            <a:off x="8792050" y="2545409"/>
            <a:ext cx="185400" cy="192900"/>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g6529c936c6_0_12"/>
          <p:cNvSpPr/>
          <p:nvPr/>
        </p:nvSpPr>
        <p:spPr>
          <a:xfrm>
            <a:off x="10364300" y="1346975"/>
            <a:ext cx="1548900" cy="16242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7" name="Google Shape;157;g6529c936c6_0_12"/>
          <p:cNvSpPr/>
          <p:nvPr/>
        </p:nvSpPr>
        <p:spPr>
          <a:xfrm>
            <a:off x="10907267" y="1707590"/>
            <a:ext cx="378000" cy="575100"/>
          </a:xfrm>
          <a:prstGeom prst="upArrow">
            <a:avLst>
              <a:gd name="adj1" fmla="val 50000"/>
              <a:gd name="adj2" fmla="val 50000"/>
            </a:avLst>
          </a:prstGeom>
          <a:solidFill>
            <a:srgbClr val="379CC3">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g6529c936c6_0_12"/>
          <p:cNvSpPr txBox="1"/>
          <p:nvPr/>
        </p:nvSpPr>
        <p:spPr>
          <a:xfrm>
            <a:off x="10393550" y="2537700"/>
            <a:ext cx="1490400" cy="296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FFFF"/>
                </a:solidFill>
                <a:latin typeface="Century Gothic"/>
                <a:ea typeface="Century Gothic"/>
                <a:cs typeface="Century Gothic"/>
                <a:sym typeface="Century Gothic"/>
              </a:rPr>
              <a:t>Reef Health</a:t>
            </a:r>
            <a:endParaRPr sz="1800" b="1" i="0" u="none" strike="noStrike" cap="none">
              <a:solidFill>
                <a:srgbClr val="FFFFFF"/>
              </a:solidFill>
              <a:latin typeface="Century Gothic"/>
              <a:ea typeface="Century Gothic"/>
              <a:cs typeface="Century Gothic"/>
              <a:sym typeface="Century Gothic"/>
            </a:endParaRPr>
          </a:p>
        </p:txBody>
      </p:sp>
      <p:sp>
        <p:nvSpPr>
          <p:cNvPr id="159" name="Google Shape;159;g6529c936c6_0_12"/>
          <p:cNvSpPr txBox="1"/>
          <p:nvPr/>
        </p:nvSpPr>
        <p:spPr>
          <a:xfrm>
            <a:off x="10821151" y="1298050"/>
            <a:ext cx="723300" cy="31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379CC3"/>
                </a:solidFill>
                <a:latin typeface="Century Gothic"/>
                <a:ea typeface="Century Gothic"/>
                <a:cs typeface="Century Gothic"/>
                <a:sym typeface="Century Gothic"/>
              </a:rPr>
              <a:t>5.0</a:t>
            </a:r>
            <a:endParaRPr sz="2000" b="1" i="0" u="none" strike="noStrike" cap="none">
              <a:solidFill>
                <a:srgbClr val="379CC3"/>
              </a:solidFill>
              <a:latin typeface="Century Gothic"/>
              <a:ea typeface="Century Gothic"/>
              <a:cs typeface="Century Gothic"/>
              <a:sym typeface="Century Gothic"/>
            </a:endParaRPr>
          </a:p>
        </p:txBody>
      </p:sp>
      <p:sp>
        <p:nvSpPr>
          <p:cNvPr id="160" name="Google Shape;160;g6529c936c6_0_12"/>
          <p:cNvSpPr txBox="1"/>
          <p:nvPr/>
        </p:nvSpPr>
        <p:spPr>
          <a:xfrm>
            <a:off x="10784326" y="2227500"/>
            <a:ext cx="624000" cy="31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379CC3"/>
                </a:solidFill>
                <a:latin typeface="Century Gothic"/>
                <a:ea typeface="Century Gothic"/>
                <a:cs typeface="Century Gothic"/>
                <a:sym typeface="Century Gothic"/>
              </a:rPr>
              <a:t>1.0</a:t>
            </a:r>
            <a:endParaRPr sz="2000" b="1" i="0" u="none" strike="noStrike" cap="none">
              <a:solidFill>
                <a:srgbClr val="379CC3"/>
              </a:solidFill>
              <a:latin typeface="Century Gothic"/>
              <a:ea typeface="Century Gothic"/>
              <a:cs typeface="Century Gothic"/>
              <a:sym typeface="Century Gothic"/>
            </a:endParaRPr>
          </a:p>
        </p:txBody>
      </p:sp>
      <p:sp>
        <p:nvSpPr>
          <p:cNvPr id="161" name="Google Shape;161;g6529c936c6_0_12"/>
          <p:cNvSpPr/>
          <p:nvPr/>
        </p:nvSpPr>
        <p:spPr>
          <a:xfrm>
            <a:off x="8602675" y="3181200"/>
            <a:ext cx="3310500" cy="27666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6529c936c6_0_12"/>
          <p:cNvSpPr txBox="1"/>
          <p:nvPr/>
        </p:nvSpPr>
        <p:spPr>
          <a:xfrm>
            <a:off x="9306325" y="3288150"/>
            <a:ext cx="1903200" cy="47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Parameters</a:t>
            </a:r>
            <a:endParaRPr sz="2400" b="1" i="0" u="none" strike="noStrike" cap="none">
              <a:solidFill>
                <a:srgbClr val="FFFFFF"/>
              </a:solidFill>
              <a:latin typeface="Century Gothic"/>
              <a:ea typeface="Century Gothic"/>
              <a:cs typeface="Century Gothic"/>
              <a:sym typeface="Century Gothic"/>
            </a:endParaRPr>
          </a:p>
        </p:txBody>
      </p:sp>
      <p:sp>
        <p:nvSpPr>
          <p:cNvPr id="163" name="Google Shape;163;g6529c936c6_0_12"/>
          <p:cNvSpPr txBox="1">
            <a:spLocks noGrp="1"/>
          </p:cNvSpPr>
          <p:nvPr>
            <p:ph type="body" idx="4"/>
          </p:nvPr>
        </p:nvSpPr>
        <p:spPr>
          <a:xfrm>
            <a:off x="8705000" y="3796575"/>
            <a:ext cx="3146700" cy="19017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dirty="0">
                <a:solidFill>
                  <a:schemeClr val="tx1">
                    <a:lumMod val="75000"/>
                    <a:lumOff val="25000"/>
                  </a:schemeClr>
                </a:solidFill>
              </a:rPr>
              <a:t>Coral coverage</a:t>
            </a:r>
            <a:endParaRPr sz="2000" b="1" dirty="0">
              <a:solidFill>
                <a:schemeClr val="tx1">
                  <a:lumMod val="75000"/>
                  <a:lumOff val="25000"/>
                </a:schemeClr>
              </a:solidFill>
            </a:endParaRPr>
          </a:p>
          <a:p>
            <a:pPr marL="45720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dirty="0">
                <a:solidFill>
                  <a:schemeClr val="tx1">
                    <a:lumMod val="75000"/>
                    <a:lumOff val="25000"/>
                  </a:schemeClr>
                </a:solidFill>
              </a:rPr>
              <a:t>Fleshy </a:t>
            </a:r>
            <a:r>
              <a:rPr lang="en-US" sz="2000" b="1" dirty="0" err="1">
                <a:solidFill>
                  <a:schemeClr val="tx1">
                    <a:lumMod val="75000"/>
                    <a:lumOff val="25000"/>
                  </a:schemeClr>
                </a:solidFill>
              </a:rPr>
              <a:t>macroalgae</a:t>
            </a:r>
            <a:r>
              <a:rPr lang="en-US" sz="2000" b="1" dirty="0">
                <a:solidFill>
                  <a:schemeClr val="tx1">
                    <a:lumMod val="75000"/>
                    <a:lumOff val="25000"/>
                  </a:schemeClr>
                </a:solidFill>
              </a:rPr>
              <a:t> coverage </a:t>
            </a:r>
            <a:endParaRPr sz="2000" b="1" dirty="0">
              <a:solidFill>
                <a:schemeClr val="tx1">
                  <a:lumMod val="75000"/>
                  <a:lumOff val="25000"/>
                </a:schemeClr>
              </a:solidFill>
            </a:endParaRPr>
          </a:p>
          <a:p>
            <a:pPr marL="457200" lvl="0" indent="-355600" algn="l" rtl="0">
              <a:lnSpc>
                <a:spcPct val="100000"/>
              </a:lnSpc>
              <a:spcBef>
                <a:spcPts val="0"/>
              </a:spcBef>
              <a:spcAft>
                <a:spcPts val="0"/>
              </a:spcAft>
              <a:buClr>
                <a:srgbClr val="379CC3"/>
              </a:buClr>
              <a:buSzPts val="2000"/>
              <a:buFont typeface="Webdings" panose="05030102010509060703" pitchFamily="18" charset="2"/>
              <a:buChar char="4"/>
            </a:pPr>
            <a:r>
              <a:rPr lang="en-US" sz="2000" b="1" dirty="0">
                <a:solidFill>
                  <a:schemeClr val="tx1">
                    <a:lumMod val="75000"/>
                    <a:lumOff val="25000"/>
                  </a:schemeClr>
                </a:solidFill>
              </a:rPr>
              <a:t>Herbivorous and commercial fish biomass</a:t>
            </a:r>
            <a:endParaRPr sz="2000" b="1" dirty="0">
              <a:solidFill>
                <a:schemeClr val="tx1">
                  <a:lumMod val="75000"/>
                  <a:lumOff val="25000"/>
                </a:schemeClr>
              </a:solidFill>
            </a:endParaRPr>
          </a:p>
          <a:p>
            <a:pPr marL="0" lvl="0" indent="0" algn="l" rtl="0">
              <a:lnSpc>
                <a:spcPct val="100000"/>
              </a:lnSpc>
              <a:spcBef>
                <a:spcPts val="0"/>
              </a:spcBef>
              <a:spcAft>
                <a:spcPts val="0"/>
              </a:spcAft>
              <a:buSzPts val="1800"/>
              <a:buNone/>
            </a:pPr>
            <a:endParaRPr sz="1800" b="1" dirty="0">
              <a:solidFill>
                <a:srgbClr val="379CC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7442f09b38_10_24"/>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Water Quality and Reef Health</a:t>
            </a:r>
            <a:endParaRPr/>
          </a:p>
        </p:txBody>
      </p:sp>
      <p:sp>
        <p:nvSpPr>
          <p:cNvPr id="170" name="Google Shape;170;g7442f09b38_10_24"/>
          <p:cNvSpPr txBox="1"/>
          <p:nvPr/>
        </p:nvSpPr>
        <p:spPr>
          <a:xfrm>
            <a:off x="472800" y="1326500"/>
            <a:ext cx="11246400" cy="3432825"/>
          </a:xfrm>
          <a:prstGeom prst="rect">
            <a:avLst/>
          </a:prstGeom>
          <a:noFill/>
          <a:ln>
            <a:noFill/>
          </a:ln>
        </p:spPr>
        <p:txBody>
          <a:bodyPr spcFirstLastPara="1" wrap="square" lIns="91425" tIns="91425" rIns="91425" bIns="91425" anchor="t" anchorCtr="0">
            <a:noAutofit/>
          </a:bodyPr>
          <a:lstStyle/>
          <a:p>
            <a:pPr marL="495300" marR="0" lvl="0" indent="-457200" algn="l" rtl="0">
              <a:lnSpc>
                <a:spcPct val="100000"/>
              </a:lnSpc>
              <a:spcBef>
                <a:spcPts val="0"/>
              </a:spcBef>
              <a:spcAft>
                <a:spcPts val="0"/>
              </a:spcAft>
              <a:buClr>
                <a:srgbClr val="379CC3"/>
              </a:buClr>
              <a:buSzPts val="3000"/>
              <a:buFont typeface="Webdings" panose="05030102010509060703" pitchFamily="18" charset="2"/>
              <a:buChar char="4"/>
            </a:pPr>
            <a:r>
              <a:rPr lang="en-US" sz="2800" b="1" i="0" u="none" strike="noStrike" cap="none" dirty="0">
                <a:solidFill>
                  <a:srgbClr val="379CC3"/>
                </a:solidFill>
                <a:latin typeface="Century Gothic"/>
                <a:ea typeface="Century Gothic"/>
                <a:cs typeface="Century Gothic"/>
                <a:sym typeface="Century Gothic"/>
              </a:rPr>
              <a:t>Turbidity: </a:t>
            </a:r>
            <a:r>
              <a:rPr lang="en-US" sz="2800" b="0" i="0" u="none" strike="noStrike" cap="none" dirty="0">
                <a:solidFill>
                  <a:srgbClr val="3F3F3F"/>
                </a:solidFill>
                <a:latin typeface="Century Gothic"/>
                <a:ea typeface="Century Gothic"/>
                <a:cs typeface="Century Gothic"/>
                <a:sym typeface="Century Gothic"/>
              </a:rPr>
              <a:t>The quality of being cloudy, opaque, or thick with suspended matter</a:t>
            </a:r>
            <a:endParaRPr sz="2800" b="0" i="0" u="none" strike="noStrike" cap="none" dirty="0">
              <a:solidFill>
                <a:srgbClr val="3F3F3F"/>
              </a:solidFill>
              <a:latin typeface="Century Gothic"/>
              <a:ea typeface="Century Gothic"/>
              <a:cs typeface="Century Gothic"/>
              <a:sym typeface="Century Gothic"/>
            </a:endParaRPr>
          </a:p>
          <a:p>
            <a:pPr marL="495300" marR="0" lvl="0" indent="-457200" algn="l" rtl="0">
              <a:lnSpc>
                <a:spcPct val="100000"/>
              </a:lnSpc>
              <a:spcBef>
                <a:spcPts val="1000"/>
              </a:spcBef>
              <a:spcAft>
                <a:spcPts val="0"/>
              </a:spcAft>
              <a:buClr>
                <a:srgbClr val="379CC3"/>
              </a:buClr>
              <a:buSzPts val="3000"/>
              <a:buFont typeface="Webdings" panose="05030102010509060703" pitchFamily="18" charset="2"/>
              <a:buChar char="4"/>
            </a:pPr>
            <a:r>
              <a:rPr lang="en-US" sz="2800" b="1" i="0" u="none" strike="noStrike" cap="none" dirty="0">
                <a:solidFill>
                  <a:srgbClr val="379CC3"/>
                </a:solidFill>
                <a:latin typeface="Century Gothic"/>
                <a:ea typeface="Century Gothic"/>
                <a:cs typeface="Century Gothic"/>
                <a:sym typeface="Century Gothic"/>
              </a:rPr>
              <a:t>Chlorophyll-a: </a:t>
            </a:r>
            <a:r>
              <a:rPr lang="en-US" sz="2800" b="0" i="0" u="none" strike="noStrike" cap="none" dirty="0">
                <a:solidFill>
                  <a:srgbClr val="3F3F3F"/>
                </a:solidFill>
                <a:latin typeface="Century Gothic"/>
                <a:ea typeface="Century Gothic"/>
                <a:cs typeface="Century Gothic"/>
                <a:sym typeface="Century Gothic"/>
              </a:rPr>
              <a:t>A chemical used in oxygenic photosynthesis, it contributes heavily to the green color observed in plants</a:t>
            </a:r>
            <a:endParaRPr sz="2800" b="0" i="0" u="none" strike="noStrike" cap="none" dirty="0">
              <a:solidFill>
                <a:srgbClr val="3F3F3F"/>
              </a:solidFill>
              <a:latin typeface="Century Gothic"/>
              <a:ea typeface="Century Gothic"/>
              <a:cs typeface="Century Gothic"/>
              <a:sym typeface="Century Gothic"/>
            </a:endParaRPr>
          </a:p>
          <a:p>
            <a:pPr marL="495300" marR="0" lvl="0" indent="-457200" algn="l" rtl="0">
              <a:lnSpc>
                <a:spcPct val="100000"/>
              </a:lnSpc>
              <a:spcBef>
                <a:spcPts val="1000"/>
              </a:spcBef>
              <a:spcAft>
                <a:spcPts val="0"/>
              </a:spcAft>
              <a:buClr>
                <a:srgbClr val="379CC3"/>
              </a:buClr>
              <a:buSzPct val="100000"/>
              <a:buFont typeface="Webdings" panose="05030102010509060703" pitchFamily="18" charset="2"/>
              <a:buChar char="4"/>
            </a:pPr>
            <a:r>
              <a:rPr lang="en-US" sz="2800" b="1" i="0" u="none" strike="noStrike" cap="none" dirty="0">
                <a:solidFill>
                  <a:srgbClr val="379CC3"/>
                </a:solidFill>
                <a:latin typeface="Century Gothic"/>
                <a:ea typeface="Century Gothic"/>
                <a:cs typeface="Century Gothic"/>
                <a:sym typeface="Century Gothic"/>
              </a:rPr>
              <a:t>Colored dissolved organic matter: </a:t>
            </a:r>
            <a:r>
              <a:rPr lang="en-US" sz="2800" b="0" i="0" u="none" strike="noStrike" cap="none" dirty="0">
                <a:solidFill>
                  <a:srgbClr val="3F3F3F"/>
                </a:solidFill>
                <a:latin typeface="Century Gothic"/>
                <a:ea typeface="Century Gothic"/>
                <a:cs typeface="Century Gothic"/>
                <a:sym typeface="Century Gothic"/>
              </a:rPr>
              <a:t>The optically measured component of dissolved organic matter in water</a:t>
            </a:r>
            <a:endParaRPr sz="2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6529c936c6_0_36"/>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Community Concerns</a:t>
            </a:r>
            <a:endParaRPr/>
          </a:p>
        </p:txBody>
      </p:sp>
      <p:pic>
        <p:nvPicPr>
          <p:cNvPr id="177" name="Google Shape;177;g6529c936c6_0_36"/>
          <p:cNvPicPr preferRelativeResize="0"/>
          <p:nvPr/>
        </p:nvPicPr>
        <p:blipFill rotWithShape="1">
          <a:blip r:embed="rId3">
            <a:alphaModFix/>
          </a:blip>
          <a:srcRect/>
          <a:stretch/>
        </p:blipFill>
        <p:spPr>
          <a:xfrm>
            <a:off x="2327050" y="2779927"/>
            <a:ext cx="1858075" cy="1858075"/>
          </a:xfrm>
          <a:prstGeom prst="rect">
            <a:avLst/>
          </a:prstGeom>
          <a:noFill/>
          <a:ln>
            <a:noFill/>
          </a:ln>
        </p:spPr>
      </p:pic>
      <p:pic>
        <p:nvPicPr>
          <p:cNvPr id="178" name="Google Shape;178;g6529c936c6_0_36"/>
          <p:cNvPicPr preferRelativeResize="0"/>
          <p:nvPr/>
        </p:nvPicPr>
        <p:blipFill rotWithShape="1">
          <a:blip r:embed="rId4">
            <a:alphaModFix/>
          </a:blip>
          <a:srcRect/>
          <a:stretch/>
        </p:blipFill>
        <p:spPr>
          <a:xfrm>
            <a:off x="2463575" y="4543000"/>
            <a:ext cx="1585050" cy="1585050"/>
          </a:xfrm>
          <a:prstGeom prst="rect">
            <a:avLst/>
          </a:prstGeom>
          <a:noFill/>
          <a:ln>
            <a:noFill/>
          </a:ln>
        </p:spPr>
      </p:pic>
      <p:pic>
        <p:nvPicPr>
          <p:cNvPr id="179" name="Google Shape;179;g6529c936c6_0_36"/>
          <p:cNvPicPr preferRelativeResize="0"/>
          <p:nvPr/>
        </p:nvPicPr>
        <p:blipFill rotWithShape="1">
          <a:blip r:embed="rId5">
            <a:alphaModFix/>
          </a:blip>
          <a:srcRect t="5409" b="-5408"/>
          <a:stretch/>
        </p:blipFill>
        <p:spPr>
          <a:xfrm>
            <a:off x="2463563" y="1473349"/>
            <a:ext cx="1585050" cy="1585050"/>
          </a:xfrm>
          <a:prstGeom prst="rect">
            <a:avLst/>
          </a:prstGeom>
          <a:noFill/>
          <a:ln>
            <a:noFill/>
          </a:ln>
        </p:spPr>
      </p:pic>
      <p:sp>
        <p:nvSpPr>
          <p:cNvPr id="180" name="Google Shape;180;g6529c936c6_0_36"/>
          <p:cNvSpPr txBox="1"/>
          <p:nvPr/>
        </p:nvSpPr>
        <p:spPr>
          <a:xfrm>
            <a:off x="4185113" y="1676344"/>
            <a:ext cx="5691554" cy="10064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200"/>
              <a:buFont typeface="Arial"/>
              <a:buNone/>
            </a:pPr>
            <a:r>
              <a:rPr lang="en-US" sz="2200" b="1" i="0" u="none" strike="noStrike" cap="none">
                <a:solidFill>
                  <a:srgbClr val="3F3F3F"/>
                </a:solidFill>
                <a:latin typeface="Century Gothic"/>
                <a:ea typeface="Century Gothic"/>
                <a:cs typeface="Century Gothic"/>
                <a:sym typeface="Century Gothic"/>
              </a:rPr>
              <a:t>Support</a:t>
            </a:r>
            <a:r>
              <a:rPr lang="en-US" sz="2200" b="0" i="0" u="none" strike="noStrike" cap="none">
                <a:solidFill>
                  <a:srgbClr val="3F3F3F"/>
                </a:solidFill>
                <a:latin typeface="Century Gothic"/>
                <a:ea typeface="Century Gothic"/>
                <a:cs typeface="Century Gothic"/>
                <a:sym typeface="Century Gothic"/>
              </a:rPr>
              <a:t> for coastal economies and food production for local and regional communities</a:t>
            </a:r>
            <a:endParaRPr sz="1400" b="0" i="0" u="none" strike="noStrike" cap="none">
              <a:solidFill>
                <a:srgbClr val="000000"/>
              </a:solidFill>
              <a:latin typeface="Arial"/>
              <a:ea typeface="Arial"/>
              <a:cs typeface="Arial"/>
              <a:sym typeface="Arial"/>
            </a:endParaRPr>
          </a:p>
        </p:txBody>
      </p:sp>
      <p:sp>
        <p:nvSpPr>
          <p:cNvPr id="181" name="Google Shape;181;g6529c936c6_0_36"/>
          <p:cNvSpPr txBox="1"/>
          <p:nvPr/>
        </p:nvSpPr>
        <p:spPr>
          <a:xfrm>
            <a:off x="4185113" y="3205749"/>
            <a:ext cx="5691554" cy="10064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a:solidFill>
                  <a:srgbClr val="3F3F3F"/>
                </a:solidFill>
                <a:latin typeface="Century Gothic"/>
                <a:ea typeface="Century Gothic"/>
                <a:cs typeface="Century Gothic"/>
                <a:sym typeface="Century Gothic"/>
              </a:rPr>
              <a:t>Human and natural </a:t>
            </a:r>
            <a:r>
              <a:rPr lang="en-US" sz="2200" b="1" i="0" u="none" strike="noStrike" cap="none">
                <a:solidFill>
                  <a:srgbClr val="3F3F3F"/>
                </a:solidFill>
                <a:latin typeface="Century Gothic"/>
                <a:ea typeface="Century Gothic"/>
                <a:cs typeface="Century Gothic"/>
                <a:sym typeface="Century Gothic"/>
              </a:rPr>
              <a:t>disturbances</a:t>
            </a:r>
            <a:r>
              <a:rPr lang="en-US" sz="2200" b="0" i="0" u="none" strike="noStrike" cap="none">
                <a:solidFill>
                  <a:srgbClr val="3F3F3F"/>
                </a:solidFill>
                <a:latin typeface="Century Gothic"/>
                <a:ea typeface="Century Gothic"/>
                <a:cs typeface="Century Gothic"/>
                <a:sym typeface="Century Gothic"/>
              </a:rPr>
              <a:t> endanger marine ecosystems and coastal populations </a:t>
            </a:r>
            <a:endParaRPr sz="1400" b="0" i="0" u="none" strike="noStrike" cap="none">
              <a:solidFill>
                <a:srgbClr val="000000"/>
              </a:solidFill>
              <a:latin typeface="Arial"/>
              <a:ea typeface="Arial"/>
              <a:cs typeface="Arial"/>
              <a:sym typeface="Arial"/>
            </a:endParaRPr>
          </a:p>
        </p:txBody>
      </p:sp>
      <p:sp>
        <p:nvSpPr>
          <p:cNvPr id="182" name="Google Shape;182;g6529c936c6_0_36"/>
          <p:cNvSpPr txBox="1"/>
          <p:nvPr/>
        </p:nvSpPr>
        <p:spPr>
          <a:xfrm>
            <a:off x="4185113" y="4832310"/>
            <a:ext cx="5691554" cy="10064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200"/>
              <a:buFont typeface="Arial"/>
              <a:buNone/>
            </a:pPr>
            <a:r>
              <a:rPr lang="en-US" sz="2200" b="0" i="0" u="none" strike="noStrike" cap="none">
                <a:solidFill>
                  <a:srgbClr val="3F3F3F"/>
                </a:solidFill>
                <a:latin typeface="Century Gothic"/>
                <a:ea typeface="Century Gothic"/>
                <a:cs typeface="Century Gothic"/>
                <a:sym typeface="Century Gothic"/>
              </a:rPr>
              <a:t>Lack of government oversight and reef protection due to difficulty in </a:t>
            </a:r>
            <a:r>
              <a:rPr lang="en-US" sz="2200" b="1" i="0" u="none" strike="noStrike" cap="none">
                <a:solidFill>
                  <a:srgbClr val="3F3F3F"/>
                </a:solidFill>
                <a:latin typeface="Century Gothic"/>
                <a:ea typeface="Century Gothic"/>
                <a:cs typeface="Century Gothic"/>
                <a:sym typeface="Century Gothic"/>
              </a:rPr>
              <a:t>broadscale monitoring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6529c936c6_0_20"/>
          <p:cNvSpPr/>
          <p:nvPr/>
        </p:nvSpPr>
        <p:spPr>
          <a:xfrm>
            <a:off x="8317875" y="1371600"/>
            <a:ext cx="3378900" cy="51054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6529c936c6_0_20"/>
          <p:cNvSpPr/>
          <p:nvPr/>
        </p:nvSpPr>
        <p:spPr>
          <a:xfrm>
            <a:off x="4406575" y="1371600"/>
            <a:ext cx="3378900" cy="51054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285750" marR="0" lvl="0" indent="-285750" algn="l" rtl="0">
              <a:lnSpc>
                <a:spcPct val="100000"/>
              </a:lnSpc>
              <a:spcBef>
                <a:spcPts val="0"/>
              </a:spcBef>
              <a:spcAft>
                <a:spcPts val="0"/>
              </a:spcAft>
              <a:buClr>
                <a:srgbClr val="379CC3"/>
              </a:buClr>
              <a:buSzPts val="1400"/>
              <a:buFont typeface="Webdings" panose="05030102010509060703" pitchFamily="18" charset="2"/>
              <a:buChar char="4"/>
            </a:pPr>
            <a:endParaRPr sz="1400" b="0" i="0" u="none" strike="noStrike" cap="none">
              <a:solidFill>
                <a:srgbClr val="000000"/>
              </a:solidFill>
              <a:latin typeface="Arial"/>
              <a:ea typeface="Arial"/>
              <a:cs typeface="Arial"/>
              <a:sym typeface="Arial"/>
            </a:endParaRPr>
          </a:p>
        </p:txBody>
      </p:sp>
      <p:sp>
        <p:nvSpPr>
          <p:cNvPr id="191" name="Google Shape;191;g6529c936c6_0_20"/>
          <p:cNvSpPr/>
          <p:nvPr/>
        </p:nvSpPr>
        <p:spPr>
          <a:xfrm>
            <a:off x="393025" y="1371600"/>
            <a:ext cx="3378900" cy="5105400"/>
          </a:xfrm>
          <a:prstGeom prst="roundRect">
            <a:avLst>
              <a:gd name="adj" fmla="val 16667"/>
            </a:avLst>
          </a:prstGeom>
          <a:solidFill>
            <a:srgbClr val="379CC3">
              <a:alpha val="4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6529c936c6_0_20"/>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Objectives</a:t>
            </a:r>
            <a:endParaRPr/>
          </a:p>
        </p:txBody>
      </p:sp>
      <p:sp>
        <p:nvSpPr>
          <p:cNvPr id="193" name="Google Shape;193;g6529c936c6_0_20"/>
          <p:cNvSpPr txBox="1">
            <a:spLocks noGrp="1"/>
          </p:cNvSpPr>
          <p:nvPr>
            <p:ph type="body" idx="1"/>
          </p:nvPr>
        </p:nvSpPr>
        <p:spPr>
          <a:xfrm>
            <a:off x="8317875" y="2310321"/>
            <a:ext cx="3378900" cy="3345600"/>
          </a:xfrm>
          <a:prstGeom prst="rect">
            <a:avLst/>
          </a:prstGeom>
          <a:noFill/>
          <a:ln>
            <a:noFill/>
          </a:ln>
        </p:spPr>
        <p:txBody>
          <a:bodyPr spcFirstLastPara="1" wrap="square" lIns="91425" tIns="45700" rIns="91425" bIns="45700" anchor="t" anchorCtr="0">
            <a:noAutofit/>
          </a:bodyPr>
          <a:lstStyle/>
          <a:p>
            <a:pPr marL="457200" lvl="0" indent="-398463" algn="l" rtl="0">
              <a:lnSpc>
                <a:spcPct val="100000"/>
              </a:lnSpc>
              <a:spcBef>
                <a:spcPts val="1000"/>
              </a:spcBef>
              <a:spcAft>
                <a:spcPts val="0"/>
              </a:spcAft>
              <a:buClr>
                <a:schemeClr val="tx1">
                  <a:lumMod val="75000"/>
                  <a:lumOff val="25000"/>
                </a:schemeClr>
              </a:buClr>
              <a:buSzPts val="2600"/>
              <a:buFont typeface="Webdings" panose="05030102010509060703" pitchFamily="18" charset="2"/>
              <a:buChar char="4"/>
            </a:pPr>
            <a:r>
              <a:rPr lang="en-US" sz="2400" dirty="0" smtClean="0">
                <a:solidFill>
                  <a:srgbClr val="FFFFFF"/>
                </a:solidFill>
              </a:rPr>
              <a:t>Improve </a:t>
            </a:r>
            <a:r>
              <a:rPr lang="en-US" sz="2400" dirty="0" smtClean="0">
                <a:solidFill>
                  <a:srgbClr val="3F3F3F"/>
                </a:solidFill>
              </a:rPr>
              <a:t>quality of data used in analysis</a:t>
            </a:r>
            <a:endParaRPr sz="2400" dirty="0" smtClean="0">
              <a:solidFill>
                <a:srgbClr val="3F3F3F"/>
              </a:solidFill>
            </a:endParaRPr>
          </a:p>
          <a:p>
            <a:pPr marL="457200" lvl="0" indent="-393700" algn="l" rtl="0">
              <a:lnSpc>
                <a:spcPct val="100000"/>
              </a:lnSpc>
              <a:spcBef>
                <a:spcPts val="1000"/>
              </a:spcBef>
              <a:spcAft>
                <a:spcPts val="0"/>
              </a:spcAft>
              <a:buClr>
                <a:schemeClr val="tx1">
                  <a:lumMod val="75000"/>
                  <a:lumOff val="25000"/>
                </a:schemeClr>
              </a:buClr>
              <a:buSzPts val="2600"/>
              <a:buFont typeface="Webdings" panose="05030102010509060703" pitchFamily="18" charset="2"/>
              <a:buChar char="4"/>
            </a:pPr>
            <a:r>
              <a:rPr lang="en-US" sz="2400" dirty="0" smtClean="0">
                <a:solidFill>
                  <a:schemeClr val="lt1"/>
                </a:solidFill>
              </a:rPr>
              <a:t>Produce</a:t>
            </a:r>
            <a:r>
              <a:rPr lang="en-US" sz="2400" dirty="0" smtClean="0">
                <a:solidFill>
                  <a:srgbClr val="3F3F3F"/>
                </a:solidFill>
              </a:rPr>
              <a:t> output charts and images</a:t>
            </a:r>
            <a:endParaRPr sz="2400" dirty="0" smtClean="0">
              <a:solidFill>
                <a:srgbClr val="3F3F3F"/>
              </a:solidFill>
            </a:endParaRPr>
          </a:p>
          <a:p>
            <a:pPr lvl="0" algn="l" rtl="0">
              <a:lnSpc>
                <a:spcPct val="90000"/>
              </a:lnSpc>
              <a:spcBef>
                <a:spcPts val="1000"/>
              </a:spcBef>
              <a:spcAft>
                <a:spcPts val="0"/>
              </a:spcAft>
              <a:buClr>
                <a:schemeClr val="tx1">
                  <a:lumMod val="75000"/>
                  <a:lumOff val="25000"/>
                </a:schemeClr>
              </a:buClr>
              <a:buSzPts val="1800"/>
              <a:buFont typeface="Webdings" panose="05030102010509060703" pitchFamily="18" charset="2"/>
              <a:buChar char="4"/>
            </a:pPr>
            <a:endParaRPr dirty="0" smtClean="0"/>
          </a:p>
          <a:p>
            <a:pPr lvl="0" algn="l" rtl="0">
              <a:lnSpc>
                <a:spcPct val="90000"/>
              </a:lnSpc>
              <a:spcBef>
                <a:spcPts val="1000"/>
              </a:spcBef>
              <a:spcAft>
                <a:spcPts val="0"/>
              </a:spcAft>
              <a:buClr>
                <a:schemeClr val="tx1">
                  <a:lumMod val="75000"/>
                  <a:lumOff val="25000"/>
                </a:schemeClr>
              </a:buClr>
              <a:buSzPts val="1800"/>
              <a:buFont typeface="Webdings" panose="05030102010509060703" pitchFamily="18" charset="2"/>
              <a:buChar char="4"/>
            </a:pPr>
            <a:endParaRPr dirty="0" smtClean="0"/>
          </a:p>
          <a:p>
            <a:pPr lvl="0" algn="l" rtl="0">
              <a:lnSpc>
                <a:spcPct val="90000"/>
              </a:lnSpc>
              <a:spcBef>
                <a:spcPts val="1000"/>
              </a:spcBef>
              <a:spcAft>
                <a:spcPts val="0"/>
              </a:spcAft>
              <a:buClr>
                <a:schemeClr val="tx1">
                  <a:lumMod val="75000"/>
                  <a:lumOff val="25000"/>
                </a:schemeClr>
              </a:buClr>
              <a:buSzPts val="1800"/>
              <a:buFont typeface="Webdings" panose="05030102010509060703" pitchFamily="18" charset="2"/>
              <a:buChar char="4"/>
            </a:pPr>
            <a:endParaRPr dirty="0"/>
          </a:p>
        </p:txBody>
      </p:sp>
      <p:sp>
        <p:nvSpPr>
          <p:cNvPr id="194" name="Google Shape;194;g6529c936c6_0_20"/>
          <p:cNvSpPr txBox="1">
            <a:spLocks noGrp="1"/>
          </p:cNvSpPr>
          <p:nvPr>
            <p:ph type="body" idx="2"/>
          </p:nvPr>
        </p:nvSpPr>
        <p:spPr>
          <a:xfrm>
            <a:off x="4406575" y="2310321"/>
            <a:ext cx="3378900" cy="33456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1000"/>
              </a:spcBef>
              <a:spcAft>
                <a:spcPts val="0"/>
              </a:spcAft>
              <a:buClr>
                <a:schemeClr val="tx1">
                  <a:lumMod val="75000"/>
                  <a:lumOff val="25000"/>
                </a:schemeClr>
              </a:buClr>
              <a:buSzPct val="100000"/>
              <a:buFont typeface="Webdings" panose="05030102010509060703" pitchFamily="18" charset="2"/>
              <a:buChar char="4"/>
            </a:pPr>
            <a:r>
              <a:rPr lang="en-US" sz="2400" dirty="0">
                <a:solidFill>
                  <a:schemeClr val="lt1"/>
                </a:solidFill>
              </a:rPr>
              <a:t>Facilitate</a:t>
            </a:r>
            <a:r>
              <a:rPr lang="en-US" sz="2400" b="1" dirty="0">
                <a:solidFill>
                  <a:schemeClr val="lt1"/>
                </a:solidFill>
              </a:rPr>
              <a:t> </a:t>
            </a:r>
            <a:r>
              <a:rPr lang="en-US" sz="2400" dirty="0">
                <a:solidFill>
                  <a:srgbClr val="3F3F3F"/>
                </a:solidFill>
              </a:rPr>
              <a:t>coastal water quality monitoring</a:t>
            </a:r>
            <a:endParaRPr sz="2400" dirty="0">
              <a:solidFill>
                <a:srgbClr val="3F3F3F"/>
              </a:solidFill>
            </a:endParaRPr>
          </a:p>
          <a:p>
            <a:pPr marL="520700" lvl="0" indent="-457200" algn="l" rtl="0">
              <a:lnSpc>
                <a:spcPct val="100000"/>
              </a:lnSpc>
              <a:spcBef>
                <a:spcPts val="1000"/>
              </a:spcBef>
              <a:spcAft>
                <a:spcPts val="0"/>
              </a:spcAft>
              <a:buClr>
                <a:schemeClr val="tx1">
                  <a:lumMod val="75000"/>
                  <a:lumOff val="25000"/>
                </a:schemeClr>
              </a:buClr>
              <a:buSzPct val="100000"/>
              <a:buFont typeface="Webdings" panose="05030102010509060703" pitchFamily="18" charset="2"/>
              <a:buChar char="4"/>
            </a:pPr>
            <a:r>
              <a:rPr lang="en-US" sz="2400" dirty="0">
                <a:solidFill>
                  <a:srgbClr val="FFFFFF"/>
                </a:solidFill>
              </a:rPr>
              <a:t>Visualize</a:t>
            </a:r>
            <a:r>
              <a:rPr lang="en-US" sz="2400" b="1" dirty="0">
                <a:solidFill>
                  <a:srgbClr val="FFFFFF"/>
                </a:solidFill>
              </a:rPr>
              <a:t> </a:t>
            </a:r>
            <a:r>
              <a:rPr lang="en-US" sz="2400" dirty="0">
                <a:solidFill>
                  <a:srgbClr val="3F3F3F"/>
                </a:solidFill>
              </a:rPr>
              <a:t>changes in coastal water quality</a:t>
            </a:r>
            <a:endParaRPr sz="2400" dirty="0">
              <a:solidFill>
                <a:srgbClr val="3F3F3F"/>
              </a:solidFill>
            </a:endParaRPr>
          </a:p>
          <a:p>
            <a:pPr lvl="0" algn="l" rtl="0">
              <a:lnSpc>
                <a:spcPct val="90000"/>
              </a:lnSpc>
              <a:spcBef>
                <a:spcPts val="1000"/>
              </a:spcBef>
              <a:spcAft>
                <a:spcPts val="0"/>
              </a:spcAft>
              <a:buClr>
                <a:schemeClr val="tx1">
                  <a:lumMod val="75000"/>
                  <a:lumOff val="25000"/>
                </a:schemeClr>
              </a:buClr>
              <a:buSzPts val="1800"/>
              <a:buFont typeface="Webdings" panose="05030102010509060703" pitchFamily="18" charset="2"/>
              <a:buChar char="4"/>
            </a:pPr>
            <a:endParaRPr dirty="0">
              <a:solidFill>
                <a:srgbClr val="3F3F3F"/>
              </a:solidFill>
            </a:endParaRPr>
          </a:p>
        </p:txBody>
      </p:sp>
      <p:sp>
        <p:nvSpPr>
          <p:cNvPr id="195" name="Google Shape;195;g6529c936c6_0_20"/>
          <p:cNvSpPr txBox="1">
            <a:spLocks noGrp="1"/>
          </p:cNvSpPr>
          <p:nvPr>
            <p:ph type="body" idx="3"/>
          </p:nvPr>
        </p:nvSpPr>
        <p:spPr>
          <a:xfrm>
            <a:off x="304460" y="2310321"/>
            <a:ext cx="3378900" cy="4051200"/>
          </a:xfrm>
          <a:prstGeom prst="rect">
            <a:avLst/>
          </a:prstGeom>
          <a:noFill/>
          <a:ln>
            <a:noFill/>
          </a:ln>
        </p:spPr>
        <p:txBody>
          <a:bodyPr spcFirstLastPara="1" wrap="square" lIns="91425" tIns="45700" rIns="91425" bIns="45700" anchor="t" anchorCtr="0">
            <a:noAutofit/>
          </a:bodyPr>
          <a:lstStyle/>
          <a:p>
            <a:pPr marL="514350" lvl="0" indent="-393700" algn="l" rtl="0">
              <a:lnSpc>
                <a:spcPct val="100000"/>
              </a:lnSpc>
              <a:spcBef>
                <a:spcPts val="1000"/>
              </a:spcBef>
              <a:spcAft>
                <a:spcPts val="0"/>
              </a:spcAft>
              <a:buClr>
                <a:schemeClr val="tx1">
                  <a:lumMod val="75000"/>
                  <a:lumOff val="25000"/>
                </a:schemeClr>
              </a:buClr>
              <a:buSzPct val="100000"/>
              <a:buFont typeface="Webdings" panose="05030102010509060703" pitchFamily="18" charset="2"/>
              <a:buChar char="4"/>
            </a:pPr>
            <a:r>
              <a:rPr lang="en-US" sz="2400" dirty="0">
                <a:solidFill>
                  <a:schemeClr val="lt1"/>
                </a:solidFill>
              </a:rPr>
              <a:t>Incorporate</a:t>
            </a:r>
            <a:r>
              <a:rPr lang="en-US" sz="2400" dirty="0">
                <a:solidFill>
                  <a:srgbClr val="3F3F3F"/>
                </a:solidFill>
              </a:rPr>
              <a:t> a new water quality parameter into the tool</a:t>
            </a:r>
            <a:endParaRPr sz="2400" dirty="0">
              <a:solidFill>
                <a:srgbClr val="3F3F3F"/>
              </a:solidFill>
            </a:endParaRPr>
          </a:p>
          <a:p>
            <a:pPr marL="520700" lvl="0" indent="-457200" algn="l" rtl="0">
              <a:lnSpc>
                <a:spcPct val="100000"/>
              </a:lnSpc>
              <a:spcBef>
                <a:spcPts val="1000"/>
              </a:spcBef>
              <a:spcAft>
                <a:spcPts val="0"/>
              </a:spcAft>
              <a:buClr>
                <a:schemeClr val="tx1">
                  <a:lumMod val="75000"/>
                  <a:lumOff val="25000"/>
                </a:schemeClr>
              </a:buClr>
              <a:buSzPct val="100000"/>
              <a:buFont typeface="Webdings" panose="05030102010509060703" pitchFamily="18" charset="2"/>
              <a:buChar char="4"/>
            </a:pPr>
            <a:r>
              <a:rPr lang="en-US" sz="2400" dirty="0">
                <a:solidFill>
                  <a:srgbClr val="FFFFFF"/>
                </a:solidFill>
              </a:rPr>
              <a:t>Provide </a:t>
            </a:r>
            <a:r>
              <a:rPr lang="en-US" sz="2400" dirty="0">
                <a:solidFill>
                  <a:srgbClr val="3F3F3F"/>
                </a:solidFill>
              </a:rPr>
              <a:t>Optical Reef and Coastal Area Assessment (ORCAA) tool to our partners</a:t>
            </a:r>
            <a:endParaRPr sz="2400" dirty="0">
              <a:solidFill>
                <a:srgbClr val="3F3F3F"/>
              </a:solidFill>
            </a:endParaRPr>
          </a:p>
        </p:txBody>
      </p:sp>
      <p:sp>
        <p:nvSpPr>
          <p:cNvPr id="196" name="Google Shape;196;g6529c936c6_0_20"/>
          <p:cNvSpPr txBox="1"/>
          <p:nvPr/>
        </p:nvSpPr>
        <p:spPr>
          <a:xfrm>
            <a:off x="4984060" y="1691284"/>
            <a:ext cx="2326200" cy="5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379CC3"/>
                </a:solidFill>
                <a:latin typeface="Century Gothic"/>
                <a:ea typeface="Century Gothic"/>
                <a:cs typeface="Century Gothic"/>
                <a:sym typeface="Century Gothic"/>
              </a:rPr>
              <a:t>Monitoring</a:t>
            </a:r>
            <a:endParaRPr sz="3200" b="1" i="0" u="none" strike="noStrike" cap="none">
              <a:solidFill>
                <a:srgbClr val="379CC3"/>
              </a:solidFill>
              <a:latin typeface="Century Gothic"/>
              <a:ea typeface="Century Gothic"/>
              <a:cs typeface="Century Gothic"/>
              <a:sym typeface="Century Gothic"/>
            </a:endParaRPr>
          </a:p>
        </p:txBody>
      </p:sp>
      <p:sp>
        <p:nvSpPr>
          <p:cNvPr id="197" name="Google Shape;197;g6529c936c6_0_20"/>
          <p:cNvSpPr txBox="1"/>
          <p:nvPr/>
        </p:nvSpPr>
        <p:spPr>
          <a:xfrm>
            <a:off x="8844225" y="1691284"/>
            <a:ext cx="2326200" cy="5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379CC3"/>
                </a:solidFill>
                <a:latin typeface="Century Gothic"/>
                <a:ea typeface="Century Gothic"/>
                <a:cs typeface="Century Gothic"/>
                <a:sym typeface="Century Gothic"/>
              </a:rPr>
              <a:t>Processing</a:t>
            </a:r>
            <a:endParaRPr sz="3200" b="1" i="0" u="none" strike="noStrike" cap="none">
              <a:solidFill>
                <a:srgbClr val="379CC3"/>
              </a:solidFill>
              <a:latin typeface="Century Gothic"/>
              <a:ea typeface="Century Gothic"/>
              <a:cs typeface="Century Gothic"/>
              <a:sym typeface="Century Gothic"/>
            </a:endParaRPr>
          </a:p>
        </p:txBody>
      </p:sp>
      <p:sp>
        <p:nvSpPr>
          <p:cNvPr id="198" name="Google Shape;198;g6529c936c6_0_20"/>
          <p:cNvSpPr txBox="1"/>
          <p:nvPr/>
        </p:nvSpPr>
        <p:spPr>
          <a:xfrm>
            <a:off x="919375" y="1691284"/>
            <a:ext cx="2326200" cy="576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379CC3"/>
                </a:solidFill>
                <a:latin typeface="Century Gothic"/>
                <a:ea typeface="Century Gothic"/>
                <a:cs typeface="Century Gothic"/>
                <a:sym typeface="Century Gothic"/>
              </a:rPr>
              <a:t>ORCAA</a:t>
            </a:r>
            <a:endParaRPr sz="3200" b="1" i="0" u="none" strike="noStrike" cap="none">
              <a:solidFill>
                <a:srgbClr val="379CC3"/>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g6529c936c6_0_28"/>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Project Partners</a:t>
            </a:r>
            <a:endParaRPr/>
          </a:p>
        </p:txBody>
      </p:sp>
      <p:sp>
        <p:nvSpPr>
          <p:cNvPr id="205" name="Google Shape;205;g6529c936c6_0_28"/>
          <p:cNvSpPr/>
          <p:nvPr/>
        </p:nvSpPr>
        <p:spPr>
          <a:xfrm>
            <a:off x="155921" y="1700463"/>
            <a:ext cx="7123800" cy="3497179"/>
          </a:xfrm>
          <a:prstGeom prst="roundRect">
            <a:avLst>
              <a:gd name="adj" fmla="val 16667"/>
            </a:avLst>
          </a:prstGeom>
          <a:solidFill>
            <a:srgbClr val="379C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6529c936c6_0_28"/>
          <p:cNvSpPr txBox="1">
            <a:spLocks noGrp="1"/>
          </p:cNvSpPr>
          <p:nvPr>
            <p:ph type="body" idx="2"/>
          </p:nvPr>
        </p:nvSpPr>
        <p:spPr>
          <a:xfrm>
            <a:off x="563282" y="1863633"/>
            <a:ext cx="6469500" cy="3130733"/>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1600"/>
              </a:spcBef>
              <a:spcAft>
                <a:spcPts val="0"/>
              </a:spcAft>
              <a:buClr>
                <a:schemeClr val="lt1"/>
              </a:buClr>
              <a:buSzPct val="100000"/>
              <a:buFont typeface="Webdings" panose="05030102010509060703" pitchFamily="18" charset="2"/>
              <a:buChar char="4"/>
            </a:pPr>
            <a:r>
              <a:rPr lang="en-US" sz="2400" b="1" dirty="0">
                <a:solidFill>
                  <a:srgbClr val="FFFFFF"/>
                </a:solidFill>
              </a:rPr>
              <a:t>Coastal Zone Management Authority and Institute</a:t>
            </a:r>
            <a:r>
              <a:rPr lang="en-US" sz="2400" b="1" dirty="0">
                <a:solidFill>
                  <a:srgbClr val="3F3F3F"/>
                </a:solidFill>
              </a:rPr>
              <a:t> </a:t>
            </a:r>
            <a:endParaRPr sz="2400" b="1" dirty="0">
              <a:solidFill>
                <a:srgbClr val="3F3F3F"/>
              </a:solidFill>
            </a:endParaRPr>
          </a:p>
          <a:p>
            <a:pPr marL="342900" lvl="0" indent="-342900" algn="l" rtl="0">
              <a:lnSpc>
                <a:spcPct val="80000"/>
              </a:lnSpc>
              <a:spcBef>
                <a:spcPts val="1600"/>
              </a:spcBef>
              <a:spcAft>
                <a:spcPts val="0"/>
              </a:spcAft>
              <a:buClr>
                <a:schemeClr val="lt1"/>
              </a:buClr>
              <a:buSzPct val="100000"/>
              <a:buFont typeface="Webdings" panose="05030102010509060703" pitchFamily="18" charset="2"/>
              <a:buChar char="4"/>
            </a:pPr>
            <a:r>
              <a:rPr lang="en-US" sz="2400" b="1" dirty="0" err="1">
                <a:solidFill>
                  <a:srgbClr val="FFFFFF"/>
                </a:solidFill>
              </a:rPr>
              <a:t>Secretaría</a:t>
            </a:r>
            <a:r>
              <a:rPr lang="en-US" sz="2400" b="1" dirty="0">
                <a:solidFill>
                  <a:srgbClr val="FFFFFF"/>
                </a:solidFill>
              </a:rPr>
              <a:t> de </a:t>
            </a:r>
            <a:r>
              <a:rPr lang="en-US" sz="2400" b="1" dirty="0" err="1">
                <a:solidFill>
                  <a:srgbClr val="FFFFFF"/>
                </a:solidFill>
              </a:rPr>
              <a:t>Recursos</a:t>
            </a:r>
            <a:r>
              <a:rPr lang="en-US" sz="2400" b="1" dirty="0">
                <a:solidFill>
                  <a:srgbClr val="FFFFFF"/>
                </a:solidFill>
              </a:rPr>
              <a:t> </a:t>
            </a:r>
            <a:r>
              <a:rPr lang="en-US" sz="2400" b="1" dirty="0" err="1">
                <a:solidFill>
                  <a:srgbClr val="FFFFFF"/>
                </a:solidFill>
              </a:rPr>
              <a:t>Naturales</a:t>
            </a:r>
            <a:r>
              <a:rPr lang="en-US" sz="2400" b="1" dirty="0">
                <a:solidFill>
                  <a:srgbClr val="FFFFFF"/>
                </a:solidFill>
              </a:rPr>
              <a:t> y </a:t>
            </a:r>
            <a:r>
              <a:rPr lang="en-US" sz="2400" b="1" dirty="0" err="1">
                <a:solidFill>
                  <a:srgbClr val="FFFFFF"/>
                </a:solidFill>
              </a:rPr>
              <a:t>Ambiente</a:t>
            </a:r>
            <a:r>
              <a:rPr lang="en-US" sz="2400" b="1" dirty="0">
                <a:solidFill>
                  <a:srgbClr val="FFFFFF"/>
                </a:solidFill>
              </a:rPr>
              <a:t>, Honduras  </a:t>
            </a:r>
            <a:endParaRPr sz="2400" b="1" dirty="0">
              <a:solidFill>
                <a:srgbClr val="FFFFFF"/>
              </a:solidFill>
            </a:endParaRPr>
          </a:p>
          <a:p>
            <a:pPr marL="342900" lvl="0" indent="-342900" algn="l" rtl="0">
              <a:lnSpc>
                <a:spcPct val="80000"/>
              </a:lnSpc>
              <a:spcBef>
                <a:spcPts val="1600"/>
              </a:spcBef>
              <a:spcAft>
                <a:spcPts val="0"/>
              </a:spcAft>
              <a:buClr>
                <a:schemeClr val="lt1"/>
              </a:buClr>
              <a:buSzPct val="100000"/>
              <a:buFont typeface="Webdings" panose="05030102010509060703" pitchFamily="18" charset="2"/>
              <a:buChar char="4"/>
            </a:pPr>
            <a:r>
              <a:rPr lang="en-US" sz="2400" b="1" dirty="0" err="1">
                <a:solidFill>
                  <a:srgbClr val="FFFFFF"/>
                </a:solidFill>
              </a:rPr>
              <a:t>Comisión</a:t>
            </a:r>
            <a:r>
              <a:rPr lang="en-US" sz="2400" b="1" dirty="0">
                <a:solidFill>
                  <a:srgbClr val="FFFFFF"/>
                </a:solidFill>
              </a:rPr>
              <a:t> </a:t>
            </a:r>
            <a:r>
              <a:rPr lang="en-US" sz="2400" b="1" dirty="0" err="1">
                <a:solidFill>
                  <a:srgbClr val="FFFFFF"/>
                </a:solidFill>
              </a:rPr>
              <a:t>Centroamericana</a:t>
            </a:r>
            <a:r>
              <a:rPr lang="en-US" sz="2400" b="1" dirty="0">
                <a:solidFill>
                  <a:srgbClr val="FFFFFF"/>
                </a:solidFill>
              </a:rPr>
              <a:t> de </a:t>
            </a:r>
            <a:r>
              <a:rPr lang="en-US" sz="2400" b="1" dirty="0" err="1">
                <a:solidFill>
                  <a:srgbClr val="FFFFFF"/>
                </a:solidFill>
              </a:rPr>
              <a:t>Ambiente</a:t>
            </a:r>
            <a:r>
              <a:rPr lang="en-US" sz="2400" b="1" dirty="0">
                <a:solidFill>
                  <a:srgbClr val="FFFFFF"/>
                </a:solidFill>
              </a:rPr>
              <a:t> y </a:t>
            </a:r>
            <a:r>
              <a:rPr lang="en-US" sz="2400" b="1" dirty="0" err="1">
                <a:solidFill>
                  <a:srgbClr val="FFFFFF"/>
                </a:solidFill>
              </a:rPr>
              <a:t>Desarrollo</a:t>
            </a:r>
            <a:r>
              <a:rPr lang="en-US" sz="2400" b="1" dirty="0">
                <a:solidFill>
                  <a:srgbClr val="FFFFFF"/>
                </a:solidFill>
              </a:rPr>
              <a:t> </a:t>
            </a:r>
            <a:endParaRPr sz="2400" b="1" dirty="0">
              <a:solidFill>
                <a:srgbClr val="FFFFFF"/>
              </a:solidFill>
            </a:endParaRPr>
          </a:p>
          <a:p>
            <a:pPr marL="342900" lvl="0" indent="-342900" algn="l" rtl="0">
              <a:lnSpc>
                <a:spcPct val="80000"/>
              </a:lnSpc>
              <a:spcBef>
                <a:spcPts val="1600"/>
              </a:spcBef>
              <a:spcAft>
                <a:spcPts val="0"/>
              </a:spcAft>
              <a:buClr>
                <a:schemeClr val="lt1"/>
              </a:buClr>
              <a:buSzPct val="100000"/>
              <a:buFont typeface="Webdings" panose="05030102010509060703" pitchFamily="18" charset="2"/>
              <a:buChar char="4"/>
            </a:pPr>
            <a:r>
              <a:rPr lang="en-US" sz="2400" b="1" dirty="0">
                <a:solidFill>
                  <a:srgbClr val="FFFFFF"/>
                </a:solidFill>
              </a:rPr>
              <a:t>Wildlife Conservation Society</a:t>
            </a:r>
            <a:endParaRPr sz="2400" b="1" dirty="0">
              <a:solidFill>
                <a:srgbClr val="FFFFFF"/>
              </a:solidFill>
            </a:endParaRPr>
          </a:p>
          <a:p>
            <a:pPr marL="457200" lvl="0" indent="-228600" algn="l" rtl="0">
              <a:lnSpc>
                <a:spcPct val="80000"/>
              </a:lnSpc>
              <a:spcBef>
                <a:spcPts val="0"/>
              </a:spcBef>
              <a:spcAft>
                <a:spcPts val="0"/>
              </a:spcAft>
              <a:buClr>
                <a:srgbClr val="3F3F3F"/>
              </a:buClr>
              <a:buSzPts val="2170"/>
              <a:buNone/>
            </a:pPr>
            <a:endParaRPr sz="2170" dirty="0">
              <a:solidFill>
                <a:srgbClr val="3F3F3F"/>
              </a:solidFill>
              <a:latin typeface="Arial"/>
              <a:ea typeface="Arial"/>
              <a:cs typeface="Arial"/>
              <a:sym typeface="Arial"/>
            </a:endParaRPr>
          </a:p>
          <a:p>
            <a:pPr marL="457200" lvl="0" indent="-228600" algn="l" rtl="0">
              <a:lnSpc>
                <a:spcPct val="100000"/>
              </a:lnSpc>
              <a:spcBef>
                <a:spcPts val="0"/>
              </a:spcBef>
              <a:spcAft>
                <a:spcPts val="0"/>
              </a:spcAft>
              <a:buClr>
                <a:srgbClr val="3F3F3F"/>
              </a:buClr>
              <a:buSzPts val="2170"/>
              <a:buNone/>
            </a:pPr>
            <a:endParaRPr sz="1400" dirty="0">
              <a:solidFill>
                <a:srgbClr val="3F3F3F"/>
              </a:solidFill>
            </a:endParaRPr>
          </a:p>
          <a:p>
            <a:pPr marL="457200" lvl="0" indent="-228600" algn="l" rtl="0">
              <a:lnSpc>
                <a:spcPct val="80000"/>
              </a:lnSpc>
              <a:spcBef>
                <a:spcPts val="0"/>
              </a:spcBef>
              <a:spcAft>
                <a:spcPts val="0"/>
              </a:spcAft>
              <a:buClr>
                <a:srgbClr val="3F3F3F"/>
              </a:buClr>
              <a:buSzPts val="2170"/>
              <a:buFont typeface="Arial"/>
              <a:buNone/>
            </a:pPr>
            <a:endParaRPr sz="2170" dirty="0">
              <a:solidFill>
                <a:srgbClr val="3F3F3F"/>
              </a:solidFill>
              <a:latin typeface="Arial"/>
              <a:ea typeface="Arial"/>
              <a:cs typeface="Arial"/>
              <a:sym typeface="Arial"/>
            </a:endParaRPr>
          </a:p>
          <a:p>
            <a:pPr marL="342900" lvl="0" indent="-205105" algn="l" rtl="0">
              <a:lnSpc>
                <a:spcPct val="80000"/>
              </a:lnSpc>
              <a:spcBef>
                <a:spcPts val="1600"/>
              </a:spcBef>
              <a:spcAft>
                <a:spcPts val="0"/>
              </a:spcAft>
              <a:buClr>
                <a:srgbClr val="3F3F3F"/>
              </a:buClr>
              <a:buSzPts val="2170"/>
              <a:buNone/>
            </a:pPr>
            <a:endParaRPr sz="2170" dirty="0">
              <a:solidFill>
                <a:srgbClr val="3F3F3F"/>
              </a:solidFill>
            </a:endParaRPr>
          </a:p>
          <a:p>
            <a:pPr marL="342900" lvl="0" indent="-205105" algn="l" rtl="0">
              <a:lnSpc>
                <a:spcPct val="80000"/>
              </a:lnSpc>
              <a:spcBef>
                <a:spcPts val="1600"/>
              </a:spcBef>
              <a:spcAft>
                <a:spcPts val="0"/>
              </a:spcAft>
              <a:buClr>
                <a:srgbClr val="3F3F3F"/>
              </a:buClr>
              <a:buSzPts val="2170"/>
              <a:buNone/>
            </a:pPr>
            <a:endParaRPr sz="2170" dirty="0">
              <a:solidFill>
                <a:srgbClr val="3F3F3F"/>
              </a:solidFill>
            </a:endParaRPr>
          </a:p>
          <a:p>
            <a:pPr marL="342900" lvl="0" indent="-205105" algn="l" rtl="0">
              <a:lnSpc>
                <a:spcPct val="80000"/>
              </a:lnSpc>
              <a:spcBef>
                <a:spcPts val="1600"/>
              </a:spcBef>
              <a:spcAft>
                <a:spcPts val="0"/>
              </a:spcAft>
              <a:buClr>
                <a:srgbClr val="3F3F3F"/>
              </a:buClr>
              <a:buSzPts val="2170"/>
              <a:buNone/>
            </a:pPr>
            <a:endParaRPr sz="2170" dirty="0">
              <a:solidFill>
                <a:srgbClr val="3F3F3F"/>
              </a:solidFill>
            </a:endParaRPr>
          </a:p>
          <a:p>
            <a:pPr marL="342900" lvl="0" indent="-205105" algn="l" rtl="0">
              <a:lnSpc>
                <a:spcPct val="80000"/>
              </a:lnSpc>
              <a:spcBef>
                <a:spcPts val="1600"/>
              </a:spcBef>
              <a:spcAft>
                <a:spcPts val="0"/>
              </a:spcAft>
              <a:buClr>
                <a:srgbClr val="3F3F3F"/>
              </a:buClr>
              <a:buSzPts val="2170"/>
              <a:buNone/>
            </a:pPr>
            <a:endParaRPr sz="2170" dirty="0">
              <a:solidFill>
                <a:srgbClr val="3F3F3F"/>
              </a:solidFill>
            </a:endParaRPr>
          </a:p>
        </p:txBody>
      </p:sp>
      <p:sp>
        <p:nvSpPr>
          <p:cNvPr id="207" name="Google Shape;207;g6529c936c6_0_28"/>
          <p:cNvSpPr txBox="1"/>
          <p:nvPr/>
        </p:nvSpPr>
        <p:spPr>
          <a:xfrm>
            <a:off x="7723914" y="6429375"/>
            <a:ext cx="4102058" cy="428625"/>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200" b="0" i="0" u="none" strike="noStrike" cap="none" dirty="0">
                <a:solidFill>
                  <a:schemeClr val="tx1">
                    <a:lumMod val="75000"/>
                    <a:lumOff val="25000"/>
                  </a:schemeClr>
                </a:solidFill>
                <a:latin typeface="Century Gothic"/>
                <a:ea typeface="Century Gothic"/>
                <a:cs typeface="Century Gothic"/>
                <a:sym typeface="Century Gothic"/>
              </a:rPr>
              <a:t>Image Credits: </a:t>
            </a:r>
            <a:r>
              <a:rPr lang="en-US" sz="1200" b="0" i="0" u="none" strike="noStrike" cap="none" dirty="0" err="1">
                <a:solidFill>
                  <a:schemeClr val="tx1">
                    <a:lumMod val="75000"/>
                    <a:lumOff val="25000"/>
                  </a:schemeClr>
                </a:solidFill>
                <a:latin typeface="Century Gothic"/>
                <a:ea typeface="Century Gothic"/>
                <a:cs typeface="Century Gothic"/>
                <a:sym typeface="Century Gothic"/>
              </a:rPr>
              <a:t>CameliaTWU</a:t>
            </a:r>
            <a:r>
              <a:rPr lang="en-US" sz="1200" b="0" i="0" u="none" strike="noStrike" cap="none" dirty="0">
                <a:solidFill>
                  <a:schemeClr val="tx1">
                    <a:lumMod val="75000"/>
                    <a:lumOff val="25000"/>
                  </a:schemeClr>
                </a:solidFill>
                <a:latin typeface="Century Gothic"/>
                <a:ea typeface="Century Gothic"/>
                <a:cs typeface="Century Gothic"/>
                <a:sym typeface="Century Gothic"/>
              </a:rPr>
              <a:t>; Recovering Vagabond </a:t>
            </a:r>
            <a:endParaRPr sz="1200" b="0"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208" name="Google Shape;208;g6529c936c6_0_28"/>
          <p:cNvPicPr preferRelativeResize="0"/>
          <p:nvPr/>
        </p:nvPicPr>
        <p:blipFill rotWithShape="1">
          <a:blip r:embed="rId3">
            <a:alphaModFix/>
          </a:blip>
          <a:srcRect/>
          <a:stretch/>
        </p:blipFill>
        <p:spPr>
          <a:xfrm>
            <a:off x="7723914" y="1208921"/>
            <a:ext cx="4102058" cy="2564857"/>
          </a:xfrm>
          <a:prstGeom prst="roundRect">
            <a:avLst>
              <a:gd name="adj" fmla="val 16667"/>
            </a:avLst>
          </a:prstGeom>
          <a:noFill/>
          <a:ln>
            <a:noFill/>
          </a:ln>
          <a:effectLst>
            <a:outerShdw blurRad="50800" dist="38100" dir="2700000" algn="tl" rotWithShape="0">
              <a:srgbClr val="000000">
                <a:alpha val="40000"/>
              </a:srgbClr>
            </a:outerShdw>
          </a:effectLst>
        </p:spPr>
      </p:pic>
      <p:pic>
        <p:nvPicPr>
          <p:cNvPr id="209" name="Google Shape;209;g6529c936c6_0_28"/>
          <p:cNvPicPr preferRelativeResize="0"/>
          <p:nvPr/>
        </p:nvPicPr>
        <p:blipFill rotWithShape="1">
          <a:blip r:embed="rId4">
            <a:alphaModFix/>
          </a:blip>
          <a:srcRect/>
          <a:stretch/>
        </p:blipFill>
        <p:spPr>
          <a:xfrm>
            <a:off x="7723914" y="3877874"/>
            <a:ext cx="4102058" cy="2551501"/>
          </a:xfrm>
          <a:prstGeom prst="roundRect">
            <a:avLst>
              <a:gd name="adj" fmla="val 16667"/>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654abd990e_4_0"/>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Study Design</a:t>
            </a:r>
            <a:endParaRPr/>
          </a:p>
        </p:txBody>
      </p:sp>
      <p:sp>
        <p:nvSpPr>
          <p:cNvPr id="216" name="Google Shape;216;g654abd990e_4_0"/>
          <p:cNvSpPr txBox="1">
            <a:spLocks noGrp="1"/>
          </p:cNvSpPr>
          <p:nvPr>
            <p:ph type="body" idx="1"/>
          </p:nvPr>
        </p:nvSpPr>
        <p:spPr>
          <a:xfrm>
            <a:off x="273500" y="4621825"/>
            <a:ext cx="5689500" cy="183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100"/>
              <a:buNone/>
            </a:pPr>
            <a:r>
              <a:rPr lang="en-US" sz="2400" b="1" dirty="0">
                <a:solidFill>
                  <a:srgbClr val="379CC3"/>
                </a:solidFill>
              </a:rPr>
              <a:t>Study Location</a:t>
            </a:r>
            <a:endParaRPr sz="2400" b="1" dirty="0">
              <a:solidFill>
                <a:srgbClr val="379CC3"/>
              </a:solidFill>
            </a:endParaRPr>
          </a:p>
          <a:p>
            <a:pPr marL="355600" lvl="0" indent="-342900" algn="l" rtl="0">
              <a:lnSpc>
                <a:spcPct val="100000"/>
              </a:lnSpc>
              <a:spcBef>
                <a:spcPts val="600"/>
              </a:spcBef>
              <a:spcAft>
                <a:spcPts val="0"/>
              </a:spcAft>
              <a:buClr>
                <a:srgbClr val="379CC3"/>
              </a:buClr>
              <a:buSzPts val="2000"/>
              <a:buFont typeface="Webdings" panose="05030102010509060703" pitchFamily="18" charset="2"/>
              <a:buChar char="4"/>
            </a:pPr>
            <a:r>
              <a:rPr lang="en-US" sz="2000" dirty="0">
                <a:solidFill>
                  <a:srgbClr val="3F3F3F"/>
                </a:solidFill>
              </a:rPr>
              <a:t>Coastal Belize and the Belize Barrier Reef</a:t>
            </a:r>
            <a:endParaRPr sz="2000" dirty="0">
              <a:solidFill>
                <a:srgbClr val="3F3F3F"/>
              </a:solidFill>
            </a:endParaRPr>
          </a:p>
          <a:p>
            <a:pPr marL="355600" lvl="0" indent="-342900" algn="l" rtl="0">
              <a:lnSpc>
                <a:spcPct val="100000"/>
              </a:lnSpc>
              <a:spcBef>
                <a:spcPts val="600"/>
              </a:spcBef>
              <a:spcAft>
                <a:spcPts val="0"/>
              </a:spcAft>
              <a:buClr>
                <a:srgbClr val="379CC3"/>
              </a:buClr>
              <a:buSzPts val="2000"/>
              <a:buFont typeface="Webdings" panose="05030102010509060703" pitchFamily="18" charset="2"/>
              <a:buChar char="4"/>
            </a:pPr>
            <a:r>
              <a:rPr lang="en-US" sz="2000" dirty="0">
                <a:solidFill>
                  <a:srgbClr val="3F3F3F"/>
                </a:solidFill>
              </a:rPr>
              <a:t>Coastal Honduras and the Honduras Barrier Reef</a:t>
            </a:r>
            <a:endParaRPr sz="2000" b="1" dirty="0">
              <a:solidFill>
                <a:srgbClr val="3F3F3F"/>
              </a:solidFill>
            </a:endParaRPr>
          </a:p>
          <a:p>
            <a:pPr marL="342900" lvl="0" indent="-228600" algn="l" rtl="0">
              <a:lnSpc>
                <a:spcPct val="100000"/>
              </a:lnSpc>
              <a:spcBef>
                <a:spcPts val="600"/>
              </a:spcBef>
              <a:spcAft>
                <a:spcPts val="0"/>
              </a:spcAft>
              <a:buSzPts val="1800"/>
              <a:buFont typeface="Arimo"/>
              <a:buNone/>
            </a:pPr>
            <a:endParaRPr sz="2000" dirty="0">
              <a:solidFill>
                <a:srgbClr val="3F3F3F"/>
              </a:solidFill>
            </a:endParaRPr>
          </a:p>
          <a:p>
            <a:pPr marL="342900" lvl="0" indent="-228600" algn="l" rtl="0">
              <a:lnSpc>
                <a:spcPct val="100000"/>
              </a:lnSpc>
              <a:spcBef>
                <a:spcPts val="600"/>
              </a:spcBef>
              <a:spcAft>
                <a:spcPts val="0"/>
              </a:spcAft>
              <a:buSzPts val="1800"/>
              <a:buFont typeface="Arimo"/>
              <a:buNone/>
            </a:pPr>
            <a:endParaRPr sz="2000" dirty="0">
              <a:solidFill>
                <a:srgbClr val="3F3F3F"/>
              </a:solidFill>
            </a:endParaRPr>
          </a:p>
        </p:txBody>
      </p:sp>
      <p:sp>
        <p:nvSpPr>
          <p:cNvPr id="217" name="Google Shape;217;g654abd990e_4_0"/>
          <p:cNvSpPr txBox="1"/>
          <p:nvPr/>
        </p:nvSpPr>
        <p:spPr>
          <a:xfrm>
            <a:off x="7281150" y="4255536"/>
            <a:ext cx="3600300" cy="36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a:solidFill>
                  <a:srgbClr val="3F3F3F"/>
                </a:solidFill>
                <a:latin typeface="Century Gothic"/>
                <a:ea typeface="Century Gothic"/>
                <a:cs typeface="Century Gothic"/>
                <a:sym typeface="Century Gothic"/>
              </a:rPr>
              <a:t>Honduras Marine Protected Areas </a:t>
            </a:r>
            <a:endParaRPr sz="1600" b="1" i="0" u="none" strike="noStrike" cap="none">
              <a:solidFill>
                <a:srgbClr val="3F3F3F"/>
              </a:solidFill>
              <a:latin typeface="Century Gothic"/>
              <a:ea typeface="Century Gothic"/>
              <a:cs typeface="Century Gothic"/>
              <a:sym typeface="Century Gothic"/>
            </a:endParaRPr>
          </a:p>
        </p:txBody>
      </p:sp>
      <p:sp>
        <p:nvSpPr>
          <p:cNvPr id="218" name="Google Shape;218;g654abd990e_4_0"/>
          <p:cNvSpPr txBox="1">
            <a:spLocks noGrp="1"/>
          </p:cNvSpPr>
          <p:nvPr>
            <p:ph type="body" idx="1"/>
          </p:nvPr>
        </p:nvSpPr>
        <p:spPr>
          <a:xfrm>
            <a:off x="6130075" y="4621825"/>
            <a:ext cx="4926600" cy="1944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100"/>
              <a:buNone/>
            </a:pPr>
            <a:r>
              <a:rPr lang="en-US" sz="2400" b="1" dirty="0">
                <a:solidFill>
                  <a:srgbClr val="379CC3"/>
                </a:solidFill>
              </a:rPr>
              <a:t>Study Period</a:t>
            </a:r>
            <a:endParaRPr sz="2400" b="1" dirty="0">
              <a:solidFill>
                <a:srgbClr val="379CC3"/>
              </a:solidFill>
            </a:endParaRPr>
          </a:p>
          <a:p>
            <a:pPr marL="355600" lvl="0" indent="-342900" algn="l" rtl="0">
              <a:lnSpc>
                <a:spcPct val="100000"/>
              </a:lnSpc>
              <a:spcBef>
                <a:spcPts val="600"/>
              </a:spcBef>
              <a:spcAft>
                <a:spcPts val="0"/>
              </a:spcAft>
              <a:buClr>
                <a:srgbClr val="379CC3"/>
              </a:buClr>
              <a:buSzPts val="2000"/>
              <a:buFont typeface="Webdings" panose="05030102010509060703" pitchFamily="18" charset="2"/>
              <a:buChar char="4"/>
            </a:pPr>
            <a:r>
              <a:rPr lang="en-US" sz="2000" dirty="0">
                <a:solidFill>
                  <a:srgbClr val="3F3F3F"/>
                </a:solidFill>
              </a:rPr>
              <a:t>January 2013 – November 2019</a:t>
            </a:r>
            <a:endParaRPr sz="2000" dirty="0">
              <a:solidFill>
                <a:srgbClr val="3F3F3F"/>
              </a:solidFill>
            </a:endParaRPr>
          </a:p>
          <a:p>
            <a:pPr marL="355600" lvl="0" indent="-342900" algn="l" rtl="0">
              <a:lnSpc>
                <a:spcPct val="100000"/>
              </a:lnSpc>
              <a:spcBef>
                <a:spcPts val="600"/>
              </a:spcBef>
              <a:spcAft>
                <a:spcPts val="0"/>
              </a:spcAft>
              <a:buClr>
                <a:srgbClr val="379CC3"/>
              </a:buClr>
              <a:buSzPts val="2000"/>
              <a:buFont typeface="Webdings" panose="05030102010509060703" pitchFamily="18" charset="2"/>
              <a:buChar char="4"/>
            </a:pPr>
            <a:r>
              <a:rPr lang="en-US" sz="2000" dirty="0">
                <a:solidFill>
                  <a:srgbClr val="3F3F3F"/>
                </a:solidFill>
              </a:rPr>
              <a:t>Will incorporate future dates with more observations</a:t>
            </a:r>
            <a:endParaRPr sz="2000" dirty="0">
              <a:solidFill>
                <a:srgbClr val="3F3F3F"/>
              </a:solidFill>
            </a:endParaRPr>
          </a:p>
        </p:txBody>
      </p:sp>
      <p:sp>
        <p:nvSpPr>
          <p:cNvPr id="219" name="Google Shape;219;g654abd990e_4_0"/>
          <p:cNvSpPr txBox="1"/>
          <p:nvPr/>
        </p:nvSpPr>
        <p:spPr>
          <a:xfrm>
            <a:off x="7281150" y="3524535"/>
            <a:ext cx="3600300" cy="36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F3F3F"/>
                </a:solidFill>
                <a:latin typeface="Century Gothic"/>
                <a:ea typeface="Century Gothic"/>
                <a:cs typeface="Century Gothic"/>
                <a:sym typeface="Century Gothic"/>
              </a:rPr>
              <a:t>Belize Marine Protected Areas</a:t>
            </a:r>
            <a:endParaRPr sz="1400" b="1" i="0" u="none" strike="noStrike" cap="none">
              <a:solidFill>
                <a:srgbClr val="3F3F3F"/>
              </a:solidFill>
              <a:latin typeface="Century Gothic"/>
              <a:ea typeface="Century Gothic"/>
              <a:cs typeface="Century Gothic"/>
              <a:sym typeface="Century Gothic"/>
            </a:endParaRPr>
          </a:p>
        </p:txBody>
      </p:sp>
      <p:pic>
        <p:nvPicPr>
          <p:cNvPr id="220" name="Google Shape;220;g654abd990e_4_0"/>
          <p:cNvPicPr preferRelativeResize="0"/>
          <p:nvPr/>
        </p:nvPicPr>
        <p:blipFill rotWithShape="1">
          <a:blip r:embed="rId3">
            <a:alphaModFix/>
          </a:blip>
          <a:srcRect/>
          <a:stretch/>
        </p:blipFill>
        <p:spPr>
          <a:xfrm>
            <a:off x="273500" y="1104900"/>
            <a:ext cx="5487900" cy="3074400"/>
          </a:xfrm>
          <a:prstGeom prst="roundRect">
            <a:avLst>
              <a:gd name="adj" fmla="val 16667"/>
            </a:avLst>
          </a:prstGeom>
          <a:noFill/>
          <a:ln>
            <a:noFill/>
          </a:ln>
        </p:spPr>
      </p:pic>
      <p:pic>
        <p:nvPicPr>
          <p:cNvPr id="221" name="Google Shape;221;g654abd990e_4_0"/>
          <p:cNvPicPr preferRelativeResize="0"/>
          <p:nvPr/>
        </p:nvPicPr>
        <p:blipFill rotWithShape="1">
          <a:blip r:embed="rId4">
            <a:alphaModFix/>
          </a:blip>
          <a:srcRect/>
          <a:stretch/>
        </p:blipFill>
        <p:spPr>
          <a:xfrm>
            <a:off x="6236550" y="1104900"/>
            <a:ext cx="5689500" cy="3074400"/>
          </a:xfrm>
          <a:prstGeom prst="roundRect">
            <a:avLst>
              <a:gd name="adj" fmla="val 16667"/>
            </a:avLst>
          </a:prstGeom>
          <a:noFill/>
          <a:ln>
            <a:noFill/>
          </a:ln>
        </p:spPr>
      </p:pic>
      <p:cxnSp>
        <p:nvCxnSpPr>
          <p:cNvPr id="222" name="Google Shape;222;g654abd990e_4_0"/>
          <p:cNvCxnSpPr/>
          <p:nvPr/>
        </p:nvCxnSpPr>
        <p:spPr>
          <a:xfrm>
            <a:off x="11201000" y="1507527"/>
            <a:ext cx="362100" cy="0"/>
          </a:xfrm>
          <a:prstGeom prst="straightConnector1">
            <a:avLst/>
          </a:prstGeom>
          <a:noFill/>
          <a:ln w="28575" cap="flat" cmpd="sng">
            <a:solidFill>
              <a:schemeClr val="lt1"/>
            </a:solidFill>
            <a:prstDash val="solid"/>
            <a:round/>
            <a:headEnd type="none" w="sm" len="sm"/>
            <a:tailEnd type="none" w="sm" len="sm"/>
          </a:ln>
        </p:spPr>
      </p:cxnSp>
      <p:sp>
        <p:nvSpPr>
          <p:cNvPr id="223" name="Google Shape;223;g654abd990e_4_0"/>
          <p:cNvSpPr txBox="1"/>
          <p:nvPr/>
        </p:nvSpPr>
        <p:spPr>
          <a:xfrm>
            <a:off x="11056663" y="1507532"/>
            <a:ext cx="6603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30 mi</a:t>
            </a:r>
            <a:endParaRPr sz="1400" b="0" i="0" u="none" strike="noStrike" cap="none">
              <a:solidFill>
                <a:srgbClr val="000000"/>
              </a:solidFill>
              <a:latin typeface="Arial"/>
              <a:ea typeface="Arial"/>
              <a:cs typeface="Arial"/>
              <a:sym typeface="Arial"/>
            </a:endParaRPr>
          </a:p>
        </p:txBody>
      </p:sp>
      <p:sp>
        <p:nvSpPr>
          <p:cNvPr id="224" name="Google Shape;224;g654abd990e_4_0"/>
          <p:cNvSpPr/>
          <p:nvPr/>
        </p:nvSpPr>
        <p:spPr>
          <a:xfrm>
            <a:off x="11318284" y="1235004"/>
            <a:ext cx="137100" cy="189300"/>
          </a:xfrm>
          <a:prstGeom prst="up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25" name="Google Shape;225;g654abd990e_4_0"/>
          <p:cNvCxnSpPr/>
          <p:nvPr/>
        </p:nvCxnSpPr>
        <p:spPr>
          <a:xfrm>
            <a:off x="5019831" y="1507527"/>
            <a:ext cx="362100" cy="0"/>
          </a:xfrm>
          <a:prstGeom prst="straightConnector1">
            <a:avLst/>
          </a:prstGeom>
          <a:noFill/>
          <a:ln w="28575" cap="flat" cmpd="sng">
            <a:solidFill>
              <a:schemeClr val="lt1"/>
            </a:solidFill>
            <a:prstDash val="solid"/>
            <a:round/>
            <a:headEnd type="none" w="sm" len="sm"/>
            <a:tailEnd type="none" w="sm" len="sm"/>
          </a:ln>
        </p:spPr>
      </p:cxnSp>
      <p:sp>
        <p:nvSpPr>
          <p:cNvPr id="226" name="Google Shape;226;g654abd990e_4_0"/>
          <p:cNvSpPr txBox="1"/>
          <p:nvPr/>
        </p:nvSpPr>
        <p:spPr>
          <a:xfrm>
            <a:off x="4875494" y="1507532"/>
            <a:ext cx="660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30 mi</a:t>
            </a:r>
            <a:endParaRPr sz="1400" b="0" i="0" u="none" strike="noStrike" cap="none">
              <a:solidFill>
                <a:srgbClr val="000000"/>
              </a:solidFill>
              <a:latin typeface="Arial"/>
              <a:ea typeface="Arial"/>
              <a:cs typeface="Arial"/>
              <a:sym typeface="Arial"/>
            </a:endParaRPr>
          </a:p>
        </p:txBody>
      </p:sp>
      <p:sp>
        <p:nvSpPr>
          <p:cNvPr id="227" name="Google Shape;227;g654abd990e_4_0"/>
          <p:cNvSpPr/>
          <p:nvPr/>
        </p:nvSpPr>
        <p:spPr>
          <a:xfrm>
            <a:off x="5137115" y="1235004"/>
            <a:ext cx="137100" cy="189300"/>
          </a:xfrm>
          <a:prstGeom prst="upArrow">
            <a:avLst>
              <a:gd name="adj1" fmla="val 50000"/>
              <a:gd name="adj2" fmla="val 50000"/>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8" name="Google Shape;228;g654abd990e_4_0"/>
          <p:cNvSpPr txBox="1"/>
          <p:nvPr/>
        </p:nvSpPr>
        <p:spPr>
          <a:xfrm>
            <a:off x="1217300" y="4255536"/>
            <a:ext cx="3600300" cy="36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rgbClr val="3F3F3F"/>
                </a:solidFill>
                <a:latin typeface="Century Gothic"/>
                <a:ea typeface="Century Gothic"/>
                <a:cs typeface="Century Gothic"/>
                <a:sym typeface="Century Gothic"/>
              </a:rPr>
              <a:t>Belize Marine Protected Areas </a:t>
            </a:r>
            <a:endParaRPr sz="1600" b="1"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6724</Words>
  <Application>Microsoft Office PowerPoint</Application>
  <PresentationFormat>Widescreen</PresentationFormat>
  <Paragraphs>955</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Arimo</vt:lpstr>
      <vt:lpstr>Webdings</vt:lpstr>
      <vt:lpstr>Arial</vt:lpstr>
      <vt:lpstr>Century Gothic</vt:lpstr>
      <vt:lpstr>Calibri</vt:lpstr>
      <vt:lpstr>Office Theme</vt:lpstr>
      <vt:lpstr>PowerPoint Presentation</vt:lpstr>
      <vt:lpstr>Mesoamerican Barrier Reef System</vt:lpstr>
      <vt:lpstr>Reef Health</vt:lpstr>
      <vt:lpstr>Reef Health Index</vt:lpstr>
      <vt:lpstr>Water Quality and Reef Health</vt:lpstr>
      <vt:lpstr>Community Concerns</vt:lpstr>
      <vt:lpstr>Objectives</vt:lpstr>
      <vt:lpstr>Project Partners</vt:lpstr>
      <vt:lpstr>Study Design</vt:lpstr>
      <vt:lpstr>Case Study Areas</vt:lpstr>
      <vt:lpstr>Satellites and Sensors</vt:lpstr>
      <vt:lpstr>Methodology  Cloud Masking</vt:lpstr>
      <vt:lpstr>Methodology</vt:lpstr>
      <vt:lpstr>Methodology  Colored Dissolved Organic Matter (CDOM)</vt:lpstr>
      <vt:lpstr>PowerPoint Presentation</vt:lpstr>
      <vt:lpstr>Results</vt:lpstr>
      <vt:lpstr>Results</vt:lpstr>
      <vt:lpstr>Results</vt:lpstr>
      <vt:lpstr>Results</vt:lpstr>
      <vt:lpstr>Results</vt:lpstr>
      <vt:lpstr>Results</vt:lpstr>
      <vt:lpstr>Results</vt:lpstr>
      <vt:lpstr>Results</vt:lpstr>
      <vt:lpstr>Results</vt:lpstr>
      <vt:lpstr>Results</vt:lpstr>
      <vt:lpstr>Results</vt:lpstr>
      <vt:lpstr>Results</vt:lpstr>
      <vt:lpstr>Honduras Palm Oil Production</vt:lpstr>
      <vt:lpstr>Palm Oil: Honduras Coastline</vt:lpstr>
      <vt:lpstr>Palm Oil: Jeanette Kawas National Park </vt:lpstr>
      <vt:lpstr>Palm Oil: Punta Izopo National Park</vt:lpstr>
      <vt:lpstr>Palm Oil: Cuero y Salado National Park</vt:lpstr>
      <vt:lpstr>Conclusions</vt:lpstr>
      <vt:lpstr>Errors and Uncertainties</vt:lpstr>
      <vt:lpstr>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cp:revision>
  <dcterms:created xsi:type="dcterms:W3CDTF">2019-02-11T19:14:02Z</dcterms:created>
  <dcterms:modified xsi:type="dcterms:W3CDTF">2019-11-22T18:27:32Z</dcterms:modified>
</cp:coreProperties>
</file>