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2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5.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6.xml" ContentType="application/vnd.openxmlformats-officedocument.drawingml.chartshapes+xml"/>
  <Override PartName="/ppt/notesSlides/notesSlide24.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7.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8.xml" ContentType="application/vnd.openxmlformats-officedocument.drawingml.chartshapes+xml"/>
  <Override PartName="/ppt/notesSlides/notesSlide25.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9.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0.xml" ContentType="application/vnd.openxmlformats-officedocument.drawingml.chartshapes+xml"/>
  <Override PartName="/ppt/notesSlides/notesSlide2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1.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2.xml" ContentType="application/vnd.openxmlformats-officedocument.drawingml.chartshapes+xml"/>
  <Override PartName="/ppt/notesSlides/notesSlide27.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13.xml" ContentType="application/vnd.openxmlformats-officedocument.drawingml.chartshapes+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14.xml" ContentType="application/vnd.openxmlformats-officedocument.drawingml.chartshapes+xml"/>
  <Override PartName="/ppt/notesSlides/notesSlide28.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15.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6.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4.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5.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307" r:id="rId2"/>
    <p:sldId id="320" r:id="rId3"/>
    <p:sldId id="339" r:id="rId4"/>
    <p:sldId id="340" r:id="rId5"/>
    <p:sldId id="311" r:id="rId6"/>
    <p:sldId id="341" r:id="rId7"/>
    <p:sldId id="321" r:id="rId8"/>
    <p:sldId id="330" r:id="rId9"/>
    <p:sldId id="323" r:id="rId10"/>
    <p:sldId id="309" r:id="rId11"/>
    <p:sldId id="349" r:id="rId12"/>
    <p:sldId id="350" r:id="rId13"/>
    <p:sldId id="351" r:id="rId14"/>
    <p:sldId id="342" r:id="rId15"/>
    <p:sldId id="343" r:id="rId16"/>
    <p:sldId id="344" r:id="rId17"/>
    <p:sldId id="313" r:id="rId18"/>
    <p:sldId id="312" r:id="rId19"/>
    <p:sldId id="308" r:id="rId20"/>
    <p:sldId id="352" r:id="rId21"/>
    <p:sldId id="324" r:id="rId22"/>
    <p:sldId id="333" r:id="rId23"/>
    <p:sldId id="314" r:id="rId24"/>
    <p:sldId id="334" r:id="rId25"/>
    <p:sldId id="326" r:id="rId26"/>
    <p:sldId id="335" r:id="rId27"/>
    <p:sldId id="327" r:id="rId28"/>
    <p:sldId id="336" r:id="rId29"/>
    <p:sldId id="345" r:id="rId30"/>
    <p:sldId id="346" r:id="rId31"/>
    <p:sldId id="347" r:id="rId32"/>
    <p:sldId id="348" r:id="rId33"/>
    <p:sldId id="338" r:id="rId34"/>
    <p:sldId id="353" r:id="rId35"/>
    <p:sldId id="354" r:id="rId36"/>
    <p:sldId id="337" r:id="rId37"/>
    <p:sldId id="318" r:id="rId38"/>
    <p:sldId id="331" r:id="rId39"/>
    <p:sldId id="33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guide id="3" orient="horz" pos="4128"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yer,Tim" initials="M" lastIdx="24" clrIdx="0"/>
  <p:cmAuthor id="1" name="Broddle, Madison P. (LARC-E3)[SSAI DEVELOP]" initials="BMP(D" lastIdx="13" clrIdx="1">
    <p:extLst>
      <p:ext uri="{19B8F6BF-5375-455C-9EA6-DF929625EA0E}">
        <p15:presenceInfo xmlns:p15="http://schemas.microsoft.com/office/powerpoint/2012/main" userId="S-1-5-21-330711430-3775241029-4075259233-855781" providerId="AD"/>
      </p:ext>
    </p:extLst>
  </p:cmAuthor>
  <p:cmAuthor id="2" name="Acdan, Juanito J. (ARC-SGE)[SSAI DEVELOP]" initials="AJJ(D" lastIdx="8" clrIdx="2">
    <p:extLst>
      <p:ext uri="{19B8F6BF-5375-455C-9EA6-DF929625EA0E}">
        <p15:presenceInfo xmlns:p15="http://schemas.microsoft.com/office/powerpoint/2012/main" userId="S-1-5-21-330711430-3775241029-4075259233-823229" providerId="AD"/>
      </p:ext>
    </p:extLst>
  </p:cmAuthor>
  <p:cmAuthor id="3" name="Amanda Clayton" initials="AC" lastIdx="3" clrIdx="3">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89B4"/>
    <a:srgbClr val="379CC4"/>
    <a:srgbClr val="9999FF"/>
    <a:srgbClr val="CC99FF"/>
    <a:srgbClr val="FFD966"/>
    <a:srgbClr val="33CC33"/>
    <a:srgbClr val="FF0000"/>
    <a:srgbClr val="E97845"/>
    <a:srgbClr val="FFFFFF"/>
    <a:srgbClr val="75A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11" autoAdjust="0"/>
    <p:restoredTop sz="80000" autoAdjust="0"/>
  </p:normalViewPr>
  <p:slideViewPr>
    <p:cSldViewPr snapToGrid="0">
      <p:cViewPr varScale="1">
        <p:scale>
          <a:sx n="67" d="100"/>
          <a:sy n="67" d="100"/>
        </p:scale>
        <p:origin x="1282" y="48"/>
      </p:cViewPr>
      <p:guideLst>
        <p:guide orient="horz" pos="2160"/>
        <p:guide pos="3816"/>
        <p:guide orient="horz" pos="4128"/>
        <p:guide pos="7368"/>
      </p:guideLst>
    </p:cSldViewPr>
  </p:slideViewPr>
  <p:notesTextViewPr>
    <p:cViewPr>
      <p:scale>
        <a:sx n="100" d="100"/>
        <a:sy n="100" d="100"/>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naip.giscenter.isu.edu\DEVELOP\2018\fall\Data\METRIC\EEFlux\EEflux.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8.xml"/></Relationships>
</file>

<file path=ppt/charts/_rels/chart11.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9.xml"/></Relationships>
</file>

<file path=ppt/charts/_rels/chart12.xml.rels><?xml version="1.0" encoding="UTF-8" standalone="yes"?>
<Relationships xmlns="http://schemas.openxmlformats.org/package/2006/relationships"><Relationship Id="rId3" Type="http://schemas.openxmlformats.org/officeDocument/2006/relationships/oleObject" Target="file:///\\naip.giscenter.isu.edu\DEVELOP\2018\fall\Data\MOD16\GEE-Mod16Data.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0.xml"/></Relationships>
</file>

<file path=ppt/charts/_rels/chart13.xml.rels><?xml version="1.0" encoding="UTF-8" standalone="yes"?>
<Relationships xmlns="http://schemas.openxmlformats.org/package/2006/relationships"><Relationship Id="rId3" Type="http://schemas.openxmlformats.org/officeDocument/2006/relationships/oleObject" Target="file:///\\naip.giscenter.isu.edu\DEVELOP\2018\fall\Data\MOD16\GEE-Mod16Data.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1.xml"/></Relationships>
</file>

<file path=ppt/charts/_rels/chart15.xml.rels><?xml version="1.0" encoding="UTF-8" standalone="yes"?>
<Relationships xmlns="http://schemas.openxmlformats.org/package/2006/relationships"><Relationship Id="rId3" Type="http://schemas.openxmlformats.org/officeDocument/2006/relationships/oleObject" Target="file:///\\naip.giscenter.isu.edu\DEVELOP\2018\fall\Data\MOD16\GEE-Mod16Data.xlsx"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2.xml"/></Relationships>
</file>

<file path=ppt/charts/_rels/chart16.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13.xml"/></Relationships>
</file>

<file path=ppt/charts/_rels/chart17.xml.rels><?xml version="1.0" encoding="UTF-8" standalone="yes"?>
<Relationships xmlns="http://schemas.openxmlformats.org/package/2006/relationships"><Relationship Id="rId3" Type="http://schemas.openxmlformats.org/officeDocument/2006/relationships/oleObject" Target="file:///\\naip.giscenter.isu.edu\DEVELOP\2018\fall\Data\1_Correlations\NLDAS-2-Noah\NLDAS2Noah_ETtoET_Monthly.xlsx" TargetMode="Externa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14.xml"/></Relationships>
</file>

<file path=ppt/charts/_rels/chart18.xml.rels><?xml version="1.0" encoding="UTF-8" standalone="yes"?>
<Relationships xmlns="http://schemas.openxmlformats.org/package/2006/relationships"><Relationship Id="rId3" Type="http://schemas.openxmlformats.org/officeDocument/2006/relationships/oleObject" Target="file:///\\naip.giscenter.isu.edu\DEVELOP\2018\fall\Data\1_Correlations\NLDAS-2-Noah\NLDAS2Noah_ETtoET_Monthly.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15.xml"/></Relationships>
</file>

<file path=ppt/charts/_rels/chart2.xml.rels><?xml version="1.0" encoding="UTF-8" standalone="yes"?>
<Relationships xmlns="http://schemas.openxmlformats.org/package/2006/relationships"><Relationship Id="rId3" Type="http://schemas.openxmlformats.org/officeDocument/2006/relationships/oleObject" Target="file:///\\naip.giscenter.isu.edu\DEVELOP\2018\fall\Data\1_Correlations\SSEBop.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20.xml.rels><?xml version="1.0" encoding="UTF-8" standalone="yes"?>
<Relationships xmlns="http://schemas.openxmlformats.org/package/2006/relationships"><Relationship Id="rId3" Type="http://schemas.openxmlformats.org/officeDocument/2006/relationships/oleObject" Target="file:///\\naip.giscenter.isu.edu\DEVELOP\2018\fall\Data\1_Correlations\NLDAS-2-Noah\NLDAS2Noah_ETtoET_Monthly.xlsx" TargetMode="Externa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6.xml"/></Relationships>
</file>

<file path=ppt/charts/_rels/chart21.xml.rels><?xml version="1.0" encoding="UTF-8" standalone="yes"?>
<Relationships xmlns="http://schemas.openxmlformats.org/package/2006/relationships"><Relationship Id="rId3" Type="http://schemas.openxmlformats.org/officeDocument/2006/relationships/oleObject" Target="file:///\\naip.giscenter.isu.edu\DEVELOP\2018\fall\Data\1_Correlations\EEFlux\ZonalStats_2015\2015_ZonalStats.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naip.giscenter.isu.edu\DEVELOP\2018\fall\Data\1_Correlations\SSEBop\SSEBop%20Combined%20Zonal%20Stats%202015\SSEBop_ZonalStats_2015.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naip.giscenter.isu.edu\DEVELOP\2018\fall\Data\1_Correlations\EEFlux\ZonalStats_2015\2015_ZonalStats.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naip.giscenter.isu.edu\DEVELOP\2018\fall\Data\1_Correlations\SSEBop\2015%20Combined\2015_SSEBop_ZonalStats.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naip.giscenter.isu.edu\DEVELOP\2018\fall\Data\1_Correlations\SSEBop\2015%20Combined\2015_SSEBop_ZonalStats.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Ian\Desktop\MSAVI2_clip.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naip.giscenter.isu.edu\DEVELOP\2018\fall\Data\1_Correlations\NLDAS-2-Noah\nldas_MSAVI2.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naip.giscenter.isu.edu\DEVELOP\2018\fall\Data\1_Correlations\Correllations_SSEBop_Monthly_ETtoET_ETtoMSAVI.xlsx" TargetMode="External"/><Relationship Id="rId2" Type="http://schemas.microsoft.com/office/2011/relationships/chartColorStyle" Target="colors28.xml"/><Relationship Id="rId1" Type="http://schemas.microsoft.com/office/2011/relationships/chartStyle" Target="style28.xml"/></Relationships>
</file>

<file path=ppt/charts/_rels/chart3.xml.rels><?xml version="1.0" encoding="UTF-8" standalone="yes"?>
<Relationships xmlns="http://schemas.openxmlformats.org/package/2006/relationships"><Relationship Id="rId3" Type="http://schemas.openxmlformats.org/officeDocument/2006/relationships/oleObject" Target="file:///\\naip.giscenter.isu.edu\DEVELOP\2018\fall\Data\1_Correlations\Correllations_SSEBop_ETtoET_Monthly.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3.xml"/></Relationships>
</file>

<file path=ppt/charts/_rels/chart5.xml.rels><?xml version="1.0" encoding="UTF-8" standalone="yes"?>
<Relationships xmlns="http://schemas.openxmlformats.org/package/2006/relationships"><Relationship Id="rId3" Type="http://schemas.openxmlformats.org/officeDocument/2006/relationships/oleObject" Target="file:///\\naip.giscenter.isu.edu\DEVELOP\2018\fall\Data\1_Correlations\SSEBop.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oleObject" Target="file:///\\naip.giscenter.isu.edu\DEVELOP\2018\fall\Data\METRIC\EEFlux\EEflux.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6.xml"/></Relationships>
</file>

<file path=ppt/charts/_rels/chart8.xml.rels><?xml version="1.0" encoding="UTF-8" standalone="yes"?>
<Relationships xmlns="http://schemas.openxmlformats.org/package/2006/relationships"><Relationship Id="rId3" Type="http://schemas.openxmlformats.org/officeDocument/2006/relationships/oleObject" Target="file:///\\naip.giscenter.isu.edu\DEVELOP\2018\fall\Data\1_Correlations\EEFlux\EEflux.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naip.giscenter.isu.edu\DEVELOP\2018\fall\Data\Reynolds%20Ck\ET\DailyFluxes_Combined_2014-2017.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c:ext xmlns:c16="http://schemas.microsoft.com/office/drawing/2014/chart" uri="{C3380CC4-5D6E-409C-BE32-E72D297353CC}">
              <c16:uniqueId val="{00000000-6D58-4C6F-A41A-B03FB16A236E}"/>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c:ext xmlns:c16="http://schemas.microsoft.com/office/drawing/2014/chart" uri="{C3380CC4-5D6E-409C-BE32-E72D297353CC}">
              <c16:uniqueId val="{00000001-6D58-4C6F-A41A-B03FB16A236E}"/>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c:ext xmlns:c16="http://schemas.microsoft.com/office/drawing/2014/chart" uri="{C3380CC4-5D6E-409C-BE32-E72D297353CC}">
              <c16:uniqueId val="{00000002-6D58-4C6F-A41A-B03FB16A236E}"/>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c:ext xmlns:c16="http://schemas.microsoft.com/office/drawing/2014/chart" uri="{C3380CC4-5D6E-409C-BE32-E72D297353CC}">
              <c16:uniqueId val="{00000003-6D58-4C6F-A41A-B03FB16A236E}"/>
            </c:ext>
          </c:extLst>
        </c:ser>
        <c:dLbls>
          <c:showLegendKey val="0"/>
          <c:showVal val="0"/>
          <c:showCatName val="0"/>
          <c:showSerName val="0"/>
          <c:showPercent val="0"/>
          <c:showBubbleSize val="0"/>
        </c:dLbls>
        <c:axId val="533557312"/>
        <c:axId val="533559936"/>
      </c:scatterChart>
      <c:valAx>
        <c:axId val="533557312"/>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9936"/>
        <c:crosses val="autoZero"/>
        <c:crossBetween val="midCat"/>
        <c:majorUnit val="1"/>
      </c:valAx>
      <c:valAx>
        <c:axId val="533559936"/>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7312"/>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48627357789309"/>
          <c:y val="5.6055272594155124E-2"/>
          <c:w val="0.80230143655745123"/>
          <c:h val="0.71363345551688639"/>
        </c:manualLayout>
      </c:layout>
      <c:scatterChart>
        <c:scatterStyle val="lineMarker"/>
        <c:varyColors val="0"/>
        <c:ser>
          <c:idx val="0"/>
          <c:order val="0"/>
          <c:tx>
            <c:v>EEFlux 138h08ec</c:v>
          </c:tx>
          <c:spPr>
            <a:ln w="38100" cap="rnd">
              <a:solidFill>
                <a:schemeClr val="accent5"/>
              </a:solidFill>
              <a:round/>
            </a:ln>
            <a:effectLst/>
          </c:spPr>
          <c:marker>
            <c:symbol val="none"/>
          </c:marker>
          <c:xVal>
            <c:numRef>
              <c:f>[EEflux.xlsx]Monthly!$F$31:$N$31</c:f>
              <c:numCache>
                <c:formatCode>General</c:formatCode>
                <c:ptCount val="9"/>
                <c:pt idx="0">
                  <c:v>3</c:v>
                </c:pt>
                <c:pt idx="1">
                  <c:v>4</c:v>
                </c:pt>
                <c:pt idx="2">
                  <c:v>5</c:v>
                </c:pt>
                <c:pt idx="3">
                  <c:v>6</c:v>
                </c:pt>
                <c:pt idx="4">
                  <c:v>7</c:v>
                </c:pt>
                <c:pt idx="5">
                  <c:v>8</c:v>
                </c:pt>
                <c:pt idx="6">
                  <c:v>9</c:v>
                </c:pt>
                <c:pt idx="7">
                  <c:v>10</c:v>
                </c:pt>
                <c:pt idx="8">
                  <c:v>11</c:v>
                </c:pt>
              </c:numCache>
            </c:numRef>
          </c:xVal>
          <c:yVal>
            <c:numRef>
              <c:f>[EEflux.xlsx]Monthly!$F$38:$N$38</c:f>
              <c:numCache>
                <c:formatCode>General</c:formatCode>
                <c:ptCount val="9"/>
                <c:pt idx="0">
                  <c:v>0</c:v>
                </c:pt>
                <c:pt idx="1">
                  <c:v>60.993551909923553</c:v>
                </c:pt>
                <c:pt idx="2">
                  <c:v>75.300881624221802</c:v>
                </c:pt>
                <c:pt idx="3">
                  <c:v>97.122049331665039</c:v>
                </c:pt>
                <c:pt idx="4">
                  <c:v>70.567197114229202</c:v>
                </c:pt>
                <c:pt idx="5">
                  <c:v>80.44161581993103</c:v>
                </c:pt>
                <c:pt idx="6">
                  <c:v>64.58945631980896</c:v>
                </c:pt>
                <c:pt idx="7">
                  <c:v>24.338685214519508</c:v>
                </c:pt>
                <c:pt idx="8">
                  <c:v>6.0822831094264984</c:v>
                </c:pt>
              </c:numCache>
            </c:numRef>
          </c:yVal>
          <c:smooth val="0"/>
          <c:extLst>
            <c:ext xmlns:c16="http://schemas.microsoft.com/office/drawing/2014/chart" uri="{C3380CC4-5D6E-409C-BE32-E72D297353CC}">
              <c16:uniqueId val="{00000000-96AA-41E9-99EE-115FBDE7C4F5}"/>
            </c:ext>
          </c:extLst>
        </c:ser>
        <c:ser>
          <c:idx val="2"/>
          <c:order val="1"/>
          <c:tx>
            <c:v>EEFlux losec</c:v>
          </c:tx>
          <c:spPr>
            <a:ln w="38100" cap="rnd">
              <a:solidFill>
                <a:schemeClr val="accent3"/>
              </a:solidFill>
              <a:round/>
            </a:ln>
            <a:effectLst/>
          </c:spPr>
          <c:marker>
            <c:symbol val="none"/>
          </c:marker>
          <c:xVal>
            <c:numRef>
              <c:f>[EEflux.xlsx]Monthly!$F$31:$N$31</c:f>
              <c:numCache>
                <c:formatCode>General</c:formatCode>
                <c:ptCount val="9"/>
                <c:pt idx="0">
                  <c:v>3</c:v>
                </c:pt>
                <c:pt idx="1">
                  <c:v>4</c:v>
                </c:pt>
                <c:pt idx="2">
                  <c:v>5</c:v>
                </c:pt>
                <c:pt idx="3">
                  <c:v>6</c:v>
                </c:pt>
                <c:pt idx="4">
                  <c:v>7</c:v>
                </c:pt>
                <c:pt idx="5">
                  <c:v>8</c:v>
                </c:pt>
                <c:pt idx="6">
                  <c:v>9</c:v>
                </c:pt>
                <c:pt idx="7">
                  <c:v>10</c:v>
                </c:pt>
                <c:pt idx="8">
                  <c:v>11</c:v>
                </c:pt>
              </c:numCache>
            </c:numRef>
          </c:xVal>
          <c:yVal>
            <c:numRef>
              <c:f>[EEflux.xlsx]Monthly!$F$41:$N$41</c:f>
              <c:numCache>
                <c:formatCode>General</c:formatCode>
                <c:ptCount val="9"/>
                <c:pt idx="0">
                  <c:v>50.146559715270996</c:v>
                </c:pt>
                <c:pt idx="1">
                  <c:v>61.925085783004761</c:v>
                </c:pt>
                <c:pt idx="2">
                  <c:v>66.078809857368469</c:v>
                </c:pt>
                <c:pt idx="3">
                  <c:v>38.172694593667984</c:v>
                </c:pt>
                <c:pt idx="4">
                  <c:v>3.7376763597130771</c:v>
                </c:pt>
                <c:pt idx="5">
                  <c:v>33.142463465531662</c:v>
                </c:pt>
                <c:pt idx="6">
                  <c:v>37.638386785984039</c:v>
                </c:pt>
                <c:pt idx="7">
                  <c:v>24.609943039715294</c:v>
                </c:pt>
                <c:pt idx="8">
                  <c:v>7.7361685037612915</c:v>
                </c:pt>
              </c:numCache>
            </c:numRef>
          </c:yVal>
          <c:smooth val="0"/>
          <c:extLst>
            <c:ext xmlns:c16="http://schemas.microsoft.com/office/drawing/2014/chart" uri="{C3380CC4-5D6E-409C-BE32-E72D297353CC}">
              <c16:uniqueId val="{00000001-96AA-41E9-99EE-115FBDE7C4F5}"/>
            </c:ext>
          </c:extLst>
        </c:ser>
        <c:ser>
          <c:idx val="4"/>
          <c:order val="2"/>
          <c:tx>
            <c:v>EEFlux mbsec</c:v>
          </c:tx>
          <c:spPr>
            <a:ln w="38100" cap="rnd">
              <a:solidFill>
                <a:srgbClr val="00B0F0"/>
              </a:solidFill>
              <a:round/>
            </a:ln>
            <a:effectLst/>
          </c:spPr>
          <c:marker>
            <c:symbol val="none"/>
          </c:marker>
          <c:xVal>
            <c:numRef>
              <c:f>[EEflux.xlsx]Monthly!$F$31:$N$31</c:f>
              <c:numCache>
                <c:formatCode>General</c:formatCode>
                <c:ptCount val="9"/>
                <c:pt idx="0">
                  <c:v>3</c:v>
                </c:pt>
                <c:pt idx="1">
                  <c:v>4</c:v>
                </c:pt>
                <c:pt idx="2">
                  <c:v>5</c:v>
                </c:pt>
                <c:pt idx="3">
                  <c:v>6</c:v>
                </c:pt>
                <c:pt idx="4">
                  <c:v>7</c:v>
                </c:pt>
                <c:pt idx="5">
                  <c:v>8</c:v>
                </c:pt>
                <c:pt idx="6">
                  <c:v>9</c:v>
                </c:pt>
                <c:pt idx="7">
                  <c:v>10</c:v>
                </c:pt>
                <c:pt idx="8">
                  <c:v>11</c:v>
                </c:pt>
              </c:numCache>
            </c:numRef>
          </c:xVal>
          <c:yVal>
            <c:numRef>
              <c:f>[EEflux.xlsx]Monthly!$F$42:$N$42</c:f>
              <c:numCache>
                <c:formatCode>General</c:formatCode>
                <c:ptCount val="9"/>
                <c:pt idx="0">
                  <c:v>0</c:v>
                </c:pt>
                <c:pt idx="1">
                  <c:v>53.224921524524689</c:v>
                </c:pt>
                <c:pt idx="2">
                  <c:v>107.73527789115909</c:v>
                </c:pt>
                <c:pt idx="3">
                  <c:v>158.00177097320557</c:v>
                </c:pt>
                <c:pt idx="4">
                  <c:v>117.43586176633836</c:v>
                </c:pt>
                <c:pt idx="5">
                  <c:v>69.728955427805573</c:v>
                </c:pt>
                <c:pt idx="6">
                  <c:v>71.7527174949646</c:v>
                </c:pt>
                <c:pt idx="7">
                  <c:v>12.819569259881973</c:v>
                </c:pt>
                <c:pt idx="8">
                  <c:v>8.7720009684562683</c:v>
                </c:pt>
              </c:numCache>
            </c:numRef>
          </c:yVal>
          <c:smooth val="0"/>
          <c:extLst>
            <c:ext xmlns:c16="http://schemas.microsoft.com/office/drawing/2014/chart" uri="{C3380CC4-5D6E-409C-BE32-E72D297353CC}">
              <c16:uniqueId val="{00000002-96AA-41E9-99EE-115FBDE7C4F5}"/>
            </c:ext>
          </c:extLst>
        </c:ser>
        <c:ser>
          <c:idx val="6"/>
          <c:order val="3"/>
          <c:tx>
            <c:v>EEFlux wbsec</c:v>
          </c:tx>
          <c:spPr>
            <a:ln w="38100" cap="rnd">
              <a:solidFill>
                <a:srgbClr val="7030A0"/>
              </a:solidFill>
              <a:round/>
            </a:ln>
            <a:effectLst/>
          </c:spPr>
          <c:marker>
            <c:symbol val="none"/>
          </c:marker>
          <c:xVal>
            <c:numRef>
              <c:f>[EEflux.xlsx]Monthly!$F$31:$N$31</c:f>
              <c:numCache>
                <c:formatCode>General</c:formatCode>
                <c:ptCount val="9"/>
                <c:pt idx="0">
                  <c:v>3</c:v>
                </c:pt>
                <c:pt idx="1">
                  <c:v>4</c:v>
                </c:pt>
                <c:pt idx="2">
                  <c:v>5</c:v>
                </c:pt>
                <c:pt idx="3">
                  <c:v>6</c:v>
                </c:pt>
                <c:pt idx="4">
                  <c:v>7</c:v>
                </c:pt>
                <c:pt idx="5">
                  <c:v>8</c:v>
                </c:pt>
                <c:pt idx="6">
                  <c:v>9</c:v>
                </c:pt>
                <c:pt idx="7">
                  <c:v>10</c:v>
                </c:pt>
                <c:pt idx="8">
                  <c:v>11</c:v>
                </c:pt>
              </c:numCache>
            </c:numRef>
          </c:xVal>
          <c:yVal>
            <c:numRef>
              <c:f>[EEflux.xlsx]Monthly!$F$43:$N$43</c:f>
              <c:numCache>
                <c:formatCode>General</c:formatCode>
                <c:ptCount val="9"/>
                <c:pt idx="0">
                  <c:v>28.217484176158905</c:v>
                </c:pt>
                <c:pt idx="1">
                  <c:v>47.951878309249878</c:v>
                </c:pt>
                <c:pt idx="2">
                  <c:v>37.949738383293159</c:v>
                </c:pt>
                <c:pt idx="3">
                  <c:v>26.502621173858643</c:v>
                </c:pt>
                <c:pt idx="4">
                  <c:v>1.5627534985542297</c:v>
                </c:pt>
                <c:pt idx="5">
                  <c:v>32.94679538408915</c:v>
                </c:pt>
                <c:pt idx="6">
                  <c:v>34.138323664665222</c:v>
                </c:pt>
                <c:pt idx="7">
                  <c:v>22.088778823614117</c:v>
                </c:pt>
                <c:pt idx="8">
                  <c:v>10.054271221160889</c:v>
                </c:pt>
              </c:numCache>
            </c:numRef>
          </c:yVal>
          <c:smooth val="0"/>
          <c:extLst>
            <c:ext xmlns:c16="http://schemas.microsoft.com/office/drawing/2014/chart" uri="{C3380CC4-5D6E-409C-BE32-E72D297353CC}">
              <c16:uniqueId val="{00000003-96AA-41E9-99EE-115FBDE7C4F5}"/>
            </c:ext>
          </c:extLst>
        </c:ser>
        <c:dLbls>
          <c:showLegendKey val="0"/>
          <c:showVal val="0"/>
          <c:showCatName val="0"/>
          <c:showSerName val="0"/>
          <c:showPercent val="0"/>
          <c:showBubbleSize val="0"/>
        </c:dLbls>
        <c:axId val="723128960"/>
        <c:axId val="723130600"/>
      </c:scatterChart>
      <c:valAx>
        <c:axId val="723128960"/>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r>
                  <a:rPr lang="en-US" dirty="0"/>
                  <a:t>Month</a:t>
                </a:r>
              </a:p>
            </c:rich>
          </c:tx>
          <c:layout>
            <c:manualLayout>
              <c:xMode val="edge"/>
              <c:yMode val="edge"/>
              <c:x val="0.49007964866420878"/>
              <c:y val="0.8645191482504694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723130600"/>
        <c:crosses val="autoZero"/>
        <c:crossBetween val="midCat"/>
        <c:majorUnit val="1"/>
      </c:valAx>
      <c:valAx>
        <c:axId val="723130600"/>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723128960"/>
        <c:crosses val="autoZero"/>
        <c:crossBetween val="midCat"/>
        <c:majorUnit val="30"/>
      </c:valAx>
      <c:spPr>
        <a:noFill/>
        <a:ln w="38100">
          <a:solidFill>
            <a:sysClr val="windowText" lastClr="000000"/>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c:ext xmlns:c16="http://schemas.microsoft.com/office/drawing/2014/chart" uri="{C3380CC4-5D6E-409C-BE32-E72D297353CC}">
              <c16:uniqueId val="{00000000-94A1-4E95-8D8A-E8037C48657B}"/>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c:ext xmlns:c16="http://schemas.microsoft.com/office/drawing/2014/chart" uri="{C3380CC4-5D6E-409C-BE32-E72D297353CC}">
              <c16:uniqueId val="{00000001-94A1-4E95-8D8A-E8037C48657B}"/>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c:ext xmlns:c16="http://schemas.microsoft.com/office/drawing/2014/chart" uri="{C3380CC4-5D6E-409C-BE32-E72D297353CC}">
              <c16:uniqueId val="{00000002-94A1-4E95-8D8A-E8037C48657B}"/>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c:ext xmlns:c16="http://schemas.microsoft.com/office/drawing/2014/chart" uri="{C3380CC4-5D6E-409C-BE32-E72D297353CC}">
              <c16:uniqueId val="{00000003-94A1-4E95-8D8A-E8037C48657B}"/>
            </c:ext>
          </c:extLst>
        </c:ser>
        <c:dLbls>
          <c:showLegendKey val="0"/>
          <c:showVal val="0"/>
          <c:showCatName val="0"/>
          <c:showSerName val="0"/>
          <c:showPercent val="0"/>
          <c:showBubbleSize val="0"/>
        </c:dLbls>
        <c:axId val="533557312"/>
        <c:axId val="533559936"/>
      </c:scatterChart>
      <c:valAx>
        <c:axId val="533557312"/>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9936"/>
        <c:crosses val="autoZero"/>
        <c:crossBetween val="midCat"/>
        <c:majorUnit val="1"/>
      </c:valAx>
      <c:valAx>
        <c:axId val="533559936"/>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7312"/>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01144655881612"/>
          <c:y val="3.7498760835802482E-2"/>
          <c:w val="0.80915084844049034"/>
          <c:h val="0.77855474902794453"/>
        </c:manualLayout>
      </c:layout>
      <c:scatterChart>
        <c:scatterStyle val="lineMarker"/>
        <c:varyColors val="0"/>
        <c:ser>
          <c:idx val="0"/>
          <c:order val="0"/>
          <c:tx>
            <c:strRef>
              <c:f>TimeSeries!$C$1</c:f>
              <c:strCache>
                <c:ptCount val="1"/>
                <c:pt idx="0">
                  <c:v>138h08</c:v>
                </c:pt>
              </c:strCache>
            </c:strRef>
          </c:tx>
          <c:spPr>
            <a:ln w="38100" cap="rnd">
              <a:solidFill>
                <a:schemeClr val="accent5"/>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TimeSeries!$T$27:$T$38</c:f>
              <c:numCache>
                <c:formatCode>General</c:formatCode>
                <c:ptCount val="12"/>
                <c:pt idx="0">
                  <c:v>0</c:v>
                </c:pt>
                <c:pt idx="1">
                  <c:v>0</c:v>
                </c:pt>
                <c:pt idx="2">
                  <c:v>75.5</c:v>
                </c:pt>
                <c:pt idx="3">
                  <c:v>148.5</c:v>
                </c:pt>
                <c:pt idx="4">
                  <c:v>374.5</c:v>
                </c:pt>
                <c:pt idx="5">
                  <c:v>275.875</c:v>
                </c:pt>
                <c:pt idx="6">
                  <c:v>142.625</c:v>
                </c:pt>
                <c:pt idx="7">
                  <c:v>98.625</c:v>
                </c:pt>
                <c:pt idx="8">
                  <c:v>126.375</c:v>
                </c:pt>
                <c:pt idx="9">
                  <c:v>128</c:v>
                </c:pt>
                <c:pt idx="10">
                  <c:v>99</c:v>
                </c:pt>
                <c:pt idx="11">
                  <c:v>0</c:v>
                </c:pt>
              </c:numCache>
            </c:numRef>
          </c:yVal>
          <c:smooth val="0"/>
          <c:extLst>
            <c:ext xmlns:c16="http://schemas.microsoft.com/office/drawing/2014/chart" uri="{C3380CC4-5D6E-409C-BE32-E72D297353CC}">
              <c16:uniqueId val="{00000000-0691-45DD-8D8F-11EE4F3EBAF5}"/>
            </c:ext>
          </c:extLst>
        </c:ser>
        <c:ser>
          <c:idx val="1"/>
          <c:order val="1"/>
          <c:tx>
            <c:strRef>
              <c:f>TimeSeries!$D$1</c:f>
              <c:strCache>
                <c:ptCount val="1"/>
                <c:pt idx="0">
                  <c:v>losec</c:v>
                </c:pt>
              </c:strCache>
            </c:strRef>
          </c:tx>
          <c:spPr>
            <a:ln w="38100" cap="rnd">
              <a:solidFill>
                <a:schemeClr val="accent3"/>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TimeSeries!$U$27:$U$38</c:f>
              <c:numCache>
                <c:formatCode>General</c:formatCode>
                <c:ptCount val="12"/>
                <c:pt idx="0">
                  <c:v>86.25</c:v>
                </c:pt>
                <c:pt idx="1">
                  <c:v>155.25</c:v>
                </c:pt>
                <c:pt idx="2">
                  <c:v>205.625</c:v>
                </c:pt>
                <c:pt idx="3">
                  <c:v>271.25</c:v>
                </c:pt>
                <c:pt idx="4">
                  <c:v>281.375</c:v>
                </c:pt>
                <c:pt idx="5">
                  <c:v>162.125</c:v>
                </c:pt>
                <c:pt idx="6">
                  <c:v>85</c:v>
                </c:pt>
                <c:pt idx="7">
                  <c:v>52.25</c:v>
                </c:pt>
                <c:pt idx="8">
                  <c:v>107.25</c:v>
                </c:pt>
                <c:pt idx="9">
                  <c:v>160</c:v>
                </c:pt>
                <c:pt idx="10">
                  <c:v>99</c:v>
                </c:pt>
                <c:pt idx="11">
                  <c:v>0</c:v>
                </c:pt>
              </c:numCache>
            </c:numRef>
          </c:yVal>
          <c:smooth val="0"/>
          <c:extLst>
            <c:ext xmlns:c16="http://schemas.microsoft.com/office/drawing/2014/chart" uri="{C3380CC4-5D6E-409C-BE32-E72D297353CC}">
              <c16:uniqueId val="{00000001-0691-45DD-8D8F-11EE4F3EBAF5}"/>
            </c:ext>
          </c:extLst>
        </c:ser>
        <c:ser>
          <c:idx val="2"/>
          <c:order val="2"/>
          <c:tx>
            <c:strRef>
              <c:f>TimeSeries!$E$1</c:f>
              <c:strCache>
                <c:ptCount val="1"/>
                <c:pt idx="0">
                  <c:v>mbsec</c:v>
                </c:pt>
              </c:strCache>
            </c:strRef>
          </c:tx>
          <c:spPr>
            <a:ln w="38100" cap="rnd">
              <a:solidFill>
                <a:srgbClr val="00B0F0"/>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TimeSeries!$V$27:$V$38</c:f>
              <c:numCache>
                <c:formatCode>General</c:formatCode>
                <c:ptCount val="12"/>
                <c:pt idx="0">
                  <c:v>0</c:v>
                </c:pt>
                <c:pt idx="1">
                  <c:v>0</c:v>
                </c:pt>
                <c:pt idx="2">
                  <c:v>0</c:v>
                </c:pt>
                <c:pt idx="3">
                  <c:v>58</c:v>
                </c:pt>
                <c:pt idx="4">
                  <c:v>250.125</c:v>
                </c:pt>
                <c:pt idx="5">
                  <c:v>476.75</c:v>
                </c:pt>
                <c:pt idx="6">
                  <c:v>360.125</c:v>
                </c:pt>
                <c:pt idx="7">
                  <c:v>166.125</c:v>
                </c:pt>
                <c:pt idx="8">
                  <c:v>148.875</c:v>
                </c:pt>
                <c:pt idx="9">
                  <c:v>154</c:v>
                </c:pt>
                <c:pt idx="10">
                  <c:v>95</c:v>
                </c:pt>
                <c:pt idx="11">
                  <c:v>0</c:v>
                </c:pt>
              </c:numCache>
            </c:numRef>
          </c:yVal>
          <c:smooth val="0"/>
          <c:extLst>
            <c:ext xmlns:c16="http://schemas.microsoft.com/office/drawing/2014/chart" uri="{C3380CC4-5D6E-409C-BE32-E72D297353CC}">
              <c16:uniqueId val="{00000002-0691-45DD-8D8F-11EE4F3EBAF5}"/>
            </c:ext>
          </c:extLst>
        </c:ser>
        <c:ser>
          <c:idx val="3"/>
          <c:order val="3"/>
          <c:tx>
            <c:strRef>
              <c:f>TimeSeries!$F$1</c:f>
              <c:strCache>
                <c:ptCount val="1"/>
                <c:pt idx="0">
                  <c:v>wbsec</c:v>
                </c:pt>
              </c:strCache>
            </c:strRef>
          </c:tx>
          <c:spPr>
            <a:ln w="38100" cap="rnd">
              <a:solidFill>
                <a:srgbClr val="7030A0"/>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TimeSeries!$W$27:$W$38</c:f>
              <c:numCache>
                <c:formatCode>General</c:formatCode>
                <c:ptCount val="12"/>
                <c:pt idx="0">
                  <c:v>5</c:v>
                </c:pt>
                <c:pt idx="1">
                  <c:v>235</c:v>
                </c:pt>
                <c:pt idx="2">
                  <c:v>198</c:v>
                </c:pt>
                <c:pt idx="3">
                  <c:v>244.25</c:v>
                </c:pt>
                <c:pt idx="4">
                  <c:v>221.375</c:v>
                </c:pt>
                <c:pt idx="5">
                  <c:v>89</c:v>
                </c:pt>
                <c:pt idx="6">
                  <c:v>48.625</c:v>
                </c:pt>
                <c:pt idx="7">
                  <c:v>42</c:v>
                </c:pt>
                <c:pt idx="8">
                  <c:v>102.75</c:v>
                </c:pt>
                <c:pt idx="9">
                  <c:v>74.25</c:v>
                </c:pt>
                <c:pt idx="10">
                  <c:v>171</c:v>
                </c:pt>
                <c:pt idx="11">
                  <c:v>42</c:v>
                </c:pt>
              </c:numCache>
            </c:numRef>
          </c:yVal>
          <c:smooth val="0"/>
          <c:extLst>
            <c:ext xmlns:c16="http://schemas.microsoft.com/office/drawing/2014/chart" uri="{C3380CC4-5D6E-409C-BE32-E72D297353CC}">
              <c16:uniqueId val="{00000003-0691-45DD-8D8F-11EE4F3EBAF5}"/>
            </c:ext>
          </c:extLst>
        </c:ser>
        <c:dLbls>
          <c:showLegendKey val="0"/>
          <c:showVal val="0"/>
          <c:showCatName val="0"/>
          <c:showSerName val="0"/>
          <c:showPercent val="0"/>
          <c:showBubbleSize val="0"/>
        </c:dLbls>
        <c:axId val="574736152"/>
        <c:axId val="574735168"/>
      </c:scatterChart>
      <c:valAx>
        <c:axId val="574736152"/>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r>
                  <a:rPr lang="en-US"/>
                  <a:t>Month</a:t>
                </a:r>
              </a:p>
            </c:rich>
          </c:tx>
          <c:layout>
            <c:manualLayout>
              <c:xMode val="edge"/>
              <c:yMode val="edge"/>
              <c:x val="0.47747031476187618"/>
              <c:y val="0.9053308843777191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title>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74735168"/>
        <c:crosses val="autoZero"/>
        <c:crossBetween val="midCat"/>
        <c:majorUnit val="1"/>
      </c:valAx>
      <c:valAx>
        <c:axId val="574735168"/>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74736152"/>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latin typeface="+mj-lt"/>
        </a:defRPr>
      </a:pPr>
      <a:endParaRPr lang="en-U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Correlations!$K$2</c:f>
              <c:strCache>
                <c:ptCount val="1"/>
                <c:pt idx="0">
                  <c:v>138h08ec</c:v>
                </c:pt>
              </c:strCache>
            </c:strRef>
          </c:tx>
          <c:spPr>
            <a:ln w="25400" cap="rnd">
              <a:noFill/>
              <a:round/>
            </a:ln>
            <a:effectLst/>
          </c:spPr>
          <c:marker>
            <c:symbol val="circle"/>
            <c:size val="6"/>
            <c:spPr>
              <a:solidFill>
                <a:schemeClr val="accent5"/>
              </a:solidFill>
              <a:ln w="9525">
                <a:solidFill>
                  <a:schemeClr val="accent5"/>
                </a:solidFill>
              </a:ln>
              <a:effectLst/>
            </c:spPr>
          </c:marker>
          <c:trendline>
            <c:spPr>
              <a:ln w="38100" cap="rnd">
                <a:solidFill>
                  <a:schemeClr val="accent5"/>
                </a:solidFill>
                <a:prstDash val="sysDot"/>
              </a:ln>
              <a:effectLst/>
            </c:spPr>
            <c:trendlineType val="linear"/>
            <c:dispRSqr val="1"/>
            <c:dispEq val="1"/>
            <c:trendlineLbl>
              <c:layout>
                <c:manualLayout>
                  <c:x val="0.30818774773079155"/>
                  <c:y val="9.8216559037219264E-2"/>
                </c:manualLayout>
              </c:layout>
              <c:numFmt formatCode="General" sourceLinked="0"/>
              <c:spPr>
                <a:solidFill>
                  <a:schemeClr val="accent5"/>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Correlations!$G$29:$G$37</c:f>
              <c:numCache>
                <c:formatCode>General</c:formatCode>
                <c:ptCount val="9"/>
                <c:pt idx="0">
                  <c:v>75.5</c:v>
                </c:pt>
                <c:pt idx="1">
                  <c:v>148.5</c:v>
                </c:pt>
                <c:pt idx="2">
                  <c:v>374.5</c:v>
                </c:pt>
                <c:pt idx="3">
                  <c:v>275.875</c:v>
                </c:pt>
                <c:pt idx="4">
                  <c:v>142.625</c:v>
                </c:pt>
                <c:pt idx="5">
                  <c:v>98.625</c:v>
                </c:pt>
                <c:pt idx="6">
                  <c:v>126.375</c:v>
                </c:pt>
                <c:pt idx="7">
                  <c:v>128</c:v>
                </c:pt>
                <c:pt idx="8">
                  <c:v>99</c:v>
                </c:pt>
              </c:numCache>
            </c:numRef>
          </c:xVal>
          <c:yVal>
            <c:numRef>
              <c:f>Correlations!$K$29:$K$37</c:f>
              <c:numCache>
                <c:formatCode>General</c:formatCode>
                <c:ptCount val="9"/>
                <c:pt idx="0">
                  <c:v>44.67</c:v>
                </c:pt>
                <c:pt idx="1">
                  <c:v>46.79</c:v>
                </c:pt>
                <c:pt idx="2">
                  <c:v>48.959999999999994</c:v>
                </c:pt>
                <c:pt idx="3">
                  <c:v>22.789999999999996</c:v>
                </c:pt>
                <c:pt idx="4">
                  <c:v>10.86</c:v>
                </c:pt>
                <c:pt idx="5">
                  <c:v>6.08</c:v>
                </c:pt>
                <c:pt idx="6">
                  <c:v>8.16</c:v>
                </c:pt>
                <c:pt idx="7">
                  <c:v>21.140000000000004</c:v>
                </c:pt>
                <c:pt idx="8">
                  <c:v>11.31</c:v>
                </c:pt>
              </c:numCache>
            </c:numRef>
          </c:yVal>
          <c:smooth val="0"/>
          <c:extLst>
            <c:ext xmlns:c16="http://schemas.microsoft.com/office/drawing/2014/chart" uri="{C3380CC4-5D6E-409C-BE32-E72D297353CC}">
              <c16:uniqueId val="{00000000-217E-4F3B-8B3E-5820986ACBEE}"/>
            </c:ext>
          </c:extLst>
        </c:ser>
        <c:ser>
          <c:idx val="1"/>
          <c:order val="1"/>
          <c:tx>
            <c:strRef>
              <c:f>Correlations!$L$2</c:f>
              <c:strCache>
                <c:ptCount val="1"/>
                <c:pt idx="0">
                  <c:v>losec</c:v>
                </c:pt>
              </c:strCache>
            </c:strRef>
          </c:tx>
          <c:spPr>
            <a:ln w="25400" cap="rnd">
              <a:noFill/>
              <a:round/>
            </a:ln>
            <a:effectLst/>
          </c:spPr>
          <c:marker>
            <c:symbol val="circle"/>
            <c:size val="6"/>
            <c:spPr>
              <a:solidFill>
                <a:schemeClr val="accent3"/>
              </a:solidFill>
              <a:ln w="9525">
                <a:solidFill>
                  <a:schemeClr val="accent3"/>
                </a:solidFill>
              </a:ln>
              <a:effectLst/>
            </c:spPr>
          </c:marker>
          <c:trendline>
            <c:spPr>
              <a:ln w="38100" cap="rnd">
                <a:solidFill>
                  <a:schemeClr val="accent3"/>
                </a:solidFill>
                <a:prstDash val="sysDot"/>
              </a:ln>
              <a:effectLst/>
            </c:spPr>
            <c:trendlineType val="linear"/>
            <c:dispRSqr val="1"/>
            <c:dispEq val="1"/>
            <c:trendlineLbl>
              <c:layout>
                <c:manualLayout>
                  <c:x val="0.43818465564719772"/>
                  <c:y val="5.653290972757858E-2"/>
                </c:manualLayout>
              </c:layout>
              <c:numFmt formatCode="General" sourceLinked="0"/>
              <c:spPr>
                <a:solidFill>
                  <a:schemeClr val="accent3"/>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Correlations!$H$27:$H$37</c:f>
              <c:numCache>
                <c:formatCode>General</c:formatCode>
                <c:ptCount val="11"/>
                <c:pt idx="0">
                  <c:v>86.25</c:v>
                </c:pt>
                <c:pt idx="1">
                  <c:v>155.25</c:v>
                </c:pt>
                <c:pt idx="2">
                  <c:v>205.625</c:v>
                </c:pt>
                <c:pt idx="3">
                  <c:v>271.25</c:v>
                </c:pt>
                <c:pt idx="4">
                  <c:v>281.375</c:v>
                </c:pt>
                <c:pt idx="5">
                  <c:v>162.125</c:v>
                </c:pt>
                <c:pt idx="6">
                  <c:v>85</c:v>
                </c:pt>
                <c:pt idx="7">
                  <c:v>52.25</c:v>
                </c:pt>
                <c:pt idx="8">
                  <c:v>107.25</c:v>
                </c:pt>
                <c:pt idx="9">
                  <c:v>160</c:v>
                </c:pt>
                <c:pt idx="10">
                  <c:v>99</c:v>
                </c:pt>
              </c:numCache>
            </c:numRef>
          </c:xVal>
          <c:yVal>
            <c:numRef>
              <c:f>Correlations!$L$27:$L$37</c:f>
              <c:numCache>
                <c:formatCode>General</c:formatCode>
                <c:ptCount val="11"/>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13.540000000000001</c:v>
                </c:pt>
                <c:pt idx="9">
                  <c:v>26.900000000000002</c:v>
                </c:pt>
                <c:pt idx="10">
                  <c:v>13.629999999999997</c:v>
                </c:pt>
              </c:numCache>
            </c:numRef>
          </c:yVal>
          <c:smooth val="0"/>
          <c:extLst>
            <c:ext xmlns:c16="http://schemas.microsoft.com/office/drawing/2014/chart" uri="{C3380CC4-5D6E-409C-BE32-E72D297353CC}">
              <c16:uniqueId val="{00000001-217E-4F3B-8B3E-5820986ACBEE}"/>
            </c:ext>
          </c:extLst>
        </c:ser>
        <c:ser>
          <c:idx val="2"/>
          <c:order val="2"/>
          <c:tx>
            <c:strRef>
              <c:f>Correlations!$M$2</c:f>
              <c:strCache>
                <c:ptCount val="1"/>
                <c:pt idx="0">
                  <c:v>mbsec</c:v>
                </c:pt>
              </c:strCache>
            </c:strRef>
          </c:tx>
          <c:spPr>
            <a:ln w="25400" cap="rnd">
              <a:noFill/>
              <a:round/>
            </a:ln>
            <a:effectLst/>
          </c:spPr>
          <c:marker>
            <c:symbol val="circle"/>
            <c:size val="6"/>
            <c:spPr>
              <a:solidFill>
                <a:srgbClr val="00B0F0"/>
              </a:solidFill>
              <a:ln w="9525">
                <a:solidFill>
                  <a:schemeClr val="accent1"/>
                </a:solidFill>
              </a:ln>
              <a:effectLst/>
            </c:spPr>
          </c:marker>
          <c:trendline>
            <c:spPr>
              <a:ln w="38100" cap="rnd">
                <a:solidFill>
                  <a:srgbClr val="00B0F0"/>
                </a:solidFill>
                <a:prstDash val="sysDot"/>
              </a:ln>
              <a:effectLst/>
            </c:spPr>
            <c:trendlineType val="linear"/>
            <c:dispRSqr val="1"/>
            <c:dispEq val="1"/>
            <c:trendlineLbl>
              <c:layout>
                <c:manualLayout>
                  <c:x val="0.17204196271126437"/>
                  <c:y val="0.29018138652472747"/>
                </c:manualLayout>
              </c:layout>
              <c:numFmt formatCode="General" sourceLinked="0"/>
              <c:spPr>
                <a:solidFill>
                  <a:srgbClr val="00B0F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Correlations!$I$30:$I$37</c:f>
              <c:numCache>
                <c:formatCode>General</c:formatCode>
                <c:ptCount val="8"/>
                <c:pt idx="0">
                  <c:v>58</c:v>
                </c:pt>
                <c:pt idx="1">
                  <c:v>250.125</c:v>
                </c:pt>
                <c:pt idx="2">
                  <c:v>476.75</c:v>
                </c:pt>
                <c:pt idx="3">
                  <c:v>360.125</c:v>
                </c:pt>
                <c:pt idx="4">
                  <c:v>166.125</c:v>
                </c:pt>
                <c:pt idx="5">
                  <c:v>148.875</c:v>
                </c:pt>
                <c:pt idx="6">
                  <c:v>154</c:v>
                </c:pt>
                <c:pt idx="7">
                  <c:v>95</c:v>
                </c:pt>
              </c:numCache>
            </c:numRef>
          </c:xVal>
          <c:yVal>
            <c:numRef>
              <c:f>Correlations!$M$30:$M$37</c:f>
              <c:numCache>
                <c:formatCode>General</c:formatCode>
                <c:ptCount val="8"/>
                <c:pt idx="0">
                  <c:v>36.22</c:v>
                </c:pt>
                <c:pt idx="1">
                  <c:v>74.92</c:v>
                </c:pt>
                <c:pt idx="2">
                  <c:v>114.52</c:v>
                </c:pt>
                <c:pt idx="3">
                  <c:v>100.24000000000001</c:v>
                </c:pt>
                <c:pt idx="4">
                  <c:v>53.21</c:v>
                </c:pt>
                <c:pt idx="5">
                  <c:v>21.199999999999996</c:v>
                </c:pt>
                <c:pt idx="6">
                  <c:v>25.97</c:v>
                </c:pt>
                <c:pt idx="7">
                  <c:v>12.479999999999997</c:v>
                </c:pt>
              </c:numCache>
            </c:numRef>
          </c:yVal>
          <c:smooth val="0"/>
          <c:extLst>
            <c:ext xmlns:c16="http://schemas.microsoft.com/office/drawing/2014/chart" uri="{C3380CC4-5D6E-409C-BE32-E72D297353CC}">
              <c16:uniqueId val="{00000002-217E-4F3B-8B3E-5820986ACBEE}"/>
            </c:ext>
          </c:extLst>
        </c:ser>
        <c:ser>
          <c:idx val="3"/>
          <c:order val="3"/>
          <c:tx>
            <c:strRef>
              <c:f>Correlations!$N$2</c:f>
              <c:strCache>
                <c:ptCount val="1"/>
                <c:pt idx="0">
                  <c:v>wbsec</c:v>
                </c:pt>
              </c:strCache>
            </c:strRef>
          </c:tx>
          <c:spPr>
            <a:ln w="25400" cap="rnd">
              <a:noFill/>
              <a:round/>
            </a:ln>
            <a:effectLst/>
          </c:spPr>
          <c:marker>
            <c:symbol val="circle"/>
            <c:size val="6"/>
            <c:spPr>
              <a:solidFill>
                <a:srgbClr val="7030A0"/>
              </a:solidFill>
              <a:ln w="9525">
                <a:solidFill>
                  <a:srgbClr val="7030A0"/>
                </a:solidFill>
              </a:ln>
              <a:effectLst/>
            </c:spPr>
          </c:marker>
          <c:trendline>
            <c:spPr>
              <a:ln w="38100" cap="rnd">
                <a:solidFill>
                  <a:srgbClr val="7030A0"/>
                </a:solidFill>
                <a:prstDash val="sysDot"/>
              </a:ln>
              <a:effectLst/>
            </c:spPr>
            <c:trendlineType val="linear"/>
            <c:dispRSqr val="1"/>
            <c:dispEq val="1"/>
            <c:trendlineLbl>
              <c:layout>
                <c:manualLayout>
                  <c:x val="0.48301146535634021"/>
                  <c:y val="0.10475540065043382"/>
                </c:manualLayout>
              </c:layout>
              <c:numFmt formatCode="General" sourceLinked="0"/>
              <c:spPr>
                <a:solidFill>
                  <a:srgbClr val="7030A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Correlations!$J$27:$J$38</c:f>
              <c:numCache>
                <c:formatCode>General</c:formatCode>
                <c:ptCount val="12"/>
                <c:pt idx="0">
                  <c:v>5</c:v>
                </c:pt>
                <c:pt idx="1">
                  <c:v>235</c:v>
                </c:pt>
                <c:pt idx="2">
                  <c:v>198</c:v>
                </c:pt>
                <c:pt idx="3">
                  <c:v>244.25</c:v>
                </c:pt>
                <c:pt idx="4">
                  <c:v>221.375</c:v>
                </c:pt>
                <c:pt idx="5">
                  <c:v>89</c:v>
                </c:pt>
                <c:pt idx="6">
                  <c:v>48.625</c:v>
                </c:pt>
                <c:pt idx="7">
                  <c:v>42</c:v>
                </c:pt>
                <c:pt idx="8">
                  <c:v>102.75</c:v>
                </c:pt>
                <c:pt idx="9">
                  <c:v>74.25</c:v>
                </c:pt>
                <c:pt idx="10">
                  <c:v>171</c:v>
                </c:pt>
                <c:pt idx="11">
                  <c:v>42</c:v>
                </c:pt>
              </c:numCache>
            </c:numRef>
          </c:xVal>
          <c:yVal>
            <c:numRef>
              <c:f>Correlations!$N$27:$N$38</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26.840000000000003</c:v>
                </c:pt>
                <c:pt idx="9">
                  <c:v>25.32</c:v>
                </c:pt>
                <c:pt idx="10">
                  <c:v>13.290000000000001</c:v>
                </c:pt>
                <c:pt idx="11">
                  <c:v>8.1800000000000015</c:v>
                </c:pt>
              </c:numCache>
            </c:numRef>
          </c:yVal>
          <c:smooth val="0"/>
          <c:extLst>
            <c:ext xmlns:c16="http://schemas.microsoft.com/office/drawing/2014/chart" uri="{C3380CC4-5D6E-409C-BE32-E72D297353CC}">
              <c16:uniqueId val="{00000003-217E-4F3B-8B3E-5820986ACBEE}"/>
            </c:ext>
          </c:extLst>
        </c:ser>
        <c:dLbls>
          <c:showLegendKey val="0"/>
          <c:showVal val="0"/>
          <c:showCatName val="0"/>
          <c:showSerName val="0"/>
          <c:showPercent val="0"/>
          <c:showBubbleSize val="0"/>
        </c:dLbls>
        <c:axId val="561939408"/>
        <c:axId val="561939736"/>
      </c:scatterChart>
      <c:valAx>
        <c:axId val="5619394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61939736"/>
        <c:crosses val="autoZero"/>
        <c:crossBetween val="midCat"/>
      </c:valAx>
      <c:valAx>
        <c:axId val="561939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561939408"/>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c:ext xmlns:c16="http://schemas.microsoft.com/office/drawing/2014/chart" uri="{C3380CC4-5D6E-409C-BE32-E72D297353CC}">
              <c16:uniqueId val="{00000000-F622-4529-804B-7D06B75CB658}"/>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c:ext xmlns:c16="http://schemas.microsoft.com/office/drawing/2014/chart" uri="{C3380CC4-5D6E-409C-BE32-E72D297353CC}">
              <c16:uniqueId val="{00000001-F622-4529-804B-7D06B75CB658}"/>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c:ext xmlns:c16="http://schemas.microsoft.com/office/drawing/2014/chart" uri="{C3380CC4-5D6E-409C-BE32-E72D297353CC}">
              <c16:uniqueId val="{00000002-F622-4529-804B-7D06B75CB658}"/>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c:ext xmlns:c16="http://schemas.microsoft.com/office/drawing/2014/chart" uri="{C3380CC4-5D6E-409C-BE32-E72D297353CC}">
              <c16:uniqueId val="{00000003-F622-4529-804B-7D06B75CB658}"/>
            </c:ext>
          </c:extLst>
        </c:ser>
        <c:dLbls>
          <c:showLegendKey val="0"/>
          <c:showVal val="0"/>
          <c:showCatName val="0"/>
          <c:showSerName val="0"/>
          <c:showPercent val="0"/>
          <c:showBubbleSize val="0"/>
        </c:dLbls>
        <c:axId val="533557312"/>
        <c:axId val="533559936"/>
      </c:scatterChart>
      <c:valAx>
        <c:axId val="533557312"/>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9936"/>
        <c:crosses val="autoZero"/>
        <c:crossBetween val="midCat"/>
        <c:majorUnit val="1"/>
      </c:valAx>
      <c:valAx>
        <c:axId val="533559936"/>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7312"/>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601144655881612"/>
          <c:y val="3.7498760835802482E-2"/>
          <c:w val="0.80915084844049034"/>
          <c:h val="0.77855474902794453"/>
        </c:manualLayout>
      </c:layout>
      <c:scatterChart>
        <c:scatterStyle val="lineMarker"/>
        <c:varyColors val="0"/>
        <c:ser>
          <c:idx val="0"/>
          <c:order val="0"/>
          <c:tx>
            <c:strRef>
              <c:f>TimeSeries!$C$1</c:f>
              <c:strCache>
                <c:ptCount val="1"/>
                <c:pt idx="0">
                  <c:v>138h08</c:v>
                </c:pt>
              </c:strCache>
            </c:strRef>
          </c:tx>
          <c:spPr>
            <a:ln w="38100" cap="rnd">
              <a:solidFill>
                <a:schemeClr val="accent5"/>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TimeSeries!$T$27:$T$38</c:f>
              <c:numCache>
                <c:formatCode>General</c:formatCode>
                <c:ptCount val="12"/>
                <c:pt idx="0">
                  <c:v>0</c:v>
                </c:pt>
                <c:pt idx="1">
                  <c:v>0</c:v>
                </c:pt>
                <c:pt idx="2">
                  <c:v>75.5</c:v>
                </c:pt>
                <c:pt idx="3">
                  <c:v>148.5</c:v>
                </c:pt>
                <c:pt idx="4">
                  <c:v>374.5</c:v>
                </c:pt>
                <c:pt idx="5">
                  <c:v>275.875</c:v>
                </c:pt>
                <c:pt idx="6">
                  <c:v>142.625</c:v>
                </c:pt>
                <c:pt idx="7">
                  <c:v>98.625</c:v>
                </c:pt>
                <c:pt idx="8">
                  <c:v>126.375</c:v>
                </c:pt>
                <c:pt idx="9">
                  <c:v>128</c:v>
                </c:pt>
                <c:pt idx="10">
                  <c:v>99</c:v>
                </c:pt>
                <c:pt idx="11">
                  <c:v>0</c:v>
                </c:pt>
              </c:numCache>
            </c:numRef>
          </c:yVal>
          <c:smooth val="0"/>
          <c:extLst>
            <c:ext xmlns:c16="http://schemas.microsoft.com/office/drawing/2014/chart" uri="{C3380CC4-5D6E-409C-BE32-E72D297353CC}">
              <c16:uniqueId val="{00000000-28AE-4A02-A8D6-7C6A41C74FF3}"/>
            </c:ext>
          </c:extLst>
        </c:ser>
        <c:ser>
          <c:idx val="1"/>
          <c:order val="1"/>
          <c:tx>
            <c:strRef>
              <c:f>TimeSeries!$D$1</c:f>
              <c:strCache>
                <c:ptCount val="1"/>
                <c:pt idx="0">
                  <c:v>losec</c:v>
                </c:pt>
              </c:strCache>
            </c:strRef>
          </c:tx>
          <c:spPr>
            <a:ln w="38100" cap="rnd">
              <a:solidFill>
                <a:schemeClr val="accent3"/>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TimeSeries!$U$27:$U$38</c:f>
              <c:numCache>
                <c:formatCode>General</c:formatCode>
                <c:ptCount val="12"/>
                <c:pt idx="0">
                  <c:v>86.25</c:v>
                </c:pt>
                <c:pt idx="1">
                  <c:v>155.25</c:v>
                </c:pt>
                <c:pt idx="2">
                  <c:v>205.625</c:v>
                </c:pt>
                <c:pt idx="3">
                  <c:v>271.25</c:v>
                </c:pt>
                <c:pt idx="4">
                  <c:v>281.375</c:v>
                </c:pt>
                <c:pt idx="5">
                  <c:v>162.125</c:v>
                </c:pt>
                <c:pt idx="6">
                  <c:v>85</c:v>
                </c:pt>
                <c:pt idx="7">
                  <c:v>52.25</c:v>
                </c:pt>
                <c:pt idx="8">
                  <c:v>107.25</c:v>
                </c:pt>
                <c:pt idx="9">
                  <c:v>160</c:v>
                </c:pt>
                <c:pt idx="10">
                  <c:v>99</c:v>
                </c:pt>
                <c:pt idx="11">
                  <c:v>0</c:v>
                </c:pt>
              </c:numCache>
            </c:numRef>
          </c:yVal>
          <c:smooth val="0"/>
          <c:extLst>
            <c:ext xmlns:c16="http://schemas.microsoft.com/office/drawing/2014/chart" uri="{C3380CC4-5D6E-409C-BE32-E72D297353CC}">
              <c16:uniqueId val="{00000001-28AE-4A02-A8D6-7C6A41C74FF3}"/>
            </c:ext>
          </c:extLst>
        </c:ser>
        <c:ser>
          <c:idx val="2"/>
          <c:order val="2"/>
          <c:tx>
            <c:strRef>
              <c:f>TimeSeries!$E$1</c:f>
              <c:strCache>
                <c:ptCount val="1"/>
                <c:pt idx="0">
                  <c:v>mbsec</c:v>
                </c:pt>
              </c:strCache>
            </c:strRef>
          </c:tx>
          <c:spPr>
            <a:ln w="38100" cap="rnd">
              <a:solidFill>
                <a:srgbClr val="00B0F0"/>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TimeSeries!$V$27:$V$38</c:f>
              <c:numCache>
                <c:formatCode>General</c:formatCode>
                <c:ptCount val="12"/>
                <c:pt idx="0">
                  <c:v>0</c:v>
                </c:pt>
                <c:pt idx="1">
                  <c:v>0</c:v>
                </c:pt>
                <c:pt idx="2">
                  <c:v>0</c:v>
                </c:pt>
                <c:pt idx="3">
                  <c:v>58</c:v>
                </c:pt>
                <c:pt idx="4">
                  <c:v>250.125</c:v>
                </c:pt>
                <c:pt idx="5">
                  <c:v>476.75</c:v>
                </c:pt>
                <c:pt idx="6">
                  <c:v>360.125</c:v>
                </c:pt>
                <c:pt idx="7">
                  <c:v>166.125</c:v>
                </c:pt>
                <c:pt idx="8">
                  <c:v>148.875</c:v>
                </c:pt>
                <c:pt idx="9">
                  <c:v>154</c:v>
                </c:pt>
                <c:pt idx="10">
                  <c:v>95</c:v>
                </c:pt>
                <c:pt idx="11">
                  <c:v>0</c:v>
                </c:pt>
              </c:numCache>
            </c:numRef>
          </c:yVal>
          <c:smooth val="0"/>
          <c:extLst>
            <c:ext xmlns:c16="http://schemas.microsoft.com/office/drawing/2014/chart" uri="{C3380CC4-5D6E-409C-BE32-E72D297353CC}">
              <c16:uniqueId val="{00000002-28AE-4A02-A8D6-7C6A41C74FF3}"/>
            </c:ext>
          </c:extLst>
        </c:ser>
        <c:ser>
          <c:idx val="3"/>
          <c:order val="3"/>
          <c:tx>
            <c:strRef>
              <c:f>TimeSeries!$F$1</c:f>
              <c:strCache>
                <c:ptCount val="1"/>
                <c:pt idx="0">
                  <c:v>wbsec</c:v>
                </c:pt>
              </c:strCache>
            </c:strRef>
          </c:tx>
          <c:spPr>
            <a:ln w="38100" cap="rnd">
              <a:solidFill>
                <a:srgbClr val="7030A0"/>
              </a:solidFill>
              <a:round/>
            </a:ln>
            <a:effectLst/>
          </c:spPr>
          <c:marker>
            <c:symbol val="none"/>
          </c:marker>
          <c:xVal>
            <c:strRef>
              <c:f>TimeSeries!$O$15:$O$26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TimeSeries!$W$27:$W$38</c:f>
              <c:numCache>
                <c:formatCode>General</c:formatCode>
                <c:ptCount val="12"/>
                <c:pt idx="0">
                  <c:v>5</c:v>
                </c:pt>
                <c:pt idx="1">
                  <c:v>235</c:v>
                </c:pt>
                <c:pt idx="2">
                  <c:v>198</c:v>
                </c:pt>
                <c:pt idx="3">
                  <c:v>244.25</c:v>
                </c:pt>
                <c:pt idx="4">
                  <c:v>221.375</c:v>
                </c:pt>
                <c:pt idx="5">
                  <c:v>89</c:v>
                </c:pt>
                <c:pt idx="6">
                  <c:v>48.625</c:v>
                </c:pt>
                <c:pt idx="7">
                  <c:v>42</c:v>
                </c:pt>
                <c:pt idx="8">
                  <c:v>102.75</c:v>
                </c:pt>
                <c:pt idx="9">
                  <c:v>74.25</c:v>
                </c:pt>
                <c:pt idx="10">
                  <c:v>171</c:v>
                </c:pt>
                <c:pt idx="11">
                  <c:v>42</c:v>
                </c:pt>
              </c:numCache>
            </c:numRef>
          </c:yVal>
          <c:smooth val="0"/>
          <c:extLst>
            <c:ext xmlns:c16="http://schemas.microsoft.com/office/drawing/2014/chart" uri="{C3380CC4-5D6E-409C-BE32-E72D297353CC}">
              <c16:uniqueId val="{00000003-28AE-4A02-A8D6-7C6A41C74FF3}"/>
            </c:ext>
          </c:extLst>
        </c:ser>
        <c:dLbls>
          <c:showLegendKey val="0"/>
          <c:showVal val="0"/>
          <c:showCatName val="0"/>
          <c:showSerName val="0"/>
          <c:showPercent val="0"/>
          <c:showBubbleSize val="0"/>
        </c:dLbls>
        <c:axId val="574736152"/>
        <c:axId val="574735168"/>
      </c:scatterChart>
      <c:valAx>
        <c:axId val="574736152"/>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r>
                  <a:rPr lang="en-US"/>
                  <a:t>Month</a:t>
                </a:r>
              </a:p>
            </c:rich>
          </c:tx>
          <c:layout>
            <c:manualLayout>
              <c:xMode val="edge"/>
              <c:yMode val="edge"/>
              <c:x val="0.47747031476187618"/>
              <c:y val="0.90533088437771914"/>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title>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74735168"/>
        <c:crosses val="autoZero"/>
        <c:crossBetween val="midCat"/>
        <c:majorUnit val="1"/>
      </c:valAx>
      <c:valAx>
        <c:axId val="574735168"/>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74736152"/>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latin typeface="+mj-lt"/>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c:ext xmlns:c16="http://schemas.microsoft.com/office/drawing/2014/chart" uri="{C3380CC4-5D6E-409C-BE32-E72D297353CC}">
              <c16:uniqueId val="{00000000-74AC-4762-96F9-8BBB7852A7CA}"/>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c:ext xmlns:c16="http://schemas.microsoft.com/office/drawing/2014/chart" uri="{C3380CC4-5D6E-409C-BE32-E72D297353CC}">
              <c16:uniqueId val="{00000001-74AC-4762-96F9-8BBB7852A7CA}"/>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c:ext xmlns:c16="http://schemas.microsoft.com/office/drawing/2014/chart" uri="{C3380CC4-5D6E-409C-BE32-E72D297353CC}">
              <c16:uniqueId val="{00000002-74AC-4762-96F9-8BBB7852A7CA}"/>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c:ext xmlns:c16="http://schemas.microsoft.com/office/drawing/2014/chart" uri="{C3380CC4-5D6E-409C-BE32-E72D297353CC}">
              <c16:uniqueId val="{00000003-74AC-4762-96F9-8BBB7852A7CA}"/>
            </c:ext>
          </c:extLst>
        </c:ser>
        <c:dLbls>
          <c:showLegendKey val="0"/>
          <c:showVal val="0"/>
          <c:showCatName val="0"/>
          <c:showSerName val="0"/>
          <c:showPercent val="0"/>
          <c:showBubbleSize val="0"/>
        </c:dLbls>
        <c:axId val="533557312"/>
        <c:axId val="533559936"/>
      </c:scatterChart>
      <c:valAx>
        <c:axId val="533557312"/>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9936"/>
        <c:crosses val="autoZero"/>
        <c:crossBetween val="midCat"/>
        <c:majorUnit val="1"/>
      </c:valAx>
      <c:valAx>
        <c:axId val="533559936"/>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7312"/>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1658450093566"/>
          <c:y val="3.7824439227467713E-2"/>
          <c:w val="0.84031735478514102"/>
          <c:h val="0.75936694839081698"/>
        </c:manualLayout>
      </c:layout>
      <c:scatterChart>
        <c:scatterStyle val="lineMarker"/>
        <c:varyColors val="0"/>
        <c:ser>
          <c:idx val="0"/>
          <c:order val="0"/>
          <c:tx>
            <c:v>losec</c:v>
          </c:tx>
          <c:spPr>
            <a:ln w="38100" cap="rnd">
              <a:solidFill>
                <a:schemeClr val="accent3"/>
              </a:solidFill>
              <a:round/>
            </a:ln>
            <a:effectLst/>
          </c:spPr>
          <c:marker>
            <c:symbol val="none"/>
          </c:marker>
          <c:xVal>
            <c:numRef>
              <c:f>'[NLDAS2Noah_ETtoET_Monthly.xlsx]Monthly ET Comparison'!$B$29:$B$40</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'[NLDAS2Noah_ETtoET_Monthly.xlsx]Monthly ET Comparison'!$E$29:$E$40</c:f>
              <c:numCache>
                <c:formatCode>0</c:formatCode>
                <c:ptCount val="12"/>
                <c:pt idx="0">
                  <c:v>1.170799732208252</c:v>
                </c:pt>
                <c:pt idx="1">
                  <c:v>7.4464998245239258</c:v>
                </c:pt>
                <c:pt idx="2">
                  <c:v>25.496700286865231</c:v>
                </c:pt>
                <c:pt idx="3">
                  <c:v>29.590299606323239</c:v>
                </c:pt>
                <c:pt idx="4">
                  <c:v>43.955600738525391</c:v>
                </c:pt>
                <c:pt idx="5">
                  <c:v>34.350700378417969</c:v>
                </c:pt>
                <c:pt idx="6">
                  <c:v>25.313600540161129</c:v>
                </c:pt>
                <c:pt idx="7">
                  <c:v>12.88229942321777</c:v>
                </c:pt>
                <c:pt idx="8">
                  <c:v>12.45189952850342</c:v>
                </c:pt>
                <c:pt idx="9">
                  <c:v>12.089199066162109</c:v>
                </c:pt>
                <c:pt idx="10">
                  <c:v>5.5305995941162109</c:v>
                </c:pt>
                <c:pt idx="11">
                  <c:v>3.725500106811523</c:v>
                </c:pt>
              </c:numCache>
            </c:numRef>
          </c:yVal>
          <c:smooth val="0"/>
          <c:extLst>
            <c:ext xmlns:c16="http://schemas.microsoft.com/office/drawing/2014/chart" uri="{C3380CC4-5D6E-409C-BE32-E72D297353CC}">
              <c16:uniqueId val="{00000000-0142-4E80-9185-C0937288D4F1}"/>
            </c:ext>
          </c:extLst>
        </c:ser>
        <c:ser>
          <c:idx val="1"/>
          <c:order val="1"/>
          <c:tx>
            <c:v>138h08ec</c:v>
          </c:tx>
          <c:spPr>
            <a:ln w="38100" cap="rnd">
              <a:solidFill>
                <a:schemeClr val="accent5"/>
              </a:solidFill>
              <a:round/>
            </a:ln>
            <a:effectLst/>
          </c:spPr>
          <c:marker>
            <c:symbol val="none"/>
          </c:marker>
          <c:xVal>
            <c:numRef>
              <c:f>'[NLDAS2Noah_ETtoET_Monthly.xlsx]Monthly ET Comparison'!$B$29:$B$40</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'[NLDAS2Noah_ETtoET_Monthly.xlsx]Monthly ET Comparison'!$F$29:$F$40</c:f>
              <c:numCache>
                <c:formatCode>0</c:formatCode>
                <c:ptCount val="12"/>
                <c:pt idx="0">
                  <c:v>2.4828000068664551</c:v>
                </c:pt>
                <c:pt idx="1">
                  <c:v>3.0625</c:v>
                </c:pt>
                <c:pt idx="2">
                  <c:v>22.533500671386719</c:v>
                </c:pt>
                <c:pt idx="3">
                  <c:v>29.96149826049805</c:v>
                </c:pt>
                <c:pt idx="4">
                  <c:v>42.179599761962891</c:v>
                </c:pt>
                <c:pt idx="5">
                  <c:v>46.827499389648438</c:v>
                </c:pt>
                <c:pt idx="6">
                  <c:v>40.513599395751953</c:v>
                </c:pt>
                <c:pt idx="7">
                  <c:v>23.76869964599609</c:v>
                </c:pt>
                <c:pt idx="8">
                  <c:v>14.8838996887207</c:v>
                </c:pt>
                <c:pt idx="9">
                  <c:v>10.722799301147459</c:v>
                </c:pt>
                <c:pt idx="10">
                  <c:v>4.2601995468139648</c:v>
                </c:pt>
                <c:pt idx="11">
                  <c:v>2.9815001487731929</c:v>
                </c:pt>
              </c:numCache>
            </c:numRef>
          </c:yVal>
          <c:smooth val="0"/>
          <c:extLst>
            <c:ext xmlns:c16="http://schemas.microsoft.com/office/drawing/2014/chart" uri="{C3380CC4-5D6E-409C-BE32-E72D297353CC}">
              <c16:uniqueId val="{00000001-0142-4E80-9185-C0937288D4F1}"/>
            </c:ext>
          </c:extLst>
        </c:ser>
        <c:ser>
          <c:idx val="2"/>
          <c:order val="2"/>
          <c:tx>
            <c:v>wbsec</c:v>
          </c:tx>
          <c:spPr>
            <a:ln w="38100" cap="rnd">
              <a:solidFill>
                <a:srgbClr val="7030A0"/>
              </a:solidFill>
              <a:prstDash val="dash"/>
              <a:round/>
            </a:ln>
            <a:effectLst/>
          </c:spPr>
          <c:marker>
            <c:symbol val="none"/>
          </c:marker>
          <c:xVal>
            <c:numRef>
              <c:f>'[NLDAS2Noah_ETtoET_Monthly.xlsx]Monthly ET Comparison'!$B$29:$B$40</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'[NLDAS2Noah_ETtoET_Monthly.xlsx]Monthly ET Comparison'!$E$29:$E$40</c:f>
              <c:numCache>
                <c:formatCode>0</c:formatCode>
                <c:ptCount val="12"/>
                <c:pt idx="0">
                  <c:v>1.170799732208252</c:v>
                </c:pt>
                <c:pt idx="1">
                  <c:v>7.4464998245239258</c:v>
                </c:pt>
                <c:pt idx="2">
                  <c:v>25.496700286865231</c:v>
                </c:pt>
                <c:pt idx="3">
                  <c:v>29.590299606323239</c:v>
                </c:pt>
                <c:pt idx="4">
                  <c:v>43.955600738525391</c:v>
                </c:pt>
                <c:pt idx="5">
                  <c:v>34.350700378417969</c:v>
                </c:pt>
                <c:pt idx="6">
                  <c:v>25.313600540161129</c:v>
                </c:pt>
                <c:pt idx="7">
                  <c:v>12.88229942321777</c:v>
                </c:pt>
                <c:pt idx="8">
                  <c:v>12.45189952850342</c:v>
                </c:pt>
                <c:pt idx="9">
                  <c:v>12.089199066162109</c:v>
                </c:pt>
                <c:pt idx="10">
                  <c:v>5.5305995941162109</c:v>
                </c:pt>
                <c:pt idx="11">
                  <c:v>3.725500106811523</c:v>
                </c:pt>
              </c:numCache>
            </c:numRef>
          </c:yVal>
          <c:smooth val="0"/>
          <c:extLst>
            <c:ext xmlns:c16="http://schemas.microsoft.com/office/drawing/2014/chart" uri="{C3380CC4-5D6E-409C-BE32-E72D297353CC}">
              <c16:uniqueId val="{00000002-0142-4E80-9185-C0937288D4F1}"/>
            </c:ext>
          </c:extLst>
        </c:ser>
        <c:ser>
          <c:idx val="3"/>
          <c:order val="3"/>
          <c:tx>
            <c:v>mbsec</c:v>
          </c:tx>
          <c:spPr>
            <a:ln w="38100" cap="rnd">
              <a:solidFill>
                <a:srgbClr val="00B0F0"/>
              </a:solidFill>
              <a:prstDash val="dash"/>
              <a:round/>
            </a:ln>
            <a:effectLst/>
          </c:spPr>
          <c:marker>
            <c:symbol val="none"/>
          </c:marker>
          <c:xVal>
            <c:numRef>
              <c:f>'[NLDAS2Noah_ETtoET_Monthly.xlsx]Monthly ET Comparison'!$B$29:$B$40</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'[NLDAS2Noah_ETtoET_Monthly.xlsx]Monthly ET Comparison'!$F$29:$F$40</c:f>
              <c:numCache>
                <c:formatCode>0</c:formatCode>
                <c:ptCount val="12"/>
                <c:pt idx="0">
                  <c:v>2.4828000068664551</c:v>
                </c:pt>
                <c:pt idx="1">
                  <c:v>3.0625</c:v>
                </c:pt>
                <c:pt idx="2">
                  <c:v>22.533500671386719</c:v>
                </c:pt>
                <c:pt idx="3">
                  <c:v>29.96149826049805</c:v>
                </c:pt>
                <c:pt idx="4">
                  <c:v>42.179599761962891</c:v>
                </c:pt>
                <c:pt idx="5">
                  <c:v>46.827499389648438</c:v>
                </c:pt>
                <c:pt idx="6">
                  <c:v>40.513599395751953</c:v>
                </c:pt>
                <c:pt idx="7">
                  <c:v>23.76869964599609</c:v>
                </c:pt>
                <c:pt idx="8">
                  <c:v>14.8838996887207</c:v>
                </c:pt>
                <c:pt idx="9">
                  <c:v>10.722799301147459</c:v>
                </c:pt>
                <c:pt idx="10">
                  <c:v>4.2601995468139648</c:v>
                </c:pt>
                <c:pt idx="11">
                  <c:v>2.9815001487731929</c:v>
                </c:pt>
              </c:numCache>
            </c:numRef>
          </c:yVal>
          <c:smooth val="0"/>
          <c:extLst>
            <c:ext xmlns:c16="http://schemas.microsoft.com/office/drawing/2014/chart" uri="{C3380CC4-5D6E-409C-BE32-E72D297353CC}">
              <c16:uniqueId val="{00000003-0142-4E80-9185-C0937288D4F1}"/>
            </c:ext>
          </c:extLst>
        </c:ser>
        <c:dLbls>
          <c:showLegendKey val="0"/>
          <c:showVal val="0"/>
          <c:showCatName val="0"/>
          <c:showSerName val="0"/>
          <c:showPercent val="0"/>
          <c:showBubbleSize val="0"/>
        </c:dLbls>
        <c:axId val="657972360"/>
        <c:axId val="657964160"/>
      </c:scatterChart>
      <c:valAx>
        <c:axId val="657972360"/>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r>
                  <a:rPr lang="en-US"/>
                  <a:t>Month</a:t>
                </a:r>
              </a:p>
            </c:rich>
          </c:tx>
          <c:layout>
            <c:manualLayout>
              <c:xMode val="edge"/>
              <c:yMode val="edge"/>
              <c:x val="0.45748590448400528"/>
              <c:y val="0.9100727957131413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657964160"/>
        <c:crosses val="autoZero"/>
        <c:crossBetween val="midCat"/>
        <c:majorUnit val="1"/>
      </c:valAx>
      <c:valAx>
        <c:axId val="657964160"/>
        <c:scaling>
          <c:orientation val="minMax"/>
          <c:max val="140"/>
        </c:scaling>
        <c:delete val="0"/>
        <c:axPos val="l"/>
        <c:numFmt formatCode="0"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657972360"/>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latin typeface="+mj-lt"/>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ETwbsec</c:v>
          </c:tx>
          <c:spPr>
            <a:ln w="28575" cap="rnd">
              <a:noFill/>
              <a:round/>
            </a:ln>
            <a:effectLst/>
          </c:spPr>
          <c:marker>
            <c:symbol val="circle"/>
            <c:size val="6"/>
            <c:spPr>
              <a:solidFill>
                <a:srgbClr val="7030A0"/>
              </a:solidFill>
              <a:ln w="9525">
                <a:solidFill>
                  <a:srgbClr val="7030A0"/>
                </a:solidFill>
              </a:ln>
              <a:effectLst/>
            </c:spPr>
          </c:marker>
          <c:trendline>
            <c:spPr>
              <a:ln w="28575" cap="rnd">
                <a:solidFill>
                  <a:srgbClr val="7030A0"/>
                </a:solidFill>
                <a:prstDash val="sysDot"/>
              </a:ln>
              <a:effectLst/>
            </c:spPr>
            <c:trendlineType val="linear"/>
            <c:dispRSqr val="1"/>
            <c:dispEq val="1"/>
            <c:trendlineLbl>
              <c:layout>
                <c:manualLayout>
                  <c:x val="0.55498834008032827"/>
                  <c:y val="0.4524539416654843"/>
                </c:manualLayout>
              </c:layout>
              <c:numFmt formatCode="General" sourceLinked="0"/>
              <c:spPr>
                <a:solidFill>
                  <a:srgbClr val="7030A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'Monthly ET Comparison'!$G$29:$G$40</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8.16</c:v>
                </c:pt>
                <c:pt idx="9">
                  <c:v>21.140000000000004</c:v>
                </c:pt>
                <c:pt idx="10">
                  <c:v>11.31</c:v>
                </c:pt>
                <c:pt idx="11">
                  <c:v>11.22</c:v>
                </c:pt>
              </c:numCache>
            </c:numRef>
          </c:xVal>
          <c:yVal>
            <c:numRef>
              <c:f>'Monthly ET Comparison'!$E$29:$E$40</c:f>
              <c:numCache>
                <c:formatCode>0</c:formatCode>
                <c:ptCount val="12"/>
                <c:pt idx="0">
                  <c:v>1.170799732208252</c:v>
                </c:pt>
                <c:pt idx="1">
                  <c:v>7.4464998245239258</c:v>
                </c:pt>
                <c:pt idx="2">
                  <c:v>25.496700286865231</c:v>
                </c:pt>
                <c:pt idx="3">
                  <c:v>29.590299606323239</c:v>
                </c:pt>
                <c:pt idx="4">
                  <c:v>43.955600738525391</c:v>
                </c:pt>
                <c:pt idx="5">
                  <c:v>34.350700378417969</c:v>
                </c:pt>
                <c:pt idx="6">
                  <c:v>25.313600540161129</c:v>
                </c:pt>
                <c:pt idx="7">
                  <c:v>12.88229942321777</c:v>
                </c:pt>
                <c:pt idx="8">
                  <c:v>12.45189952850342</c:v>
                </c:pt>
                <c:pt idx="9">
                  <c:v>12.089199066162109</c:v>
                </c:pt>
                <c:pt idx="10">
                  <c:v>5.5305995941162109</c:v>
                </c:pt>
                <c:pt idx="11">
                  <c:v>3.725500106811523</c:v>
                </c:pt>
              </c:numCache>
            </c:numRef>
          </c:yVal>
          <c:smooth val="0"/>
          <c:extLst>
            <c:ext xmlns:c16="http://schemas.microsoft.com/office/drawing/2014/chart" uri="{C3380CC4-5D6E-409C-BE32-E72D297353CC}">
              <c16:uniqueId val="{00000000-774C-4D12-8B10-9C78143D5486}"/>
            </c:ext>
          </c:extLst>
        </c:ser>
        <c:ser>
          <c:idx val="1"/>
          <c:order val="1"/>
          <c:tx>
            <c:v>ETlosec</c:v>
          </c:tx>
          <c:spPr>
            <a:ln w="25400" cap="rnd">
              <a:noFill/>
              <a:round/>
            </a:ln>
            <a:effectLst/>
          </c:spPr>
          <c:marker>
            <c:symbol val="circle"/>
            <c:size val="6"/>
            <c:spPr>
              <a:solidFill>
                <a:schemeClr val="accent3"/>
              </a:solidFill>
              <a:ln w="9525">
                <a:solidFill>
                  <a:schemeClr val="accent3"/>
                </a:solidFill>
              </a:ln>
              <a:effectLst/>
            </c:spPr>
          </c:marker>
          <c:trendline>
            <c:spPr>
              <a:ln w="28575" cap="rnd">
                <a:solidFill>
                  <a:schemeClr val="accent3"/>
                </a:solidFill>
                <a:prstDash val="sysDot"/>
              </a:ln>
              <a:effectLst/>
            </c:spPr>
            <c:trendlineType val="linear"/>
            <c:dispRSqr val="1"/>
            <c:dispEq val="1"/>
            <c:trendlineLbl>
              <c:layout>
                <c:manualLayout>
                  <c:x val="0.3978721758013582"/>
                  <c:y val="0.38694144765072891"/>
                </c:manualLayout>
              </c:layout>
              <c:numFmt formatCode="General" sourceLinked="0"/>
              <c:spPr>
                <a:solidFill>
                  <a:schemeClr val="accent3"/>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'Monthly ET Comparison'!$H$29:$H$40</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13.540000000000001</c:v>
                </c:pt>
                <c:pt idx="9">
                  <c:v>26.900000000000002</c:v>
                </c:pt>
                <c:pt idx="10">
                  <c:v>13.629999999999997</c:v>
                </c:pt>
                <c:pt idx="11">
                  <c:v>14.959999999999997</c:v>
                </c:pt>
              </c:numCache>
            </c:numRef>
          </c:xVal>
          <c:yVal>
            <c:numRef>
              <c:f>'Monthly ET Comparison'!$E$29:$E$40</c:f>
              <c:numCache>
                <c:formatCode>0</c:formatCode>
                <c:ptCount val="12"/>
                <c:pt idx="0">
                  <c:v>1.170799732208252</c:v>
                </c:pt>
                <c:pt idx="1">
                  <c:v>7.4464998245239258</c:v>
                </c:pt>
                <c:pt idx="2">
                  <c:v>25.496700286865231</c:v>
                </c:pt>
                <c:pt idx="3">
                  <c:v>29.590299606323239</c:v>
                </c:pt>
                <c:pt idx="4">
                  <c:v>43.955600738525391</c:v>
                </c:pt>
                <c:pt idx="5">
                  <c:v>34.350700378417969</c:v>
                </c:pt>
                <c:pt idx="6">
                  <c:v>25.313600540161129</c:v>
                </c:pt>
                <c:pt idx="7">
                  <c:v>12.88229942321777</c:v>
                </c:pt>
                <c:pt idx="8">
                  <c:v>12.45189952850342</c:v>
                </c:pt>
                <c:pt idx="9">
                  <c:v>12.089199066162109</c:v>
                </c:pt>
                <c:pt idx="10">
                  <c:v>5.5305995941162109</c:v>
                </c:pt>
                <c:pt idx="11">
                  <c:v>3.725500106811523</c:v>
                </c:pt>
              </c:numCache>
            </c:numRef>
          </c:yVal>
          <c:smooth val="0"/>
          <c:extLst>
            <c:ext xmlns:c16="http://schemas.microsoft.com/office/drawing/2014/chart" uri="{C3380CC4-5D6E-409C-BE32-E72D297353CC}">
              <c16:uniqueId val="{00000001-774C-4D12-8B10-9C78143D5486}"/>
            </c:ext>
          </c:extLst>
        </c:ser>
        <c:ser>
          <c:idx val="2"/>
          <c:order val="2"/>
          <c:tx>
            <c:v>ET138h08ec</c:v>
          </c:tx>
          <c:spPr>
            <a:ln w="25400" cap="rnd">
              <a:noFill/>
              <a:round/>
            </a:ln>
            <a:effectLst/>
          </c:spPr>
          <c:marker>
            <c:symbol val="circle"/>
            <c:size val="6"/>
            <c:spPr>
              <a:solidFill>
                <a:schemeClr val="accent5"/>
              </a:solidFill>
              <a:ln w="9525">
                <a:solidFill>
                  <a:schemeClr val="accent5"/>
                </a:solidFill>
              </a:ln>
              <a:effectLst/>
            </c:spPr>
          </c:marker>
          <c:trendline>
            <c:spPr>
              <a:ln w="28575" cap="rnd">
                <a:solidFill>
                  <a:schemeClr val="accent5"/>
                </a:solidFill>
                <a:prstDash val="sysDot"/>
              </a:ln>
              <a:effectLst/>
            </c:spPr>
            <c:trendlineType val="linear"/>
            <c:dispRSqr val="1"/>
            <c:dispEq val="1"/>
            <c:trendlineLbl>
              <c:layout>
                <c:manualLayout>
                  <c:x val="0.19915146582793186"/>
                  <c:y val="0.38144227220771726"/>
                </c:manualLayout>
              </c:layout>
              <c:numFmt formatCode="General" sourceLinked="0"/>
              <c:spPr>
                <a:solidFill>
                  <a:schemeClr val="accent5"/>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'Monthly ET Comparison'!$I$29:$I$40</c:f>
              <c:numCache>
                <c:formatCode>General</c:formatCode>
                <c:ptCount val="12"/>
                <c:pt idx="0">
                  <c:v>6.0999999999999988</c:v>
                </c:pt>
                <c:pt idx="1">
                  <c:v>10.96</c:v>
                </c:pt>
                <c:pt idx="2">
                  <c:v>26.71</c:v>
                </c:pt>
                <c:pt idx="3">
                  <c:v>36.22</c:v>
                </c:pt>
                <c:pt idx="4">
                  <c:v>74.92</c:v>
                </c:pt>
                <c:pt idx="5">
                  <c:v>114.52</c:v>
                </c:pt>
                <c:pt idx="6">
                  <c:v>100.24000000000001</c:v>
                </c:pt>
                <c:pt idx="7">
                  <c:v>53.21</c:v>
                </c:pt>
                <c:pt idx="8">
                  <c:v>21.199999999999996</c:v>
                </c:pt>
                <c:pt idx="9">
                  <c:v>25.97</c:v>
                </c:pt>
                <c:pt idx="10">
                  <c:v>12.479999999999997</c:v>
                </c:pt>
                <c:pt idx="11">
                  <c:v>6.6000000000000005</c:v>
                </c:pt>
              </c:numCache>
            </c:numRef>
          </c:xVal>
          <c:yVal>
            <c:numRef>
              <c:f>'Monthly ET Comparison'!$F$29:$F$40</c:f>
              <c:numCache>
                <c:formatCode>0</c:formatCode>
                <c:ptCount val="12"/>
                <c:pt idx="0">
                  <c:v>2.4828000068664551</c:v>
                </c:pt>
                <c:pt idx="1">
                  <c:v>3.0625</c:v>
                </c:pt>
                <c:pt idx="2">
                  <c:v>22.533500671386719</c:v>
                </c:pt>
                <c:pt idx="3">
                  <c:v>29.96149826049805</c:v>
                </c:pt>
                <c:pt idx="4">
                  <c:v>42.179599761962891</c:v>
                </c:pt>
                <c:pt idx="5">
                  <c:v>46.827499389648438</c:v>
                </c:pt>
                <c:pt idx="6">
                  <c:v>40.513599395751953</c:v>
                </c:pt>
                <c:pt idx="7">
                  <c:v>23.76869964599609</c:v>
                </c:pt>
                <c:pt idx="8">
                  <c:v>14.8838996887207</c:v>
                </c:pt>
                <c:pt idx="9">
                  <c:v>10.722799301147459</c:v>
                </c:pt>
                <c:pt idx="10">
                  <c:v>4.2601995468139648</c:v>
                </c:pt>
                <c:pt idx="11">
                  <c:v>2.9815001487731929</c:v>
                </c:pt>
              </c:numCache>
            </c:numRef>
          </c:yVal>
          <c:smooth val="0"/>
          <c:extLst>
            <c:ext xmlns:c16="http://schemas.microsoft.com/office/drawing/2014/chart" uri="{C3380CC4-5D6E-409C-BE32-E72D297353CC}">
              <c16:uniqueId val="{00000002-774C-4D12-8B10-9C78143D5486}"/>
            </c:ext>
          </c:extLst>
        </c:ser>
        <c:ser>
          <c:idx val="3"/>
          <c:order val="3"/>
          <c:tx>
            <c:v>ETmbsec</c:v>
          </c:tx>
          <c:spPr>
            <a:ln w="25400" cap="rnd">
              <a:noFill/>
              <a:round/>
            </a:ln>
            <a:effectLst/>
          </c:spPr>
          <c:marker>
            <c:symbol val="circle"/>
            <c:size val="6"/>
            <c:spPr>
              <a:solidFill>
                <a:srgbClr val="00B0F0"/>
              </a:solidFill>
              <a:ln w="9525">
                <a:solidFill>
                  <a:srgbClr val="00B0F0"/>
                </a:solidFill>
              </a:ln>
              <a:effectLst/>
            </c:spPr>
          </c:marker>
          <c:trendline>
            <c:spPr>
              <a:ln w="28575" cap="rnd">
                <a:solidFill>
                  <a:srgbClr val="00B0F0"/>
                </a:solidFill>
                <a:prstDash val="sysDot"/>
              </a:ln>
              <a:effectLst/>
            </c:spPr>
            <c:trendlineType val="linear"/>
            <c:dispRSqr val="1"/>
            <c:dispEq val="1"/>
            <c:trendlineLbl>
              <c:layout>
                <c:manualLayout>
                  <c:x val="0.2000617851831715"/>
                  <c:y val="0.53660380563170518"/>
                </c:manualLayout>
              </c:layout>
              <c:numFmt formatCode="General" sourceLinked="0"/>
              <c:spPr>
                <a:solidFill>
                  <a:srgbClr val="00B0F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'Monthly ET Comparison'!$J$29:$J$40</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26.840000000000003</c:v>
                </c:pt>
                <c:pt idx="9">
                  <c:v>25.32</c:v>
                </c:pt>
                <c:pt idx="10">
                  <c:v>13.290000000000001</c:v>
                </c:pt>
                <c:pt idx="11">
                  <c:v>8.1800000000000015</c:v>
                </c:pt>
              </c:numCache>
            </c:numRef>
          </c:xVal>
          <c:yVal>
            <c:numRef>
              <c:f>'Monthly ET Comparison'!$F$29:$F$40</c:f>
              <c:numCache>
                <c:formatCode>0</c:formatCode>
                <c:ptCount val="12"/>
                <c:pt idx="0">
                  <c:v>2.4828000068664551</c:v>
                </c:pt>
                <c:pt idx="1">
                  <c:v>3.0625</c:v>
                </c:pt>
                <c:pt idx="2">
                  <c:v>22.533500671386719</c:v>
                </c:pt>
                <c:pt idx="3">
                  <c:v>29.96149826049805</c:v>
                </c:pt>
                <c:pt idx="4">
                  <c:v>42.179599761962891</c:v>
                </c:pt>
                <c:pt idx="5">
                  <c:v>46.827499389648438</c:v>
                </c:pt>
                <c:pt idx="6">
                  <c:v>40.513599395751953</c:v>
                </c:pt>
                <c:pt idx="7">
                  <c:v>23.76869964599609</c:v>
                </c:pt>
                <c:pt idx="8">
                  <c:v>14.8838996887207</c:v>
                </c:pt>
                <c:pt idx="9">
                  <c:v>10.722799301147459</c:v>
                </c:pt>
                <c:pt idx="10">
                  <c:v>4.2601995468139648</c:v>
                </c:pt>
                <c:pt idx="11">
                  <c:v>2.9815001487731929</c:v>
                </c:pt>
              </c:numCache>
            </c:numRef>
          </c:yVal>
          <c:smooth val="0"/>
          <c:extLst>
            <c:ext xmlns:c16="http://schemas.microsoft.com/office/drawing/2014/chart" uri="{C3380CC4-5D6E-409C-BE32-E72D297353CC}">
              <c16:uniqueId val="{00000003-774C-4D12-8B10-9C78143D5486}"/>
            </c:ext>
          </c:extLst>
        </c:ser>
        <c:dLbls>
          <c:showLegendKey val="0"/>
          <c:showVal val="0"/>
          <c:showCatName val="0"/>
          <c:showSerName val="0"/>
          <c:showPercent val="0"/>
          <c:showBubbleSize val="0"/>
        </c:dLbls>
        <c:axId val="625480376"/>
        <c:axId val="625484640"/>
      </c:scatterChart>
      <c:valAx>
        <c:axId val="62548037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25484640"/>
        <c:crosses val="autoZero"/>
        <c:crossBetween val="midCat"/>
      </c:valAx>
      <c:valAx>
        <c:axId val="625484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w="222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25480376"/>
        <c:crosses val="autoZero"/>
        <c:crossBetween val="midCat"/>
      </c:valAx>
      <c:spPr>
        <a:noFill/>
        <a:ln w="34925">
          <a:solidFill>
            <a:schemeClr val="tx1"/>
          </a:solidFill>
        </a:ln>
        <a:effectLst/>
      </c:spPr>
    </c:plotArea>
    <c:plotVisOnly val="1"/>
    <c:dispBlanksAs val="gap"/>
    <c:showDLblsOverMax val="0"/>
  </c:chart>
  <c:spPr>
    <a:solidFill>
      <a:sysClr val="window" lastClr="FFFFFF"/>
    </a:solidFill>
    <a:ln w="9525" cap="flat" cmpd="sng" algn="ctr">
      <a:noFill/>
      <a:round/>
    </a:ln>
    <a:effectLst/>
  </c:spPr>
  <c:txPr>
    <a:bodyPr/>
    <a:lstStyle/>
    <a:p>
      <a:pPr>
        <a:defRPr sz="1800"/>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c:ext xmlns:c16="http://schemas.microsoft.com/office/drawing/2014/chart" uri="{C3380CC4-5D6E-409C-BE32-E72D297353CC}">
              <c16:uniqueId val="{00000000-CC43-4CA6-BDA9-FDEDD5A05E7E}"/>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c:ext xmlns:c16="http://schemas.microsoft.com/office/drawing/2014/chart" uri="{C3380CC4-5D6E-409C-BE32-E72D297353CC}">
              <c16:uniqueId val="{00000001-CC43-4CA6-BDA9-FDEDD5A05E7E}"/>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c:ext xmlns:c16="http://schemas.microsoft.com/office/drawing/2014/chart" uri="{C3380CC4-5D6E-409C-BE32-E72D297353CC}">
              <c16:uniqueId val="{00000002-CC43-4CA6-BDA9-FDEDD5A05E7E}"/>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c:ext xmlns:c16="http://schemas.microsoft.com/office/drawing/2014/chart" uri="{C3380CC4-5D6E-409C-BE32-E72D297353CC}">
              <c16:uniqueId val="{00000003-CC43-4CA6-BDA9-FDEDD5A05E7E}"/>
            </c:ext>
          </c:extLst>
        </c:ser>
        <c:dLbls>
          <c:showLegendKey val="0"/>
          <c:showVal val="0"/>
          <c:showCatName val="0"/>
          <c:showSerName val="0"/>
          <c:showPercent val="0"/>
          <c:showBubbleSize val="0"/>
        </c:dLbls>
        <c:axId val="533557312"/>
        <c:axId val="533559936"/>
      </c:scatterChart>
      <c:valAx>
        <c:axId val="533557312"/>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9936"/>
        <c:crosses val="autoZero"/>
        <c:crossBetween val="midCat"/>
        <c:majorUnit val="1"/>
      </c:valAx>
      <c:valAx>
        <c:axId val="533559936"/>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7312"/>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470900787438"/>
          <c:y val="7.6500496756472441E-2"/>
          <c:w val="0.84992990770479315"/>
          <c:h val="0.7282134337433932"/>
        </c:manualLayout>
      </c:layout>
      <c:scatterChart>
        <c:scatterStyle val="lineMarker"/>
        <c:varyColors val="0"/>
        <c:ser>
          <c:idx val="0"/>
          <c:order val="0"/>
          <c:tx>
            <c:strRef>
              <c:f>TimeSeries!$C$1</c:f>
              <c:strCache>
                <c:ptCount val="1"/>
                <c:pt idx="0">
                  <c:v>138h08ec</c:v>
                </c:pt>
              </c:strCache>
            </c:strRef>
          </c:tx>
          <c:spPr>
            <a:ln w="38100" cap="rnd">
              <a:solidFill>
                <a:schemeClr val="accent5"/>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TimeSeries!$O$15:$O$26</c:f>
              <c:numCache>
                <c:formatCode>General</c:formatCode>
                <c:ptCount val="12"/>
                <c:pt idx="0">
                  <c:v>3.8181818181818183</c:v>
                </c:pt>
                <c:pt idx="1">
                  <c:v>2.1818181818181817</c:v>
                </c:pt>
                <c:pt idx="2">
                  <c:v>4</c:v>
                </c:pt>
                <c:pt idx="3">
                  <c:v>29</c:v>
                </c:pt>
                <c:pt idx="4">
                  <c:v>47.36363636363636</c:v>
                </c:pt>
                <c:pt idx="5">
                  <c:v>39.936363636363637</c:v>
                </c:pt>
                <c:pt idx="6">
                  <c:v>21.518181818181816</c:v>
                </c:pt>
                <c:pt idx="7">
                  <c:v>5.1818181818181817</c:v>
                </c:pt>
                <c:pt idx="8">
                  <c:v>0</c:v>
                </c:pt>
                <c:pt idx="9">
                  <c:v>0</c:v>
                </c:pt>
                <c:pt idx="10">
                  <c:v>0</c:v>
                </c:pt>
                <c:pt idx="11">
                  <c:v>1.9090909090909092</c:v>
                </c:pt>
              </c:numCache>
            </c:numRef>
          </c:yVal>
          <c:smooth val="0"/>
          <c:extLst>
            <c:ext xmlns:c16="http://schemas.microsoft.com/office/drawing/2014/chart" uri="{C3380CC4-5D6E-409C-BE32-E72D297353CC}">
              <c16:uniqueId val="{00000000-50B4-40B2-8E6F-D381B9DDF5E3}"/>
            </c:ext>
          </c:extLst>
        </c:ser>
        <c:ser>
          <c:idx val="1"/>
          <c:order val="1"/>
          <c:tx>
            <c:strRef>
              <c:f>TimeSeries!$D$1</c:f>
              <c:strCache>
                <c:ptCount val="1"/>
                <c:pt idx="0">
                  <c:v>losec</c:v>
                </c:pt>
              </c:strCache>
            </c:strRef>
          </c:tx>
          <c:spPr>
            <a:ln w="38100" cap="rnd">
              <a:solidFill>
                <a:schemeClr val="accent3"/>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TimeSeries!$P$15:$P$26</c:f>
              <c:numCache>
                <c:formatCode>General</c:formatCode>
                <c:ptCount val="12"/>
                <c:pt idx="0">
                  <c:v>1</c:v>
                </c:pt>
                <c:pt idx="1">
                  <c:v>0</c:v>
                </c:pt>
                <c:pt idx="2">
                  <c:v>0</c:v>
                </c:pt>
                <c:pt idx="3">
                  <c:v>4.5999999999999996</c:v>
                </c:pt>
                <c:pt idx="4">
                  <c:v>20.036363636363635</c:v>
                </c:pt>
                <c:pt idx="5">
                  <c:v>16.263636363636365</c:v>
                </c:pt>
                <c:pt idx="6">
                  <c:v>14.372727272727273</c:v>
                </c:pt>
                <c:pt idx="7">
                  <c:v>0.72727272727272729</c:v>
                </c:pt>
                <c:pt idx="8">
                  <c:v>0</c:v>
                </c:pt>
                <c:pt idx="9">
                  <c:v>0</c:v>
                </c:pt>
                <c:pt idx="10">
                  <c:v>7</c:v>
                </c:pt>
                <c:pt idx="11">
                  <c:v>0</c:v>
                </c:pt>
              </c:numCache>
            </c:numRef>
          </c:yVal>
          <c:smooth val="0"/>
          <c:extLst>
            <c:ext xmlns:c16="http://schemas.microsoft.com/office/drawing/2014/chart" uri="{C3380CC4-5D6E-409C-BE32-E72D297353CC}">
              <c16:uniqueId val="{00000001-50B4-40B2-8E6F-D381B9DDF5E3}"/>
            </c:ext>
          </c:extLst>
        </c:ser>
        <c:ser>
          <c:idx val="2"/>
          <c:order val="2"/>
          <c:tx>
            <c:strRef>
              <c:f>TimeSeries!$E$1</c:f>
              <c:strCache>
                <c:ptCount val="1"/>
                <c:pt idx="0">
                  <c:v>mbsec</c:v>
                </c:pt>
              </c:strCache>
            </c:strRef>
          </c:tx>
          <c:spPr>
            <a:ln w="38100" cap="rnd">
              <a:solidFill>
                <a:srgbClr val="00B0F0"/>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TimeSeries!$Q$15:$Q$26</c:f>
              <c:numCache>
                <c:formatCode>General</c:formatCode>
                <c:ptCount val="12"/>
                <c:pt idx="0">
                  <c:v>4.0999999999999996</c:v>
                </c:pt>
                <c:pt idx="1">
                  <c:v>18.111111111111111</c:v>
                </c:pt>
                <c:pt idx="2">
                  <c:v>43.252525252525245</c:v>
                </c:pt>
                <c:pt idx="3">
                  <c:v>53.236363636363635</c:v>
                </c:pt>
                <c:pt idx="4">
                  <c:v>67.672727272727272</c:v>
                </c:pt>
                <c:pt idx="5">
                  <c:v>88.72727272727272</c:v>
                </c:pt>
                <c:pt idx="6">
                  <c:v>84.454545454545453</c:v>
                </c:pt>
                <c:pt idx="7">
                  <c:v>25.181818181818183</c:v>
                </c:pt>
                <c:pt idx="8">
                  <c:v>3.163636363636364</c:v>
                </c:pt>
                <c:pt idx="9">
                  <c:v>8.8000000000000007</c:v>
                </c:pt>
                <c:pt idx="10">
                  <c:v>0</c:v>
                </c:pt>
                <c:pt idx="11">
                  <c:v>0.90909090909090917</c:v>
                </c:pt>
              </c:numCache>
            </c:numRef>
          </c:yVal>
          <c:smooth val="0"/>
          <c:extLst>
            <c:ext xmlns:c16="http://schemas.microsoft.com/office/drawing/2014/chart" uri="{C3380CC4-5D6E-409C-BE32-E72D297353CC}">
              <c16:uniqueId val="{00000002-50B4-40B2-8E6F-D381B9DDF5E3}"/>
            </c:ext>
          </c:extLst>
        </c:ser>
        <c:ser>
          <c:idx val="3"/>
          <c:order val="3"/>
          <c:tx>
            <c:strRef>
              <c:f>TimeSeries!$F$1</c:f>
              <c:strCache>
                <c:ptCount val="1"/>
                <c:pt idx="0">
                  <c:v>wbsec</c:v>
                </c:pt>
              </c:strCache>
            </c:strRef>
          </c:tx>
          <c:spPr>
            <a:ln w="38100" cap="rnd">
              <a:solidFill>
                <a:srgbClr val="7030A0"/>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TimeSeries!$R$15:$R$26</c:f>
              <c:numCache>
                <c:formatCode>General</c:formatCode>
                <c:ptCount val="12"/>
                <c:pt idx="0">
                  <c:v>0.90909090909090917</c:v>
                </c:pt>
                <c:pt idx="1">
                  <c:v>9.0909090909090912E-2</c:v>
                </c:pt>
                <c:pt idx="2">
                  <c:v>0</c:v>
                </c:pt>
                <c:pt idx="3">
                  <c:v>0</c:v>
                </c:pt>
                <c:pt idx="4">
                  <c:v>11.90909090909091</c:v>
                </c:pt>
                <c:pt idx="5">
                  <c:v>1.0909090909090908</c:v>
                </c:pt>
                <c:pt idx="6">
                  <c:v>0</c:v>
                </c:pt>
                <c:pt idx="7">
                  <c:v>0</c:v>
                </c:pt>
                <c:pt idx="8">
                  <c:v>0</c:v>
                </c:pt>
                <c:pt idx="9">
                  <c:v>0</c:v>
                </c:pt>
                <c:pt idx="10">
                  <c:v>1</c:v>
                </c:pt>
                <c:pt idx="11">
                  <c:v>1</c:v>
                </c:pt>
              </c:numCache>
            </c:numRef>
          </c:yVal>
          <c:smooth val="0"/>
          <c:extLst>
            <c:ext xmlns:c16="http://schemas.microsoft.com/office/drawing/2014/chart" uri="{C3380CC4-5D6E-409C-BE32-E72D297353CC}">
              <c16:uniqueId val="{00000003-50B4-40B2-8E6F-D381B9DDF5E3}"/>
            </c:ext>
          </c:extLst>
        </c:ser>
        <c:dLbls>
          <c:showLegendKey val="0"/>
          <c:showVal val="0"/>
          <c:showCatName val="0"/>
          <c:showSerName val="0"/>
          <c:showPercent val="0"/>
          <c:showBubbleSize val="0"/>
        </c:dLbls>
        <c:axId val="581756584"/>
        <c:axId val="581757240"/>
      </c:scatterChart>
      <c:valAx>
        <c:axId val="581756584"/>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r>
                  <a:rPr lang="en-US" dirty="0"/>
                  <a:t>Month</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title>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81757240"/>
        <c:crosses val="autoZero"/>
        <c:crossBetween val="midCat"/>
        <c:majorUnit val="1"/>
      </c:valAx>
      <c:valAx>
        <c:axId val="581757240"/>
        <c:scaling>
          <c:orientation val="minMax"/>
          <c:max val="140"/>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81756584"/>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latin typeface="+mj-lt"/>
        </a:defRPr>
      </a:pPr>
      <a:endParaRPr lang="en-US"/>
    </a:p>
  </c:txPr>
  <c:externalData r:id="rId3">
    <c:autoUpdate val="0"/>
  </c:externalData>
  <c:userShapes r:id="rId4"/>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1658450093566"/>
          <c:y val="3.7824439227467713E-2"/>
          <c:w val="0.84031735478514102"/>
          <c:h val="0.75936694839081698"/>
        </c:manualLayout>
      </c:layout>
      <c:scatterChart>
        <c:scatterStyle val="lineMarker"/>
        <c:varyColors val="0"/>
        <c:ser>
          <c:idx val="0"/>
          <c:order val="0"/>
          <c:tx>
            <c:v>losec</c:v>
          </c:tx>
          <c:spPr>
            <a:ln w="38100" cap="rnd">
              <a:solidFill>
                <a:schemeClr val="accent3"/>
              </a:solidFill>
              <a:round/>
            </a:ln>
            <a:effectLst/>
          </c:spPr>
          <c:marker>
            <c:symbol val="none"/>
          </c:marker>
          <c:xVal>
            <c:numRef>
              <c:f>'[NLDAS2Noah_ETtoET_Monthly.xlsx]Monthly ET Comparison'!$B$29:$B$40</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'[NLDAS2Noah_ETtoET_Monthly.xlsx]Monthly ET Comparison'!$E$29:$E$40</c:f>
              <c:numCache>
                <c:formatCode>0</c:formatCode>
                <c:ptCount val="12"/>
                <c:pt idx="0">
                  <c:v>1.170799732208252</c:v>
                </c:pt>
                <c:pt idx="1">
                  <c:v>7.4464998245239258</c:v>
                </c:pt>
                <c:pt idx="2">
                  <c:v>25.496700286865231</c:v>
                </c:pt>
                <c:pt idx="3">
                  <c:v>29.590299606323239</c:v>
                </c:pt>
                <c:pt idx="4">
                  <c:v>43.955600738525391</c:v>
                </c:pt>
                <c:pt idx="5">
                  <c:v>34.350700378417969</c:v>
                </c:pt>
                <c:pt idx="6">
                  <c:v>25.313600540161129</c:v>
                </c:pt>
                <c:pt idx="7">
                  <c:v>12.88229942321777</c:v>
                </c:pt>
                <c:pt idx="8">
                  <c:v>12.45189952850342</c:v>
                </c:pt>
                <c:pt idx="9">
                  <c:v>12.089199066162109</c:v>
                </c:pt>
                <c:pt idx="10">
                  <c:v>5.5305995941162109</c:v>
                </c:pt>
                <c:pt idx="11">
                  <c:v>3.725500106811523</c:v>
                </c:pt>
              </c:numCache>
            </c:numRef>
          </c:yVal>
          <c:smooth val="0"/>
          <c:extLst>
            <c:ext xmlns:c16="http://schemas.microsoft.com/office/drawing/2014/chart" uri="{C3380CC4-5D6E-409C-BE32-E72D297353CC}">
              <c16:uniqueId val="{00000000-AB47-4775-AAF0-9C2EAAF3CFB7}"/>
            </c:ext>
          </c:extLst>
        </c:ser>
        <c:ser>
          <c:idx val="1"/>
          <c:order val="1"/>
          <c:tx>
            <c:v>138h08ec</c:v>
          </c:tx>
          <c:spPr>
            <a:ln w="38100" cap="rnd">
              <a:solidFill>
                <a:schemeClr val="accent5"/>
              </a:solidFill>
              <a:round/>
            </a:ln>
            <a:effectLst/>
          </c:spPr>
          <c:marker>
            <c:symbol val="none"/>
          </c:marker>
          <c:xVal>
            <c:numRef>
              <c:f>'[NLDAS2Noah_ETtoET_Monthly.xlsx]Monthly ET Comparison'!$B$29:$B$40</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'[NLDAS2Noah_ETtoET_Monthly.xlsx]Monthly ET Comparison'!$F$29:$F$40</c:f>
              <c:numCache>
                <c:formatCode>0</c:formatCode>
                <c:ptCount val="12"/>
                <c:pt idx="0">
                  <c:v>2.4828000068664551</c:v>
                </c:pt>
                <c:pt idx="1">
                  <c:v>3.0625</c:v>
                </c:pt>
                <c:pt idx="2">
                  <c:v>22.533500671386719</c:v>
                </c:pt>
                <c:pt idx="3">
                  <c:v>29.96149826049805</c:v>
                </c:pt>
                <c:pt idx="4">
                  <c:v>42.179599761962891</c:v>
                </c:pt>
                <c:pt idx="5">
                  <c:v>46.827499389648438</c:v>
                </c:pt>
                <c:pt idx="6">
                  <c:v>40.513599395751953</c:v>
                </c:pt>
                <c:pt idx="7">
                  <c:v>23.76869964599609</c:v>
                </c:pt>
                <c:pt idx="8">
                  <c:v>14.8838996887207</c:v>
                </c:pt>
                <c:pt idx="9">
                  <c:v>10.722799301147459</c:v>
                </c:pt>
                <c:pt idx="10">
                  <c:v>4.2601995468139648</c:v>
                </c:pt>
                <c:pt idx="11">
                  <c:v>2.9815001487731929</c:v>
                </c:pt>
              </c:numCache>
            </c:numRef>
          </c:yVal>
          <c:smooth val="0"/>
          <c:extLst>
            <c:ext xmlns:c16="http://schemas.microsoft.com/office/drawing/2014/chart" uri="{C3380CC4-5D6E-409C-BE32-E72D297353CC}">
              <c16:uniqueId val="{00000001-AB47-4775-AAF0-9C2EAAF3CFB7}"/>
            </c:ext>
          </c:extLst>
        </c:ser>
        <c:ser>
          <c:idx val="2"/>
          <c:order val="2"/>
          <c:tx>
            <c:v>wbsec</c:v>
          </c:tx>
          <c:spPr>
            <a:ln w="38100" cap="rnd">
              <a:solidFill>
                <a:srgbClr val="7030A0"/>
              </a:solidFill>
              <a:prstDash val="dash"/>
              <a:round/>
            </a:ln>
            <a:effectLst/>
          </c:spPr>
          <c:marker>
            <c:symbol val="none"/>
          </c:marker>
          <c:xVal>
            <c:numRef>
              <c:f>'[NLDAS2Noah_ETtoET_Monthly.xlsx]Monthly ET Comparison'!$B$29:$B$40</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'[NLDAS2Noah_ETtoET_Monthly.xlsx]Monthly ET Comparison'!$E$29:$E$40</c:f>
              <c:numCache>
                <c:formatCode>0</c:formatCode>
                <c:ptCount val="12"/>
                <c:pt idx="0">
                  <c:v>1.170799732208252</c:v>
                </c:pt>
                <c:pt idx="1">
                  <c:v>7.4464998245239258</c:v>
                </c:pt>
                <c:pt idx="2">
                  <c:v>25.496700286865231</c:v>
                </c:pt>
                <c:pt idx="3">
                  <c:v>29.590299606323239</c:v>
                </c:pt>
                <c:pt idx="4">
                  <c:v>43.955600738525391</c:v>
                </c:pt>
                <c:pt idx="5">
                  <c:v>34.350700378417969</c:v>
                </c:pt>
                <c:pt idx="6">
                  <c:v>25.313600540161129</c:v>
                </c:pt>
                <c:pt idx="7">
                  <c:v>12.88229942321777</c:v>
                </c:pt>
                <c:pt idx="8">
                  <c:v>12.45189952850342</c:v>
                </c:pt>
                <c:pt idx="9">
                  <c:v>12.089199066162109</c:v>
                </c:pt>
                <c:pt idx="10">
                  <c:v>5.5305995941162109</c:v>
                </c:pt>
                <c:pt idx="11">
                  <c:v>3.725500106811523</c:v>
                </c:pt>
              </c:numCache>
            </c:numRef>
          </c:yVal>
          <c:smooth val="0"/>
          <c:extLst>
            <c:ext xmlns:c16="http://schemas.microsoft.com/office/drawing/2014/chart" uri="{C3380CC4-5D6E-409C-BE32-E72D297353CC}">
              <c16:uniqueId val="{00000002-AB47-4775-AAF0-9C2EAAF3CFB7}"/>
            </c:ext>
          </c:extLst>
        </c:ser>
        <c:ser>
          <c:idx val="3"/>
          <c:order val="3"/>
          <c:tx>
            <c:v>mbsec</c:v>
          </c:tx>
          <c:spPr>
            <a:ln w="38100" cap="rnd">
              <a:solidFill>
                <a:srgbClr val="00B0F0"/>
              </a:solidFill>
              <a:prstDash val="dash"/>
              <a:round/>
            </a:ln>
            <a:effectLst/>
          </c:spPr>
          <c:marker>
            <c:symbol val="none"/>
          </c:marker>
          <c:xVal>
            <c:numRef>
              <c:f>'[NLDAS2Noah_ETtoET_Monthly.xlsx]Monthly ET Comparison'!$B$29:$B$40</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'[NLDAS2Noah_ETtoET_Monthly.xlsx]Monthly ET Comparison'!$F$29:$F$40</c:f>
              <c:numCache>
                <c:formatCode>0</c:formatCode>
                <c:ptCount val="12"/>
                <c:pt idx="0">
                  <c:v>2.4828000068664551</c:v>
                </c:pt>
                <c:pt idx="1">
                  <c:v>3.0625</c:v>
                </c:pt>
                <c:pt idx="2">
                  <c:v>22.533500671386719</c:v>
                </c:pt>
                <c:pt idx="3">
                  <c:v>29.96149826049805</c:v>
                </c:pt>
                <c:pt idx="4">
                  <c:v>42.179599761962891</c:v>
                </c:pt>
                <c:pt idx="5">
                  <c:v>46.827499389648438</c:v>
                </c:pt>
                <c:pt idx="6">
                  <c:v>40.513599395751953</c:v>
                </c:pt>
                <c:pt idx="7">
                  <c:v>23.76869964599609</c:v>
                </c:pt>
                <c:pt idx="8">
                  <c:v>14.8838996887207</c:v>
                </c:pt>
                <c:pt idx="9">
                  <c:v>10.722799301147459</c:v>
                </c:pt>
                <c:pt idx="10">
                  <c:v>4.2601995468139648</c:v>
                </c:pt>
                <c:pt idx="11">
                  <c:v>2.9815001487731929</c:v>
                </c:pt>
              </c:numCache>
            </c:numRef>
          </c:yVal>
          <c:smooth val="0"/>
          <c:extLst>
            <c:ext xmlns:c16="http://schemas.microsoft.com/office/drawing/2014/chart" uri="{C3380CC4-5D6E-409C-BE32-E72D297353CC}">
              <c16:uniqueId val="{00000003-AB47-4775-AAF0-9C2EAAF3CFB7}"/>
            </c:ext>
          </c:extLst>
        </c:ser>
        <c:dLbls>
          <c:showLegendKey val="0"/>
          <c:showVal val="0"/>
          <c:showCatName val="0"/>
          <c:showSerName val="0"/>
          <c:showPercent val="0"/>
          <c:showBubbleSize val="0"/>
        </c:dLbls>
        <c:axId val="657972360"/>
        <c:axId val="657964160"/>
      </c:scatterChart>
      <c:valAx>
        <c:axId val="657972360"/>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r>
                  <a:rPr lang="en-US"/>
                  <a:t>Month</a:t>
                </a:r>
              </a:p>
            </c:rich>
          </c:tx>
          <c:layout>
            <c:manualLayout>
              <c:xMode val="edge"/>
              <c:yMode val="edge"/>
              <c:x val="0.45748590448400528"/>
              <c:y val="0.91007279571314137"/>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657964160"/>
        <c:crosses val="autoZero"/>
        <c:crossBetween val="midCat"/>
        <c:majorUnit val="1"/>
      </c:valAx>
      <c:valAx>
        <c:axId val="657964160"/>
        <c:scaling>
          <c:orientation val="minMax"/>
          <c:max val="140"/>
        </c:scaling>
        <c:delete val="0"/>
        <c:axPos val="l"/>
        <c:numFmt formatCode="0"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657972360"/>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latin typeface="+mj-lt"/>
        </a:defRPr>
      </a:pPr>
      <a:endParaRPr lang="en-US"/>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dirty="0"/>
              <a:t>EEFLUX</a:t>
            </a:r>
            <a:r>
              <a:rPr lang="en-US" sz="2000" b="1" baseline="0" dirty="0"/>
              <a:t> Mean </a:t>
            </a:r>
            <a:r>
              <a:rPr lang="en-US" sz="2000" b="1" dirty="0"/>
              <a:t>ET by Elevation</a:t>
            </a:r>
          </a:p>
        </c:rich>
      </c:tx>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536088807599274E-2"/>
          <c:y val="0.15554093106178116"/>
          <c:w val="0.86599843150257638"/>
          <c:h val="0.70172072008289832"/>
        </c:manualLayout>
      </c:layout>
      <c:scatterChart>
        <c:scatterStyle val="lineMarker"/>
        <c:varyColors val="0"/>
        <c:ser>
          <c:idx val="0"/>
          <c:order val="0"/>
          <c:tx>
            <c:strRef>
              <c:f>'[2015_ZonalStats.xlsx]graphs'!$L$1</c:f>
              <c:strCache>
                <c:ptCount val="1"/>
                <c:pt idx="0">
                  <c:v>MEAN ET</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1.0257133460614513E-2"/>
                  <c:y val="-0.17230338995050556"/>
                </c:manualLayout>
              </c:layout>
              <c:numFmt formatCode="General" sourceLinked="0"/>
              <c:spPr>
                <a:solidFill>
                  <a:schemeClr val="accent1"/>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'[2015_ZonalStats.xlsx]graphs'!$K$2:$K$1130</c:f>
              <c:numCache>
                <c:formatCode>0</c:formatCode>
                <c:ptCount val="1129"/>
                <c:pt idx="0">
                  <c:v>1101</c:v>
                </c:pt>
                <c:pt idx="1">
                  <c:v>1104</c:v>
                </c:pt>
                <c:pt idx="2">
                  <c:v>1105</c:v>
                </c:pt>
                <c:pt idx="3">
                  <c:v>1106</c:v>
                </c:pt>
                <c:pt idx="4">
                  <c:v>1107</c:v>
                </c:pt>
                <c:pt idx="5">
                  <c:v>1108</c:v>
                </c:pt>
                <c:pt idx="6">
                  <c:v>1109</c:v>
                </c:pt>
                <c:pt idx="7">
                  <c:v>1110</c:v>
                </c:pt>
                <c:pt idx="8">
                  <c:v>1111</c:v>
                </c:pt>
                <c:pt idx="9">
                  <c:v>1112</c:v>
                </c:pt>
                <c:pt idx="10">
                  <c:v>1113</c:v>
                </c:pt>
                <c:pt idx="11">
                  <c:v>1114</c:v>
                </c:pt>
                <c:pt idx="12">
                  <c:v>1116</c:v>
                </c:pt>
                <c:pt idx="13">
                  <c:v>1117</c:v>
                </c:pt>
                <c:pt idx="14">
                  <c:v>1118</c:v>
                </c:pt>
                <c:pt idx="15">
                  <c:v>1119</c:v>
                </c:pt>
                <c:pt idx="16">
                  <c:v>1120</c:v>
                </c:pt>
                <c:pt idx="17">
                  <c:v>1121</c:v>
                </c:pt>
                <c:pt idx="18">
                  <c:v>1122</c:v>
                </c:pt>
                <c:pt idx="19">
                  <c:v>1123</c:v>
                </c:pt>
                <c:pt idx="20">
                  <c:v>1125</c:v>
                </c:pt>
                <c:pt idx="21">
                  <c:v>1126</c:v>
                </c:pt>
                <c:pt idx="22">
                  <c:v>1127</c:v>
                </c:pt>
                <c:pt idx="23">
                  <c:v>1128</c:v>
                </c:pt>
                <c:pt idx="24">
                  <c:v>1129</c:v>
                </c:pt>
                <c:pt idx="25">
                  <c:v>1130</c:v>
                </c:pt>
                <c:pt idx="26">
                  <c:v>1131</c:v>
                </c:pt>
                <c:pt idx="27">
                  <c:v>1132</c:v>
                </c:pt>
                <c:pt idx="28">
                  <c:v>1133</c:v>
                </c:pt>
                <c:pt idx="29">
                  <c:v>1134</c:v>
                </c:pt>
                <c:pt idx="30">
                  <c:v>1135</c:v>
                </c:pt>
                <c:pt idx="31">
                  <c:v>1136</c:v>
                </c:pt>
                <c:pt idx="32">
                  <c:v>1137</c:v>
                </c:pt>
                <c:pt idx="33">
                  <c:v>1138</c:v>
                </c:pt>
                <c:pt idx="34">
                  <c:v>1139</c:v>
                </c:pt>
                <c:pt idx="35">
                  <c:v>1140</c:v>
                </c:pt>
                <c:pt idx="36">
                  <c:v>1141</c:v>
                </c:pt>
                <c:pt idx="37">
                  <c:v>1142</c:v>
                </c:pt>
                <c:pt idx="38">
                  <c:v>1143</c:v>
                </c:pt>
                <c:pt idx="39">
                  <c:v>1144</c:v>
                </c:pt>
                <c:pt idx="40">
                  <c:v>1145</c:v>
                </c:pt>
                <c:pt idx="41">
                  <c:v>1146</c:v>
                </c:pt>
                <c:pt idx="42">
                  <c:v>1147</c:v>
                </c:pt>
                <c:pt idx="43">
                  <c:v>1148</c:v>
                </c:pt>
                <c:pt idx="44">
                  <c:v>1149</c:v>
                </c:pt>
                <c:pt idx="45">
                  <c:v>1150</c:v>
                </c:pt>
                <c:pt idx="46">
                  <c:v>1151</c:v>
                </c:pt>
                <c:pt idx="47">
                  <c:v>1152</c:v>
                </c:pt>
                <c:pt idx="48">
                  <c:v>1153</c:v>
                </c:pt>
                <c:pt idx="49">
                  <c:v>1154</c:v>
                </c:pt>
                <c:pt idx="50">
                  <c:v>1155</c:v>
                </c:pt>
                <c:pt idx="51">
                  <c:v>1156</c:v>
                </c:pt>
                <c:pt idx="52">
                  <c:v>1157</c:v>
                </c:pt>
                <c:pt idx="53">
                  <c:v>1158</c:v>
                </c:pt>
                <c:pt idx="54">
                  <c:v>1159</c:v>
                </c:pt>
                <c:pt idx="55">
                  <c:v>1160</c:v>
                </c:pt>
                <c:pt idx="56">
                  <c:v>1161</c:v>
                </c:pt>
                <c:pt idx="57">
                  <c:v>1162</c:v>
                </c:pt>
                <c:pt idx="58">
                  <c:v>1163</c:v>
                </c:pt>
                <c:pt idx="59">
                  <c:v>1164</c:v>
                </c:pt>
                <c:pt idx="60">
                  <c:v>1165</c:v>
                </c:pt>
                <c:pt idx="61">
                  <c:v>1166</c:v>
                </c:pt>
                <c:pt idx="62">
                  <c:v>1167</c:v>
                </c:pt>
                <c:pt idx="63">
                  <c:v>1168</c:v>
                </c:pt>
                <c:pt idx="64">
                  <c:v>1169</c:v>
                </c:pt>
                <c:pt idx="65">
                  <c:v>1170</c:v>
                </c:pt>
                <c:pt idx="66">
                  <c:v>1171</c:v>
                </c:pt>
                <c:pt idx="67">
                  <c:v>1172</c:v>
                </c:pt>
                <c:pt idx="68">
                  <c:v>1173</c:v>
                </c:pt>
                <c:pt idx="69">
                  <c:v>1174</c:v>
                </c:pt>
                <c:pt idx="70">
                  <c:v>1175</c:v>
                </c:pt>
                <c:pt idx="71">
                  <c:v>1176</c:v>
                </c:pt>
                <c:pt idx="72">
                  <c:v>1177</c:v>
                </c:pt>
                <c:pt idx="73">
                  <c:v>1178</c:v>
                </c:pt>
                <c:pt idx="74">
                  <c:v>1179</c:v>
                </c:pt>
                <c:pt idx="75">
                  <c:v>1180</c:v>
                </c:pt>
                <c:pt idx="76">
                  <c:v>1181</c:v>
                </c:pt>
                <c:pt idx="77">
                  <c:v>1182</c:v>
                </c:pt>
                <c:pt idx="78">
                  <c:v>1183</c:v>
                </c:pt>
                <c:pt idx="79">
                  <c:v>1184</c:v>
                </c:pt>
                <c:pt idx="80">
                  <c:v>1185</c:v>
                </c:pt>
                <c:pt idx="81">
                  <c:v>1186</c:v>
                </c:pt>
                <c:pt idx="82">
                  <c:v>1187</c:v>
                </c:pt>
                <c:pt idx="83">
                  <c:v>1188</c:v>
                </c:pt>
                <c:pt idx="84">
                  <c:v>1189</c:v>
                </c:pt>
                <c:pt idx="85">
                  <c:v>1190</c:v>
                </c:pt>
                <c:pt idx="86">
                  <c:v>1191</c:v>
                </c:pt>
                <c:pt idx="87">
                  <c:v>1192</c:v>
                </c:pt>
                <c:pt idx="88">
                  <c:v>1193</c:v>
                </c:pt>
                <c:pt idx="89">
                  <c:v>1194</c:v>
                </c:pt>
                <c:pt idx="90">
                  <c:v>1195</c:v>
                </c:pt>
                <c:pt idx="91">
                  <c:v>1196</c:v>
                </c:pt>
                <c:pt idx="92">
                  <c:v>1197</c:v>
                </c:pt>
                <c:pt idx="93">
                  <c:v>1198</c:v>
                </c:pt>
                <c:pt idx="94">
                  <c:v>1199</c:v>
                </c:pt>
                <c:pt idx="95">
                  <c:v>1200</c:v>
                </c:pt>
                <c:pt idx="96">
                  <c:v>1201</c:v>
                </c:pt>
                <c:pt idx="97">
                  <c:v>1202</c:v>
                </c:pt>
                <c:pt idx="98">
                  <c:v>1203</c:v>
                </c:pt>
                <c:pt idx="99">
                  <c:v>1204</c:v>
                </c:pt>
                <c:pt idx="100">
                  <c:v>1205</c:v>
                </c:pt>
                <c:pt idx="101">
                  <c:v>1206</c:v>
                </c:pt>
                <c:pt idx="102">
                  <c:v>1207</c:v>
                </c:pt>
                <c:pt idx="103">
                  <c:v>1208</c:v>
                </c:pt>
                <c:pt idx="104">
                  <c:v>1209</c:v>
                </c:pt>
                <c:pt idx="105">
                  <c:v>1210</c:v>
                </c:pt>
                <c:pt idx="106">
                  <c:v>1211</c:v>
                </c:pt>
                <c:pt idx="107">
                  <c:v>1212</c:v>
                </c:pt>
                <c:pt idx="108">
                  <c:v>1213</c:v>
                </c:pt>
                <c:pt idx="109">
                  <c:v>1214</c:v>
                </c:pt>
                <c:pt idx="110">
                  <c:v>1215</c:v>
                </c:pt>
                <c:pt idx="111">
                  <c:v>1216</c:v>
                </c:pt>
                <c:pt idx="112">
                  <c:v>1217</c:v>
                </c:pt>
                <c:pt idx="113">
                  <c:v>1218</c:v>
                </c:pt>
                <c:pt idx="114">
                  <c:v>1219</c:v>
                </c:pt>
                <c:pt idx="115">
                  <c:v>1220</c:v>
                </c:pt>
                <c:pt idx="116">
                  <c:v>1221</c:v>
                </c:pt>
                <c:pt idx="117">
                  <c:v>1222</c:v>
                </c:pt>
                <c:pt idx="118">
                  <c:v>1223</c:v>
                </c:pt>
                <c:pt idx="119">
                  <c:v>1224</c:v>
                </c:pt>
                <c:pt idx="120">
                  <c:v>1225</c:v>
                </c:pt>
                <c:pt idx="121">
                  <c:v>1226</c:v>
                </c:pt>
                <c:pt idx="122">
                  <c:v>1227</c:v>
                </c:pt>
                <c:pt idx="123">
                  <c:v>1228</c:v>
                </c:pt>
                <c:pt idx="124">
                  <c:v>1229</c:v>
                </c:pt>
                <c:pt idx="125">
                  <c:v>1230</c:v>
                </c:pt>
                <c:pt idx="126">
                  <c:v>1231</c:v>
                </c:pt>
                <c:pt idx="127">
                  <c:v>1232</c:v>
                </c:pt>
                <c:pt idx="128">
                  <c:v>1233</c:v>
                </c:pt>
                <c:pt idx="129">
                  <c:v>1234</c:v>
                </c:pt>
                <c:pt idx="130">
                  <c:v>1235</c:v>
                </c:pt>
                <c:pt idx="131">
                  <c:v>1236</c:v>
                </c:pt>
                <c:pt idx="132">
                  <c:v>1237</c:v>
                </c:pt>
                <c:pt idx="133">
                  <c:v>1238</c:v>
                </c:pt>
                <c:pt idx="134">
                  <c:v>1239</c:v>
                </c:pt>
                <c:pt idx="135">
                  <c:v>1240</c:v>
                </c:pt>
                <c:pt idx="136">
                  <c:v>1241</c:v>
                </c:pt>
                <c:pt idx="137">
                  <c:v>1242</c:v>
                </c:pt>
                <c:pt idx="138">
                  <c:v>1243</c:v>
                </c:pt>
                <c:pt idx="139">
                  <c:v>1244</c:v>
                </c:pt>
                <c:pt idx="140">
                  <c:v>1245</c:v>
                </c:pt>
                <c:pt idx="141">
                  <c:v>1246</c:v>
                </c:pt>
                <c:pt idx="142">
                  <c:v>1247</c:v>
                </c:pt>
                <c:pt idx="143">
                  <c:v>1248</c:v>
                </c:pt>
                <c:pt idx="144">
                  <c:v>1249</c:v>
                </c:pt>
                <c:pt idx="145">
                  <c:v>1250</c:v>
                </c:pt>
                <c:pt idx="146">
                  <c:v>1251</c:v>
                </c:pt>
                <c:pt idx="147">
                  <c:v>1252</c:v>
                </c:pt>
                <c:pt idx="148">
                  <c:v>1253</c:v>
                </c:pt>
                <c:pt idx="149">
                  <c:v>1254</c:v>
                </c:pt>
                <c:pt idx="150">
                  <c:v>1255</c:v>
                </c:pt>
                <c:pt idx="151">
                  <c:v>1256</c:v>
                </c:pt>
                <c:pt idx="152">
                  <c:v>1257</c:v>
                </c:pt>
                <c:pt idx="153">
                  <c:v>1258</c:v>
                </c:pt>
                <c:pt idx="154">
                  <c:v>1259</c:v>
                </c:pt>
                <c:pt idx="155">
                  <c:v>1260</c:v>
                </c:pt>
                <c:pt idx="156">
                  <c:v>1261</c:v>
                </c:pt>
                <c:pt idx="157">
                  <c:v>1262</c:v>
                </c:pt>
                <c:pt idx="158">
                  <c:v>1263</c:v>
                </c:pt>
                <c:pt idx="159">
                  <c:v>1264</c:v>
                </c:pt>
                <c:pt idx="160">
                  <c:v>1265</c:v>
                </c:pt>
                <c:pt idx="161">
                  <c:v>1266</c:v>
                </c:pt>
                <c:pt idx="162">
                  <c:v>1267</c:v>
                </c:pt>
                <c:pt idx="163">
                  <c:v>1268</c:v>
                </c:pt>
                <c:pt idx="164">
                  <c:v>1269</c:v>
                </c:pt>
                <c:pt idx="165">
                  <c:v>1270</c:v>
                </c:pt>
                <c:pt idx="166">
                  <c:v>1271</c:v>
                </c:pt>
                <c:pt idx="167">
                  <c:v>1272</c:v>
                </c:pt>
                <c:pt idx="168">
                  <c:v>1273</c:v>
                </c:pt>
                <c:pt idx="169">
                  <c:v>1274</c:v>
                </c:pt>
                <c:pt idx="170">
                  <c:v>1275</c:v>
                </c:pt>
                <c:pt idx="171">
                  <c:v>1276</c:v>
                </c:pt>
                <c:pt idx="172">
                  <c:v>1277</c:v>
                </c:pt>
                <c:pt idx="173">
                  <c:v>1278</c:v>
                </c:pt>
                <c:pt idx="174">
                  <c:v>1279</c:v>
                </c:pt>
                <c:pt idx="175">
                  <c:v>1280</c:v>
                </c:pt>
                <c:pt idx="176">
                  <c:v>1281</c:v>
                </c:pt>
                <c:pt idx="177">
                  <c:v>1282</c:v>
                </c:pt>
                <c:pt idx="178">
                  <c:v>1283</c:v>
                </c:pt>
                <c:pt idx="179">
                  <c:v>1284</c:v>
                </c:pt>
                <c:pt idx="180">
                  <c:v>1285</c:v>
                </c:pt>
                <c:pt idx="181">
                  <c:v>1286</c:v>
                </c:pt>
                <c:pt idx="182">
                  <c:v>1287</c:v>
                </c:pt>
                <c:pt idx="183">
                  <c:v>1288</c:v>
                </c:pt>
                <c:pt idx="184">
                  <c:v>1289</c:v>
                </c:pt>
                <c:pt idx="185">
                  <c:v>1290</c:v>
                </c:pt>
                <c:pt idx="186">
                  <c:v>1291</c:v>
                </c:pt>
                <c:pt idx="187">
                  <c:v>1292</c:v>
                </c:pt>
                <c:pt idx="188">
                  <c:v>1293</c:v>
                </c:pt>
                <c:pt idx="189">
                  <c:v>1294</c:v>
                </c:pt>
                <c:pt idx="190">
                  <c:v>1295</c:v>
                </c:pt>
                <c:pt idx="191">
                  <c:v>1296</c:v>
                </c:pt>
                <c:pt idx="192">
                  <c:v>1297</c:v>
                </c:pt>
                <c:pt idx="193">
                  <c:v>1298</c:v>
                </c:pt>
                <c:pt idx="194">
                  <c:v>1299</c:v>
                </c:pt>
                <c:pt idx="195">
                  <c:v>1300</c:v>
                </c:pt>
                <c:pt idx="196">
                  <c:v>1301</c:v>
                </c:pt>
                <c:pt idx="197">
                  <c:v>1302</c:v>
                </c:pt>
                <c:pt idx="198">
                  <c:v>1303</c:v>
                </c:pt>
                <c:pt idx="199">
                  <c:v>1304</c:v>
                </c:pt>
                <c:pt idx="200">
                  <c:v>1305</c:v>
                </c:pt>
                <c:pt idx="201">
                  <c:v>1306</c:v>
                </c:pt>
                <c:pt idx="202">
                  <c:v>1307</c:v>
                </c:pt>
                <c:pt idx="203">
                  <c:v>1308</c:v>
                </c:pt>
                <c:pt idx="204">
                  <c:v>1309</c:v>
                </c:pt>
                <c:pt idx="205">
                  <c:v>1310</c:v>
                </c:pt>
                <c:pt idx="206">
                  <c:v>1311</c:v>
                </c:pt>
                <c:pt idx="207">
                  <c:v>1312</c:v>
                </c:pt>
                <c:pt idx="208">
                  <c:v>1313</c:v>
                </c:pt>
                <c:pt idx="209">
                  <c:v>1314</c:v>
                </c:pt>
                <c:pt idx="210">
                  <c:v>1315</c:v>
                </c:pt>
                <c:pt idx="211">
                  <c:v>1316</c:v>
                </c:pt>
                <c:pt idx="212">
                  <c:v>1317</c:v>
                </c:pt>
                <c:pt idx="213">
                  <c:v>1318</c:v>
                </c:pt>
                <c:pt idx="214">
                  <c:v>1319</c:v>
                </c:pt>
                <c:pt idx="215">
                  <c:v>1320</c:v>
                </c:pt>
                <c:pt idx="216">
                  <c:v>1321</c:v>
                </c:pt>
                <c:pt idx="217">
                  <c:v>1322</c:v>
                </c:pt>
                <c:pt idx="218">
                  <c:v>1323</c:v>
                </c:pt>
                <c:pt idx="219">
                  <c:v>1324</c:v>
                </c:pt>
                <c:pt idx="220">
                  <c:v>1325</c:v>
                </c:pt>
                <c:pt idx="221">
                  <c:v>1326</c:v>
                </c:pt>
                <c:pt idx="222">
                  <c:v>1327</c:v>
                </c:pt>
                <c:pt idx="223">
                  <c:v>1328</c:v>
                </c:pt>
                <c:pt idx="224">
                  <c:v>1329</c:v>
                </c:pt>
                <c:pt idx="225">
                  <c:v>1330</c:v>
                </c:pt>
                <c:pt idx="226">
                  <c:v>1331</c:v>
                </c:pt>
                <c:pt idx="227">
                  <c:v>1332</c:v>
                </c:pt>
                <c:pt idx="228">
                  <c:v>1333</c:v>
                </c:pt>
                <c:pt idx="229">
                  <c:v>1334</c:v>
                </c:pt>
                <c:pt idx="230">
                  <c:v>1335</c:v>
                </c:pt>
                <c:pt idx="231">
                  <c:v>1336</c:v>
                </c:pt>
                <c:pt idx="232">
                  <c:v>1337</c:v>
                </c:pt>
                <c:pt idx="233">
                  <c:v>1338</c:v>
                </c:pt>
                <c:pt idx="234">
                  <c:v>1339</c:v>
                </c:pt>
                <c:pt idx="235">
                  <c:v>1340</c:v>
                </c:pt>
                <c:pt idx="236">
                  <c:v>1341</c:v>
                </c:pt>
                <c:pt idx="237">
                  <c:v>1342</c:v>
                </c:pt>
                <c:pt idx="238">
                  <c:v>1343</c:v>
                </c:pt>
                <c:pt idx="239">
                  <c:v>1344</c:v>
                </c:pt>
                <c:pt idx="240">
                  <c:v>1345</c:v>
                </c:pt>
                <c:pt idx="241">
                  <c:v>1346</c:v>
                </c:pt>
                <c:pt idx="242">
                  <c:v>1347</c:v>
                </c:pt>
                <c:pt idx="243">
                  <c:v>1348</c:v>
                </c:pt>
                <c:pt idx="244">
                  <c:v>1349</c:v>
                </c:pt>
                <c:pt idx="245">
                  <c:v>1350</c:v>
                </c:pt>
                <c:pt idx="246">
                  <c:v>1351</c:v>
                </c:pt>
                <c:pt idx="247">
                  <c:v>1352</c:v>
                </c:pt>
                <c:pt idx="248">
                  <c:v>1353</c:v>
                </c:pt>
                <c:pt idx="249">
                  <c:v>1354</c:v>
                </c:pt>
                <c:pt idx="250">
                  <c:v>1355</c:v>
                </c:pt>
                <c:pt idx="251">
                  <c:v>1356</c:v>
                </c:pt>
                <c:pt idx="252">
                  <c:v>1357</c:v>
                </c:pt>
                <c:pt idx="253">
                  <c:v>1358</c:v>
                </c:pt>
                <c:pt idx="254">
                  <c:v>1359</c:v>
                </c:pt>
                <c:pt idx="255">
                  <c:v>1360</c:v>
                </c:pt>
                <c:pt idx="256">
                  <c:v>1361</c:v>
                </c:pt>
                <c:pt idx="257">
                  <c:v>1362</c:v>
                </c:pt>
                <c:pt idx="258">
                  <c:v>1363</c:v>
                </c:pt>
                <c:pt idx="259">
                  <c:v>1364</c:v>
                </c:pt>
                <c:pt idx="260">
                  <c:v>1365</c:v>
                </c:pt>
                <c:pt idx="261">
                  <c:v>1366</c:v>
                </c:pt>
                <c:pt idx="262">
                  <c:v>1367</c:v>
                </c:pt>
                <c:pt idx="263">
                  <c:v>1368</c:v>
                </c:pt>
                <c:pt idx="264">
                  <c:v>1369</c:v>
                </c:pt>
                <c:pt idx="265">
                  <c:v>1370</c:v>
                </c:pt>
                <c:pt idx="266">
                  <c:v>1371</c:v>
                </c:pt>
                <c:pt idx="267">
                  <c:v>1372</c:v>
                </c:pt>
                <c:pt idx="268">
                  <c:v>1373</c:v>
                </c:pt>
                <c:pt idx="269">
                  <c:v>1374</c:v>
                </c:pt>
                <c:pt idx="270">
                  <c:v>1375</c:v>
                </c:pt>
                <c:pt idx="271">
                  <c:v>1376</c:v>
                </c:pt>
                <c:pt idx="272">
                  <c:v>1377</c:v>
                </c:pt>
                <c:pt idx="273">
                  <c:v>1378</c:v>
                </c:pt>
                <c:pt idx="274">
                  <c:v>1379</c:v>
                </c:pt>
                <c:pt idx="275">
                  <c:v>1380</c:v>
                </c:pt>
                <c:pt idx="276">
                  <c:v>1381</c:v>
                </c:pt>
                <c:pt idx="277">
                  <c:v>1382</c:v>
                </c:pt>
                <c:pt idx="278">
                  <c:v>1383</c:v>
                </c:pt>
                <c:pt idx="279">
                  <c:v>1384</c:v>
                </c:pt>
                <c:pt idx="280">
                  <c:v>1385</c:v>
                </c:pt>
                <c:pt idx="281">
                  <c:v>1386</c:v>
                </c:pt>
                <c:pt idx="282">
                  <c:v>1387</c:v>
                </c:pt>
                <c:pt idx="283">
                  <c:v>1388</c:v>
                </c:pt>
                <c:pt idx="284">
                  <c:v>1389</c:v>
                </c:pt>
                <c:pt idx="285">
                  <c:v>1390</c:v>
                </c:pt>
                <c:pt idx="286">
                  <c:v>1391</c:v>
                </c:pt>
                <c:pt idx="287">
                  <c:v>1392</c:v>
                </c:pt>
                <c:pt idx="288">
                  <c:v>1393</c:v>
                </c:pt>
                <c:pt idx="289">
                  <c:v>1394</c:v>
                </c:pt>
                <c:pt idx="290">
                  <c:v>1395</c:v>
                </c:pt>
                <c:pt idx="291">
                  <c:v>1396</c:v>
                </c:pt>
                <c:pt idx="292">
                  <c:v>1397</c:v>
                </c:pt>
                <c:pt idx="293">
                  <c:v>1398</c:v>
                </c:pt>
                <c:pt idx="294">
                  <c:v>1399</c:v>
                </c:pt>
                <c:pt idx="295">
                  <c:v>1400</c:v>
                </c:pt>
                <c:pt idx="296">
                  <c:v>1401</c:v>
                </c:pt>
                <c:pt idx="297">
                  <c:v>1402</c:v>
                </c:pt>
                <c:pt idx="298">
                  <c:v>1403</c:v>
                </c:pt>
                <c:pt idx="299">
                  <c:v>1404</c:v>
                </c:pt>
                <c:pt idx="300">
                  <c:v>1405</c:v>
                </c:pt>
                <c:pt idx="301">
                  <c:v>1406</c:v>
                </c:pt>
                <c:pt idx="302">
                  <c:v>1407</c:v>
                </c:pt>
                <c:pt idx="303">
                  <c:v>1408</c:v>
                </c:pt>
                <c:pt idx="304">
                  <c:v>1409</c:v>
                </c:pt>
                <c:pt idx="305">
                  <c:v>1410</c:v>
                </c:pt>
                <c:pt idx="306">
                  <c:v>1411</c:v>
                </c:pt>
                <c:pt idx="307">
                  <c:v>1412</c:v>
                </c:pt>
                <c:pt idx="308">
                  <c:v>1413</c:v>
                </c:pt>
                <c:pt idx="309">
                  <c:v>1414</c:v>
                </c:pt>
                <c:pt idx="310">
                  <c:v>1415</c:v>
                </c:pt>
                <c:pt idx="311">
                  <c:v>1416</c:v>
                </c:pt>
                <c:pt idx="312">
                  <c:v>1417</c:v>
                </c:pt>
                <c:pt idx="313">
                  <c:v>1418</c:v>
                </c:pt>
                <c:pt idx="314">
                  <c:v>1419</c:v>
                </c:pt>
                <c:pt idx="315">
                  <c:v>1420</c:v>
                </c:pt>
                <c:pt idx="316">
                  <c:v>1421</c:v>
                </c:pt>
                <c:pt idx="317">
                  <c:v>1422</c:v>
                </c:pt>
                <c:pt idx="318">
                  <c:v>1423</c:v>
                </c:pt>
                <c:pt idx="319">
                  <c:v>1424</c:v>
                </c:pt>
                <c:pt idx="320">
                  <c:v>1425</c:v>
                </c:pt>
                <c:pt idx="321">
                  <c:v>1426</c:v>
                </c:pt>
                <c:pt idx="322">
                  <c:v>1427</c:v>
                </c:pt>
                <c:pt idx="323">
                  <c:v>1428</c:v>
                </c:pt>
                <c:pt idx="324">
                  <c:v>1429</c:v>
                </c:pt>
                <c:pt idx="325">
                  <c:v>1430</c:v>
                </c:pt>
                <c:pt idx="326">
                  <c:v>1431</c:v>
                </c:pt>
                <c:pt idx="327">
                  <c:v>1432</c:v>
                </c:pt>
                <c:pt idx="328">
                  <c:v>1433</c:v>
                </c:pt>
                <c:pt idx="329">
                  <c:v>1434</c:v>
                </c:pt>
                <c:pt idx="330">
                  <c:v>1435</c:v>
                </c:pt>
                <c:pt idx="331">
                  <c:v>1436</c:v>
                </c:pt>
                <c:pt idx="332">
                  <c:v>1437</c:v>
                </c:pt>
                <c:pt idx="333">
                  <c:v>1438</c:v>
                </c:pt>
                <c:pt idx="334">
                  <c:v>1439</c:v>
                </c:pt>
                <c:pt idx="335">
                  <c:v>1440</c:v>
                </c:pt>
                <c:pt idx="336">
                  <c:v>1441</c:v>
                </c:pt>
                <c:pt idx="337">
                  <c:v>1442</c:v>
                </c:pt>
                <c:pt idx="338">
                  <c:v>1443</c:v>
                </c:pt>
                <c:pt idx="339">
                  <c:v>1444</c:v>
                </c:pt>
                <c:pt idx="340">
                  <c:v>1445</c:v>
                </c:pt>
                <c:pt idx="341">
                  <c:v>1446</c:v>
                </c:pt>
                <c:pt idx="342">
                  <c:v>1447</c:v>
                </c:pt>
                <c:pt idx="343">
                  <c:v>1448</c:v>
                </c:pt>
                <c:pt idx="344">
                  <c:v>1449</c:v>
                </c:pt>
                <c:pt idx="345">
                  <c:v>1450</c:v>
                </c:pt>
                <c:pt idx="346">
                  <c:v>1451</c:v>
                </c:pt>
                <c:pt idx="347">
                  <c:v>1452</c:v>
                </c:pt>
                <c:pt idx="348">
                  <c:v>1453</c:v>
                </c:pt>
                <c:pt idx="349">
                  <c:v>1454</c:v>
                </c:pt>
                <c:pt idx="350">
                  <c:v>1455</c:v>
                </c:pt>
                <c:pt idx="351">
                  <c:v>1456</c:v>
                </c:pt>
                <c:pt idx="352">
                  <c:v>1457</c:v>
                </c:pt>
                <c:pt idx="353">
                  <c:v>1458</c:v>
                </c:pt>
                <c:pt idx="354">
                  <c:v>1459</c:v>
                </c:pt>
                <c:pt idx="355">
                  <c:v>1460</c:v>
                </c:pt>
                <c:pt idx="356">
                  <c:v>1461</c:v>
                </c:pt>
                <c:pt idx="357">
                  <c:v>1462</c:v>
                </c:pt>
                <c:pt idx="358">
                  <c:v>1463</c:v>
                </c:pt>
                <c:pt idx="359">
                  <c:v>1464</c:v>
                </c:pt>
                <c:pt idx="360">
                  <c:v>1465</c:v>
                </c:pt>
                <c:pt idx="361">
                  <c:v>1466</c:v>
                </c:pt>
                <c:pt idx="362">
                  <c:v>1467</c:v>
                </c:pt>
                <c:pt idx="363">
                  <c:v>1468</c:v>
                </c:pt>
                <c:pt idx="364">
                  <c:v>1469</c:v>
                </c:pt>
                <c:pt idx="365">
                  <c:v>1470</c:v>
                </c:pt>
                <c:pt idx="366">
                  <c:v>1471</c:v>
                </c:pt>
                <c:pt idx="367">
                  <c:v>1472</c:v>
                </c:pt>
                <c:pt idx="368">
                  <c:v>1473</c:v>
                </c:pt>
                <c:pt idx="369">
                  <c:v>1474</c:v>
                </c:pt>
                <c:pt idx="370">
                  <c:v>1475</c:v>
                </c:pt>
                <c:pt idx="371">
                  <c:v>1476</c:v>
                </c:pt>
                <c:pt idx="372">
                  <c:v>1477</c:v>
                </c:pt>
                <c:pt idx="373">
                  <c:v>1478</c:v>
                </c:pt>
                <c:pt idx="374">
                  <c:v>1479</c:v>
                </c:pt>
                <c:pt idx="375">
                  <c:v>1480</c:v>
                </c:pt>
                <c:pt idx="376">
                  <c:v>1481</c:v>
                </c:pt>
                <c:pt idx="377">
                  <c:v>1482</c:v>
                </c:pt>
                <c:pt idx="378">
                  <c:v>1483</c:v>
                </c:pt>
                <c:pt idx="379">
                  <c:v>1484</c:v>
                </c:pt>
                <c:pt idx="380">
                  <c:v>1485</c:v>
                </c:pt>
                <c:pt idx="381">
                  <c:v>1486</c:v>
                </c:pt>
                <c:pt idx="382">
                  <c:v>1487</c:v>
                </c:pt>
                <c:pt idx="383">
                  <c:v>1488</c:v>
                </c:pt>
                <c:pt idx="384">
                  <c:v>1489</c:v>
                </c:pt>
                <c:pt idx="385">
                  <c:v>1490</c:v>
                </c:pt>
                <c:pt idx="386">
                  <c:v>1491</c:v>
                </c:pt>
                <c:pt idx="387">
                  <c:v>1492</c:v>
                </c:pt>
                <c:pt idx="388">
                  <c:v>1493</c:v>
                </c:pt>
                <c:pt idx="389">
                  <c:v>1494</c:v>
                </c:pt>
                <c:pt idx="390">
                  <c:v>1495</c:v>
                </c:pt>
                <c:pt idx="391">
                  <c:v>1496</c:v>
                </c:pt>
                <c:pt idx="392">
                  <c:v>1497</c:v>
                </c:pt>
                <c:pt idx="393">
                  <c:v>1498</c:v>
                </c:pt>
                <c:pt idx="394">
                  <c:v>1499</c:v>
                </c:pt>
                <c:pt idx="395">
                  <c:v>1500</c:v>
                </c:pt>
                <c:pt idx="396">
                  <c:v>1501</c:v>
                </c:pt>
                <c:pt idx="397">
                  <c:v>1502</c:v>
                </c:pt>
                <c:pt idx="398">
                  <c:v>1503</c:v>
                </c:pt>
                <c:pt idx="399">
                  <c:v>1504</c:v>
                </c:pt>
                <c:pt idx="400">
                  <c:v>1505</c:v>
                </c:pt>
                <c:pt idx="401">
                  <c:v>1506</c:v>
                </c:pt>
                <c:pt idx="402">
                  <c:v>1507</c:v>
                </c:pt>
                <c:pt idx="403">
                  <c:v>1508</c:v>
                </c:pt>
                <c:pt idx="404">
                  <c:v>1509</c:v>
                </c:pt>
                <c:pt idx="405">
                  <c:v>1510</c:v>
                </c:pt>
                <c:pt idx="406">
                  <c:v>1511</c:v>
                </c:pt>
                <c:pt idx="407">
                  <c:v>1512</c:v>
                </c:pt>
                <c:pt idx="408">
                  <c:v>1513</c:v>
                </c:pt>
                <c:pt idx="409">
                  <c:v>1514</c:v>
                </c:pt>
                <c:pt idx="410">
                  <c:v>1515</c:v>
                </c:pt>
                <c:pt idx="411">
                  <c:v>1516</c:v>
                </c:pt>
                <c:pt idx="412">
                  <c:v>1517</c:v>
                </c:pt>
                <c:pt idx="413">
                  <c:v>1518</c:v>
                </c:pt>
                <c:pt idx="414">
                  <c:v>1519</c:v>
                </c:pt>
                <c:pt idx="415">
                  <c:v>1520</c:v>
                </c:pt>
                <c:pt idx="416">
                  <c:v>1521</c:v>
                </c:pt>
                <c:pt idx="417">
                  <c:v>1522</c:v>
                </c:pt>
                <c:pt idx="418">
                  <c:v>1523</c:v>
                </c:pt>
                <c:pt idx="419">
                  <c:v>1524</c:v>
                </c:pt>
                <c:pt idx="420">
                  <c:v>1525</c:v>
                </c:pt>
                <c:pt idx="421">
                  <c:v>1526</c:v>
                </c:pt>
                <c:pt idx="422">
                  <c:v>1527</c:v>
                </c:pt>
                <c:pt idx="423">
                  <c:v>1528</c:v>
                </c:pt>
                <c:pt idx="424">
                  <c:v>1529</c:v>
                </c:pt>
                <c:pt idx="425">
                  <c:v>1530</c:v>
                </c:pt>
                <c:pt idx="426">
                  <c:v>1531</c:v>
                </c:pt>
                <c:pt idx="427">
                  <c:v>1532</c:v>
                </c:pt>
                <c:pt idx="428">
                  <c:v>1533</c:v>
                </c:pt>
                <c:pt idx="429">
                  <c:v>1534</c:v>
                </c:pt>
                <c:pt idx="430">
                  <c:v>1535</c:v>
                </c:pt>
                <c:pt idx="431">
                  <c:v>1536</c:v>
                </c:pt>
                <c:pt idx="432">
                  <c:v>1537</c:v>
                </c:pt>
                <c:pt idx="433">
                  <c:v>1538</c:v>
                </c:pt>
                <c:pt idx="434">
                  <c:v>1539</c:v>
                </c:pt>
                <c:pt idx="435">
                  <c:v>1540</c:v>
                </c:pt>
                <c:pt idx="436">
                  <c:v>1541</c:v>
                </c:pt>
                <c:pt idx="437">
                  <c:v>1542</c:v>
                </c:pt>
                <c:pt idx="438">
                  <c:v>1543</c:v>
                </c:pt>
                <c:pt idx="439">
                  <c:v>1544</c:v>
                </c:pt>
                <c:pt idx="440">
                  <c:v>1545</c:v>
                </c:pt>
                <c:pt idx="441">
                  <c:v>1546</c:v>
                </c:pt>
                <c:pt idx="442">
                  <c:v>1547</c:v>
                </c:pt>
                <c:pt idx="443">
                  <c:v>1548</c:v>
                </c:pt>
                <c:pt idx="444">
                  <c:v>1549</c:v>
                </c:pt>
                <c:pt idx="445">
                  <c:v>1550</c:v>
                </c:pt>
                <c:pt idx="446">
                  <c:v>1551</c:v>
                </c:pt>
                <c:pt idx="447">
                  <c:v>1552</c:v>
                </c:pt>
                <c:pt idx="448">
                  <c:v>1553</c:v>
                </c:pt>
                <c:pt idx="449">
                  <c:v>1554</c:v>
                </c:pt>
                <c:pt idx="450">
                  <c:v>1555</c:v>
                </c:pt>
                <c:pt idx="451">
                  <c:v>1556</c:v>
                </c:pt>
                <c:pt idx="452">
                  <c:v>1557</c:v>
                </c:pt>
                <c:pt idx="453">
                  <c:v>1558</c:v>
                </c:pt>
                <c:pt idx="454">
                  <c:v>1559</c:v>
                </c:pt>
                <c:pt idx="455">
                  <c:v>1560</c:v>
                </c:pt>
                <c:pt idx="456">
                  <c:v>1561</c:v>
                </c:pt>
                <c:pt idx="457">
                  <c:v>1562</c:v>
                </c:pt>
                <c:pt idx="458">
                  <c:v>1563</c:v>
                </c:pt>
                <c:pt idx="459">
                  <c:v>1564</c:v>
                </c:pt>
                <c:pt idx="460">
                  <c:v>1565</c:v>
                </c:pt>
                <c:pt idx="461">
                  <c:v>1566</c:v>
                </c:pt>
                <c:pt idx="462">
                  <c:v>1567</c:v>
                </c:pt>
                <c:pt idx="463">
                  <c:v>1568</c:v>
                </c:pt>
                <c:pt idx="464">
                  <c:v>1569</c:v>
                </c:pt>
                <c:pt idx="465">
                  <c:v>1570</c:v>
                </c:pt>
                <c:pt idx="466">
                  <c:v>1571</c:v>
                </c:pt>
                <c:pt idx="467">
                  <c:v>1572</c:v>
                </c:pt>
                <c:pt idx="468">
                  <c:v>1573</c:v>
                </c:pt>
                <c:pt idx="469">
                  <c:v>1574</c:v>
                </c:pt>
                <c:pt idx="470">
                  <c:v>1575</c:v>
                </c:pt>
                <c:pt idx="471">
                  <c:v>1576</c:v>
                </c:pt>
                <c:pt idx="472">
                  <c:v>1577</c:v>
                </c:pt>
                <c:pt idx="473">
                  <c:v>1578</c:v>
                </c:pt>
                <c:pt idx="474">
                  <c:v>1579</c:v>
                </c:pt>
                <c:pt idx="475">
                  <c:v>1580</c:v>
                </c:pt>
                <c:pt idx="476">
                  <c:v>1581</c:v>
                </c:pt>
                <c:pt idx="477">
                  <c:v>1582</c:v>
                </c:pt>
                <c:pt idx="478">
                  <c:v>1583</c:v>
                </c:pt>
                <c:pt idx="479">
                  <c:v>1584</c:v>
                </c:pt>
                <c:pt idx="480">
                  <c:v>1585</c:v>
                </c:pt>
                <c:pt idx="481">
                  <c:v>1586</c:v>
                </c:pt>
                <c:pt idx="482">
                  <c:v>1587</c:v>
                </c:pt>
                <c:pt idx="483">
                  <c:v>1588</c:v>
                </c:pt>
                <c:pt idx="484">
                  <c:v>1589</c:v>
                </c:pt>
                <c:pt idx="485">
                  <c:v>1590</c:v>
                </c:pt>
                <c:pt idx="486">
                  <c:v>1591</c:v>
                </c:pt>
                <c:pt idx="487">
                  <c:v>1592</c:v>
                </c:pt>
                <c:pt idx="488">
                  <c:v>1593</c:v>
                </c:pt>
                <c:pt idx="489">
                  <c:v>1594</c:v>
                </c:pt>
                <c:pt idx="490">
                  <c:v>1595</c:v>
                </c:pt>
                <c:pt idx="491">
                  <c:v>1596</c:v>
                </c:pt>
                <c:pt idx="492">
                  <c:v>1597</c:v>
                </c:pt>
                <c:pt idx="493">
                  <c:v>1598</c:v>
                </c:pt>
                <c:pt idx="494">
                  <c:v>1599</c:v>
                </c:pt>
                <c:pt idx="495">
                  <c:v>1600</c:v>
                </c:pt>
                <c:pt idx="496">
                  <c:v>1601</c:v>
                </c:pt>
                <c:pt idx="497">
                  <c:v>1602</c:v>
                </c:pt>
                <c:pt idx="498">
                  <c:v>1603</c:v>
                </c:pt>
                <c:pt idx="499">
                  <c:v>1604</c:v>
                </c:pt>
                <c:pt idx="500">
                  <c:v>1605</c:v>
                </c:pt>
                <c:pt idx="501">
                  <c:v>1606</c:v>
                </c:pt>
                <c:pt idx="502">
                  <c:v>1607</c:v>
                </c:pt>
                <c:pt idx="503">
                  <c:v>1608</c:v>
                </c:pt>
                <c:pt idx="504">
                  <c:v>1609</c:v>
                </c:pt>
                <c:pt idx="505">
                  <c:v>1610</c:v>
                </c:pt>
                <c:pt idx="506">
                  <c:v>1611</c:v>
                </c:pt>
                <c:pt idx="507">
                  <c:v>1612</c:v>
                </c:pt>
                <c:pt idx="508">
                  <c:v>1613</c:v>
                </c:pt>
                <c:pt idx="509">
                  <c:v>1614</c:v>
                </c:pt>
                <c:pt idx="510">
                  <c:v>1615</c:v>
                </c:pt>
                <c:pt idx="511">
                  <c:v>1616</c:v>
                </c:pt>
                <c:pt idx="512">
                  <c:v>1617</c:v>
                </c:pt>
                <c:pt idx="513">
                  <c:v>1618</c:v>
                </c:pt>
                <c:pt idx="514">
                  <c:v>1619</c:v>
                </c:pt>
                <c:pt idx="515">
                  <c:v>1620</c:v>
                </c:pt>
                <c:pt idx="516">
                  <c:v>1621</c:v>
                </c:pt>
                <c:pt idx="517">
                  <c:v>1622</c:v>
                </c:pt>
                <c:pt idx="518">
                  <c:v>1623</c:v>
                </c:pt>
                <c:pt idx="519">
                  <c:v>1624</c:v>
                </c:pt>
                <c:pt idx="520">
                  <c:v>1625</c:v>
                </c:pt>
                <c:pt idx="521">
                  <c:v>1626</c:v>
                </c:pt>
                <c:pt idx="522">
                  <c:v>1627</c:v>
                </c:pt>
                <c:pt idx="523">
                  <c:v>1628</c:v>
                </c:pt>
                <c:pt idx="524">
                  <c:v>1629</c:v>
                </c:pt>
                <c:pt idx="525">
                  <c:v>1630</c:v>
                </c:pt>
                <c:pt idx="526">
                  <c:v>1631</c:v>
                </c:pt>
                <c:pt idx="527">
                  <c:v>1632</c:v>
                </c:pt>
                <c:pt idx="528">
                  <c:v>1633</c:v>
                </c:pt>
                <c:pt idx="529">
                  <c:v>1634</c:v>
                </c:pt>
                <c:pt idx="530">
                  <c:v>1635</c:v>
                </c:pt>
                <c:pt idx="531">
                  <c:v>1636</c:v>
                </c:pt>
                <c:pt idx="532">
                  <c:v>1637</c:v>
                </c:pt>
                <c:pt idx="533">
                  <c:v>1638</c:v>
                </c:pt>
                <c:pt idx="534">
                  <c:v>1639</c:v>
                </c:pt>
                <c:pt idx="535">
                  <c:v>1640</c:v>
                </c:pt>
                <c:pt idx="536">
                  <c:v>1641</c:v>
                </c:pt>
                <c:pt idx="537">
                  <c:v>1642</c:v>
                </c:pt>
                <c:pt idx="538">
                  <c:v>1643</c:v>
                </c:pt>
                <c:pt idx="539">
                  <c:v>1644</c:v>
                </c:pt>
                <c:pt idx="540">
                  <c:v>1645</c:v>
                </c:pt>
                <c:pt idx="541">
                  <c:v>1646</c:v>
                </c:pt>
                <c:pt idx="542">
                  <c:v>1647</c:v>
                </c:pt>
                <c:pt idx="543">
                  <c:v>1648</c:v>
                </c:pt>
                <c:pt idx="544">
                  <c:v>1649</c:v>
                </c:pt>
                <c:pt idx="545">
                  <c:v>1650</c:v>
                </c:pt>
                <c:pt idx="546">
                  <c:v>1651</c:v>
                </c:pt>
                <c:pt idx="547">
                  <c:v>1652</c:v>
                </c:pt>
                <c:pt idx="548">
                  <c:v>1653</c:v>
                </c:pt>
                <c:pt idx="549">
                  <c:v>1654</c:v>
                </c:pt>
                <c:pt idx="550">
                  <c:v>1655</c:v>
                </c:pt>
                <c:pt idx="551">
                  <c:v>1656</c:v>
                </c:pt>
                <c:pt idx="552">
                  <c:v>1657</c:v>
                </c:pt>
                <c:pt idx="553">
                  <c:v>1658</c:v>
                </c:pt>
                <c:pt idx="554">
                  <c:v>1659</c:v>
                </c:pt>
                <c:pt idx="555">
                  <c:v>1660</c:v>
                </c:pt>
                <c:pt idx="556">
                  <c:v>1661</c:v>
                </c:pt>
                <c:pt idx="557">
                  <c:v>1662</c:v>
                </c:pt>
                <c:pt idx="558">
                  <c:v>1663</c:v>
                </c:pt>
                <c:pt idx="559">
                  <c:v>1664</c:v>
                </c:pt>
                <c:pt idx="560">
                  <c:v>1665</c:v>
                </c:pt>
                <c:pt idx="561">
                  <c:v>1666</c:v>
                </c:pt>
                <c:pt idx="562">
                  <c:v>1667</c:v>
                </c:pt>
                <c:pt idx="563">
                  <c:v>1668</c:v>
                </c:pt>
                <c:pt idx="564">
                  <c:v>1669</c:v>
                </c:pt>
                <c:pt idx="565">
                  <c:v>1670</c:v>
                </c:pt>
                <c:pt idx="566">
                  <c:v>1671</c:v>
                </c:pt>
                <c:pt idx="567">
                  <c:v>1672</c:v>
                </c:pt>
                <c:pt idx="568">
                  <c:v>1673</c:v>
                </c:pt>
                <c:pt idx="569">
                  <c:v>1674</c:v>
                </c:pt>
                <c:pt idx="570">
                  <c:v>1675</c:v>
                </c:pt>
                <c:pt idx="571">
                  <c:v>1676</c:v>
                </c:pt>
                <c:pt idx="572">
                  <c:v>1677</c:v>
                </c:pt>
                <c:pt idx="573">
                  <c:v>1678</c:v>
                </c:pt>
                <c:pt idx="574">
                  <c:v>1679</c:v>
                </c:pt>
                <c:pt idx="575">
                  <c:v>1680</c:v>
                </c:pt>
                <c:pt idx="576">
                  <c:v>1681</c:v>
                </c:pt>
                <c:pt idx="577">
                  <c:v>1682</c:v>
                </c:pt>
                <c:pt idx="578">
                  <c:v>1683</c:v>
                </c:pt>
                <c:pt idx="579">
                  <c:v>1684</c:v>
                </c:pt>
                <c:pt idx="580">
                  <c:v>1685</c:v>
                </c:pt>
                <c:pt idx="581">
                  <c:v>1686</c:v>
                </c:pt>
                <c:pt idx="582">
                  <c:v>1687</c:v>
                </c:pt>
                <c:pt idx="583">
                  <c:v>1688</c:v>
                </c:pt>
                <c:pt idx="584">
                  <c:v>1689</c:v>
                </c:pt>
                <c:pt idx="585">
                  <c:v>1690</c:v>
                </c:pt>
                <c:pt idx="586">
                  <c:v>1691</c:v>
                </c:pt>
                <c:pt idx="587">
                  <c:v>1692</c:v>
                </c:pt>
                <c:pt idx="588">
                  <c:v>1693</c:v>
                </c:pt>
                <c:pt idx="589">
                  <c:v>1694</c:v>
                </c:pt>
                <c:pt idx="590">
                  <c:v>1695</c:v>
                </c:pt>
                <c:pt idx="591">
                  <c:v>1696</c:v>
                </c:pt>
                <c:pt idx="592">
                  <c:v>1697</c:v>
                </c:pt>
                <c:pt idx="593">
                  <c:v>1698</c:v>
                </c:pt>
                <c:pt idx="594">
                  <c:v>1699</c:v>
                </c:pt>
                <c:pt idx="595">
                  <c:v>1700</c:v>
                </c:pt>
                <c:pt idx="596">
                  <c:v>1701</c:v>
                </c:pt>
                <c:pt idx="597">
                  <c:v>1702</c:v>
                </c:pt>
                <c:pt idx="598">
                  <c:v>1703</c:v>
                </c:pt>
                <c:pt idx="599">
                  <c:v>1704</c:v>
                </c:pt>
                <c:pt idx="600">
                  <c:v>1705</c:v>
                </c:pt>
                <c:pt idx="601">
                  <c:v>1706</c:v>
                </c:pt>
                <c:pt idx="602">
                  <c:v>1707</c:v>
                </c:pt>
                <c:pt idx="603">
                  <c:v>1708</c:v>
                </c:pt>
                <c:pt idx="604">
                  <c:v>1709</c:v>
                </c:pt>
                <c:pt idx="605">
                  <c:v>1710</c:v>
                </c:pt>
                <c:pt idx="606">
                  <c:v>1711</c:v>
                </c:pt>
                <c:pt idx="607">
                  <c:v>1712</c:v>
                </c:pt>
                <c:pt idx="608">
                  <c:v>1713</c:v>
                </c:pt>
                <c:pt idx="609">
                  <c:v>1714</c:v>
                </c:pt>
                <c:pt idx="610">
                  <c:v>1715</c:v>
                </c:pt>
                <c:pt idx="611">
                  <c:v>1716</c:v>
                </c:pt>
                <c:pt idx="612">
                  <c:v>1717</c:v>
                </c:pt>
                <c:pt idx="613">
                  <c:v>1718</c:v>
                </c:pt>
                <c:pt idx="614">
                  <c:v>1719</c:v>
                </c:pt>
                <c:pt idx="615">
                  <c:v>1720</c:v>
                </c:pt>
                <c:pt idx="616">
                  <c:v>1721</c:v>
                </c:pt>
                <c:pt idx="617">
                  <c:v>1722</c:v>
                </c:pt>
                <c:pt idx="618">
                  <c:v>1723</c:v>
                </c:pt>
                <c:pt idx="619">
                  <c:v>1724</c:v>
                </c:pt>
                <c:pt idx="620">
                  <c:v>1725</c:v>
                </c:pt>
                <c:pt idx="621">
                  <c:v>1726</c:v>
                </c:pt>
                <c:pt idx="622">
                  <c:v>1727</c:v>
                </c:pt>
                <c:pt idx="623">
                  <c:v>1728</c:v>
                </c:pt>
                <c:pt idx="624">
                  <c:v>1729</c:v>
                </c:pt>
                <c:pt idx="625">
                  <c:v>1730</c:v>
                </c:pt>
                <c:pt idx="626">
                  <c:v>1731</c:v>
                </c:pt>
                <c:pt idx="627">
                  <c:v>1732</c:v>
                </c:pt>
                <c:pt idx="628">
                  <c:v>1733</c:v>
                </c:pt>
                <c:pt idx="629">
                  <c:v>1734</c:v>
                </c:pt>
                <c:pt idx="630">
                  <c:v>1735</c:v>
                </c:pt>
                <c:pt idx="631">
                  <c:v>1736</c:v>
                </c:pt>
                <c:pt idx="632">
                  <c:v>1737</c:v>
                </c:pt>
                <c:pt idx="633">
                  <c:v>1738</c:v>
                </c:pt>
                <c:pt idx="634">
                  <c:v>1739</c:v>
                </c:pt>
                <c:pt idx="635">
                  <c:v>1740</c:v>
                </c:pt>
                <c:pt idx="636">
                  <c:v>1741</c:v>
                </c:pt>
                <c:pt idx="637">
                  <c:v>1742</c:v>
                </c:pt>
                <c:pt idx="638">
                  <c:v>1743</c:v>
                </c:pt>
                <c:pt idx="639">
                  <c:v>1744</c:v>
                </c:pt>
                <c:pt idx="640">
                  <c:v>1745</c:v>
                </c:pt>
                <c:pt idx="641">
                  <c:v>1746</c:v>
                </c:pt>
                <c:pt idx="642">
                  <c:v>1747</c:v>
                </c:pt>
                <c:pt idx="643">
                  <c:v>1748</c:v>
                </c:pt>
                <c:pt idx="644">
                  <c:v>1749</c:v>
                </c:pt>
                <c:pt idx="645">
                  <c:v>1750</c:v>
                </c:pt>
                <c:pt idx="646">
                  <c:v>1751</c:v>
                </c:pt>
                <c:pt idx="647">
                  <c:v>1752</c:v>
                </c:pt>
                <c:pt idx="648">
                  <c:v>1753</c:v>
                </c:pt>
                <c:pt idx="649">
                  <c:v>1754</c:v>
                </c:pt>
                <c:pt idx="650">
                  <c:v>1755</c:v>
                </c:pt>
                <c:pt idx="651">
                  <c:v>1756</c:v>
                </c:pt>
                <c:pt idx="652">
                  <c:v>1757</c:v>
                </c:pt>
                <c:pt idx="653">
                  <c:v>1758</c:v>
                </c:pt>
                <c:pt idx="654">
                  <c:v>1759</c:v>
                </c:pt>
                <c:pt idx="655">
                  <c:v>1760</c:v>
                </c:pt>
                <c:pt idx="656">
                  <c:v>1761</c:v>
                </c:pt>
                <c:pt idx="657">
                  <c:v>1762</c:v>
                </c:pt>
                <c:pt idx="658">
                  <c:v>1763</c:v>
                </c:pt>
                <c:pt idx="659">
                  <c:v>1764</c:v>
                </c:pt>
                <c:pt idx="660">
                  <c:v>1765</c:v>
                </c:pt>
                <c:pt idx="661">
                  <c:v>1766</c:v>
                </c:pt>
                <c:pt idx="662">
                  <c:v>1767</c:v>
                </c:pt>
                <c:pt idx="663">
                  <c:v>1768</c:v>
                </c:pt>
                <c:pt idx="664">
                  <c:v>1769</c:v>
                </c:pt>
                <c:pt idx="665">
                  <c:v>1770</c:v>
                </c:pt>
                <c:pt idx="666">
                  <c:v>1771</c:v>
                </c:pt>
                <c:pt idx="667">
                  <c:v>1772</c:v>
                </c:pt>
                <c:pt idx="668">
                  <c:v>1773</c:v>
                </c:pt>
                <c:pt idx="669">
                  <c:v>1774</c:v>
                </c:pt>
                <c:pt idx="670">
                  <c:v>1775</c:v>
                </c:pt>
                <c:pt idx="671">
                  <c:v>1776</c:v>
                </c:pt>
                <c:pt idx="672">
                  <c:v>1777</c:v>
                </c:pt>
                <c:pt idx="673">
                  <c:v>1778</c:v>
                </c:pt>
                <c:pt idx="674">
                  <c:v>1779</c:v>
                </c:pt>
                <c:pt idx="675">
                  <c:v>1780</c:v>
                </c:pt>
                <c:pt idx="676">
                  <c:v>1781</c:v>
                </c:pt>
                <c:pt idx="677">
                  <c:v>1782</c:v>
                </c:pt>
                <c:pt idx="678">
                  <c:v>1783</c:v>
                </c:pt>
                <c:pt idx="679">
                  <c:v>1784</c:v>
                </c:pt>
                <c:pt idx="680">
                  <c:v>1785</c:v>
                </c:pt>
                <c:pt idx="681">
                  <c:v>1786</c:v>
                </c:pt>
                <c:pt idx="682">
                  <c:v>1787</c:v>
                </c:pt>
                <c:pt idx="683">
                  <c:v>1788</c:v>
                </c:pt>
                <c:pt idx="684">
                  <c:v>1789</c:v>
                </c:pt>
                <c:pt idx="685">
                  <c:v>1790</c:v>
                </c:pt>
                <c:pt idx="686">
                  <c:v>1791</c:v>
                </c:pt>
                <c:pt idx="687">
                  <c:v>1792</c:v>
                </c:pt>
                <c:pt idx="688">
                  <c:v>1793</c:v>
                </c:pt>
                <c:pt idx="689">
                  <c:v>1794</c:v>
                </c:pt>
                <c:pt idx="690">
                  <c:v>1795</c:v>
                </c:pt>
                <c:pt idx="691">
                  <c:v>1796</c:v>
                </c:pt>
                <c:pt idx="692">
                  <c:v>1797</c:v>
                </c:pt>
                <c:pt idx="693">
                  <c:v>1798</c:v>
                </c:pt>
                <c:pt idx="694">
                  <c:v>1799</c:v>
                </c:pt>
                <c:pt idx="695">
                  <c:v>1800</c:v>
                </c:pt>
                <c:pt idx="696">
                  <c:v>1801</c:v>
                </c:pt>
                <c:pt idx="697">
                  <c:v>1802</c:v>
                </c:pt>
                <c:pt idx="698">
                  <c:v>1803</c:v>
                </c:pt>
                <c:pt idx="699">
                  <c:v>1804</c:v>
                </c:pt>
                <c:pt idx="700">
                  <c:v>1805</c:v>
                </c:pt>
                <c:pt idx="701">
                  <c:v>1806</c:v>
                </c:pt>
                <c:pt idx="702">
                  <c:v>1807</c:v>
                </c:pt>
                <c:pt idx="703">
                  <c:v>1808</c:v>
                </c:pt>
                <c:pt idx="704">
                  <c:v>1809</c:v>
                </c:pt>
                <c:pt idx="705">
                  <c:v>1810</c:v>
                </c:pt>
                <c:pt idx="706">
                  <c:v>1811</c:v>
                </c:pt>
                <c:pt idx="707">
                  <c:v>1812</c:v>
                </c:pt>
                <c:pt idx="708">
                  <c:v>1813</c:v>
                </c:pt>
                <c:pt idx="709">
                  <c:v>1814</c:v>
                </c:pt>
                <c:pt idx="710">
                  <c:v>1815</c:v>
                </c:pt>
                <c:pt idx="711">
                  <c:v>1816</c:v>
                </c:pt>
                <c:pt idx="712">
                  <c:v>1817</c:v>
                </c:pt>
                <c:pt idx="713">
                  <c:v>1818</c:v>
                </c:pt>
                <c:pt idx="714">
                  <c:v>1819</c:v>
                </c:pt>
                <c:pt idx="715">
                  <c:v>1820</c:v>
                </c:pt>
                <c:pt idx="716">
                  <c:v>1821</c:v>
                </c:pt>
                <c:pt idx="717">
                  <c:v>1822</c:v>
                </c:pt>
                <c:pt idx="718">
                  <c:v>1823</c:v>
                </c:pt>
                <c:pt idx="719">
                  <c:v>1824</c:v>
                </c:pt>
                <c:pt idx="720">
                  <c:v>1825</c:v>
                </c:pt>
                <c:pt idx="721">
                  <c:v>1826</c:v>
                </c:pt>
                <c:pt idx="722">
                  <c:v>1827</c:v>
                </c:pt>
                <c:pt idx="723">
                  <c:v>1828</c:v>
                </c:pt>
                <c:pt idx="724">
                  <c:v>1829</c:v>
                </c:pt>
                <c:pt idx="725">
                  <c:v>1830</c:v>
                </c:pt>
                <c:pt idx="726">
                  <c:v>1831</c:v>
                </c:pt>
                <c:pt idx="727">
                  <c:v>1832</c:v>
                </c:pt>
                <c:pt idx="728">
                  <c:v>1833</c:v>
                </c:pt>
                <c:pt idx="729">
                  <c:v>1834</c:v>
                </c:pt>
                <c:pt idx="730">
                  <c:v>1835</c:v>
                </c:pt>
                <c:pt idx="731">
                  <c:v>1836</c:v>
                </c:pt>
                <c:pt idx="732">
                  <c:v>1837</c:v>
                </c:pt>
                <c:pt idx="733">
                  <c:v>1838</c:v>
                </c:pt>
                <c:pt idx="734">
                  <c:v>1839</c:v>
                </c:pt>
                <c:pt idx="735">
                  <c:v>1840</c:v>
                </c:pt>
                <c:pt idx="736">
                  <c:v>1841</c:v>
                </c:pt>
                <c:pt idx="737">
                  <c:v>1842</c:v>
                </c:pt>
                <c:pt idx="738">
                  <c:v>1843</c:v>
                </c:pt>
                <c:pt idx="739">
                  <c:v>1844</c:v>
                </c:pt>
                <c:pt idx="740">
                  <c:v>1845</c:v>
                </c:pt>
                <c:pt idx="741">
                  <c:v>1846</c:v>
                </c:pt>
                <c:pt idx="742">
                  <c:v>1847</c:v>
                </c:pt>
                <c:pt idx="743">
                  <c:v>1848</c:v>
                </c:pt>
                <c:pt idx="744">
                  <c:v>1849</c:v>
                </c:pt>
                <c:pt idx="745">
                  <c:v>1850</c:v>
                </c:pt>
                <c:pt idx="746">
                  <c:v>1851</c:v>
                </c:pt>
                <c:pt idx="747">
                  <c:v>1852</c:v>
                </c:pt>
                <c:pt idx="748">
                  <c:v>1853</c:v>
                </c:pt>
                <c:pt idx="749">
                  <c:v>1854</c:v>
                </c:pt>
                <c:pt idx="750">
                  <c:v>1855</c:v>
                </c:pt>
                <c:pt idx="751">
                  <c:v>1856</c:v>
                </c:pt>
                <c:pt idx="752">
                  <c:v>1857</c:v>
                </c:pt>
                <c:pt idx="753">
                  <c:v>1858</c:v>
                </c:pt>
                <c:pt idx="754">
                  <c:v>1859</c:v>
                </c:pt>
                <c:pt idx="755">
                  <c:v>1860</c:v>
                </c:pt>
                <c:pt idx="756">
                  <c:v>1861</c:v>
                </c:pt>
                <c:pt idx="757">
                  <c:v>1862</c:v>
                </c:pt>
                <c:pt idx="758">
                  <c:v>1863</c:v>
                </c:pt>
                <c:pt idx="759">
                  <c:v>1864</c:v>
                </c:pt>
                <c:pt idx="760">
                  <c:v>1865</c:v>
                </c:pt>
                <c:pt idx="761">
                  <c:v>1866</c:v>
                </c:pt>
                <c:pt idx="762">
                  <c:v>1867</c:v>
                </c:pt>
                <c:pt idx="763">
                  <c:v>1868</c:v>
                </c:pt>
                <c:pt idx="764">
                  <c:v>1869</c:v>
                </c:pt>
                <c:pt idx="765">
                  <c:v>1870</c:v>
                </c:pt>
                <c:pt idx="766">
                  <c:v>1871</c:v>
                </c:pt>
                <c:pt idx="767">
                  <c:v>1872</c:v>
                </c:pt>
                <c:pt idx="768">
                  <c:v>1873</c:v>
                </c:pt>
                <c:pt idx="769">
                  <c:v>1874</c:v>
                </c:pt>
                <c:pt idx="770">
                  <c:v>1875</c:v>
                </c:pt>
                <c:pt idx="771">
                  <c:v>1876</c:v>
                </c:pt>
                <c:pt idx="772">
                  <c:v>1877</c:v>
                </c:pt>
                <c:pt idx="773">
                  <c:v>1878</c:v>
                </c:pt>
                <c:pt idx="774">
                  <c:v>1879</c:v>
                </c:pt>
                <c:pt idx="775">
                  <c:v>1880</c:v>
                </c:pt>
                <c:pt idx="776">
                  <c:v>1881</c:v>
                </c:pt>
                <c:pt idx="777">
                  <c:v>1882</c:v>
                </c:pt>
                <c:pt idx="778">
                  <c:v>1883</c:v>
                </c:pt>
                <c:pt idx="779">
                  <c:v>1884</c:v>
                </c:pt>
                <c:pt idx="780">
                  <c:v>1885</c:v>
                </c:pt>
                <c:pt idx="781">
                  <c:v>1886</c:v>
                </c:pt>
                <c:pt idx="782">
                  <c:v>1887</c:v>
                </c:pt>
                <c:pt idx="783">
                  <c:v>1888</c:v>
                </c:pt>
                <c:pt idx="784">
                  <c:v>1889</c:v>
                </c:pt>
                <c:pt idx="785">
                  <c:v>1890</c:v>
                </c:pt>
                <c:pt idx="786">
                  <c:v>1891</c:v>
                </c:pt>
                <c:pt idx="787">
                  <c:v>1892</c:v>
                </c:pt>
                <c:pt idx="788">
                  <c:v>1893</c:v>
                </c:pt>
                <c:pt idx="789">
                  <c:v>1894</c:v>
                </c:pt>
                <c:pt idx="790">
                  <c:v>1895</c:v>
                </c:pt>
                <c:pt idx="791">
                  <c:v>1896</c:v>
                </c:pt>
                <c:pt idx="792">
                  <c:v>1897</c:v>
                </c:pt>
                <c:pt idx="793">
                  <c:v>1898</c:v>
                </c:pt>
                <c:pt idx="794">
                  <c:v>1899</c:v>
                </c:pt>
                <c:pt idx="795">
                  <c:v>1900</c:v>
                </c:pt>
                <c:pt idx="796">
                  <c:v>1901</c:v>
                </c:pt>
                <c:pt idx="797">
                  <c:v>1902</c:v>
                </c:pt>
                <c:pt idx="798">
                  <c:v>1903</c:v>
                </c:pt>
                <c:pt idx="799">
                  <c:v>1904</c:v>
                </c:pt>
                <c:pt idx="800">
                  <c:v>1905</c:v>
                </c:pt>
                <c:pt idx="801">
                  <c:v>1906</c:v>
                </c:pt>
                <c:pt idx="802">
                  <c:v>1907</c:v>
                </c:pt>
                <c:pt idx="803">
                  <c:v>1908</c:v>
                </c:pt>
                <c:pt idx="804">
                  <c:v>1909</c:v>
                </c:pt>
                <c:pt idx="805">
                  <c:v>1910</c:v>
                </c:pt>
                <c:pt idx="806">
                  <c:v>1911</c:v>
                </c:pt>
                <c:pt idx="807">
                  <c:v>1912</c:v>
                </c:pt>
                <c:pt idx="808">
                  <c:v>1913</c:v>
                </c:pt>
                <c:pt idx="809">
                  <c:v>1914</c:v>
                </c:pt>
                <c:pt idx="810">
                  <c:v>1915</c:v>
                </c:pt>
                <c:pt idx="811">
                  <c:v>1916</c:v>
                </c:pt>
                <c:pt idx="812">
                  <c:v>1917</c:v>
                </c:pt>
                <c:pt idx="813">
                  <c:v>1918</c:v>
                </c:pt>
                <c:pt idx="814">
                  <c:v>1919</c:v>
                </c:pt>
                <c:pt idx="815">
                  <c:v>1920</c:v>
                </c:pt>
                <c:pt idx="816">
                  <c:v>1921</c:v>
                </c:pt>
                <c:pt idx="817">
                  <c:v>1922</c:v>
                </c:pt>
                <c:pt idx="818">
                  <c:v>1923</c:v>
                </c:pt>
                <c:pt idx="819">
                  <c:v>1924</c:v>
                </c:pt>
                <c:pt idx="820">
                  <c:v>1925</c:v>
                </c:pt>
                <c:pt idx="821">
                  <c:v>1926</c:v>
                </c:pt>
                <c:pt idx="822">
                  <c:v>1927</c:v>
                </c:pt>
                <c:pt idx="823">
                  <c:v>1928</c:v>
                </c:pt>
                <c:pt idx="824">
                  <c:v>1929</c:v>
                </c:pt>
                <c:pt idx="825">
                  <c:v>1930</c:v>
                </c:pt>
                <c:pt idx="826">
                  <c:v>1931</c:v>
                </c:pt>
                <c:pt idx="827">
                  <c:v>1932</c:v>
                </c:pt>
                <c:pt idx="828">
                  <c:v>1933</c:v>
                </c:pt>
                <c:pt idx="829">
                  <c:v>1934</c:v>
                </c:pt>
                <c:pt idx="830">
                  <c:v>1935</c:v>
                </c:pt>
                <c:pt idx="831">
                  <c:v>1936</c:v>
                </c:pt>
                <c:pt idx="832">
                  <c:v>1937</c:v>
                </c:pt>
                <c:pt idx="833">
                  <c:v>1938</c:v>
                </c:pt>
                <c:pt idx="834">
                  <c:v>1939</c:v>
                </c:pt>
                <c:pt idx="835">
                  <c:v>1940</c:v>
                </c:pt>
                <c:pt idx="836">
                  <c:v>1941</c:v>
                </c:pt>
                <c:pt idx="837">
                  <c:v>1942</c:v>
                </c:pt>
                <c:pt idx="838">
                  <c:v>1943</c:v>
                </c:pt>
                <c:pt idx="839">
                  <c:v>1944</c:v>
                </c:pt>
                <c:pt idx="840">
                  <c:v>1945</c:v>
                </c:pt>
                <c:pt idx="841">
                  <c:v>1946</c:v>
                </c:pt>
                <c:pt idx="842">
                  <c:v>1947</c:v>
                </c:pt>
                <c:pt idx="843">
                  <c:v>1948</c:v>
                </c:pt>
                <c:pt idx="844">
                  <c:v>1949</c:v>
                </c:pt>
                <c:pt idx="845">
                  <c:v>1950</c:v>
                </c:pt>
                <c:pt idx="846">
                  <c:v>1951</c:v>
                </c:pt>
                <c:pt idx="847">
                  <c:v>1952</c:v>
                </c:pt>
                <c:pt idx="848">
                  <c:v>1953</c:v>
                </c:pt>
                <c:pt idx="849">
                  <c:v>1954</c:v>
                </c:pt>
                <c:pt idx="850">
                  <c:v>1955</c:v>
                </c:pt>
                <c:pt idx="851">
                  <c:v>1956</c:v>
                </c:pt>
                <c:pt idx="852">
                  <c:v>1957</c:v>
                </c:pt>
                <c:pt idx="853">
                  <c:v>1958</c:v>
                </c:pt>
                <c:pt idx="854">
                  <c:v>1959</c:v>
                </c:pt>
                <c:pt idx="855">
                  <c:v>1960</c:v>
                </c:pt>
                <c:pt idx="856">
                  <c:v>1961</c:v>
                </c:pt>
                <c:pt idx="857">
                  <c:v>1962</c:v>
                </c:pt>
                <c:pt idx="858">
                  <c:v>1963</c:v>
                </c:pt>
                <c:pt idx="859">
                  <c:v>1964</c:v>
                </c:pt>
                <c:pt idx="860">
                  <c:v>1965</c:v>
                </c:pt>
                <c:pt idx="861">
                  <c:v>1966</c:v>
                </c:pt>
                <c:pt idx="862">
                  <c:v>1967</c:v>
                </c:pt>
                <c:pt idx="863">
                  <c:v>1968</c:v>
                </c:pt>
                <c:pt idx="864">
                  <c:v>1969</c:v>
                </c:pt>
                <c:pt idx="865">
                  <c:v>1970</c:v>
                </c:pt>
                <c:pt idx="866">
                  <c:v>1971</c:v>
                </c:pt>
                <c:pt idx="867">
                  <c:v>1972</c:v>
                </c:pt>
                <c:pt idx="868">
                  <c:v>1973</c:v>
                </c:pt>
                <c:pt idx="869">
                  <c:v>1974</c:v>
                </c:pt>
                <c:pt idx="870">
                  <c:v>1975</c:v>
                </c:pt>
                <c:pt idx="871">
                  <c:v>1976</c:v>
                </c:pt>
                <c:pt idx="872">
                  <c:v>1977</c:v>
                </c:pt>
                <c:pt idx="873">
                  <c:v>1978</c:v>
                </c:pt>
                <c:pt idx="874">
                  <c:v>1979</c:v>
                </c:pt>
                <c:pt idx="875">
                  <c:v>1980</c:v>
                </c:pt>
                <c:pt idx="876">
                  <c:v>1981</c:v>
                </c:pt>
                <c:pt idx="877">
                  <c:v>1982</c:v>
                </c:pt>
                <c:pt idx="878">
                  <c:v>1983</c:v>
                </c:pt>
                <c:pt idx="879">
                  <c:v>1984</c:v>
                </c:pt>
                <c:pt idx="880">
                  <c:v>1985</c:v>
                </c:pt>
                <c:pt idx="881">
                  <c:v>1986</c:v>
                </c:pt>
                <c:pt idx="882">
                  <c:v>1987</c:v>
                </c:pt>
                <c:pt idx="883">
                  <c:v>1988</c:v>
                </c:pt>
                <c:pt idx="884">
                  <c:v>1989</c:v>
                </c:pt>
                <c:pt idx="885">
                  <c:v>1990</c:v>
                </c:pt>
                <c:pt idx="886">
                  <c:v>1991</c:v>
                </c:pt>
                <c:pt idx="887">
                  <c:v>1992</c:v>
                </c:pt>
                <c:pt idx="888">
                  <c:v>1993</c:v>
                </c:pt>
                <c:pt idx="889">
                  <c:v>1994</c:v>
                </c:pt>
                <c:pt idx="890">
                  <c:v>1995</c:v>
                </c:pt>
                <c:pt idx="891">
                  <c:v>1996</c:v>
                </c:pt>
                <c:pt idx="892">
                  <c:v>1997</c:v>
                </c:pt>
                <c:pt idx="893">
                  <c:v>1998</c:v>
                </c:pt>
                <c:pt idx="894">
                  <c:v>1999</c:v>
                </c:pt>
                <c:pt idx="895">
                  <c:v>2000</c:v>
                </c:pt>
                <c:pt idx="896">
                  <c:v>2001</c:v>
                </c:pt>
                <c:pt idx="897">
                  <c:v>2002</c:v>
                </c:pt>
                <c:pt idx="898">
                  <c:v>2003</c:v>
                </c:pt>
                <c:pt idx="899">
                  <c:v>2004</c:v>
                </c:pt>
                <c:pt idx="900">
                  <c:v>2005</c:v>
                </c:pt>
                <c:pt idx="901">
                  <c:v>2006</c:v>
                </c:pt>
                <c:pt idx="902">
                  <c:v>2007</c:v>
                </c:pt>
                <c:pt idx="903">
                  <c:v>2008</c:v>
                </c:pt>
                <c:pt idx="904">
                  <c:v>2009</c:v>
                </c:pt>
                <c:pt idx="905">
                  <c:v>2010</c:v>
                </c:pt>
                <c:pt idx="906">
                  <c:v>2011</c:v>
                </c:pt>
                <c:pt idx="907">
                  <c:v>2012</c:v>
                </c:pt>
                <c:pt idx="908">
                  <c:v>2013</c:v>
                </c:pt>
                <c:pt idx="909">
                  <c:v>2014</c:v>
                </c:pt>
                <c:pt idx="910">
                  <c:v>2015</c:v>
                </c:pt>
                <c:pt idx="911">
                  <c:v>2016</c:v>
                </c:pt>
                <c:pt idx="912">
                  <c:v>2017</c:v>
                </c:pt>
                <c:pt idx="913">
                  <c:v>2018</c:v>
                </c:pt>
                <c:pt idx="914">
                  <c:v>2019</c:v>
                </c:pt>
                <c:pt idx="915">
                  <c:v>2020</c:v>
                </c:pt>
                <c:pt idx="916">
                  <c:v>2021</c:v>
                </c:pt>
                <c:pt idx="917">
                  <c:v>2022</c:v>
                </c:pt>
                <c:pt idx="918">
                  <c:v>2023</c:v>
                </c:pt>
                <c:pt idx="919">
                  <c:v>2024</c:v>
                </c:pt>
                <c:pt idx="920">
                  <c:v>2025</c:v>
                </c:pt>
                <c:pt idx="921">
                  <c:v>2026</c:v>
                </c:pt>
                <c:pt idx="922">
                  <c:v>2027</c:v>
                </c:pt>
                <c:pt idx="923">
                  <c:v>2028</c:v>
                </c:pt>
                <c:pt idx="924">
                  <c:v>2029</c:v>
                </c:pt>
                <c:pt idx="925">
                  <c:v>2030</c:v>
                </c:pt>
                <c:pt idx="926">
                  <c:v>2031</c:v>
                </c:pt>
                <c:pt idx="927">
                  <c:v>2032</c:v>
                </c:pt>
                <c:pt idx="928">
                  <c:v>2033</c:v>
                </c:pt>
                <c:pt idx="929">
                  <c:v>2034</c:v>
                </c:pt>
                <c:pt idx="930">
                  <c:v>2035</c:v>
                </c:pt>
                <c:pt idx="931">
                  <c:v>2036</c:v>
                </c:pt>
                <c:pt idx="932">
                  <c:v>2037</c:v>
                </c:pt>
                <c:pt idx="933">
                  <c:v>2038</c:v>
                </c:pt>
                <c:pt idx="934">
                  <c:v>2039</c:v>
                </c:pt>
                <c:pt idx="935">
                  <c:v>2040</c:v>
                </c:pt>
                <c:pt idx="936">
                  <c:v>2041</c:v>
                </c:pt>
                <c:pt idx="937">
                  <c:v>2042</c:v>
                </c:pt>
                <c:pt idx="938">
                  <c:v>2043</c:v>
                </c:pt>
                <c:pt idx="939">
                  <c:v>2044</c:v>
                </c:pt>
                <c:pt idx="940">
                  <c:v>2045</c:v>
                </c:pt>
                <c:pt idx="941">
                  <c:v>2046</c:v>
                </c:pt>
                <c:pt idx="942">
                  <c:v>2047</c:v>
                </c:pt>
                <c:pt idx="943">
                  <c:v>2048</c:v>
                </c:pt>
                <c:pt idx="944">
                  <c:v>2049</c:v>
                </c:pt>
                <c:pt idx="945">
                  <c:v>2050</c:v>
                </c:pt>
                <c:pt idx="946">
                  <c:v>2051</c:v>
                </c:pt>
                <c:pt idx="947">
                  <c:v>2052</c:v>
                </c:pt>
                <c:pt idx="948">
                  <c:v>2053</c:v>
                </c:pt>
                <c:pt idx="949">
                  <c:v>2054</c:v>
                </c:pt>
                <c:pt idx="950">
                  <c:v>2055</c:v>
                </c:pt>
                <c:pt idx="951">
                  <c:v>2056</c:v>
                </c:pt>
                <c:pt idx="952">
                  <c:v>2057</c:v>
                </c:pt>
                <c:pt idx="953">
                  <c:v>2058</c:v>
                </c:pt>
                <c:pt idx="954">
                  <c:v>2059</c:v>
                </c:pt>
                <c:pt idx="955">
                  <c:v>2060</c:v>
                </c:pt>
                <c:pt idx="956">
                  <c:v>2061</c:v>
                </c:pt>
                <c:pt idx="957">
                  <c:v>2062</c:v>
                </c:pt>
                <c:pt idx="958">
                  <c:v>2063</c:v>
                </c:pt>
                <c:pt idx="959">
                  <c:v>2064</c:v>
                </c:pt>
                <c:pt idx="960">
                  <c:v>2065</c:v>
                </c:pt>
                <c:pt idx="961">
                  <c:v>2066</c:v>
                </c:pt>
                <c:pt idx="962">
                  <c:v>2067</c:v>
                </c:pt>
                <c:pt idx="963">
                  <c:v>2068</c:v>
                </c:pt>
                <c:pt idx="964">
                  <c:v>2069</c:v>
                </c:pt>
                <c:pt idx="965">
                  <c:v>2070</c:v>
                </c:pt>
                <c:pt idx="966">
                  <c:v>2071</c:v>
                </c:pt>
                <c:pt idx="967">
                  <c:v>2072</c:v>
                </c:pt>
                <c:pt idx="968">
                  <c:v>2073</c:v>
                </c:pt>
                <c:pt idx="969">
                  <c:v>2074</c:v>
                </c:pt>
                <c:pt idx="970">
                  <c:v>2075</c:v>
                </c:pt>
                <c:pt idx="971">
                  <c:v>2076</c:v>
                </c:pt>
                <c:pt idx="972">
                  <c:v>2077</c:v>
                </c:pt>
                <c:pt idx="973">
                  <c:v>2078</c:v>
                </c:pt>
                <c:pt idx="974">
                  <c:v>2079</c:v>
                </c:pt>
                <c:pt idx="975">
                  <c:v>2080</c:v>
                </c:pt>
                <c:pt idx="976">
                  <c:v>2081</c:v>
                </c:pt>
                <c:pt idx="977">
                  <c:v>2082</c:v>
                </c:pt>
                <c:pt idx="978">
                  <c:v>2083</c:v>
                </c:pt>
                <c:pt idx="979">
                  <c:v>2084</c:v>
                </c:pt>
                <c:pt idx="980">
                  <c:v>2085</c:v>
                </c:pt>
                <c:pt idx="981">
                  <c:v>2086</c:v>
                </c:pt>
                <c:pt idx="982">
                  <c:v>2087</c:v>
                </c:pt>
                <c:pt idx="983">
                  <c:v>2088</c:v>
                </c:pt>
                <c:pt idx="984">
                  <c:v>2089</c:v>
                </c:pt>
                <c:pt idx="985">
                  <c:v>2090</c:v>
                </c:pt>
                <c:pt idx="986">
                  <c:v>2091</c:v>
                </c:pt>
                <c:pt idx="987">
                  <c:v>2092</c:v>
                </c:pt>
                <c:pt idx="988">
                  <c:v>2093</c:v>
                </c:pt>
                <c:pt idx="989">
                  <c:v>2094</c:v>
                </c:pt>
                <c:pt idx="990">
                  <c:v>2095</c:v>
                </c:pt>
                <c:pt idx="991">
                  <c:v>2096</c:v>
                </c:pt>
                <c:pt idx="992">
                  <c:v>2097</c:v>
                </c:pt>
                <c:pt idx="993">
                  <c:v>2098</c:v>
                </c:pt>
                <c:pt idx="994">
                  <c:v>2099</c:v>
                </c:pt>
                <c:pt idx="995">
                  <c:v>2100</c:v>
                </c:pt>
                <c:pt idx="996">
                  <c:v>2101</c:v>
                </c:pt>
                <c:pt idx="997">
                  <c:v>2102</c:v>
                </c:pt>
                <c:pt idx="998">
                  <c:v>2103</c:v>
                </c:pt>
                <c:pt idx="999">
                  <c:v>2104</c:v>
                </c:pt>
                <c:pt idx="1000">
                  <c:v>2105</c:v>
                </c:pt>
                <c:pt idx="1001">
                  <c:v>2106</c:v>
                </c:pt>
                <c:pt idx="1002">
                  <c:v>2107</c:v>
                </c:pt>
                <c:pt idx="1003">
                  <c:v>2108</c:v>
                </c:pt>
                <c:pt idx="1004">
                  <c:v>2109</c:v>
                </c:pt>
                <c:pt idx="1005">
                  <c:v>2110</c:v>
                </c:pt>
                <c:pt idx="1006">
                  <c:v>2111</c:v>
                </c:pt>
                <c:pt idx="1007">
                  <c:v>2112</c:v>
                </c:pt>
                <c:pt idx="1008">
                  <c:v>2113</c:v>
                </c:pt>
                <c:pt idx="1009">
                  <c:v>2114</c:v>
                </c:pt>
                <c:pt idx="1010">
                  <c:v>2115</c:v>
                </c:pt>
                <c:pt idx="1011">
                  <c:v>2116</c:v>
                </c:pt>
                <c:pt idx="1012">
                  <c:v>2117</c:v>
                </c:pt>
                <c:pt idx="1013">
                  <c:v>2118</c:v>
                </c:pt>
                <c:pt idx="1014">
                  <c:v>2119</c:v>
                </c:pt>
                <c:pt idx="1015">
                  <c:v>2120</c:v>
                </c:pt>
                <c:pt idx="1016">
                  <c:v>2121</c:v>
                </c:pt>
                <c:pt idx="1017">
                  <c:v>2122</c:v>
                </c:pt>
                <c:pt idx="1018">
                  <c:v>2123</c:v>
                </c:pt>
                <c:pt idx="1019">
                  <c:v>2124</c:v>
                </c:pt>
                <c:pt idx="1020">
                  <c:v>2125</c:v>
                </c:pt>
                <c:pt idx="1021">
                  <c:v>2126</c:v>
                </c:pt>
                <c:pt idx="1022">
                  <c:v>2127</c:v>
                </c:pt>
                <c:pt idx="1023">
                  <c:v>2128</c:v>
                </c:pt>
                <c:pt idx="1024">
                  <c:v>2129</c:v>
                </c:pt>
                <c:pt idx="1025">
                  <c:v>2130</c:v>
                </c:pt>
                <c:pt idx="1026">
                  <c:v>2131</c:v>
                </c:pt>
                <c:pt idx="1027">
                  <c:v>2132</c:v>
                </c:pt>
                <c:pt idx="1028">
                  <c:v>2133</c:v>
                </c:pt>
                <c:pt idx="1029">
                  <c:v>2134</c:v>
                </c:pt>
                <c:pt idx="1030">
                  <c:v>2135</c:v>
                </c:pt>
                <c:pt idx="1031">
                  <c:v>2136</c:v>
                </c:pt>
                <c:pt idx="1032">
                  <c:v>2137</c:v>
                </c:pt>
                <c:pt idx="1033">
                  <c:v>2138</c:v>
                </c:pt>
                <c:pt idx="1034">
                  <c:v>2139</c:v>
                </c:pt>
                <c:pt idx="1035">
                  <c:v>2140</c:v>
                </c:pt>
                <c:pt idx="1036">
                  <c:v>2141</c:v>
                </c:pt>
                <c:pt idx="1037">
                  <c:v>2142</c:v>
                </c:pt>
                <c:pt idx="1038">
                  <c:v>2143</c:v>
                </c:pt>
                <c:pt idx="1039">
                  <c:v>2144</c:v>
                </c:pt>
                <c:pt idx="1040">
                  <c:v>2145</c:v>
                </c:pt>
                <c:pt idx="1041">
                  <c:v>2146</c:v>
                </c:pt>
                <c:pt idx="1042">
                  <c:v>2147</c:v>
                </c:pt>
                <c:pt idx="1043">
                  <c:v>2148</c:v>
                </c:pt>
                <c:pt idx="1044">
                  <c:v>2149</c:v>
                </c:pt>
                <c:pt idx="1045">
                  <c:v>2150</c:v>
                </c:pt>
                <c:pt idx="1046">
                  <c:v>2151</c:v>
                </c:pt>
                <c:pt idx="1047">
                  <c:v>2152</c:v>
                </c:pt>
                <c:pt idx="1048">
                  <c:v>2153</c:v>
                </c:pt>
                <c:pt idx="1049">
                  <c:v>2154</c:v>
                </c:pt>
                <c:pt idx="1050">
                  <c:v>2155</c:v>
                </c:pt>
                <c:pt idx="1051">
                  <c:v>2156</c:v>
                </c:pt>
                <c:pt idx="1052">
                  <c:v>2157</c:v>
                </c:pt>
                <c:pt idx="1053">
                  <c:v>2158</c:v>
                </c:pt>
                <c:pt idx="1054">
                  <c:v>2159</c:v>
                </c:pt>
                <c:pt idx="1055">
                  <c:v>2160</c:v>
                </c:pt>
                <c:pt idx="1056">
                  <c:v>2161</c:v>
                </c:pt>
                <c:pt idx="1057">
                  <c:v>2162</c:v>
                </c:pt>
                <c:pt idx="1058">
                  <c:v>2163</c:v>
                </c:pt>
                <c:pt idx="1059">
                  <c:v>2164</c:v>
                </c:pt>
                <c:pt idx="1060">
                  <c:v>2165</c:v>
                </c:pt>
                <c:pt idx="1061">
                  <c:v>2166</c:v>
                </c:pt>
                <c:pt idx="1062">
                  <c:v>2167</c:v>
                </c:pt>
                <c:pt idx="1063">
                  <c:v>2168</c:v>
                </c:pt>
                <c:pt idx="1064">
                  <c:v>2169</c:v>
                </c:pt>
                <c:pt idx="1065">
                  <c:v>2170</c:v>
                </c:pt>
                <c:pt idx="1066">
                  <c:v>2171</c:v>
                </c:pt>
                <c:pt idx="1067">
                  <c:v>2172</c:v>
                </c:pt>
                <c:pt idx="1068">
                  <c:v>2173</c:v>
                </c:pt>
                <c:pt idx="1069">
                  <c:v>2174</c:v>
                </c:pt>
                <c:pt idx="1070">
                  <c:v>2175</c:v>
                </c:pt>
                <c:pt idx="1071">
                  <c:v>2176</c:v>
                </c:pt>
                <c:pt idx="1072">
                  <c:v>2177</c:v>
                </c:pt>
                <c:pt idx="1073">
                  <c:v>2178</c:v>
                </c:pt>
                <c:pt idx="1074">
                  <c:v>2179</c:v>
                </c:pt>
                <c:pt idx="1075">
                  <c:v>2180</c:v>
                </c:pt>
                <c:pt idx="1076">
                  <c:v>2181</c:v>
                </c:pt>
                <c:pt idx="1077">
                  <c:v>2182</c:v>
                </c:pt>
                <c:pt idx="1078">
                  <c:v>2183</c:v>
                </c:pt>
                <c:pt idx="1079">
                  <c:v>2184</c:v>
                </c:pt>
                <c:pt idx="1080">
                  <c:v>2185</c:v>
                </c:pt>
                <c:pt idx="1081">
                  <c:v>2186</c:v>
                </c:pt>
                <c:pt idx="1082">
                  <c:v>2187</c:v>
                </c:pt>
                <c:pt idx="1083">
                  <c:v>2188</c:v>
                </c:pt>
                <c:pt idx="1084">
                  <c:v>2189</c:v>
                </c:pt>
                <c:pt idx="1085">
                  <c:v>2190</c:v>
                </c:pt>
                <c:pt idx="1086">
                  <c:v>2191</c:v>
                </c:pt>
                <c:pt idx="1087">
                  <c:v>2192</c:v>
                </c:pt>
                <c:pt idx="1088">
                  <c:v>2193</c:v>
                </c:pt>
                <c:pt idx="1089">
                  <c:v>2194</c:v>
                </c:pt>
                <c:pt idx="1090">
                  <c:v>2195</c:v>
                </c:pt>
                <c:pt idx="1091">
                  <c:v>2196</c:v>
                </c:pt>
                <c:pt idx="1092">
                  <c:v>2197</c:v>
                </c:pt>
                <c:pt idx="1093">
                  <c:v>2198</c:v>
                </c:pt>
                <c:pt idx="1094">
                  <c:v>2199</c:v>
                </c:pt>
                <c:pt idx="1095">
                  <c:v>2200</c:v>
                </c:pt>
                <c:pt idx="1096">
                  <c:v>2201</c:v>
                </c:pt>
                <c:pt idx="1097">
                  <c:v>2202</c:v>
                </c:pt>
                <c:pt idx="1098">
                  <c:v>2203</c:v>
                </c:pt>
                <c:pt idx="1099">
                  <c:v>2204</c:v>
                </c:pt>
                <c:pt idx="1100">
                  <c:v>2205</c:v>
                </c:pt>
                <c:pt idx="1101">
                  <c:v>2206</c:v>
                </c:pt>
                <c:pt idx="1102">
                  <c:v>2207</c:v>
                </c:pt>
                <c:pt idx="1103">
                  <c:v>2208</c:v>
                </c:pt>
                <c:pt idx="1104">
                  <c:v>2209</c:v>
                </c:pt>
                <c:pt idx="1105">
                  <c:v>2210</c:v>
                </c:pt>
                <c:pt idx="1106">
                  <c:v>2211</c:v>
                </c:pt>
                <c:pt idx="1107">
                  <c:v>2212</c:v>
                </c:pt>
                <c:pt idx="1108">
                  <c:v>2213</c:v>
                </c:pt>
                <c:pt idx="1109">
                  <c:v>2214</c:v>
                </c:pt>
                <c:pt idx="1110">
                  <c:v>2216</c:v>
                </c:pt>
                <c:pt idx="1111">
                  <c:v>2217</c:v>
                </c:pt>
                <c:pt idx="1112">
                  <c:v>2218</c:v>
                </c:pt>
                <c:pt idx="1113">
                  <c:v>2219</c:v>
                </c:pt>
                <c:pt idx="1114">
                  <c:v>2220</c:v>
                </c:pt>
                <c:pt idx="1115">
                  <c:v>2222</c:v>
                </c:pt>
                <c:pt idx="1116">
                  <c:v>2223</c:v>
                </c:pt>
                <c:pt idx="1117">
                  <c:v>2224</c:v>
                </c:pt>
                <c:pt idx="1118">
                  <c:v>2225</c:v>
                </c:pt>
                <c:pt idx="1119">
                  <c:v>2226</c:v>
                </c:pt>
                <c:pt idx="1120">
                  <c:v>2227</c:v>
                </c:pt>
                <c:pt idx="1121">
                  <c:v>2229</c:v>
                </c:pt>
                <c:pt idx="1122">
                  <c:v>2230</c:v>
                </c:pt>
                <c:pt idx="1123">
                  <c:v>2231</c:v>
                </c:pt>
                <c:pt idx="1124">
                  <c:v>2232</c:v>
                </c:pt>
                <c:pt idx="1125">
                  <c:v>2233</c:v>
                </c:pt>
                <c:pt idx="1126">
                  <c:v>2235</c:v>
                </c:pt>
                <c:pt idx="1127">
                  <c:v>2236</c:v>
                </c:pt>
                <c:pt idx="1128">
                  <c:v>2239</c:v>
                </c:pt>
              </c:numCache>
            </c:numRef>
          </c:xVal>
          <c:yVal>
            <c:numRef>
              <c:f>'[2015_ZonalStats.xlsx]graphs'!$L$2:$L$1130</c:f>
              <c:numCache>
                <c:formatCode>General</c:formatCode>
                <c:ptCount val="1129"/>
                <c:pt idx="0">
                  <c:v>#N/A</c:v>
                </c:pt>
                <c:pt idx="1">
                  <c:v>#N/A</c:v>
                </c:pt>
                <c:pt idx="2">
                  <c:v>4.1538472175598145</c:v>
                </c:pt>
                <c:pt idx="3">
                  <c:v>4.6588120460510254</c:v>
                </c:pt>
                <c:pt idx="4">
                  <c:v>3.7174180984497069</c:v>
                </c:pt>
                <c:pt idx="5">
                  <c:v>2.9358860651652017</c:v>
                </c:pt>
                <c:pt idx="6">
                  <c:v>#N/A</c:v>
                </c:pt>
                <c:pt idx="7">
                  <c:v>2.2286445498466492</c:v>
                </c:pt>
                <c:pt idx="8">
                  <c:v>2.9040260314941406</c:v>
                </c:pt>
                <c:pt idx="9">
                  <c:v>1.4506454467773438</c:v>
                </c:pt>
                <c:pt idx="10">
                  <c:v>#N/A</c:v>
                </c:pt>
                <c:pt idx="11">
                  <c:v>1.0391999483108521</c:v>
                </c:pt>
                <c:pt idx="12">
                  <c:v>2.0783998966217041</c:v>
                </c:pt>
                <c:pt idx="13">
                  <c:v>1.3846157391866047</c:v>
                </c:pt>
                <c:pt idx="14">
                  <c:v>0.94476425647735596</c:v>
                </c:pt>
                <c:pt idx="15">
                  <c:v>#N/A</c:v>
                </c:pt>
                <c:pt idx="16">
                  <c:v>4.2898335456848145</c:v>
                </c:pt>
                <c:pt idx="17">
                  <c:v>3.1887678503990173</c:v>
                </c:pt>
                <c:pt idx="18">
                  <c:v>2.8515632947285972</c:v>
                </c:pt>
                <c:pt idx="19">
                  <c:v>#N/A</c:v>
                </c:pt>
                <c:pt idx="20">
                  <c:v>1.9349395036697388</c:v>
                </c:pt>
                <c:pt idx="21">
                  <c:v>1.7542853355407715</c:v>
                </c:pt>
                <c:pt idx="22">
                  <c:v>3.9217876195907593</c:v>
                </c:pt>
                <c:pt idx="23">
                  <c:v>3.3442170143127443</c:v>
                </c:pt>
                <c:pt idx="24">
                  <c:v>1.633991289138794</c:v>
                </c:pt>
                <c:pt idx="25">
                  <c:v>3.6661797364552817</c:v>
                </c:pt>
                <c:pt idx="26">
                  <c:v>2.3703082799911499</c:v>
                </c:pt>
                <c:pt idx="27">
                  <c:v>2.59052255153656</c:v>
                </c:pt>
                <c:pt idx="28">
                  <c:v>3.5661353631453081</c:v>
                </c:pt>
                <c:pt idx="29">
                  <c:v>2.1854663557476468</c:v>
                </c:pt>
                <c:pt idx="30">
                  <c:v>2.2342881798744201</c:v>
                </c:pt>
                <c:pt idx="31">
                  <c:v>1.5349110513925552</c:v>
                </c:pt>
                <c:pt idx="32">
                  <c:v>2.0086498975753786</c:v>
                </c:pt>
                <c:pt idx="33">
                  <c:v>2.5828843861818314</c:v>
                </c:pt>
                <c:pt idx="34">
                  <c:v>2.7163795883005317</c:v>
                </c:pt>
                <c:pt idx="35">
                  <c:v>1.7297344505786896</c:v>
                </c:pt>
                <c:pt idx="36">
                  <c:v>1.6074977397918702</c:v>
                </c:pt>
                <c:pt idx="37">
                  <c:v>1.7756771723429361</c:v>
                </c:pt>
                <c:pt idx="38">
                  <c:v>2.1922707046781267</c:v>
                </c:pt>
                <c:pt idx="39">
                  <c:v>1.7295440211892128</c:v>
                </c:pt>
                <c:pt idx="40">
                  <c:v>1.9964117876120977</c:v>
                </c:pt>
                <c:pt idx="41">
                  <c:v>1.434732430884915</c:v>
                </c:pt>
                <c:pt idx="42">
                  <c:v>1.6213537567492686</c:v>
                </c:pt>
                <c:pt idx="43">
                  <c:v>1.6698681965787361</c:v>
                </c:pt>
                <c:pt idx="44">
                  <c:v>1.4946956889969962</c:v>
                </c:pt>
                <c:pt idx="45">
                  <c:v>1.2757094780750133</c:v>
                </c:pt>
                <c:pt idx="46">
                  <c:v>1.3083824362764334</c:v>
                </c:pt>
                <c:pt idx="47">
                  <c:v>1.1357809196818958</c:v>
                </c:pt>
                <c:pt idx="48">
                  <c:v>0.96434329393899665</c:v>
                </c:pt>
                <c:pt idx="49">
                  <c:v>1.089739517969164</c:v>
                </c:pt>
                <c:pt idx="50">
                  <c:v>1.1773430623114109</c:v>
                </c:pt>
                <c:pt idx="51">
                  <c:v>1.018946382116813</c:v>
                </c:pt>
                <c:pt idx="52">
                  <c:v>1.0377795611949343</c:v>
                </c:pt>
                <c:pt idx="53">
                  <c:v>1.0098181713505514</c:v>
                </c:pt>
                <c:pt idx="54">
                  <c:v>1.0922770646936966</c:v>
                </c:pt>
                <c:pt idx="55">
                  <c:v>0.72979100661497587</c:v>
                </c:pt>
                <c:pt idx="56">
                  <c:v>0.78323762422037679</c:v>
                </c:pt>
                <c:pt idx="57">
                  <c:v>0.71531071138006075</c:v>
                </c:pt>
                <c:pt idx="58">
                  <c:v>0.69559647946046033</c:v>
                </c:pt>
                <c:pt idx="59">
                  <c:v>0.76372459079280042</c:v>
                </c:pt>
                <c:pt idx="60">
                  <c:v>0.81711700391024356</c:v>
                </c:pt>
                <c:pt idx="61">
                  <c:v>0.97496918757521622</c:v>
                </c:pt>
                <c:pt idx="62">
                  <c:v>0.79325824550081359</c:v>
                </c:pt>
                <c:pt idx="63">
                  <c:v>0.631068406509118</c:v>
                </c:pt>
                <c:pt idx="64">
                  <c:v>0.72479791776113156</c:v>
                </c:pt>
                <c:pt idx="65">
                  <c:v>0.77287953186268898</c:v>
                </c:pt>
                <c:pt idx="66">
                  <c:v>0.66621487028896809</c:v>
                </c:pt>
                <c:pt idx="67">
                  <c:v>0.66485554884445475</c:v>
                </c:pt>
                <c:pt idx="68">
                  <c:v>0.68778110550016547</c:v>
                </c:pt>
                <c:pt idx="69">
                  <c:v>0.65015443154227204</c:v>
                </c:pt>
                <c:pt idx="70">
                  <c:v>0.72177268995708499</c:v>
                </c:pt>
                <c:pt idx="71">
                  <c:v>0.46158839005388713</c:v>
                </c:pt>
                <c:pt idx="72">
                  <c:v>0.66619554097549272</c:v>
                </c:pt>
                <c:pt idx="73">
                  <c:v>0.49921323085497871</c:v>
                </c:pt>
                <c:pt idx="74">
                  <c:v>0.62329714987734874</c:v>
                </c:pt>
                <c:pt idx="75">
                  <c:v>0.56716197137007096</c:v>
                </c:pt>
                <c:pt idx="76">
                  <c:v>0.61088315955137618</c:v>
                </c:pt>
                <c:pt idx="77">
                  <c:v>0.55769028754256078</c:v>
                </c:pt>
                <c:pt idx="78">
                  <c:v>0.49593607570471554</c:v>
                </c:pt>
                <c:pt idx="79">
                  <c:v>0.62071844747290017</c:v>
                </c:pt>
                <c:pt idx="80">
                  <c:v>0.57183149495695751</c:v>
                </c:pt>
                <c:pt idx="81">
                  <c:v>0.55534279015744581</c:v>
                </c:pt>
                <c:pt idx="82">
                  <c:v>0.72090022148579125</c:v>
                </c:pt>
                <c:pt idx="83">
                  <c:v>0.75488493769104037</c:v>
                </c:pt>
                <c:pt idx="84">
                  <c:v>0.64439040596834296</c:v>
                </c:pt>
                <c:pt idx="85">
                  <c:v>0.81287919244759022</c:v>
                </c:pt>
                <c:pt idx="86">
                  <c:v>0.64492885327674976</c:v>
                </c:pt>
                <c:pt idx="87">
                  <c:v>0.65160054634527664</c:v>
                </c:pt>
                <c:pt idx="88">
                  <c:v>0.88007573724961752</c:v>
                </c:pt>
                <c:pt idx="89">
                  <c:v>0.66437004818763146</c:v>
                </c:pt>
                <c:pt idx="90">
                  <c:v>0.68355184970982374</c:v>
                </c:pt>
                <c:pt idx="91">
                  <c:v>0.66098735341452119</c:v>
                </c:pt>
                <c:pt idx="92">
                  <c:v>0.73252365242677209</c:v>
                </c:pt>
                <c:pt idx="93">
                  <c:v>0.72789274437973894</c:v>
                </c:pt>
                <c:pt idx="94">
                  <c:v>0.69037785667127793</c:v>
                </c:pt>
                <c:pt idx="95">
                  <c:v>0.73876661975420532</c:v>
                </c:pt>
                <c:pt idx="96">
                  <c:v>0.62082894891038509</c:v>
                </c:pt>
                <c:pt idx="97">
                  <c:v>0.57597042739507742</c:v>
                </c:pt>
                <c:pt idx="98">
                  <c:v>0.6412215403148106</c:v>
                </c:pt>
                <c:pt idx="99">
                  <c:v>0.63525746827333296</c:v>
                </c:pt>
                <c:pt idx="100">
                  <c:v>0.59153436387217118</c:v>
                </c:pt>
                <c:pt idx="101">
                  <c:v>0.70236649469752321</c:v>
                </c:pt>
                <c:pt idx="102">
                  <c:v>0.60798819536844695</c:v>
                </c:pt>
                <c:pt idx="103">
                  <c:v>0.63925777333146283</c:v>
                </c:pt>
                <c:pt idx="104">
                  <c:v>0.72135726031386749</c:v>
                </c:pt>
                <c:pt idx="105">
                  <c:v>0.78568613264513643</c:v>
                </c:pt>
                <c:pt idx="106">
                  <c:v>0.73596466328710952</c:v>
                </c:pt>
                <c:pt idx="107">
                  <c:v>0.80010816927613881</c:v>
                </c:pt>
                <c:pt idx="108">
                  <c:v>0.8215779442664074</c:v>
                </c:pt>
                <c:pt idx="109">
                  <c:v>0.6871769974104146</c:v>
                </c:pt>
                <c:pt idx="110">
                  <c:v>1.0065463616466912</c:v>
                </c:pt>
                <c:pt idx="111">
                  <c:v>0.76971750337583067</c:v>
                </c:pt>
                <c:pt idx="112">
                  <c:v>0.78905001870220925</c:v>
                </c:pt>
                <c:pt idx="113">
                  <c:v>1.0022659492934798</c:v>
                </c:pt>
                <c:pt idx="114">
                  <c:v>0.81099009862795923</c:v>
                </c:pt>
                <c:pt idx="115">
                  <c:v>1.1233072372788571</c:v>
                </c:pt>
                <c:pt idx="116">
                  <c:v>0.89549990867301499</c:v>
                </c:pt>
                <c:pt idx="117">
                  <c:v>0.99558755766017737</c:v>
                </c:pt>
                <c:pt idx="118">
                  <c:v>0.91703810517765993</c:v>
                </c:pt>
                <c:pt idx="119">
                  <c:v>1.0695786073107061</c:v>
                </c:pt>
                <c:pt idx="120">
                  <c:v>1.1535028232374807</c:v>
                </c:pt>
                <c:pt idx="121">
                  <c:v>1.1815100264023333</c:v>
                </c:pt>
                <c:pt idx="122">
                  <c:v>1.1452231334792522</c:v>
                </c:pt>
                <c:pt idx="123">
                  <c:v>1.1881508025324006</c:v>
                </c:pt>
                <c:pt idx="124">
                  <c:v>1.0896814958299668</c:v>
                </c:pt>
                <c:pt idx="125">
                  <c:v>1.1533053866381129</c:v>
                </c:pt>
                <c:pt idx="126">
                  <c:v>1.0987651920450185</c:v>
                </c:pt>
                <c:pt idx="127">
                  <c:v>1.3294107151819476</c:v>
                </c:pt>
                <c:pt idx="128">
                  <c:v>1.3164353456138533</c:v>
                </c:pt>
                <c:pt idx="129">
                  <c:v>1.1716182400553448</c:v>
                </c:pt>
                <c:pt idx="130">
                  <c:v>1.2876952748047188</c:v>
                </c:pt>
                <c:pt idx="131">
                  <c:v>1.0768704864923366</c:v>
                </c:pt>
                <c:pt idx="132">
                  <c:v>1.2147400318444963</c:v>
                </c:pt>
                <c:pt idx="133">
                  <c:v>1.2783301565622058</c:v>
                </c:pt>
                <c:pt idx="134">
                  <c:v>1.3315284607735107</c:v>
                </c:pt>
                <c:pt idx="135">
                  <c:v>1.276367062513811</c:v>
                </c:pt>
                <c:pt idx="136">
                  <c:v>1.2093886768024775</c:v>
                </c:pt>
                <c:pt idx="137">
                  <c:v>1.3717114112422437</c:v>
                </c:pt>
                <c:pt idx="138">
                  <c:v>1.169480650820252</c:v>
                </c:pt>
                <c:pt idx="139">
                  <c:v>1.356467167288065</c:v>
                </c:pt>
                <c:pt idx="140">
                  <c:v>1.2671790976240171</c:v>
                </c:pt>
                <c:pt idx="141">
                  <c:v>1.2160481791065625</c:v>
                </c:pt>
                <c:pt idx="142">
                  <c:v>1.2987056344180652</c:v>
                </c:pt>
                <c:pt idx="143">
                  <c:v>1.2119949706190942</c:v>
                </c:pt>
                <c:pt idx="144">
                  <c:v>1.4041329905570996</c:v>
                </c:pt>
                <c:pt idx="145">
                  <c:v>1.356135236681439</c:v>
                </c:pt>
                <c:pt idx="146">
                  <c:v>1.3143488517297166</c:v>
                </c:pt>
                <c:pt idx="147">
                  <c:v>1.2218428483186674</c:v>
                </c:pt>
                <c:pt idx="148">
                  <c:v>1.4133482036813525</c:v>
                </c:pt>
                <c:pt idx="149">
                  <c:v>1.4939778108036879</c:v>
                </c:pt>
                <c:pt idx="150">
                  <c:v>1.4826938262972307</c:v>
                </c:pt>
                <c:pt idx="151">
                  <c:v>1.5209971380306453</c:v>
                </c:pt>
                <c:pt idx="152">
                  <c:v>1.5887705381408486</c:v>
                </c:pt>
                <c:pt idx="153">
                  <c:v>1.4669141751465373</c:v>
                </c:pt>
                <c:pt idx="154">
                  <c:v>1.5268956548939256</c:v>
                </c:pt>
                <c:pt idx="155">
                  <c:v>1.647618796822079</c:v>
                </c:pt>
                <c:pt idx="156">
                  <c:v>1.5589499276247807</c:v>
                </c:pt>
                <c:pt idx="157">
                  <c:v>1.6303116731890819</c:v>
                </c:pt>
                <c:pt idx="158">
                  <c:v>1.5896692068403602</c:v>
                </c:pt>
                <c:pt idx="159">
                  <c:v>1.6103190041922189</c:v>
                </c:pt>
                <c:pt idx="160">
                  <c:v>1.6127437362995218</c:v>
                </c:pt>
                <c:pt idx="161">
                  <c:v>1.8260382127235917</c:v>
                </c:pt>
                <c:pt idx="162">
                  <c:v>1.6074759307153084</c:v>
                </c:pt>
                <c:pt idx="163">
                  <c:v>1.871482133427087</c:v>
                </c:pt>
                <c:pt idx="164">
                  <c:v>1.9308887767086251</c:v>
                </c:pt>
                <c:pt idx="165">
                  <c:v>1.8483453902455282</c:v>
                </c:pt>
                <c:pt idx="166">
                  <c:v>1.891110940886441</c:v>
                </c:pt>
                <c:pt idx="167">
                  <c:v>1.8088043967533547</c:v>
                </c:pt>
                <c:pt idx="168">
                  <c:v>1.9880992583930492</c:v>
                </c:pt>
                <c:pt idx="169">
                  <c:v>1.7676947074683591</c:v>
                </c:pt>
                <c:pt idx="170">
                  <c:v>1.6070146243592709</c:v>
                </c:pt>
                <c:pt idx="171">
                  <c:v>1.8377726614245065</c:v>
                </c:pt>
                <c:pt idx="172">
                  <c:v>1.8618280808028032</c:v>
                </c:pt>
                <c:pt idx="173">
                  <c:v>1.9308001102729775</c:v>
                </c:pt>
                <c:pt idx="174">
                  <c:v>2.0611442199674261</c:v>
                </c:pt>
                <c:pt idx="175">
                  <c:v>1.8725561558216552</c:v>
                </c:pt>
                <c:pt idx="176">
                  <c:v>1.7489636113753124</c:v>
                </c:pt>
                <c:pt idx="177">
                  <c:v>1.8112202687480021</c:v>
                </c:pt>
                <c:pt idx="178">
                  <c:v>1.748971007373916</c:v>
                </c:pt>
                <c:pt idx="179">
                  <c:v>1.798037712864206</c:v>
                </c:pt>
                <c:pt idx="180">
                  <c:v>1.912171618071165</c:v>
                </c:pt>
                <c:pt idx="181">
                  <c:v>1.9709973846513189</c:v>
                </c:pt>
                <c:pt idx="182">
                  <c:v>1.9776006320297912</c:v>
                </c:pt>
                <c:pt idx="183">
                  <c:v>1.8342943186477079</c:v>
                </c:pt>
                <c:pt idx="184">
                  <c:v>1.9683814905583858</c:v>
                </c:pt>
                <c:pt idx="185">
                  <c:v>1.9410996031092138</c:v>
                </c:pt>
                <c:pt idx="186">
                  <c:v>1.9661550070044442</c:v>
                </c:pt>
                <c:pt idx="187">
                  <c:v>2.084722438466645</c:v>
                </c:pt>
                <c:pt idx="188">
                  <c:v>2.0608211028148178</c:v>
                </c:pt>
                <c:pt idx="189">
                  <c:v>2.1081899236957984</c:v>
                </c:pt>
                <c:pt idx="190">
                  <c:v>1.9905452896493907</c:v>
                </c:pt>
                <c:pt idx="191">
                  <c:v>1.8398525318259309</c:v>
                </c:pt>
                <c:pt idx="192">
                  <c:v>2.1124735870592608</c:v>
                </c:pt>
                <c:pt idx="193">
                  <c:v>2.0282794980697298</c:v>
                </c:pt>
                <c:pt idx="194">
                  <c:v>2.022979223836924</c:v>
                </c:pt>
                <c:pt idx="195">
                  <c:v>2.1232071854134675</c:v>
                </c:pt>
                <c:pt idx="196">
                  <c:v>1.9521122036684799</c:v>
                </c:pt>
                <c:pt idx="197">
                  <c:v>2.082605611092665</c:v>
                </c:pt>
                <c:pt idx="198">
                  <c:v>2.0676885696448686</c:v>
                </c:pt>
                <c:pt idx="199">
                  <c:v>2.1311413002676436</c:v>
                </c:pt>
                <c:pt idx="200">
                  <c:v>2.0668234955404459</c:v>
                </c:pt>
                <c:pt idx="201">
                  <c:v>2.0332544188777155</c:v>
                </c:pt>
                <c:pt idx="202">
                  <c:v>1.9774746865253239</c:v>
                </c:pt>
                <c:pt idx="203">
                  <c:v>2.0583224445820236</c:v>
                </c:pt>
                <c:pt idx="204">
                  <c:v>2.0307765932753683</c:v>
                </c:pt>
                <c:pt idx="205">
                  <c:v>2.0486207850584663</c:v>
                </c:pt>
                <c:pt idx="206">
                  <c:v>1.8025890512174458</c:v>
                </c:pt>
                <c:pt idx="207">
                  <c:v>2.0179180744736591</c:v>
                </c:pt>
                <c:pt idx="208">
                  <c:v>2.0360820834763382</c:v>
                </c:pt>
                <c:pt idx="209">
                  <c:v>2.0176397109957964</c:v>
                </c:pt>
                <c:pt idx="210">
                  <c:v>2.1819101878825355</c:v>
                </c:pt>
                <c:pt idx="211">
                  <c:v>2.2739652245904187</c:v>
                </c:pt>
                <c:pt idx="212">
                  <c:v>2.0997959337995993</c:v>
                </c:pt>
                <c:pt idx="213">
                  <c:v>2.1624758531342665</c:v>
                </c:pt>
                <c:pt idx="214">
                  <c:v>2.1312020824061357</c:v>
                </c:pt>
                <c:pt idx="215">
                  <c:v>2.0943199754950212</c:v>
                </c:pt>
                <c:pt idx="216">
                  <c:v>2.0531927354075012</c:v>
                </c:pt>
                <c:pt idx="217">
                  <c:v>2.0782756833315461</c:v>
                </c:pt>
                <c:pt idx="218">
                  <c:v>2.0730516724288464</c:v>
                </c:pt>
                <c:pt idx="219">
                  <c:v>2.2222381668508717</c:v>
                </c:pt>
                <c:pt idx="220">
                  <c:v>2.1539844371378423</c:v>
                </c:pt>
                <c:pt idx="221">
                  <c:v>2.1933908193885165</c:v>
                </c:pt>
                <c:pt idx="222">
                  <c:v>2.1488364743445203</c:v>
                </c:pt>
                <c:pt idx="223">
                  <c:v>2.2652467856066183</c:v>
                </c:pt>
                <c:pt idx="224">
                  <c:v>2.1703751681834063</c:v>
                </c:pt>
                <c:pt idx="225">
                  <c:v>2.2424941464242609</c:v>
                </c:pt>
                <c:pt idx="226">
                  <c:v>2.1478630890034967</c:v>
                </c:pt>
                <c:pt idx="227">
                  <c:v>2.195517069919676</c:v>
                </c:pt>
                <c:pt idx="228">
                  <c:v>2.0585399135237648</c:v>
                </c:pt>
                <c:pt idx="229">
                  <c:v>2.0558557347609447</c:v>
                </c:pt>
                <c:pt idx="230">
                  <c:v>2.3049474208848553</c:v>
                </c:pt>
                <c:pt idx="231">
                  <c:v>2.2007875018692635</c:v>
                </c:pt>
                <c:pt idx="232">
                  <c:v>2.2361200315335505</c:v>
                </c:pt>
                <c:pt idx="233">
                  <c:v>2.1634407974181964</c:v>
                </c:pt>
                <c:pt idx="234">
                  <c:v>2.304889163804742</c:v>
                </c:pt>
                <c:pt idx="235">
                  <c:v>2.1508894380829142</c:v>
                </c:pt>
                <c:pt idx="236">
                  <c:v>2.1828908652240453</c:v>
                </c:pt>
                <c:pt idx="237">
                  <c:v>2.3152320086678015</c:v>
                </c:pt>
                <c:pt idx="238">
                  <c:v>2.0226166334054243</c:v>
                </c:pt>
                <c:pt idx="239">
                  <c:v>2.3449580789226845</c:v>
                </c:pt>
                <c:pt idx="240">
                  <c:v>2.2178106385963567</c:v>
                </c:pt>
                <c:pt idx="241">
                  <c:v>2.0849423960924311</c:v>
                </c:pt>
                <c:pt idx="242">
                  <c:v>2.3226115471373001</c:v>
                </c:pt>
                <c:pt idx="243">
                  <c:v>2.4510451322811808</c:v>
                </c:pt>
                <c:pt idx="244">
                  <c:v>2.1723669104810273</c:v>
                </c:pt>
                <c:pt idx="245">
                  <c:v>2.2160640865564347</c:v>
                </c:pt>
                <c:pt idx="246">
                  <c:v>2.1658794801782917</c:v>
                </c:pt>
                <c:pt idx="247">
                  <c:v>2.3671463315710803</c:v>
                </c:pt>
                <c:pt idx="248">
                  <c:v>2.3392705036275978</c:v>
                </c:pt>
                <c:pt idx="249">
                  <c:v>2.3787264884189732</c:v>
                </c:pt>
                <c:pt idx="250">
                  <c:v>2.2185991437317014</c:v>
                </c:pt>
                <c:pt idx="251">
                  <c:v>2.3509341802245758</c:v>
                </c:pt>
                <c:pt idx="252">
                  <c:v>2.2622315828698349</c:v>
                </c:pt>
                <c:pt idx="253">
                  <c:v>2.3435679828384086</c:v>
                </c:pt>
                <c:pt idx="254">
                  <c:v>2.4058057876195895</c:v>
                </c:pt>
                <c:pt idx="255">
                  <c:v>2.2488123547667875</c:v>
                </c:pt>
                <c:pt idx="256">
                  <c:v>2.4257227750243366</c:v>
                </c:pt>
                <c:pt idx="257">
                  <c:v>2.5280392113521959</c:v>
                </c:pt>
                <c:pt idx="258">
                  <c:v>2.3547959733776183</c:v>
                </c:pt>
                <c:pt idx="259">
                  <c:v>2.3556203306070529</c:v>
                </c:pt>
                <c:pt idx="260">
                  <c:v>2.3844287967737849</c:v>
                </c:pt>
                <c:pt idx="261">
                  <c:v>2.3474787434706319</c:v>
                </c:pt>
                <c:pt idx="262">
                  <c:v>2.3627523300406845</c:v>
                </c:pt>
                <c:pt idx="263">
                  <c:v>2.338261443451441</c:v>
                </c:pt>
                <c:pt idx="264">
                  <c:v>2.4263897075823375</c:v>
                </c:pt>
                <c:pt idx="265">
                  <c:v>2.413733286211396</c:v>
                </c:pt>
                <c:pt idx="266">
                  <c:v>2.2595319843056512</c:v>
                </c:pt>
                <c:pt idx="267">
                  <c:v>2.2679521019101903</c:v>
                </c:pt>
                <c:pt idx="268">
                  <c:v>2.2246620694990269</c:v>
                </c:pt>
                <c:pt idx="269">
                  <c:v>2.3068889948772267</c:v>
                </c:pt>
                <c:pt idx="270">
                  <c:v>2.517191005517033</c:v>
                </c:pt>
                <c:pt idx="271">
                  <c:v>2.5546539197595135</c:v>
                </c:pt>
                <c:pt idx="272">
                  <c:v>2.5021590183984803</c:v>
                </c:pt>
                <c:pt idx="273">
                  <c:v>2.361093272281555</c:v>
                </c:pt>
                <c:pt idx="274">
                  <c:v>2.3089527781479635</c:v>
                </c:pt>
                <c:pt idx="275">
                  <c:v>2.2932641349200691</c:v>
                </c:pt>
                <c:pt idx="276">
                  <c:v>2.4755428065933907</c:v>
                </c:pt>
                <c:pt idx="277">
                  <c:v>2.3134491035584794</c:v>
                </c:pt>
                <c:pt idx="278">
                  <c:v>2.3429252877831459</c:v>
                </c:pt>
                <c:pt idx="279">
                  <c:v>2.2290399755750383</c:v>
                </c:pt>
                <c:pt idx="280">
                  <c:v>2.2369362526009544</c:v>
                </c:pt>
                <c:pt idx="281">
                  <c:v>2.2823596241101165</c:v>
                </c:pt>
                <c:pt idx="282">
                  <c:v>2.1434629821080309</c:v>
                </c:pt>
                <c:pt idx="283">
                  <c:v>2.1676194058908593</c:v>
                </c:pt>
                <c:pt idx="284">
                  <c:v>2.3388177268032178</c:v>
                </c:pt>
                <c:pt idx="285">
                  <c:v>2.4428222436990055</c:v>
                </c:pt>
                <c:pt idx="286">
                  <c:v>2.3478230397417166</c:v>
                </c:pt>
                <c:pt idx="287">
                  <c:v>2.3773577238634691</c:v>
                </c:pt>
                <c:pt idx="288">
                  <c:v>2.4223472703618842</c:v>
                </c:pt>
                <c:pt idx="289">
                  <c:v>2.357709183067572</c:v>
                </c:pt>
                <c:pt idx="290">
                  <c:v>2.2379789085320705</c:v>
                </c:pt>
                <c:pt idx="291">
                  <c:v>2.1489134909176566</c:v>
                </c:pt>
                <c:pt idx="292">
                  <c:v>2.091828984654311</c:v>
                </c:pt>
                <c:pt idx="293">
                  <c:v>2.3272500680354624</c:v>
                </c:pt>
                <c:pt idx="294">
                  <c:v>2.1151185970287769</c:v>
                </c:pt>
                <c:pt idx="295">
                  <c:v>2.3097838326213287</c:v>
                </c:pt>
                <c:pt idx="296">
                  <c:v>2.3345949083384943</c:v>
                </c:pt>
                <c:pt idx="297">
                  <c:v>2.3504937816307776</c:v>
                </c:pt>
                <c:pt idx="298">
                  <c:v>2.211605505455799</c:v>
                </c:pt>
                <c:pt idx="299">
                  <c:v>2.2702279163345898</c:v>
                </c:pt>
                <c:pt idx="300">
                  <c:v>2.3135966864199591</c:v>
                </c:pt>
                <c:pt idx="301">
                  <c:v>2.2141135352091017</c:v>
                </c:pt>
                <c:pt idx="302">
                  <c:v>2.2900198772549629</c:v>
                </c:pt>
                <c:pt idx="303">
                  <c:v>2.324346038074979</c:v>
                </c:pt>
                <c:pt idx="304">
                  <c:v>2.4372197730301677</c:v>
                </c:pt>
                <c:pt idx="305">
                  <c:v>2.2607703138556747</c:v>
                </c:pt>
                <c:pt idx="306">
                  <c:v>2.2392937101058066</c:v>
                </c:pt>
                <c:pt idx="307">
                  <c:v>2.218005184986696</c:v>
                </c:pt>
                <c:pt idx="308">
                  <c:v>2.419523321621512</c:v>
                </c:pt>
                <c:pt idx="309">
                  <c:v>2.3752331844111181</c:v>
                </c:pt>
                <c:pt idx="310">
                  <c:v>2.2872391111785317</c:v>
                </c:pt>
                <c:pt idx="311">
                  <c:v>2.2679467218824558</c:v>
                </c:pt>
                <c:pt idx="312">
                  <c:v>2.4280215826901523</c:v>
                </c:pt>
                <c:pt idx="313">
                  <c:v>2.2526567151637678</c:v>
                </c:pt>
                <c:pt idx="314">
                  <c:v>2.263698052550327</c:v>
                </c:pt>
                <c:pt idx="315">
                  <c:v>2.2888866619213477</c:v>
                </c:pt>
                <c:pt idx="316">
                  <c:v>2.6232162938542563</c:v>
                </c:pt>
                <c:pt idx="317">
                  <c:v>2.1787704963104</c:v>
                </c:pt>
                <c:pt idx="318">
                  <c:v>2.1974454380963979</c:v>
                </c:pt>
                <c:pt idx="319">
                  <c:v>2.3177150580222192</c:v>
                </c:pt>
                <c:pt idx="320">
                  <c:v>2.2721710064077891</c:v>
                </c:pt>
                <c:pt idx="321">
                  <c:v>2.2132886853021061</c:v>
                </c:pt>
                <c:pt idx="322">
                  <c:v>2.4283407223660771</c:v>
                </c:pt>
                <c:pt idx="323">
                  <c:v>2.3287216159244064</c:v>
                </c:pt>
                <c:pt idx="324">
                  <c:v>2.0858168611302972</c:v>
                </c:pt>
                <c:pt idx="325">
                  <c:v>2.3839199642717674</c:v>
                </c:pt>
                <c:pt idx="326">
                  <c:v>2.1961435699655163</c:v>
                </c:pt>
                <c:pt idx="327">
                  <c:v>2.3388223094478637</c:v>
                </c:pt>
                <c:pt idx="328">
                  <c:v>2.2834211273129874</c:v>
                </c:pt>
                <c:pt idx="329">
                  <c:v>2.1841663458153495</c:v>
                </c:pt>
                <c:pt idx="330">
                  <c:v>2.2579833322800464</c:v>
                </c:pt>
                <c:pt idx="331">
                  <c:v>2.2895332889856546</c:v>
                </c:pt>
                <c:pt idx="332">
                  <c:v>2.3660749199110658</c:v>
                </c:pt>
                <c:pt idx="333">
                  <c:v>2.3599642408287358</c:v>
                </c:pt>
                <c:pt idx="334">
                  <c:v>2.312442435469618</c:v>
                </c:pt>
                <c:pt idx="335">
                  <c:v>2.4305487545795348</c:v>
                </c:pt>
                <c:pt idx="336">
                  <c:v>2.1454625887122782</c:v>
                </c:pt>
                <c:pt idx="337">
                  <c:v>2.1392636120048816</c:v>
                </c:pt>
                <c:pt idx="338">
                  <c:v>2.2731628115363618</c:v>
                </c:pt>
                <c:pt idx="339">
                  <c:v>2.2553326717000797</c:v>
                </c:pt>
                <c:pt idx="340">
                  <c:v>2.207254174545672</c:v>
                </c:pt>
                <c:pt idx="341">
                  <c:v>2.1824777508154511</c:v>
                </c:pt>
                <c:pt idx="342">
                  <c:v>2.2341048762276277</c:v>
                </c:pt>
                <c:pt idx="343">
                  <c:v>2.2105980086370662</c:v>
                </c:pt>
                <c:pt idx="344">
                  <c:v>2.3222827216659327</c:v>
                </c:pt>
                <c:pt idx="345">
                  <c:v>2.3016670565917083</c:v>
                </c:pt>
                <c:pt idx="346">
                  <c:v>2.2272596111013132</c:v>
                </c:pt>
                <c:pt idx="347">
                  <c:v>2.2801241134071635</c:v>
                </c:pt>
                <c:pt idx="348">
                  <c:v>2.4380704878764874</c:v>
                </c:pt>
                <c:pt idx="349">
                  <c:v>2.2049607136187719</c:v>
                </c:pt>
                <c:pt idx="350">
                  <c:v>2.2066682011810776</c:v>
                </c:pt>
                <c:pt idx="351">
                  <c:v>2.2094923997815896</c:v>
                </c:pt>
                <c:pt idx="352">
                  <c:v>2.2366208988402425</c:v>
                </c:pt>
                <c:pt idx="353">
                  <c:v>2.3667074189339794</c:v>
                </c:pt>
                <c:pt idx="354">
                  <c:v>2.3328693124669542</c:v>
                </c:pt>
                <c:pt idx="355">
                  <c:v>2.320971292738871</c:v>
                </c:pt>
                <c:pt idx="356">
                  <c:v>2.2344474647828241</c:v>
                </c:pt>
                <c:pt idx="357">
                  <c:v>2.1590779436262029</c:v>
                </c:pt>
                <c:pt idx="358">
                  <c:v>2.4136481727775814</c:v>
                </c:pt>
                <c:pt idx="359">
                  <c:v>2.3042244156224467</c:v>
                </c:pt>
                <c:pt idx="360">
                  <c:v>2.3441887613200496</c:v>
                </c:pt>
                <c:pt idx="361">
                  <c:v>2.1832268184954575</c:v>
                </c:pt>
                <c:pt idx="362">
                  <c:v>2.2703172921973982</c:v>
                </c:pt>
                <c:pt idx="363">
                  <c:v>2.1404204569047405</c:v>
                </c:pt>
                <c:pt idx="364">
                  <c:v>2.1726489286002058</c:v>
                </c:pt>
                <c:pt idx="365">
                  <c:v>2.2329564451571278</c:v>
                </c:pt>
                <c:pt idx="366">
                  <c:v>2.2614478146671901</c:v>
                </c:pt>
                <c:pt idx="367">
                  <c:v>2.4678220096561643</c:v>
                </c:pt>
                <c:pt idx="368">
                  <c:v>2.4024405634615484</c:v>
                </c:pt>
                <c:pt idx="369">
                  <c:v>2.2731251681942752</c:v>
                </c:pt>
                <c:pt idx="370">
                  <c:v>2.479529973975886</c:v>
                </c:pt>
                <c:pt idx="371">
                  <c:v>2.3026499564665821</c:v>
                </c:pt>
                <c:pt idx="372">
                  <c:v>2.3350265426416472</c:v>
                </c:pt>
                <c:pt idx="373">
                  <c:v>2.2429888538759331</c:v>
                </c:pt>
                <c:pt idx="374">
                  <c:v>2.1428474282208634</c:v>
                </c:pt>
                <c:pt idx="375">
                  <c:v>2.2027664422195339</c:v>
                </c:pt>
                <c:pt idx="376">
                  <c:v>2.3201099697978069</c:v>
                </c:pt>
                <c:pt idx="377">
                  <c:v>2.3702529828347592</c:v>
                </c:pt>
                <c:pt idx="378">
                  <c:v>2.3422959595792801</c:v>
                </c:pt>
                <c:pt idx="379">
                  <c:v>2.1514791252284216</c:v>
                </c:pt>
                <c:pt idx="380">
                  <c:v>2.4447709517477527</c:v>
                </c:pt>
                <c:pt idx="381">
                  <c:v>2.3813158465032491</c:v>
                </c:pt>
                <c:pt idx="382">
                  <c:v>2.186402272119528</c:v>
                </c:pt>
                <c:pt idx="383">
                  <c:v>2.3010180237475764</c:v>
                </c:pt>
                <c:pt idx="384">
                  <c:v>2.1405073269745527</c:v>
                </c:pt>
                <c:pt idx="385">
                  <c:v>2.2642339518448957</c:v>
                </c:pt>
                <c:pt idx="386">
                  <c:v>2.3107536257763068</c:v>
                </c:pt>
                <c:pt idx="387">
                  <c:v>2.3451109414518867</c:v>
                </c:pt>
                <c:pt idx="388">
                  <c:v>2.370948851207892</c:v>
                </c:pt>
                <c:pt idx="389">
                  <c:v>2.1430490932861965</c:v>
                </c:pt>
                <c:pt idx="390">
                  <c:v>2.3820060243209205</c:v>
                </c:pt>
                <c:pt idx="391">
                  <c:v>2.3059974135526646</c:v>
                </c:pt>
                <c:pt idx="392">
                  <c:v>2.1431412011417077</c:v>
                </c:pt>
                <c:pt idx="393">
                  <c:v>2.1294489005177293</c:v>
                </c:pt>
                <c:pt idx="394">
                  <c:v>2.4896760638168249</c:v>
                </c:pt>
                <c:pt idx="395">
                  <c:v>2.3883252488524729</c:v>
                </c:pt>
                <c:pt idx="396">
                  <c:v>2.2798536021384548</c:v>
                </c:pt>
                <c:pt idx="397">
                  <c:v>2.315838967339467</c:v>
                </c:pt>
                <c:pt idx="398">
                  <c:v>2.2279734994629918</c:v>
                </c:pt>
                <c:pt idx="399">
                  <c:v>2.3226995098442709</c:v>
                </c:pt>
                <c:pt idx="400">
                  <c:v>2.1484429310424393</c:v>
                </c:pt>
                <c:pt idx="401">
                  <c:v>2.2335405808070612</c:v>
                </c:pt>
                <c:pt idx="402">
                  <c:v>2.3020097332101472</c:v>
                </c:pt>
                <c:pt idx="403">
                  <c:v>2.5005343761873542</c:v>
                </c:pt>
                <c:pt idx="404">
                  <c:v>2.3238437388288347</c:v>
                </c:pt>
                <c:pt idx="405">
                  <c:v>2.2889807274782217</c:v>
                </c:pt>
                <c:pt idx="406">
                  <c:v>2.3536191303886165</c:v>
                </c:pt>
                <c:pt idx="407">
                  <c:v>2.2900685181114127</c:v>
                </c:pt>
                <c:pt idx="408">
                  <c:v>2.2108283111988341</c:v>
                </c:pt>
                <c:pt idx="409">
                  <c:v>2.3166125812038612</c:v>
                </c:pt>
                <c:pt idx="410">
                  <c:v>2.2856963794655734</c:v>
                </c:pt>
                <c:pt idx="411">
                  <c:v>2.4756694683793246</c:v>
                </c:pt>
                <c:pt idx="412">
                  <c:v>2.4478324454638267</c:v>
                </c:pt>
                <c:pt idx="413">
                  <c:v>2.5249283752441407</c:v>
                </c:pt>
                <c:pt idx="414">
                  <c:v>2.5899188286427295</c:v>
                </c:pt>
                <c:pt idx="415">
                  <c:v>2.1751378524444394</c:v>
                </c:pt>
                <c:pt idx="416">
                  <c:v>2.3881942504205003</c:v>
                </c:pt>
                <c:pt idx="417">
                  <c:v>2.4195601425778408</c:v>
                </c:pt>
                <c:pt idx="418">
                  <c:v>2.3838944098615382</c:v>
                </c:pt>
                <c:pt idx="419">
                  <c:v>2.650082748362117</c:v>
                </c:pt>
                <c:pt idx="420">
                  <c:v>2.3217305485834729</c:v>
                </c:pt>
                <c:pt idx="421">
                  <c:v>2.4129601556930567</c:v>
                </c:pt>
                <c:pt idx="422">
                  <c:v>2.3592574055475448</c:v>
                </c:pt>
                <c:pt idx="423">
                  <c:v>2.2002509301864959</c:v>
                </c:pt>
                <c:pt idx="424">
                  <c:v>2.3669144035092669</c:v>
                </c:pt>
                <c:pt idx="425">
                  <c:v>2.4685875829179875</c:v>
                </c:pt>
                <c:pt idx="426">
                  <c:v>2.3429905425920321</c:v>
                </c:pt>
                <c:pt idx="427">
                  <c:v>2.5453612851742689</c:v>
                </c:pt>
                <c:pt idx="428">
                  <c:v>2.4444465219777149</c:v>
                </c:pt>
                <c:pt idx="429">
                  <c:v>2.3455764536717623</c:v>
                </c:pt>
                <c:pt idx="430">
                  <c:v>2.3464293467366826</c:v>
                </c:pt>
                <c:pt idx="431">
                  <c:v>2.4721290127319446</c:v>
                </c:pt>
                <c:pt idx="432">
                  <c:v>2.4640669291959956</c:v>
                </c:pt>
                <c:pt idx="433">
                  <c:v>2.4886073745988511</c:v>
                </c:pt>
                <c:pt idx="434">
                  <c:v>2.4672712746794057</c:v>
                </c:pt>
                <c:pt idx="435">
                  <c:v>2.4303374448196684</c:v>
                </c:pt>
                <c:pt idx="436">
                  <c:v>2.5127433116801758</c:v>
                </c:pt>
                <c:pt idx="437">
                  <c:v>2.4650712547590956</c:v>
                </c:pt>
                <c:pt idx="438">
                  <c:v>2.4594344076785175</c:v>
                </c:pt>
                <c:pt idx="439">
                  <c:v>2.3089155406839605</c:v>
                </c:pt>
                <c:pt idx="440">
                  <c:v>2.382711569684139</c:v>
                </c:pt>
                <c:pt idx="441">
                  <c:v>2.6292238411199498</c:v>
                </c:pt>
                <c:pt idx="442">
                  <c:v>2.6490487427347236</c:v>
                </c:pt>
                <c:pt idx="443">
                  <c:v>2.6984111662808949</c:v>
                </c:pt>
                <c:pt idx="444">
                  <c:v>2.604820899716739</c:v>
                </c:pt>
                <c:pt idx="445">
                  <c:v>2.5158056243788449</c:v>
                </c:pt>
                <c:pt idx="446">
                  <c:v>2.3852698780887618</c:v>
                </c:pt>
                <c:pt idx="447">
                  <c:v>2.5983713395667798</c:v>
                </c:pt>
                <c:pt idx="448">
                  <c:v>2.6081765883642696</c:v>
                </c:pt>
                <c:pt idx="449">
                  <c:v>2.5118023338383875</c:v>
                </c:pt>
                <c:pt idx="450">
                  <c:v>2.4777952448888256</c:v>
                </c:pt>
                <c:pt idx="451">
                  <c:v>2.5463554589230508</c:v>
                </c:pt>
                <c:pt idx="452">
                  <c:v>2.588254487647542</c:v>
                </c:pt>
                <c:pt idx="453">
                  <c:v>2.5070704177838481</c:v>
                </c:pt>
                <c:pt idx="454">
                  <c:v>2.4506809234940747</c:v>
                </c:pt>
                <c:pt idx="455">
                  <c:v>2.495579403379689</c:v>
                </c:pt>
                <c:pt idx="456">
                  <c:v>2.504983915340516</c:v>
                </c:pt>
                <c:pt idx="457">
                  <c:v>2.4350211762670262</c:v>
                </c:pt>
                <c:pt idx="458">
                  <c:v>2.4937746754991328</c:v>
                </c:pt>
                <c:pt idx="459">
                  <c:v>2.6303522043487653</c:v>
                </c:pt>
                <c:pt idx="460">
                  <c:v>2.5639515382131473</c:v>
                </c:pt>
                <c:pt idx="461">
                  <c:v>2.7283136735817322</c:v>
                </c:pt>
                <c:pt idx="462">
                  <c:v>2.7425063638126148</c:v>
                </c:pt>
                <c:pt idx="463">
                  <c:v>2.6257965550340456</c:v>
                </c:pt>
                <c:pt idx="464">
                  <c:v>2.7573118521188333</c:v>
                </c:pt>
                <c:pt idx="465">
                  <c:v>2.7181015192316127</c:v>
                </c:pt>
                <c:pt idx="466">
                  <c:v>2.6588401028047537</c:v>
                </c:pt>
                <c:pt idx="467">
                  <c:v>2.7799701736903333</c:v>
                </c:pt>
                <c:pt idx="468">
                  <c:v>2.5697523256814159</c:v>
                </c:pt>
                <c:pt idx="469">
                  <c:v>2.5518793404387061</c:v>
                </c:pt>
                <c:pt idx="470">
                  <c:v>2.6584079443526112</c:v>
                </c:pt>
                <c:pt idx="471">
                  <c:v>2.7082556636044472</c:v>
                </c:pt>
                <c:pt idx="472">
                  <c:v>2.9088455876217614</c:v>
                </c:pt>
                <c:pt idx="473">
                  <c:v>2.559096609771836</c:v>
                </c:pt>
                <c:pt idx="474">
                  <c:v>2.7717938498347339</c:v>
                </c:pt>
                <c:pt idx="475">
                  <c:v>2.6933066076740171</c:v>
                </c:pt>
                <c:pt idx="476">
                  <c:v>2.4582309950933312</c:v>
                </c:pt>
                <c:pt idx="477">
                  <c:v>2.8043600938899416</c:v>
                </c:pt>
                <c:pt idx="478">
                  <c:v>2.742968504560729</c:v>
                </c:pt>
                <c:pt idx="479">
                  <c:v>2.8129965434526349</c:v>
                </c:pt>
                <c:pt idx="480">
                  <c:v>2.77741640164371</c:v>
                </c:pt>
                <c:pt idx="481">
                  <c:v>2.7770221490658575</c:v>
                </c:pt>
                <c:pt idx="482">
                  <c:v>2.5845861841721098</c:v>
                </c:pt>
                <c:pt idx="483">
                  <c:v>2.8460095242347592</c:v>
                </c:pt>
                <c:pt idx="484">
                  <c:v>2.789587896793734</c:v>
                </c:pt>
                <c:pt idx="485">
                  <c:v>2.7649878507771461</c:v>
                </c:pt>
                <c:pt idx="486">
                  <c:v>2.7194954074315123</c:v>
                </c:pt>
                <c:pt idx="487">
                  <c:v>2.5947611692051091</c:v>
                </c:pt>
                <c:pt idx="488">
                  <c:v>2.7859372494694514</c:v>
                </c:pt>
                <c:pt idx="489">
                  <c:v>2.9699430548271555</c:v>
                </c:pt>
                <c:pt idx="490">
                  <c:v>2.7068577779141085</c:v>
                </c:pt>
                <c:pt idx="491">
                  <c:v>2.6227028927373404</c:v>
                </c:pt>
                <c:pt idx="492">
                  <c:v>2.7207501506729219</c:v>
                </c:pt>
                <c:pt idx="493">
                  <c:v>2.5540834112653457</c:v>
                </c:pt>
                <c:pt idx="494">
                  <c:v>2.8550972543824256</c:v>
                </c:pt>
                <c:pt idx="495">
                  <c:v>2.8695417101344756</c:v>
                </c:pt>
                <c:pt idx="496">
                  <c:v>2.7631065475826082</c:v>
                </c:pt>
                <c:pt idx="497">
                  <c:v>2.7158287152008045</c:v>
                </c:pt>
                <c:pt idx="498">
                  <c:v>2.7159307526875729</c:v>
                </c:pt>
                <c:pt idx="499">
                  <c:v>2.7582993995157077</c:v>
                </c:pt>
                <c:pt idx="500">
                  <c:v>2.6397292807184418</c:v>
                </c:pt>
                <c:pt idx="501">
                  <c:v>2.8590267915278673</c:v>
                </c:pt>
                <c:pt idx="502">
                  <c:v>3.0322194166750793</c:v>
                </c:pt>
                <c:pt idx="503">
                  <c:v>2.8761073285406762</c:v>
                </c:pt>
                <c:pt idx="504">
                  <c:v>2.9971230500080486</c:v>
                </c:pt>
                <c:pt idx="505">
                  <c:v>2.7493601457668784</c:v>
                </c:pt>
                <c:pt idx="506">
                  <c:v>2.8636116123905309</c:v>
                </c:pt>
                <c:pt idx="507">
                  <c:v>2.7824096238308864</c:v>
                </c:pt>
                <c:pt idx="508">
                  <c:v>2.8557061727870914</c:v>
                </c:pt>
                <c:pt idx="509">
                  <c:v>2.6506619984920352</c:v>
                </c:pt>
                <c:pt idx="510">
                  <c:v>2.7096708601985879</c:v>
                </c:pt>
                <c:pt idx="511">
                  <c:v>2.5972437096966638</c:v>
                </c:pt>
                <c:pt idx="512">
                  <c:v>2.8438384869824285</c:v>
                </c:pt>
                <c:pt idx="513">
                  <c:v>2.7730950223949722</c:v>
                </c:pt>
                <c:pt idx="514">
                  <c:v>2.8916881455035952</c:v>
                </c:pt>
                <c:pt idx="515">
                  <c:v>2.8238316582888365</c:v>
                </c:pt>
                <c:pt idx="516">
                  <c:v>2.8936960973909924</c:v>
                </c:pt>
                <c:pt idx="517">
                  <c:v>2.8846258609530762</c:v>
                </c:pt>
                <c:pt idx="518">
                  <c:v>2.8232643289945614</c:v>
                </c:pt>
                <c:pt idx="519">
                  <c:v>2.8185932584770064</c:v>
                </c:pt>
                <c:pt idx="520">
                  <c:v>2.9045239015214959</c:v>
                </c:pt>
                <c:pt idx="521">
                  <c:v>2.9942006797275762</c:v>
                </c:pt>
                <c:pt idx="522">
                  <c:v>2.7852805104346303</c:v>
                </c:pt>
                <c:pt idx="523">
                  <c:v>3.002842670329005</c:v>
                </c:pt>
                <c:pt idx="524">
                  <c:v>2.7461722654347516</c:v>
                </c:pt>
                <c:pt idx="525">
                  <c:v>2.9808304093969173</c:v>
                </c:pt>
                <c:pt idx="526">
                  <c:v>2.8940835708897272</c:v>
                </c:pt>
                <c:pt idx="527">
                  <c:v>2.899796158571363</c:v>
                </c:pt>
                <c:pt idx="528">
                  <c:v>2.8826807867554787</c:v>
                </c:pt>
                <c:pt idx="529">
                  <c:v>2.9861331379948517</c:v>
                </c:pt>
                <c:pt idx="530">
                  <c:v>2.8126182811175076</c:v>
                </c:pt>
                <c:pt idx="531">
                  <c:v>3.1073236218125548</c:v>
                </c:pt>
                <c:pt idx="532">
                  <c:v>2.8471757348318021</c:v>
                </c:pt>
                <c:pt idx="533">
                  <c:v>2.9583042764415342</c:v>
                </c:pt>
                <c:pt idx="534">
                  <c:v>2.8165354532336719</c:v>
                </c:pt>
                <c:pt idx="535">
                  <c:v>2.9107413992285727</c:v>
                </c:pt>
                <c:pt idx="536">
                  <c:v>3.1865265648538137</c:v>
                </c:pt>
                <c:pt idx="537">
                  <c:v>2.9164021163815996</c:v>
                </c:pt>
                <c:pt idx="538">
                  <c:v>3.0502767893617269</c:v>
                </c:pt>
                <c:pt idx="539">
                  <c:v>2.9035198222044656</c:v>
                </c:pt>
                <c:pt idx="540">
                  <c:v>2.9821576956693119</c:v>
                </c:pt>
                <c:pt idx="541">
                  <c:v>3.0517292649737584</c:v>
                </c:pt>
                <c:pt idx="542">
                  <c:v>3.1051770181744951</c:v>
                </c:pt>
                <c:pt idx="543">
                  <c:v>2.7684332613317371</c:v>
                </c:pt>
                <c:pt idx="544">
                  <c:v>3.0235744806569675</c:v>
                </c:pt>
                <c:pt idx="545">
                  <c:v>2.8798394501209259</c:v>
                </c:pt>
                <c:pt idx="546">
                  <c:v>3.065946135524265</c:v>
                </c:pt>
                <c:pt idx="547">
                  <c:v>2.7405182133433681</c:v>
                </c:pt>
                <c:pt idx="548">
                  <c:v>2.9945010680572262</c:v>
                </c:pt>
                <c:pt idx="549">
                  <c:v>2.7852873710926467</c:v>
                </c:pt>
                <c:pt idx="550">
                  <c:v>2.9860861508232173</c:v>
                </c:pt>
                <c:pt idx="551">
                  <c:v>2.8801737789482993</c:v>
                </c:pt>
                <c:pt idx="552">
                  <c:v>3.167179786486837</c:v>
                </c:pt>
                <c:pt idx="553">
                  <c:v>3.0476455635425306</c:v>
                </c:pt>
                <c:pt idx="554">
                  <c:v>3.1332429227243996</c:v>
                </c:pt>
                <c:pt idx="555">
                  <c:v>3.0283471264398947</c:v>
                </c:pt>
                <c:pt idx="556">
                  <c:v>2.9555843798298911</c:v>
                </c:pt>
                <c:pt idx="557">
                  <c:v>2.8418730952705329</c:v>
                </c:pt>
                <c:pt idx="558">
                  <c:v>2.9130866793289205</c:v>
                </c:pt>
                <c:pt idx="559">
                  <c:v>3.0693539234259761</c:v>
                </c:pt>
                <c:pt idx="560">
                  <c:v>3.0364824142033124</c:v>
                </c:pt>
                <c:pt idx="561">
                  <c:v>2.9026623355927845</c:v>
                </c:pt>
                <c:pt idx="562">
                  <c:v>3.0130385113777693</c:v>
                </c:pt>
                <c:pt idx="563">
                  <c:v>2.9991405305735181</c:v>
                </c:pt>
                <c:pt idx="564">
                  <c:v>2.8860339407549529</c:v>
                </c:pt>
                <c:pt idx="565">
                  <c:v>3.1147716575069353</c:v>
                </c:pt>
                <c:pt idx="566">
                  <c:v>3.0148442095316552</c:v>
                </c:pt>
                <c:pt idx="567">
                  <c:v>2.9246837999509729</c:v>
                </c:pt>
                <c:pt idx="568">
                  <c:v>3.0669557168869903</c:v>
                </c:pt>
                <c:pt idx="569">
                  <c:v>2.8565676091955257</c:v>
                </c:pt>
                <c:pt idx="570">
                  <c:v>3.0599510905712677</c:v>
                </c:pt>
                <c:pt idx="571">
                  <c:v>3.0045651276732048</c:v>
                </c:pt>
                <c:pt idx="572">
                  <c:v>3.0421921581562077</c:v>
                </c:pt>
                <c:pt idx="573">
                  <c:v>2.9749403486734836</c:v>
                </c:pt>
                <c:pt idx="574">
                  <c:v>3.0142543323771664</c:v>
                </c:pt>
                <c:pt idx="575">
                  <c:v>2.9474359315012304</c:v>
                </c:pt>
                <c:pt idx="576">
                  <c:v>3.0710062226376582</c:v>
                </c:pt>
                <c:pt idx="577">
                  <c:v>3.0923533642395813</c:v>
                </c:pt>
                <c:pt idx="578">
                  <c:v>3.0796585628376887</c:v>
                </c:pt>
                <c:pt idx="579">
                  <c:v>2.9775831784623175</c:v>
                </c:pt>
                <c:pt idx="580">
                  <c:v>2.9563127143234857</c:v>
                </c:pt>
                <c:pt idx="581">
                  <c:v>2.9384306922989309</c:v>
                </c:pt>
                <c:pt idx="582">
                  <c:v>2.8376194098214995</c:v>
                </c:pt>
                <c:pt idx="583">
                  <c:v>2.9584726221318349</c:v>
                </c:pt>
                <c:pt idx="584">
                  <c:v>2.9380760406968238</c:v>
                </c:pt>
                <c:pt idx="585">
                  <c:v>3.0564958350312326</c:v>
                </c:pt>
                <c:pt idx="586">
                  <c:v>3.0188148414153</c:v>
                </c:pt>
                <c:pt idx="587">
                  <c:v>3.0381597419318398</c:v>
                </c:pt>
                <c:pt idx="588">
                  <c:v>2.8848762040176701</c:v>
                </c:pt>
                <c:pt idx="589">
                  <c:v>3.1067717400954558</c:v>
                </c:pt>
                <c:pt idx="590">
                  <c:v>3.0275625524357195</c:v>
                </c:pt>
                <c:pt idx="591">
                  <c:v>2.8909283503511833</c:v>
                </c:pt>
                <c:pt idx="592">
                  <c:v>2.8421936607241909</c:v>
                </c:pt>
                <c:pt idx="593">
                  <c:v>3.0346002196738735</c:v>
                </c:pt>
                <c:pt idx="594">
                  <c:v>3.189386713763942</c:v>
                </c:pt>
                <c:pt idx="595">
                  <c:v>3.0566209253727221</c:v>
                </c:pt>
                <c:pt idx="596">
                  <c:v>3.1181634156792253</c:v>
                </c:pt>
                <c:pt idx="597">
                  <c:v>2.7666734279386254</c:v>
                </c:pt>
                <c:pt idx="598">
                  <c:v>3.2528731712215655</c:v>
                </c:pt>
                <c:pt idx="599">
                  <c:v>3.0816727870914304</c:v>
                </c:pt>
                <c:pt idx="600">
                  <c:v>3.0892654823724714</c:v>
                </c:pt>
                <c:pt idx="601">
                  <c:v>2.9864868856138651</c:v>
                </c:pt>
                <c:pt idx="602">
                  <c:v>3.1098577740820166</c:v>
                </c:pt>
                <c:pt idx="603">
                  <c:v>2.9525637817992405</c:v>
                </c:pt>
                <c:pt idx="604">
                  <c:v>3.3825413756611118</c:v>
                </c:pt>
                <c:pt idx="605">
                  <c:v>3.0880546570616834</c:v>
                </c:pt>
                <c:pt idx="606">
                  <c:v>3.0462463458068667</c:v>
                </c:pt>
                <c:pt idx="607">
                  <c:v>3.2067526601333642</c:v>
                </c:pt>
                <c:pt idx="608">
                  <c:v>3.2758868064018007</c:v>
                </c:pt>
                <c:pt idx="609">
                  <c:v>3.3615793325006962</c:v>
                </c:pt>
                <c:pt idx="610">
                  <c:v>2.8850083005142539</c:v>
                </c:pt>
                <c:pt idx="611">
                  <c:v>3.1906922526108339</c:v>
                </c:pt>
                <c:pt idx="612">
                  <c:v>3.2740194952623409</c:v>
                </c:pt>
                <c:pt idx="613">
                  <c:v>3.2481243826718216</c:v>
                </c:pt>
                <c:pt idx="614">
                  <c:v>3.2755247227508915</c:v>
                </c:pt>
                <c:pt idx="615">
                  <c:v>3.0686700089129411</c:v>
                </c:pt>
                <c:pt idx="616">
                  <c:v>3.2265104174613954</c:v>
                </c:pt>
                <c:pt idx="617">
                  <c:v>3.2100647131764823</c:v>
                </c:pt>
                <c:pt idx="618">
                  <c:v>3.3460192194942273</c:v>
                </c:pt>
                <c:pt idx="619">
                  <c:v>3.0910347875345638</c:v>
                </c:pt>
                <c:pt idx="620">
                  <c:v>3.1576970704995535</c:v>
                </c:pt>
                <c:pt idx="621">
                  <c:v>3.0691696139278286</c:v>
                </c:pt>
                <c:pt idx="622">
                  <c:v>3.0707103439739774</c:v>
                </c:pt>
                <c:pt idx="623">
                  <c:v>3.2689551167857291</c:v>
                </c:pt>
                <c:pt idx="624">
                  <c:v>3.3309089504903362</c:v>
                </c:pt>
                <c:pt idx="625">
                  <c:v>3.3550097635298064</c:v>
                </c:pt>
                <c:pt idx="626">
                  <c:v>3.3735741230712573</c:v>
                </c:pt>
                <c:pt idx="627">
                  <c:v>3.319604483813797</c:v>
                </c:pt>
                <c:pt idx="628">
                  <c:v>3.1307099234184315</c:v>
                </c:pt>
                <c:pt idx="629">
                  <c:v>3.5325644264618554</c:v>
                </c:pt>
                <c:pt idx="630">
                  <c:v>3.1234903707093484</c:v>
                </c:pt>
                <c:pt idx="631">
                  <c:v>3.4993072142168669</c:v>
                </c:pt>
                <c:pt idx="632">
                  <c:v>3.3220839328041265</c:v>
                </c:pt>
                <c:pt idx="633">
                  <c:v>3.3186732302252335</c:v>
                </c:pt>
                <c:pt idx="634">
                  <c:v>3.2150233779236568</c:v>
                </c:pt>
                <c:pt idx="635">
                  <c:v>3.1928331538131745</c:v>
                </c:pt>
                <c:pt idx="636">
                  <c:v>3.2276249862963855</c:v>
                </c:pt>
                <c:pt idx="637">
                  <c:v>3.168748081048451</c:v>
                </c:pt>
                <c:pt idx="638">
                  <c:v>3.4387580770891524</c:v>
                </c:pt>
                <c:pt idx="639">
                  <c:v>3.3875268857325276</c:v>
                </c:pt>
                <c:pt idx="640">
                  <c:v>3.5034630027995712</c:v>
                </c:pt>
                <c:pt idx="641">
                  <c:v>3.3221876116206981</c:v>
                </c:pt>
                <c:pt idx="642">
                  <c:v>3.3686062031681985</c:v>
                </c:pt>
                <c:pt idx="643">
                  <c:v>3.245757113984137</c:v>
                </c:pt>
                <c:pt idx="644">
                  <c:v>3.212653608166653</c:v>
                </c:pt>
                <c:pt idx="645">
                  <c:v>3.3145188354542405</c:v>
                </c:pt>
                <c:pt idx="646">
                  <c:v>3.2033729563294737</c:v>
                </c:pt>
                <c:pt idx="647">
                  <c:v>3.3313966602500944</c:v>
                </c:pt>
                <c:pt idx="648">
                  <c:v>3.2819214255717775</c:v>
                </c:pt>
                <c:pt idx="649">
                  <c:v>3.2826170407555586</c:v>
                </c:pt>
                <c:pt idx="650">
                  <c:v>3.4013156165999749</c:v>
                </c:pt>
                <c:pt idx="651">
                  <c:v>3.311714140380301</c:v>
                </c:pt>
                <c:pt idx="652">
                  <c:v>3.5785463729252416</c:v>
                </c:pt>
                <c:pt idx="653">
                  <c:v>3.3872458343891978</c:v>
                </c:pt>
                <c:pt idx="654">
                  <c:v>3.1639075430042771</c:v>
                </c:pt>
                <c:pt idx="655">
                  <c:v>3.2527900730534425</c:v>
                </c:pt>
                <c:pt idx="656">
                  <c:v>3.3339884038214671</c:v>
                </c:pt>
                <c:pt idx="657">
                  <c:v>3.3972675730624506</c:v>
                </c:pt>
                <c:pt idx="658">
                  <c:v>3.4110002447301007</c:v>
                </c:pt>
                <c:pt idx="659">
                  <c:v>3.4837598824418907</c:v>
                </c:pt>
                <c:pt idx="660">
                  <c:v>3.3168141840816401</c:v>
                </c:pt>
                <c:pt idx="661">
                  <c:v>3.5076929122019727</c:v>
                </c:pt>
                <c:pt idx="662">
                  <c:v>3.755307015940899</c:v>
                </c:pt>
                <c:pt idx="663">
                  <c:v>3.4936688185946361</c:v>
                </c:pt>
                <c:pt idx="664">
                  <c:v>3.278125292206385</c:v>
                </c:pt>
                <c:pt idx="665">
                  <c:v>3.3642608775280234</c:v>
                </c:pt>
                <c:pt idx="666">
                  <c:v>3.7356281906553783</c:v>
                </c:pt>
                <c:pt idx="667">
                  <c:v>3.3386710592739872</c:v>
                </c:pt>
                <c:pt idx="668">
                  <c:v>3.4747706704279957</c:v>
                </c:pt>
                <c:pt idx="669">
                  <c:v>3.6785522269173745</c:v>
                </c:pt>
                <c:pt idx="670">
                  <c:v>3.4748921321149457</c:v>
                </c:pt>
                <c:pt idx="671">
                  <c:v>3.4807985132155213</c:v>
                </c:pt>
                <c:pt idx="672">
                  <c:v>3.3482052342615267</c:v>
                </c:pt>
                <c:pt idx="673">
                  <c:v>3.7460083872493772</c:v>
                </c:pt>
                <c:pt idx="674">
                  <c:v>3.8035779564072274</c:v>
                </c:pt>
                <c:pt idx="675">
                  <c:v>3.5865370275089576</c:v>
                </c:pt>
                <c:pt idx="676">
                  <c:v>3.7736616104757044</c:v>
                </c:pt>
                <c:pt idx="677">
                  <c:v>3.683406958914107</c:v>
                </c:pt>
                <c:pt idx="678">
                  <c:v>3.6341099126918897</c:v>
                </c:pt>
                <c:pt idx="679">
                  <c:v>3.7955815601933955</c:v>
                </c:pt>
                <c:pt idx="680">
                  <c:v>3.6983017055978697</c:v>
                </c:pt>
                <c:pt idx="681">
                  <c:v>3.6454340695846277</c:v>
                </c:pt>
                <c:pt idx="682">
                  <c:v>3.7463896209879439</c:v>
                </c:pt>
                <c:pt idx="683">
                  <c:v>3.5422569592136983</c:v>
                </c:pt>
                <c:pt idx="684">
                  <c:v>3.4857298178014471</c:v>
                </c:pt>
                <c:pt idx="685">
                  <c:v>3.7953225378547946</c:v>
                </c:pt>
                <c:pt idx="686">
                  <c:v>3.7933540232976277</c:v>
                </c:pt>
                <c:pt idx="687">
                  <c:v>3.6752908797400772</c:v>
                </c:pt>
                <c:pt idx="688">
                  <c:v>3.7627995493935376</c:v>
                </c:pt>
                <c:pt idx="689">
                  <c:v>3.6641956788301466</c:v>
                </c:pt>
                <c:pt idx="690">
                  <c:v>3.4947277700461177</c:v>
                </c:pt>
                <c:pt idx="691">
                  <c:v>3.6850811444104665</c:v>
                </c:pt>
                <c:pt idx="692">
                  <c:v>3.868683937191963</c:v>
                </c:pt>
                <c:pt idx="693">
                  <c:v>3.6846266618666759</c:v>
                </c:pt>
                <c:pt idx="694">
                  <c:v>3.5642859247803198</c:v>
                </c:pt>
                <c:pt idx="695">
                  <c:v>3.4709976892918348</c:v>
                </c:pt>
                <c:pt idx="696">
                  <c:v>3.5405729711055756</c:v>
                </c:pt>
                <c:pt idx="697">
                  <c:v>3.6260482836810368</c:v>
                </c:pt>
                <c:pt idx="698">
                  <c:v>3.7535065686838194</c:v>
                </c:pt>
                <c:pt idx="699">
                  <c:v>3.7547732554656221</c:v>
                </c:pt>
                <c:pt idx="700">
                  <c:v>3.6229852148980806</c:v>
                </c:pt>
                <c:pt idx="701">
                  <c:v>3.5794626245275141</c:v>
                </c:pt>
                <c:pt idx="702">
                  <c:v>3.4645033742455271</c:v>
                </c:pt>
                <c:pt idx="703">
                  <c:v>3.7607122315159924</c:v>
                </c:pt>
                <c:pt idx="704">
                  <c:v>3.4035237684609396</c:v>
                </c:pt>
                <c:pt idx="705">
                  <c:v>3.8731140096206218</c:v>
                </c:pt>
                <c:pt idx="706">
                  <c:v>3.4620216789699736</c:v>
                </c:pt>
                <c:pt idx="707">
                  <c:v>3.600825080684587</c:v>
                </c:pt>
                <c:pt idx="708">
                  <c:v>3.6974147382904503</c:v>
                </c:pt>
                <c:pt idx="709">
                  <c:v>3.5012070301506255</c:v>
                </c:pt>
                <c:pt idx="710">
                  <c:v>3.8549898998524115</c:v>
                </c:pt>
                <c:pt idx="711">
                  <c:v>3.5848893246480396</c:v>
                </c:pt>
                <c:pt idx="712">
                  <c:v>3.6452113160807076</c:v>
                </c:pt>
                <c:pt idx="713">
                  <c:v>4.1617415062780303</c:v>
                </c:pt>
                <c:pt idx="714">
                  <c:v>3.6835049342945081</c:v>
                </c:pt>
                <c:pt idx="715">
                  <c:v>3.8290807524453037</c:v>
                </c:pt>
                <c:pt idx="716">
                  <c:v>3.8611593354613549</c:v>
                </c:pt>
                <c:pt idx="717">
                  <c:v>3.5742554566264153</c:v>
                </c:pt>
                <c:pt idx="718">
                  <c:v>3.9336129997087563</c:v>
                </c:pt>
                <c:pt idx="719">
                  <c:v>3.7699196054176851</c:v>
                </c:pt>
                <c:pt idx="720">
                  <c:v>3.7976229716882561</c:v>
                </c:pt>
                <c:pt idx="721">
                  <c:v>4.082191108465195</c:v>
                </c:pt>
                <c:pt idx="722">
                  <c:v>4.0559626864451985</c:v>
                </c:pt>
                <c:pt idx="723">
                  <c:v>3.7898167424968312</c:v>
                </c:pt>
                <c:pt idx="724">
                  <c:v>4.0149876174525678</c:v>
                </c:pt>
                <c:pt idx="725">
                  <c:v>3.8932460072849477</c:v>
                </c:pt>
                <c:pt idx="726">
                  <c:v>3.9810766831357429</c:v>
                </c:pt>
                <c:pt idx="727">
                  <c:v>4.096637537436826</c:v>
                </c:pt>
                <c:pt idx="728">
                  <c:v>4.0776608653214517</c:v>
                </c:pt>
                <c:pt idx="729">
                  <c:v>3.863841012541978</c:v>
                </c:pt>
                <c:pt idx="730">
                  <c:v>4.0255305837643771</c:v>
                </c:pt>
                <c:pt idx="731">
                  <c:v>3.9110159514701528</c:v>
                </c:pt>
                <c:pt idx="732">
                  <c:v>4.2843860093458197</c:v>
                </c:pt>
                <c:pt idx="733">
                  <c:v>4.1850649596232437</c:v>
                </c:pt>
                <c:pt idx="734">
                  <c:v>4.0599698510682467</c:v>
                </c:pt>
                <c:pt idx="735">
                  <c:v>4.3135912630786288</c:v>
                </c:pt>
                <c:pt idx="736">
                  <c:v>4.0819741415977475</c:v>
                </c:pt>
                <c:pt idx="737">
                  <c:v>4.2210034158792391</c:v>
                </c:pt>
                <c:pt idx="738">
                  <c:v>4.0808369614183899</c:v>
                </c:pt>
                <c:pt idx="739">
                  <c:v>4.1977278155585127</c:v>
                </c:pt>
                <c:pt idx="740">
                  <c:v>4.2639828236664039</c:v>
                </c:pt>
                <c:pt idx="741">
                  <c:v>4.1241407821695493</c:v>
                </c:pt>
                <c:pt idx="742">
                  <c:v>4.1141302502607999</c:v>
                </c:pt>
                <c:pt idx="743">
                  <c:v>4.2878614508587383</c:v>
                </c:pt>
                <c:pt idx="744">
                  <c:v>4.194324419118356</c:v>
                </c:pt>
                <c:pt idx="745">
                  <c:v>4.3450807542963465</c:v>
                </c:pt>
                <c:pt idx="746">
                  <c:v>4.1548082384952281</c:v>
                </c:pt>
                <c:pt idx="747">
                  <c:v>4.1624504943256797</c:v>
                </c:pt>
                <c:pt idx="748">
                  <c:v>4.0679675486493618</c:v>
                </c:pt>
                <c:pt idx="749">
                  <c:v>4.4264922755105154</c:v>
                </c:pt>
                <c:pt idx="750">
                  <c:v>4.2712076099551455</c:v>
                </c:pt>
                <c:pt idx="751">
                  <c:v>4.1779098241794399</c:v>
                </c:pt>
                <c:pt idx="752">
                  <c:v>4.2192247022648113</c:v>
                </c:pt>
                <c:pt idx="753">
                  <c:v>4.2089337969110128</c:v>
                </c:pt>
                <c:pt idx="754">
                  <c:v>4.3525613708929578</c:v>
                </c:pt>
                <c:pt idx="755">
                  <c:v>4.3404951120766118</c:v>
                </c:pt>
                <c:pt idx="756">
                  <c:v>4.5849761219767782</c:v>
                </c:pt>
                <c:pt idx="757">
                  <c:v>4.0239550141187816</c:v>
                </c:pt>
                <c:pt idx="758">
                  <c:v>4.2202498149336058</c:v>
                </c:pt>
                <c:pt idx="759">
                  <c:v>4.2990643670543642</c:v>
                </c:pt>
                <c:pt idx="760">
                  <c:v>4.6508860341880629</c:v>
                </c:pt>
                <c:pt idx="761">
                  <c:v>4.3608244864145913</c:v>
                </c:pt>
                <c:pt idx="762">
                  <c:v>4.0249112722201223</c:v>
                </c:pt>
                <c:pt idx="763">
                  <c:v>4.0544178313519579</c:v>
                </c:pt>
                <c:pt idx="764">
                  <c:v>3.996430204464839</c:v>
                </c:pt>
                <c:pt idx="765">
                  <c:v>4.0120664238929749</c:v>
                </c:pt>
                <c:pt idx="766">
                  <c:v>4.1362438910994035</c:v>
                </c:pt>
                <c:pt idx="767">
                  <c:v>4.3818499981943102</c:v>
                </c:pt>
                <c:pt idx="768">
                  <c:v>4.3602727238948527</c:v>
                </c:pt>
                <c:pt idx="769">
                  <c:v>4.456225836133382</c:v>
                </c:pt>
                <c:pt idx="770">
                  <c:v>4.3071974901452901</c:v>
                </c:pt>
                <c:pt idx="771">
                  <c:v>4.4744143907142719</c:v>
                </c:pt>
                <c:pt idx="772">
                  <c:v>4.4039019806818525</c:v>
                </c:pt>
                <c:pt idx="773">
                  <c:v>4.5298812034967781</c:v>
                </c:pt>
                <c:pt idx="774">
                  <c:v>4.3481089677661657</c:v>
                </c:pt>
                <c:pt idx="775">
                  <c:v>4.3648932305879375</c:v>
                </c:pt>
                <c:pt idx="776">
                  <c:v>4.4251906083840309</c:v>
                </c:pt>
                <c:pt idx="777">
                  <c:v>4.482492669683988</c:v>
                </c:pt>
                <c:pt idx="778">
                  <c:v>4.5168130353315554</c:v>
                </c:pt>
                <c:pt idx="779">
                  <c:v>4.498516832788785</c:v>
                </c:pt>
                <c:pt idx="780">
                  <c:v>4.5533150520877559</c:v>
                </c:pt>
                <c:pt idx="781">
                  <c:v>4.5834686404892375</c:v>
                </c:pt>
                <c:pt idx="782">
                  <c:v>4.707481311539472</c:v>
                </c:pt>
                <c:pt idx="783">
                  <c:v>4.8159066872163256</c:v>
                </c:pt>
                <c:pt idx="784">
                  <c:v>4.8580291228017947</c:v>
                </c:pt>
                <c:pt idx="785">
                  <c:v>4.6763529914549027</c:v>
                </c:pt>
                <c:pt idx="786">
                  <c:v>4.7102255201958991</c:v>
                </c:pt>
                <c:pt idx="787">
                  <c:v>4.8158088962774022</c:v>
                </c:pt>
                <c:pt idx="788">
                  <c:v>4.3523632580982881</c:v>
                </c:pt>
                <c:pt idx="789">
                  <c:v>4.5574207013967083</c:v>
                </c:pt>
                <c:pt idx="790">
                  <c:v>4.7932211194239871</c:v>
                </c:pt>
                <c:pt idx="791">
                  <c:v>4.645554269443859</c:v>
                </c:pt>
                <c:pt idx="792">
                  <c:v>4.7604771086147855</c:v>
                </c:pt>
                <c:pt idx="793">
                  <c:v>4.5792826314767199</c:v>
                </c:pt>
                <c:pt idx="794">
                  <c:v>4.6344487062141075</c:v>
                </c:pt>
                <c:pt idx="795">
                  <c:v>4.9067667631002569</c:v>
                </c:pt>
                <c:pt idx="796">
                  <c:v>4.7397921569645405</c:v>
                </c:pt>
                <c:pt idx="797">
                  <c:v>4.9132073648859942</c:v>
                </c:pt>
                <c:pt idx="798">
                  <c:v>4.7098992836626268</c:v>
                </c:pt>
                <c:pt idx="799">
                  <c:v>4.7340547233432915</c:v>
                </c:pt>
                <c:pt idx="800">
                  <c:v>4.7513895259387251</c:v>
                </c:pt>
                <c:pt idx="801">
                  <c:v>4.8705616530619169</c:v>
                </c:pt>
                <c:pt idx="802">
                  <c:v>4.9562954902648926</c:v>
                </c:pt>
                <c:pt idx="803">
                  <c:v>5.0063127137846868</c:v>
                </c:pt>
                <c:pt idx="804">
                  <c:v>4.6848579049110413</c:v>
                </c:pt>
                <c:pt idx="805">
                  <c:v>4.9245482105197329</c:v>
                </c:pt>
                <c:pt idx="806">
                  <c:v>4.9260814600303524</c:v>
                </c:pt>
                <c:pt idx="807">
                  <c:v>4.9035210414808628</c:v>
                </c:pt>
                <c:pt idx="808">
                  <c:v>4.9740581837567417</c:v>
                </c:pt>
                <c:pt idx="809">
                  <c:v>5.0178614647492115</c:v>
                </c:pt>
                <c:pt idx="810">
                  <c:v>5.0036419114948787</c:v>
                </c:pt>
                <c:pt idx="811">
                  <c:v>5.0691214423430591</c:v>
                </c:pt>
                <c:pt idx="812">
                  <c:v>4.7270848751068115</c:v>
                </c:pt>
                <c:pt idx="813">
                  <c:v>4.7410331832038031</c:v>
                </c:pt>
                <c:pt idx="814">
                  <c:v>4.9752519361434446</c:v>
                </c:pt>
                <c:pt idx="815">
                  <c:v>5.0084669105077193</c:v>
                </c:pt>
                <c:pt idx="816">
                  <c:v>4.6502268960920432</c:v>
                </c:pt>
                <c:pt idx="817">
                  <c:v>5.0400123845285441</c:v>
                </c:pt>
                <c:pt idx="818">
                  <c:v>5.2064485424443294</c:v>
                </c:pt>
                <c:pt idx="819">
                  <c:v>5.0584565401077271</c:v>
                </c:pt>
                <c:pt idx="820">
                  <c:v>5.0662616450907825</c:v>
                </c:pt>
                <c:pt idx="821">
                  <c:v>4.9511334081239342</c:v>
                </c:pt>
                <c:pt idx="822">
                  <c:v>4.9646877692295952</c:v>
                </c:pt>
                <c:pt idx="823">
                  <c:v>4.8541726931719715</c:v>
                </c:pt>
                <c:pt idx="824">
                  <c:v>4.9188121773979878</c:v>
                </c:pt>
                <c:pt idx="825">
                  <c:v>4.8335507641667901</c:v>
                </c:pt>
                <c:pt idx="826">
                  <c:v>5.138458822287765</c:v>
                </c:pt>
                <c:pt idx="827">
                  <c:v>4.8903511854318475</c:v>
                </c:pt>
                <c:pt idx="828">
                  <c:v>5.1368574338990287</c:v>
                </c:pt>
                <c:pt idx="829">
                  <c:v>4.889033354245699</c:v>
                </c:pt>
                <c:pt idx="830">
                  <c:v>5.227020086844762</c:v>
                </c:pt>
                <c:pt idx="831">
                  <c:v>4.9975284337997437</c:v>
                </c:pt>
                <c:pt idx="832">
                  <c:v>5.00782485678792</c:v>
                </c:pt>
                <c:pt idx="833">
                  <c:v>5.1105464342478157</c:v>
                </c:pt>
                <c:pt idx="834">
                  <c:v>4.6935821028723232</c:v>
                </c:pt>
                <c:pt idx="835">
                  <c:v>4.9601369818051655</c:v>
                </c:pt>
                <c:pt idx="836">
                  <c:v>4.9456762075424194</c:v>
                </c:pt>
                <c:pt idx="837">
                  <c:v>4.6021647112710138</c:v>
                </c:pt>
                <c:pt idx="838">
                  <c:v>4.965346361200015</c:v>
                </c:pt>
                <c:pt idx="839">
                  <c:v>4.919202753141815</c:v>
                </c:pt>
                <c:pt idx="840">
                  <c:v>5.1411780781216088</c:v>
                </c:pt>
                <c:pt idx="841">
                  <c:v>5.0665691409792215</c:v>
                </c:pt>
                <c:pt idx="842">
                  <c:v>4.8402242660522461</c:v>
                </c:pt>
                <c:pt idx="843">
                  <c:v>5.1168020592361199</c:v>
                </c:pt>
                <c:pt idx="844">
                  <c:v>5.0727372977041432</c:v>
                </c:pt>
                <c:pt idx="845">
                  <c:v>4.8747853684425353</c:v>
                </c:pt>
                <c:pt idx="846">
                  <c:v>4.985023571273028</c:v>
                </c:pt>
                <c:pt idx="847">
                  <c:v>4.8608837596705703</c:v>
                </c:pt>
                <c:pt idx="848">
                  <c:v>5.2672709001077189</c:v>
                </c:pt>
                <c:pt idx="849">
                  <c:v>4.9825412096648378</c:v>
                </c:pt>
                <c:pt idx="850">
                  <c:v>5.0174412592402042</c:v>
                </c:pt>
                <c:pt idx="851">
                  <c:v>5.0299778557740726</c:v>
                </c:pt>
                <c:pt idx="852">
                  <c:v>5.109309241689485</c:v>
                </c:pt>
                <c:pt idx="853">
                  <c:v>5.1420921646818822</c:v>
                </c:pt>
                <c:pt idx="854">
                  <c:v>4.9590038546809447</c:v>
                </c:pt>
                <c:pt idx="855">
                  <c:v>4.9990243514378863</c:v>
                </c:pt>
                <c:pt idx="856">
                  <c:v>4.9417438336781094</c:v>
                </c:pt>
                <c:pt idx="857">
                  <c:v>5.1521516716669478</c:v>
                </c:pt>
                <c:pt idx="858">
                  <c:v>5.0634151812522639</c:v>
                </c:pt>
                <c:pt idx="859">
                  <c:v>4.9155593348331141</c:v>
                </c:pt>
                <c:pt idx="860">
                  <c:v>4.9887497540443171</c:v>
                </c:pt>
                <c:pt idx="861">
                  <c:v>5.0922907049005683</c:v>
                </c:pt>
                <c:pt idx="862">
                  <c:v>4.8101403274034196</c:v>
                </c:pt>
                <c:pt idx="863">
                  <c:v>5.0632467965284986</c:v>
                </c:pt>
                <c:pt idx="864">
                  <c:v>4.9162052504870353</c:v>
                </c:pt>
                <c:pt idx="865">
                  <c:v>4.8021865557816072</c:v>
                </c:pt>
                <c:pt idx="866">
                  <c:v>4.9127758932113643</c:v>
                </c:pt>
                <c:pt idx="867">
                  <c:v>4.9286017261567663</c:v>
                </c:pt>
                <c:pt idx="868">
                  <c:v>4.9684200506943919</c:v>
                </c:pt>
                <c:pt idx="869">
                  <c:v>5.1495978255425729</c:v>
                </c:pt>
                <c:pt idx="870">
                  <c:v>5.2375441283395849</c:v>
                </c:pt>
                <c:pt idx="871">
                  <c:v>4.9083241033554081</c:v>
                </c:pt>
                <c:pt idx="872">
                  <c:v>4.9255417995154858</c:v>
                </c:pt>
                <c:pt idx="873">
                  <c:v>4.7089294955350347</c:v>
                </c:pt>
                <c:pt idx="874">
                  <c:v>4.9883750677108765</c:v>
                </c:pt>
                <c:pt idx="875">
                  <c:v>5.0789287912434542</c:v>
                </c:pt>
                <c:pt idx="876">
                  <c:v>4.8866535513489335</c:v>
                </c:pt>
                <c:pt idx="877">
                  <c:v>4.6807759337955055</c:v>
                </c:pt>
                <c:pt idx="878">
                  <c:v>5.1707819274493625</c:v>
                </c:pt>
                <c:pt idx="879">
                  <c:v>4.9489017072713599</c:v>
                </c:pt>
                <c:pt idx="880">
                  <c:v>4.9514192517598472</c:v>
                </c:pt>
                <c:pt idx="881">
                  <c:v>4.9886397267832905</c:v>
                </c:pt>
                <c:pt idx="882">
                  <c:v>4.9835643557941216</c:v>
                </c:pt>
                <c:pt idx="883">
                  <c:v>5.0469247380348099</c:v>
                </c:pt>
                <c:pt idx="884">
                  <c:v>4.7401465852305575</c:v>
                </c:pt>
                <c:pt idx="885">
                  <c:v>4.9417357387081271</c:v>
                </c:pt>
                <c:pt idx="886">
                  <c:v>4.9426578515105781</c:v>
                </c:pt>
                <c:pt idx="887">
                  <c:v>4.9958947813007191</c:v>
                </c:pt>
                <c:pt idx="888">
                  <c:v>5.2841602961222334</c:v>
                </c:pt>
                <c:pt idx="889">
                  <c:v>4.7897316144437205</c:v>
                </c:pt>
                <c:pt idx="890">
                  <c:v>4.8825259386603514</c:v>
                </c:pt>
                <c:pt idx="891">
                  <c:v>5.0219108729526916</c:v>
                </c:pt>
                <c:pt idx="892">
                  <c:v>4.8413127027451992</c:v>
                </c:pt>
                <c:pt idx="893">
                  <c:v>4.9510000834098227</c:v>
                </c:pt>
                <c:pt idx="894">
                  <c:v>4.5426802096828336</c:v>
                </c:pt>
                <c:pt idx="895">
                  <c:v>5.0763036633881047</c:v>
                </c:pt>
                <c:pt idx="896">
                  <c:v>4.8747295511735453</c:v>
                </c:pt>
                <c:pt idx="897">
                  <c:v>4.7471344523570114</c:v>
                </c:pt>
                <c:pt idx="898">
                  <c:v>4.6353223604314469</c:v>
                </c:pt>
                <c:pt idx="899">
                  <c:v>4.5361350520712431</c:v>
                </c:pt>
                <c:pt idx="900">
                  <c:v>5.04397931269237</c:v>
                </c:pt>
                <c:pt idx="901">
                  <c:v>4.8657590746879578</c:v>
                </c:pt>
                <c:pt idx="902">
                  <c:v>4.9492645584619961</c:v>
                </c:pt>
                <c:pt idx="903">
                  <c:v>4.7411733459919061</c:v>
                </c:pt>
                <c:pt idx="904">
                  <c:v>5.0404943814918175</c:v>
                </c:pt>
                <c:pt idx="905">
                  <c:v>4.9284530111721585</c:v>
                </c:pt>
                <c:pt idx="906">
                  <c:v>4.6505414317635925</c:v>
                </c:pt>
                <c:pt idx="907">
                  <c:v>5.1741989647469868</c:v>
                </c:pt>
                <c:pt idx="908">
                  <c:v>4.6481215868677408</c:v>
                </c:pt>
                <c:pt idx="909">
                  <c:v>4.8792772848312165</c:v>
                </c:pt>
                <c:pt idx="910">
                  <c:v>4.6116097271442413</c:v>
                </c:pt>
                <c:pt idx="911">
                  <c:v>4.7193271827697751</c:v>
                </c:pt>
                <c:pt idx="912">
                  <c:v>5.0883538187766559</c:v>
                </c:pt>
                <c:pt idx="913">
                  <c:v>4.8650119105974836</c:v>
                </c:pt>
                <c:pt idx="914">
                  <c:v>5.1523776112533195</c:v>
                </c:pt>
                <c:pt idx="915">
                  <c:v>5.0626867437362675</c:v>
                </c:pt>
                <c:pt idx="916">
                  <c:v>5.2698183395645835</c:v>
                </c:pt>
                <c:pt idx="917">
                  <c:v>5.1127840020439841</c:v>
                </c:pt>
                <c:pt idx="918">
                  <c:v>5.0386396893915144</c:v>
                </c:pt>
                <c:pt idx="919">
                  <c:v>4.9104904061869572</c:v>
                </c:pt>
                <c:pt idx="920">
                  <c:v>4.970792261220641</c:v>
                </c:pt>
                <c:pt idx="921">
                  <c:v>4.6964285003727877</c:v>
                </c:pt>
                <c:pt idx="922">
                  <c:v>5.0063741905935881</c:v>
                </c:pt>
                <c:pt idx="923">
                  <c:v>5.1213946809955671</c:v>
                </c:pt>
                <c:pt idx="924">
                  <c:v>5.2941410271626594</c:v>
                </c:pt>
                <c:pt idx="925">
                  <c:v>5.3848661157819961</c:v>
                </c:pt>
                <c:pt idx="926">
                  <c:v>4.9890362275274178</c:v>
                </c:pt>
                <c:pt idx="927">
                  <c:v>5.3068243338137258</c:v>
                </c:pt>
                <c:pt idx="928">
                  <c:v>5.1205861203524528</c:v>
                </c:pt>
                <c:pt idx="929">
                  <c:v>5.2386664390563968</c:v>
                </c:pt>
                <c:pt idx="930">
                  <c:v>5.091206431388855</c:v>
                </c:pt>
                <c:pt idx="931">
                  <c:v>5.0478412348126609</c:v>
                </c:pt>
                <c:pt idx="932">
                  <c:v>5.0335915539322826</c:v>
                </c:pt>
                <c:pt idx="933">
                  <c:v>5.3345887085487105</c:v>
                </c:pt>
                <c:pt idx="934">
                  <c:v>5.0682267379760741</c:v>
                </c:pt>
                <c:pt idx="935">
                  <c:v>4.897302120923996</c:v>
                </c:pt>
                <c:pt idx="936">
                  <c:v>4.6633728676372108</c:v>
                </c:pt>
                <c:pt idx="937">
                  <c:v>4.8434679441981849</c:v>
                </c:pt>
                <c:pt idx="938">
                  <c:v>4.5592968812802939</c:v>
                </c:pt>
                <c:pt idx="939">
                  <c:v>5.0986007984648358</c:v>
                </c:pt>
                <c:pt idx="940">
                  <c:v>5.2215101615242334</c:v>
                </c:pt>
                <c:pt idx="941">
                  <c:v>4.8150901198387146</c:v>
                </c:pt>
                <c:pt idx="942">
                  <c:v>5.3937633645300771</c:v>
                </c:pt>
                <c:pt idx="943">
                  <c:v>5.2375703760095549</c:v>
                </c:pt>
                <c:pt idx="944">
                  <c:v>4.8831807625293733</c:v>
                </c:pt>
                <c:pt idx="945">
                  <c:v>4.9974222746762367</c:v>
                </c:pt>
                <c:pt idx="946">
                  <c:v>5.2443490549921989</c:v>
                </c:pt>
                <c:pt idx="947">
                  <c:v>4.9543913205464678</c:v>
                </c:pt>
                <c:pt idx="948">
                  <c:v>4.9693872101452889</c:v>
                </c:pt>
                <c:pt idx="949">
                  <c:v>5.1250499068079769</c:v>
                </c:pt>
                <c:pt idx="950">
                  <c:v>5.3840975528810082</c:v>
                </c:pt>
                <c:pt idx="951">
                  <c:v>4.9936563173929853</c:v>
                </c:pt>
                <c:pt idx="952">
                  <c:v>5.3411602973937988</c:v>
                </c:pt>
                <c:pt idx="953">
                  <c:v>5.0477329776400612</c:v>
                </c:pt>
                <c:pt idx="954">
                  <c:v>4.8929694667458534</c:v>
                </c:pt>
                <c:pt idx="955">
                  <c:v>5.1535552295984006</c:v>
                </c:pt>
                <c:pt idx="956">
                  <c:v>4.7685772277870955</c:v>
                </c:pt>
                <c:pt idx="957">
                  <c:v>4.7124944244112283</c:v>
                </c:pt>
                <c:pt idx="958">
                  <c:v>4.4859305580457054</c:v>
                </c:pt>
                <c:pt idx="959">
                  <c:v>4.4378899078743128</c:v>
                </c:pt>
                <c:pt idx="960">
                  <c:v>4.8601308912038803</c:v>
                </c:pt>
                <c:pt idx="961">
                  <c:v>4.7270303837796472</c:v>
                </c:pt>
                <c:pt idx="962">
                  <c:v>4.6921416934655635</c:v>
                </c:pt>
                <c:pt idx="963">
                  <c:v>4.7312977800563889</c:v>
                </c:pt>
                <c:pt idx="964">
                  <c:v>4.7548548633402046</c:v>
                </c:pt>
                <c:pt idx="965">
                  <c:v>4.6748391870866746</c:v>
                </c:pt>
                <c:pt idx="966">
                  <c:v>4.7983635663986206</c:v>
                </c:pt>
                <c:pt idx="967">
                  <c:v>4.7623554548391933</c:v>
                </c:pt>
                <c:pt idx="968">
                  <c:v>4.7852473506387678</c:v>
                </c:pt>
                <c:pt idx="969">
                  <c:v>4.8816513347793631</c:v>
                </c:pt>
                <c:pt idx="970">
                  <c:v>4.8068235449071199</c:v>
                </c:pt>
                <c:pt idx="971">
                  <c:v>4.4331995346422852</c:v>
                </c:pt>
                <c:pt idx="972">
                  <c:v>4.9011866743011137</c:v>
                </c:pt>
                <c:pt idx="973">
                  <c:v>4.7305448827694869</c:v>
                </c:pt>
                <c:pt idx="974">
                  <c:v>5.03085657954216</c:v>
                </c:pt>
                <c:pt idx="975">
                  <c:v>4.8473176096760948</c:v>
                </c:pt>
                <c:pt idx="976">
                  <c:v>5.2790134523225865</c:v>
                </c:pt>
                <c:pt idx="977">
                  <c:v>5.1470914533582786</c:v>
                </c:pt>
                <c:pt idx="978">
                  <c:v>5.0060922615230083</c:v>
                </c:pt>
                <c:pt idx="979">
                  <c:v>5.2032130328091712</c:v>
                </c:pt>
                <c:pt idx="980">
                  <c:v>4.7915921192015372</c:v>
                </c:pt>
                <c:pt idx="981">
                  <c:v>4.6393206764440071</c:v>
                </c:pt>
                <c:pt idx="982">
                  <c:v>4.7287209813411417</c:v>
                </c:pt>
                <c:pt idx="983">
                  <c:v>4.8125252958203921</c:v>
                </c:pt>
                <c:pt idx="984">
                  <c:v>4.7798342406749725</c:v>
                </c:pt>
                <c:pt idx="985">
                  <c:v>4.9999748590041184</c:v>
                </c:pt>
                <c:pt idx="986">
                  <c:v>4.964647867462852</c:v>
                </c:pt>
                <c:pt idx="987">
                  <c:v>5.277151325169732</c:v>
                </c:pt>
                <c:pt idx="988">
                  <c:v>4.4947669076919556</c:v>
                </c:pt>
                <c:pt idx="989">
                  <c:v>5.2030836551085766</c:v>
                </c:pt>
                <c:pt idx="990">
                  <c:v>4.4882630553900027</c:v>
                </c:pt>
                <c:pt idx="991">
                  <c:v>4.4883013308048252</c:v>
                </c:pt>
                <c:pt idx="992">
                  <c:v>4.8659352030552609</c:v>
                </c:pt>
                <c:pt idx="993">
                  <c:v>4.6651004793351154</c:v>
                </c:pt>
                <c:pt idx="994">
                  <c:v>4.7357926397096541</c:v>
                </c:pt>
                <c:pt idx="995">
                  <c:v>4.5646990654261215</c:v>
                </c:pt>
                <c:pt idx="996">
                  <c:v>4.4558433522569372</c:v>
                </c:pt>
                <c:pt idx="997">
                  <c:v>4.8498580545187</c:v>
                </c:pt>
                <c:pt idx="998">
                  <c:v>4.6402261712971855</c:v>
                </c:pt>
                <c:pt idx="999">
                  <c:v>4.2536344352093609</c:v>
                </c:pt>
                <c:pt idx="1000">
                  <c:v>5.1664253320449438</c:v>
                </c:pt>
                <c:pt idx="1001">
                  <c:v>5.1320888645508713</c:v>
                </c:pt>
                <c:pt idx="1002">
                  <c:v>4.5603775584951363</c:v>
                </c:pt>
                <c:pt idx="1003">
                  <c:v>4.5894071210262384</c:v>
                </c:pt>
                <c:pt idx="1004">
                  <c:v>5.0022710374423438</c:v>
                </c:pt>
                <c:pt idx="1005">
                  <c:v>4.6173803420627815</c:v>
                </c:pt>
                <c:pt idx="1006">
                  <c:v>4.7318930559688148</c:v>
                </c:pt>
                <c:pt idx="1007">
                  <c:v>4.8741128230706243</c:v>
                </c:pt>
                <c:pt idx="1008">
                  <c:v>4.1766966633498672</c:v>
                </c:pt>
                <c:pt idx="1009">
                  <c:v>4.3108646102023851</c:v>
                </c:pt>
                <c:pt idx="1010">
                  <c:v>4.358744694126977</c:v>
                </c:pt>
                <c:pt idx="1011">
                  <c:v>4.8192908413269944</c:v>
                </c:pt>
                <c:pt idx="1012">
                  <c:v>5.3789703249931335</c:v>
                </c:pt>
                <c:pt idx="1013">
                  <c:v>4.7350816094514094</c:v>
                </c:pt>
                <c:pt idx="1014">
                  <c:v>4.2202657298608264</c:v>
                </c:pt>
                <c:pt idx="1015">
                  <c:v>4.2471532769062943</c:v>
                </c:pt>
                <c:pt idx="1016">
                  <c:v>4.4677677242844194</c:v>
                </c:pt>
                <c:pt idx="1017">
                  <c:v>4.6769554755266975</c:v>
                </c:pt>
                <c:pt idx="1018">
                  <c:v>4.5464729035601898</c:v>
                </c:pt>
                <c:pt idx="1019">
                  <c:v>3.9155083149671555</c:v>
                </c:pt>
                <c:pt idx="1020">
                  <c:v>4.5652071280138831</c:v>
                </c:pt>
                <c:pt idx="1021">
                  <c:v>4.5687435751869563</c:v>
                </c:pt>
                <c:pt idx="1022">
                  <c:v>4.2740668479134056</c:v>
                </c:pt>
                <c:pt idx="1023">
                  <c:v>5.1623404893008145</c:v>
                </c:pt>
                <c:pt idx="1024">
                  <c:v>4.5729349227178666</c:v>
                </c:pt>
                <c:pt idx="1025">
                  <c:v>4.6332683753967281</c:v>
                </c:pt>
                <c:pt idx="1026">
                  <c:v>4.955580840940061</c:v>
                </c:pt>
                <c:pt idx="1027">
                  <c:v>4.6566205342610676</c:v>
                </c:pt>
                <c:pt idx="1028">
                  <c:v>4.5702326401420263</c:v>
                </c:pt>
                <c:pt idx="1029">
                  <c:v>4.8971802507128031</c:v>
                </c:pt>
                <c:pt idx="1030">
                  <c:v>4.5080117806792259</c:v>
                </c:pt>
                <c:pt idx="1031">
                  <c:v>4.8258976436430405</c:v>
                </c:pt>
                <c:pt idx="1032">
                  <c:v>4.0897148677280972</c:v>
                </c:pt>
                <c:pt idx="1033">
                  <c:v>4.2366267225959087</c:v>
                </c:pt>
                <c:pt idx="1034">
                  <c:v>4.5697687367598219</c:v>
                </c:pt>
                <c:pt idx="1035">
                  <c:v>4.3918510110754712</c:v>
                </c:pt>
                <c:pt idx="1036">
                  <c:v>4.2837005297342934</c:v>
                </c:pt>
                <c:pt idx="1037">
                  <c:v>4.2959371975490024</c:v>
                </c:pt>
                <c:pt idx="1038">
                  <c:v>4.6536949749650622</c:v>
                </c:pt>
                <c:pt idx="1039">
                  <c:v>4.4938253072591925</c:v>
                </c:pt>
                <c:pt idx="1040">
                  <c:v>4.5027782784567938</c:v>
                </c:pt>
                <c:pt idx="1041">
                  <c:v>4.2265243291854855</c:v>
                </c:pt>
                <c:pt idx="1042">
                  <c:v>4.3219406232237816</c:v>
                </c:pt>
                <c:pt idx="1043">
                  <c:v>3.6991204848656287</c:v>
                </c:pt>
                <c:pt idx="1044">
                  <c:v>4.0020266771316528</c:v>
                </c:pt>
                <c:pt idx="1045">
                  <c:v>4.4969345439564101</c:v>
                </c:pt>
                <c:pt idx="1046">
                  <c:v>4.909675774366959</c:v>
                </c:pt>
                <c:pt idx="1047">
                  <c:v>3.9222550868988035</c:v>
                </c:pt>
                <c:pt idx="1048">
                  <c:v>4.7066296980931206</c:v>
                </c:pt>
                <c:pt idx="1049">
                  <c:v>4.2204730212688446</c:v>
                </c:pt>
                <c:pt idx="1050">
                  <c:v>4.7697607553922214</c:v>
                </c:pt>
                <c:pt idx="1051">
                  <c:v>4.6780165910720823</c:v>
                </c:pt>
                <c:pt idx="1052">
                  <c:v>3.6184396101878238</c:v>
                </c:pt>
                <c:pt idx="1053">
                  <c:v>4.8049119631449377</c:v>
                </c:pt>
                <c:pt idx="1054">
                  <c:v>4.0011905564202204</c:v>
                </c:pt>
                <c:pt idx="1055">
                  <c:v>3.6077200329822041</c:v>
                </c:pt>
                <c:pt idx="1056">
                  <c:v>4.3626678586006165</c:v>
                </c:pt>
                <c:pt idx="1057">
                  <c:v>4.6552702699388773</c:v>
                </c:pt>
                <c:pt idx="1058">
                  <c:v>3.9930767893791197</c:v>
                </c:pt>
                <c:pt idx="1059">
                  <c:v>3.7183496724991572</c:v>
                </c:pt>
                <c:pt idx="1060">
                  <c:v>4.2985395255841707</c:v>
                </c:pt>
                <c:pt idx="1061">
                  <c:v>4.0229542255401611</c:v>
                </c:pt>
                <c:pt idx="1062">
                  <c:v>4.0017876178026199</c:v>
                </c:pt>
                <c:pt idx="1063">
                  <c:v>4.0600379625956213</c:v>
                </c:pt>
                <c:pt idx="1064">
                  <c:v>3.8019246101379394</c:v>
                </c:pt>
                <c:pt idx="1065">
                  <c:v>3.9013514518737793</c:v>
                </c:pt>
                <c:pt idx="1066">
                  <c:v>3.3574534257253013</c:v>
                </c:pt>
                <c:pt idx="1067">
                  <c:v>3.7082563313570889</c:v>
                </c:pt>
                <c:pt idx="1068">
                  <c:v>3.8150297105312347</c:v>
                </c:pt>
                <c:pt idx="1069">
                  <c:v>4.138699071747916</c:v>
                </c:pt>
                <c:pt idx="1070">
                  <c:v>4.0857262164354324</c:v>
                </c:pt>
                <c:pt idx="1071">
                  <c:v>4.3415421355854384</c:v>
                </c:pt>
                <c:pt idx="1072">
                  <c:v>3.7783789157867433</c:v>
                </c:pt>
                <c:pt idx="1073">
                  <c:v>3.8200213057654246</c:v>
                </c:pt>
                <c:pt idx="1074">
                  <c:v>2.616771868297032</c:v>
                </c:pt>
                <c:pt idx="1075">
                  <c:v>3.1396155834197996</c:v>
                </c:pt>
                <c:pt idx="1076">
                  <c:v>3.0579872564835981</c:v>
                </c:pt>
                <c:pt idx="1077">
                  <c:v>4.0346741994222004</c:v>
                </c:pt>
                <c:pt idx="1078">
                  <c:v>3.4550871372222902</c:v>
                </c:pt>
                <c:pt idx="1079">
                  <c:v>2.9098823620722842</c:v>
                </c:pt>
                <c:pt idx="1080">
                  <c:v>4.5189519127209978</c:v>
                </c:pt>
                <c:pt idx="1081">
                  <c:v>4.9261587006705145</c:v>
                </c:pt>
                <c:pt idx="1082">
                  <c:v>2.833705953189305</c:v>
                </c:pt>
                <c:pt idx="1083">
                  <c:v>2.7232110023498537</c:v>
                </c:pt>
                <c:pt idx="1084">
                  <c:v>3.1944782733917236</c:v>
                </c:pt>
                <c:pt idx="1085">
                  <c:v>4.3085885047912598</c:v>
                </c:pt>
                <c:pt idx="1086">
                  <c:v>2.860546437176791</c:v>
                </c:pt>
                <c:pt idx="1087">
                  <c:v>4.1990133353642056</c:v>
                </c:pt>
                <c:pt idx="1088">
                  <c:v>2.7048495292663572</c:v>
                </c:pt>
                <c:pt idx="1089">
                  <c:v>3.1849634987967357</c:v>
                </c:pt>
                <c:pt idx="1090">
                  <c:v>3.8459926545619965</c:v>
                </c:pt>
                <c:pt idx="1091">
                  <c:v>3.1701023181279502</c:v>
                </c:pt>
                <c:pt idx="1092">
                  <c:v>2.657513658205668</c:v>
                </c:pt>
                <c:pt idx="1093">
                  <c:v>2.6287994384765625</c:v>
                </c:pt>
                <c:pt idx="1094">
                  <c:v>3.6719903945922852</c:v>
                </c:pt>
                <c:pt idx="1095">
                  <c:v>3.6206849983760288</c:v>
                </c:pt>
                <c:pt idx="1096">
                  <c:v>3.4710201876504079</c:v>
                </c:pt>
                <c:pt idx="1097">
                  <c:v>3.352624464035034</c:v>
                </c:pt>
                <c:pt idx="1098">
                  <c:v>1.52448304494222</c:v>
                </c:pt>
                <c:pt idx="1099">
                  <c:v>4.3043268124262495</c:v>
                </c:pt>
                <c:pt idx="1100">
                  <c:v>3.1853135029474893</c:v>
                </c:pt>
                <c:pt idx="1101">
                  <c:v>4.2544238567352295</c:v>
                </c:pt>
                <c:pt idx="1102">
                  <c:v>3.7924525737762451</c:v>
                </c:pt>
                <c:pt idx="1103">
                  <c:v>4.9403705596923828</c:v>
                </c:pt>
                <c:pt idx="1104">
                  <c:v>3.9682176113128662</c:v>
                </c:pt>
                <c:pt idx="1105">
                  <c:v>4.6733579635620117</c:v>
                </c:pt>
                <c:pt idx="1106">
                  <c:v>2.4136550426483154</c:v>
                </c:pt>
                <c:pt idx="1107">
                  <c:v>3.3791534503300986</c:v>
                </c:pt>
                <c:pt idx="1108">
                  <c:v>3.471287727355957</c:v>
                </c:pt>
                <c:pt idx="1109">
                  <c:v>#N/A</c:v>
                </c:pt>
                <c:pt idx="1110">
                  <c:v>3.6728256225585936</c:v>
                </c:pt>
                <c:pt idx="1111">
                  <c:v>1.7301079034805298</c:v>
                </c:pt>
                <c:pt idx="1112">
                  <c:v>3.352384646733602</c:v>
                </c:pt>
                <c:pt idx="1113">
                  <c:v>3.8894455432891846</c:v>
                </c:pt>
                <c:pt idx="1114">
                  <c:v>1.7950544357299805</c:v>
                </c:pt>
                <c:pt idx="1115">
                  <c:v>3.543910026550293</c:v>
                </c:pt>
                <c:pt idx="1116">
                  <c:v>1.7103176116943359</c:v>
                </c:pt>
                <c:pt idx="1117">
                  <c:v>3.4989514350891113</c:v>
                </c:pt>
                <c:pt idx="1118">
                  <c:v>3.2874397436777749</c:v>
                </c:pt>
                <c:pt idx="1119">
                  <c:v>3.7055044174194336</c:v>
                </c:pt>
                <c:pt idx="1120">
                  <c:v>1.4174147844314575</c:v>
                </c:pt>
                <c:pt idx="1121">
                  <c:v>3.6022279262542725</c:v>
                </c:pt>
                <c:pt idx="1122">
                  <c:v>3.5630698204040527</c:v>
                </c:pt>
                <c:pt idx="1123">
                  <c:v>3.3961006005605063</c:v>
                </c:pt>
                <c:pt idx="1124">
                  <c:v>2.834829568862915</c:v>
                </c:pt>
                <c:pt idx="1125">
                  <c:v>3.4514814615249634</c:v>
                </c:pt>
                <c:pt idx="1126">
                  <c:v>2.834829568862915</c:v>
                </c:pt>
                <c:pt idx="1127">
                  <c:v>2.834829568862915</c:v>
                </c:pt>
                <c:pt idx="1128">
                  <c:v>2.8940451145172119</c:v>
                </c:pt>
              </c:numCache>
            </c:numRef>
          </c:yVal>
          <c:smooth val="0"/>
          <c:extLst>
            <c:ext xmlns:c16="http://schemas.microsoft.com/office/drawing/2014/chart" uri="{C3380CC4-5D6E-409C-BE32-E72D297353CC}">
              <c16:uniqueId val="{00000000-26B2-421F-B113-13DF10EB5E27}"/>
            </c:ext>
          </c:extLst>
        </c:ser>
        <c:ser>
          <c:idx val="1"/>
          <c:order val="1"/>
          <c:tx>
            <c:v>RCEW ET</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0.27359173888806054"/>
                  <c:y val="-0.1118052918498304"/>
                </c:manualLayout>
              </c:layout>
              <c:numFmt formatCode="General" sourceLinked="0"/>
              <c:spPr>
                <a:solidFill>
                  <a:schemeClr val="accent2"/>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'[2015_ZonalStats.xlsx]graphs'!$S$61:$V$61</c:f>
              <c:numCache>
                <c:formatCode>General</c:formatCode>
                <c:ptCount val="4"/>
                <c:pt idx="0">
                  <c:v>1425</c:v>
                </c:pt>
                <c:pt idx="1">
                  <c:v>1608</c:v>
                </c:pt>
                <c:pt idx="2">
                  <c:v>1878</c:v>
                </c:pt>
                <c:pt idx="3">
                  <c:v>2111</c:v>
                </c:pt>
              </c:numCache>
            </c:numRef>
          </c:xVal>
          <c:yVal>
            <c:numRef>
              <c:f>'[2015_ZonalStats.xlsx]graphs'!$S$63:$V$63</c:f>
              <c:numCache>
                <c:formatCode>General</c:formatCode>
                <c:ptCount val="4"/>
                <c:pt idx="0">
                  <c:v>2.8</c:v>
                </c:pt>
                <c:pt idx="1">
                  <c:v>4.54</c:v>
                </c:pt>
                <c:pt idx="2">
                  <c:v>5.07</c:v>
                </c:pt>
                <c:pt idx="3">
                  <c:v>5.48</c:v>
                </c:pt>
              </c:numCache>
            </c:numRef>
          </c:yVal>
          <c:smooth val="0"/>
          <c:extLst>
            <c:ext xmlns:c16="http://schemas.microsoft.com/office/drawing/2014/chart" uri="{C3380CC4-5D6E-409C-BE32-E72D297353CC}">
              <c16:uniqueId val="{00000001-26B2-421F-B113-13DF10EB5E27}"/>
            </c:ext>
          </c:extLst>
        </c:ser>
        <c:dLbls>
          <c:showLegendKey val="0"/>
          <c:showVal val="0"/>
          <c:showCatName val="0"/>
          <c:showSerName val="0"/>
          <c:showPercent val="0"/>
          <c:showBubbleSize val="0"/>
        </c:dLbls>
        <c:axId val="352955680"/>
        <c:axId val="352963552"/>
      </c:scatterChart>
      <c:valAx>
        <c:axId val="352955680"/>
        <c:scaling>
          <c:orientation val="minMax"/>
          <c:min val="1000"/>
        </c:scaling>
        <c:delete val="0"/>
        <c:axPos val="b"/>
        <c:numFmt formatCode="0"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52963552"/>
        <c:crosses val="autoZero"/>
        <c:crossBetween val="midCat"/>
        <c:majorUnit val="300"/>
      </c:valAx>
      <c:valAx>
        <c:axId val="352963552"/>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52955680"/>
        <c:crosses val="autoZero"/>
        <c:crossBetween val="midCat"/>
      </c:valAx>
      <c:spPr>
        <a:noFill/>
        <a:ln w="25400">
          <a:solidFill>
            <a:schemeClr val="tx1"/>
          </a:solid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a:t>SSEBop Mean ET by Elevation</a:t>
            </a:r>
          </a:p>
        </c:rich>
      </c:tx>
      <c:layout>
        <c:manualLayout>
          <c:xMode val="edge"/>
          <c:yMode val="edge"/>
          <c:x val="0.17369790222889187"/>
          <c:y val="4.935784828652203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853608880759926E-2"/>
          <c:y val="0.16942983634736378"/>
          <c:w val="0.86599843150257638"/>
          <c:h val="0.65237056473373412"/>
        </c:manualLayout>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28917964642242816"/>
                  <c:y val="-9.4265162131370719E-2"/>
                </c:manualLayout>
              </c:layout>
              <c:numFmt formatCode="General" sourceLinked="0"/>
              <c:spPr>
                <a:solidFill>
                  <a:schemeClr val="accent1"/>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[SSEBop_ZonalStats_2015.xlsx]Jun!$B$2:$B$249</c:f>
              <c:numCache>
                <c:formatCode>0</c:formatCode>
                <c:ptCount val="248"/>
                <c:pt idx="0">
                  <c:v>1156</c:v>
                </c:pt>
                <c:pt idx="1">
                  <c:v>1168</c:v>
                </c:pt>
                <c:pt idx="2">
                  <c:v>1169</c:v>
                </c:pt>
                <c:pt idx="3">
                  <c:v>1172</c:v>
                </c:pt>
                <c:pt idx="4">
                  <c:v>1174</c:v>
                </c:pt>
                <c:pt idx="5">
                  <c:v>1179</c:v>
                </c:pt>
                <c:pt idx="6">
                  <c:v>1181</c:v>
                </c:pt>
                <c:pt idx="7">
                  <c:v>1188</c:v>
                </c:pt>
                <c:pt idx="8">
                  <c:v>1192</c:v>
                </c:pt>
                <c:pt idx="9">
                  <c:v>1194</c:v>
                </c:pt>
                <c:pt idx="10">
                  <c:v>1195</c:v>
                </c:pt>
                <c:pt idx="11">
                  <c:v>1196</c:v>
                </c:pt>
                <c:pt idx="12">
                  <c:v>1199</c:v>
                </c:pt>
                <c:pt idx="13">
                  <c:v>1203</c:v>
                </c:pt>
                <c:pt idx="14">
                  <c:v>1204</c:v>
                </c:pt>
                <c:pt idx="15">
                  <c:v>1208</c:v>
                </c:pt>
                <c:pt idx="16">
                  <c:v>1211</c:v>
                </c:pt>
                <c:pt idx="17">
                  <c:v>1220</c:v>
                </c:pt>
                <c:pt idx="18">
                  <c:v>1221</c:v>
                </c:pt>
                <c:pt idx="19">
                  <c:v>1222</c:v>
                </c:pt>
                <c:pt idx="20">
                  <c:v>1223</c:v>
                </c:pt>
                <c:pt idx="21">
                  <c:v>1225</c:v>
                </c:pt>
                <c:pt idx="22">
                  <c:v>1231</c:v>
                </c:pt>
                <c:pt idx="23">
                  <c:v>1232</c:v>
                </c:pt>
                <c:pt idx="24">
                  <c:v>1233</c:v>
                </c:pt>
                <c:pt idx="25">
                  <c:v>1240</c:v>
                </c:pt>
                <c:pt idx="26">
                  <c:v>1248</c:v>
                </c:pt>
                <c:pt idx="27">
                  <c:v>1256</c:v>
                </c:pt>
                <c:pt idx="28">
                  <c:v>1258</c:v>
                </c:pt>
                <c:pt idx="29">
                  <c:v>1259</c:v>
                </c:pt>
                <c:pt idx="30">
                  <c:v>1261</c:v>
                </c:pt>
                <c:pt idx="31">
                  <c:v>1266</c:v>
                </c:pt>
                <c:pt idx="32">
                  <c:v>1267</c:v>
                </c:pt>
                <c:pt idx="33">
                  <c:v>1269</c:v>
                </c:pt>
                <c:pt idx="34">
                  <c:v>1270</c:v>
                </c:pt>
                <c:pt idx="35">
                  <c:v>1276</c:v>
                </c:pt>
                <c:pt idx="36">
                  <c:v>1281</c:v>
                </c:pt>
                <c:pt idx="37">
                  <c:v>1282</c:v>
                </c:pt>
                <c:pt idx="38">
                  <c:v>1284</c:v>
                </c:pt>
                <c:pt idx="39">
                  <c:v>1285</c:v>
                </c:pt>
                <c:pt idx="40">
                  <c:v>1286</c:v>
                </c:pt>
                <c:pt idx="41">
                  <c:v>1288</c:v>
                </c:pt>
                <c:pt idx="42">
                  <c:v>1291</c:v>
                </c:pt>
                <c:pt idx="43">
                  <c:v>1292</c:v>
                </c:pt>
                <c:pt idx="44">
                  <c:v>1293</c:v>
                </c:pt>
                <c:pt idx="45">
                  <c:v>1294</c:v>
                </c:pt>
                <c:pt idx="46">
                  <c:v>1295</c:v>
                </c:pt>
                <c:pt idx="47">
                  <c:v>1296</c:v>
                </c:pt>
                <c:pt idx="48">
                  <c:v>1300</c:v>
                </c:pt>
                <c:pt idx="49">
                  <c:v>1303</c:v>
                </c:pt>
                <c:pt idx="50">
                  <c:v>1308</c:v>
                </c:pt>
                <c:pt idx="51">
                  <c:v>1312</c:v>
                </c:pt>
                <c:pt idx="52">
                  <c:v>1313</c:v>
                </c:pt>
                <c:pt idx="53">
                  <c:v>1315</c:v>
                </c:pt>
                <c:pt idx="54">
                  <c:v>1317</c:v>
                </c:pt>
                <c:pt idx="55">
                  <c:v>1318</c:v>
                </c:pt>
                <c:pt idx="56">
                  <c:v>1319</c:v>
                </c:pt>
                <c:pt idx="57">
                  <c:v>1320</c:v>
                </c:pt>
                <c:pt idx="58">
                  <c:v>1323</c:v>
                </c:pt>
                <c:pt idx="59">
                  <c:v>1324</c:v>
                </c:pt>
                <c:pt idx="60">
                  <c:v>1332</c:v>
                </c:pt>
                <c:pt idx="61">
                  <c:v>1333</c:v>
                </c:pt>
                <c:pt idx="62">
                  <c:v>1340</c:v>
                </c:pt>
                <c:pt idx="63">
                  <c:v>1343</c:v>
                </c:pt>
                <c:pt idx="64">
                  <c:v>1349</c:v>
                </c:pt>
                <c:pt idx="65">
                  <c:v>1353</c:v>
                </c:pt>
                <c:pt idx="66">
                  <c:v>1358</c:v>
                </c:pt>
                <c:pt idx="67">
                  <c:v>1359</c:v>
                </c:pt>
                <c:pt idx="68">
                  <c:v>1363</c:v>
                </c:pt>
                <c:pt idx="69">
                  <c:v>1381</c:v>
                </c:pt>
                <c:pt idx="70">
                  <c:v>1383</c:v>
                </c:pt>
                <c:pt idx="71">
                  <c:v>1387</c:v>
                </c:pt>
                <c:pt idx="72">
                  <c:v>1388</c:v>
                </c:pt>
                <c:pt idx="73">
                  <c:v>1391</c:v>
                </c:pt>
                <c:pt idx="74">
                  <c:v>1396</c:v>
                </c:pt>
                <c:pt idx="75">
                  <c:v>1402</c:v>
                </c:pt>
                <c:pt idx="76">
                  <c:v>1403</c:v>
                </c:pt>
                <c:pt idx="77">
                  <c:v>1404</c:v>
                </c:pt>
                <c:pt idx="78">
                  <c:v>1405</c:v>
                </c:pt>
                <c:pt idx="79">
                  <c:v>1408</c:v>
                </c:pt>
                <c:pt idx="80">
                  <c:v>1409</c:v>
                </c:pt>
                <c:pt idx="81">
                  <c:v>1411</c:v>
                </c:pt>
                <c:pt idx="82">
                  <c:v>1412</c:v>
                </c:pt>
                <c:pt idx="83">
                  <c:v>1413</c:v>
                </c:pt>
                <c:pt idx="84">
                  <c:v>1416</c:v>
                </c:pt>
                <c:pt idx="85">
                  <c:v>1425</c:v>
                </c:pt>
                <c:pt idx="86">
                  <c:v>1433</c:v>
                </c:pt>
                <c:pt idx="87">
                  <c:v>1434</c:v>
                </c:pt>
                <c:pt idx="88">
                  <c:v>1435</c:v>
                </c:pt>
                <c:pt idx="89">
                  <c:v>1436</c:v>
                </c:pt>
                <c:pt idx="90">
                  <c:v>1439</c:v>
                </c:pt>
                <c:pt idx="91">
                  <c:v>1441</c:v>
                </c:pt>
                <c:pt idx="92">
                  <c:v>1444</c:v>
                </c:pt>
                <c:pt idx="93">
                  <c:v>1447</c:v>
                </c:pt>
                <c:pt idx="94">
                  <c:v>1452</c:v>
                </c:pt>
                <c:pt idx="95">
                  <c:v>1455</c:v>
                </c:pt>
                <c:pt idx="96">
                  <c:v>1457</c:v>
                </c:pt>
                <c:pt idx="97">
                  <c:v>1463</c:v>
                </c:pt>
                <c:pt idx="98">
                  <c:v>1465</c:v>
                </c:pt>
                <c:pt idx="99">
                  <c:v>1475</c:v>
                </c:pt>
                <c:pt idx="100">
                  <c:v>1478</c:v>
                </c:pt>
                <c:pt idx="101">
                  <c:v>1481</c:v>
                </c:pt>
                <c:pt idx="102">
                  <c:v>1485</c:v>
                </c:pt>
                <c:pt idx="103">
                  <c:v>1488</c:v>
                </c:pt>
                <c:pt idx="104">
                  <c:v>1489</c:v>
                </c:pt>
                <c:pt idx="105">
                  <c:v>1496</c:v>
                </c:pt>
                <c:pt idx="106">
                  <c:v>1497</c:v>
                </c:pt>
                <c:pt idx="107">
                  <c:v>1500</c:v>
                </c:pt>
                <c:pt idx="108">
                  <c:v>1502</c:v>
                </c:pt>
                <c:pt idx="109">
                  <c:v>1511</c:v>
                </c:pt>
                <c:pt idx="110">
                  <c:v>1512</c:v>
                </c:pt>
                <c:pt idx="111">
                  <c:v>1514</c:v>
                </c:pt>
                <c:pt idx="112">
                  <c:v>1516</c:v>
                </c:pt>
                <c:pt idx="113">
                  <c:v>1518</c:v>
                </c:pt>
                <c:pt idx="114">
                  <c:v>1521</c:v>
                </c:pt>
                <c:pt idx="115">
                  <c:v>1523</c:v>
                </c:pt>
                <c:pt idx="116">
                  <c:v>1525</c:v>
                </c:pt>
                <c:pt idx="117">
                  <c:v>1526</c:v>
                </c:pt>
                <c:pt idx="118">
                  <c:v>1532</c:v>
                </c:pt>
                <c:pt idx="119">
                  <c:v>1539</c:v>
                </c:pt>
                <c:pt idx="120">
                  <c:v>1543</c:v>
                </c:pt>
                <c:pt idx="121">
                  <c:v>1546</c:v>
                </c:pt>
                <c:pt idx="122">
                  <c:v>1550</c:v>
                </c:pt>
                <c:pt idx="123">
                  <c:v>1555</c:v>
                </c:pt>
                <c:pt idx="124">
                  <c:v>1561</c:v>
                </c:pt>
                <c:pt idx="125">
                  <c:v>1562</c:v>
                </c:pt>
                <c:pt idx="126">
                  <c:v>1565</c:v>
                </c:pt>
                <c:pt idx="127">
                  <c:v>1567</c:v>
                </c:pt>
                <c:pt idx="128">
                  <c:v>1571</c:v>
                </c:pt>
                <c:pt idx="129">
                  <c:v>1572</c:v>
                </c:pt>
                <c:pt idx="130">
                  <c:v>1575</c:v>
                </c:pt>
                <c:pt idx="131">
                  <c:v>1588</c:v>
                </c:pt>
                <c:pt idx="132">
                  <c:v>1590</c:v>
                </c:pt>
                <c:pt idx="133">
                  <c:v>1593</c:v>
                </c:pt>
                <c:pt idx="134">
                  <c:v>1594</c:v>
                </c:pt>
                <c:pt idx="135">
                  <c:v>1596</c:v>
                </c:pt>
                <c:pt idx="136">
                  <c:v>1598</c:v>
                </c:pt>
                <c:pt idx="137">
                  <c:v>1601</c:v>
                </c:pt>
                <c:pt idx="138">
                  <c:v>1602</c:v>
                </c:pt>
                <c:pt idx="139">
                  <c:v>1603</c:v>
                </c:pt>
                <c:pt idx="140">
                  <c:v>1607</c:v>
                </c:pt>
                <c:pt idx="141">
                  <c:v>1610</c:v>
                </c:pt>
                <c:pt idx="142">
                  <c:v>1612</c:v>
                </c:pt>
                <c:pt idx="143">
                  <c:v>1619</c:v>
                </c:pt>
                <c:pt idx="144">
                  <c:v>1620</c:v>
                </c:pt>
                <c:pt idx="145">
                  <c:v>1621</c:v>
                </c:pt>
                <c:pt idx="146">
                  <c:v>1623</c:v>
                </c:pt>
                <c:pt idx="147">
                  <c:v>1631</c:v>
                </c:pt>
                <c:pt idx="148">
                  <c:v>1636</c:v>
                </c:pt>
                <c:pt idx="149">
                  <c:v>1641</c:v>
                </c:pt>
                <c:pt idx="150">
                  <c:v>1642</c:v>
                </c:pt>
                <c:pt idx="151">
                  <c:v>1644</c:v>
                </c:pt>
                <c:pt idx="152">
                  <c:v>1645</c:v>
                </c:pt>
                <c:pt idx="153">
                  <c:v>1649</c:v>
                </c:pt>
                <c:pt idx="154">
                  <c:v>1651</c:v>
                </c:pt>
                <c:pt idx="155">
                  <c:v>1653</c:v>
                </c:pt>
                <c:pt idx="156">
                  <c:v>1655</c:v>
                </c:pt>
                <c:pt idx="157">
                  <c:v>1657</c:v>
                </c:pt>
                <c:pt idx="158">
                  <c:v>1658</c:v>
                </c:pt>
                <c:pt idx="159">
                  <c:v>1661</c:v>
                </c:pt>
                <c:pt idx="160">
                  <c:v>1662</c:v>
                </c:pt>
                <c:pt idx="161">
                  <c:v>1670</c:v>
                </c:pt>
                <c:pt idx="162">
                  <c:v>1671</c:v>
                </c:pt>
                <c:pt idx="163">
                  <c:v>1672</c:v>
                </c:pt>
                <c:pt idx="164">
                  <c:v>1674</c:v>
                </c:pt>
                <c:pt idx="165">
                  <c:v>1677</c:v>
                </c:pt>
                <c:pt idx="166">
                  <c:v>1678</c:v>
                </c:pt>
                <c:pt idx="167">
                  <c:v>1679</c:v>
                </c:pt>
                <c:pt idx="168">
                  <c:v>1680</c:v>
                </c:pt>
                <c:pt idx="169">
                  <c:v>1686</c:v>
                </c:pt>
                <c:pt idx="170">
                  <c:v>1689</c:v>
                </c:pt>
                <c:pt idx="171">
                  <c:v>1693</c:v>
                </c:pt>
                <c:pt idx="172">
                  <c:v>1695</c:v>
                </c:pt>
                <c:pt idx="173">
                  <c:v>1696</c:v>
                </c:pt>
                <c:pt idx="174">
                  <c:v>1697</c:v>
                </c:pt>
                <c:pt idx="175">
                  <c:v>1700</c:v>
                </c:pt>
                <c:pt idx="176">
                  <c:v>1707</c:v>
                </c:pt>
                <c:pt idx="177">
                  <c:v>1711</c:v>
                </c:pt>
                <c:pt idx="178">
                  <c:v>1712</c:v>
                </c:pt>
                <c:pt idx="179">
                  <c:v>1714</c:v>
                </c:pt>
                <c:pt idx="180">
                  <c:v>1715</c:v>
                </c:pt>
                <c:pt idx="181">
                  <c:v>1716</c:v>
                </c:pt>
                <c:pt idx="182">
                  <c:v>1720</c:v>
                </c:pt>
                <c:pt idx="183">
                  <c:v>1730</c:v>
                </c:pt>
                <c:pt idx="184">
                  <c:v>1736</c:v>
                </c:pt>
                <c:pt idx="185">
                  <c:v>1741</c:v>
                </c:pt>
                <c:pt idx="186">
                  <c:v>1742</c:v>
                </c:pt>
                <c:pt idx="187">
                  <c:v>1746</c:v>
                </c:pt>
                <c:pt idx="188">
                  <c:v>1747</c:v>
                </c:pt>
                <c:pt idx="189">
                  <c:v>1756</c:v>
                </c:pt>
                <c:pt idx="190">
                  <c:v>1757</c:v>
                </c:pt>
                <c:pt idx="191">
                  <c:v>1760</c:v>
                </c:pt>
                <c:pt idx="192">
                  <c:v>1763</c:v>
                </c:pt>
                <c:pt idx="193">
                  <c:v>1765</c:v>
                </c:pt>
                <c:pt idx="194">
                  <c:v>1770</c:v>
                </c:pt>
                <c:pt idx="195">
                  <c:v>1773</c:v>
                </c:pt>
                <c:pt idx="196">
                  <c:v>1776</c:v>
                </c:pt>
                <c:pt idx="197">
                  <c:v>1778</c:v>
                </c:pt>
                <c:pt idx="198">
                  <c:v>1779</c:v>
                </c:pt>
                <c:pt idx="199">
                  <c:v>1780</c:v>
                </c:pt>
                <c:pt idx="200">
                  <c:v>1783</c:v>
                </c:pt>
                <c:pt idx="201">
                  <c:v>1786</c:v>
                </c:pt>
                <c:pt idx="202">
                  <c:v>1787</c:v>
                </c:pt>
                <c:pt idx="203">
                  <c:v>1794</c:v>
                </c:pt>
                <c:pt idx="204">
                  <c:v>1805</c:v>
                </c:pt>
                <c:pt idx="205">
                  <c:v>1806</c:v>
                </c:pt>
                <c:pt idx="206">
                  <c:v>1809</c:v>
                </c:pt>
                <c:pt idx="207">
                  <c:v>1810</c:v>
                </c:pt>
                <c:pt idx="208">
                  <c:v>1815</c:v>
                </c:pt>
                <c:pt idx="209">
                  <c:v>1819</c:v>
                </c:pt>
                <c:pt idx="210">
                  <c:v>1835</c:v>
                </c:pt>
                <c:pt idx="211">
                  <c:v>1844</c:v>
                </c:pt>
                <c:pt idx="212">
                  <c:v>1847</c:v>
                </c:pt>
                <c:pt idx="213">
                  <c:v>1852</c:v>
                </c:pt>
                <c:pt idx="214">
                  <c:v>1863</c:v>
                </c:pt>
                <c:pt idx="215">
                  <c:v>1864</c:v>
                </c:pt>
                <c:pt idx="216">
                  <c:v>1867</c:v>
                </c:pt>
                <c:pt idx="217">
                  <c:v>1872</c:v>
                </c:pt>
                <c:pt idx="218">
                  <c:v>1875</c:v>
                </c:pt>
                <c:pt idx="219">
                  <c:v>1878</c:v>
                </c:pt>
                <c:pt idx="220">
                  <c:v>1883</c:v>
                </c:pt>
                <c:pt idx="221">
                  <c:v>1890</c:v>
                </c:pt>
                <c:pt idx="222">
                  <c:v>1906</c:v>
                </c:pt>
                <c:pt idx="223">
                  <c:v>1914</c:v>
                </c:pt>
                <c:pt idx="224">
                  <c:v>1930</c:v>
                </c:pt>
                <c:pt idx="225">
                  <c:v>1947</c:v>
                </c:pt>
                <c:pt idx="226">
                  <c:v>1956</c:v>
                </c:pt>
                <c:pt idx="227">
                  <c:v>1959</c:v>
                </c:pt>
                <c:pt idx="228">
                  <c:v>1961</c:v>
                </c:pt>
                <c:pt idx="229">
                  <c:v>1966</c:v>
                </c:pt>
                <c:pt idx="230">
                  <c:v>1968</c:v>
                </c:pt>
                <c:pt idx="231">
                  <c:v>1985</c:v>
                </c:pt>
                <c:pt idx="232">
                  <c:v>1987</c:v>
                </c:pt>
                <c:pt idx="233">
                  <c:v>2003</c:v>
                </c:pt>
                <c:pt idx="234">
                  <c:v>2019</c:v>
                </c:pt>
                <c:pt idx="235">
                  <c:v>2023</c:v>
                </c:pt>
                <c:pt idx="236">
                  <c:v>2025</c:v>
                </c:pt>
                <c:pt idx="237">
                  <c:v>2040</c:v>
                </c:pt>
                <c:pt idx="238">
                  <c:v>2042</c:v>
                </c:pt>
                <c:pt idx="239">
                  <c:v>2060</c:v>
                </c:pt>
                <c:pt idx="240">
                  <c:v>2068</c:v>
                </c:pt>
                <c:pt idx="241">
                  <c:v>2073</c:v>
                </c:pt>
                <c:pt idx="242">
                  <c:v>2095</c:v>
                </c:pt>
                <c:pt idx="243">
                  <c:v>2099</c:v>
                </c:pt>
                <c:pt idx="244">
                  <c:v>2106</c:v>
                </c:pt>
                <c:pt idx="245">
                  <c:v>2131</c:v>
                </c:pt>
                <c:pt idx="246">
                  <c:v>2132</c:v>
                </c:pt>
                <c:pt idx="247">
                  <c:v>2138</c:v>
                </c:pt>
              </c:numCache>
            </c:numRef>
          </c:xVal>
          <c:yVal>
            <c:numRef>
              <c:f>[SSEBop_ZonalStats_2015.xlsx]Jun!$K$2:$K$249</c:f>
              <c:numCache>
                <c:formatCode>General</c:formatCode>
                <c:ptCount val="248"/>
                <c:pt idx="0">
                  <c:v>1.5</c:v>
                </c:pt>
                <c:pt idx="1">
                  <c:v>1.7</c:v>
                </c:pt>
                <c:pt idx="2">
                  <c:v>1.0666666666666667</c:v>
                </c:pt>
                <c:pt idx="3">
                  <c:v>0.76666666666666672</c:v>
                </c:pt>
                <c:pt idx="4">
                  <c:v>1.8</c:v>
                </c:pt>
                <c:pt idx="5">
                  <c:v>0.83333333333333337</c:v>
                </c:pt>
                <c:pt idx="6">
                  <c:v>1.5</c:v>
                </c:pt>
                <c:pt idx="7">
                  <c:v>0.83333333333333337</c:v>
                </c:pt>
                <c:pt idx="8">
                  <c:v>1.2666666666666666</c:v>
                </c:pt>
                <c:pt idx="9">
                  <c:v>1.1333333333333333</c:v>
                </c:pt>
                <c:pt idx="10">
                  <c:v>0.83333333333333337</c:v>
                </c:pt>
                <c:pt idx="11">
                  <c:v>0.53333333333333333</c:v>
                </c:pt>
                <c:pt idx="12">
                  <c:v>0.3</c:v>
                </c:pt>
                <c:pt idx="13">
                  <c:v>2.0333333333333332</c:v>
                </c:pt>
                <c:pt idx="14">
                  <c:v>1.8333333333333333</c:v>
                </c:pt>
                <c:pt idx="15">
                  <c:v>0.26666666666666666</c:v>
                </c:pt>
                <c:pt idx="16">
                  <c:v>0.3</c:v>
                </c:pt>
                <c:pt idx="17">
                  <c:v>1.5666666666666667</c:v>
                </c:pt>
                <c:pt idx="18">
                  <c:v>0.33333333333333331</c:v>
                </c:pt>
                <c:pt idx="19">
                  <c:v>1.25</c:v>
                </c:pt>
                <c:pt idx="20">
                  <c:v>0.9</c:v>
                </c:pt>
                <c:pt idx="21">
                  <c:v>0.3</c:v>
                </c:pt>
                <c:pt idx="22">
                  <c:v>0.3</c:v>
                </c:pt>
                <c:pt idx="23">
                  <c:v>0.8666666666666667</c:v>
                </c:pt>
                <c:pt idx="24">
                  <c:v>0.96666666666666667</c:v>
                </c:pt>
                <c:pt idx="25">
                  <c:v>0.96666666666666667</c:v>
                </c:pt>
                <c:pt idx="26">
                  <c:v>1.0666666666666667</c:v>
                </c:pt>
                <c:pt idx="27">
                  <c:v>0.3</c:v>
                </c:pt>
                <c:pt idx="28">
                  <c:v>0.96666666666666667</c:v>
                </c:pt>
                <c:pt idx="29">
                  <c:v>1.2333333333333334</c:v>
                </c:pt>
                <c:pt idx="30">
                  <c:v>1.0333333333333334</c:v>
                </c:pt>
                <c:pt idx="31">
                  <c:v>1.4</c:v>
                </c:pt>
                <c:pt idx="32">
                  <c:v>0.26666666666666666</c:v>
                </c:pt>
                <c:pt idx="33">
                  <c:v>0.3</c:v>
                </c:pt>
                <c:pt idx="34">
                  <c:v>1.4666666666666666</c:v>
                </c:pt>
                <c:pt idx="35">
                  <c:v>0.9</c:v>
                </c:pt>
                <c:pt idx="36">
                  <c:v>3.3333333333333333E-2</c:v>
                </c:pt>
                <c:pt idx="37">
                  <c:v>1.0666666666666667</c:v>
                </c:pt>
                <c:pt idx="38">
                  <c:v>0.46666666666666667</c:v>
                </c:pt>
                <c:pt idx="39">
                  <c:v>0.76666666666666672</c:v>
                </c:pt>
                <c:pt idx="40">
                  <c:v>0.8666666666666667</c:v>
                </c:pt>
                <c:pt idx="41">
                  <c:v>0.43333333333333335</c:v>
                </c:pt>
                <c:pt idx="42">
                  <c:v>1.2</c:v>
                </c:pt>
                <c:pt idx="43">
                  <c:v>0.8</c:v>
                </c:pt>
                <c:pt idx="44">
                  <c:v>0.76666666666666672</c:v>
                </c:pt>
                <c:pt idx="45">
                  <c:v>0.78888888888888897</c:v>
                </c:pt>
                <c:pt idx="46">
                  <c:v>0.9</c:v>
                </c:pt>
                <c:pt idx="47">
                  <c:v>0.13333333333333333</c:v>
                </c:pt>
                <c:pt idx="48">
                  <c:v>0.13333333333333333</c:v>
                </c:pt>
                <c:pt idx="49">
                  <c:v>1.1333333333333333</c:v>
                </c:pt>
                <c:pt idx="50">
                  <c:v>0.46666666666666667</c:v>
                </c:pt>
                <c:pt idx="51">
                  <c:v>1.2</c:v>
                </c:pt>
                <c:pt idx="52">
                  <c:v>6.6666666666666666E-2</c:v>
                </c:pt>
                <c:pt idx="53">
                  <c:v>1.4</c:v>
                </c:pt>
                <c:pt idx="54">
                  <c:v>0.49166666666666664</c:v>
                </c:pt>
                <c:pt idx="55">
                  <c:v>1</c:v>
                </c:pt>
                <c:pt idx="56">
                  <c:v>1.2333333333333334</c:v>
                </c:pt>
                <c:pt idx="57">
                  <c:v>0.8</c:v>
                </c:pt>
                <c:pt idx="58">
                  <c:v>0.96666666666666667</c:v>
                </c:pt>
                <c:pt idx="59">
                  <c:v>1.1333333333333333</c:v>
                </c:pt>
                <c:pt idx="60">
                  <c:v>0.96666666666666667</c:v>
                </c:pt>
                <c:pt idx="61">
                  <c:v>0.56666666666666665</c:v>
                </c:pt>
                <c:pt idx="62">
                  <c:v>1.0333333333333334</c:v>
                </c:pt>
                <c:pt idx="63">
                  <c:v>0.8666666666666667</c:v>
                </c:pt>
                <c:pt idx="64">
                  <c:v>6.6666666666666666E-2</c:v>
                </c:pt>
                <c:pt idx="65">
                  <c:v>1</c:v>
                </c:pt>
                <c:pt idx="66">
                  <c:v>1.6333333333333333</c:v>
                </c:pt>
                <c:pt idx="67">
                  <c:v>0.66666666666666663</c:v>
                </c:pt>
                <c:pt idx="68">
                  <c:v>6.6666666666666666E-2</c:v>
                </c:pt>
                <c:pt idx="69">
                  <c:v>1.3666666666666667</c:v>
                </c:pt>
                <c:pt idx="70">
                  <c:v>0.83333333333333337</c:v>
                </c:pt>
                <c:pt idx="71">
                  <c:v>0.66666666666666663</c:v>
                </c:pt>
                <c:pt idx="72">
                  <c:v>1.0333333333333334</c:v>
                </c:pt>
                <c:pt idx="73">
                  <c:v>6.6666666666666666E-2</c:v>
                </c:pt>
                <c:pt idx="74">
                  <c:v>1.35</c:v>
                </c:pt>
                <c:pt idx="75">
                  <c:v>1.4333333333333333</c:v>
                </c:pt>
                <c:pt idx="76">
                  <c:v>0.83333333333333337</c:v>
                </c:pt>
                <c:pt idx="77">
                  <c:v>0.73333333333333328</c:v>
                </c:pt>
                <c:pt idx="78">
                  <c:v>1.1666666666666667</c:v>
                </c:pt>
                <c:pt idx="79">
                  <c:v>1.0333333333333334</c:v>
                </c:pt>
                <c:pt idx="80">
                  <c:v>3.3333333333333333E-2</c:v>
                </c:pt>
                <c:pt idx="81">
                  <c:v>0.81666666666666665</c:v>
                </c:pt>
                <c:pt idx="82">
                  <c:v>1.2666666666666666</c:v>
                </c:pt>
                <c:pt idx="83">
                  <c:v>1.0333333333333334</c:v>
                </c:pt>
                <c:pt idx="84">
                  <c:v>3.3333333333333333E-2</c:v>
                </c:pt>
                <c:pt idx="85">
                  <c:v>0.6</c:v>
                </c:pt>
                <c:pt idx="86">
                  <c:v>0.43333333333333335</c:v>
                </c:pt>
                <c:pt idx="87">
                  <c:v>1.6333333333333333</c:v>
                </c:pt>
                <c:pt idx="88">
                  <c:v>0.95</c:v>
                </c:pt>
                <c:pt idx="89">
                  <c:v>1.9</c:v>
                </c:pt>
                <c:pt idx="90">
                  <c:v>1.0166666666666666</c:v>
                </c:pt>
                <c:pt idx="91">
                  <c:v>1.1333333333333333</c:v>
                </c:pt>
                <c:pt idx="92">
                  <c:v>1.7333333333333334</c:v>
                </c:pt>
                <c:pt idx="93">
                  <c:v>0.2</c:v>
                </c:pt>
                <c:pt idx="94">
                  <c:v>0.6166666666666667</c:v>
                </c:pt>
                <c:pt idx="95">
                  <c:v>1.6</c:v>
                </c:pt>
                <c:pt idx="96">
                  <c:v>1.4166666666666667</c:v>
                </c:pt>
                <c:pt idx="97">
                  <c:v>0.53333333333333333</c:v>
                </c:pt>
                <c:pt idx="98">
                  <c:v>0.23333333333333334</c:v>
                </c:pt>
                <c:pt idx="99">
                  <c:v>0.43333333333333335</c:v>
                </c:pt>
                <c:pt idx="100">
                  <c:v>0.5</c:v>
                </c:pt>
                <c:pt idx="101">
                  <c:v>1.1000000000000001</c:v>
                </c:pt>
                <c:pt idx="102">
                  <c:v>1.1666666666666667</c:v>
                </c:pt>
                <c:pt idx="103">
                  <c:v>1.5666666666666667</c:v>
                </c:pt>
                <c:pt idx="104">
                  <c:v>1.2666666666666666</c:v>
                </c:pt>
                <c:pt idx="105">
                  <c:v>1.5833333333333333</c:v>
                </c:pt>
                <c:pt idx="106">
                  <c:v>1.0333333333333334</c:v>
                </c:pt>
                <c:pt idx="107">
                  <c:v>1.45</c:v>
                </c:pt>
                <c:pt idx="108">
                  <c:v>0.9</c:v>
                </c:pt>
                <c:pt idx="109">
                  <c:v>1.6666666666666667</c:v>
                </c:pt>
                <c:pt idx="110">
                  <c:v>1.4666666666666666</c:v>
                </c:pt>
                <c:pt idx="111">
                  <c:v>2.5333333333333332</c:v>
                </c:pt>
                <c:pt idx="112">
                  <c:v>1.7333333333333334</c:v>
                </c:pt>
                <c:pt idx="113">
                  <c:v>1.8333333333333333</c:v>
                </c:pt>
                <c:pt idx="114">
                  <c:v>1</c:v>
                </c:pt>
                <c:pt idx="115">
                  <c:v>1.8333333333333333</c:v>
                </c:pt>
                <c:pt idx="116">
                  <c:v>1.0833333333333333</c:v>
                </c:pt>
                <c:pt idx="117">
                  <c:v>1.1666666666666667</c:v>
                </c:pt>
                <c:pt idx="118">
                  <c:v>2.2999999999999998</c:v>
                </c:pt>
                <c:pt idx="119">
                  <c:v>1.2833333333333334</c:v>
                </c:pt>
                <c:pt idx="120">
                  <c:v>1.2666666666666666</c:v>
                </c:pt>
                <c:pt idx="121">
                  <c:v>1.1000000000000001</c:v>
                </c:pt>
                <c:pt idx="122">
                  <c:v>1.8</c:v>
                </c:pt>
                <c:pt idx="123">
                  <c:v>1.7333333333333334</c:v>
                </c:pt>
                <c:pt idx="124">
                  <c:v>0.66666666666666663</c:v>
                </c:pt>
                <c:pt idx="125">
                  <c:v>2</c:v>
                </c:pt>
                <c:pt idx="126">
                  <c:v>1.4333333333333333</c:v>
                </c:pt>
                <c:pt idx="127">
                  <c:v>0.16666666666666666</c:v>
                </c:pt>
                <c:pt idx="128">
                  <c:v>0.9</c:v>
                </c:pt>
                <c:pt idx="129">
                  <c:v>1.5666666666666667</c:v>
                </c:pt>
                <c:pt idx="130">
                  <c:v>1.0333333333333334</c:v>
                </c:pt>
                <c:pt idx="131">
                  <c:v>0.8</c:v>
                </c:pt>
                <c:pt idx="132">
                  <c:v>2.0666666666666669</c:v>
                </c:pt>
                <c:pt idx="133">
                  <c:v>2.0666666666666669</c:v>
                </c:pt>
                <c:pt idx="134">
                  <c:v>1.8</c:v>
                </c:pt>
                <c:pt idx="135">
                  <c:v>1.4333333333333333</c:v>
                </c:pt>
                <c:pt idx="136">
                  <c:v>2.1666666666666665</c:v>
                </c:pt>
                <c:pt idx="137">
                  <c:v>0.6</c:v>
                </c:pt>
                <c:pt idx="138">
                  <c:v>2.0333333333333332</c:v>
                </c:pt>
                <c:pt idx="139">
                  <c:v>1.7333333333333334</c:v>
                </c:pt>
                <c:pt idx="140">
                  <c:v>1.8666666666666667</c:v>
                </c:pt>
                <c:pt idx="141">
                  <c:v>1.5666666666666667</c:v>
                </c:pt>
                <c:pt idx="142">
                  <c:v>0.16666666666666666</c:v>
                </c:pt>
                <c:pt idx="143">
                  <c:v>1.0666666666666667</c:v>
                </c:pt>
                <c:pt idx="144">
                  <c:v>1.1666666666666667</c:v>
                </c:pt>
                <c:pt idx="145">
                  <c:v>2.7333333333333334</c:v>
                </c:pt>
                <c:pt idx="146">
                  <c:v>2.1333333333333333</c:v>
                </c:pt>
                <c:pt idx="147">
                  <c:v>2.0499999999999998</c:v>
                </c:pt>
                <c:pt idx="148">
                  <c:v>1.8</c:v>
                </c:pt>
                <c:pt idx="149">
                  <c:v>0.36666666666666664</c:v>
                </c:pt>
                <c:pt idx="150">
                  <c:v>2.2000000000000002</c:v>
                </c:pt>
                <c:pt idx="151">
                  <c:v>1.6</c:v>
                </c:pt>
                <c:pt idx="152">
                  <c:v>1.2166666666666666</c:v>
                </c:pt>
                <c:pt idx="153">
                  <c:v>2.1666666666666665</c:v>
                </c:pt>
                <c:pt idx="154">
                  <c:v>1</c:v>
                </c:pt>
                <c:pt idx="155">
                  <c:v>1.9</c:v>
                </c:pt>
                <c:pt idx="156">
                  <c:v>1.6333333333333333</c:v>
                </c:pt>
                <c:pt idx="157">
                  <c:v>1.1333333333333333</c:v>
                </c:pt>
                <c:pt idx="158">
                  <c:v>1.2666666666666666</c:v>
                </c:pt>
                <c:pt idx="159">
                  <c:v>1.9</c:v>
                </c:pt>
                <c:pt idx="160">
                  <c:v>2.0666666666666669</c:v>
                </c:pt>
                <c:pt idx="161">
                  <c:v>2.0333333333333332</c:v>
                </c:pt>
                <c:pt idx="162">
                  <c:v>0.8</c:v>
                </c:pt>
                <c:pt idx="163">
                  <c:v>1.5666666666666667</c:v>
                </c:pt>
                <c:pt idx="164">
                  <c:v>1.1666666666666667</c:v>
                </c:pt>
                <c:pt idx="165">
                  <c:v>0.75</c:v>
                </c:pt>
                <c:pt idx="166">
                  <c:v>0.8</c:v>
                </c:pt>
                <c:pt idx="167">
                  <c:v>2.2999999999999998</c:v>
                </c:pt>
                <c:pt idx="168">
                  <c:v>2.1</c:v>
                </c:pt>
                <c:pt idx="169">
                  <c:v>1.9666666666666666</c:v>
                </c:pt>
                <c:pt idx="170">
                  <c:v>1.5</c:v>
                </c:pt>
                <c:pt idx="171">
                  <c:v>2.0666666666666669</c:v>
                </c:pt>
                <c:pt idx="172">
                  <c:v>2.1</c:v>
                </c:pt>
                <c:pt idx="173">
                  <c:v>2.2333333333333334</c:v>
                </c:pt>
                <c:pt idx="174">
                  <c:v>2.4500000000000002</c:v>
                </c:pt>
                <c:pt idx="175">
                  <c:v>1.8333333333333333</c:v>
                </c:pt>
                <c:pt idx="176">
                  <c:v>1.9666666666666666</c:v>
                </c:pt>
                <c:pt idx="177">
                  <c:v>1.8333333333333333</c:v>
                </c:pt>
                <c:pt idx="178">
                  <c:v>2.4666666666666668</c:v>
                </c:pt>
                <c:pt idx="179">
                  <c:v>1.4666666666666666</c:v>
                </c:pt>
                <c:pt idx="180">
                  <c:v>1.9666666666666666</c:v>
                </c:pt>
                <c:pt idx="181">
                  <c:v>1.8</c:v>
                </c:pt>
                <c:pt idx="182">
                  <c:v>2.0666666666666669</c:v>
                </c:pt>
                <c:pt idx="183">
                  <c:v>1.8</c:v>
                </c:pt>
                <c:pt idx="184">
                  <c:v>1.8</c:v>
                </c:pt>
                <c:pt idx="185">
                  <c:v>0.6</c:v>
                </c:pt>
                <c:pt idx="186">
                  <c:v>1.7</c:v>
                </c:pt>
                <c:pt idx="187">
                  <c:v>2.3333333333333335</c:v>
                </c:pt>
                <c:pt idx="188">
                  <c:v>1.6</c:v>
                </c:pt>
                <c:pt idx="189">
                  <c:v>2.2666666666666666</c:v>
                </c:pt>
                <c:pt idx="190">
                  <c:v>2.5666666666666669</c:v>
                </c:pt>
                <c:pt idx="191">
                  <c:v>2.7333333333333334</c:v>
                </c:pt>
                <c:pt idx="192">
                  <c:v>1.7</c:v>
                </c:pt>
                <c:pt idx="193">
                  <c:v>1.7</c:v>
                </c:pt>
                <c:pt idx="194">
                  <c:v>2.2000000000000002</c:v>
                </c:pt>
                <c:pt idx="195">
                  <c:v>2.1</c:v>
                </c:pt>
                <c:pt idx="196">
                  <c:v>2.8666666666666667</c:v>
                </c:pt>
                <c:pt idx="197">
                  <c:v>1.5</c:v>
                </c:pt>
                <c:pt idx="198">
                  <c:v>1.0333333333333334</c:v>
                </c:pt>
                <c:pt idx="199">
                  <c:v>3.6</c:v>
                </c:pt>
                <c:pt idx="200">
                  <c:v>3.6333333333333333</c:v>
                </c:pt>
                <c:pt idx="201">
                  <c:v>2.6</c:v>
                </c:pt>
                <c:pt idx="202">
                  <c:v>1.5333333333333334</c:v>
                </c:pt>
                <c:pt idx="203">
                  <c:v>3.4</c:v>
                </c:pt>
                <c:pt idx="204">
                  <c:v>1.8</c:v>
                </c:pt>
                <c:pt idx="205">
                  <c:v>1.5333333333333334</c:v>
                </c:pt>
                <c:pt idx="206">
                  <c:v>1.5333333333333334</c:v>
                </c:pt>
                <c:pt idx="207">
                  <c:v>2.8333333333333335</c:v>
                </c:pt>
                <c:pt idx="208">
                  <c:v>1.4333333333333333</c:v>
                </c:pt>
                <c:pt idx="209">
                  <c:v>1.6666666666666667</c:v>
                </c:pt>
                <c:pt idx="210">
                  <c:v>2</c:v>
                </c:pt>
                <c:pt idx="211">
                  <c:v>1.8333333333333333</c:v>
                </c:pt>
                <c:pt idx="212">
                  <c:v>2.1666666666666665</c:v>
                </c:pt>
                <c:pt idx="213">
                  <c:v>1.9</c:v>
                </c:pt>
                <c:pt idx="214">
                  <c:v>3.2666666666666666</c:v>
                </c:pt>
                <c:pt idx="215">
                  <c:v>3.1</c:v>
                </c:pt>
                <c:pt idx="216">
                  <c:v>1.3</c:v>
                </c:pt>
                <c:pt idx="217">
                  <c:v>1.75</c:v>
                </c:pt>
                <c:pt idx="218">
                  <c:v>1.2</c:v>
                </c:pt>
                <c:pt idx="219">
                  <c:v>2.4</c:v>
                </c:pt>
                <c:pt idx="220">
                  <c:v>1.6</c:v>
                </c:pt>
                <c:pt idx="221">
                  <c:v>1.6</c:v>
                </c:pt>
                <c:pt idx="222">
                  <c:v>3.45</c:v>
                </c:pt>
                <c:pt idx="223">
                  <c:v>3.8</c:v>
                </c:pt>
                <c:pt idx="224">
                  <c:v>1.9</c:v>
                </c:pt>
                <c:pt idx="225">
                  <c:v>3.3666666666666667</c:v>
                </c:pt>
                <c:pt idx="226">
                  <c:v>1.1666666666666667</c:v>
                </c:pt>
                <c:pt idx="227">
                  <c:v>3.1333333333333333</c:v>
                </c:pt>
                <c:pt idx="228">
                  <c:v>3.1</c:v>
                </c:pt>
                <c:pt idx="229">
                  <c:v>2.3333333333333335</c:v>
                </c:pt>
                <c:pt idx="230">
                  <c:v>2.4</c:v>
                </c:pt>
                <c:pt idx="231">
                  <c:v>1.6666666666666667</c:v>
                </c:pt>
                <c:pt idx="232">
                  <c:v>3.3333333333333335</c:v>
                </c:pt>
                <c:pt idx="233">
                  <c:v>3.1666666666666665</c:v>
                </c:pt>
                <c:pt idx="234">
                  <c:v>3.1</c:v>
                </c:pt>
                <c:pt idx="235">
                  <c:v>2.9666666666666668</c:v>
                </c:pt>
                <c:pt idx="236">
                  <c:v>3.4</c:v>
                </c:pt>
                <c:pt idx="237">
                  <c:v>3.4666666666666668</c:v>
                </c:pt>
                <c:pt idx="238">
                  <c:v>1.6666666666666667</c:v>
                </c:pt>
                <c:pt idx="239">
                  <c:v>3.1666666666666665</c:v>
                </c:pt>
                <c:pt idx="240">
                  <c:v>3.1</c:v>
                </c:pt>
                <c:pt idx="241">
                  <c:v>2.9666666666666668</c:v>
                </c:pt>
                <c:pt idx="242">
                  <c:v>2.9</c:v>
                </c:pt>
                <c:pt idx="243">
                  <c:v>3.0333333333333332</c:v>
                </c:pt>
                <c:pt idx="244">
                  <c:v>3.3</c:v>
                </c:pt>
                <c:pt idx="245">
                  <c:v>2.8666666666666667</c:v>
                </c:pt>
                <c:pt idx="246">
                  <c:v>3.2666666666666666</c:v>
                </c:pt>
                <c:pt idx="247">
                  <c:v>3.2666666666666666</c:v>
                </c:pt>
              </c:numCache>
            </c:numRef>
          </c:yVal>
          <c:smooth val="0"/>
          <c:extLst>
            <c:ext xmlns:c16="http://schemas.microsoft.com/office/drawing/2014/chart" uri="{C3380CC4-5D6E-409C-BE32-E72D297353CC}">
              <c16:uniqueId val="{00000000-C202-48B2-80FE-5B39BB6F7AF5}"/>
            </c:ext>
          </c:extLst>
        </c:ser>
        <c:ser>
          <c:idx val="1"/>
          <c:order val="1"/>
          <c:tx>
            <c:v>RCEW Average ET</c:v>
          </c:tx>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0.27587038419574678"/>
                  <c:y val="-2.570910960440434E-2"/>
                </c:manualLayout>
              </c:layout>
              <c:numFmt formatCode="General" sourceLinked="0"/>
              <c:spPr>
                <a:solidFill>
                  <a:schemeClr val="accent2"/>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[SSEBop_ZonalStats_2015.xlsx]Jun!$X$40:$AA$40</c:f>
              <c:numCache>
                <c:formatCode>General</c:formatCode>
                <c:ptCount val="4"/>
                <c:pt idx="0">
                  <c:v>1425</c:v>
                </c:pt>
                <c:pt idx="1">
                  <c:v>1608</c:v>
                </c:pt>
                <c:pt idx="2">
                  <c:v>1878</c:v>
                </c:pt>
                <c:pt idx="3">
                  <c:v>2111</c:v>
                </c:pt>
              </c:numCache>
            </c:numRef>
          </c:xVal>
          <c:yVal>
            <c:numRef>
              <c:f>[SSEBop_ZonalStats_2015.xlsx]Jun!$X$42:$AA$42</c:f>
              <c:numCache>
                <c:formatCode>General</c:formatCode>
                <c:ptCount val="4"/>
                <c:pt idx="0">
                  <c:v>1.3066666666666664</c:v>
                </c:pt>
                <c:pt idx="1">
                  <c:v>2.5249999999999995</c:v>
                </c:pt>
                <c:pt idx="2">
                  <c:v>4.3256666666666668</c:v>
                </c:pt>
                <c:pt idx="3">
                  <c:v>4.7156666666666656</c:v>
                </c:pt>
              </c:numCache>
            </c:numRef>
          </c:yVal>
          <c:smooth val="0"/>
          <c:extLst>
            <c:ext xmlns:c16="http://schemas.microsoft.com/office/drawing/2014/chart" uri="{C3380CC4-5D6E-409C-BE32-E72D297353CC}">
              <c16:uniqueId val="{00000001-C202-48B2-80FE-5B39BB6F7AF5}"/>
            </c:ext>
          </c:extLst>
        </c:ser>
        <c:dLbls>
          <c:showLegendKey val="0"/>
          <c:showVal val="0"/>
          <c:showCatName val="0"/>
          <c:showSerName val="0"/>
          <c:showPercent val="0"/>
          <c:showBubbleSize val="0"/>
        </c:dLbls>
        <c:axId val="573786120"/>
        <c:axId val="573787104"/>
      </c:scatterChart>
      <c:valAx>
        <c:axId val="573786120"/>
        <c:scaling>
          <c:orientation val="minMax"/>
          <c:max val="2500"/>
          <c:min val="100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Elevation (m)</a:t>
                </a:r>
              </a:p>
            </c:rich>
          </c:tx>
          <c:layout>
            <c:manualLayout>
              <c:xMode val="edge"/>
              <c:yMode val="edge"/>
              <c:x val="0.38977914544341807"/>
              <c:y val="0.9026240164518757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73787104"/>
        <c:crosses val="autoZero"/>
        <c:crossBetween val="midCat"/>
        <c:majorUnit val="300"/>
      </c:valAx>
      <c:valAx>
        <c:axId val="573787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573786120"/>
        <c:crosses val="autoZero"/>
        <c:crossBetween val="midCat"/>
      </c:valAx>
      <c:spPr>
        <a:noFill/>
        <a:ln w="25400">
          <a:solidFill>
            <a:schemeClr val="tx1"/>
          </a:solid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err="1"/>
              <a:t>EEFlux</a:t>
            </a:r>
            <a:r>
              <a:rPr lang="en-US" b="1" dirty="0"/>
              <a:t> ET by Vegetation</a:t>
            </a:r>
            <a:r>
              <a:rPr lang="en-US" b="1" baseline="0" dirty="0"/>
              <a:t> Type</a:t>
            </a:r>
            <a:endParaRPr lang="en-US" b="1"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tockChart>
        <c:ser>
          <c:idx val="0"/>
          <c:order val="0"/>
          <c:tx>
            <c:strRef>
              <c:f>JUN_162!$L$12</c:f>
              <c:strCache>
                <c:ptCount val="1"/>
                <c:pt idx="0">
                  <c:v>Mean - STDV</c:v>
                </c:pt>
              </c:strCache>
            </c:strRef>
          </c:tx>
          <c:spPr>
            <a:ln w="19050" cap="rnd">
              <a:noFill/>
              <a:round/>
            </a:ln>
            <a:effectLst/>
          </c:spPr>
          <c:marker>
            <c:symbol val="none"/>
          </c:marker>
          <c:cat>
            <c:strRef>
              <c:f>JUN_162!$K$13:$K$19</c:f>
              <c:strCache>
                <c:ptCount val="7"/>
                <c:pt idx="0">
                  <c:v>Mtn. Sagebrush</c:v>
                </c:pt>
                <c:pt idx="1">
                  <c:v>Q. Aspen</c:v>
                </c:pt>
                <c:pt idx="2">
                  <c:v>WY Sage-Bitterbrush</c:v>
                </c:pt>
                <c:pt idx="3">
                  <c:v>Low Sagebrush</c:v>
                </c:pt>
                <c:pt idx="4">
                  <c:v>WY Sagebrush</c:v>
                </c:pt>
                <c:pt idx="5">
                  <c:v>Other Vegetation</c:v>
                </c:pt>
                <c:pt idx="6">
                  <c:v>Conifer</c:v>
                </c:pt>
              </c:strCache>
            </c:strRef>
          </c:cat>
          <c:val>
            <c:numRef>
              <c:f>JUN_162!$L$13:$L$19</c:f>
              <c:numCache>
                <c:formatCode>General</c:formatCode>
                <c:ptCount val="7"/>
                <c:pt idx="0">
                  <c:v>2.0634867640248826</c:v>
                </c:pt>
                <c:pt idx="1">
                  <c:v>4.4220678357254091</c:v>
                </c:pt>
                <c:pt idx="2">
                  <c:v>1.2512519775725508</c:v>
                </c:pt>
                <c:pt idx="3">
                  <c:v>1.4500976389636988</c:v>
                </c:pt>
                <c:pt idx="4">
                  <c:v>0.46315516340552843</c:v>
                </c:pt>
                <c:pt idx="5">
                  <c:v>-0.7866379898608431</c:v>
                </c:pt>
                <c:pt idx="6">
                  <c:v>5.3380134626147839</c:v>
                </c:pt>
              </c:numCache>
            </c:numRef>
          </c:val>
          <c:smooth val="0"/>
          <c:extLst>
            <c:ext xmlns:c16="http://schemas.microsoft.com/office/drawing/2014/chart" uri="{C3380CC4-5D6E-409C-BE32-E72D297353CC}">
              <c16:uniqueId val="{00000000-ADBC-4B3C-A018-048B6C780EF3}"/>
            </c:ext>
          </c:extLst>
        </c:ser>
        <c:ser>
          <c:idx val="1"/>
          <c:order val="1"/>
          <c:tx>
            <c:strRef>
              <c:f>JUN_162!$M$12</c:f>
              <c:strCache>
                <c:ptCount val="1"/>
                <c:pt idx="0">
                  <c:v>MIN</c:v>
                </c:pt>
              </c:strCache>
            </c:strRef>
          </c:tx>
          <c:spPr>
            <a:ln w="19050" cap="rnd">
              <a:noFill/>
              <a:round/>
            </a:ln>
            <a:effectLst/>
          </c:spPr>
          <c:marker>
            <c:symbol val="none"/>
          </c:marker>
          <c:cat>
            <c:strRef>
              <c:f>JUN_162!$K$13:$K$19</c:f>
              <c:strCache>
                <c:ptCount val="7"/>
                <c:pt idx="0">
                  <c:v>Mtn. Sagebrush</c:v>
                </c:pt>
                <c:pt idx="1">
                  <c:v>Q. Aspen</c:v>
                </c:pt>
                <c:pt idx="2">
                  <c:v>WY Sage-Bitterbrush</c:v>
                </c:pt>
                <c:pt idx="3">
                  <c:v>Low Sagebrush</c:v>
                </c:pt>
                <c:pt idx="4">
                  <c:v>WY Sagebrush</c:v>
                </c:pt>
                <c:pt idx="5">
                  <c:v>Other Vegetation</c:v>
                </c:pt>
                <c:pt idx="6">
                  <c:v>Conifer</c:v>
                </c:pt>
              </c:strCache>
            </c:strRef>
          </c:cat>
          <c:val>
            <c:numRef>
              <c:f>JUN_162!$M$13:$M$19</c:f>
              <c:numCache>
                <c:formatCode>General</c:formatCode>
                <c:ptCount val="7"/>
                <c:pt idx="0">
                  <c:v>0</c:v>
                </c:pt>
                <c:pt idx="1">
                  <c:v>0</c:v>
                </c:pt>
                <c:pt idx="2">
                  <c:v>0</c:v>
                </c:pt>
                <c:pt idx="3">
                  <c:v>0</c:v>
                </c:pt>
                <c:pt idx="4">
                  <c:v>0</c:v>
                </c:pt>
                <c:pt idx="5">
                  <c:v>0</c:v>
                </c:pt>
                <c:pt idx="6">
                  <c:v>0</c:v>
                </c:pt>
              </c:numCache>
            </c:numRef>
          </c:val>
          <c:smooth val="0"/>
          <c:extLst>
            <c:ext xmlns:c16="http://schemas.microsoft.com/office/drawing/2014/chart" uri="{C3380CC4-5D6E-409C-BE32-E72D297353CC}">
              <c16:uniqueId val="{00000001-ADBC-4B3C-A018-048B6C780EF3}"/>
            </c:ext>
          </c:extLst>
        </c:ser>
        <c:ser>
          <c:idx val="2"/>
          <c:order val="2"/>
          <c:tx>
            <c:strRef>
              <c:f>JUN_162!$N$12</c:f>
              <c:strCache>
                <c:ptCount val="1"/>
                <c:pt idx="0">
                  <c:v>MAX</c:v>
                </c:pt>
              </c:strCache>
            </c:strRef>
          </c:tx>
          <c:spPr>
            <a:ln w="19050" cap="rnd">
              <a:noFill/>
              <a:round/>
            </a:ln>
            <a:effectLst/>
          </c:spPr>
          <c:marker>
            <c:symbol val="none"/>
          </c:marker>
          <c:cat>
            <c:strRef>
              <c:f>JUN_162!$K$13:$K$19</c:f>
              <c:strCache>
                <c:ptCount val="7"/>
                <c:pt idx="0">
                  <c:v>Mtn. Sagebrush</c:v>
                </c:pt>
                <c:pt idx="1">
                  <c:v>Q. Aspen</c:v>
                </c:pt>
                <c:pt idx="2">
                  <c:v>WY Sage-Bitterbrush</c:v>
                </c:pt>
                <c:pt idx="3">
                  <c:v>Low Sagebrush</c:v>
                </c:pt>
                <c:pt idx="4">
                  <c:v>WY Sagebrush</c:v>
                </c:pt>
                <c:pt idx="5">
                  <c:v>Other Vegetation</c:v>
                </c:pt>
                <c:pt idx="6">
                  <c:v>Conifer</c:v>
                </c:pt>
              </c:strCache>
            </c:strRef>
          </c:cat>
          <c:val>
            <c:numRef>
              <c:f>JUN_162!$N$13:$N$19</c:f>
              <c:numCache>
                <c:formatCode>General</c:formatCode>
                <c:ptCount val="7"/>
                <c:pt idx="0">
                  <c:v>7.1027951240539551</c:v>
                </c:pt>
                <c:pt idx="1">
                  <c:v>7.0261273384094238</c:v>
                </c:pt>
                <c:pt idx="2">
                  <c:v>6.1233501434326172</c:v>
                </c:pt>
                <c:pt idx="3">
                  <c:v>7.1499152183532715</c:v>
                </c:pt>
                <c:pt idx="4">
                  <c:v>5.836728572845459</c:v>
                </c:pt>
                <c:pt idx="5">
                  <c:v>6.8792495727539063</c:v>
                </c:pt>
                <c:pt idx="6">
                  <c:v>7.2666440010070801</c:v>
                </c:pt>
              </c:numCache>
            </c:numRef>
          </c:val>
          <c:smooth val="0"/>
          <c:extLst>
            <c:ext xmlns:c16="http://schemas.microsoft.com/office/drawing/2014/chart" uri="{C3380CC4-5D6E-409C-BE32-E72D297353CC}">
              <c16:uniqueId val="{00000002-ADBC-4B3C-A018-048B6C780EF3}"/>
            </c:ext>
          </c:extLst>
        </c:ser>
        <c:ser>
          <c:idx val="3"/>
          <c:order val="3"/>
          <c:tx>
            <c:strRef>
              <c:f>JUN_162!$O$12</c:f>
              <c:strCache>
                <c:ptCount val="1"/>
                <c:pt idx="0">
                  <c:v>Mean + STDV</c:v>
                </c:pt>
              </c:strCache>
            </c:strRef>
          </c:tx>
          <c:spPr>
            <a:ln w="19050" cap="rnd">
              <a:noFill/>
              <a:round/>
            </a:ln>
            <a:effectLst/>
          </c:spPr>
          <c:marker>
            <c:symbol val="none"/>
          </c:marker>
          <c:cat>
            <c:strRef>
              <c:f>JUN_162!$K$13:$K$19</c:f>
              <c:strCache>
                <c:ptCount val="7"/>
                <c:pt idx="0">
                  <c:v>Mtn. Sagebrush</c:v>
                </c:pt>
                <c:pt idx="1">
                  <c:v>Q. Aspen</c:v>
                </c:pt>
                <c:pt idx="2">
                  <c:v>WY Sage-Bitterbrush</c:v>
                </c:pt>
                <c:pt idx="3">
                  <c:v>Low Sagebrush</c:v>
                </c:pt>
                <c:pt idx="4">
                  <c:v>WY Sagebrush</c:v>
                </c:pt>
                <c:pt idx="5">
                  <c:v>Other Vegetation</c:v>
                </c:pt>
                <c:pt idx="6">
                  <c:v>Conifer</c:v>
                </c:pt>
              </c:strCache>
            </c:strRef>
          </c:cat>
          <c:val>
            <c:numRef>
              <c:f>JUN_162!$O$13:$O$19</c:f>
              <c:numCache>
                <c:formatCode>General</c:formatCode>
                <c:ptCount val="7"/>
                <c:pt idx="0">
                  <c:v>5.3442204301217036</c:v>
                </c:pt>
                <c:pt idx="1">
                  <c:v>6.3945733831022391</c:v>
                </c:pt>
                <c:pt idx="2">
                  <c:v>3.8531053200823635</c:v>
                </c:pt>
                <c:pt idx="3">
                  <c:v>4.358237214660706</c:v>
                </c:pt>
                <c:pt idx="4">
                  <c:v>3.1293128912304633</c:v>
                </c:pt>
                <c:pt idx="5">
                  <c:v>1.410658754480884</c:v>
                </c:pt>
                <c:pt idx="6">
                  <c:v>6.7303777257573536</c:v>
                </c:pt>
              </c:numCache>
            </c:numRef>
          </c:val>
          <c:smooth val="0"/>
          <c:extLst>
            <c:ext xmlns:c16="http://schemas.microsoft.com/office/drawing/2014/chart" uri="{C3380CC4-5D6E-409C-BE32-E72D297353CC}">
              <c16:uniqueId val="{00000003-ADBC-4B3C-A018-048B6C780EF3}"/>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580812720"/>
        <c:axId val="580817312"/>
      </c:stockChart>
      <c:catAx>
        <c:axId val="58081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817312"/>
        <c:crosses val="autoZero"/>
        <c:auto val="1"/>
        <c:lblAlgn val="ctr"/>
        <c:lblOffset val="100"/>
        <c:noMultiLvlLbl val="0"/>
      </c:catAx>
      <c:valAx>
        <c:axId val="580817312"/>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ET (</a:t>
                </a:r>
                <a:r>
                  <a:rPr lang="en-US" sz="1000" b="0" i="0" u="none" strike="noStrike" baseline="0" dirty="0">
                    <a:effectLst/>
                  </a:rPr>
                  <a:t>mm/day)</a:t>
                </a:r>
                <a:endParaRPr lang="en-US" sz="1200" dirty="0"/>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80812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400" b="1" dirty="0"/>
              <a:t>Distribution of Vegetation Type across RCEW</a:t>
            </a:r>
          </a:p>
        </c:rich>
      </c:tx>
      <c:layout>
        <c:manualLayout>
          <c:xMode val="edge"/>
          <c:yMode val="edge"/>
          <c:x val="7.7118761317625989E-2"/>
          <c:y val="3.5648342295944119E-3"/>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056054039756658E-3"/>
          <c:y val="0.2248697432028155"/>
          <c:w val="0.52567946448554392"/>
          <c:h val="0.72522257758286279"/>
        </c:manualLayout>
      </c:layout>
      <c:pieChart>
        <c:varyColors val="1"/>
        <c:ser>
          <c:idx val="0"/>
          <c:order val="0"/>
          <c:dPt>
            <c:idx val="0"/>
            <c:bubble3D val="0"/>
            <c:spPr>
              <a:solidFill>
                <a:schemeClr val="accent5"/>
              </a:solidFill>
              <a:ln w="19050">
                <a:solidFill>
                  <a:schemeClr val="lt1"/>
                </a:solidFill>
              </a:ln>
              <a:effectLst/>
            </c:spPr>
            <c:extLst>
              <c:ext xmlns:c16="http://schemas.microsoft.com/office/drawing/2014/chart" uri="{C3380CC4-5D6E-409C-BE32-E72D297353CC}">
                <c16:uniqueId val="{00000001-A691-4611-87C2-F7661CECEEC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691-4611-87C2-F7661CECEEC0}"/>
              </c:ext>
            </c:extLst>
          </c:dPt>
          <c:dPt>
            <c:idx val="2"/>
            <c:bubble3D val="0"/>
            <c:spPr>
              <a:solidFill>
                <a:srgbClr val="9999FF"/>
              </a:solidFill>
              <a:ln w="19050">
                <a:solidFill>
                  <a:schemeClr val="lt1"/>
                </a:solidFill>
              </a:ln>
              <a:effectLst/>
            </c:spPr>
            <c:extLst>
              <c:ext xmlns:c16="http://schemas.microsoft.com/office/drawing/2014/chart" uri="{C3380CC4-5D6E-409C-BE32-E72D297353CC}">
                <c16:uniqueId val="{00000005-A691-4611-87C2-F7661CECEEC0}"/>
              </c:ext>
            </c:extLst>
          </c:dPt>
          <c:dPt>
            <c:idx val="3"/>
            <c:bubble3D val="0"/>
            <c:spPr>
              <a:solidFill>
                <a:schemeClr val="accent3"/>
              </a:solidFill>
              <a:ln w="19050">
                <a:solidFill>
                  <a:schemeClr val="lt1"/>
                </a:solidFill>
              </a:ln>
              <a:effectLst/>
            </c:spPr>
            <c:extLst>
              <c:ext xmlns:c16="http://schemas.microsoft.com/office/drawing/2014/chart" uri="{C3380CC4-5D6E-409C-BE32-E72D297353CC}">
                <c16:uniqueId val="{00000007-A691-4611-87C2-F7661CECEEC0}"/>
              </c:ext>
            </c:extLst>
          </c:dPt>
          <c:dPt>
            <c:idx val="4"/>
            <c:bubble3D val="0"/>
            <c:spPr>
              <a:solidFill>
                <a:srgbClr val="7030A0"/>
              </a:solidFill>
              <a:ln w="19050">
                <a:solidFill>
                  <a:schemeClr val="lt1"/>
                </a:solidFill>
              </a:ln>
              <a:effectLst/>
            </c:spPr>
            <c:extLst>
              <c:ext xmlns:c16="http://schemas.microsoft.com/office/drawing/2014/chart" uri="{C3380CC4-5D6E-409C-BE32-E72D297353CC}">
                <c16:uniqueId val="{00000009-A691-4611-87C2-F7661CECEEC0}"/>
              </c:ext>
            </c:extLst>
          </c:dPt>
          <c:dPt>
            <c:idx val="5"/>
            <c:bubble3D val="0"/>
            <c:spPr>
              <a:solidFill>
                <a:schemeClr val="accent4"/>
              </a:solidFill>
              <a:ln w="19050">
                <a:solidFill>
                  <a:schemeClr val="lt1"/>
                </a:solidFill>
              </a:ln>
              <a:effectLst/>
            </c:spPr>
            <c:extLst>
              <c:ext xmlns:c16="http://schemas.microsoft.com/office/drawing/2014/chart" uri="{C3380CC4-5D6E-409C-BE32-E72D297353CC}">
                <c16:uniqueId val="{0000000B-A691-4611-87C2-F7661CECEEC0}"/>
              </c:ext>
            </c:extLst>
          </c:dPt>
          <c:dPt>
            <c:idx val="6"/>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D-A691-4611-87C2-F7661CECEEC0}"/>
              </c:ext>
            </c:extLst>
          </c:dPt>
          <c:cat>
            <c:strRef>
              <c:f>'[2015_SSEBop_ZonalStats.xlsx]Jun'!$M$2:$M$8</c:f>
              <c:strCache>
                <c:ptCount val="7"/>
                <c:pt idx="0">
                  <c:v>Mtn. Sage</c:v>
                </c:pt>
                <c:pt idx="1">
                  <c:v>Q. Aspen</c:v>
                </c:pt>
                <c:pt idx="2">
                  <c:v>WY Sage-Bitterbrush</c:v>
                </c:pt>
                <c:pt idx="3">
                  <c:v>Low Sagebrush</c:v>
                </c:pt>
                <c:pt idx="4">
                  <c:v>WY Sagebrush</c:v>
                </c:pt>
                <c:pt idx="5">
                  <c:v>Other</c:v>
                </c:pt>
                <c:pt idx="6">
                  <c:v>Conifer</c:v>
                </c:pt>
              </c:strCache>
            </c:strRef>
          </c:cat>
          <c:val>
            <c:numRef>
              <c:f>'[2015_SSEBop_ZonalStats.xlsx]Jun'!$P$2:$P$8</c:f>
              <c:numCache>
                <c:formatCode>General</c:formatCode>
                <c:ptCount val="7"/>
                <c:pt idx="0">
                  <c:v>133316.31881312848</c:v>
                </c:pt>
                <c:pt idx="1">
                  <c:v>3100.3795072820576</c:v>
                </c:pt>
                <c:pt idx="2">
                  <c:v>68208.349160205267</c:v>
                </c:pt>
                <c:pt idx="3">
                  <c:v>80609.867189333498</c:v>
                </c:pt>
                <c:pt idx="4">
                  <c:v>164320.11388594905</c:v>
                </c:pt>
                <c:pt idx="5">
                  <c:v>12401.51802912823</c:v>
                </c:pt>
                <c:pt idx="6">
                  <c:v>12401.51802912823</c:v>
                </c:pt>
              </c:numCache>
            </c:numRef>
          </c:val>
          <c:extLst>
            <c:ext xmlns:c16="http://schemas.microsoft.com/office/drawing/2014/chart" uri="{C3380CC4-5D6E-409C-BE32-E72D297353CC}">
              <c16:uniqueId val="{0000000E-A691-4611-87C2-F7661CECEEC0}"/>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54604569777615009"/>
          <c:y val="0.24184256456981437"/>
          <c:w val="0.45137032289568457"/>
          <c:h val="0.6374496221556412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err="1"/>
              <a:t>SSEBop</a:t>
            </a:r>
            <a:r>
              <a:rPr lang="en-US" b="1" baseline="0" dirty="0"/>
              <a:t> ET by Vegetation Type</a:t>
            </a:r>
            <a:endParaRPr lang="en-US" b="1"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tockChart>
        <c:ser>
          <c:idx val="0"/>
          <c:order val="0"/>
          <c:spPr>
            <a:ln w="19050" cap="rnd">
              <a:noFill/>
              <a:round/>
            </a:ln>
            <a:effectLst/>
          </c:spPr>
          <c:marker>
            <c:symbol val="none"/>
          </c:marker>
          <c:cat>
            <c:strRef>
              <c:f>'[2015_SSEBop_ZonalStats.xlsx]Jun'!$W$40:$W$46</c:f>
              <c:strCache>
                <c:ptCount val="7"/>
                <c:pt idx="0">
                  <c:v>Mtn. Sage</c:v>
                </c:pt>
                <c:pt idx="1">
                  <c:v>Q. Aspen</c:v>
                </c:pt>
                <c:pt idx="2">
                  <c:v>WY Sage-Bitterbrush</c:v>
                </c:pt>
                <c:pt idx="3">
                  <c:v>Low Sagebrush</c:v>
                </c:pt>
                <c:pt idx="4">
                  <c:v>WY Sagebrush</c:v>
                </c:pt>
                <c:pt idx="5">
                  <c:v>Other</c:v>
                </c:pt>
                <c:pt idx="6">
                  <c:v>Conifer</c:v>
                </c:pt>
              </c:strCache>
            </c:strRef>
          </c:cat>
          <c:val>
            <c:numRef>
              <c:f>'[2015_SSEBop_ZonalStats.xlsx]Jun'!$X$40:$X$46</c:f>
              <c:numCache>
                <c:formatCode>General</c:formatCode>
                <c:ptCount val="7"/>
                <c:pt idx="0">
                  <c:v>1.4621569584965222</c:v>
                </c:pt>
                <c:pt idx="1">
                  <c:v>3.4666666666666668</c:v>
                </c:pt>
                <c:pt idx="2">
                  <c:v>1.2064594836643099</c:v>
                </c:pt>
                <c:pt idx="3">
                  <c:v>0.74333485258542609</c:v>
                </c:pt>
                <c:pt idx="4">
                  <c:v>0.31771984948225868</c:v>
                </c:pt>
                <c:pt idx="5">
                  <c:v>0.70698403613742622</c:v>
                </c:pt>
                <c:pt idx="6">
                  <c:v>2.5184811236994116</c:v>
                </c:pt>
              </c:numCache>
            </c:numRef>
          </c:val>
          <c:smooth val="0"/>
          <c:extLst>
            <c:ext xmlns:c16="http://schemas.microsoft.com/office/drawing/2014/chart" uri="{C3380CC4-5D6E-409C-BE32-E72D297353CC}">
              <c16:uniqueId val="{00000000-5348-4A39-A948-282D962F4CB9}"/>
            </c:ext>
          </c:extLst>
        </c:ser>
        <c:ser>
          <c:idx val="1"/>
          <c:order val="1"/>
          <c:spPr>
            <a:ln w="19050" cap="rnd">
              <a:noFill/>
              <a:round/>
            </a:ln>
            <a:effectLst/>
          </c:spPr>
          <c:marker>
            <c:symbol val="none"/>
          </c:marker>
          <c:cat>
            <c:strRef>
              <c:f>'[2015_SSEBop_ZonalStats.xlsx]Jun'!$W$40:$W$46</c:f>
              <c:strCache>
                <c:ptCount val="7"/>
                <c:pt idx="0">
                  <c:v>Mtn. Sage</c:v>
                </c:pt>
                <c:pt idx="1">
                  <c:v>Q. Aspen</c:v>
                </c:pt>
                <c:pt idx="2">
                  <c:v>WY Sage-Bitterbrush</c:v>
                </c:pt>
                <c:pt idx="3">
                  <c:v>Low Sagebrush</c:v>
                </c:pt>
                <c:pt idx="4">
                  <c:v>WY Sagebrush</c:v>
                </c:pt>
                <c:pt idx="5">
                  <c:v>Other</c:v>
                </c:pt>
                <c:pt idx="6">
                  <c:v>Conifer</c:v>
                </c:pt>
              </c:strCache>
            </c:strRef>
          </c:cat>
          <c:val>
            <c:numRef>
              <c:f>'[2015_SSEBop_ZonalStats.xlsx]Jun'!$Y$40:$Y$46</c:f>
              <c:numCache>
                <c:formatCode>General</c:formatCode>
                <c:ptCount val="7"/>
                <c:pt idx="0">
                  <c:v>0.8</c:v>
                </c:pt>
                <c:pt idx="1">
                  <c:v>3.4666666666666668</c:v>
                </c:pt>
                <c:pt idx="2">
                  <c:v>0.83333333333333337</c:v>
                </c:pt>
                <c:pt idx="3">
                  <c:v>0.16666666666666666</c:v>
                </c:pt>
                <c:pt idx="4">
                  <c:v>3.3333333333333333E-2</c:v>
                </c:pt>
                <c:pt idx="5">
                  <c:v>0.46666666666666667</c:v>
                </c:pt>
                <c:pt idx="6">
                  <c:v>2.1</c:v>
                </c:pt>
              </c:numCache>
            </c:numRef>
          </c:val>
          <c:smooth val="0"/>
          <c:extLst>
            <c:ext xmlns:c16="http://schemas.microsoft.com/office/drawing/2014/chart" uri="{C3380CC4-5D6E-409C-BE32-E72D297353CC}">
              <c16:uniqueId val="{00000001-5348-4A39-A948-282D962F4CB9}"/>
            </c:ext>
          </c:extLst>
        </c:ser>
        <c:ser>
          <c:idx val="2"/>
          <c:order val="2"/>
          <c:spPr>
            <a:ln w="19050" cap="rnd">
              <a:noFill/>
              <a:round/>
            </a:ln>
            <a:effectLst/>
          </c:spPr>
          <c:marker>
            <c:symbol val="none"/>
          </c:marker>
          <c:cat>
            <c:strRef>
              <c:f>'[2015_SSEBop_ZonalStats.xlsx]Jun'!$W$40:$W$46</c:f>
              <c:strCache>
                <c:ptCount val="7"/>
                <c:pt idx="0">
                  <c:v>Mtn. Sage</c:v>
                </c:pt>
                <c:pt idx="1">
                  <c:v>Q. Aspen</c:v>
                </c:pt>
                <c:pt idx="2">
                  <c:v>WY Sage-Bitterbrush</c:v>
                </c:pt>
                <c:pt idx="3">
                  <c:v>Low Sagebrush</c:v>
                </c:pt>
                <c:pt idx="4">
                  <c:v>WY Sagebrush</c:v>
                </c:pt>
                <c:pt idx="5">
                  <c:v>Other</c:v>
                </c:pt>
                <c:pt idx="6">
                  <c:v>Conifer</c:v>
                </c:pt>
              </c:strCache>
            </c:strRef>
          </c:cat>
          <c:val>
            <c:numRef>
              <c:f>'[2015_SSEBop_ZonalStats.xlsx]Jun'!$Z$40:$Z$46</c:f>
              <c:numCache>
                <c:formatCode>General</c:formatCode>
                <c:ptCount val="7"/>
                <c:pt idx="0">
                  <c:v>3.7</c:v>
                </c:pt>
                <c:pt idx="1">
                  <c:v>3.4666666666666668</c:v>
                </c:pt>
                <c:pt idx="2">
                  <c:v>2.5666666666666669</c:v>
                </c:pt>
                <c:pt idx="3">
                  <c:v>3.0333333333333332</c:v>
                </c:pt>
                <c:pt idx="4">
                  <c:v>1.8333333333333333</c:v>
                </c:pt>
                <c:pt idx="5">
                  <c:v>2.7333333333333334</c:v>
                </c:pt>
                <c:pt idx="6">
                  <c:v>3.4666666666666668</c:v>
                </c:pt>
              </c:numCache>
            </c:numRef>
          </c:val>
          <c:smooth val="0"/>
          <c:extLst>
            <c:ext xmlns:c16="http://schemas.microsoft.com/office/drawing/2014/chart" uri="{C3380CC4-5D6E-409C-BE32-E72D297353CC}">
              <c16:uniqueId val="{00000002-5348-4A39-A948-282D962F4CB9}"/>
            </c:ext>
          </c:extLst>
        </c:ser>
        <c:ser>
          <c:idx val="3"/>
          <c:order val="3"/>
          <c:spPr>
            <a:ln w="19050" cap="rnd">
              <a:noFill/>
              <a:round/>
            </a:ln>
            <a:effectLst/>
          </c:spPr>
          <c:marker>
            <c:symbol val="none"/>
          </c:marker>
          <c:cat>
            <c:strRef>
              <c:f>'[2015_SSEBop_ZonalStats.xlsx]Jun'!$W$40:$W$46</c:f>
              <c:strCache>
                <c:ptCount val="7"/>
                <c:pt idx="0">
                  <c:v>Mtn. Sage</c:v>
                </c:pt>
                <c:pt idx="1">
                  <c:v>Q. Aspen</c:v>
                </c:pt>
                <c:pt idx="2">
                  <c:v>WY Sage-Bitterbrush</c:v>
                </c:pt>
                <c:pt idx="3">
                  <c:v>Low Sagebrush</c:v>
                </c:pt>
                <c:pt idx="4">
                  <c:v>WY Sagebrush</c:v>
                </c:pt>
                <c:pt idx="5">
                  <c:v>Other</c:v>
                </c:pt>
                <c:pt idx="6">
                  <c:v>Conifer</c:v>
                </c:pt>
              </c:strCache>
            </c:strRef>
          </c:cat>
          <c:val>
            <c:numRef>
              <c:f>'[2015_SSEBop_ZonalStats.xlsx]Jun'!$AA$40:$AA$46</c:f>
              <c:numCache>
                <c:formatCode>General</c:formatCode>
                <c:ptCount val="7"/>
                <c:pt idx="0">
                  <c:v>2.9998585453794466</c:v>
                </c:pt>
                <c:pt idx="1">
                  <c:v>3.4666666666666668</c:v>
                </c:pt>
                <c:pt idx="2">
                  <c:v>2.2420253648205386</c:v>
                </c:pt>
                <c:pt idx="3">
                  <c:v>2.0848702756197017</c:v>
                </c:pt>
                <c:pt idx="4">
                  <c:v>1.2759908423416408</c:v>
                </c:pt>
                <c:pt idx="5">
                  <c:v>2.5096826305292406</c:v>
                </c:pt>
                <c:pt idx="6">
                  <c:v>3.6648522096339216</c:v>
                </c:pt>
              </c:numCache>
            </c:numRef>
          </c:val>
          <c:smooth val="0"/>
          <c:extLst>
            <c:ext xmlns:c16="http://schemas.microsoft.com/office/drawing/2014/chart" uri="{C3380CC4-5D6E-409C-BE32-E72D297353CC}">
              <c16:uniqueId val="{00000003-5348-4A39-A948-282D962F4CB9}"/>
            </c:ext>
          </c:extLst>
        </c:ser>
        <c:dLbls>
          <c:showLegendKey val="0"/>
          <c:showVal val="0"/>
          <c:showCatName val="0"/>
          <c:showSerName val="0"/>
          <c:showPercent val="0"/>
          <c:showBubbleSize val="0"/>
        </c:dLbls>
        <c:hiLowLines>
          <c:spPr>
            <a:ln w="9525" cap="flat" cmpd="sng" algn="ctr">
              <a:solidFill>
                <a:schemeClr val="tx1">
                  <a:lumMod val="75000"/>
                  <a:lumOff val="25000"/>
                </a:schemeClr>
              </a:solidFill>
              <a:round/>
            </a:ln>
            <a:effectLst/>
          </c:spPr>
        </c:hiLowLines>
        <c:upDownBars>
          <c:gapWidth val="150"/>
          <c:upBars>
            <c:spPr>
              <a:solidFill>
                <a:schemeClr val="lt1"/>
              </a:solidFill>
              <a:ln w="9525" cap="flat" cmpd="sng" algn="ctr">
                <a:solidFill>
                  <a:schemeClr val="tx1">
                    <a:lumMod val="65000"/>
                    <a:lumOff val="35000"/>
                  </a:schemeClr>
                </a:solidFill>
                <a:round/>
              </a:ln>
              <a:effectLst/>
            </c:spPr>
          </c:upBars>
          <c:downBars>
            <c:spPr>
              <a:solidFill>
                <a:schemeClr val="dk1">
                  <a:lumMod val="75000"/>
                  <a:lumOff val="25000"/>
                </a:schemeClr>
              </a:solidFill>
              <a:ln w="9525" cap="flat" cmpd="sng" algn="ctr">
                <a:solidFill>
                  <a:schemeClr val="tx1">
                    <a:lumMod val="65000"/>
                    <a:lumOff val="35000"/>
                  </a:schemeClr>
                </a:solidFill>
                <a:round/>
              </a:ln>
              <a:effectLst/>
            </c:spPr>
          </c:downBars>
        </c:upDownBars>
        <c:axId val="679230720"/>
        <c:axId val="679229408"/>
      </c:stockChart>
      <c:catAx>
        <c:axId val="67923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9229408"/>
        <c:crosses val="autoZero"/>
        <c:auto val="1"/>
        <c:lblAlgn val="ctr"/>
        <c:lblOffset val="100"/>
        <c:noMultiLvlLbl val="0"/>
      </c:catAx>
      <c:valAx>
        <c:axId val="6792294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ET (mm/day)</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792307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RCEW ET vs MSAVI-2</a:t>
            </a:r>
          </a:p>
        </c:rich>
      </c:tx>
      <c:layout>
        <c:manualLayout>
          <c:xMode val="edge"/>
          <c:yMode val="edge"/>
          <c:x val="0.30381940292157772"/>
          <c:y val="2.632532540445949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83918344806659"/>
          <c:y val="0.18406808396449123"/>
          <c:w val="0.81195702912070555"/>
          <c:h val="0.71844891634716623"/>
        </c:manualLayout>
      </c:layout>
      <c:scatterChart>
        <c:scatterStyle val="lineMarker"/>
        <c:varyColors val="0"/>
        <c:ser>
          <c:idx val="0"/>
          <c:order val="0"/>
          <c:tx>
            <c:v>Mtn Sage 1</c:v>
          </c:tx>
          <c:spPr>
            <a:ln w="19050" cap="rnd">
              <a:noFill/>
              <a:round/>
            </a:ln>
            <a:effectLst/>
          </c:spPr>
          <c:marker>
            <c:symbol val="circle"/>
            <c:size val="5"/>
            <c:spPr>
              <a:solidFill>
                <a:schemeClr val="accent5"/>
              </a:solidFill>
              <a:ln w="9525">
                <a:solidFill>
                  <a:schemeClr val="accent5"/>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tx1"/>
                </a:solidFill>
                <a:prstDash val="sysDot"/>
              </a:ln>
              <a:effectLst/>
            </c:spPr>
            <c:trendlineType val="linear"/>
            <c:dispRSqr val="1"/>
            <c:dispEq val="0"/>
            <c:trendlineLbl>
              <c:layout>
                <c:manualLayout>
                  <c:x val="-0.39729352580927385"/>
                  <c:y val="-6.8266660240292126E-2"/>
                </c:manualLayout>
              </c:layout>
              <c:numFmt formatCode="General" sourceLinked="0"/>
              <c:spPr>
                <a:solidFill>
                  <a:schemeClr val="accent5"/>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rendlineLbl>
          </c:trendline>
          <c:xVal>
            <c:numRef>
              <c:f>[MSAVI2_clip.xlsx]Sheet3!$B$2:$B$61</c:f>
              <c:numCache>
                <c:formatCode>General</c:formatCode>
                <c:ptCount val="60"/>
                <c:pt idx="0">
                  <c:v>8.1712601999999995E-2</c:v>
                </c:pt>
                <c:pt idx="1">
                  <c:v>0.122417502</c:v>
                </c:pt>
                <c:pt idx="2">
                  <c:v>0.123571339</c:v>
                </c:pt>
                <c:pt idx="3">
                  <c:v>0.19565358499999999</c:v>
                </c:pt>
                <c:pt idx="4">
                  <c:v>0.209868049</c:v>
                </c:pt>
                <c:pt idx="5">
                  <c:v>0.35129093700000003</c:v>
                </c:pt>
                <c:pt idx="6">
                  <c:v>0.35974613700000002</c:v>
                </c:pt>
                <c:pt idx="7">
                  <c:v>0.31552074299999999</c:v>
                </c:pt>
                <c:pt idx="8">
                  <c:v>0.30734831699999998</c:v>
                </c:pt>
                <c:pt idx="9">
                  <c:v>0.219415218</c:v>
                </c:pt>
                <c:pt idx="10">
                  <c:v>0.18362779000000001</c:v>
                </c:pt>
                <c:pt idx="11">
                  <c:v>0.19902909999999999</c:v>
                </c:pt>
                <c:pt idx="12">
                  <c:v>0.14207745099999999</c:v>
                </c:pt>
                <c:pt idx="13">
                  <c:v>0.118979053</c:v>
                </c:pt>
                <c:pt idx="14">
                  <c:v>0.12883834399999999</c:v>
                </c:pt>
                <c:pt idx="15">
                  <c:v>0.26120806400000002</c:v>
                </c:pt>
                <c:pt idx="16">
                  <c:v>0.31114936100000001</c:v>
                </c:pt>
                <c:pt idx="17">
                  <c:v>0.36639389999999999</c:v>
                </c:pt>
                <c:pt idx="18">
                  <c:v>0.36354630500000001</c:v>
                </c:pt>
                <c:pt idx="19">
                  <c:v>0.35332460799999998</c:v>
                </c:pt>
                <c:pt idx="20">
                  <c:v>0.31484881300000001</c:v>
                </c:pt>
                <c:pt idx="21">
                  <c:v>0.29891427500000001</c:v>
                </c:pt>
                <c:pt idx="22">
                  <c:v>0.26315732600000002</c:v>
                </c:pt>
                <c:pt idx="23">
                  <c:v>0.29232660399999999</c:v>
                </c:pt>
                <c:pt idx="24">
                  <c:v>0.22299980699999999</c:v>
                </c:pt>
                <c:pt idx="25">
                  <c:v>0.20955491500000001</c:v>
                </c:pt>
                <c:pt idx="26">
                  <c:v>0.20075383099999999</c:v>
                </c:pt>
                <c:pt idx="27">
                  <c:v>0.19285809500000001</c:v>
                </c:pt>
                <c:pt idx="28">
                  <c:v>0.15890217700000001</c:v>
                </c:pt>
                <c:pt idx="29">
                  <c:v>0.146333618</c:v>
                </c:pt>
                <c:pt idx="30">
                  <c:v>0.139811721</c:v>
                </c:pt>
                <c:pt idx="31">
                  <c:v>0.10123006900000001</c:v>
                </c:pt>
                <c:pt idx="32">
                  <c:v>0.175729634</c:v>
                </c:pt>
                <c:pt idx="33">
                  <c:v>0.29832876000000003</c:v>
                </c:pt>
                <c:pt idx="34">
                  <c:v>0.40695657699999999</c:v>
                </c:pt>
                <c:pt idx="35">
                  <c:v>0.39684980399999997</c:v>
                </c:pt>
                <c:pt idx="36">
                  <c:v>0.39645746500000001</c:v>
                </c:pt>
                <c:pt idx="37">
                  <c:v>0.35340261299999998</c:v>
                </c:pt>
                <c:pt idx="38">
                  <c:v>0.27460724800000003</c:v>
                </c:pt>
                <c:pt idx="39">
                  <c:v>0.210340998</c:v>
                </c:pt>
                <c:pt idx="40">
                  <c:v>0.18438228200000001</c:v>
                </c:pt>
                <c:pt idx="41">
                  <c:v>0.20220833499999999</c:v>
                </c:pt>
                <c:pt idx="42">
                  <c:v>0.16645845200000001</c:v>
                </c:pt>
              </c:numCache>
            </c:numRef>
          </c:xVal>
          <c:yVal>
            <c:numRef>
              <c:f>[MSAVI2_clip.xlsx]Sheet3!$C$2:$C$61</c:f>
              <c:numCache>
                <c:formatCode>General</c:formatCode>
                <c:ptCount val="60"/>
                <c:pt idx="0">
                  <c:v>0.37</c:v>
                </c:pt>
                <c:pt idx="1">
                  <c:v>0.77</c:v>
                </c:pt>
                <c:pt idx="2">
                  <c:v>1.2</c:v>
                </c:pt>
                <c:pt idx="3">
                  <c:v>1.76</c:v>
                </c:pt>
                <c:pt idx="4">
                  <c:v>1.71</c:v>
                </c:pt>
                <c:pt idx="5">
                  <c:v>5.07</c:v>
                </c:pt>
                <c:pt idx="6">
                  <c:v>4.2</c:v>
                </c:pt>
                <c:pt idx="7">
                  <c:v>3.61</c:v>
                </c:pt>
                <c:pt idx="8">
                  <c:v>3.14</c:v>
                </c:pt>
                <c:pt idx="9">
                  <c:v>1.33</c:v>
                </c:pt>
                <c:pt idx="10">
                  <c:v>0.9</c:v>
                </c:pt>
                <c:pt idx="11">
                  <c:v>0.75</c:v>
                </c:pt>
                <c:pt idx="12">
                  <c:v>0.9</c:v>
                </c:pt>
                <c:pt idx="13">
                  <c:v>0.37</c:v>
                </c:pt>
                <c:pt idx="14">
                  <c:v>1.53</c:v>
                </c:pt>
                <c:pt idx="15">
                  <c:v>3.74</c:v>
                </c:pt>
                <c:pt idx="16">
                  <c:v>2.4500000000000002</c:v>
                </c:pt>
                <c:pt idx="17">
                  <c:v>4.97</c:v>
                </c:pt>
                <c:pt idx="18">
                  <c:v>3.94</c:v>
                </c:pt>
                <c:pt idx="19">
                  <c:v>3.84</c:v>
                </c:pt>
                <c:pt idx="20">
                  <c:v>3.81</c:v>
                </c:pt>
                <c:pt idx="21">
                  <c:v>2.29</c:v>
                </c:pt>
                <c:pt idx="22">
                  <c:v>1.97</c:v>
                </c:pt>
                <c:pt idx="23">
                  <c:v>1.76</c:v>
                </c:pt>
                <c:pt idx="24">
                  <c:v>1.79</c:v>
                </c:pt>
                <c:pt idx="25">
                  <c:v>0.67</c:v>
                </c:pt>
                <c:pt idx="26">
                  <c:v>0.9</c:v>
                </c:pt>
                <c:pt idx="27">
                  <c:v>0.68</c:v>
                </c:pt>
                <c:pt idx="28">
                  <c:v>0.49</c:v>
                </c:pt>
                <c:pt idx="29">
                  <c:v>0.13</c:v>
                </c:pt>
                <c:pt idx="30">
                  <c:v>0.54</c:v>
                </c:pt>
                <c:pt idx="31">
                  <c:v>0.56999999999999995</c:v>
                </c:pt>
                <c:pt idx="32">
                  <c:v>1.5</c:v>
                </c:pt>
                <c:pt idx="33">
                  <c:v>4.08</c:v>
                </c:pt>
                <c:pt idx="34">
                  <c:v>4.8899999999999997</c:v>
                </c:pt>
                <c:pt idx="35">
                  <c:v>4.6900000000000004</c:v>
                </c:pt>
                <c:pt idx="36">
                  <c:v>4.3499999999999996</c:v>
                </c:pt>
                <c:pt idx="37">
                  <c:v>4.5</c:v>
                </c:pt>
                <c:pt idx="38">
                  <c:v>2.84</c:v>
                </c:pt>
                <c:pt idx="39">
                  <c:v>1.62</c:v>
                </c:pt>
                <c:pt idx="40">
                  <c:v>0.96</c:v>
                </c:pt>
                <c:pt idx="41">
                  <c:v>0.92</c:v>
                </c:pt>
                <c:pt idx="42">
                  <c:v>0.56999999999999995</c:v>
                </c:pt>
              </c:numCache>
            </c:numRef>
          </c:yVal>
          <c:smooth val="0"/>
          <c:extLst>
            <c:ext xmlns:c16="http://schemas.microsoft.com/office/drawing/2014/chart" uri="{C3380CC4-5D6E-409C-BE32-E72D297353CC}">
              <c16:uniqueId val="{00000000-5513-4F31-81B0-616840CD144D}"/>
            </c:ext>
          </c:extLst>
        </c:ser>
        <c:ser>
          <c:idx val="1"/>
          <c:order val="1"/>
          <c:tx>
            <c:v>Low Sage</c:v>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2"/>
                </a:solidFill>
                <a:prstDash val="sysDot"/>
              </a:ln>
              <a:effectLst/>
            </c:spPr>
            <c:trendlineType val="linear"/>
            <c:dispRSqr val="0"/>
            <c:dispEq val="0"/>
          </c:trendline>
          <c:trendline>
            <c:spPr>
              <a:ln w="19050" cap="rnd">
                <a:solidFill>
                  <a:schemeClr val="tx1"/>
                </a:solidFill>
                <a:prstDash val="sysDot"/>
              </a:ln>
              <a:effectLst/>
            </c:spPr>
            <c:trendlineType val="linear"/>
            <c:dispRSqr val="1"/>
            <c:dispEq val="0"/>
            <c:trendlineLbl>
              <c:layout>
                <c:manualLayout>
                  <c:x val="0.41695844269466315"/>
                  <c:y val="0.17056129930871966"/>
                </c:manualLayout>
              </c:layout>
              <c:numFmt formatCode="General" sourceLinked="0"/>
              <c:spPr>
                <a:solidFill>
                  <a:schemeClr val="accent3"/>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rendlineLbl>
          </c:trendline>
          <c:xVal>
            <c:numRef>
              <c:f>[MSAVI2_clip.xlsx]Sheet3!$F$2:$F$55</c:f>
              <c:numCache>
                <c:formatCode>General</c:formatCode>
                <c:ptCount val="54"/>
                <c:pt idx="0">
                  <c:v>0.10523988200000001</c:v>
                </c:pt>
                <c:pt idx="1">
                  <c:v>0.18542173100000001</c:v>
                </c:pt>
                <c:pt idx="2">
                  <c:v>0.19420231399999999</c:v>
                </c:pt>
                <c:pt idx="3">
                  <c:v>0.23260342000000001</c:v>
                </c:pt>
                <c:pt idx="4">
                  <c:v>0.203113183</c:v>
                </c:pt>
                <c:pt idx="5">
                  <c:v>0.18561302299999999</c:v>
                </c:pt>
                <c:pt idx="6">
                  <c:v>0.17781481900000001</c:v>
                </c:pt>
                <c:pt idx="7">
                  <c:v>0.16773194899999999</c:v>
                </c:pt>
                <c:pt idx="8">
                  <c:v>0.16431146499999999</c:v>
                </c:pt>
                <c:pt idx="9">
                  <c:v>0.125110318</c:v>
                </c:pt>
                <c:pt idx="10">
                  <c:v>0.12591012300000001</c:v>
                </c:pt>
                <c:pt idx="11">
                  <c:v>0.12726188199999999</c:v>
                </c:pt>
                <c:pt idx="12">
                  <c:v>0.120076024</c:v>
                </c:pt>
                <c:pt idx="13">
                  <c:v>9.5656528000000005E-2</c:v>
                </c:pt>
                <c:pt idx="14">
                  <c:v>0.105980079</c:v>
                </c:pt>
                <c:pt idx="15">
                  <c:v>0.11195326999999999</c:v>
                </c:pt>
                <c:pt idx="16">
                  <c:v>0.11663679</c:v>
                </c:pt>
                <c:pt idx="17">
                  <c:v>0.18357795800000001</c:v>
                </c:pt>
                <c:pt idx="18">
                  <c:v>0.214117897</c:v>
                </c:pt>
                <c:pt idx="19">
                  <c:v>0.18737711100000001</c:v>
                </c:pt>
                <c:pt idx="20">
                  <c:v>0.22162426199999999</c:v>
                </c:pt>
                <c:pt idx="21">
                  <c:v>0.21183795899999999</c:v>
                </c:pt>
                <c:pt idx="22">
                  <c:v>0.11806372900000001</c:v>
                </c:pt>
                <c:pt idx="23">
                  <c:v>0.184746205</c:v>
                </c:pt>
                <c:pt idx="24">
                  <c:v>0.17227205300000001</c:v>
                </c:pt>
                <c:pt idx="25">
                  <c:v>0.155100866</c:v>
                </c:pt>
                <c:pt idx="26">
                  <c:v>0.132141228</c:v>
                </c:pt>
                <c:pt idx="27">
                  <c:v>0.13165815</c:v>
                </c:pt>
                <c:pt idx="28">
                  <c:v>0.121741768</c:v>
                </c:pt>
                <c:pt idx="29">
                  <c:v>0.116303184</c:v>
                </c:pt>
                <c:pt idx="30">
                  <c:v>0.11990408499999999</c:v>
                </c:pt>
                <c:pt idx="31">
                  <c:v>0.11306432399999999</c:v>
                </c:pt>
                <c:pt idx="32">
                  <c:v>0.118434585</c:v>
                </c:pt>
                <c:pt idx="33">
                  <c:v>0.113836147</c:v>
                </c:pt>
                <c:pt idx="34">
                  <c:v>0.104490007</c:v>
                </c:pt>
                <c:pt idx="35">
                  <c:v>8.5426511999999996E-2</c:v>
                </c:pt>
                <c:pt idx="36">
                  <c:v>0.1079862</c:v>
                </c:pt>
                <c:pt idx="37">
                  <c:v>9.9798608999999996E-2</c:v>
                </c:pt>
                <c:pt idx="38">
                  <c:v>0.10428449200000001</c:v>
                </c:pt>
                <c:pt idx="39">
                  <c:v>0.186036695</c:v>
                </c:pt>
                <c:pt idx="40">
                  <c:v>0.22317400600000001</c:v>
                </c:pt>
                <c:pt idx="41">
                  <c:v>0.234951308</c:v>
                </c:pt>
                <c:pt idx="42">
                  <c:v>0.24064754199999999</c:v>
                </c:pt>
                <c:pt idx="43">
                  <c:v>0.21516861900000001</c:v>
                </c:pt>
                <c:pt idx="44">
                  <c:v>0.19265423600000001</c:v>
                </c:pt>
                <c:pt idx="45">
                  <c:v>0.16848505499999999</c:v>
                </c:pt>
                <c:pt idx="46">
                  <c:v>0.140387769</c:v>
                </c:pt>
                <c:pt idx="47">
                  <c:v>0.167774062</c:v>
                </c:pt>
                <c:pt idx="48">
                  <c:v>0.13028115100000001</c:v>
                </c:pt>
                <c:pt idx="49">
                  <c:v>0.121304314</c:v>
                </c:pt>
                <c:pt idx="50">
                  <c:v>0.111448635</c:v>
                </c:pt>
                <c:pt idx="51">
                  <c:v>0.12431253</c:v>
                </c:pt>
                <c:pt idx="52">
                  <c:v>0.11668131700000001</c:v>
                </c:pt>
                <c:pt idx="53">
                  <c:v>0.106121679</c:v>
                </c:pt>
              </c:numCache>
            </c:numRef>
          </c:xVal>
          <c:yVal>
            <c:numRef>
              <c:f>[MSAVI2_clip.xlsx]Sheet3!$G$2:$G$55</c:f>
              <c:numCache>
                <c:formatCode>General</c:formatCode>
                <c:ptCount val="54"/>
                <c:pt idx="0">
                  <c:v>0.84</c:v>
                </c:pt>
                <c:pt idx="1">
                  <c:v>1.22</c:v>
                </c:pt>
                <c:pt idx="2">
                  <c:v>1.92</c:v>
                </c:pt>
                <c:pt idx="3">
                  <c:v>2.6</c:v>
                </c:pt>
                <c:pt idx="4">
                  <c:v>3.64</c:v>
                </c:pt>
                <c:pt idx="5">
                  <c:v>4.54</c:v>
                </c:pt>
                <c:pt idx="6">
                  <c:v>1.71</c:v>
                </c:pt>
                <c:pt idx="7">
                  <c:v>1.39</c:v>
                </c:pt>
                <c:pt idx="8">
                  <c:v>2.17</c:v>
                </c:pt>
                <c:pt idx="9">
                  <c:v>1.39</c:v>
                </c:pt>
                <c:pt idx="10">
                  <c:v>0.65</c:v>
                </c:pt>
                <c:pt idx="11">
                  <c:v>0.73</c:v>
                </c:pt>
                <c:pt idx="12">
                  <c:v>0.45</c:v>
                </c:pt>
                <c:pt idx="13">
                  <c:v>0.4</c:v>
                </c:pt>
                <c:pt idx="14">
                  <c:v>0.94</c:v>
                </c:pt>
                <c:pt idx="15">
                  <c:v>0.74</c:v>
                </c:pt>
                <c:pt idx="16">
                  <c:v>1.1200000000000001</c:v>
                </c:pt>
                <c:pt idx="17">
                  <c:v>2.15</c:v>
                </c:pt>
                <c:pt idx="18">
                  <c:v>2.5299999999999998</c:v>
                </c:pt>
                <c:pt idx="19">
                  <c:v>2.21</c:v>
                </c:pt>
                <c:pt idx="20">
                  <c:v>3.83</c:v>
                </c:pt>
                <c:pt idx="21">
                  <c:v>2.13</c:v>
                </c:pt>
                <c:pt idx="22">
                  <c:v>2.61</c:v>
                </c:pt>
                <c:pt idx="23">
                  <c:v>1.75</c:v>
                </c:pt>
                <c:pt idx="24">
                  <c:v>1.48</c:v>
                </c:pt>
                <c:pt idx="25">
                  <c:v>1.21</c:v>
                </c:pt>
                <c:pt idx="26">
                  <c:v>0.95</c:v>
                </c:pt>
                <c:pt idx="27">
                  <c:v>0.52</c:v>
                </c:pt>
                <c:pt idx="28">
                  <c:v>0.54</c:v>
                </c:pt>
                <c:pt idx="29">
                  <c:v>0.46</c:v>
                </c:pt>
                <c:pt idx="30">
                  <c:v>0.32</c:v>
                </c:pt>
                <c:pt idx="31">
                  <c:v>0.21</c:v>
                </c:pt>
                <c:pt idx="32">
                  <c:v>0.24</c:v>
                </c:pt>
                <c:pt idx="33">
                  <c:v>0.32</c:v>
                </c:pt>
                <c:pt idx="34">
                  <c:v>0.02</c:v>
                </c:pt>
                <c:pt idx="35">
                  <c:v>0.2</c:v>
                </c:pt>
                <c:pt idx="36">
                  <c:v>0.78</c:v>
                </c:pt>
                <c:pt idx="37">
                  <c:v>0.51</c:v>
                </c:pt>
                <c:pt idx="38">
                  <c:v>1.38</c:v>
                </c:pt>
                <c:pt idx="39">
                  <c:v>1.99</c:v>
                </c:pt>
                <c:pt idx="40">
                  <c:v>2.42</c:v>
                </c:pt>
                <c:pt idx="41">
                  <c:v>2.0299999999999998</c:v>
                </c:pt>
                <c:pt idx="42">
                  <c:v>3.61</c:v>
                </c:pt>
                <c:pt idx="43">
                  <c:v>3.65</c:v>
                </c:pt>
                <c:pt idx="44">
                  <c:v>2.2999999999999998</c:v>
                </c:pt>
                <c:pt idx="45">
                  <c:v>1.38</c:v>
                </c:pt>
                <c:pt idx="46">
                  <c:v>1.03</c:v>
                </c:pt>
                <c:pt idx="47">
                  <c:v>1.03</c:v>
                </c:pt>
                <c:pt idx="48">
                  <c:v>0.73</c:v>
                </c:pt>
                <c:pt idx="49">
                  <c:v>0.66</c:v>
                </c:pt>
                <c:pt idx="50">
                  <c:v>0.42</c:v>
                </c:pt>
                <c:pt idx="51">
                  <c:v>0.5</c:v>
                </c:pt>
                <c:pt idx="52">
                  <c:v>1.62</c:v>
                </c:pt>
                <c:pt idx="53">
                  <c:v>0.38</c:v>
                </c:pt>
              </c:numCache>
            </c:numRef>
          </c:yVal>
          <c:smooth val="0"/>
          <c:extLst>
            <c:ext xmlns:c16="http://schemas.microsoft.com/office/drawing/2014/chart" uri="{C3380CC4-5D6E-409C-BE32-E72D297353CC}">
              <c16:uniqueId val="{00000001-5513-4F31-81B0-616840CD144D}"/>
            </c:ext>
          </c:extLst>
        </c:ser>
        <c:ser>
          <c:idx val="2"/>
          <c:order val="2"/>
          <c:tx>
            <c:v>Mtn Sage 2</c:v>
          </c:tx>
          <c:spPr>
            <a:ln w="25400" cap="rnd">
              <a:noFill/>
              <a:round/>
            </a:ln>
            <a:effectLst/>
          </c:spPr>
          <c:marker>
            <c:symbol val="circle"/>
            <c:size val="5"/>
            <c:spPr>
              <a:solidFill>
                <a:srgbClr val="00B0F0"/>
              </a:solidFill>
              <a:ln w="9525">
                <a:solidFill>
                  <a:srgbClr val="00B0F0"/>
                </a:solidFill>
              </a:ln>
              <a:effectLst/>
            </c:spPr>
          </c:marker>
          <c:trendline>
            <c:spPr>
              <a:ln w="19050" cap="rnd">
                <a:solidFill>
                  <a:schemeClr val="accent3"/>
                </a:solidFill>
                <a:prstDash val="sysDot"/>
              </a:ln>
              <a:effectLst/>
            </c:spPr>
            <c:trendlineType val="linear"/>
            <c:dispRSqr val="0"/>
            <c:dispEq val="0"/>
          </c:trendline>
          <c:trendline>
            <c:spPr>
              <a:ln w="19050" cap="rnd">
                <a:solidFill>
                  <a:schemeClr val="accent3"/>
                </a:solidFill>
                <a:prstDash val="sysDot"/>
              </a:ln>
              <a:effectLst/>
            </c:spPr>
            <c:trendlineType val="linear"/>
            <c:dispRSqr val="0"/>
            <c:dispEq val="0"/>
          </c:trendline>
          <c:trendline>
            <c:spPr>
              <a:ln w="19050" cap="rnd">
                <a:solidFill>
                  <a:schemeClr val="tx1"/>
                </a:solidFill>
                <a:prstDash val="sysDot"/>
              </a:ln>
              <a:effectLst/>
            </c:spPr>
            <c:trendlineType val="linear"/>
            <c:dispRSqr val="1"/>
            <c:dispEq val="0"/>
            <c:trendlineLbl>
              <c:layout>
                <c:manualLayout>
                  <c:x val="-0.21508552055993002"/>
                  <c:y val="5.3427922619068945E-2"/>
                </c:manualLayout>
              </c:layout>
              <c:numFmt formatCode="General" sourceLinked="0"/>
              <c:spPr>
                <a:solidFill>
                  <a:srgbClr val="00B0F0"/>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rendlineLbl>
          </c:trendline>
          <c:xVal>
            <c:numRef>
              <c:f>[MSAVI2_clip.xlsx]Sheet3!$J$2:$J$37</c:f>
              <c:numCache>
                <c:formatCode>General</c:formatCode>
                <c:ptCount val="36"/>
                <c:pt idx="0">
                  <c:v>0.14913533400000001</c:v>
                </c:pt>
                <c:pt idx="1">
                  <c:v>0.244432119</c:v>
                </c:pt>
                <c:pt idx="2">
                  <c:v>0.264006713</c:v>
                </c:pt>
                <c:pt idx="3">
                  <c:v>0.26078498500000002</c:v>
                </c:pt>
                <c:pt idx="4">
                  <c:v>0.26298470000000002</c:v>
                </c:pt>
                <c:pt idx="5">
                  <c:v>0.26640942400000001</c:v>
                </c:pt>
                <c:pt idx="6">
                  <c:v>0.21455514000000001</c:v>
                </c:pt>
                <c:pt idx="7">
                  <c:v>0.210603754</c:v>
                </c:pt>
                <c:pt idx="8">
                  <c:v>0.176595841</c:v>
                </c:pt>
                <c:pt idx="9">
                  <c:v>0.167456253</c:v>
                </c:pt>
                <c:pt idx="10">
                  <c:v>0.153794454</c:v>
                </c:pt>
                <c:pt idx="11">
                  <c:v>0.119671294</c:v>
                </c:pt>
                <c:pt idx="12">
                  <c:v>0.25773084699999999</c:v>
                </c:pt>
                <c:pt idx="13">
                  <c:v>0.25291360699999998</c:v>
                </c:pt>
                <c:pt idx="14">
                  <c:v>0.23352778399999999</c:v>
                </c:pt>
                <c:pt idx="15">
                  <c:v>0.23427935899999999</c:v>
                </c:pt>
                <c:pt idx="16">
                  <c:v>0.200768118</c:v>
                </c:pt>
                <c:pt idx="17">
                  <c:v>0.21502729600000001</c:v>
                </c:pt>
                <c:pt idx="18">
                  <c:v>0.18488723800000001</c:v>
                </c:pt>
                <c:pt idx="19">
                  <c:v>0.176403748</c:v>
                </c:pt>
                <c:pt idx="20">
                  <c:v>0.15436713299999999</c:v>
                </c:pt>
                <c:pt idx="21">
                  <c:v>0.15157752199999999</c:v>
                </c:pt>
                <c:pt idx="22">
                  <c:v>0.158078939</c:v>
                </c:pt>
                <c:pt idx="23">
                  <c:v>0.13289419799999999</c:v>
                </c:pt>
                <c:pt idx="24">
                  <c:v>0.130455073</c:v>
                </c:pt>
                <c:pt idx="25">
                  <c:v>9.0424675999999996E-2</c:v>
                </c:pt>
                <c:pt idx="26">
                  <c:v>0.27077151500000002</c:v>
                </c:pt>
                <c:pt idx="27">
                  <c:v>0.26949518700000002</c:v>
                </c:pt>
                <c:pt idx="28">
                  <c:v>0.286646913</c:v>
                </c:pt>
                <c:pt idx="29">
                  <c:v>0.25640756999999997</c:v>
                </c:pt>
                <c:pt idx="30">
                  <c:v>0.29228255600000003</c:v>
                </c:pt>
                <c:pt idx="31">
                  <c:v>0.22448953799999999</c:v>
                </c:pt>
                <c:pt idx="32">
                  <c:v>0.184850768</c:v>
                </c:pt>
                <c:pt idx="33">
                  <c:v>0.15301150499999999</c:v>
                </c:pt>
                <c:pt idx="34">
                  <c:v>0.16098396700000001</c:v>
                </c:pt>
                <c:pt idx="35">
                  <c:v>0.13524635400000001</c:v>
                </c:pt>
              </c:numCache>
            </c:numRef>
          </c:xVal>
          <c:yVal>
            <c:numRef>
              <c:f>[MSAVI2_clip.xlsx]Sheet3!$K$2:$K$37</c:f>
              <c:numCache>
                <c:formatCode>General</c:formatCode>
                <c:ptCount val="36"/>
                <c:pt idx="0">
                  <c:v>1.65</c:v>
                </c:pt>
                <c:pt idx="1">
                  <c:v>5.48</c:v>
                </c:pt>
                <c:pt idx="2">
                  <c:v>4.55</c:v>
                </c:pt>
                <c:pt idx="3">
                  <c:v>4.63</c:v>
                </c:pt>
                <c:pt idx="4">
                  <c:v>3.13</c:v>
                </c:pt>
                <c:pt idx="5">
                  <c:v>2.95</c:v>
                </c:pt>
                <c:pt idx="6">
                  <c:v>2.42</c:v>
                </c:pt>
                <c:pt idx="7">
                  <c:v>1.99</c:v>
                </c:pt>
                <c:pt idx="8">
                  <c:v>1.23</c:v>
                </c:pt>
                <c:pt idx="9">
                  <c:v>0.97</c:v>
                </c:pt>
                <c:pt idx="10">
                  <c:v>0.74</c:v>
                </c:pt>
                <c:pt idx="11">
                  <c:v>1.07</c:v>
                </c:pt>
                <c:pt idx="12">
                  <c:v>4.63</c:v>
                </c:pt>
                <c:pt idx="13">
                  <c:v>4.0999999999999996</c:v>
                </c:pt>
                <c:pt idx="14">
                  <c:v>4.41</c:v>
                </c:pt>
                <c:pt idx="15">
                  <c:v>2.74</c:v>
                </c:pt>
                <c:pt idx="16">
                  <c:v>2.91</c:v>
                </c:pt>
                <c:pt idx="17">
                  <c:v>1.35</c:v>
                </c:pt>
                <c:pt idx="18">
                  <c:v>1.59</c:v>
                </c:pt>
                <c:pt idx="19">
                  <c:v>0.92</c:v>
                </c:pt>
                <c:pt idx="20">
                  <c:v>1.32</c:v>
                </c:pt>
                <c:pt idx="21">
                  <c:v>1.06</c:v>
                </c:pt>
                <c:pt idx="22">
                  <c:v>1.17</c:v>
                </c:pt>
                <c:pt idx="23">
                  <c:v>0.78</c:v>
                </c:pt>
                <c:pt idx="24">
                  <c:v>0.67</c:v>
                </c:pt>
                <c:pt idx="25">
                  <c:v>0.55000000000000004</c:v>
                </c:pt>
                <c:pt idx="26">
                  <c:v>5.57</c:v>
                </c:pt>
                <c:pt idx="27">
                  <c:v>5.35</c:v>
                </c:pt>
                <c:pt idx="28">
                  <c:v>5.17</c:v>
                </c:pt>
                <c:pt idx="29">
                  <c:v>5.07</c:v>
                </c:pt>
                <c:pt idx="30">
                  <c:v>4.53</c:v>
                </c:pt>
                <c:pt idx="31">
                  <c:v>3.04</c:v>
                </c:pt>
                <c:pt idx="32">
                  <c:v>1.55</c:v>
                </c:pt>
                <c:pt idx="33">
                  <c:v>1.3</c:v>
                </c:pt>
                <c:pt idx="34">
                  <c:v>0.82</c:v>
                </c:pt>
                <c:pt idx="35">
                  <c:v>1.17</c:v>
                </c:pt>
              </c:numCache>
            </c:numRef>
          </c:yVal>
          <c:smooth val="0"/>
          <c:extLst>
            <c:ext xmlns:c16="http://schemas.microsoft.com/office/drawing/2014/chart" uri="{C3380CC4-5D6E-409C-BE32-E72D297353CC}">
              <c16:uniqueId val="{00000002-5513-4F31-81B0-616840CD144D}"/>
            </c:ext>
          </c:extLst>
        </c:ser>
        <c:ser>
          <c:idx val="3"/>
          <c:order val="3"/>
          <c:tx>
            <c:v>WY Sage</c:v>
          </c:tx>
          <c:spPr>
            <a:ln w="25400" cap="rnd">
              <a:noFill/>
              <a:round/>
            </a:ln>
            <a:effectLst/>
          </c:spPr>
          <c:marker>
            <c:symbol val="circle"/>
            <c:size val="5"/>
            <c:spPr>
              <a:solidFill>
                <a:srgbClr val="7030A0"/>
              </a:solidFill>
              <a:ln w="9525">
                <a:noFill/>
              </a:ln>
              <a:effectLst/>
            </c:spPr>
          </c:marker>
          <c:trendline>
            <c:spPr>
              <a:ln w="19050" cap="rnd">
                <a:solidFill>
                  <a:schemeClr val="accent4"/>
                </a:solidFill>
                <a:prstDash val="sysDot"/>
              </a:ln>
              <a:effectLst/>
            </c:spPr>
            <c:trendlineType val="linear"/>
            <c:dispRSqr val="0"/>
            <c:dispEq val="0"/>
          </c:trendline>
          <c:trendline>
            <c:spPr>
              <a:ln w="19050" cap="rnd">
                <a:solidFill>
                  <a:schemeClr val="accent4"/>
                </a:solidFill>
                <a:prstDash val="sysDot"/>
              </a:ln>
              <a:effectLst/>
            </c:spPr>
            <c:trendlineType val="linear"/>
            <c:dispRSqr val="0"/>
            <c:dispEq val="0"/>
          </c:trendline>
          <c:trendline>
            <c:spPr>
              <a:ln w="19050" cap="rnd">
                <a:solidFill>
                  <a:schemeClr val="tx1"/>
                </a:solidFill>
                <a:prstDash val="sysDot"/>
              </a:ln>
              <a:effectLst/>
            </c:spPr>
            <c:trendlineType val="linear"/>
            <c:dispRSqr val="1"/>
            <c:dispEq val="0"/>
            <c:trendlineLbl>
              <c:layout>
                <c:manualLayout>
                  <c:x val="0.5000568678915136"/>
                  <c:y val="0.15114018756112246"/>
                </c:manualLayout>
              </c:layout>
              <c:numFmt formatCode="General" sourceLinked="0"/>
              <c:spPr>
                <a:solidFill>
                  <a:srgbClr val="7030A0"/>
                </a:solid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rendlineLbl>
          </c:trendline>
          <c:xVal>
            <c:numRef>
              <c:f>[MSAVI2_clip.xlsx]Sheet3!$N$2:$N$59</c:f>
              <c:numCache>
                <c:formatCode>General</c:formatCode>
                <c:ptCount val="58"/>
                <c:pt idx="0">
                  <c:v>0.110976504</c:v>
                </c:pt>
                <c:pt idx="1">
                  <c:v>0.118073521</c:v>
                </c:pt>
                <c:pt idx="2">
                  <c:v>0.162660739</c:v>
                </c:pt>
                <c:pt idx="3">
                  <c:v>0.16673960199999999</c:v>
                </c:pt>
                <c:pt idx="4">
                  <c:v>0.18010606300000001</c:v>
                </c:pt>
                <c:pt idx="5">
                  <c:v>0.164347939</c:v>
                </c:pt>
                <c:pt idx="6">
                  <c:v>0.13101177899999999</c:v>
                </c:pt>
                <c:pt idx="7">
                  <c:v>0.126979747</c:v>
                </c:pt>
                <c:pt idx="8">
                  <c:v>0.145999029</c:v>
                </c:pt>
                <c:pt idx="9">
                  <c:v>0.14256121099999999</c:v>
                </c:pt>
                <c:pt idx="10">
                  <c:v>0.1109913</c:v>
                </c:pt>
                <c:pt idx="11">
                  <c:v>0.115054252</c:v>
                </c:pt>
                <c:pt idx="12">
                  <c:v>0.108420852</c:v>
                </c:pt>
                <c:pt idx="13">
                  <c:v>0.112089909</c:v>
                </c:pt>
                <c:pt idx="14">
                  <c:v>0.10704319900000001</c:v>
                </c:pt>
                <c:pt idx="15">
                  <c:v>9.4508753000000001E-2</c:v>
                </c:pt>
                <c:pt idx="16">
                  <c:v>0.10990082299999999</c:v>
                </c:pt>
                <c:pt idx="17">
                  <c:v>0.120799701</c:v>
                </c:pt>
                <c:pt idx="18">
                  <c:v>0.14189272</c:v>
                </c:pt>
                <c:pt idx="19">
                  <c:v>0.16086945599999999</c:v>
                </c:pt>
                <c:pt idx="20">
                  <c:v>0.18331824499999999</c:v>
                </c:pt>
                <c:pt idx="21">
                  <c:v>0.18834896600000001</c:v>
                </c:pt>
                <c:pt idx="22">
                  <c:v>0.18182135599999999</c:v>
                </c:pt>
                <c:pt idx="23">
                  <c:v>0.16652468600000001</c:v>
                </c:pt>
                <c:pt idx="24">
                  <c:v>0.149426592</c:v>
                </c:pt>
                <c:pt idx="25">
                  <c:v>0.14221776</c:v>
                </c:pt>
                <c:pt idx="26">
                  <c:v>8.6521189999999998E-2</c:v>
                </c:pt>
                <c:pt idx="27">
                  <c:v>0.12834230799999999</c:v>
                </c:pt>
                <c:pt idx="28">
                  <c:v>0.124874784</c:v>
                </c:pt>
                <c:pt idx="29">
                  <c:v>0.103785877</c:v>
                </c:pt>
                <c:pt idx="30">
                  <c:v>0.109630589</c:v>
                </c:pt>
                <c:pt idx="31">
                  <c:v>0.103521365</c:v>
                </c:pt>
                <c:pt idx="32">
                  <c:v>0.12174997</c:v>
                </c:pt>
                <c:pt idx="33">
                  <c:v>0.10199003299999999</c:v>
                </c:pt>
                <c:pt idx="34">
                  <c:v>0.10244713</c:v>
                </c:pt>
                <c:pt idx="35">
                  <c:v>9.9015669000000001E-2</c:v>
                </c:pt>
                <c:pt idx="36">
                  <c:v>0.102492714</c:v>
                </c:pt>
                <c:pt idx="37">
                  <c:v>0.101749245</c:v>
                </c:pt>
                <c:pt idx="38">
                  <c:v>9.5978888999999998E-2</c:v>
                </c:pt>
                <c:pt idx="39">
                  <c:v>9.7622828999999994E-2</c:v>
                </c:pt>
                <c:pt idx="40">
                  <c:v>9.9908682999999998E-2</c:v>
                </c:pt>
                <c:pt idx="41">
                  <c:v>0.113495782</c:v>
                </c:pt>
                <c:pt idx="42">
                  <c:v>0.171524924</c:v>
                </c:pt>
                <c:pt idx="43">
                  <c:v>0.18059850299999999</c:v>
                </c:pt>
                <c:pt idx="44">
                  <c:v>0.17778645700000001</c:v>
                </c:pt>
                <c:pt idx="45">
                  <c:v>0.15788933299999999</c:v>
                </c:pt>
                <c:pt idx="46">
                  <c:v>0.14854885300000001</c:v>
                </c:pt>
                <c:pt idx="47">
                  <c:v>0.14354646900000001</c:v>
                </c:pt>
                <c:pt idx="48">
                  <c:v>0.14251090899999999</c:v>
                </c:pt>
                <c:pt idx="49">
                  <c:v>0.12985823199999999</c:v>
                </c:pt>
                <c:pt idx="50">
                  <c:v>0.143542317</c:v>
                </c:pt>
                <c:pt idx="51">
                  <c:v>0.12595318999999999</c:v>
                </c:pt>
                <c:pt idx="52">
                  <c:v>0.111140161</c:v>
                </c:pt>
                <c:pt idx="53">
                  <c:v>0.117353741</c:v>
                </c:pt>
                <c:pt idx="54">
                  <c:v>0.11728182700000001</c:v>
                </c:pt>
                <c:pt idx="55">
                  <c:v>0.11408618700000001</c:v>
                </c:pt>
                <c:pt idx="56">
                  <c:v>0.11185115700000001</c:v>
                </c:pt>
                <c:pt idx="57">
                  <c:v>0.105339292</c:v>
                </c:pt>
              </c:numCache>
            </c:numRef>
          </c:xVal>
          <c:yVal>
            <c:numRef>
              <c:f>[MSAVI2_clip.xlsx]Sheet3!$O$2:$O$59</c:f>
              <c:numCache>
                <c:formatCode>General</c:formatCode>
                <c:ptCount val="58"/>
                <c:pt idx="0">
                  <c:v>0.8</c:v>
                </c:pt>
                <c:pt idx="1">
                  <c:v>1.41</c:v>
                </c:pt>
                <c:pt idx="2">
                  <c:v>1.7</c:v>
                </c:pt>
                <c:pt idx="3">
                  <c:v>1.79</c:v>
                </c:pt>
                <c:pt idx="4">
                  <c:v>1.58</c:v>
                </c:pt>
                <c:pt idx="5">
                  <c:v>2.8</c:v>
                </c:pt>
                <c:pt idx="6">
                  <c:v>0.71</c:v>
                </c:pt>
                <c:pt idx="7">
                  <c:v>0.82</c:v>
                </c:pt>
                <c:pt idx="8">
                  <c:v>2.04</c:v>
                </c:pt>
                <c:pt idx="9">
                  <c:v>1.24</c:v>
                </c:pt>
                <c:pt idx="10">
                  <c:v>0.84</c:v>
                </c:pt>
                <c:pt idx="11">
                  <c:v>0.84</c:v>
                </c:pt>
                <c:pt idx="12">
                  <c:v>0.42</c:v>
                </c:pt>
                <c:pt idx="13">
                  <c:v>0.64</c:v>
                </c:pt>
                <c:pt idx="14">
                  <c:v>0.31</c:v>
                </c:pt>
                <c:pt idx="15">
                  <c:v>0.28999999999999998</c:v>
                </c:pt>
                <c:pt idx="16">
                  <c:v>1.03</c:v>
                </c:pt>
                <c:pt idx="17">
                  <c:v>0.56000000000000005</c:v>
                </c:pt>
                <c:pt idx="18">
                  <c:v>0.83</c:v>
                </c:pt>
                <c:pt idx="19">
                  <c:v>1.74</c:v>
                </c:pt>
                <c:pt idx="20">
                  <c:v>1.91</c:v>
                </c:pt>
                <c:pt idx="21">
                  <c:v>2.09</c:v>
                </c:pt>
                <c:pt idx="22">
                  <c:v>1.83</c:v>
                </c:pt>
                <c:pt idx="23">
                  <c:v>0.99</c:v>
                </c:pt>
                <c:pt idx="24">
                  <c:v>1.85</c:v>
                </c:pt>
                <c:pt idx="25">
                  <c:v>0.86</c:v>
                </c:pt>
                <c:pt idx="26">
                  <c:v>0.49</c:v>
                </c:pt>
                <c:pt idx="27">
                  <c:v>0.54</c:v>
                </c:pt>
                <c:pt idx="28">
                  <c:v>0.4</c:v>
                </c:pt>
                <c:pt idx="29">
                  <c:v>0.2</c:v>
                </c:pt>
                <c:pt idx="30">
                  <c:v>0.3</c:v>
                </c:pt>
                <c:pt idx="31">
                  <c:v>0.27</c:v>
                </c:pt>
                <c:pt idx="32">
                  <c:v>0.2</c:v>
                </c:pt>
                <c:pt idx="33">
                  <c:v>0.13</c:v>
                </c:pt>
                <c:pt idx="34">
                  <c:v>0.06</c:v>
                </c:pt>
                <c:pt idx="35">
                  <c:v>0.18</c:v>
                </c:pt>
                <c:pt idx="36">
                  <c:v>0.44</c:v>
                </c:pt>
                <c:pt idx="37">
                  <c:v>-0.05</c:v>
                </c:pt>
                <c:pt idx="38">
                  <c:v>0.05</c:v>
                </c:pt>
                <c:pt idx="39">
                  <c:v>0.68</c:v>
                </c:pt>
                <c:pt idx="40">
                  <c:v>0.44</c:v>
                </c:pt>
                <c:pt idx="41">
                  <c:v>1.18</c:v>
                </c:pt>
                <c:pt idx="42">
                  <c:v>1.55</c:v>
                </c:pt>
                <c:pt idx="43">
                  <c:v>1.45</c:v>
                </c:pt>
                <c:pt idx="44">
                  <c:v>1.08</c:v>
                </c:pt>
                <c:pt idx="45">
                  <c:v>1.96</c:v>
                </c:pt>
                <c:pt idx="46">
                  <c:v>1.58</c:v>
                </c:pt>
                <c:pt idx="47">
                  <c:v>1.77</c:v>
                </c:pt>
                <c:pt idx="48">
                  <c:v>1.5</c:v>
                </c:pt>
                <c:pt idx="49">
                  <c:v>1.03</c:v>
                </c:pt>
                <c:pt idx="50">
                  <c:v>0.65</c:v>
                </c:pt>
                <c:pt idx="51">
                  <c:v>0.64</c:v>
                </c:pt>
                <c:pt idx="52">
                  <c:v>0.55000000000000004</c:v>
                </c:pt>
                <c:pt idx="53">
                  <c:v>0.25</c:v>
                </c:pt>
                <c:pt idx="54">
                  <c:v>0.28000000000000003</c:v>
                </c:pt>
                <c:pt idx="55">
                  <c:v>0.39</c:v>
                </c:pt>
                <c:pt idx="56">
                  <c:v>1.41</c:v>
                </c:pt>
                <c:pt idx="57">
                  <c:v>0.22</c:v>
                </c:pt>
              </c:numCache>
            </c:numRef>
          </c:yVal>
          <c:smooth val="0"/>
          <c:extLst>
            <c:ext xmlns:c16="http://schemas.microsoft.com/office/drawing/2014/chart" uri="{C3380CC4-5D6E-409C-BE32-E72D297353CC}">
              <c16:uniqueId val="{00000003-5513-4F31-81B0-616840CD144D}"/>
            </c:ext>
          </c:extLst>
        </c:ser>
        <c:dLbls>
          <c:showLegendKey val="0"/>
          <c:showVal val="0"/>
          <c:showCatName val="0"/>
          <c:showSerName val="0"/>
          <c:showPercent val="0"/>
          <c:showBubbleSize val="0"/>
        </c:dLbls>
        <c:axId val="422909544"/>
        <c:axId val="422911840"/>
      </c:scatterChart>
      <c:valAx>
        <c:axId val="422909544"/>
        <c:scaling>
          <c:orientation val="minMax"/>
        </c:scaling>
        <c:delete val="0"/>
        <c:axPos val="b"/>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22911840"/>
        <c:crosses val="autoZero"/>
        <c:crossBetween val="midCat"/>
      </c:valAx>
      <c:valAx>
        <c:axId val="42291184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a:t>Daily ET (mm/day)</a:t>
                </a:r>
              </a:p>
            </c:rich>
          </c:tx>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422909544"/>
        <c:crosses val="autoZero"/>
        <c:crossBetween val="midCat"/>
      </c:valAx>
      <c:spPr>
        <a:noFill/>
        <a:ln w="28575">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b="1" dirty="0"/>
              <a:t>NLDAS ET vs MSAVI-2</a:t>
            </a:r>
          </a:p>
        </c:rich>
      </c:tx>
      <c:layout>
        <c:manualLayout>
          <c:xMode val="edge"/>
          <c:yMode val="edge"/>
          <c:x val="0.27985688088533484"/>
          <c:y val="1.868514147431515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113782250959778"/>
          <c:y val="0.16130303732088191"/>
          <c:w val="0.83228449943889571"/>
          <c:h val="0.70095399995725582"/>
        </c:manualLayout>
      </c:layout>
      <c:scatterChart>
        <c:scatterStyle val="lineMarker"/>
        <c:varyColors val="0"/>
        <c:ser>
          <c:idx val="0"/>
          <c:order val="0"/>
          <c:tx>
            <c:v>Mtn Sage 1</c:v>
          </c:tx>
          <c:spPr>
            <a:ln w="19050" cap="rnd">
              <a:noFill/>
              <a:round/>
            </a:ln>
            <a:effectLst/>
          </c:spPr>
          <c:marker>
            <c:symbol val="circle"/>
            <c:size val="5"/>
            <c:spPr>
              <a:solidFill>
                <a:srgbClr val="00B0F0"/>
              </a:solidFill>
              <a:ln w="9525">
                <a:solidFill>
                  <a:srgbClr val="00B0F0"/>
                </a:solidFill>
              </a:ln>
              <a:effectLst/>
            </c:spPr>
          </c:marker>
          <c:trendline>
            <c:spPr>
              <a:ln w="25400" cap="rnd">
                <a:solidFill>
                  <a:schemeClr val="tx1"/>
                </a:solidFill>
                <a:prstDash val="sysDot"/>
              </a:ln>
              <a:effectLst/>
            </c:spPr>
            <c:trendlineType val="linear"/>
            <c:dispRSqr val="1"/>
            <c:dispEq val="0"/>
            <c:trendlineLbl>
              <c:layout>
                <c:manualLayout>
                  <c:x val="-0.43624022919496752"/>
                  <c:y val="-0.20971244921939702"/>
                </c:manualLayout>
              </c:layout>
              <c:numFmt formatCode="General" sourceLinked="0"/>
              <c:spPr>
                <a:solidFill>
                  <a:schemeClr val="accent5"/>
                </a:solidFill>
                <a:ln>
                  <a:solidFill>
                    <a:schemeClr val="accent5"/>
                  </a:solid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'[nldas_MSAVI2.xlsx]2015-2017 clean (2)'!$L$6:$L$82</c:f>
              <c:numCache>
                <c:formatCode>General</c:formatCode>
                <c:ptCount val="77"/>
                <c:pt idx="0">
                  <c:v>8.1712601999999995E-2</c:v>
                </c:pt>
                <c:pt idx="1">
                  <c:v>0.122417502</c:v>
                </c:pt>
                <c:pt idx="2">
                  <c:v>0.123571339</c:v>
                </c:pt>
                <c:pt idx="3">
                  <c:v>0.19565358499999999</c:v>
                </c:pt>
                <c:pt idx="4">
                  <c:v>0.209868049</c:v>
                </c:pt>
                <c:pt idx="5">
                  <c:v>0.35129093700000003</c:v>
                </c:pt>
                <c:pt idx="6">
                  <c:v>0.35974613700000002</c:v>
                </c:pt>
                <c:pt idx="7">
                  <c:v>0.31552074299999999</c:v>
                </c:pt>
                <c:pt idx="8">
                  <c:v>#N/A</c:v>
                </c:pt>
                <c:pt idx="9">
                  <c:v>#N/A</c:v>
                </c:pt>
                <c:pt idx="10">
                  <c:v>0.30734831699999998</c:v>
                </c:pt>
                <c:pt idx="11">
                  <c:v>#N/A</c:v>
                </c:pt>
                <c:pt idx="12">
                  <c:v>0.219415218</c:v>
                </c:pt>
                <c:pt idx="13">
                  <c:v>0.18362779000000001</c:v>
                </c:pt>
                <c:pt idx="14">
                  <c:v>0.19902909999999999</c:v>
                </c:pt>
                <c:pt idx="15">
                  <c:v>0.14207745099999999</c:v>
                </c:pt>
                <c:pt idx="16">
                  <c:v>0.118979053</c:v>
                </c:pt>
                <c:pt idx="17">
                  <c:v>#N/A</c:v>
                </c:pt>
                <c:pt idx="18">
                  <c:v>#N/A</c:v>
                </c:pt>
                <c:pt idx="19">
                  <c:v>#N/A</c:v>
                </c:pt>
                <c:pt idx="20">
                  <c:v>0.12883834399999999</c:v>
                </c:pt>
                <c:pt idx="21">
                  <c:v>#N/A</c:v>
                </c:pt>
                <c:pt idx="22">
                  <c:v>0.26120806400000002</c:v>
                </c:pt>
                <c:pt idx="23">
                  <c:v>0.31114936100000001</c:v>
                </c:pt>
                <c:pt idx="24">
                  <c:v>#N/A</c:v>
                </c:pt>
                <c:pt idx="25">
                  <c:v>0.36639389999999999</c:v>
                </c:pt>
                <c:pt idx="26">
                  <c:v>0.36354630500000001</c:v>
                </c:pt>
                <c:pt idx="27">
                  <c:v>0.35332460799999998</c:v>
                </c:pt>
                <c:pt idx="28">
                  <c:v>0.31484881300000001</c:v>
                </c:pt>
                <c:pt idx="29">
                  <c:v>0.29891427500000001</c:v>
                </c:pt>
                <c:pt idx="30">
                  <c:v>0.26315732600000002</c:v>
                </c:pt>
                <c:pt idx="31">
                  <c:v>0.29232660399999999</c:v>
                </c:pt>
                <c:pt idx="32">
                  <c:v>0.22299980699999999</c:v>
                </c:pt>
                <c:pt idx="33">
                  <c:v>0.20955491500000001</c:v>
                </c:pt>
                <c:pt idx="34">
                  <c:v>0.20075383099999999</c:v>
                </c:pt>
                <c:pt idx="35">
                  <c:v>0.19285809500000001</c:v>
                </c:pt>
                <c:pt idx="36">
                  <c:v>#N/A</c:v>
                </c:pt>
                <c:pt idx="37">
                  <c:v>0.15890217700000001</c:v>
                </c:pt>
                <c:pt idx="38">
                  <c:v>0.146333618</c:v>
                </c:pt>
                <c:pt idx="39">
                  <c:v>0.139811721</c:v>
                </c:pt>
                <c:pt idx="40">
                  <c:v>#N/A</c:v>
                </c:pt>
                <c:pt idx="41">
                  <c:v>0.10123006900000001</c:v>
                </c:pt>
                <c:pt idx="42">
                  <c:v>#N/A</c:v>
                </c:pt>
                <c:pt idx="43">
                  <c:v>#N/A</c:v>
                </c:pt>
                <c:pt idx="44">
                  <c:v>0.175729634</c:v>
                </c:pt>
                <c:pt idx="45">
                  <c:v>#N/A</c:v>
                </c:pt>
                <c:pt idx="46">
                  <c:v>0.29832876000000003</c:v>
                </c:pt>
                <c:pt idx="47">
                  <c:v>#N/A</c:v>
                </c:pt>
                <c:pt idx="48">
                  <c:v>0.40695657699999999</c:v>
                </c:pt>
                <c:pt idx="49">
                  <c:v>0.39684980399999997</c:v>
                </c:pt>
                <c:pt idx="50">
                  <c:v>0.39645746500000001</c:v>
                </c:pt>
                <c:pt idx="51">
                  <c:v>0.35340261299999998</c:v>
                </c:pt>
                <c:pt idx="52">
                  <c:v>#N/A</c:v>
                </c:pt>
                <c:pt idx="53">
                  <c:v>0.27460724800000003</c:v>
                </c:pt>
                <c:pt idx="54">
                  <c:v>0.210340998</c:v>
                </c:pt>
                <c:pt idx="55">
                  <c:v>0.18438228200000001</c:v>
                </c:pt>
                <c:pt idx="56">
                  <c:v>0.20220833499999999</c:v>
                </c:pt>
                <c:pt idx="57">
                  <c:v>#N/A</c:v>
                </c:pt>
                <c:pt idx="58">
                  <c:v>0.16645845200000001</c:v>
                </c:pt>
                <c:pt idx="59">
                  <c:v>0.154781053</c:v>
                </c:pt>
                <c:pt idx="60">
                  <c:v>#N/A</c:v>
                </c:pt>
                <c:pt idx="61">
                  <c:v>0.137429246</c:v>
                </c:pt>
                <c:pt idx="62">
                  <c:v>#N/A</c:v>
                </c:pt>
                <c:pt idx="63">
                  <c:v>0.14176999000000001</c:v>
                </c:pt>
                <c:pt idx="64">
                  <c:v>0.154071136</c:v>
                </c:pt>
                <c:pt idx="65">
                  <c:v>#N/A</c:v>
                </c:pt>
                <c:pt idx="66">
                  <c:v>0.34374457899999999</c:v>
                </c:pt>
                <c:pt idx="67">
                  <c:v>0.348730341</c:v>
                </c:pt>
                <c:pt idx="68">
                  <c:v>0.37755573799999997</c:v>
                </c:pt>
                <c:pt idx="69">
                  <c:v>0.40411837099999998</c:v>
                </c:pt>
                <c:pt idx="70">
                  <c:v>0.35084267299999999</c:v>
                </c:pt>
                <c:pt idx="71">
                  <c:v>#N/A</c:v>
                </c:pt>
                <c:pt idx="72">
                  <c:v>0.25862601000000002</c:v>
                </c:pt>
                <c:pt idx="73">
                  <c:v>0.27196837400000001</c:v>
                </c:pt>
                <c:pt idx="74">
                  <c:v>0.24125417800000001</c:v>
                </c:pt>
                <c:pt idx="75">
                  <c:v>0.217564432</c:v>
                </c:pt>
                <c:pt idx="76">
                  <c:v>0.19051668299999999</c:v>
                </c:pt>
              </c:numCache>
            </c:numRef>
          </c:xVal>
          <c:yVal>
            <c:numRef>
              <c:f>'[nldas_MSAVI2.xlsx]2015-2017 clean (2)'!$M$6:$M$82</c:f>
              <c:numCache>
                <c:formatCode>General</c:formatCode>
                <c:ptCount val="77"/>
                <c:pt idx="0">
                  <c:v>0.55729996800000003</c:v>
                </c:pt>
                <c:pt idx="1">
                  <c:v>1.265599967</c:v>
                </c:pt>
                <c:pt idx="2">
                  <c:v>0.79339996999999995</c:v>
                </c:pt>
                <c:pt idx="3">
                  <c:v>1.244899969</c:v>
                </c:pt>
                <c:pt idx="4">
                  <c:v>2.2621998790000002</c:v>
                </c:pt>
                <c:pt idx="5">
                  <c:v>1.15529996</c:v>
                </c:pt>
                <c:pt idx="6">
                  <c:v>1.424699959</c:v>
                </c:pt>
                <c:pt idx="7">
                  <c:v>1.718699915</c:v>
                </c:pt>
                <c:pt idx="8">
                  <c:v>1.5345999809999999</c:v>
                </c:pt>
                <c:pt idx="9">
                  <c:v>1.5588999750000001</c:v>
                </c:pt>
                <c:pt idx="10">
                  <c:v>1.407699985</c:v>
                </c:pt>
                <c:pt idx="11">
                  <c:v>2.2295999709999998</c:v>
                </c:pt>
                <c:pt idx="12">
                  <c:v>1.123199981</c:v>
                </c:pt>
                <c:pt idx="13">
                  <c:v>1.059499983</c:v>
                </c:pt>
                <c:pt idx="14">
                  <c:v>0.49319997199999999</c:v>
                </c:pt>
                <c:pt idx="15">
                  <c:v>0.46409998200000002</c:v>
                </c:pt>
                <c:pt idx="16">
                  <c:v>0.35099997399999999</c:v>
                </c:pt>
                <c:pt idx="17">
                  <c:v>8.2899986999999994E-2</c:v>
                </c:pt>
                <c:pt idx="18">
                  <c:v>0.54679995400000003</c:v>
                </c:pt>
                <c:pt idx="19">
                  <c:v>0.70869998199999995</c:v>
                </c:pt>
                <c:pt idx="20">
                  <c:v>0.74529999400000002</c:v>
                </c:pt>
                <c:pt idx="21">
                  <c:v>0.69339996199999998</c:v>
                </c:pt>
                <c:pt idx="22">
                  <c:v>1.034799977</c:v>
                </c:pt>
                <c:pt idx="23">
                  <c:v>1.699999995</c:v>
                </c:pt>
                <c:pt idx="24">
                  <c:v>1.842499951</c:v>
                </c:pt>
                <c:pt idx="25">
                  <c:v>1.7427999460000001</c:v>
                </c:pt>
                <c:pt idx="26">
                  <c:v>1.6944999700000001</c:v>
                </c:pt>
                <c:pt idx="27">
                  <c:v>1.6945999469999999</c:v>
                </c:pt>
                <c:pt idx="28">
                  <c:v>2.0449999139999999</c:v>
                </c:pt>
                <c:pt idx="29">
                  <c:v>1.7223999480000001</c:v>
                </c:pt>
                <c:pt idx="30">
                  <c:v>1.1155999839999999</c:v>
                </c:pt>
                <c:pt idx="31">
                  <c:v>1.096399948</c:v>
                </c:pt>
                <c:pt idx="32">
                  <c:v>0.94749997399999997</c:v>
                </c:pt>
                <c:pt idx="33">
                  <c:v>0.58169998099999998</c:v>
                </c:pt>
                <c:pt idx="34">
                  <c:v>0.67489998100000004</c:v>
                </c:pt>
                <c:pt idx="35">
                  <c:v>0.48289997699999998</c:v>
                </c:pt>
                <c:pt idx="36">
                  <c:v>0.62869997600000005</c:v>
                </c:pt>
                <c:pt idx="37">
                  <c:v>0.49899996200000002</c:v>
                </c:pt>
                <c:pt idx="38">
                  <c:v>0.41889999</c:v>
                </c:pt>
                <c:pt idx="39">
                  <c:v>0.32179997999999999</c:v>
                </c:pt>
                <c:pt idx="40">
                  <c:v>0.78549997100000002</c:v>
                </c:pt>
                <c:pt idx="41">
                  <c:v>0.14509998299999999</c:v>
                </c:pt>
                <c:pt idx="42">
                  <c:v>0.91199995300000003</c:v>
                </c:pt>
                <c:pt idx="43">
                  <c:v>0.98749996900000003</c:v>
                </c:pt>
                <c:pt idx="44">
                  <c:v>2.1644999390000002</c:v>
                </c:pt>
                <c:pt idx="45">
                  <c:v>0.92539995600000002</c:v>
                </c:pt>
                <c:pt idx="46">
                  <c:v>1.18019995</c:v>
                </c:pt>
                <c:pt idx="47">
                  <c:v>1.646899933</c:v>
                </c:pt>
                <c:pt idx="48">
                  <c:v>1.375899945</c:v>
                </c:pt>
                <c:pt idx="49">
                  <c:v>1.6435999130000001</c:v>
                </c:pt>
                <c:pt idx="50">
                  <c:v>1.021199988</c:v>
                </c:pt>
                <c:pt idx="51">
                  <c:v>1.393599974</c:v>
                </c:pt>
                <c:pt idx="52">
                  <c:v>1.097199984</c:v>
                </c:pt>
                <c:pt idx="53">
                  <c:v>0.97979998499999998</c:v>
                </c:pt>
                <c:pt idx="54">
                  <c:v>0.81479999599999997</c:v>
                </c:pt>
                <c:pt idx="55">
                  <c:v>0.86919996700000002</c:v>
                </c:pt>
                <c:pt idx="56">
                  <c:v>0.27889999999999998</c:v>
                </c:pt>
                <c:pt idx="57">
                  <c:v>0.53709997399999998</c:v>
                </c:pt>
                <c:pt idx="58">
                  <c:v>0.45719998499999998</c:v>
                </c:pt>
                <c:pt idx="59">
                  <c:v>0.18959999</c:v>
                </c:pt>
                <c:pt idx="60">
                  <c:v>0.70369996700000004</c:v>
                </c:pt>
                <c:pt idx="61">
                  <c:v>0.66009997399999998</c:v>
                </c:pt>
                <c:pt idx="62">
                  <c:v>0.60009997699999995</c:v>
                </c:pt>
                <c:pt idx="63">
                  <c:v>2.17919989</c:v>
                </c:pt>
                <c:pt idx="64">
                  <c:v>0.79049997500000002</c:v>
                </c:pt>
                <c:pt idx="65">
                  <c:v>1.1890999499999999</c:v>
                </c:pt>
                <c:pt idx="66">
                  <c:v>1.0673999679999999</c:v>
                </c:pt>
                <c:pt idx="67">
                  <c:v>1.588199943</c:v>
                </c:pt>
                <c:pt idx="68">
                  <c:v>2.5899998929999999</c:v>
                </c:pt>
                <c:pt idx="69">
                  <c:v>1.9380999569999999</c:v>
                </c:pt>
                <c:pt idx="70">
                  <c:v>1.806799933</c:v>
                </c:pt>
                <c:pt idx="71">
                  <c:v>1.570899998</c:v>
                </c:pt>
                <c:pt idx="72">
                  <c:v>1.1651999989999999</c:v>
                </c:pt>
                <c:pt idx="73">
                  <c:v>1.0269999729999999</c:v>
                </c:pt>
                <c:pt idx="74">
                  <c:v>1.1239999890000001</c:v>
                </c:pt>
                <c:pt idx="75">
                  <c:v>1.552499979</c:v>
                </c:pt>
                <c:pt idx="76">
                  <c:v>0.54059998799999998</c:v>
                </c:pt>
              </c:numCache>
            </c:numRef>
          </c:yVal>
          <c:smooth val="0"/>
          <c:extLst>
            <c:ext xmlns:c16="http://schemas.microsoft.com/office/drawing/2014/chart" uri="{C3380CC4-5D6E-409C-BE32-E72D297353CC}">
              <c16:uniqueId val="{00000000-368B-4E4D-A4B3-656550CCBFC2}"/>
            </c:ext>
          </c:extLst>
        </c:ser>
        <c:ser>
          <c:idx val="1"/>
          <c:order val="1"/>
          <c:tx>
            <c:v>Mtn Sage 2</c:v>
          </c:tx>
          <c:spPr>
            <a:ln w="25400" cap="rnd">
              <a:noFill/>
              <a:round/>
            </a:ln>
            <a:effectLst/>
          </c:spPr>
          <c:marker>
            <c:symbol val="circle"/>
            <c:size val="5"/>
            <c:spPr>
              <a:solidFill>
                <a:schemeClr val="accent5"/>
              </a:solidFill>
              <a:ln w="9525">
                <a:noFill/>
              </a:ln>
              <a:effectLst/>
            </c:spPr>
          </c:marker>
          <c:trendline>
            <c:spPr>
              <a:ln w="25400" cap="rnd">
                <a:solidFill>
                  <a:schemeClr val="tx1"/>
                </a:solidFill>
                <a:prstDash val="sysDot"/>
              </a:ln>
              <a:effectLst/>
            </c:spPr>
            <c:trendlineType val="linear"/>
            <c:dispRSqr val="1"/>
            <c:dispEq val="0"/>
            <c:trendlineLbl>
              <c:layout>
                <c:manualLayout>
                  <c:x val="-0.22975953668474364"/>
                  <c:y val="-0.31276182373280553"/>
                </c:manualLayout>
              </c:layout>
              <c:numFmt formatCode="General" sourceLinked="0"/>
              <c:spPr>
                <a:solidFill>
                  <a:srgbClr val="00B0F0"/>
                </a:solidFill>
                <a:ln>
                  <a:solidFill>
                    <a:srgbClr val="00B0F0"/>
                  </a:solid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'[nldas_MSAVI2.xlsx]2015-2017 clean (2)'!$N$6:$N$82</c:f>
              <c:numCache>
                <c:formatCode>General</c:formatCode>
                <c:ptCount val="77"/>
                <c:pt idx="0">
                  <c:v>#N/A</c:v>
                </c:pt>
                <c:pt idx="1">
                  <c:v>#N/A</c:v>
                </c:pt>
                <c:pt idx="2">
                  <c:v>#N/A</c:v>
                </c:pt>
                <c:pt idx="3">
                  <c:v>#N/A</c:v>
                </c:pt>
                <c:pt idx="4">
                  <c:v>0.14913533400000001</c:v>
                </c:pt>
                <c:pt idx="5">
                  <c:v>0.244432119</c:v>
                </c:pt>
                <c:pt idx="6">
                  <c:v>0.264006713</c:v>
                </c:pt>
                <c:pt idx="7">
                  <c:v>0.26078498500000002</c:v>
                </c:pt>
                <c:pt idx="8">
                  <c:v>0.26298470000000002</c:v>
                </c:pt>
                <c:pt idx="9">
                  <c:v>0.26640942400000001</c:v>
                </c:pt>
                <c:pt idx="10">
                  <c:v>0.21455514000000001</c:v>
                </c:pt>
                <c:pt idx="11">
                  <c:v>0.210603754</c:v>
                </c:pt>
                <c:pt idx="12">
                  <c:v>0.176595841</c:v>
                </c:pt>
                <c:pt idx="13">
                  <c:v>0.167456253</c:v>
                </c:pt>
                <c:pt idx="14">
                  <c:v>0.153794454</c:v>
                </c:pt>
                <c:pt idx="15">
                  <c:v>0.119671294</c:v>
                </c:pt>
                <c:pt idx="16">
                  <c:v>#N/A</c:v>
                </c:pt>
                <c:pt idx="17">
                  <c:v>#N/A</c:v>
                </c:pt>
                <c:pt idx="18">
                  <c:v>#N/A</c:v>
                </c:pt>
                <c:pt idx="19">
                  <c:v>#N/A</c:v>
                </c:pt>
                <c:pt idx="20">
                  <c:v>#N/A</c:v>
                </c:pt>
                <c:pt idx="21">
                  <c:v>#N/A</c:v>
                </c:pt>
                <c:pt idx="22">
                  <c:v>#N/A</c:v>
                </c:pt>
                <c:pt idx="23">
                  <c:v>#N/A</c:v>
                </c:pt>
                <c:pt idx="24">
                  <c:v>#N/A</c:v>
                </c:pt>
                <c:pt idx="25">
                  <c:v>#N/A</c:v>
                </c:pt>
                <c:pt idx="26">
                  <c:v>0.25773084699999999</c:v>
                </c:pt>
                <c:pt idx="27">
                  <c:v>0.25291360699999998</c:v>
                </c:pt>
                <c:pt idx="28">
                  <c:v>0.23352778399999999</c:v>
                </c:pt>
                <c:pt idx="29">
                  <c:v>0.23427935899999999</c:v>
                </c:pt>
                <c:pt idx="30">
                  <c:v>0.200768118</c:v>
                </c:pt>
                <c:pt idx="31">
                  <c:v>0.21502729600000001</c:v>
                </c:pt>
                <c:pt idx="32">
                  <c:v>0.18488723800000001</c:v>
                </c:pt>
                <c:pt idx="33">
                  <c:v>0.176403748</c:v>
                </c:pt>
                <c:pt idx="34">
                  <c:v>0.15436713299999999</c:v>
                </c:pt>
                <c:pt idx="35">
                  <c:v>0.15157752199999999</c:v>
                </c:pt>
                <c:pt idx="36">
                  <c:v>0.158078939</c:v>
                </c:pt>
                <c:pt idx="37">
                  <c:v>0.13289419799999999</c:v>
                </c:pt>
                <c:pt idx="38">
                  <c:v>#N/A</c:v>
                </c:pt>
                <c:pt idx="39">
                  <c:v>0.130455073</c:v>
                </c:pt>
                <c:pt idx="40">
                  <c:v>#N/A</c:v>
                </c:pt>
                <c:pt idx="41">
                  <c:v>9.0424675999999996E-2</c:v>
                </c:pt>
                <c:pt idx="42">
                  <c:v>#N/A</c:v>
                </c:pt>
                <c:pt idx="43">
                  <c:v>#N/A</c:v>
                </c:pt>
                <c:pt idx="44">
                  <c:v>#N/A</c:v>
                </c:pt>
                <c:pt idx="45">
                  <c:v>#N/A</c:v>
                </c:pt>
                <c:pt idx="46">
                  <c:v>#N/A</c:v>
                </c:pt>
                <c:pt idx="47">
                  <c:v>#N/A</c:v>
                </c:pt>
                <c:pt idx="48">
                  <c:v>0.27077151500000002</c:v>
                </c:pt>
                <c:pt idx="49">
                  <c:v>0.26949518700000002</c:v>
                </c:pt>
                <c:pt idx="50">
                  <c:v>0.286646913</c:v>
                </c:pt>
                <c:pt idx="51">
                  <c:v>0.25640756999999997</c:v>
                </c:pt>
                <c:pt idx="52">
                  <c:v>0.29228255600000003</c:v>
                </c:pt>
                <c:pt idx="53">
                  <c:v>0.22448953799999999</c:v>
                </c:pt>
                <c:pt idx="54">
                  <c:v>0.184850768</c:v>
                </c:pt>
                <c:pt idx="55">
                  <c:v>0.15301150499999999</c:v>
                </c:pt>
                <c:pt idx="56">
                  <c:v>0.16098396700000001</c:v>
                </c:pt>
                <c:pt idx="57">
                  <c:v>#N/A</c:v>
                </c:pt>
                <c:pt idx="58">
                  <c:v>0.13524635400000001</c:v>
                </c:pt>
                <c:pt idx="59">
                  <c:v>0.12618516099999999</c:v>
                </c:pt>
                <c:pt idx="60">
                  <c:v>#N/A</c:v>
                </c:pt>
                <c:pt idx="61">
                  <c:v>0.113044861</c:v>
                </c:pt>
                <c:pt idx="62">
                  <c:v>#N/A</c:v>
                </c:pt>
                <c:pt idx="63">
                  <c:v>#N/A</c:v>
                </c:pt>
                <c:pt idx="64">
                  <c:v>#N/A</c:v>
                </c:pt>
                <c:pt idx="65">
                  <c:v>#N/A</c:v>
                </c:pt>
                <c:pt idx="66">
                  <c:v>0.199751925</c:v>
                </c:pt>
                <c:pt idx="67">
                  <c:v>0.21875164499999999</c:v>
                </c:pt>
                <c:pt idx="68">
                  <c:v>0.26511641899999999</c:v>
                </c:pt>
                <c:pt idx="69">
                  <c:v>0.263456737</c:v>
                </c:pt>
                <c:pt idx="70">
                  <c:v>0.20443646900000001</c:v>
                </c:pt>
                <c:pt idx="71">
                  <c:v>0.22577560199999999</c:v>
                </c:pt>
                <c:pt idx="72">
                  <c:v>0.184933811</c:v>
                </c:pt>
                <c:pt idx="73">
                  <c:v>0.174170942</c:v>
                </c:pt>
                <c:pt idx="74">
                  <c:v>0.16998106099999999</c:v>
                </c:pt>
                <c:pt idx="75">
                  <c:v>0.147498823</c:v>
                </c:pt>
                <c:pt idx="76">
                  <c:v>0.134678884</c:v>
                </c:pt>
              </c:numCache>
            </c:numRef>
          </c:xVal>
          <c:yVal>
            <c:numRef>
              <c:f>'[nldas_MSAVI2.xlsx]2015-2017 clean (2)'!$O$6:$O$82</c:f>
              <c:numCache>
                <c:formatCode>General</c:formatCode>
                <c:ptCount val="77"/>
                <c:pt idx="0">
                  <c:v>0.55729996800000003</c:v>
                </c:pt>
                <c:pt idx="1">
                  <c:v>1.265599967</c:v>
                </c:pt>
                <c:pt idx="2">
                  <c:v>0.79339996999999995</c:v>
                </c:pt>
                <c:pt idx="3">
                  <c:v>1.244899969</c:v>
                </c:pt>
                <c:pt idx="4">
                  <c:v>2.2621998790000002</c:v>
                </c:pt>
                <c:pt idx="5">
                  <c:v>1.15529996</c:v>
                </c:pt>
                <c:pt idx="6">
                  <c:v>1.424699959</c:v>
                </c:pt>
                <c:pt idx="7">
                  <c:v>1.718699915</c:v>
                </c:pt>
                <c:pt idx="8">
                  <c:v>1.5345999809999999</c:v>
                </c:pt>
                <c:pt idx="9">
                  <c:v>1.5588999750000001</c:v>
                </c:pt>
                <c:pt idx="10">
                  <c:v>1.407699985</c:v>
                </c:pt>
                <c:pt idx="11">
                  <c:v>2.2295999709999998</c:v>
                </c:pt>
                <c:pt idx="12">
                  <c:v>1.123199981</c:v>
                </c:pt>
                <c:pt idx="13">
                  <c:v>1.059499983</c:v>
                </c:pt>
                <c:pt idx="14">
                  <c:v>0.49319997199999999</c:v>
                </c:pt>
                <c:pt idx="15">
                  <c:v>0.46409998200000002</c:v>
                </c:pt>
                <c:pt idx="16">
                  <c:v>0.35099997399999999</c:v>
                </c:pt>
                <c:pt idx="17">
                  <c:v>8.2899986999999994E-2</c:v>
                </c:pt>
                <c:pt idx="18">
                  <c:v>0.54679995400000003</c:v>
                </c:pt>
                <c:pt idx="19">
                  <c:v>0.70869998199999995</c:v>
                </c:pt>
                <c:pt idx="20">
                  <c:v>0.74529999400000002</c:v>
                </c:pt>
                <c:pt idx="21">
                  <c:v>0.69339996199999998</c:v>
                </c:pt>
                <c:pt idx="22">
                  <c:v>1.034799977</c:v>
                </c:pt>
                <c:pt idx="23">
                  <c:v>1.699999995</c:v>
                </c:pt>
                <c:pt idx="24">
                  <c:v>1.842499951</c:v>
                </c:pt>
                <c:pt idx="25">
                  <c:v>1.7427999460000001</c:v>
                </c:pt>
                <c:pt idx="26">
                  <c:v>1.6944999700000001</c:v>
                </c:pt>
                <c:pt idx="27">
                  <c:v>1.6945999469999999</c:v>
                </c:pt>
                <c:pt idx="28">
                  <c:v>2.0449999139999999</c:v>
                </c:pt>
                <c:pt idx="29">
                  <c:v>1.7223999480000001</c:v>
                </c:pt>
                <c:pt idx="30">
                  <c:v>1.1155999839999999</c:v>
                </c:pt>
                <c:pt idx="31">
                  <c:v>1.096399948</c:v>
                </c:pt>
                <c:pt idx="32">
                  <c:v>0.94749997399999997</c:v>
                </c:pt>
                <c:pt idx="33">
                  <c:v>0.58169998099999998</c:v>
                </c:pt>
                <c:pt idx="34">
                  <c:v>0.67489998100000004</c:v>
                </c:pt>
                <c:pt idx="35">
                  <c:v>0.48289997699999998</c:v>
                </c:pt>
                <c:pt idx="36">
                  <c:v>0.62869997600000005</c:v>
                </c:pt>
                <c:pt idx="37">
                  <c:v>0.49899996200000002</c:v>
                </c:pt>
                <c:pt idx="38">
                  <c:v>0.41889999</c:v>
                </c:pt>
                <c:pt idx="39">
                  <c:v>0.32179997999999999</c:v>
                </c:pt>
                <c:pt idx="40">
                  <c:v>0.78549997100000002</c:v>
                </c:pt>
                <c:pt idx="41">
                  <c:v>0.14509998299999999</c:v>
                </c:pt>
                <c:pt idx="42">
                  <c:v>0.91199995300000003</c:v>
                </c:pt>
                <c:pt idx="43">
                  <c:v>0.98749996900000003</c:v>
                </c:pt>
                <c:pt idx="44">
                  <c:v>2.1644999390000002</c:v>
                </c:pt>
                <c:pt idx="45">
                  <c:v>0.92539995600000002</c:v>
                </c:pt>
                <c:pt idx="46">
                  <c:v>1.18019995</c:v>
                </c:pt>
                <c:pt idx="47">
                  <c:v>1.646899933</c:v>
                </c:pt>
                <c:pt idx="48">
                  <c:v>1.375899945</c:v>
                </c:pt>
                <c:pt idx="49">
                  <c:v>1.6435999130000001</c:v>
                </c:pt>
                <c:pt idx="50">
                  <c:v>1.021199988</c:v>
                </c:pt>
                <c:pt idx="51">
                  <c:v>1.393599974</c:v>
                </c:pt>
                <c:pt idx="52">
                  <c:v>1.097199984</c:v>
                </c:pt>
                <c:pt idx="53">
                  <c:v>0.97979998499999998</c:v>
                </c:pt>
                <c:pt idx="54">
                  <c:v>0.81479999599999997</c:v>
                </c:pt>
                <c:pt idx="55">
                  <c:v>0.86919996700000002</c:v>
                </c:pt>
                <c:pt idx="56">
                  <c:v>0.27889999999999998</c:v>
                </c:pt>
                <c:pt idx="57">
                  <c:v>0.53709997399999998</c:v>
                </c:pt>
                <c:pt idx="58">
                  <c:v>0.45719998499999998</c:v>
                </c:pt>
                <c:pt idx="59">
                  <c:v>0.18959999</c:v>
                </c:pt>
                <c:pt idx="60">
                  <c:v>0.70369996700000004</c:v>
                </c:pt>
                <c:pt idx="61">
                  <c:v>0.66009997399999998</c:v>
                </c:pt>
                <c:pt idx="62">
                  <c:v>0.60009997699999995</c:v>
                </c:pt>
                <c:pt idx="63">
                  <c:v>2.17919989</c:v>
                </c:pt>
                <c:pt idx="64">
                  <c:v>0.79049997500000002</c:v>
                </c:pt>
                <c:pt idx="65">
                  <c:v>1.1890999499999999</c:v>
                </c:pt>
                <c:pt idx="66">
                  <c:v>1.0673999679999999</c:v>
                </c:pt>
                <c:pt idx="67">
                  <c:v>1.588199943</c:v>
                </c:pt>
                <c:pt idx="68">
                  <c:v>2.5899998929999999</c:v>
                </c:pt>
                <c:pt idx="69">
                  <c:v>1.9380999569999999</c:v>
                </c:pt>
                <c:pt idx="70">
                  <c:v>1.806799933</c:v>
                </c:pt>
                <c:pt idx="71">
                  <c:v>1.570899998</c:v>
                </c:pt>
                <c:pt idx="72">
                  <c:v>1.1651999989999999</c:v>
                </c:pt>
                <c:pt idx="73">
                  <c:v>1.0269999729999999</c:v>
                </c:pt>
                <c:pt idx="74">
                  <c:v>1.1239999890000001</c:v>
                </c:pt>
                <c:pt idx="75">
                  <c:v>1.552499979</c:v>
                </c:pt>
                <c:pt idx="76">
                  <c:v>0.54059998799999998</c:v>
                </c:pt>
              </c:numCache>
            </c:numRef>
          </c:yVal>
          <c:smooth val="0"/>
          <c:extLst>
            <c:ext xmlns:c16="http://schemas.microsoft.com/office/drawing/2014/chart" uri="{C3380CC4-5D6E-409C-BE32-E72D297353CC}">
              <c16:uniqueId val="{00000001-368B-4E4D-A4B3-656550CCBFC2}"/>
            </c:ext>
          </c:extLst>
        </c:ser>
        <c:ser>
          <c:idx val="2"/>
          <c:order val="2"/>
          <c:tx>
            <c:v>Low Sage</c:v>
          </c:tx>
          <c:spPr>
            <a:ln w="25400" cap="rnd">
              <a:noFill/>
              <a:round/>
            </a:ln>
            <a:effectLst/>
          </c:spPr>
          <c:marker>
            <c:symbol val="circle"/>
            <c:size val="5"/>
            <c:spPr>
              <a:solidFill>
                <a:schemeClr val="accent3"/>
              </a:solidFill>
              <a:ln w="9525">
                <a:solidFill>
                  <a:schemeClr val="accent3"/>
                </a:solidFill>
              </a:ln>
              <a:effectLst/>
            </c:spPr>
          </c:marker>
          <c:trendline>
            <c:spPr>
              <a:ln w="25400" cap="rnd">
                <a:solidFill>
                  <a:schemeClr val="tx1"/>
                </a:solidFill>
                <a:prstDash val="sysDot"/>
              </a:ln>
              <a:effectLst/>
            </c:spPr>
            <c:trendlineType val="linear"/>
            <c:dispRSqr val="1"/>
            <c:dispEq val="0"/>
            <c:trendlineLbl>
              <c:layout>
                <c:manualLayout>
                  <c:x val="0.40688116803826674"/>
                  <c:y val="-0.35989407915678351"/>
                </c:manualLayout>
              </c:layout>
              <c:numFmt formatCode="General" sourceLinked="0"/>
              <c:spPr>
                <a:solidFill>
                  <a:schemeClr val="accent3"/>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'[nldas_MSAVI2.xlsx]2015-2017 clean (2)'!$P$6:$P$82</c:f>
              <c:numCache>
                <c:formatCode>General</c:formatCode>
                <c:ptCount val="77"/>
                <c:pt idx="0">
                  <c:v>0.10523988200000001</c:v>
                </c:pt>
                <c:pt idx="1">
                  <c:v>0.18542173100000001</c:v>
                </c:pt>
                <c:pt idx="2">
                  <c:v>0.19420231399999999</c:v>
                </c:pt>
                <c:pt idx="3">
                  <c:v>0.23260342000000001</c:v>
                </c:pt>
                <c:pt idx="4">
                  <c:v>0.203113183</c:v>
                </c:pt>
                <c:pt idx="5">
                  <c:v>0.18561302299999999</c:v>
                </c:pt>
                <c:pt idx="6">
                  <c:v>0.17781481900000001</c:v>
                </c:pt>
                <c:pt idx="7">
                  <c:v>0.16773194899999999</c:v>
                </c:pt>
                <c:pt idx="8">
                  <c:v>0.16431146499999999</c:v>
                </c:pt>
                <c:pt idx="9">
                  <c:v>#N/A</c:v>
                </c:pt>
                <c:pt idx="10">
                  <c:v>0.125110318</c:v>
                </c:pt>
                <c:pt idx="11">
                  <c:v>#N/A</c:v>
                </c:pt>
                <c:pt idx="12">
                  <c:v>0.12591012300000001</c:v>
                </c:pt>
                <c:pt idx="13">
                  <c:v>0.12726188199999999</c:v>
                </c:pt>
                <c:pt idx="14">
                  <c:v>0.120076024</c:v>
                </c:pt>
                <c:pt idx="15">
                  <c:v>9.5656528000000005E-2</c:v>
                </c:pt>
                <c:pt idx="16">
                  <c:v>0.105980079</c:v>
                </c:pt>
                <c:pt idx="17">
                  <c:v>0.11195326999999999</c:v>
                </c:pt>
                <c:pt idx="18">
                  <c:v>0.11663679</c:v>
                </c:pt>
                <c:pt idx="19">
                  <c:v>0.18357795800000001</c:v>
                </c:pt>
                <c:pt idx="20">
                  <c:v>0.214117897</c:v>
                </c:pt>
                <c:pt idx="21">
                  <c:v>0.18737711100000001</c:v>
                </c:pt>
                <c:pt idx="22">
                  <c:v>0.22162426199999999</c:v>
                </c:pt>
                <c:pt idx="23">
                  <c:v>0.21183795899999999</c:v>
                </c:pt>
                <c:pt idx="24">
                  <c:v>0.11806372900000001</c:v>
                </c:pt>
                <c:pt idx="25">
                  <c:v>0.184746205</c:v>
                </c:pt>
                <c:pt idx="26">
                  <c:v>0.17227205300000001</c:v>
                </c:pt>
                <c:pt idx="27">
                  <c:v>0.155100866</c:v>
                </c:pt>
                <c:pt idx="28">
                  <c:v>0.132141228</c:v>
                </c:pt>
                <c:pt idx="29">
                  <c:v>0.13165815</c:v>
                </c:pt>
                <c:pt idx="30">
                  <c:v>0.121741768</c:v>
                </c:pt>
                <c:pt idx="31">
                  <c:v>#N/A</c:v>
                </c:pt>
                <c:pt idx="32">
                  <c:v>0.116303184</c:v>
                </c:pt>
                <c:pt idx="33">
                  <c:v>0.11990408499999999</c:v>
                </c:pt>
                <c:pt idx="34">
                  <c:v>0.11306432399999999</c:v>
                </c:pt>
                <c:pt idx="35">
                  <c:v>0.118434585</c:v>
                </c:pt>
                <c:pt idx="36">
                  <c:v>#N/A</c:v>
                </c:pt>
                <c:pt idx="37">
                  <c:v>0.113836147</c:v>
                </c:pt>
                <c:pt idx="38">
                  <c:v>0.104490007</c:v>
                </c:pt>
                <c:pt idx="39">
                  <c:v>8.5426511999999996E-2</c:v>
                </c:pt>
                <c:pt idx="40">
                  <c:v>0.1079862</c:v>
                </c:pt>
                <c:pt idx="41">
                  <c:v>9.9798608999999996E-2</c:v>
                </c:pt>
                <c:pt idx="42">
                  <c:v>0.10428449200000001</c:v>
                </c:pt>
                <c:pt idx="43">
                  <c:v>0.186036695</c:v>
                </c:pt>
                <c:pt idx="44">
                  <c:v>0.22317400600000001</c:v>
                </c:pt>
                <c:pt idx="45">
                  <c:v>0.234951308</c:v>
                </c:pt>
                <c:pt idx="46">
                  <c:v>0.24064754199999999</c:v>
                </c:pt>
                <c:pt idx="47">
                  <c:v>#N/A</c:v>
                </c:pt>
                <c:pt idx="48">
                  <c:v>0.21516861900000001</c:v>
                </c:pt>
                <c:pt idx="49">
                  <c:v>0.19265423600000001</c:v>
                </c:pt>
                <c:pt idx="50">
                  <c:v>0.16848505499999999</c:v>
                </c:pt>
                <c:pt idx="51">
                  <c:v>0.140387769</c:v>
                </c:pt>
                <c:pt idx="52">
                  <c:v>0.167774062</c:v>
                </c:pt>
                <c:pt idx="53">
                  <c:v>0.13028115100000001</c:v>
                </c:pt>
                <c:pt idx="54">
                  <c:v>0.121304314</c:v>
                </c:pt>
                <c:pt idx="55">
                  <c:v>0.111448635</c:v>
                </c:pt>
                <c:pt idx="56">
                  <c:v>0.12431253</c:v>
                </c:pt>
                <c:pt idx="57">
                  <c:v>0.11668131700000001</c:v>
                </c:pt>
                <c:pt idx="58">
                  <c:v>0.106121679</c:v>
                </c:pt>
                <c:pt idx="59">
                  <c:v>0.102297423</c:v>
                </c:pt>
                <c:pt idx="60">
                  <c:v>0.111102378</c:v>
                </c:pt>
                <c:pt idx="61">
                  <c:v>9.8325511000000004E-2</c:v>
                </c:pt>
                <c:pt idx="62">
                  <c:v>0.14510768900000001</c:v>
                </c:pt>
                <c:pt idx="63">
                  <c:v>#N/A</c:v>
                </c:pt>
                <c:pt idx="64">
                  <c:v>0.20594616399999999</c:v>
                </c:pt>
                <c:pt idx="65">
                  <c:v>0.25005211900000002</c:v>
                </c:pt>
                <c:pt idx="66">
                  <c:v>0.25652074600000002</c:v>
                </c:pt>
                <c:pt idx="67">
                  <c:v>0.243563154</c:v>
                </c:pt>
                <c:pt idx="68">
                  <c:v>0.236951464</c:v>
                </c:pt>
                <c:pt idx="69">
                  <c:v>0.211890721</c:v>
                </c:pt>
                <c:pt idx="70">
                  <c:v>0.154669272</c:v>
                </c:pt>
                <c:pt idx="71">
                  <c:v>0.12694577600000001</c:v>
                </c:pt>
                <c:pt idx="72">
                  <c:v>0.14007030300000001</c:v>
                </c:pt>
                <c:pt idx="73">
                  <c:v>0.11899085</c:v>
                </c:pt>
                <c:pt idx="74">
                  <c:v>0.121161844</c:v>
                </c:pt>
                <c:pt idx="75">
                  <c:v>0.12558339700000001</c:v>
                </c:pt>
                <c:pt idx="76">
                  <c:v>0.11430396399999999</c:v>
                </c:pt>
              </c:numCache>
            </c:numRef>
          </c:xVal>
          <c:yVal>
            <c:numRef>
              <c:f>'[nldas_MSAVI2.xlsx]2015-2017 clean (2)'!$Q$6:$Q$82</c:f>
              <c:numCache>
                <c:formatCode>General</c:formatCode>
                <c:ptCount val="77"/>
                <c:pt idx="0">
                  <c:v>0.78449994899999997</c:v>
                </c:pt>
                <c:pt idx="1">
                  <c:v>1.4947999279999999</c:v>
                </c:pt>
                <c:pt idx="2">
                  <c:v>0.87139996799999997</c:v>
                </c:pt>
                <c:pt idx="3">
                  <c:v>1.4107999680000001</c:v>
                </c:pt>
                <c:pt idx="4">
                  <c:v>1.9901999109999999</c:v>
                </c:pt>
                <c:pt idx="5">
                  <c:v>1.020599958</c:v>
                </c:pt>
                <c:pt idx="6">
                  <c:v>1.2283999379999999</c:v>
                </c:pt>
                <c:pt idx="7">
                  <c:v>1.471399919</c:v>
                </c:pt>
                <c:pt idx="8">
                  <c:v>0.97689995699999999</c:v>
                </c:pt>
                <c:pt idx="9">
                  <c:v>1.3995999349999999</c:v>
                </c:pt>
                <c:pt idx="10">
                  <c:v>0.85949996500000003</c:v>
                </c:pt>
                <c:pt idx="11">
                  <c:v>2.153299906</c:v>
                </c:pt>
                <c:pt idx="12">
                  <c:v>0.970599973</c:v>
                </c:pt>
                <c:pt idx="13">
                  <c:v>0.84679997399999996</c:v>
                </c:pt>
                <c:pt idx="14">
                  <c:v>0.37679997700000001</c:v>
                </c:pt>
                <c:pt idx="15">
                  <c:v>0.52079998100000002</c:v>
                </c:pt>
                <c:pt idx="16">
                  <c:v>0.46679997600000001</c:v>
                </c:pt>
                <c:pt idx="17">
                  <c:v>0.10979999</c:v>
                </c:pt>
                <c:pt idx="18">
                  <c:v>0.63369995899999998</c:v>
                </c:pt>
                <c:pt idx="19">
                  <c:v>0.89329997400000005</c:v>
                </c:pt>
                <c:pt idx="20">
                  <c:v>0.90619999600000001</c:v>
                </c:pt>
                <c:pt idx="21">
                  <c:v>0.84119995999999997</c:v>
                </c:pt>
                <c:pt idx="22">
                  <c:v>1.1184999630000001</c:v>
                </c:pt>
                <c:pt idx="23">
                  <c:v>1.5402999589999999</c:v>
                </c:pt>
                <c:pt idx="24">
                  <c:v>1.464499969</c:v>
                </c:pt>
                <c:pt idx="25">
                  <c:v>1.266099935</c:v>
                </c:pt>
                <c:pt idx="26">
                  <c:v>0.96809995800000004</c:v>
                </c:pt>
                <c:pt idx="27">
                  <c:v>0.891999973</c:v>
                </c:pt>
                <c:pt idx="28">
                  <c:v>1.487399951</c:v>
                </c:pt>
                <c:pt idx="29">
                  <c:v>1.020899955</c:v>
                </c:pt>
                <c:pt idx="30">
                  <c:v>0.66889998399999995</c:v>
                </c:pt>
                <c:pt idx="31">
                  <c:v>0.59199998600000003</c:v>
                </c:pt>
                <c:pt idx="32">
                  <c:v>0.51599997200000003</c:v>
                </c:pt>
                <c:pt idx="33">
                  <c:v>0.30389999200000001</c:v>
                </c:pt>
                <c:pt idx="34">
                  <c:v>0.36419997399999998</c:v>
                </c:pt>
                <c:pt idx="35">
                  <c:v>0.23279999200000001</c:v>
                </c:pt>
                <c:pt idx="36">
                  <c:v>0.65789996900000003</c:v>
                </c:pt>
                <c:pt idx="37">
                  <c:v>0.445999967</c:v>
                </c:pt>
                <c:pt idx="38">
                  <c:v>0.35550000100000001</c:v>
                </c:pt>
                <c:pt idx="39">
                  <c:v>0.27749996900000001</c:v>
                </c:pt>
                <c:pt idx="40">
                  <c:v>0.96559994900000001</c:v>
                </c:pt>
                <c:pt idx="41">
                  <c:v>0.15209998699999999</c:v>
                </c:pt>
                <c:pt idx="42">
                  <c:v>0.90859995699999996</c:v>
                </c:pt>
                <c:pt idx="43">
                  <c:v>0.947399977</c:v>
                </c:pt>
                <c:pt idx="44">
                  <c:v>2.1453999380000002</c:v>
                </c:pt>
                <c:pt idx="45">
                  <c:v>1.0198999470000001</c:v>
                </c:pt>
                <c:pt idx="46">
                  <c:v>1.256299952</c:v>
                </c:pt>
                <c:pt idx="47">
                  <c:v>1.396799975</c:v>
                </c:pt>
                <c:pt idx="48">
                  <c:v>1.004399952</c:v>
                </c:pt>
                <c:pt idx="49">
                  <c:v>0.91149997299999996</c:v>
                </c:pt>
                <c:pt idx="50">
                  <c:v>0.97359996500000001</c:v>
                </c:pt>
                <c:pt idx="51">
                  <c:v>0.809599972</c:v>
                </c:pt>
                <c:pt idx="52">
                  <c:v>0.59949998900000001</c:v>
                </c:pt>
                <c:pt idx="53">
                  <c:v>0.57979997900000002</c:v>
                </c:pt>
                <c:pt idx="54">
                  <c:v>0.387899995</c:v>
                </c:pt>
                <c:pt idx="55">
                  <c:v>0.88499998599999996</c:v>
                </c:pt>
                <c:pt idx="56">
                  <c:v>0.223599986</c:v>
                </c:pt>
                <c:pt idx="57">
                  <c:v>0.43549998699999998</c:v>
                </c:pt>
                <c:pt idx="58">
                  <c:v>0.394499977</c:v>
                </c:pt>
                <c:pt idx="59">
                  <c:v>0.19749997799999999</c:v>
                </c:pt>
                <c:pt idx="60">
                  <c:v>0.82479999100000001</c:v>
                </c:pt>
                <c:pt idx="61">
                  <c:v>0.84999997199999999</c:v>
                </c:pt>
                <c:pt idx="62">
                  <c:v>0.70529997899999997</c:v>
                </c:pt>
                <c:pt idx="63">
                  <c:v>2.1899999220000002</c:v>
                </c:pt>
                <c:pt idx="64">
                  <c:v>0.830599965</c:v>
                </c:pt>
                <c:pt idx="65">
                  <c:v>1.0068999679999999</c:v>
                </c:pt>
                <c:pt idx="66">
                  <c:v>1.066899979</c:v>
                </c:pt>
                <c:pt idx="67">
                  <c:v>1.3244999559999999</c:v>
                </c:pt>
                <c:pt idx="68">
                  <c:v>2.981699903</c:v>
                </c:pt>
                <c:pt idx="69">
                  <c:v>1.573299982</c:v>
                </c:pt>
                <c:pt idx="70">
                  <c:v>1.1589999529999999</c:v>
                </c:pt>
                <c:pt idx="71">
                  <c:v>0.94339994500000002</c:v>
                </c:pt>
                <c:pt idx="72">
                  <c:v>0.62959997000000001</c:v>
                </c:pt>
                <c:pt idx="73">
                  <c:v>0.54779998900000004</c:v>
                </c:pt>
                <c:pt idx="74">
                  <c:v>0.75299998199999996</c:v>
                </c:pt>
                <c:pt idx="75">
                  <c:v>1.090999979</c:v>
                </c:pt>
                <c:pt idx="76">
                  <c:v>0.40069998000000001</c:v>
                </c:pt>
              </c:numCache>
            </c:numRef>
          </c:yVal>
          <c:smooth val="0"/>
          <c:extLst>
            <c:ext xmlns:c16="http://schemas.microsoft.com/office/drawing/2014/chart" uri="{C3380CC4-5D6E-409C-BE32-E72D297353CC}">
              <c16:uniqueId val="{00000002-368B-4E4D-A4B3-656550CCBFC2}"/>
            </c:ext>
          </c:extLst>
        </c:ser>
        <c:ser>
          <c:idx val="3"/>
          <c:order val="3"/>
          <c:tx>
            <c:v>WY Sage</c:v>
          </c:tx>
          <c:spPr>
            <a:ln w="25400" cap="rnd">
              <a:noFill/>
              <a:round/>
            </a:ln>
            <a:effectLst/>
          </c:spPr>
          <c:marker>
            <c:symbol val="circle"/>
            <c:size val="5"/>
            <c:spPr>
              <a:solidFill>
                <a:srgbClr val="7030A0"/>
              </a:solidFill>
              <a:ln w="9525">
                <a:noFill/>
              </a:ln>
              <a:effectLst/>
            </c:spPr>
          </c:marker>
          <c:trendline>
            <c:spPr>
              <a:ln w="25400" cap="rnd">
                <a:solidFill>
                  <a:schemeClr val="tx1"/>
                </a:solidFill>
                <a:prstDash val="sysDot"/>
              </a:ln>
              <a:effectLst/>
            </c:spPr>
            <c:trendlineType val="linear"/>
            <c:dispRSqr val="1"/>
            <c:dispEq val="0"/>
            <c:trendlineLbl>
              <c:layout>
                <c:manualLayout>
                  <c:x val="0.52301739589133556"/>
                  <c:y val="-0.25729975220659157"/>
                </c:manualLayout>
              </c:layout>
              <c:numFmt formatCode="General" sourceLinked="0"/>
              <c:spPr>
                <a:solidFill>
                  <a:srgbClr val="7030A0"/>
                </a:solidFill>
                <a:ln>
                  <a:solidFill>
                    <a:srgbClr val="7030A0"/>
                  </a:solid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'[nldas_MSAVI2.xlsx]2015-2017 clean (2)'!$R$6:$R$82</c:f>
              <c:numCache>
                <c:formatCode>General</c:formatCode>
                <c:ptCount val="77"/>
                <c:pt idx="0">
                  <c:v>0.110976504</c:v>
                </c:pt>
                <c:pt idx="1">
                  <c:v>0.118073521</c:v>
                </c:pt>
                <c:pt idx="2">
                  <c:v>0.162660739</c:v>
                </c:pt>
                <c:pt idx="3">
                  <c:v>0.16673960199999999</c:v>
                </c:pt>
                <c:pt idx="4">
                  <c:v>0.18010606300000001</c:v>
                </c:pt>
                <c:pt idx="5">
                  <c:v>0.164347939</c:v>
                </c:pt>
                <c:pt idx="6">
                  <c:v>0.13101177899999999</c:v>
                </c:pt>
                <c:pt idx="7">
                  <c:v>0.126979747</c:v>
                </c:pt>
                <c:pt idx="8">
                  <c:v>0.145999029</c:v>
                </c:pt>
                <c:pt idx="9">
                  <c:v>0.14256121099999999</c:v>
                </c:pt>
                <c:pt idx="10">
                  <c:v>0.1109913</c:v>
                </c:pt>
                <c:pt idx="11">
                  <c:v>0.115054252</c:v>
                </c:pt>
                <c:pt idx="12">
                  <c:v>0.108420852</c:v>
                </c:pt>
                <c:pt idx="13">
                  <c:v>0.112089909</c:v>
                </c:pt>
                <c:pt idx="14">
                  <c:v>0.10704319900000001</c:v>
                </c:pt>
                <c:pt idx="15">
                  <c:v>9.4508753000000001E-2</c:v>
                </c:pt>
                <c:pt idx="16">
                  <c:v>0.10990082299999999</c:v>
                </c:pt>
                <c:pt idx="17">
                  <c:v>0.120799701</c:v>
                </c:pt>
                <c:pt idx="18">
                  <c:v>0.14189272</c:v>
                </c:pt>
                <c:pt idx="19">
                  <c:v>0.16086945599999999</c:v>
                </c:pt>
                <c:pt idx="20">
                  <c:v>0.18331824499999999</c:v>
                </c:pt>
                <c:pt idx="21">
                  <c:v>0.18834896600000001</c:v>
                </c:pt>
                <c:pt idx="22">
                  <c:v>0.18182135599999999</c:v>
                </c:pt>
                <c:pt idx="23">
                  <c:v>0.16652468600000001</c:v>
                </c:pt>
                <c:pt idx="24">
                  <c:v>0.149426592</c:v>
                </c:pt>
                <c:pt idx="25">
                  <c:v>0.14221776</c:v>
                </c:pt>
                <c:pt idx="26">
                  <c:v>8.6521189999999998E-2</c:v>
                </c:pt>
                <c:pt idx="27">
                  <c:v>0.12834230799999999</c:v>
                </c:pt>
                <c:pt idx="28">
                  <c:v>0.124874784</c:v>
                </c:pt>
                <c:pt idx="29">
                  <c:v>0.103785877</c:v>
                </c:pt>
                <c:pt idx="30">
                  <c:v>0.109630589</c:v>
                </c:pt>
                <c:pt idx="31">
                  <c:v>0.103521365</c:v>
                </c:pt>
                <c:pt idx="32">
                  <c:v>0.12174997</c:v>
                </c:pt>
                <c:pt idx="33">
                  <c:v>0.10199003299999999</c:v>
                </c:pt>
                <c:pt idx="34">
                  <c:v>0.10244713</c:v>
                </c:pt>
                <c:pt idx="35">
                  <c:v>9.9015669000000001E-2</c:v>
                </c:pt>
                <c:pt idx="36">
                  <c:v>0.102492714</c:v>
                </c:pt>
                <c:pt idx="37">
                  <c:v>0.101749245</c:v>
                </c:pt>
                <c:pt idx="38">
                  <c:v>8.9865684000000001E-2</c:v>
                </c:pt>
                <c:pt idx="39">
                  <c:v>9.5978888999999998E-2</c:v>
                </c:pt>
                <c:pt idx="40">
                  <c:v>9.7622828999999994E-2</c:v>
                </c:pt>
                <c:pt idx="41">
                  <c:v>9.9908682999999998E-2</c:v>
                </c:pt>
                <c:pt idx="42">
                  <c:v>0.113495782</c:v>
                </c:pt>
                <c:pt idx="43">
                  <c:v>0.171524924</c:v>
                </c:pt>
                <c:pt idx="44">
                  <c:v>0.18059850299999999</c:v>
                </c:pt>
                <c:pt idx="45">
                  <c:v>0.17778645700000001</c:v>
                </c:pt>
                <c:pt idx="46">
                  <c:v>0.15788933299999999</c:v>
                </c:pt>
                <c:pt idx="47">
                  <c:v>0.14854885300000001</c:v>
                </c:pt>
                <c:pt idx="48">
                  <c:v>0.14354646900000001</c:v>
                </c:pt>
                <c:pt idx="49">
                  <c:v>0.14251090899999999</c:v>
                </c:pt>
                <c:pt idx="50">
                  <c:v>0.12985823199999999</c:v>
                </c:pt>
                <c:pt idx="51">
                  <c:v>0.143542317</c:v>
                </c:pt>
                <c:pt idx="52">
                  <c:v>0.12595318999999999</c:v>
                </c:pt>
                <c:pt idx="53">
                  <c:v>0.111140161</c:v>
                </c:pt>
                <c:pt idx="54">
                  <c:v>0.117353741</c:v>
                </c:pt>
                <c:pt idx="55">
                  <c:v>0.11728182700000001</c:v>
                </c:pt>
                <c:pt idx="56">
                  <c:v>0.11408618700000001</c:v>
                </c:pt>
                <c:pt idx="57">
                  <c:v>0.11185115700000001</c:v>
                </c:pt>
                <c:pt idx="58">
                  <c:v>0.105339292</c:v>
                </c:pt>
                <c:pt idx="59">
                  <c:v>0.101349446</c:v>
                </c:pt>
                <c:pt idx="60">
                  <c:v>0.108892576</c:v>
                </c:pt>
                <c:pt idx="61">
                  <c:v>0.10145854999999999</c:v>
                </c:pt>
                <c:pt idx="62">
                  <c:v>0.16592939000000001</c:v>
                </c:pt>
                <c:pt idx="63">
                  <c:v>0.15921012700000001</c:v>
                </c:pt>
                <c:pt idx="64">
                  <c:v>0.146136339</c:v>
                </c:pt>
                <c:pt idx="65">
                  <c:v>0.14872165400000001</c:v>
                </c:pt>
                <c:pt idx="66">
                  <c:v>0.13516066199999999</c:v>
                </c:pt>
                <c:pt idx="67">
                  <c:v>0.131509924</c:v>
                </c:pt>
                <c:pt idx="68">
                  <c:v>0.141760675</c:v>
                </c:pt>
                <c:pt idx="69">
                  <c:v>0.11243955999999999</c:v>
                </c:pt>
                <c:pt idx="70">
                  <c:v>0.121878071</c:v>
                </c:pt>
                <c:pt idx="71">
                  <c:v>0.10584105000000001</c:v>
                </c:pt>
                <c:pt idx="72">
                  <c:v>9.8703131E-2</c:v>
                </c:pt>
                <c:pt idx="73">
                  <c:v>0.101260911</c:v>
                </c:pt>
                <c:pt idx="74">
                  <c:v>0.101265049</c:v>
                </c:pt>
                <c:pt idx="75">
                  <c:v>9.8032568E-2</c:v>
                </c:pt>
                <c:pt idx="76">
                  <c:v>#N/A</c:v>
                </c:pt>
              </c:numCache>
            </c:numRef>
          </c:xVal>
          <c:yVal>
            <c:numRef>
              <c:f>'[nldas_MSAVI2.xlsx]2015-2017 clean (2)'!$S$6:$S$82</c:f>
              <c:numCache>
                <c:formatCode>General</c:formatCode>
                <c:ptCount val="77"/>
                <c:pt idx="0">
                  <c:v>0.78449994899999997</c:v>
                </c:pt>
                <c:pt idx="1">
                  <c:v>1.4947999279999999</c:v>
                </c:pt>
                <c:pt idx="2">
                  <c:v>0.87139996799999997</c:v>
                </c:pt>
                <c:pt idx="3">
                  <c:v>1.4107999680000001</c:v>
                </c:pt>
                <c:pt idx="4">
                  <c:v>1.9901999109999999</c:v>
                </c:pt>
                <c:pt idx="5">
                  <c:v>1.020599958</c:v>
                </c:pt>
                <c:pt idx="6">
                  <c:v>1.2283999379999999</c:v>
                </c:pt>
                <c:pt idx="7">
                  <c:v>1.471399919</c:v>
                </c:pt>
                <c:pt idx="8">
                  <c:v>0.97689995699999999</c:v>
                </c:pt>
                <c:pt idx="9">
                  <c:v>1.3995999349999999</c:v>
                </c:pt>
                <c:pt idx="10">
                  <c:v>0.85949996500000003</c:v>
                </c:pt>
                <c:pt idx="11">
                  <c:v>2.153299906</c:v>
                </c:pt>
                <c:pt idx="12">
                  <c:v>0.970599973</c:v>
                </c:pt>
                <c:pt idx="13">
                  <c:v>0.84679997399999996</c:v>
                </c:pt>
                <c:pt idx="14">
                  <c:v>0.37679997700000001</c:v>
                </c:pt>
                <c:pt idx="15">
                  <c:v>0.52079998100000002</c:v>
                </c:pt>
                <c:pt idx="16">
                  <c:v>0.46679997600000001</c:v>
                </c:pt>
                <c:pt idx="17">
                  <c:v>0.10979999</c:v>
                </c:pt>
                <c:pt idx="18">
                  <c:v>0.63369995899999998</c:v>
                </c:pt>
                <c:pt idx="19">
                  <c:v>0.89329997400000005</c:v>
                </c:pt>
                <c:pt idx="20">
                  <c:v>0.90619999600000001</c:v>
                </c:pt>
                <c:pt idx="21">
                  <c:v>0.84119995999999997</c:v>
                </c:pt>
                <c:pt idx="22">
                  <c:v>1.1184999630000001</c:v>
                </c:pt>
                <c:pt idx="23">
                  <c:v>1.5402999589999999</c:v>
                </c:pt>
                <c:pt idx="24">
                  <c:v>1.464499969</c:v>
                </c:pt>
                <c:pt idx="25">
                  <c:v>1.266099935</c:v>
                </c:pt>
                <c:pt idx="26">
                  <c:v>0.96809995800000004</c:v>
                </c:pt>
                <c:pt idx="27">
                  <c:v>0.891999973</c:v>
                </c:pt>
                <c:pt idx="28">
                  <c:v>1.487399951</c:v>
                </c:pt>
                <c:pt idx="29">
                  <c:v>1.020899955</c:v>
                </c:pt>
                <c:pt idx="30">
                  <c:v>0.66889998399999995</c:v>
                </c:pt>
                <c:pt idx="31">
                  <c:v>0.59199998600000003</c:v>
                </c:pt>
                <c:pt idx="32">
                  <c:v>0.51599997200000003</c:v>
                </c:pt>
                <c:pt idx="33">
                  <c:v>0.30389999200000001</c:v>
                </c:pt>
                <c:pt idx="34">
                  <c:v>0.36419997399999998</c:v>
                </c:pt>
                <c:pt idx="35">
                  <c:v>0.23279999200000001</c:v>
                </c:pt>
                <c:pt idx="36">
                  <c:v>0.65789996900000003</c:v>
                </c:pt>
                <c:pt idx="37">
                  <c:v>0.445999967</c:v>
                </c:pt>
                <c:pt idx="38">
                  <c:v>0.35550000100000001</c:v>
                </c:pt>
                <c:pt idx="39">
                  <c:v>0.27749996900000001</c:v>
                </c:pt>
                <c:pt idx="40">
                  <c:v>0.96559994900000001</c:v>
                </c:pt>
                <c:pt idx="41">
                  <c:v>0.15209998699999999</c:v>
                </c:pt>
                <c:pt idx="42">
                  <c:v>0.90859995699999996</c:v>
                </c:pt>
                <c:pt idx="43">
                  <c:v>0.947399977</c:v>
                </c:pt>
                <c:pt idx="44">
                  <c:v>2.1453999380000002</c:v>
                </c:pt>
                <c:pt idx="45">
                  <c:v>1.0198999470000001</c:v>
                </c:pt>
                <c:pt idx="46">
                  <c:v>1.256299952</c:v>
                </c:pt>
                <c:pt idx="47">
                  <c:v>1.396799975</c:v>
                </c:pt>
                <c:pt idx="48">
                  <c:v>1.004399952</c:v>
                </c:pt>
                <c:pt idx="49">
                  <c:v>0.91149997299999996</c:v>
                </c:pt>
                <c:pt idx="50">
                  <c:v>0.97359996500000001</c:v>
                </c:pt>
                <c:pt idx="51">
                  <c:v>0.809599972</c:v>
                </c:pt>
                <c:pt idx="52">
                  <c:v>0.59949998900000001</c:v>
                </c:pt>
                <c:pt idx="53">
                  <c:v>0.57979997900000002</c:v>
                </c:pt>
                <c:pt idx="54">
                  <c:v>0.387899995</c:v>
                </c:pt>
                <c:pt idx="55">
                  <c:v>0.88499998599999996</c:v>
                </c:pt>
                <c:pt idx="56">
                  <c:v>0.223599986</c:v>
                </c:pt>
                <c:pt idx="57">
                  <c:v>0.43549998699999998</c:v>
                </c:pt>
                <c:pt idx="58">
                  <c:v>0.394499977</c:v>
                </c:pt>
                <c:pt idx="59">
                  <c:v>0.19749997799999999</c:v>
                </c:pt>
                <c:pt idx="60">
                  <c:v>0.82479999100000001</c:v>
                </c:pt>
                <c:pt idx="61">
                  <c:v>0.84999997199999999</c:v>
                </c:pt>
                <c:pt idx="62">
                  <c:v>0.70529997899999997</c:v>
                </c:pt>
                <c:pt idx="63">
                  <c:v>2.1899999220000002</c:v>
                </c:pt>
                <c:pt idx="64">
                  <c:v>0.830599965</c:v>
                </c:pt>
                <c:pt idx="65">
                  <c:v>1.0068999679999999</c:v>
                </c:pt>
                <c:pt idx="66">
                  <c:v>1.066899979</c:v>
                </c:pt>
                <c:pt idx="67">
                  <c:v>1.3244999559999999</c:v>
                </c:pt>
                <c:pt idx="68">
                  <c:v>2.981699903</c:v>
                </c:pt>
                <c:pt idx="69">
                  <c:v>1.573299982</c:v>
                </c:pt>
                <c:pt idx="70">
                  <c:v>1.1589999529999999</c:v>
                </c:pt>
                <c:pt idx="71">
                  <c:v>0.94339994500000002</c:v>
                </c:pt>
                <c:pt idx="72">
                  <c:v>0.62959997000000001</c:v>
                </c:pt>
                <c:pt idx="73">
                  <c:v>0.54779998900000004</c:v>
                </c:pt>
                <c:pt idx="74">
                  <c:v>0.75299998199999996</c:v>
                </c:pt>
                <c:pt idx="75">
                  <c:v>1.090999979</c:v>
                </c:pt>
                <c:pt idx="76">
                  <c:v>0.40069998000000001</c:v>
                </c:pt>
              </c:numCache>
            </c:numRef>
          </c:yVal>
          <c:smooth val="0"/>
          <c:extLst>
            <c:ext xmlns:c16="http://schemas.microsoft.com/office/drawing/2014/chart" uri="{C3380CC4-5D6E-409C-BE32-E72D297353CC}">
              <c16:uniqueId val="{00000003-368B-4E4D-A4B3-656550CCBFC2}"/>
            </c:ext>
          </c:extLst>
        </c:ser>
        <c:dLbls>
          <c:showLegendKey val="0"/>
          <c:showVal val="0"/>
          <c:showCatName val="0"/>
          <c:showSerName val="0"/>
          <c:showPercent val="0"/>
          <c:showBubbleSize val="0"/>
        </c:dLbls>
        <c:axId val="671072968"/>
        <c:axId val="671075920"/>
      </c:scatterChart>
      <c:valAx>
        <c:axId val="671072968"/>
        <c:scaling>
          <c:orientation val="minMax"/>
        </c:scaling>
        <c:delete val="0"/>
        <c:axPos val="b"/>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1075920"/>
        <c:crosses val="autoZero"/>
        <c:crossBetween val="midCat"/>
        <c:majorUnit val="0.1"/>
      </c:valAx>
      <c:valAx>
        <c:axId val="671075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671072968"/>
        <c:crosses val="autoZero"/>
        <c:crossBetween val="midCat"/>
        <c:majorUnit val="1"/>
      </c:valAx>
      <c:spPr>
        <a:noFill/>
        <a:ln w="25400">
          <a:solidFill>
            <a:schemeClr val="tx1"/>
          </a:solidFill>
        </a:ln>
        <a:effectLst/>
      </c:spPr>
    </c:plotArea>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r>
              <a:rPr lang="en-US" sz="1800" b="1" dirty="0" err="1"/>
              <a:t>SSEBop</a:t>
            </a:r>
            <a:r>
              <a:rPr lang="en-US" sz="1800" b="1" baseline="0" dirty="0"/>
              <a:t> ET vs MSAVI-2</a:t>
            </a:r>
            <a:endParaRPr lang="en-US" sz="1800" b="1" dirty="0"/>
          </a:p>
        </c:rich>
      </c:tx>
      <c:layout>
        <c:manualLayout>
          <c:xMode val="edge"/>
          <c:yMode val="edge"/>
          <c:x val="0.2809858264260498"/>
          <c:y val="5.3141444758486457E-2"/>
        </c:manualLayout>
      </c:layout>
      <c:overlay val="0"/>
      <c:spPr>
        <a:noFill/>
        <a:ln>
          <a:noFill/>
        </a:ln>
        <a:effectLst/>
      </c:spPr>
      <c:txPr>
        <a:bodyPr rot="0" spcFirstLastPara="1" vertOverflow="ellipsis" vert="horz" wrap="square" anchor="ctr" anchorCtr="1"/>
        <a:lstStyle/>
        <a:p>
          <a:pPr algn="ct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WY Sage</c:v>
          </c:tx>
          <c:spPr>
            <a:ln w="28575" cap="rnd">
              <a:noFill/>
              <a:round/>
            </a:ln>
            <a:effectLst/>
          </c:spPr>
          <c:marker>
            <c:symbol val="circle"/>
            <c:size val="5"/>
            <c:spPr>
              <a:solidFill>
                <a:srgbClr val="7030A0"/>
              </a:solidFill>
              <a:ln w="9525">
                <a:noFill/>
              </a:ln>
              <a:effectLst/>
            </c:spPr>
          </c:marker>
          <c:trendline>
            <c:spPr>
              <a:ln w="19050" cap="rnd">
                <a:solidFill>
                  <a:schemeClr val="tx1"/>
                </a:solidFill>
                <a:prstDash val="sysDot"/>
              </a:ln>
              <a:effectLst/>
            </c:spPr>
            <c:trendlineType val="linear"/>
            <c:dispRSqr val="1"/>
            <c:dispEq val="1"/>
            <c:trendlineLbl>
              <c:layout>
                <c:manualLayout>
                  <c:x val="-6.4764238684342612E-2"/>
                  <c:y val="-0.2349119013983185"/>
                </c:manualLayout>
              </c:layout>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solidFill>
                          <a:schemeClr val="bg1"/>
                        </a:solidFill>
                      </a:rPr>
                      <a:t>R² = 0.151</a:t>
                    </a:r>
                    <a:endParaRPr lang="en-US" sz="1600" dirty="0">
                      <a:solidFill>
                        <a:schemeClr val="bg1"/>
                      </a:solidFill>
                    </a:endParaRPr>
                  </a:p>
                </c:rich>
              </c:tx>
              <c:numFmt formatCode="General" sourceLinked="0"/>
              <c:spPr>
                <a:solidFill>
                  <a:srgbClr val="7030A0"/>
                </a:solidFill>
                <a:ln>
                  <a:solidFill>
                    <a:srgbClr val="7030A0"/>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f>'ET to MSAVI2'!$V$3:$V$38</c:f>
              <c:numCache>
                <c:formatCode>0.00</c:formatCode>
                <c:ptCount val="36"/>
                <c:pt idx="0">
                  <c:v>#N/A</c:v>
                </c:pt>
                <c:pt idx="1">
                  <c:v>0.110976504</c:v>
                </c:pt>
                <c:pt idx="2">
                  <c:v>#N/A</c:v>
                </c:pt>
                <c:pt idx="3">
                  <c:v>0.162660739</c:v>
                </c:pt>
                <c:pt idx="4">
                  <c:v>0.17342283250000001</c:v>
                </c:pt>
                <c:pt idx="5">
                  <c:v>0.14077982166666667</c:v>
                </c:pt>
                <c:pt idx="6">
                  <c:v>0.13318384666666669</c:v>
                </c:pt>
                <c:pt idx="7">
                  <c:v>0.11185500433333333</c:v>
                </c:pt>
                <c:pt idx="8">
                  <c:v>0.10704319900000001</c:v>
                </c:pt>
                <c:pt idx="9">
                  <c:v>0.10990082299999999</c:v>
                </c:pt>
                <c:pt idx="10">
                  <c:v>0.120799701</c:v>
                </c:pt>
                <c:pt idx="11">
                  <c:v>#N/A</c:v>
                </c:pt>
                <c:pt idx="12">
                  <c:v>#N/A</c:v>
                </c:pt>
                <c:pt idx="13">
                  <c:v>#N/A</c:v>
                </c:pt>
                <c:pt idx="14">
                  <c:v>0.14189272</c:v>
                </c:pt>
                <c:pt idx="15">
                  <c:v>0.17751222233333333</c:v>
                </c:pt>
                <c:pt idx="16">
                  <c:v>0.17417302099999998</c:v>
                </c:pt>
                <c:pt idx="17">
                  <c:v>0.1266269625</c:v>
                </c:pt>
                <c:pt idx="18">
                  <c:v>0.11276375</c:v>
                </c:pt>
                <c:pt idx="19">
                  <c:v>0.1118700015</c:v>
                </c:pt>
                <c:pt idx="20">
                  <c:v>0.10108587600000001</c:v>
                </c:pt>
                <c:pt idx="21">
                  <c:v>9.4489133999999989E-2</c:v>
                </c:pt>
                <c:pt idx="22">
                  <c:v>9.9908682999999998E-2</c:v>
                </c:pt>
                <c:pt idx="23">
                  <c:v>#N/A</c:v>
                </c:pt>
                <c:pt idx="24">
                  <c:v>#N/A</c:v>
                </c:pt>
                <c:pt idx="25">
                  <c:v>#N/A</c:v>
                </c:pt>
                <c:pt idx="26">
                  <c:v>0.113495782</c:v>
                </c:pt>
                <c:pt idx="27">
                  <c:v>0.171524924</c:v>
                </c:pt>
                <c:pt idx="28">
                  <c:v>0.17209143099999999</c:v>
                </c:pt>
                <c:pt idx="29">
                  <c:v>0.146047661</c:v>
                </c:pt>
                <c:pt idx="30">
                  <c:v>0.135466162</c:v>
                </c:pt>
                <c:pt idx="31">
                  <c:v>0.114246951</c:v>
                </c:pt>
                <c:pt idx="32">
                  <c:v>0.11213961575</c:v>
                </c:pt>
                <c:pt idx="33">
                  <c:v>0.10390019066666667</c:v>
                </c:pt>
                <c:pt idx="34">
                  <c:v>#N/A</c:v>
                </c:pt>
                <c:pt idx="35">
                  <c:v>#N/A</c:v>
                </c:pt>
              </c:numCache>
            </c:numRef>
          </c:xVal>
          <c:yVal>
            <c:numRef>
              <c:f>'ET to MSAVI2'!$AC$3:$AC$38</c:f>
              <c:numCache>
                <c:formatCode>0.00</c:formatCode>
                <c:ptCount val="36"/>
                <c:pt idx="0">
                  <c:v>3.3333333333333333E-2</c:v>
                </c:pt>
                <c:pt idx="1">
                  <c:v>#N/A</c:v>
                </c:pt>
                <c:pt idx="2">
                  <c:v>0.23333333333333334</c:v>
                </c:pt>
                <c:pt idx="3">
                  <c:v>1.3333333333333333</c:v>
                </c:pt>
                <c:pt idx="4">
                  <c:v>2.7666666666666666</c:v>
                </c:pt>
                <c:pt idx="5">
                  <c:v>1.5333333333333334</c:v>
                </c:pt>
                <c:pt idx="6">
                  <c:v>2.5</c:v>
                </c:pt>
                <c:pt idx="7">
                  <c:v>1.1000000000000001</c:v>
                </c:pt>
                <c:pt idx="8">
                  <c:v>#N/A</c:v>
                </c:pt>
                <c:pt idx="9">
                  <c:v>#N/A</c:v>
                </c:pt>
                <c:pt idx="10">
                  <c:v>0.43333333333333335</c:v>
                </c:pt>
                <c:pt idx="11">
                  <c:v>0.13333333333333333</c:v>
                </c:pt>
                <c:pt idx="12">
                  <c:v>6.6666666666666666E-2</c:v>
                </c:pt>
                <c:pt idx="13">
                  <c:v>0.13333333333333333</c:v>
                </c:pt>
                <c:pt idx="14">
                  <c:v>0.13333333333333333</c:v>
                </c:pt>
                <c:pt idx="15">
                  <c:v>0.66666666666666663</c:v>
                </c:pt>
                <c:pt idx="16">
                  <c:v>1.6666666666666667</c:v>
                </c:pt>
                <c:pt idx="17">
                  <c:v>1.0333333333333334</c:v>
                </c:pt>
                <c:pt idx="18">
                  <c:v>1.1666666666666667</c:v>
                </c:pt>
                <c:pt idx="19">
                  <c:v>0.23333333333333334</c:v>
                </c:pt>
                <c:pt idx="20">
                  <c:v>#N/A</c:v>
                </c:pt>
                <c:pt idx="21">
                  <c:v>#N/A</c:v>
                </c:pt>
                <c:pt idx="22">
                  <c:v>#N/A</c:v>
                </c:pt>
                <c:pt idx="23">
                  <c:v>3.3333333333333333E-2</c:v>
                </c:pt>
                <c:pt idx="24">
                  <c:v>6.6666666666666666E-2</c:v>
                </c:pt>
                <c:pt idx="25">
                  <c:v>6.6666666666666666E-2</c:v>
                </c:pt>
                <c:pt idx="26">
                  <c:v>0.1</c:v>
                </c:pt>
                <c:pt idx="27">
                  <c:v>0.73333333333333328</c:v>
                </c:pt>
                <c:pt idx="28">
                  <c:v>1.1666666666666667</c:v>
                </c:pt>
                <c:pt idx="29">
                  <c:v>2.4333333333333331</c:v>
                </c:pt>
                <c:pt idx="30">
                  <c:v>1.9666666666666666</c:v>
                </c:pt>
                <c:pt idx="31">
                  <c:v>0.6333333333333333</c:v>
                </c:pt>
                <c:pt idx="32">
                  <c:v>0.36666666666666664</c:v>
                </c:pt>
                <c:pt idx="33">
                  <c:v>#N/A</c:v>
                </c:pt>
                <c:pt idx="34">
                  <c:v>#N/A</c:v>
                </c:pt>
                <c:pt idx="35">
                  <c:v>0.1</c:v>
                </c:pt>
              </c:numCache>
            </c:numRef>
          </c:yVal>
          <c:smooth val="0"/>
          <c:extLst>
            <c:ext xmlns:c16="http://schemas.microsoft.com/office/drawing/2014/chart" uri="{C3380CC4-5D6E-409C-BE32-E72D297353CC}">
              <c16:uniqueId val="{00000000-A755-4FCF-8D9D-BB106C503DAE}"/>
            </c:ext>
          </c:extLst>
        </c:ser>
        <c:ser>
          <c:idx val="1"/>
          <c:order val="1"/>
          <c:tx>
            <c:v>Low Sage</c:v>
          </c:tx>
          <c:spPr>
            <a:ln w="25400" cap="rnd">
              <a:noFill/>
              <a:round/>
            </a:ln>
            <a:effectLst/>
          </c:spPr>
          <c:marker>
            <c:symbol val="circle"/>
            <c:size val="5"/>
            <c:spPr>
              <a:solidFill>
                <a:schemeClr val="bg1">
                  <a:lumMod val="50000"/>
                </a:schemeClr>
              </a:solidFill>
              <a:ln w="9525">
                <a:noFill/>
              </a:ln>
              <a:effectLst/>
            </c:spPr>
          </c:marker>
          <c:trendline>
            <c:spPr>
              <a:ln w="19050" cap="rnd">
                <a:solidFill>
                  <a:schemeClr val="tx1">
                    <a:lumMod val="95000"/>
                    <a:lumOff val="5000"/>
                  </a:schemeClr>
                </a:solidFill>
                <a:prstDash val="sysDot"/>
              </a:ln>
              <a:effectLst/>
            </c:spPr>
            <c:trendlineType val="linear"/>
            <c:dispRSqr val="1"/>
            <c:dispEq val="1"/>
            <c:trendlineLbl>
              <c:layout>
                <c:manualLayout>
                  <c:x val="-0.16209953803570651"/>
                  <c:y val="-0.41223566476535528"/>
                </c:manualLayout>
              </c:layout>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t>R² = 0.296</a:t>
                    </a:r>
                    <a:endParaRPr lang="en-US" sz="1600" dirty="0"/>
                  </a:p>
                </c:rich>
              </c:tx>
              <c:numFmt formatCode="General" sourceLinked="0"/>
              <c:spPr>
                <a:solidFill>
                  <a:schemeClr val="bg1">
                    <a:lumMod val="75000"/>
                  </a:schemeClr>
                </a:solidFill>
                <a:ln>
                  <a:solidFill>
                    <a:schemeClr val="bg1">
                      <a:lumMod val="50000"/>
                    </a:schemeClr>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f>'ET to MSAVI2'!$W$3:$W$38</c:f>
              <c:numCache>
                <c:formatCode>0.00</c:formatCode>
                <c:ptCount val="36"/>
                <c:pt idx="0">
                  <c:v>#N/A</c:v>
                </c:pt>
                <c:pt idx="1">
                  <c:v>0.10523988200000001</c:v>
                </c:pt>
                <c:pt idx="2">
                  <c:v>#N/A</c:v>
                </c:pt>
                <c:pt idx="3">
                  <c:v>0.19420231399999999</c:v>
                </c:pt>
                <c:pt idx="4">
                  <c:v>0.21785830150000002</c:v>
                </c:pt>
                <c:pt idx="5">
                  <c:v>0.17705326366666665</c:v>
                </c:pt>
                <c:pt idx="6">
                  <c:v>0.14471089149999999</c:v>
                </c:pt>
                <c:pt idx="7">
                  <c:v>0.12658600250000002</c:v>
                </c:pt>
                <c:pt idx="8">
                  <c:v>0.120076024</c:v>
                </c:pt>
                <c:pt idx="9">
                  <c:v>0.105980079</c:v>
                </c:pt>
                <c:pt idx="10">
                  <c:v>0.11195326999999999</c:v>
                </c:pt>
                <c:pt idx="11">
                  <c:v>#N/A</c:v>
                </c:pt>
                <c:pt idx="12">
                  <c:v>#N/A</c:v>
                </c:pt>
                <c:pt idx="13">
                  <c:v>#N/A</c:v>
                </c:pt>
                <c:pt idx="14">
                  <c:v>0.11663679</c:v>
                </c:pt>
                <c:pt idx="15">
                  <c:v>0.195024322</c:v>
                </c:pt>
                <c:pt idx="16">
                  <c:v>0.21673111049999999</c:v>
                </c:pt>
                <c:pt idx="17">
                  <c:v>0.15754571325</c:v>
                </c:pt>
                <c:pt idx="18">
                  <c:v>0.12851371533333333</c:v>
                </c:pt>
                <c:pt idx="19">
                  <c:v>0.1181036345</c:v>
                </c:pt>
                <c:pt idx="20">
                  <c:v>0.11613536599999999</c:v>
                </c:pt>
                <c:pt idx="21">
                  <c:v>9.9300906333333328E-2</c:v>
                </c:pt>
                <c:pt idx="22">
                  <c:v>9.9798608999999996E-2</c:v>
                </c:pt>
                <c:pt idx="23">
                  <c:v>#N/A</c:v>
                </c:pt>
                <c:pt idx="24">
                  <c:v>#N/A</c:v>
                </c:pt>
                <c:pt idx="25">
                  <c:v>#N/A</c:v>
                </c:pt>
                <c:pt idx="26">
                  <c:v>0.10428449200000001</c:v>
                </c:pt>
                <c:pt idx="27">
                  <c:v>0.186036695</c:v>
                </c:pt>
                <c:pt idx="28">
                  <c:v>0.23292428533333331</c:v>
                </c:pt>
                <c:pt idx="29">
                  <c:v>0.21516861900000001</c:v>
                </c:pt>
                <c:pt idx="30">
                  <c:v>0.16732528049999998</c:v>
                </c:pt>
                <c:pt idx="31">
                  <c:v>0.1257927325</c:v>
                </c:pt>
                <c:pt idx="32">
                  <c:v>0.11464104024999999</c:v>
                </c:pt>
                <c:pt idx="33">
                  <c:v>0.10390843733333333</c:v>
                </c:pt>
                <c:pt idx="34">
                  <c:v>#N/A</c:v>
                </c:pt>
                <c:pt idx="35">
                  <c:v>#N/A</c:v>
                </c:pt>
              </c:numCache>
            </c:numRef>
          </c:xVal>
          <c:yVal>
            <c:numRef>
              <c:f>'ET to MSAVI2'!$AD$3:$AD$38</c:f>
              <c:numCache>
                <c:formatCode>0.00</c:formatCode>
                <c:ptCount val="36"/>
                <c:pt idx="0">
                  <c:v>3.3333333333333333E-2</c:v>
                </c:pt>
                <c:pt idx="1">
                  <c:v>3.3333333333333333E-2</c:v>
                </c:pt>
                <c:pt idx="2">
                  <c:v>#N/A</c:v>
                </c:pt>
                <c:pt idx="3">
                  <c:v>0.6333333333333333</c:v>
                </c:pt>
                <c:pt idx="4">
                  <c:v>1.4333333333333333</c:v>
                </c:pt>
                <c:pt idx="5">
                  <c:v>0.9</c:v>
                </c:pt>
                <c:pt idx="6">
                  <c:v>1.4</c:v>
                </c:pt>
                <c:pt idx="7">
                  <c:v>1.1000000000000001</c:v>
                </c:pt>
                <c:pt idx="8">
                  <c:v>#N/A</c:v>
                </c:pt>
                <c:pt idx="9">
                  <c:v>#N/A</c:v>
                </c:pt>
                <c:pt idx="10">
                  <c:v>0.53333333333333333</c:v>
                </c:pt>
                <c:pt idx="11">
                  <c:v>3.3333333333333333E-2</c:v>
                </c:pt>
                <c:pt idx="12">
                  <c:v>3.3333333333333333E-2</c:v>
                </c:pt>
                <c:pt idx="13">
                  <c:v>#N/A</c:v>
                </c:pt>
                <c:pt idx="14">
                  <c:v>#N/A</c:v>
                </c:pt>
                <c:pt idx="15">
                  <c:v>3.3333333333333333E-2</c:v>
                </c:pt>
                <c:pt idx="16">
                  <c:v>0.66666666666666663</c:v>
                </c:pt>
                <c:pt idx="17">
                  <c:v>0.33333333333333331</c:v>
                </c:pt>
                <c:pt idx="18">
                  <c:v>0.56666666666666665</c:v>
                </c:pt>
                <c:pt idx="19">
                  <c:v>0.26666666666666666</c:v>
                </c:pt>
                <c:pt idx="20">
                  <c:v>#N/A</c:v>
                </c:pt>
                <c:pt idx="21">
                  <c:v>#N/A</c:v>
                </c:pt>
                <c:pt idx="22">
                  <c:v>0.23333333333333334</c:v>
                </c:pt>
                <c:pt idx="23">
                  <c:v>#N/A</c:v>
                </c:pt>
                <c:pt idx="24">
                  <c:v>3.3333333333333333E-2</c:v>
                </c:pt>
                <c:pt idx="25">
                  <c:v>0.33333333333333331</c:v>
                </c:pt>
                <c:pt idx="26">
                  <c:v>0.33333333333333331</c:v>
                </c:pt>
                <c:pt idx="27">
                  <c:v>0.53333333333333333</c:v>
                </c:pt>
                <c:pt idx="28">
                  <c:v>0.8666666666666667</c:v>
                </c:pt>
                <c:pt idx="29">
                  <c:v>1.6666666666666667</c:v>
                </c:pt>
                <c:pt idx="30">
                  <c:v>1.1666666666666667</c:v>
                </c:pt>
                <c:pt idx="31">
                  <c:v>0.13333333333333333</c:v>
                </c:pt>
                <c:pt idx="32">
                  <c:v>0.13333333333333333</c:v>
                </c:pt>
                <c:pt idx="33">
                  <c:v>0.2</c:v>
                </c:pt>
                <c:pt idx="34">
                  <c:v>0.53333333333333333</c:v>
                </c:pt>
                <c:pt idx="35">
                  <c:v>0.16666666666666666</c:v>
                </c:pt>
              </c:numCache>
            </c:numRef>
          </c:yVal>
          <c:smooth val="0"/>
          <c:extLst>
            <c:ext xmlns:c16="http://schemas.microsoft.com/office/drawing/2014/chart" uri="{C3380CC4-5D6E-409C-BE32-E72D297353CC}">
              <c16:uniqueId val="{00000001-A755-4FCF-8D9D-BB106C503DAE}"/>
            </c:ext>
          </c:extLst>
        </c:ser>
        <c:ser>
          <c:idx val="2"/>
          <c:order val="2"/>
          <c:tx>
            <c:v>Mtn Sage 1</c:v>
          </c:tx>
          <c:spPr>
            <a:ln w="25400" cap="rnd">
              <a:noFill/>
              <a:round/>
            </a:ln>
            <a:effectLst/>
          </c:spPr>
          <c:marker>
            <c:symbol val="circle"/>
            <c:size val="5"/>
            <c:spPr>
              <a:solidFill>
                <a:srgbClr val="00B0F0"/>
              </a:solidFill>
              <a:ln w="9525">
                <a:noFill/>
              </a:ln>
              <a:effectLst/>
            </c:spPr>
          </c:marker>
          <c:trendline>
            <c:spPr>
              <a:ln w="19050" cap="rnd">
                <a:solidFill>
                  <a:schemeClr val="tx1"/>
                </a:solidFill>
                <a:prstDash val="sysDot"/>
              </a:ln>
              <a:effectLst/>
            </c:spPr>
            <c:trendlineType val="linear"/>
            <c:dispRSqr val="1"/>
            <c:dispEq val="1"/>
            <c:trendlineLbl>
              <c:layout>
                <c:manualLayout>
                  <c:x val="0.16182036758837717"/>
                  <c:y val="0.28861694803307453"/>
                </c:manualLayout>
              </c:layout>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solidFill>
                          <a:schemeClr val="bg1"/>
                        </a:solidFill>
                      </a:rPr>
                      <a:t>R² = 0.755   </a:t>
                    </a:r>
                    <a:endParaRPr lang="en-US" sz="1600" dirty="0">
                      <a:solidFill>
                        <a:schemeClr val="bg1"/>
                      </a:solidFill>
                    </a:endParaRPr>
                  </a:p>
                </c:rich>
              </c:tx>
              <c:numFmt formatCode="General" sourceLinked="0"/>
              <c:spPr>
                <a:solidFill>
                  <a:srgbClr val="00B0F0"/>
                </a:solidFill>
                <a:ln>
                  <a:solidFill>
                    <a:srgbClr val="00B0F0"/>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trendline>
            <c:spPr>
              <a:ln w="22225" cap="rnd">
                <a:solidFill>
                  <a:schemeClr val="tx1"/>
                </a:solidFill>
                <a:prstDash val="sysDot"/>
              </a:ln>
              <a:effectLst/>
            </c:spPr>
            <c:trendlineType val="linear"/>
            <c:dispRSqr val="0"/>
            <c:dispEq val="0"/>
          </c:trendline>
          <c:xVal>
            <c:numRef>
              <c:f>'ET to MSAVI2'!$X$3:$X$38</c:f>
              <c:numCache>
                <c:formatCode>0.00</c:formatCode>
                <c:ptCount val="36"/>
                <c:pt idx="0">
                  <c:v>#N/A</c:v>
                </c:pt>
                <c:pt idx="1">
                  <c:v>8.1712601999999995E-2</c:v>
                </c:pt>
                <c:pt idx="2">
                  <c:v>#N/A</c:v>
                </c:pt>
                <c:pt idx="3">
                  <c:v>0.123571339</c:v>
                </c:pt>
                <c:pt idx="4">
                  <c:v>0.20276081699999998</c:v>
                </c:pt>
                <c:pt idx="5">
                  <c:v>0.34218593899999999</c:v>
                </c:pt>
                <c:pt idx="6">
                  <c:v>0.30734831699999998</c:v>
                </c:pt>
                <c:pt idx="7">
                  <c:v>0.20152150400000002</c:v>
                </c:pt>
                <c:pt idx="8">
                  <c:v>0.19902909999999999</c:v>
                </c:pt>
                <c:pt idx="9">
                  <c:v>0.118979053</c:v>
                </c:pt>
                <c:pt idx="10">
                  <c:v>#N/A</c:v>
                </c:pt>
                <c:pt idx="11">
                  <c:v>#N/A</c:v>
                </c:pt>
                <c:pt idx="12">
                  <c:v>#N/A</c:v>
                </c:pt>
                <c:pt idx="13">
                  <c:v>#N/A</c:v>
                </c:pt>
                <c:pt idx="14">
                  <c:v>#N/A</c:v>
                </c:pt>
                <c:pt idx="15">
                  <c:v>0.12883834399999999</c:v>
                </c:pt>
                <c:pt idx="16">
                  <c:v>0.28617871250000004</c:v>
                </c:pt>
                <c:pt idx="17">
                  <c:v>0.36108827100000002</c:v>
                </c:pt>
                <c:pt idx="18">
                  <c:v>0.29230680466666664</c:v>
                </c:pt>
                <c:pt idx="19">
                  <c:v>0.216277361</c:v>
                </c:pt>
                <c:pt idx="20">
                  <c:v>0.17588013600000002</c:v>
                </c:pt>
                <c:pt idx="21">
                  <c:v>0.1430726695</c:v>
                </c:pt>
                <c:pt idx="22">
                  <c:v>0.10123006900000001</c:v>
                </c:pt>
                <c:pt idx="23">
                  <c:v>#N/A</c:v>
                </c:pt>
                <c:pt idx="24">
                  <c:v>#N/A</c:v>
                </c:pt>
                <c:pt idx="25">
                  <c:v>#N/A</c:v>
                </c:pt>
                <c:pt idx="26">
                  <c:v>#N/A</c:v>
                </c:pt>
                <c:pt idx="27">
                  <c:v>#N/A</c:v>
                </c:pt>
                <c:pt idx="28">
                  <c:v>0.23702919700000002</c:v>
                </c:pt>
                <c:pt idx="29">
                  <c:v>0.40695657699999999</c:v>
                </c:pt>
                <c:pt idx="30">
                  <c:v>0.38223662733333336</c:v>
                </c:pt>
                <c:pt idx="31">
                  <c:v>0.24247412300000001</c:v>
                </c:pt>
                <c:pt idx="32">
                  <c:v>0.18434968966666665</c:v>
                </c:pt>
                <c:pt idx="33">
                  <c:v>0.1461051495</c:v>
                </c:pt>
                <c:pt idx="34">
                  <c:v>#N/A</c:v>
                </c:pt>
                <c:pt idx="35">
                  <c:v>#N/A</c:v>
                </c:pt>
              </c:numCache>
            </c:numRef>
          </c:xVal>
          <c:yVal>
            <c:numRef>
              <c:f>'ET to MSAVI2'!$AE$3:$AE$38</c:f>
              <c:numCache>
                <c:formatCode>0.00</c:formatCode>
                <c:ptCount val="36"/>
                <c:pt idx="0">
                  <c:v>0.16666666666666666</c:v>
                </c:pt>
                <c:pt idx="1">
                  <c:v>0.3</c:v>
                </c:pt>
                <c:pt idx="2">
                  <c:v>0.13333333333333333</c:v>
                </c:pt>
                <c:pt idx="3">
                  <c:v>0.96666666666666667</c:v>
                </c:pt>
                <c:pt idx="4">
                  <c:v>1.6666666666666667</c:v>
                </c:pt>
                <c:pt idx="5">
                  <c:v>3.1666666666666665</c:v>
                </c:pt>
                <c:pt idx="6">
                  <c:v>3.3</c:v>
                </c:pt>
                <c:pt idx="7">
                  <c:v>1.3666666666666667</c:v>
                </c:pt>
                <c:pt idx="8">
                  <c:v>3.3333333333333333E-2</c:v>
                </c:pt>
                <c:pt idx="9">
                  <c:v>#N/A</c:v>
                </c:pt>
                <c:pt idx="10">
                  <c:v>0.3</c:v>
                </c:pt>
                <c:pt idx="11">
                  <c:v>0.13333333333333333</c:v>
                </c:pt>
                <c:pt idx="12">
                  <c:v>0.16666666666666666</c:v>
                </c:pt>
                <c:pt idx="13">
                  <c:v>0.36666666666666664</c:v>
                </c:pt>
                <c:pt idx="14">
                  <c:v>1.4666666666666666</c:v>
                </c:pt>
                <c:pt idx="15">
                  <c:v>1.2666666666666666</c:v>
                </c:pt>
                <c:pt idx="16">
                  <c:v>2.4</c:v>
                </c:pt>
                <c:pt idx="17">
                  <c:v>2.6333333333333333</c:v>
                </c:pt>
                <c:pt idx="18">
                  <c:v>3.2</c:v>
                </c:pt>
                <c:pt idx="19">
                  <c:v>1.2333333333333334</c:v>
                </c:pt>
                <c:pt idx="20">
                  <c:v>0.16666666666666666</c:v>
                </c:pt>
                <c:pt idx="21">
                  <c:v>0.3</c:v>
                </c:pt>
                <c:pt idx="22">
                  <c:v>#N/A</c:v>
                </c:pt>
                <c:pt idx="23">
                  <c:v>#N/A</c:v>
                </c:pt>
                <c:pt idx="24">
                  <c:v>6.6666666666666666E-2</c:v>
                </c:pt>
                <c:pt idx="25">
                  <c:v>0.13333333333333333</c:v>
                </c:pt>
                <c:pt idx="26">
                  <c:v>1.3666666666666667</c:v>
                </c:pt>
                <c:pt idx="27">
                  <c:v>2.4</c:v>
                </c:pt>
                <c:pt idx="28">
                  <c:v>2.3333333333333335</c:v>
                </c:pt>
                <c:pt idx="29">
                  <c:v>2.8666666666666667</c:v>
                </c:pt>
                <c:pt idx="30">
                  <c:v>3.8333333333333335</c:v>
                </c:pt>
                <c:pt idx="31">
                  <c:v>1.6666666666666667</c:v>
                </c:pt>
                <c:pt idx="32">
                  <c:v>1.1333333333333333</c:v>
                </c:pt>
                <c:pt idx="33">
                  <c:v>0.33333333333333331</c:v>
                </c:pt>
                <c:pt idx="34">
                  <c:v>0.16666666666666666</c:v>
                </c:pt>
                <c:pt idx="35">
                  <c:v>0.13333333333333333</c:v>
                </c:pt>
              </c:numCache>
            </c:numRef>
          </c:yVal>
          <c:smooth val="0"/>
          <c:extLst>
            <c:ext xmlns:c16="http://schemas.microsoft.com/office/drawing/2014/chart" uri="{C3380CC4-5D6E-409C-BE32-E72D297353CC}">
              <c16:uniqueId val="{00000002-A755-4FCF-8D9D-BB106C503DAE}"/>
            </c:ext>
          </c:extLst>
        </c:ser>
        <c:ser>
          <c:idx val="3"/>
          <c:order val="3"/>
          <c:tx>
            <c:v>Mtn Sage 2</c:v>
          </c:tx>
          <c:spPr>
            <a:ln w="25400" cap="rnd">
              <a:noFill/>
              <a:round/>
            </a:ln>
            <a:effectLst/>
          </c:spPr>
          <c:marker>
            <c:symbol val="circle"/>
            <c:size val="5"/>
            <c:spPr>
              <a:solidFill>
                <a:schemeClr val="accent5"/>
              </a:solidFill>
              <a:ln w="9525">
                <a:noFill/>
              </a:ln>
              <a:effectLst/>
            </c:spPr>
          </c:marker>
          <c:trendline>
            <c:spPr>
              <a:ln w="19050" cap="rnd">
                <a:solidFill>
                  <a:schemeClr val="tx1"/>
                </a:solidFill>
                <a:prstDash val="sysDot"/>
              </a:ln>
              <a:effectLst/>
            </c:spPr>
            <c:trendlineType val="linear"/>
            <c:dispRSqr val="1"/>
            <c:dispEq val="1"/>
            <c:trendlineLbl>
              <c:layout>
                <c:manualLayout>
                  <c:x val="0.39148995052491536"/>
                  <c:y val="-4.548727421725806E-3"/>
                </c:manualLayout>
              </c:layout>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aseline="0" dirty="0">
                        <a:solidFill>
                          <a:schemeClr val="bg1"/>
                        </a:solidFill>
                      </a:rPr>
                      <a:t>R² = 0.106</a:t>
                    </a:r>
                    <a:endParaRPr lang="en-US" sz="1600" dirty="0">
                      <a:solidFill>
                        <a:schemeClr val="bg1"/>
                      </a:solidFill>
                    </a:endParaRPr>
                  </a:p>
                </c:rich>
              </c:tx>
              <c:numFmt formatCode="General" sourceLinked="0"/>
              <c:spPr>
                <a:solidFill>
                  <a:srgbClr val="0070C0"/>
                </a:solidFill>
                <a:ln>
                  <a:solidFill>
                    <a:srgbClr val="0070C0"/>
                  </a:solid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rendlineLbl>
          </c:trendline>
          <c:xVal>
            <c:numRef>
              <c:f>'ET to MSAVI2'!$Y$3:$Y$38</c:f>
              <c:numCache>
                <c:formatCode>0.00</c:formatCode>
                <c:ptCount val="36"/>
                <c:pt idx="0">
                  <c:v>#N/A</c:v>
                </c:pt>
                <c:pt idx="1">
                  <c:v>#N/A</c:v>
                </c:pt>
                <c:pt idx="2">
                  <c:v>#N/A</c:v>
                </c:pt>
                <c:pt idx="3">
                  <c:v>#N/A</c:v>
                </c:pt>
                <c:pt idx="4">
                  <c:v>0.14913533400000001</c:v>
                </c:pt>
                <c:pt idx="5">
                  <c:v>0.25640793899999997</c:v>
                </c:pt>
                <c:pt idx="6">
                  <c:v>0.24798308799999999</c:v>
                </c:pt>
                <c:pt idx="7">
                  <c:v>0.18488528266666668</c:v>
                </c:pt>
                <c:pt idx="8">
                  <c:v>0.153794454</c:v>
                </c:pt>
                <c:pt idx="9">
                  <c:v>#N/A</c:v>
                </c:pt>
                <c:pt idx="10">
                  <c:v>#N/A</c:v>
                </c:pt>
                <c:pt idx="11">
                  <c:v>#N/A</c:v>
                </c:pt>
                <c:pt idx="12">
                  <c:v>#N/A</c:v>
                </c:pt>
                <c:pt idx="13">
                  <c:v>#N/A</c:v>
                </c:pt>
                <c:pt idx="14">
                  <c:v>#N/A</c:v>
                </c:pt>
                <c:pt idx="15">
                  <c:v>#N/A</c:v>
                </c:pt>
                <c:pt idx="16">
                  <c:v>#N/A</c:v>
                </c:pt>
                <c:pt idx="17">
                  <c:v>0.25532222699999996</c:v>
                </c:pt>
                <c:pt idx="18">
                  <c:v>0.22285842033333333</c:v>
                </c:pt>
                <c:pt idx="19">
                  <c:v>0.18064549299999999</c:v>
                </c:pt>
                <c:pt idx="20">
                  <c:v>0.14751688633333335</c:v>
                </c:pt>
                <c:pt idx="21">
                  <c:v>0.130455073</c:v>
                </c:pt>
                <c:pt idx="22">
                  <c:v>9.0424675999999996E-2</c:v>
                </c:pt>
                <c:pt idx="23">
                  <c:v>#N/A</c:v>
                </c:pt>
                <c:pt idx="24">
                  <c:v>#N/A</c:v>
                </c:pt>
                <c:pt idx="25">
                  <c:v>#N/A</c:v>
                </c:pt>
                <c:pt idx="26">
                  <c:v>#N/A</c:v>
                </c:pt>
                <c:pt idx="27">
                  <c:v>#N/A</c:v>
                </c:pt>
                <c:pt idx="28">
                  <c:v>#N/A</c:v>
                </c:pt>
                <c:pt idx="29">
                  <c:v>0.27077151500000002</c:v>
                </c:pt>
                <c:pt idx="30">
                  <c:v>0.27620805649999997</c:v>
                </c:pt>
                <c:pt idx="31">
                  <c:v>0.20467015299999999</c:v>
                </c:pt>
                <c:pt idx="32">
                  <c:v>0.14974727533333335</c:v>
                </c:pt>
                <c:pt idx="33">
                  <c:v>0.11961501099999999</c:v>
                </c:pt>
                <c:pt idx="34">
                  <c:v>#N/A</c:v>
                </c:pt>
                <c:pt idx="35">
                  <c:v>#N/A</c:v>
                </c:pt>
              </c:numCache>
            </c:numRef>
          </c:xVal>
          <c:yVal>
            <c:numRef>
              <c:f>'ET to MSAVI2'!$AF$3:$AF$38</c:f>
              <c:numCache>
                <c:formatCode>0.00</c:formatCode>
                <c:ptCount val="36"/>
                <c:pt idx="0">
                  <c:v>#N/A</c:v>
                </c:pt>
                <c:pt idx="1">
                  <c:v>#N/A</c:v>
                </c:pt>
                <c:pt idx="2">
                  <c:v>#N/A</c:v>
                </c:pt>
                <c:pt idx="3">
                  <c:v>3.3333333333333333E-2</c:v>
                </c:pt>
                <c:pt idx="4">
                  <c:v>0.53333333333333333</c:v>
                </c:pt>
                <c:pt idx="5">
                  <c:v>3.3333333333333333E-2</c:v>
                </c:pt>
                <c:pt idx="6">
                  <c:v>0.36666666666666664</c:v>
                </c:pt>
                <c:pt idx="7">
                  <c:v>3.3333333333333333E-2</c:v>
                </c:pt>
                <c:pt idx="8">
                  <c:v>#N/A</c:v>
                </c:pt>
                <c:pt idx="9">
                  <c:v>#N/A</c:v>
                </c:pt>
                <c:pt idx="10">
                  <c:v>0.1</c:v>
                </c:pt>
                <c:pt idx="11">
                  <c:v>6.6666666666666666E-2</c:v>
                </c:pt>
                <c:pt idx="12">
                  <c:v>#N/A</c:v>
                </c:pt>
                <c:pt idx="13">
                  <c:v>3.3333333333333333E-2</c:v>
                </c:pt>
                <c:pt idx="14">
                  <c:v>#N/A</c:v>
                </c:pt>
                <c:pt idx="15">
                  <c:v>#N/A</c:v>
                </c:pt>
                <c:pt idx="16">
                  <c:v>0.36666666666666664</c:v>
                </c:pt>
                <c:pt idx="17">
                  <c:v>6.6666666666666666E-2</c:v>
                </c:pt>
                <c:pt idx="18">
                  <c:v>#N/A</c:v>
                </c:pt>
                <c:pt idx="19">
                  <c:v>#N/A</c:v>
                </c:pt>
                <c:pt idx="20">
                  <c:v>#N/A</c:v>
                </c:pt>
                <c:pt idx="21">
                  <c:v>#N/A</c:v>
                </c:pt>
                <c:pt idx="22">
                  <c:v>3.3333333333333333E-2</c:v>
                </c:pt>
                <c:pt idx="23">
                  <c:v>3.3333333333333333E-2</c:v>
                </c:pt>
                <c:pt idx="24">
                  <c:v>#N/A</c:v>
                </c:pt>
                <c:pt idx="25">
                  <c:v>0.13333333333333333</c:v>
                </c:pt>
                <c:pt idx="26">
                  <c:v>0.13333333333333333</c:v>
                </c:pt>
                <c:pt idx="27">
                  <c:v>0.13333333333333333</c:v>
                </c:pt>
                <c:pt idx="28">
                  <c:v>3.3333333333333333E-2</c:v>
                </c:pt>
                <c:pt idx="29">
                  <c:v>1.2666666666666666</c:v>
                </c:pt>
                <c:pt idx="30">
                  <c:v>0.36666666666666664</c:v>
                </c:pt>
                <c:pt idx="31">
                  <c:v>#N/A</c:v>
                </c:pt>
                <c:pt idx="32">
                  <c:v>#N/A</c:v>
                </c:pt>
                <c:pt idx="33">
                  <c:v>#N/A</c:v>
                </c:pt>
                <c:pt idx="34">
                  <c:v>#N/A</c:v>
                </c:pt>
                <c:pt idx="35">
                  <c:v>3.3333333333333333E-2</c:v>
                </c:pt>
              </c:numCache>
            </c:numRef>
          </c:yVal>
          <c:smooth val="0"/>
          <c:extLst>
            <c:ext xmlns:c16="http://schemas.microsoft.com/office/drawing/2014/chart" uri="{C3380CC4-5D6E-409C-BE32-E72D297353CC}">
              <c16:uniqueId val="{00000003-A755-4FCF-8D9D-BB106C503DAE}"/>
            </c:ext>
          </c:extLst>
        </c:ser>
        <c:dLbls>
          <c:showLegendKey val="0"/>
          <c:showVal val="0"/>
          <c:showCatName val="0"/>
          <c:showSerName val="0"/>
          <c:showPercent val="0"/>
          <c:showBubbleSize val="0"/>
        </c:dLbls>
        <c:axId val="590749848"/>
        <c:axId val="590742960"/>
      </c:scatterChart>
      <c:valAx>
        <c:axId val="5907498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MSAVI-2 Vegetation Health</a:t>
                </a:r>
                <a:r>
                  <a:rPr lang="en-US" sz="1200" baseline="0" dirty="0"/>
                  <a:t> I</a:t>
                </a:r>
                <a:r>
                  <a:rPr lang="en-US" sz="1200" dirty="0"/>
                  <a:t>ndex (-1 to1) </a:t>
                </a:r>
              </a:p>
            </c:rich>
          </c:tx>
          <c:layout>
            <c:manualLayout>
              <c:xMode val="edge"/>
              <c:yMode val="edge"/>
              <c:x val="0.18472622567284044"/>
              <c:y val="0.8914308374235507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0742960"/>
        <c:crosses val="autoZero"/>
        <c:crossBetween val="midCat"/>
        <c:majorUnit val="0.1"/>
      </c:valAx>
      <c:valAx>
        <c:axId val="590742960"/>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w="25400"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590749848"/>
        <c:crosses val="autoZero"/>
        <c:crossBetween val="midCat"/>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ETwbsec</c:v>
          </c:tx>
          <c:spPr>
            <a:ln w="28575" cap="rnd">
              <a:noFill/>
              <a:round/>
            </a:ln>
            <a:effectLst/>
          </c:spPr>
          <c:marker>
            <c:symbol val="circle"/>
            <c:size val="5"/>
            <c:spPr>
              <a:solidFill>
                <a:srgbClr val="7030A0"/>
              </a:solidFill>
              <a:ln w="9525">
                <a:solidFill>
                  <a:srgbClr val="7030A0"/>
                </a:solidFill>
              </a:ln>
              <a:effectLst/>
            </c:spPr>
          </c:marker>
          <c:trendline>
            <c:spPr>
              <a:ln w="19050" cap="rnd">
                <a:solidFill>
                  <a:srgbClr val="7030A0"/>
                </a:solidFill>
                <a:prstDash val="sysDot"/>
              </a:ln>
              <a:effectLst/>
            </c:spPr>
            <c:trendlineType val="linear"/>
            <c:dispRSqr val="1"/>
            <c:dispEq val="1"/>
            <c:trendlineLbl>
              <c:layout>
                <c:manualLayout>
                  <c:x val="0.13865632881717288"/>
                  <c:y val="-0.38472716946937208"/>
                </c:manualLayout>
              </c:layout>
              <c:numFmt formatCode="General" sourceLinked="0"/>
              <c:spPr>
                <a:solidFill>
                  <a:srgbClr val="7030A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j-lt"/>
                      <a:ea typeface="+mn-ea"/>
                      <a:cs typeface="+mn-cs"/>
                    </a:defRPr>
                  </a:pPr>
                  <a:endParaRPr lang="en-US"/>
                </a:p>
              </c:txPr>
            </c:trendlineLbl>
          </c:trendline>
          <c:xVal>
            <c:numRef>
              <c:f>'[Correllations_SSEBop_ETtoET_Monthly.xlsx]Monthly ET Comparison'!$I$4,'[Correllations_SSEBop_ETtoET_Monthly.xlsx]Monthly ET Comparison'!$I$6:$I$11,'[Correllations_SSEBop_ETtoET_Monthly.xlsx]Monthly ET Comparison'!$I$14:$I$23,'[Correllations_SSEBop_ETtoET_Monthly.xlsx]Monthly ET Comparison'!$I$27:$I$36</c:f>
              <c:numCache>
                <c:formatCode>General</c:formatCode>
                <c:ptCount val="27"/>
                <c:pt idx="0">
                  <c:v>10.870000000000003</c:v>
                </c:pt>
                <c:pt idx="1">
                  <c:v>28.729999999999997</c:v>
                </c:pt>
                <c:pt idx="2">
                  <c:v>43.88</c:v>
                </c:pt>
                <c:pt idx="3">
                  <c:v>53.690000000000005</c:v>
                </c:pt>
                <c:pt idx="4">
                  <c:v>39.199999999999996</c:v>
                </c:pt>
                <c:pt idx="5">
                  <c:v>39.159999999999997</c:v>
                </c:pt>
                <c:pt idx="6">
                  <c:v>19.709999999999997</c:v>
                </c:pt>
                <c:pt idx="7">
                  <c:v>14.430000000000001</c:v>
                </c:pt>
                <c:pt idx="8">
                  <c:v>12.670000000000002</c:v>
                </c:pt>
                <c:pt idx="9">
                  <c:v>12.75</c:v>
                </c:pt>
                <c:pt idx="10">
                  <c:v>19.520000000000003</c:v>
                </c:pt>
                <c:pt idx="11">
                  <c:v>44.67</c:v>
                </c:pt>
                <c:pt idx="12">
                  <c:v>46.79</c:v>
                </c:pt>
                <c:pt idx="13">
                  <c:v>48.959999999999994</c:v>
                </c:pt>
                <c:pt idx="14">
                  <c:v>22.789999999999996</c:v>
                </c:pt>
                <c:pt idx="15">
                  <c:v>10.86</c:v>
                </c:pt>
                <c:pt idx="16">
                  <c:v>6.08</c:v>
                </c:pt>
                <c:pt idx="17">
                  <c:v>11.22</c:v>
                </c:pt>
                <c:pt idx="18">
                  <c:v>8.9999999999999982</c:v>
                </c:pt>
                <c:pt idx="19">
                  <c:v>26.06</c:v>
                </c:pt>
                <c:pt idx="20">
                  <c:v>42.330000000000005</c:v>
                </c:pt>
                <c:pt idx="21">
                  <c:v>49.04999999999999</c:v>
                </c:pt>
                <c:pt idx="22">
                  <c:v>48.750000000000007</c:v>
                </c:pt>
                <c:pt idx="23">
                  <c:v>60.070000000000007</c:v>
                </c:pt>
                <c:pt idx="24">
                  <c:v>31.03</c:v>
                </c:pt>
                <c:pt idx="25">
                  <c:v>13.410000000000004</c:v>
                </c:pt>
                <c:pt idx="26">
                  <c:v>12.929999999999998</c:v>
                </c:pt>
              </c:numCache>
            </c:numRef>
          </c:xVal>
          <c:yVal>
            <c:numRef>
              <c:f>'[Correllations_SSEBop_ETtoET_Monthly.xlsx]Monthly ET Comparison'!$E$4,'[Correllations_SSEBop_ETtoET_Monthly.xlsx]Monthly ET Comparison'!$E$6:$E$11,'[Correllations_SSEBop_ETtoET_Monthly.xlsx]Monthly ET Comparison'!$E$14:$E$23,'[Correllations_SSEBop_ETtoET_Monthly.xlsx]Monthly ET Comparison'!$E$27:$E$36</c:f>
              <c:numCache>
                <c:formatCode>0.00</c:formatCode>
                <c:ptCount val="27"/>
                <c:pt idx="0">
                  <c:v>1</c:v>
                </c:pt>
                <c:pt idx="1">
                  <c:v>7</c:v>
                </c:pt>
                <c:pt idx="2">
                  <c:v>40</c:v>
                </c:pt>
                <c:pt idx="3">
                  <c:v>83</c:v>
                </c:pt>
                <c:pt idx="4">
                  <c:v>46</c:v>
                </c:pt>
                <c:pt idx="5">
                  <c:v>75</c:v>
                </c:pt>
                <c:pt idx="6">
                  <c:v>33</c:v>
                </c:pt>
                <c:pt idx="7">
                  <c:v>13</c:v>
                </c:pt>
                <c:pt idx="8">
                  <c:v>4</c:v>
                </c:pt>
                <c:pt idx="9">
                  <c:v>2</c:v>
                </c:pt>
                <c:pt idx="10">
                  <c:v>4</c:v>
                </c:pt>
                <c:pt idx="11">
                  <c:v>4</c:v>
                </c:pt>
                <c:pt idx="12">
                  <c:v>20</c:v>
                </c:pt>
                <c:pt idx="13">
                  <c:v>50</c:v>
                </c:pt>
                <c:pt idx="14">
                  <c:v>31</c:v>
                </c:pt>
                <c:pt idx="15">
                  <c:v>35</c:v>
                </c:pt>
                <c:pt idx="16">
                  <c:v>7</c:v>
                </c:pt>
                <c:pt idx="17">
                  <c:v>1</c:v>
                </c:pt>
                <c:pt idx="18">
                  <c:v>2</c:v>
                </c:pt>
                <c:pt idx="19">
                  <c:v>2</c:v>
                </c:pt>
                <c:pt idx="20">
                  <c:v>3</c:v>
                </c:pt>
                <c:pt idx="21">
                  <c:v>22</c:v>
                </c:pt>
                <c:pt idx="22">
                  <c:v>35</c:v>
                </c:pt>
                <c:pt idx="23">
                  <c:v>73</c:v>
                </c:pt>
                <c:pt idx="24">
                  <c:v>59</c:v>
                </c:pt>
                <c:pt idx="25">
                  <c:v>19</c:v>
                </c:pt>
                <c:pt idx="26">
                  <c:v>11</c:v>
                </c:pt>
              </c:numCache>
            </c:numRef>
          </c:yVal>
          <c:smooth val="0"/>
          <c:extLst>
            <c:ext xmlns:c16="http://schemas.microsoft.com/office/drawing/2014/chart" uri="{C3380CC4-5D6E-409C-BE32-E72D297353CC}">
              <c16:uniqueId val="{00000000-D758-4506-A913-85C6BEEE63BD}"/>
            </c:ext>
          </c:extLst>
        </c:ser>
        <c:ser>
          <c:idx val="1"/>
          <c:order val="1"/>
          <c:tx>
            <c:strRef>
              <c:f>'[Correllations_SSEBop_ETtoET_Monthly.xlsx]Monthly ET Comparison'!$F$2</c:f>
              <c:strCache>
                <c:ptCount val="1"/>
                <c:pt idx="0">
                  <c:v>ETlosec</c:v>
                </c:pt>
              </c:strCache>
            </c:strRef>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1"/>
            <c:dispEq val="1"/>
            <c:trendlineLbl>
              <c:layout>
                <c:manualLayout>
                  <c:x val="0.36056559547612349"/>
                  <c:y val="-0.16123572374107931"/>
                </c:manualLayout>
              </c:layout>
              <c:numFmt formatCode="General" sourceLinked="0"/>
              <c:spPr>
                <a:solidFill>
                  <a:schemeClr val="accent3"/>
                </a:solidFill>
                <a:ln>
                  <a:noFill/>
                </a:ln>
                <a:effectLst/>
              </c:spPr>
              <c:txPr>
                <a:bodyPr rot="0" spcFirstLastPara="1" vertOverflow="ellipsis" vert="horz" wrap="square" anchor="ctr" anchorCtr="1"/>
                <a:lstStyle/>
                <a:p>
                  <a:pPr>
                    <a:defRPr sz="1600" b="0" i="0" u="none" strike="noStrike" kern="1200" baseline="0">
                      <a:solidFill>
                        <a:schemeClr val="bg1"/>
                      </a:solidFill>
                      <a:latin typeface="+mj-lt"/>
                      <a:ea typeface="+mn-ea"/>
                      <a:cs typeface="+mn-cs"/>
                    </a:defRPr>
                  </a:pPr>
                  <a:endParaRPr lang="en-US"/>
                </a:p>
              </c:txPr>
            </c:trendlineLbl>
          </c:trendline>
          <c:xVal>
            <c:numRef>
              <c:f>'[Correllations_SSEBop_ETtoET_Monthly.xlsx]Monthly ET Comparison'!$J$4:$J$5,'[Correllations_SSEBop_ETtoET_Monthly.xlsx]Monthly ET Comparison'!$J$7:$J$11,'[Correllations_SSEBop_ETtoET_Monthly.xlsx]Monthly ET Comparison'!$J$14:$J$16,'[Correllations_SSEBop_ETtoET_Monthly.xlsx]Monthly ET Comparison'!$J$19:$J$23,'[Correllations_SSEBop_ETtoET_Monthly.xlsx]Monthly ET Comparison'!$J$26,'[Correllations_SSEBop_ETtoET_Monthly.xlsx]Monthly ET Comparison'!$J$28:$J$36</c:f>
              <c:numCache>
                <c:formatCode>General</c:formatCode>
                <c:ptCount val="25"/>
                <c:pt idx="0">
                  <c:v>12.330000000000002</c:v>
                </c:pt>
                <c:pt idx="1">
                  <c:v>16.07</c:v>
                </c:pt>
                <c:pt idx="2">
                  <c:v>47</c:v>
                </c:pt>
                <c:pt idx="3">
                  <c:v>82.779999999999987</c:v>
                </c:pt>
                <c:pt idx="4">
                  <c:v>75.749999999999986</c:v>
                </c:pt>
                <c:pt idx="5">
                  <c:v>58.279999999999994</c:v>
                </c:pt>
                <c:pt idx="6">
                  <c:v>29.689999999999998</c:v>
                </c:pt>
                <c:pt idx="7">
                  <c:v>17.149999999999999</c:v>
                </c:pt>
                <c:pt idx="8">
                  <c:v>18.999999999999993</c:v>
                </c:pt>
                <c:pt idx="9">
                  <c:v>16.059999999999999</c:v>
                </c:pt>
                <c:pt idx="10">
                  <c:v>56.629999999999995</c:v>
                </c:pt>
                <c:pt idx="11">
                  <c:v>78.569999999999979</c:v>
                </c:pt>
                <c:pt idx="12">
                  <c:v>51.279999999999994</c:v>
                </c:pt>
                <c:pt idx="13">
                  <c:v>23.580000000000005</c:v>
                </c:pt>
                <c:pt idx="14">
                  <c:v>14.260000000000002</c:v>
                </c:pt>
                <c:pt idx="15">
                  <c:v>13.629999999999997</c:v>
                </c:pt>
                <c:pt idx="16">
                  <c:v>9.5200000000000014</c:v>
                </c:pt>
                <c:pt idx="17">
                  <c:v>34.650000000000006</c:v>
                </c:pt>
                <c:pt idx="18">
                  <c:v>47.949999999999996</c:v>
                </c:pt>
                <c:pt idx="19">
                  <c:v>58.3</c:v>
                </c:pt>
                <c:pt idx="20">
                  <c:v>80.500000000000014</c:v>
                </c:pt>
                <c:pt idx="21">
                  <c:v>95.449999999999989</c:v>
                </c:pt>
                <c:pt idx="22">
                  <c:v>41.78</c:v>
                </c:pt>
                <c:pt idx="23">
                  <c:v>18.420000000000002</c:v>
                </c:pt>
                <c:pt idx="24">
                  <c:v>18.040000000000003</c:v>
                </c:pt>
              </c:numCache>
            </c:numRef>
          </c:xVal>
          <c:yVal>
            <c:numRef>
              <c:f>'[Correllations_SSEBop_ETtoET_Monthly.xlsx]Monthly ET Comparison'!$F$4:$F$5,'[Correllations_SSEBop_ETtoET_Monthly.xlsx]Monthly ET Comparison'!$F$7:$F$11,'[Correllations_SSEBop_ETtoET_Monthly.xlsx]Monthly ET Comparison'!$F$14:$F$16,'[Correllations_SSEBop_ETtoET_Monthly.xlsx]Monthly ET Comparison'!$F$19:$F$23,'[Correllations_SSEBop_ETtoET_Monthly.xlsx]Monthly ET Comparison'!$F$26,'[Correllations_SSEBop_ETtoET_Monthly.xlsx]Monthly ET Comparison'!$F$28:$F$36</c:f>
              <c:numCache>
                <c:formatCode>0.00</c:formatCode>
                <c:ptCount val="25"/>
                <c:pt idx="0">
                  <c:v>1</c:v>
                </c:pt>
                <c:pt idx="1">
                  <c:v>1</c:v>
                </c:pt>
                <c:pt idx="2">
                  <c:v>19</c:v>
                </c:pt>
                <c:pt idx="3">
                  <c:v>43</c:v>
                </c:pt>
                <c:pt idx="4">
                  <c:v>27</c:v>
                </c:pt>
                <c:pt idx="5">
                  <c:v>42</c:v>
                </c:pt>
                <c:pt idx="6">
                  <c:v>33</c:v>
                </c:pt>
                <c:pt idx="7">
                  <c:v>16</c:v>
                </c:pt>
                <c:pt idx="8">
                  <c:v>1</c:v>
                </c:pt>
                <c:pt idx="9">
                  <c:v>1</c:v>
                </c:pt>
                <c:pt idx="10">
                  <c:v>1</c:v>
                </c:pt>
                <c:pt idx="11">
                  <c:v>20</c:v>
                </c:pt>
                <c:pt idx="12">
                  <c:v>10</c:v>
                </c:pt>
                <c:pt idx="13">
                  <c:v>17</c:v>
                </c:pt>
                <c:pt idx="14">
                  <c:v>8</c:v>
                </c:pt>
                <c:pt idx="15">
                  <c:v>7</c:v>
                </c:pt>
                <c:pt idx="16">
                  <c:v>1</c:v>
                </c:pt>
                <c:pt idx="17">
                  <c:v>10</c:v>
                </c:pt>
                <c:pt idx="18">
                  <c:v>10</c:v>
                </c:pt>
                <c:pt idx="19">
                  <c:v>16</c:v>
                </c:pt>
                <c:pt idx="20">
                  <c:v>26</c:v>
                </c:pt>
                <c:pt idx="21">
                  <c:v>50</c:v>
                </c:pt>
                <c:pt idx="22">
                  <c:v>35</c:v>
                </c:pt>
                <c:pt idx="23">
                  <c:v>4</c:v>
                </c:pt>
                <c:pt idx="24">
                  <c:v>4</c:v>
                </c:pt>
              </c:numCache>
            </c:numRef>
          </c:yVal>
          <c:smooth val="0"/>
          <c:extLst>
            <c:ext xmlns:c16="http://schemas.microsoft.com/office/drawing/2014/chart" uri="{C3380CC4-5D6E-409C-BE32-E72D297353CC}">
              <c16:uniqueId val="{00000001-D758-4506-A913-85C6BEEE63BD}"/>
            </c:ext>
          </c:extLst>
        </c:ser>
        <c:ser>
          <c:idx val="2"/>
          <c:order val="2"/>
          <c:tx>
            <c:strRef>
              <c:f>'[Correllations_SSEBop_ETtoET_Monthly.xlsx]Monthly ET Comparison'!$G$2</c:f>
              <c:strCache>
                <c:ptCount val="1"/>
                <c:pt idx="0">
                  <c:v>ET138h08ec</c:v>
                </c:pt>
              </c:strCache>
            </c:strRef>
          </c:tx>
          <c:spPr>
            <a:ln w="25400" cap="rnd">
              <a:noFill/>
              <a:round/>
            </a:ln>
            <a:effectLst/>
          </c:spPr>
          <c:marker>
            <c:symbol val="circle"/>
            <c:size val="5"/>
            <c:spPr>
              <a:solidFill>
                <a:schemeClr val="accent5"/>
              </a:solidFill>
              <a:ln w="9525">
                <a:solidFill>
                  <a:schemeClr val="accent5"/>
                </a:solidFill>
              </a:ln>
              <a:effectLst/>
            </c:spPr>
          </c:marker>
          <c:trendline>
            <c:spPr>
              <a:ln w="19050" cap="rnd">
                <a:solidFill>
                  <a:schemeClr val="accent5"/>
                </a:solidFill>
                <a:prstDash val="sysDot"/>
              </a:ln>
              <a:effectLst/>
            </c:spPr>
            <c:trendlineType val="linear"/>
            <c:dispRSqr val="1"/>
            <c:dispEq val="1"/>
            <c:trendlineLbl>
              <c:layout>
                <c:manualLayout>
                  <c:x val="-0.14147185555537467"/>
                  <c:y val="-0.14350831624706123"/>
                </c:manualLayout>
              </c:layout>
              <c:numFmt formatCode="General" sourceLinked="0"/>
              <c:spPr>
                <a:solidFill>
                  <a:schemeClr val="accent5"/>
                </a:solidFill>
                <a:ln>
                  <a:noFill/>
                </a:ln>
                <a:effectLst/>
              </c:spPr>
              <c:txPr>
                <a:bodyPr rot="0" spcFirstLastPara="1" vertOverflow="ellipsis" vert="horz" wrap="square" anchor="ctr" anchorCtr="1"/>
                <a:lstStyle/>
                <a:p>
                  <a:pPr>
                    <a:defRPr sz="1600" b="0" i="0" u="none" strike="noStrike" kern="1200" baseline="0">
                      <a:solidFill>
                        <a:schemeClr val="bg1"/>
                      </a:solidFill>
                      <a:latin typeface="+mj-lt"/>
                      <a:ea typeface="+mn-ea"/>
                      <a:cs typeface="+mn-cs"/>
                    </a:defRPr>
                  </a:pPr>
                  <a:endParaRPr lang="en-US"/>
                </a:p>
              </c:txPr>
            </c:trendlineLbl>
          </c:trendline>
          <c:xVal>
            <c:numRef>
              <c:f>'[Correllations_SSEBop_ETtoET_Monthly.xlsx]Monthly ET Comparison'!$K$4:$K$12,'[Correllations_SSEBop_ETtoET_Monthly.xlsx]Monthly ET Comparison'!$K$14:$K$25,'[Correllations_SSEBop_ETtoET_Monthly.xlsx]Monthly ET Comparison'!$K$28:$K$36</c:f>
              <c:numCache>
                <c:formatCode>General</c:formatCode>
                <c:ptCount val="30"/>
                <c:pt idx="0">
                  <c:v>9.9499999999999993</c:v>
                </c:pt>
                <c:pt idx="1">
                  <c:v>12.469999999999995</c:v>
                </c:pt>
                <c:pt idx="2">
                  <c:v>22.959999999999997</c:v>
                </c:pt>
                <c:pt idx="3">
                  <c:v>33.269999999999989</c:v>
                </c:pt>
                <c:pt idx="4" formatCode="0.00">
                  <c:v>51.34011572517457</c:v>
                </c:pt>
                <c:pt idx="5">
                  <c:v>129.77000000000001</c:v>
                </c:pt>
                <c:pt idx="6">
                  <c:v>102.14</c:v>
                </c:pt>
                <c:pt idx="7">
                  <c:v>55.009999999999991</c:v>
                </c:pt>
                <c:pt idx="8">
                  <c:v>26.569999999999997</c:v>
                </c:pt>
                <c:pt idx="9">
                  <c:v>16.599999999999998</c:v>
                </c:pt>
                <c:pt idx="10">
                  <c:v>4.9299999999999988</c:v>
                </c:pt>
                <c:pt idx="11">
                  <c:v>6.0999999999999988</c:v>
                </c:pt>
                <c:pt idx="12">
                  <c:v>10.96</c:v>
                </c:pt>
                <c:pt idx="13">
                  <c:v>26.71</c:v>
                </c:pt>
                <c:pt idx="14">
                  <c:v>36.22</c:v>
                </c:pt>
                <c:pt idx="15">
                  <c:v>74.92</c:v>
                </c:pt>
                <c:pt idx="16">
                  <c:v>114.52</c:v>
                </c:pt>
                <c:pt idx="17">
                  <c:v>100.24000000000001</c:v>
                </c:pt>
                <c:pt idx="18">
                  <c:v>53.21</c:v>
                </c:pt>
                <c:pt idx="19">
                  <c:v>21.199999999999996</c:v>
                </c:pt>
                <c:pt idx="20">
                  <c:v>25.97</c:v>
                </c:pt>
                <c:pt idx="21">
                  <c:v>2.84</c:v>
                </c:pt>
                <c:pt idx="22">
                  <c:v>5.98</c:v>
                </c:pt>
                <c:pt idx="23">
                  <c:v>19.53</c:v>
                </c:pt>
                <c:pt idx="24">
                  <c:v>36.000000000000007</c:v>
                </c:pt>
                <c:pt idx="25">
                  <c:v>63.830000000000013</c:v>
                </c:pt>
                <c:pt idx="26">
                  <c:v>124.65999999999998</c:v>
                </c:pt>
                <c:pt idx="27">
                  <c:v>130.20999999999995</c:v>
                </c:pt>
                <c:pt idx="28">
                  <c:v>60.989999999999995</c:v>
                </c:pt>
                <c:pt idx="29">
                  <c:v>30.020000000000007</c:v>
                </c:pt>
              </c:numCache>
            </c:numRef>
          </c:xVal>
          <c:yVal>
            <c:numRef>
              <c:f>'[Correllations_SSEBop_ETtoET_Monthly.xlsx]Monthly ET Comparison'!$G$4:$G$12,'[Correllations_SSEBop_ETtoET_Monthly.xlsx]Monthly ET Comparison'!$G$14:$G$25,'[Correllations_SSEBop_ETtoET_Monthly.xlsx]Monthly ET Comparison'!$G$28:$G$36</c:f>
              <c:numCache>
                <c:formatCode>0.00</c:formatCode>
                <c:ptCount val="30"/>
                <c:pt idx="0">
                  <c:v>5</c:v>
                </c:pt>
                <c:pt idx="1">
                  <c:v>9</c:v>
                </c:pt>
                <c:pt idx="2">
                  <c:v>4</c:v>
                </c:pt>
                <c:pt idx="3">
                  <c:v>29</c:v>
                </c:pt>
                <c:pt idx="4">
                  <c:v>50</c:v>
                </c:pt>
                <c:pt idx="5">
                  <c:v>95</c:v>
                </c:pt>
                <c:pt idx="6">
                  <c:v>99</c:v>
                </c:pt>
                <c:pt idx="7">
                  <c:v>41</c:v>
                </c:pt>
                <c:pt idx="8">
                  <c:v>1</c:v>
                </c:pt>
                <c:pt idx="9">
                  <c:v>9</c:v>
                </c:pt>
                <c:pt idx="10">
                  <c:v>4</c:v>
                </c:pt>
                <c:pt idx="11">
                  <c:v>5</c:v>
                </c:pt>
                <c:pt idx="12">
                  <c:v>11</c:v>
                </c:pt>
                <c:pt idx="13">
                  <c:v>44</c:v>
                </c:pt>
                <c:pt idx="14">
                  <c:v>38</c:v>
                </c:pt>
                <c:pt idx="15">
                  <c:v>72</c:v>
                </c:pt>
                <c:pt idx="16">
                  <c:v>79</c:v>
                </c:pt>
                <c:pt idx="17">
                  <c:v>96</c:v>
                </c:pt>
                <c:pt idx="18">
                  <c:v>37</c:v>
                </c:pt>
                <c:pt idx="19">
                  <c:v>5</c:v>
                </c:pt>
                <c:pt idx="20">
                  <c:v>9</c:v>
                </c:pt>
                <c:pt idx="21">
                  <c:v>2</c:v>
                </c:pt>
                <c:pt idx="22">
                  <c:v>4</c:v>
                </c:pt>
                <c:pt idx="23">
                  <c:v>41</c:v>
                </c:pt>
                <c:pt idx="24">
                  <c:v>72</c:v>
                </c:pt>
                <c:pt idx="25">
                  <c:v>70</c:v>
                </c:pt>
                <c:pt idx="26">
                  <c:v>86</c:v>
                </c:pt>
                <c:pt idx="27">
                  <c:v>115</c:v>
                </c:pt>
                <c:pt idx="28">
                  <c:v>50</c:v>
                </c:pt>
                <c:pt idx="29">
                  <c:v>34</c:v>
                </c:pt>
              </c:numCache>
            </c:numRef>
          </c:yVal>
          <c:smooth val="0"/>
          <c:extLst>
            <c:ext xmlns:c16="http://schemas.microsoft.com/office/drawing/2014/chart" uri="{C3380CC4-5D6E-409C-BE32-E72D297353CC}">
              <c16:uniqueId val="{00000002-D758-4506-A913-85C6BEEE63BD}"/>
            </c:ext>
          </c:extLst>
        </c:ser>
        <c:ser>
          <c:idx val="3"/>
          <c:order val="3"/>
          <c:tx>
            <c:strRef>
              <c:f>'[Correllations_SSEBop_ETtoET_Monthly.xlsx]Monthly ET Comparison'!$H$2</c:f>
              <c:strCache>
                <c:ptCount val="1"/>
                <c:pt idx="0">
                  <c:v>ETmbsec</c:v>
                </c:pt>
              </c:strCache>
            </c:strRef>
          </c:tx>
          <c:spPr>
            <a:ln w="25400" cap="rnd">
              <a:noFill/>
              <a:round/>
            </a:ln>
            <a:effectLst/>
          </c:spPr>
          <c:marker>
            <c:symbol val="circle"/>
            <c:size val="5"/>
            <c:spPr>
              <a:solidFill>
                <a:srgbClr val="00B0F0"/>
              </a:solidFill>
              <a:ln w="9525">
                <a:solidFill>
                  <a:srgbClr val="00B0F0"/>
                </a:solidFill>
              </a:ln>
              <a:effectLst/>
            </c:spPr>
          </c:marker>
          <c:trendline>
            <c:spPr>
              <a:ln w="19050" cap="rnd">
                <a:solidFill>
                  <a:srgbClr val="00B0F0"/>
                </a:solidFill>
                <a:prstDash val="sysDot"/>
              </a:ln>
              <a:effectLst/>
            </c:spPr>
            <c:trendlineType val="linear"/>
            <c:dispRSqr val="1"/>
            <c:dispEq val="1"/>
            <c:trendlineLbl>
              <c:layout>
                <c:manualLayout>
                  <c:x val="0.10789179318409617"/>
                  <c:y val="-6.6821619319249514E-2"/>
                </c:manualLayout>
              </c:layout>
              <c:numFmt formatCode="General" sourceLinked="0"/>
              <c:spPr>
                <a:solidFill>
                  <a:srgbClr val="00B0F0"/>
                </a:solidFill>
                <a:ln>
                  <a:solidFill>
                    <a:schemeClr val="bg1"/>
                  </a:solidFill>
                </a:ln>
                <a:effectLst/>
              </c:spPr>
              <c:txPr>
                <a:bodyPr rot="0" spcFirstLastPara="1" vertOverflow="ellipsis" vert="horz" wrap="square" anchor="ctr" anchorCtr="1"/>
                <a:lstStyle/>
                <a:p>
                  <a:pPr>
                    <a:defRPr sz="1600" b="0" i="0" u="none" strike="noStrike" kern="1200" baseline="0">
                      <a:solidFill>
                        <a:schemeClr val="bg1"/>
                      </a:solidFill>
                      <a:latin typeface="+mj-lt"/>
                      <a:ea typeface="+mn-ea"/>
                      <a:cs typeface="+mn-cs"/>
                    </a:defRPr>
                  </a:pPr>
                  <a:endParaRPr lang="en-US"/>
                </a:p>
              </c:txPr>
            </c:trendlineLbl>
          </c:trendline>
          <c:xVal>
            <c:numRef>
              <c:f>'[Correllations_SSEBop_ETtoET_Monthly.xlsx]Monthly ET Comparison'!$L$7:$L$11,'[Correllations_SSEBop_ETtoET_Monthly.xlsx]Monthly ET Comparison'!$L$14:$L$15,'[Correllations_SSEBop_ETtoET_Monthly.xlsx]Monthly ET Comparison'!$L$17,'[Correllations_SSEBop_ETtoET_Monthly.xlsx]Monthly ET Comparison'!$L$20:$L$21,'[Correllations_SSEBop_ETtoET_Monthly.xlsx]Monthly ET Comparison'!$L$26:$L$27,'[Correllations_SSEBop_ETtoET_Monthly.xlsx]Monthly ET Comparison'!$L$29:$L$34</c:f>
              <c:numCache>
                <c:formatCode>General</c:formatCode>
                <c:ptCount val="18"/>
                <c:pt idx="0">
                  <c:v>32.49</c:v>
                </c:pt>
                <c:pt idx="1">
                  <c:v>62.390000000000008</c:v>
                </c:pt>
                <c:pt idx="2">
                  <c:v>141.46999999999997</c:v>
                </c:pt>
                <c:pt idx="3">
                  <c:v>107.80999999999999</c:v>
                </c:pt>
                <c:pt idx="4">
                  <c:v>52.499999999999979</c:v>
                </c:pt>
                <c:pt idx="5">
                  <c:v>15.460000000000003</c:v>
                </c:pt>
                <c:pt idx="6">
                  <c:v>8.4300000000000033</c:v>
                </c:pt>
                <c:pt idx="7">
                  <c:v>8.48</c:v>
                </c:pt>
                <c:pt idx="8">
                  <c:v>67.61</c:v>
                </c:pt>
                <c:pt idx="9">
                  <c:v>114.72999999999999</c:v>
                </c:pt>
                <c:pt idx="10">
                  <c:v>13.290000000000001</c:v>
                </c:pt>
                <c:pt idx="11">
                  <c:v>8.1800000000000015</c:v>
                </c:pt>
                <c:pt idx="12">
                  <c:v>11.360000000000003</c:v>
                </c:pt>
                <c:pt idx="13">
                  <c:v>16.379999999999995</c:v>
                </c:pt>
                <c:pt idx="14">
                  <c:v>25.809999999999995</c:v>
                </c:pt>
                <c:pt idx="15">
                  <c:v>47.63</c:v>
                </c:pt>
                <c:pt idx="16">
                  <c:v>116.13000000000001</c:v>
                </c:pt>
                <c:pt idx="17">
                  <c:v>147.97</c:v>
                </c:pt>
              </c:numCache>
            </c:numRef>
          </c:xVal>
          <c:yVal>
            <c:numRef>
              <c:f>'[Correllations_SSEBop_ETtoET_Monthly.xlsx]Monthly ET Comparison'!$H$7:$H$11,'[Correllations_SSEBop_ETtoET_Monthly.xlsx]Monthly ET Comparison'!$H$14:$H$15,'[Correllations_SSEBop_ETtoET_Monthly.xlsx]Monthly ET Comparison'!$H$17,'[Correllations_SSEBop_ETtoET_Monthly.xlsx]Monthly ET Comparison'!$H$20:$H$21,'[Correllations_SSEBop_ETtoET_Monthly.xlsx]Monthly ET Comparison'!$H$26:$H$27,'[Correllations_SSEBop_ETtoET_Monthly.xlsx]Monthly ET Comparison'!$H$29:$H$34</c:f>
              <c:numCache>
                <c:formatCode>0.00</c:formatCode>
                <c:ptCount val="18"/>
                <c:pt idx="0">
                  <c:v>1</c:v>
                </c:pt>
                <c:pt idx="1">
                  <c:v>16</c:v>
                </c:pt>
                <c:pt idx="2">
                  <c:v>1</c:v>
                </c:pt>
                <c:pt idx="3">
                  <c:v>11</c:v>
                </c:pt>
                <c:pt idx="4">
                  <c:v>1</c:v>
                </c:pt>
                <c:pt idx="5">
                  <c:v>3</c:v>
                </c:pt>
                <c:pt idx="6">
                  <c:v>2</c:v>
                </c:pt>
                <c:pt idx="7">
                  <c:v>1</c:v>
                </c:pt>
                <c:pt idx="8">
                  <c:v>11</c:v>
                </c:pt>
                <c:pt idx="9">
                  <c:v>2</c:v>
                </c:pt>
                <c:pt idx="10">
                  <c:v>1</c:v>
                </c:pt>
                <c:pt idx="11">
                  <c:v>1</c:v>
                </c:pt>
                <c:pt idx="12">
                  <c:v>4</c:v>
                </c:pt>
                <c:pt idx="13">
                  <c:v>4</c:v>
                </c:pt>
                <c:pt idx="14">
                  <c:v>4</c:v>
                </c:pt>
                <c:pt idx="15">
                  <c:v>1</c:v>
                </c:pt>
                <c:pt idx="16">
                  <c:v>38</c:v>
                </c:pt>
                <c:pt idx="17">
                  <c:v>11</c:v>
                </c:pt>
              </c:numCache>
            </c:numRef>
          </c:yVal>
          <c:smooth val="0"/>
          <c:extLst>
            <c:ext xmlns:c16="http://schemas.microsoft.com/office/drawing/2014/chart" uri="{C3380CC4-5D6E-409C-BE32-E72D297353CC}">
              <c16:uniqueId val="{00000003-D758-4506-A913-85C6BEEE63BD}"/>
            </c:ext>
          </c:extLst>
        </c:ser>
        <c:dLbls>
          <c:showLegendKey val="0"/>
          <c:showVal val="0"/>
          <c:showCatName val="0"/>
          <c:showSerName val="0"/>
          <c:showPercent val="0"/>
          <c:showBubbleSize val="0"/>
        </c:dLbls>
        <c:axId val="625480376"/>
        <c:axId val="625484640"/>
      </c:scatterChart>
      <c:valAx>
        <c:axId val="625480376"/>
        <c:scaling>
          <c:orientation val="minMax"/>
          <c:max val="170"/>
          <c:min val="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625484640"/>
        <c:crosses val="autoZero"/>
        <c:crossBetween val="midCat"/>
      </c:valAx>
      <c:valAx>
        <c:axId val="6254846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625480376"/>
        <c:crosses val="autoZero"/>
        <c:crossBetween val="midCat"/>
      </c:valAx>
      <c:spPr>
        <a:noFill/>
        <a:ln w="38100">
          <a:solidFill>
            <a:schemeClr val="tx1"/>
          </a:solidFill>
        </a:ln>
        <a:effectLst/>
      </c:spPr>
    </c:plotArea>
    <c:plotVisOnly val="1"/>
    <c:dispBlanksAs val="gap"/>
    <c:showDLblsOverMax val="0"/>
  </c:chart>
  <c:spPr>
    <a:noFill/>
    <a:ln w="9525" cap="flat" cmpd="sng" algn="ctr">
      <a:solidFill>
        <a:schemeClr val="bg1"/>
      </a:solidFill>
      <a:round/>
    </a:ln>
    <a:effectLst/>
  </c:spPr>
  <c:txPr>
    <a:bodyPr/>
    <a:lstStyle/>
    <a:p>
      <a:pPr>
        <a:defRPr sz="1800">
          <a:latin typeface="+mj-lt"/>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c:ext xmlns:c16="http://schemas.microsoft.com/office/drawing/2014/chart" uri="{C3380CC4-5D6E-409C-BE32-E72D297353CC}">
              <c16:uniqueId val="{00000000-63A9-4748-980F-10DC7892D66A}"/>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c:ext xmlns:c16="http://schemas.microsoft.com/office/drawing/2014/chart" uri="{C3380CC4-5D6E-409C-BE32-E72D297353CC}">
              <c16:uniqueId val="{00000001-63A9-4748-980F-10DC7892D66A}"/>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c:ext xmlns:c16="http://schemas.microsoft.com/office/drawing/2014/chart" uri="{C3380CC4-5D6E-409C-BE32-E72D297353CC}">
              <c16:uniqueId val="{00000002-63A9-4748-980F-10DC7892D66A}"/>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c:ext xmlns:c16="http://schemas.microsoft.com/office/drawing/2014/chart" uri="{C3380CC4-5D6E-409C-BE32-E72D297353CC}">
              <c16:uniqueId val="{00000003-63A9-4748-980F-10DC7892D66A}"/>
            </c:ext>
          </c:extLst>
        </c:ser>
        <c:dLbls>
          <c:showLegendKey val="0"/>
          <c:showVal val="0"/>
          <c:showCatName val="0"/>
          <c:showSerName val="0"/>
          <c:showPercent val="0"/>
          <c:showBubbleSize val="0"/>
        </c:dLbls>
        <c:axId val="533557312"/>
        <c:axId val="533559936"/>
      </c:scatterChart>
      <c:valAx>
        <c:axId val="533557312"/>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9936"/>
        <c:crosses val="autoZero"/>
        <c:crossBetween val="midCat"/>
        <c:majorUnit val="1"/>
      </c:valAx>
      <c:valAx>
        <c:axId val="533559936"/>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7312"/>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470900787438"/>
          <c:y val="7.6500496756472441E-2"/>
          <c:w val="0.84992990770479315"/>
          <c:h val="0.7282134337433932"/>
        </c:manualLayout>
      </c:layout>
      <c:scatterChart>
        <c:scatterStyle val="lineMarker"/>
        <c:varyColors val="0"/>
        <c:ser>
          <c:idx val="0"/>
          <c:order val="0"/>
          <c:tx>
            <c:strRef>
              <c:f>TimeSeries!$C$1</c:f>
              <c:strCache>
                <c:ptCount val="1"/>
                <c:pt idx="0">
                  <c:v>138h08ec</c:v>
                </c:pt>
              </c:strCache>
            </c:strRef>
          </c:tx>
          <c:spPr>
            <a:ln w="38100" cap="rnd">
              <a:solidFill>
                <a:schemeClr val="accent5"/>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TimeSeries!$O$15:$O$26</c:f>
              <c:numCache>
                <c:formatCode>General</c:formatCode>
                <c:ptCount val="12"/>
                <c:pt idx="0">
                  <c:v>3.8181818181818183</c:v>
                </c:pt>
                <c:pt idx="1">
                  <c:v>2.1818181818181817</c:v>
                </c:pt>
                <c:pt idx="2">
                  <c:v>4</c:v>
                </c:pt>
                <c:pt idx="3">
                  <c:v>29</c:v>
                </c:pt>
                <c:pt idx="4">
                  <c:v>47.36363636363636</c:v>
                </c:pt>
                <c:pt idx="5">
                  <c:v>39.936363636363637</c:v>
                </c:pt>
                <c:pt idx="6">
                  <c:v>21.518181818181816</c:v>
                </c:pt>
                <c:pt idx="7">
                  <c:v>5.1818181818181817</c:v>
                </c:pt>
                <c:pt idx="8">
                  <c:v>0</c:v>
                </c:pt>
                <c:pt idx="9">
                  <c:v>0</c:v>
                </c:pt>
                <c:pt idx="10">
                  <c:v>0</c:v>
                </c:pt>
                <c:pt idx="11">
                  <c:v>1.9090909090909092</c:v>
                </c:pt>
              </c:numCache>
            </c:numRef>
          </c:yVal>
          <c:smooth val="0"/>
          <c:extLst>
            <c:ext xmlns:c16="http://schemas.microsoft.com/office/drawing/2014/chart" uri="{C3380CC4-5D6E-409C-BE32-E72D297353CC}">
              <c16:uniqueId val="{00000000-BF04-43F0-8ECF-BBECE5759A8B}"/>
            </c:ext>
          </c:extLst>
        </c:ser>
        <c:ser>
          <c:idx val="1"/>
          <c:order val="1"/>
          <c:tx>
            <c:strRef>
              <c:f>TimeSeries!$D$1</c:f>
              <c:strCache>
                <c:ptCount val="1"/>
                <c:pt idx="0">
                  <c:v>losec</c:v>
                </c:pt>
              </c:strCache>
            </c:strRef>
          </c:tx>
          <c:spPr>
            <a:ln w="38100" cap="rnd">
              <a:solidFill>
                <a:schemeClr val="accent3"/>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TimeSeries!$P$15:$P$26</c:f>
              <c:numCache>
                <c:formatCode>General</c:formatCode>
                <c:ptCount val="12"/>
                <c:pt idx="0">
                  <c:v>1</c:v>
                </c:pt>
                <c:pt idx="1">
                  <c:v>0</c:v>
                </c:pt>
                <c:pt idx="2">
                  <c:v>0</c:v>
                </c:pt>
                <c:pt idx="3">
                  <c:v>4.5999999999999996</c:v>
                </c:pt>
                <c:pt idx="4">
                  <c:v>20.036363636363635</c:v>
                </c:pt>
                <c:pt idx="5">
                  <c:v>16.263636363636365</c:v>
                </c:pt>
                <c:pt idx="6">
                  <c:v>14.372727272727273</c:v>
                </c:pt>
                <c:pt idx="7">
                  <c:v>0.72727272727272729</c:v>
                </c:pt>
                <c:pt idx="8">
                  <c:v>0</c:v>
                </c:pt>
                <c:pt idx="9">
                  <c:v>0</c:v>
                </c:pt>
                <c:pt idx="10">
                  <c:v>7</c:v>
                </c:pt>
                <c:pt idx="11">
                  <c:v>0</c:v>
                </c:pt>
              </c:numCache>
            </c:numRef>
          </c:yVal>
          <c:smooth val="0"/>
          <c:extLst>
            <c:ext xmlns:c16="http://schemas.microsoft.com/office/drawing/2014/chart" uri="{C3380CC4-5D6E-409C-BE32-E72D297353CC}">
              <c16:uniqueId val="{00000001-BF04-43F0-8ECF-BBECE5759A8B}"/>
            </c:ext>
          </c:extLst>
        </c:ser>
        <c:ser>
          <c:idx val="2"/>
          <c:order val="2"/>
          <c:tx>
            <c:strRef>
              <c:f>TimeSeries!$E$1</c:f>
              <c:strCache>
                <c:ptCount val="1"/>
                <c:pt idx="0">
                  <c:v>mbsec</c:v>
                </c:pt>
              </c:strCache>
            </c:strRef>
          </c:tx>
          <c:spPr>
            <a:ln w="38100" cap="rnd">
              <a:solidFill>
                <a:srgbClr val="00B0F0"/>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TimeSeries!$Q$15:$Q$26</c:f>
              <c:numCache>
                <c:formatCode>General</c:formatCode>
                <c:ptCount val="12"/>
                <c:pt idx="0">
                  <c:v>4.0999999999999996</c:v>
                </c:pt>
                <c:pt idx="1">
                  <c:v>18.111111111111111</c:v>
                </c:pt>
                <c:pt idx="2">
                  <c:v>43.252525252525245</c:v>
                </c:pt>
                <c:pt idx="3">
                  <c:v>53.236363636363635</c:v>
                </c:pt>
                <c:pt idx="4">
                  <c:v>67.672727272727272</c:v>
                </c:pt>
                <c:pt idx="5">
                  <c:v>88.72727272727272</c:v>
                </c:pt>
                <c:pt idx="6">
                  <c:v>84.454545454545453</c:v>
                </c:pt>
                <c:pt idx="7">
                  <c:v>25.181818181818183</c:v>
                </c:pt>
                <c:pt idx="8">
                  <c:v>3.163636363636364</c:v>
                </c:pt>
                <c:pt idx="9">
                  <c:v>8.8000000000000007</c:v>
                </c:pt>
                <c:pt idx="10">
                  <c:v>0</c:v>
                </c:pt>
                <c:pt idx="11">
                  <c:v>0.90909090909090917</c:v>
                </c:pt>
              </c:numCache>
            </c:numRef>
          </c:yVal>
          <c:smooth val="0"/>
          <c:extLst>
            <c:ext xmlns:c16="http://schemas.microsoft.com/office/drawing/2014/chart" uri="{C3380CC4-5D6E-409C-BE32-E72D297353CC}">
              <c16:uniqueId val="{00000002-BF04-43F0-8ECF-BBECE5759A8B}"/>
            </c:ext>
          </c:extLst>
        </c:ser>
        <c:ser>
          <c:idx val="3"/>
          <c:order val="3"/>
          <c:tx>
            <c:strRef>
              <c:f>TimeSeries!$F$1</c:f>
              <c:strCache>
                <c:ptCount val="1"/>
                <c:pt idx="0">
                  <c:v>wbsec</c:v>
                </c:pt>
              </c:strCache>
            </c:strRef>
          </c:tx>
          <c:spPr>
            <a:ln w="38100" cap="rnd">
              <a:solidFill>
                <a:srgbClr val="7030A0"/>
              </a:solidFill>
              <a:round/>
            </a:ln>
            <a:effectLst/>
          </c:spPr>
          <c:marker>
            <c:symbol val="none"/>
          </c:marker>
          <c:xVal>
            <c:strRef>
              <c:f>TimeSeries!$N$15:$N$26</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xVal>
          <c:yVal>
            <c:numRef>
              <c:f>TimeSeries!$R$15:$R$26</c:f>
              <c:numCache>
                <c:formatCode>General</c:formatCode>
                <c:ptCount val="12"/>
                <c:pt idx="0">
                  <c:v>0.90909090909090917</c:v>
                </c:pt>
                <c:pt idx="1">
                  <c:v>9.0909090909090912E-2</c:v>
                </c:pt>
                <c:pt idx="2">
                  <c:v>0</c:v>
                </c:pt>
                <c:pt idx="3">
                  <c:v>0</c:v>
                </c:pt>
                <c:pt idx="4">
                  <c:v>11.90909090909091</c:v>
                </c:pt>
                <c:pt idx="5">
                  <c:v>1.0909090909090908</c:v>
                </c:pt>
                <c:pt idx="6">
                  <c:v>0</c:v>
                </c:pt>
                <c:pt idx="7">
                  <c:v>0</c:v>
                </c:pt>
                <c:pt idx="8">
                  <c:v>0</c:v>
                </c:pt>
                <c:pt idx="9">
                  <c:v>0</c:v>
                </c:pt>
                <c:pt idx="10">
                  <c:v>1</c:v>
                </c:pt>
                <c:pt idx="11">
                  <c:v>1</c:v>
                </c:pt>
              </c:numCache>
            </c:numRef>
          </c:yVal>
          <c:smooth val="0"/>
          <c:extLst>
            <c:ext xmlns:c16="http://schemas.microsoft.com/office/drawing/2014/chart" uri="{C3380CC4-5D6E-409C-BE32-E72D297353CC}">
              <c16:uniqueId val="{00000003-BF04-43F0-8ECF-BBECE5759A8B}"/>
            </c:ext>
          </c:extLst>
        </c:ser>
        <c:dLbls>
          <c:showLegendKey val="0"/>
          <c:showVal val="0"/>
          <c:showCatName val="0"/>
          <c:showSerName val="0"/>
          <c:showPercent val="0"/>
          <c:showBubbleSize val="0"/>
        </c:dLbls>
        <c:axId val="581756584"/>
        <c:axId val="581757240"/>
      </c:scatterChart>
      <c:valAx>
        <c:axId val="581756584"/>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r>
                  <a:rPr lang="en-US" dirty="0"/>
                  <a:t>Month</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title>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81757240"/>
        <c:crosses val="autoZero"/>
        <c:crossBetween val="midCat"/>
        <c:majorUnit val="1"/>
      </c:valAx>
      <c:valAx>
        <c:axId val="581757240"/>
        <c:scaling>
          <c:orientation val="minMax"/>
          <c:max val="140"/>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j-lt"/>
                <a:ea typeface="+mn-ea"/>
                <a:cs typeface="+mn-cs"/>
              </a:defRPr>
            </a:pPr>
            <a:endParaRPr lang="en-US"/>
          </a:p>
        </c:txPr>
        <c:crossAx val="581756584"/>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latin typeface="+mj-lt"/>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c:ext xmlns:c16="http://schemas.microsoft.com/office/drawing/2014/chart" uri="{C3380CC4-5D6E-409C-BE32-E72D297353CC}">
              <c16:uniqueId val="{00000000-D527-4D37-8260-0576DF7F0726}"/>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c:ext xmlns:c16="http://schemas.microsoft.com/office/drawing/2014/chart" uri="{C3380CC4-5D6E-409C-BE32-E72D297353CC}">
              <c16:uniqueId val="{00000001-D527-4D37-8260-0576DF7F0726}"/>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c:ext xmlns:c16="http://schemas.microsoft.com/office/drawing/2014/chart" uri="{C3380CC4-5D6E-409C-BE32-E72D297353CC}">
              <c16:uniqueId val="{00000002-D527-4D37-8260-0576DF7F0726}"/>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c:ext xmlns:c16="http://schemas.microsoft.com/office/drawing/2014/chart" uri="{C3380CC4-5D6E-409C-BE32-E72D297353CC}">
              <c16:uniqueId val="{00000003-D527-4D37-8260-0576DF7F0726}"/>
            </c:ext>
          </c:extLst>
        </c:ser>
        <c:dLbls>
          <c:showLegendKey val="0"/>
          <c:showVal val="0"/>
          <c:showCatName val="0"/>
          <c:showSerName val="0"/>
          <c:showPercent val="0"/>
          <c:showBubbleSize val="0"/>
        </c:dLbls>
        <c:axId val="533557312"/>
        <c:axId val="533559936"/>
      </c:scatterChart>
      <c:valAx>
        <c:axId val="533557312"/>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9936"/>
        <c:crosses val="autoZero"/>
        <c:crossBetween val="midCat"/>
        <c:majorUnit val="1"/>
      </c:valAx>
      <c:valAx>
        <c:axId val="533559936"/>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7312"/>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48627357789309"/>
          <c:y val="5.6055272594155124E-2"/>
          <c:w val="0.80230143655745123"/>
          <c:h val="0.71363345551688639"/>
        </c:manualLayout>
      </c:layout>
      <c:scatterChart>
        <c:scatterStyle val="lineMarker"/>
        <c:varyColors val="0"/>
        <c:ser>
          <c:idx val="0"/>
          <c:order val="0"/>
          <c:tx>
            <c:v>EEFlux 138h08ec</c:v>
          </c:tx>
          <c:spPr>
            <a:ln w="38100" cap="rnd">
              <a:solidFill>
                <a:schemeClr val="accent5"/>
              </a:solidFill>
              <a:round/>
            </a:ln>
            <a:effectLst/>
          </c:spPr>
          <c:marker>
            <c:symbol val="none"/>
          </c:marker>
          <c:xVal>
            <c:numRef>
              <c:f>[EEflux.xlsx]Monthly!$F$31:$N$31</c:f>
              <c:numCache>
                <c:formatCode>General</c:formatCode>
                <c:ptCount val="9"/>
                <c:pt idx="0">
                  <c:v>3</c:v>
                </c:pt>
                <c:pt idx="1">
                  <c:v>4</c:v>
                </c:pt>
                <c:pt idx="2">
                  <c:v>5</c:v>
                </c:pt>
                <c:pt idx="3">
                  <c:v>6</c:v>
                </c:pt>
                <c:pt idx="4">
                  <c:v>7</c:v>
                </c:pt>
                <c:pt idx="5">
                  <c:v>8</c:v>
                </c:pt>
                <c:pt idx="6">
                  <c:v>9</c:v>
                </c:pt>
                <c:pt idx="7">
                  <c:v>10</c:v>
                </c:pt>
                <c:pt idx="8">
                  <c:v>11</c:v>
                </c:pt>
              </c:numCache>
            </c:numRef>
          </c:xVal>
          <c:yVal>
            <c:numRef>
              <c:f>[EEflux.xlsx]Monthly!$F$38:$N$38</c:f>
              <c:numCache>
                <c:formatCode>General</c:formatCode>
                <c:ptCount val="9"/>
                <c:pt idx="0">
                  <c:v>0</c:v>
                </c:pt>
                <c:pt idx="1">
                  <c:v>60.993551909923553</c:v>
                </c:pt>
                <c:pt idx="2">
                  <c:v>75.300881624221802</c:v>
                </c:pt>
                <c:pt idx="3">
                  <c:v>97.122049331665039</c:v>
                </c:pt>
                <c:pt idx="4">
                  <c:v>70.567197114229202</c:v>
                </c:pt>
                <c:pt idx="5">
                  <c:v>80.44161581993103</c:v>
                </c:pt>
                <c:pt idx="6">
                  <c:v>64.58945631980896</c:v>
                </c:pt>
                <c:pt idx="7">
                  <c:v>24.338685214519508</c:v>
                </c:pt>
                <c:pt idx="8">
                  <c:v>6.0822831094264984</c:v>
                </c:pt>
              </c:numCache>
            </c:numRef>
          </c:yVal>
          <c:smooth val="0"/>
          <c:extLst>
            <c:ext xmlns:c16="http://schemas.microsoft.com/office/drawing/2014/chart" uri="{C3380CC4-5D6E-409C-BE32-E72D297353CC}">
              <c16:uniqueId val="{00000000-0778-4F6E-A886-33AF9DF2A0DD}"/>
            </c:ext>
          </c:extLst>
        </c:ser>
        <c:ser>
          <c:idx val="2"/>
          <c:order val="1"/>
          <c:tx>
            <c:v>EEFlux losec</c:v>
          </c:tx>
          <c:spPr>
            <a:ln w="38100" cap="rnd">
              <a:solidFill>
                <a:schemeClr val="accent3"/>
              </a:solidFill>
              <a:round/>
            </a:ln>
            <a:effectLst/>
          </c:spPr>
          <c:marker>
            <c:symbol val="none"/>
          </c:marker>
          <c:xVal>
            <c:numRef>
              <c:f>[EEflux.xlsx]Monthly!$F$31:$N$31</c:f>
              <c:numCache>
                <c:formatCode>General</c:formatCode>
                <c:ptCount val="9"/>
                <c:pt idx="0">
                  <c:v>3</c:v>
                </c:pt>
                <c:pt idx="1">
                  <c:v>4</c:v>
                </c:pt>
                <c:pt idx="2">
                  <c:v>5</c:v>
                </c:pt>
                <c:pt idx="3">
                  <c:v>6</c:v>
                </c:pt>
                <c:pt idx="4">
                  <c:v>7</c:v>
                </c:pt>
                <c:pt idx="5">
                  <c:v>8</c:v>
                </c:pt>
                <c:pt idx="6">
                  <c:v>9</c:v>
                </c:pt>
                <c:pt idx="7">
                  <c:v>10</c:v>
                </c:pt>
                <c:pt idx="8">
                  <c:v>11</c:v>
                </c:pt>
              </c:numCache>
            </c:numRef>
          </c:xVal>
          <c:yVal>
            <c:numRef>
              <c:f>[EEflux.xlsx]Monthly!$F$41:$N$41</c:f>
              <c:numCache>
                <c:formatCode>General</c:formatCode>
                <c:ptCount val="9"/>
                <c:pt idx="0">
                  <c:v>50.146559715270996</c:v>
                </c:pt>
                <c:pt idx="1">
                  <c:v>61.925085783004761</c:v>
                </c:pt>
                <c:pt idx="2">
                  <c:v>66.078809857368469</c:v>
                </c:pt>
                <c:pt idx="3">
                  <c:v>38.172694593667984</c:v>
                </c:pt>
                <c:pt idx="4">
                  <c:v>3.7376763597130771</c:v>
                </c:pt>
                <c:pt idx="5">
                  <c:v>33.142463465531662</c:v>
                </c:pt>
                <c:pt idx="6">
                  <c:v>37.638386785984039</c:v>
                </c:pt>
                <c:pt idx="7">
                  <c:v>24.609943039715294</c:v>
                </c:pt>
                <c:pt idx="8">
                  <c:v>7.7361685037612915</c:v>
                </c:pt>
              </c:numCache>
            </c:numRef>
          </c:yVal>
          <c:smooth val="0"/>
          <c:extLst>
            <c:ext xmlns:c16="http://schemas.microsoft.com/office/drawing/2014/chart" uri="{C3380CC4-5D6E-409C-BE32-E72D297353CC}">
              <c16:uniqueId val="{00000001-0778-4F6E-A886-33AF9DF2A0DD}"/>
            </c:ext>
          </c:extLst>
        </c:ser>
        <c:ser>
          <c:idx val="4"/>
          <c:order val="2"/>
          <c:tx>
            <c:v>EEFlux mbsec</c:v>
          </c:tx>
          <c:spPr>
            <a:ln w="38100" cap="rnd">
              <a:solidFill>
                <a:srgbClr val="00B0F0"/>
              </a:solidFill>
              <a:round/>
            </a:ln>
            <a:effectLst/>
          </c:spPr>
          <c:marker>
            <c:symbol val="none"/>
          </c:marker>
          <c:xVal>
            <c:numRef>
              <c:f>[EEflux.xlsx]Monthly!$F$31:$N$31</c:f>
              <c:numCache>
                <c:formatCode>General</c:formatCode>
                <c:ptCount val="9"/>
                <c:pt idx="0">
                  <c:v>3</c:v>
                </c:pt>
                <c:pt idx="1">
                  <c:v>4</c:v>
                </c:pt>
                <c:pt idx="2">
                  <c:v>5</c:v>
                </c:pt>
                <c:pt idx="3">
                  <c:v>6</c:v>
                </c:pt>
                <c:pt idx="4">
                  <c:v>7</c:v>
                </c:pt>
                <c:pt idx="5">
                  <c:v>8</c:v>
                </c:pt>
                <c:pt idx="6">
                  <c:v>9</c:v>
                </c:pt>
                <c:pt idx="7">
                  <c:v>10</c:v>
                </c:pt>
                <c:pt idx="8">
                  <c:v>11</c:v>
                </c:pt>
              </c:numCache>
            </c:numRef>
          </c:xVal>
          <c:yVal>
            <c:numRef>
              <c:f>[EEflux.xlsx]Monthly!$F$42:$N$42</c:f>
              <c:numCache>
                <c:formatCode>General</c:formatCode>
                <c:ptCount val="9"/>
                <c:pt idx="0">
                  <c:v>0</c:v>
                </c:pt>
                <c:pt idx="1">
                  <c:v>53.224921524524689</c:v>
                </c:pt>
                <c:pt idx="2">
                  <c:v>107.73527789115909</c:v>
                </c:pt>
                <c:pt idx="3">
                  <c:v>158.00177097320557</c:v>
                </c:pt>
                <c:pt idx="4">
                  <c:v>117.43586176633836</c:v>
                </c:pt>
                <c:pt idx="5">
                  <c:v>69.728955427805573</c:v>
                </c:pt>
                <c:pt idx="6">
                  <c:v>71.7527174949646</c:v>
                </c:pt>
                <c:pt idx="7">
                  <c:v>12.819569259881973</c:v>
                </c:pt>
                <c:pt idx="8">
                  <c:v>8.7720009684562683</c:v>
                </c:pt>
              </c:numCache>
            </c:numRef>
          </c:yVal>
          <c:smooth val="0"/>
          <c:extLst>
            <c:ext xmlns:c16="http://schemas.microsoft.com/office/drawing/2014/chart" uri="{C3380CC4-5D6E-409C-BE32-E72D297353CC}">
              <c16:uniqueId val="{00000002-0778-4F6E-A886-33AF9DF2A0DD}"/>
            </c:ext>
          </c:extLst>
        </c:ser>
        <c:ser>
          <c:idx val="6"/>
          <c:order val="3"/>
          <c:tx>
            <c:v>EEFlux wbsec</c:v>
          </c:tx>
          <c:spPr>
            <a:ln w="38100" cap="rnd">
              <a:solidFill>
                <a:srgbClr val="7030A0"/>
              </a:solidFill>
              <a:round/>
            </a:ln>
            <a:effectLst/>
          </c:spPr>
          <c:marker>
            <c:symbol val="none"/>
          </c:marker>
          <c:xVal>
            <c:numRef>
              <c:f>[EEflux.xlsx]Monthly!$F$31:$N$31</c:f>
              <c:numCache>
                <c:formatCode>General</c:formatCode>
                <c:ptCount val="9"/>
                <c:pt idx="0">
                  <c:v>3</c:v>
                </c:pt>
                <c:pt idx="1">
                  <c:v>4</c:v>
                </c:pt>
                <c:pt idx="2">
                  <c:v>5</c:v>
                </c:pt>
                <c:pt idx="3">
                  <c:v>6</c:v>
                </c:pt>
                <c:pt idx="4">
                  <c:v>7</c:v>
                </c:pt>
                <c:pt idx="5">
                  <c:v>8</c:v>
                </c:pt>
                <c:pt idx="6">
                  <c:v>9</c:v>
                </c:pt>
                <c:pt idx="7">
                  <c:v>10</c:v>
                </c:pt>
                <c:pt idx="8">
                  <c:v>11</c:v>
                </c:pt>
              </c:numCache>
            </c:numRef>
          </c:xVal>
          <c:yVal>
            <c:numRef>
              <c:f>[EEflux.xlsx]Monthly!$F$43:$N$43</c:f>
              <c:numCache>
                <c:formatCode>General</c:formatCode>
                <c:ptCount val="9"/>
                <c:pt idx="0">
                  <c:v>28.217484176158905</c:v>
                </c:pt>
                <c:pt idx="1">
                  <c:v>47.951878309249878</c:v>
                </c:pt>
                <c:pt idx="2">
                  <c:v>37.949738383293159</c:v>
                </c:pt>
                <c:pt idx="3">
                  <c:v>26.502621173858643</c:v>
                </c:pt>
                <c:pt idx="4">
                  <c:v>1.5627534985542297</c:v>
                </c:pt>
                <c:pt idx="5">
                  <c:v>32.94679538408915</c:v>
                </c:pt>
                <c:pt idx="6">
                  <c:v>34.138323664665222</c:v>
                </c:pt>
                <c:pt idx="7">
                  <c:v>22.088778823614117</c:v>
                </c:pt>
                <c:pt idx="8">
                  <c:v>10.054271221160889</c:v>
                </c:pt>
              </c:numCache>
            </c:numRef>
          </c:yVal>
          <c:smooth val="0"/>
          <c:extLst>
            <c:ext xmlns:c16="http://schemas.microsoft.com/office/drawing/2014/chart" uri="{C3380CC4-5D6E-409C-BE32-E72D297353CC}">
              <c16:uniqueId val="{00000003-0778-4F6E-A886-33AF9DF2A0DD}"/>
            </c:ext>
          </c:extLst>
        </c:ser>
        <c:dLbls>
          <c:showLegendKey val="0"/>
          <c:showVal val="0"/>
          <c:showCatName val="0"/>
          <c:showSerName val="0"/>
          <c:showPercent val="0"/>
          <c:showBubbleSize val="0"/>
        </c:dLbls>
        <c:axId val="723128960"/>
        <c:axId val="723130600"/>
      </c:scatterChart>
      <c:valAx>
        <c:axId val="723128960"/>
        <c:scaling>
          <c:orientation val="minMax"/>
          <c:max val="12"/>
          <c:min val="1"/>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r>
                  <a:rPr lang="en-US" dirty="0"/>
                  <a:t>Month</a:t>
                </a:r>
              </a:p>
            </c:rich>
          </c:tx>
          <c:layout>
            <c:manualLayout>
              <c:xMode val="edge"/>
              <c:yMode val="edge"/>
              <c:x val="0.49007964866420878"/>
              <c:y val="0.8645191482504694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723130600"/>
        <c:crosses val="autoZero"/>
        <c:crossBetween val="midCat"/>
        <c:majorUnit val="1"/>
      </c:valAx>
      <c:valAx>
        <c:axId val="723130600"/>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723128960"/>
        <c:crosses val="autoZero"/>
        <c:crossBetween val="midCat"/>
        <c:majorUnit val="30"/>
      </c:valAx>
      <c:spPr>
        <a:noFill/>
        <a:ln w="38100">
          <a:solidFill>
            <a:sysClr val="windowText" lastClr="000000"/>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75000"/>
                    <a:lumOff val="25000"/>
                  </a:schemeClr>
                </a:solidFill>
                <a:latin typeface="+mn-lt"/>
                <a:ea typeface="+mn-ea"/>
                <a:cs typeface="+mn-cs"/>
              </a:defRPr>
            </a:pPr>
            <a:r>
              <a:rPr lang="en-US" b="1" dirty="0" err="1">
                <a:solidFill>
                  <a:schemeClr val="tx1">
                    <a:lumMod val="75000"/>
                    <a:lumOff val="25000"/>
                  </a:schemeClr>
                </a:solidFill>
              </a:rPr>
              <a:t>EEFlux</a:t>
            </a:r>
            <a:r>
              <a:rPr lang="en-US" b="1" dirty="0">
                <a:solidFill>
                  <a:schemeClr val="tx1">
                    <a:lumMod val="75000"/>
                    <a:lumOff val="25000"/>
                  </a:schemeClr>
                </a:solidFill>
              </a:rPr>
              <a:t> vs. RCEW 2016</a:t>
            </a:r>
          </a:p>
        </c:rich>
      </c:tx>
      <c:layout>
        <c:manualLayout>
          <c:xMode val="edge"/>
          <c:yMode val="edge"/>
          <c:x val="0.26283583692804841"/>
          <c:y val="1.6460281308799736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75000"/>
                  <a:lumOff val="25000"/>
                </a:schemeClr>
              </a:solidFill>
              <a:latin typeface="+mn-lt"/>
              <a:ea typeface="+mn-ea"/>
              <a:cs typeface="+mn-cs"/>
            </a:defRPr>
          </a:pPr>
          <a:endParaRPr lang="en-US"/>
        </a:p>
      </c:txPr>
    </c:title>
    <c:autoTitleDeleted val="0"/>
    <c:plotArea>
      <c:layout/>
      <c:scatterChart>
        <c:scatterStyle val="lineMarker"/>
        <c:varyColors val="0"/>
        <c:ser>
          <c:idx val="0"/>
          <c:order val="0"/>
          <c:tx>
            <c:strRef>
              <c:f>[EEflux.xlsx]Monthly!$B$32</c:f>
              <c:strCache>
                <c:ptCount val="1"/>
                <c:pt idx="0">
                  <c:v>138H08ec</c:v>
                </c:pt>
              </c:strCache>
            </c:strRef>
          </c:tx>
          <c:spPr>
            <a:ln w="25400" cap="rnd">
              <a:noFill/>
              <a:round/>
            </a:ln>
            <a:effectLst/>
          </c:spPr>
          <c:marker>
            <c:symbol val="circle"/>
            <c:size val="6"/>
            <c:spPr>
              <a:solidFill>
                <a:schemeClr val="accent5"/>
              </a:solidFill>
              <a:ln w="9525">
                <a:solidFill>
                  <a:schemeClr val="accent5"/>
                </a:solidFill>
              </a:ln>
              <a:effectLst/>
            </c:spPr>
          </c:marker>
          <c:trendline>
            <c:spPr>
              <a:ln w="28575" cap="rnd">
                <a:solidFill>
                  <a:schemeClr val="accent5"/>
                </a:solidFill>
                <a:prstDash val="sysDot"/>
              </a:ln>
              <a:effectLst/>
            </c:spPr>
            <c:trendlineType val="linear"/>
            <c:dispRSqr val="1"/>
            <c:dispEq val="1"/>
            <c:trendlineLbl>
              <c:layout>
                <c:manualLayout>
                  <c:x val="0.4160748596818456"/>
                  <c:y val="0.25817578608373942"/>
                </c:manualLayout>
              </c:layout>
              <c:numFmt formatCode="General" sourceLinked="0"/>
              <c:spPr>
                <a:solidFill>
                  <a:schemeClr val="accent5"/>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[EEflux.xlsx]Monthly!$F$38:$N$38</c:f>
              <c:numCache>
                <c:formatCode>General</c:formatCode>
                <c:ptCount val="9"/>
                <c:pt idx="0">
                  <c:v>0</c:v>
                </c:pt>
                <c:pt idx="1">
                  <c:v>60.993551909923553</c:v>
                </c:pt>
                <c:pt idx="2">
                  <c:v>75.300881624221802</c:v>
                </c:pt>
                <c:pt idx="3">
                  <c:v>97.122049331665039</c:v>
                </c:pt>
                <c:pt idx="4">
                  <c:v>70.567197114229202</c:v>
                </c:pt>
                <c:pt idx="5">
                  <c:v>80.44161581993103</c:v>
                </c:pt>
                <c:pt idx="6">
                  <c:v>64.58945631980896</c:v>
                </c:pt>
                <c:pt idx="7">
                  <c:v>24.338685214519508</c:v>
                </c:pt>
                <c:pt idx="8">
                  <c:v>6.0822831094264984</c:v>
                </c:pt>
              </c:numCache>
            </c:numRef>
          </c:xVal>
          <c:yVal>
            <c:numRef>
              <c:f>[EEflux.xlsx]Monthly!$W$38:$AE$38</c:f>
              <c:numCache>
                <c:formatCode>General</c:formatCode>
                <c:ptCount val="9"/>
                <c:pt idx="0">
                  <c:v>26.71</c:v>
                </c:pt>
                <c:pt idx="1">
                  <c:v>36.22</c:v>
                </c:pt>
                <c:pt idx="2">
                  <c:v>74.92</c:v>
                </c:pt>
                <c:pt idx="3">
                  <c:v>114.52</c:v>
                </c:pt>
                <c:pt idx="4">
                  <c:v>100.24</c:v>
                </c:pt>
                <c:pt idx="5">
                  <c:v>53.21</c:v>
                </c:pt>
                <c:pt idx="6">
                  <c:v>21.2</c:v>
                </c:pt>
                <c:pt idx="7">
                  <c:v>25.97</c:v>
                </c:pt>
                <c:pt idx="8">
                  <c:v>12.48</c:v>
                </c:pt>
              </c:numCache>
            </c:numRef>
          </c:yVal>
          <c:smooth val="0"/>
          <c:extLst>
            <c:ext xmlns:c16="http://schemas.microsoft.com/office/drawing/2014/chart" uri="{C3380CC4-5D6E-409C-BE32-E72D297353CC}">
              <c16:uniqueId val="{00000000-395E-43BE-A9BA-19444DCFC8DB}"/>
            </c:ext>
          </c:extLst>
        </c:ser>
        <c:ser>
          <c:idx val="1"/>
          <c:order val="1"/>
          <c:tx>
            <c:strRef>
              <c:f>[EEflux.xlsx]Monthly!$B$41</c:f>
              <c:strCache>
                <c:ptCount val="1"/>
                <c:pt idx="0">
                  <c:v>losec</c:v>
                </c:pt>
              </c:strCache>
            </c:strRef>
          </c:tx>
          <c:spPr>
            <a:ln w="25400" cap="rnd">
              <a:noFill/>
              <a:round/>
            </a:ln>
            <a:effectLst/>
          </c:spPr>
          <c:marker>
            <c:symbol val="circle"/>
            <c:size val="6"/>
            <c:spPr>
              <a:solidFill>
                <a:schemeClr val="accent3"/>
              </a:solidFill>
              <a:ln w="9525">
                <a:solidFill>
                  <a:schemeClr val="accent3"/>
                </a:solidFill>
              </a:ln>
              <a:effectLst/>
            </c:spPr>
          </c:marker>
          <c:trendline>
            <c:spPr>
              <a:ln w="28575" cap="rnd">
                <a:solidFill>
                  <a:schemeClr val="accent3"/>
                </a:solidFill>
                <a:prstDash val="sysDot"/>
              </a:ln>
              <a:effectLst/>
            </c:spPr>
            <c:trendlineType val="linear"/>
            <c:dispRSqr val="1"/>
            <c:dispEq val="1"/>
            <c:trendlineLbl>
              <c:layout>
                <c:manualLayout>
                  <c:x val="0.53995863013662926"/>
                  <c:y val="1.7072681538595633E-2"/>
                </c:manualLayout>
              </c:layout>
              <c:numFmt formatCode="General" sourceLinked="0"/>
              <c:spPr>
                <a:solidFill>
                  <a:schemeClr val="accent3"/>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[EEflux.xlsx]Monthly!$F$41:$N$41</c:f>
              <c:numCache>
                <c:formatCode>General</c:formatCode>
                <c:ptCount val="9"/>
                <c:pt idx="0">
                  <c:v>50.146559715270996</c:v>
                </c:pt>
                <c:pt idx="1">
                  <c:v>61.925085783004761</c:v>
                </c:pt>
                <c:pt idx="2">
                  <c:v>66.078809857368469</c:v>
                </c:pt>
                <c:pt idx="3">
                  <c:v>38.172694593667984</c:v>
                </c:pt>
                <c:pt idx="4">
                  <c:v>3.7376763597130771</c:v>
                </c:pt>
                <c:pt idx="5">
                  <c:v>33.142463465531662</c:v>
                </c:pt>
                <c:pt idx="6">
                  <c:v>37.638386785984039</c:v>
                </c:pt>
                <c:pt idx="7">
                  <c:v>24.609943039715294</c:v>
                </c:pt>
                <c:pt idx="8">
                  <c:v>7.7361685037612915</c:v>
                </c:pt>
              </c:numCache>
            </c:numRef>
          </c:xVal>
          <c:yVal>
            <c:numRef>
              <c:f>[EEflux.xlsx]Monthly!$W$41:$AE$41</c:f>
              <c:numCache>
                <c:formatCode>General</c:formatCode>
                <c:ptCount val="9"/>
                <c:pt idx="0">
                  <c:v>49.92</c:v>
                </c:pt>
                <c:pt idx="1">
                  <c:v>56.63</c:v>
                </c:pt>
                <c:pt idx="2">
                  <c:v>78.569999999999993</c:v>
                </c:pt>
                <c:pt idx="3">
                  <c:v>51.28</c:v>
                </c:pt>
                <c:pt idx="4">
                  <c:v>23.58</c:v>
                </c:pt>
                <c:pt idx="5">
                  <c:v>14.26</c:v>
                </c:pt>
                <c:pt idx="6">
                  <c:v>13.54</c:v>
                </c:pt>
                <c:pt idx="7">
                  <c:v>26.9</c:v>
                </c:pt>
                <c:pt idx="8">
                  <c:v>13.63</c:v>
                </c:pt>
              </c:numCache>
            </c:numRef>
          </c:yVal>
          <c:smooth val="0"/>
          <c:extLst>
            <c:ext xmlns:c16="http://schemas.microsoft.com/office/drawing/2014/chart" uri="{C3380CC4-5D6E-409C-BE32-E72D297353CC}">
              <c16:uniqueId val="{00000001-395E-43BE-A9BA-19444DCFC8DB}"/>
            </c:ext>
          </c:extLst>
        </c:ser>
        <c:ser>
          <c:idx val="2"/>
          <c:order val="2"/>
          <c:tx>
            <c:strRef>
              <c:f>[EEflux.xlsx]Monthly!$B$42</c:f>
              <c:strCache>
                <c:ptCount val="1"/>
                <c:pt idx="0">
                  <c:v>mbsec</c:v>
                </c:pt>
              </c:strCache>
            </c:strRef>
          </c:tx>
          <c:spPr>
            <a:ln w="25400" cap="rnd">
              <a:noFill/>
              <a:round/>
            </a:ln>
            <a:effectLst/>
          </c:spPr>
          <c:marker>
            <c:symbol val="circle"/>
            <c:size val="6"/>
            <c:spPr>
              <a:solidFill>
                <a:srgbClr val="00B0F0"/>
              </a:solidFill>
              <a:ln w="9525">
                <a:solidFill>
                  <a:srgbClr val="00B0F0"/>
                </a:solidFill>
              </a:ln>
              <a:effectLst/>
            </c:spPr>
          </c:marker>
          <c:trendline>
            <c:spPr>
              <a:ln w="28575" cap="rnd">
                <a:solidFill>
                  <a:srgbClr val="00B0F0"/>
                </a:solidFill>
                <a:prstDash val="sysDot"/>
              </a:ln>
              <a:effectLst/>
            </c:spPr>
            <c:trendlineType val="linear"/>
            <c:dispRSqr val="1"/>
            <c:dispEq val="1"/>
            <c:trendlineLbl>
              <c:layout>
                <c:manualLayout>
                  <c:x val="0.16816732175466156"/>
                  <c:y val="0.50062649515571978"/>
                </c:manualLayout>
              </c:layout>
              <c:numFmt formatCode="General" sourceLinked="0"/>
              <c:spPr>
                <a:solidFill>
                  <a:srgbClr val="00B0F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[EEflux.xlsx]Monthly!$F$42:$N$42</c:f>
              <c:numCache>
                <c:formatCode>General</c:formatCode>
                <c:ptCount val="9"/>
                <c:pt idx="0">
                  <c:v>0</c:v>
                </c:pt>
                <c:pt idx="1">
                  <c:v>53.224921524524689</c:v>
                </c:pt>
                <c:pt idx="2">
                  <c:v>107.73527789115909</c:v>
                </c:pt>
                <c:pt idx="3">
                  <c:v>158.00177097320557</c:v>
                </c:pt>
                <c:pt idx="4">
                  <c:v>117.43586176633836</c:v>
                </c:pt>
                <c:pt idx="5">
                  <c:v>69.728955427805573</c:v>
                </c:pt>
                <c:pt idx="6">
                  <c:v>71.7527174949646</c:v>
                </c:pt>
                <c:pt idx="7">
                  <c:v>12.819569259881973</c:v>
                </c:pt>
                <c:pt idx="8">
                  <c:v>8.7720009684562683</c:v>
                </c:pt>
              </c:numCache>
            </c:numRef>
          </c:xVal>
          <c:yVal>
            <c:numRef>
              <c:f>[EEflux.xlsx]Monthly!$W$42:$AE$42</c:f>
              <c:numCache>
                <c:formatCode>General</c:formatCode>
                <c:ptCount val="9"/>
                <c:pt idx="0">
                  <c:v>10.47</c:v>
                </c:pt>
                <c:pt idx="1">
                  <c:v>16.52</c:v>
                </c:pt>
                <c:pt idx="2">
                  <c:v>67.61</c:v>
                </c:pt>
                <c:pt idx="3">
                  <c:v>114.73</c:v>
                </c:pt>
                <c:pt idx="4">
                  <c:v>111.69</c:v>
                </c:pt>
                <c:pt idx="5">
                  <c:v>50.34</c:v>
                </c:pt>
                <c:pt idx="6">
                  <c:v>26.84</c:v>
                </c:pt>
                <c:pt idx="7">
                  <c:v>25.32</c:v>
                </c:pt>
                <c:pt idx="8">
                  <c:v>13.29</c:v>
                </c:pt>
              </c:numCache>
            </c:numRef>
          </c:yVal>
          <c:smooth val="0"/>
          <c:extLst>
            <c:ext xmlns:c16="http://schemas.microsoft.com/office/drawing/2014/chart" uri="{C3380CC4-5D6E-409C-BE32-E72D297353CC}">
              <c16:uniqueId val="{00000002-395E-43BE-A9BA-19444DCFC8DB}"/>
            </c:ext>
          </c:extLst>
        </c:ser>
        <c:ser>
          <c:idx val="3"/>
          <c:order val="3"/>
          <c:tx>
            <c:strRef>
              <c:f>[EEflux.xlsx]Monthly!$B$43</c:f>
              <c:strCache>
                <c:ptCount val="1"/>
                <c:pt idx="0">
                  <c:v>wbsec</c:v>
                </c:pt>
              </c:strCache>
            </c:strRef>
          </c:tx>
          <c:spPr>
            <a:ln w="25400" cap="rnd">
              <a:noFill/>
              <a:round/>
            </a:ln>
            <a:effectLst/>
          </c:spPr>
          <c:marker>
            <c:symbol val="circle"/>
            <c:size val="6"/>
            <c:spPr>
              <a:solidFill>
                <a:srgbClr val="7030A0"/>
              </a:solidFill>
              <a:ln w="9525">
                <a:solidFill>
                  <a:srgbClr val="7030A0"/>
                </a:solidFill>
              </a:ln>
              <a:effectLst/>
            </c:spPr>
          </c:marker>
          <c:trendline>
            <c:spPr>
              <a:ln w="28575" cap="rnd">
                <a:solidFill>
                  <a:srgbClr val="7030A0"/>
                </a:solidFill>
                <a:prstDash val="sysDot"/>
              </a:ln>
              <a:effectLst/>
            </c:spPr>
            <c:trendlineType val="linear"/>
            <c:dispRSqr val="1"/>
            <c:dispEq val="1"/>
            <c:trendlineLbl>
              <c:layout>
                <c:manualLayout>
                  <c:x val="0.55088454099687933"/>
                  <c:y val="0.17613683678108183"/>
                </c:manualLayout>
              </c:layout>
              <c:numFmt formatCode="General" sourceLinked="0"/>
              <c:spPr>
                <a:solidFill>
                  <a:srgbClr val="7030A0"/>
                </a:solid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trendlineLbl>
          </c:trendline>
          <c:xVal>
            <c:numRef>
              <c:f>[EEflux.xlsx]Monthly!$F$43:$N$43</c:f>
              <c:numCache>
                <c:formatCode>General</c:formatCode>
                <c:ptCount val="9"/>
                <c:pt idx="0">
                  <c:v>28.217484176158905</c:v>
                </c:pt>
                <c:pt idx="1">
                  <c:v>47.951878309249878</c:v>
                </c:pt>
                <c:pt idx="2">
                  <c:v>37.949738383293159</c:v>
                </c:pt>
                <c:pt idx="3">
                  <c:v>26.502621173858643</c:v>
                </c:pt>
                <c:pt idx="4">
                  <c:v>1.5627534985542297</c:v>
                </c:pt>
                <c:pt idx="5">
                  <c:v>32.94679538408915</c:v>
                </c:pt>
                <c:pt idx="6">
                  <c:v>34.138323664665222</c:v>
                </c:pt>
                <c:pt idx="7">
                  <c:v>22.088778823614117</c:v>
                </c:pt>
                <c:pt idx="8">
                  <c:v>10.054271221160889</c:v>
                </c:pt>
              </c:numCache>
            </c:numRef>
          </c:xVal>
          <c:yVal>
            <c:numRef>
              <c:f>[EEflux.xlsx]Monthly!$W$43:$AE$43</c:f>
              <c:numCache>
                <c:formatCode>General</c:formatCode>
                <c:ptCount val="9"/>
                <c:pt idx="0">
                  <c:v>44.67</c:v>
                </c:pt>
                <c:pt idx="1">
                  <c:v>46.79</c:v>
                </c:pt>
                <c:pt idx="2">
                  <c:v>48.96</c:v>
                </c:pt>
                <c:pt idx="3">
                  <c:v>22.79</c:v>
                </c:pt>
                <c:pt idx="4">
                  <c:v>10.86</c:v>
                </c:pt>
                <c:pt idx="5">
                  <c:v>6.08</c:v>
                </c:pt>
                <c:pt idx="6">
                  <c:v>8.16</c:v>
                </c:pt>
                <c:pt idx="7">
                  <c:v>21.14</c:v>
                </c:pt>
                <c:pt idx="8">
                  <c:v>11.31</c:v>
                </c:pt>
              </c:numCache>
            </c:numRef>
          </c:yVal>
          <c:smooth val="0"/>
          <c:extLst>
            <c:ext xmlns:c16="http://schemas.microsoft.com/office/drawing/2014/chart" uri="{C3380CC4-5D6E-409C-BE32-E72D297353CC}">
              <c16:uniqueId val="{00000003-395E-43BE-A9BA-19444DCFC8DB}"/>
            </c:ext>
          </c:extLst>
        </c:ser>
        <c:dLbls>
          <c:showLegendKey val="0"/>
          <c:showVal val="0"/>
          <c:showCatName val="0"/>
          <c:showSerName val="0"/>
          <c:showPercent val="0"/>
          <c:showBubbleSize val="0"/>
        </c:dLbls>
        <c:axId val="527244624"/>
        <c:axId val="527251512"/>
      </c:scatterChart>
      <c:valAx>
        <c:axId val="527244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crossAx val="527251512"/>
        <c:crosses val="autoZero"/>
        <c:crossBetween val="midCat"/>
      </c:valAx>
      <c:valAx>
        <c:axId val="527251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75000"/>
                    <a:lumOff val="25000"/>
                  </a:schemeClr>
                </a:solidFill>
                <a:latin typeface="+mn-lt"/>
                <a:ea typeface="+mn-ea"/>
                <a:cs typeface="+mn-cs"/>
              </a:defRPr>
            </a:pPr>
            <a:endParaRPr lang="en-US"/>
          </a:p>
        </c:txPr>
        <c:crossAx val="527244624"/>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solidFill>
            <a:schemeClr val="tx1">
              <a:lumMod val="75000"/>
              <a:lumOff val="25000"/>
            </a:schemeClr>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9815496438319"/>
          <c:y val="5.6967292507287243E-2"/>
          <c:w val="0.85484733742918795"/>
          <c:h val="0.76694695356678944"/>
        </c:manualLayout>
      </c:layout>
      <c:scatterChart>
        <c:scatterStyle val="lineMarker"/>
        <c:varyColors val="0"/>
        <c:ser>
          <c:idx val="4"/>
          <c:order val="0"/>
          <c:tx>
            <c:strRef>
              <c:f>'[DailyFluxes_Combined_2014-2017.xlsx]MonthlyFluxes_bysite'!$E$1:$E$2</c:f>
              <c:strCache>
                <c:ptCount val="2"/>
                <c:pt idx="0">
                  <c:v>ETwbsec</c:v>
                </c:pt>
                <c:pt idx="1">
                  <c:v>Site 9</c:v>
                </c:pt>
              </c:strCache>
            </c:strRef>
          </c:tx>
          <c:spPr>
            <a:ln w="38100" cap="rnd">
              <a:solidFill>
                <a:srgbClr val="7030A0"/>
              </a:solidFill>
              <a:round/>
            </a:ln>
            <a:effectLst/>
          </c:spPr>
          <c:marker>
            <c:symbol val="none"/>
          </c:marker>
          <c:yVal>
            <c:numRef>
              <c:f>'[DailyFluxes_Combined_2014-2017.xlsx]MonthlyFluxes_bysite'!$E$28:$E$39</c:f>
              <c:numCache>
                <c:formatCode>General</c:formatCode>
                <c:ptCount val="12"/>
                <c:pt idx="0">
                  <c:v>12.75</c:v>
                </c:pt>
                <c:pt idx="1">
                  <c:v>19.520000000000003</c:v>
                </c:pt>
                <c:pt idx="2">
                  <c:v>44.67</c:v>
                </c:pt>
                <c:pt idx="3">
                  <c:v>46.79</c:v>
                </c:pt>
                <c:pt idx="4">
                  <c:v>48.959999999999994</c:v>
                </c:pt>
                <c:pt idx="5">
                  <c:v>22.789999999999996</c:v>
                </c:pt>
                <c:pt idx="6">
                  <c:v>10.86</c:v>
                </c:pt>
                <c:pt idx="7">
                  <c:v>6.08</c:v>
                </c:pt>
                <c:pt idx="8">
                  <c:v>7.9899999999999993</c:v>
                </c:pt>
                <c:pt idx="9">
                  <c:v>21.140000000000004</c:v>
                </c:pt>
                <c:pt idx="10">
                  <c:v>11.31</c:v>
                </c:pt>
                <c:pt idx="11">
                  <c:v>11.22</c:v>
                </c:pt>
              </c:numCache>
            </c:numRef>
          </c:yVal>
          <c:smooth val="0"/>
          <c:extLst>
            <c:ext xmlns:c16="http://schemas.microsoft.com/office/drawing/2014/chart" uri="{C3380CC4-5D6E-409C-BE32-E72D297353CC}">
              <c16:uniqueId val="{00000000-BDAC-4E96-8744-47C5F7D5569E}"/>
            </c:ext>
          </c:extLst>
        </c:ser>
        <c:ser>
          <c:idx val="1"/>
          <c:order val="1"/>
          <c:tx>
            <c:strRef>
              <c:f>'[DailyFluxes_Combined_2014-2017.xlsx]MonthlyFluxes_bysite'!$F$1:$F$2</c:f>
              <c:strCache>
                <c:ptCount val="2"/>
                <c:pt idx="0">
                  <c:v>ETlosec</c:v>
                </c:pt>
                <c:pt idx="1">
                  <c:v>Site 6</c:v>
                </c:pt>
              </c:strCache>
            </c:strRef>
          </c:tx>
          <c:spPr>
            <a:ln w="38100" cap="rnd">
              <a:solidFill>
                <a:schemeClr val="accent3"/>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'[DailyFluxes_Combined_2014-2017.xlsx]MonthlyFluxes_bysite'!$F$28:$F$39</c:f>
              <c:numCache>
                <c:formatCode>General</c:formatCode>
                <c:ptCount val="12"/>
                <c:pt idx="0">
                  <c:v>16.059999999999999</c:v>
                </c:pt>
                <c:pt idx="1">
                  <c:v>23.64</c:v>
                </c:pt>
                <c:pt idx="2">
                  <c:v>49.919999999999995</c:v>
                </c:pt>
                <c:pt idx="3">
                  <c:v>56.629999999999995</c:v>
                </c:pt>
                <c:pt idx="4">
                  <c:v>78.569999999999979</c:v>
                </c:pt>
                <c:pt idx="5">
                  <c:v>51.279999999999994</c:v>
                </c:pt>
                <c:pt idx="6">
                  <c:v>23.580000000000005</c:v>
                </c:pt>
                <c:pt idx="7">
                  <c:v>14.260000000000002</c:v>
                </c:pt>
                <c:pt idx="8">
                  <c:v>13.08</c:v>
                </c:pt>
                <c:pt idx="9">
                  <c:v>26.900000000000002</c:v>
                </c:pt>
                <c:pt idx="10">
                  <c:v>13.629999999999997</c:v>
                </c:pt>
                <c:pt idx="11">
                  <c:v>14.959999999999997</c:v>
                </c:pt>
              </c:numCache>
            </c:numRef>
          </c:yVal>
          <c:smooth val="0"/>
          <c:extLst>
            <c:ext xmlns:c16="http://schemas.microsoft.com/office/drawing/2014/chart" uri="{C3380CC4-5D6E-409C-BE32-E72D297353CC}">
              <c16:uniqueId val="{00000001-BDAC-4E96-8744-47C5F7D5569E}"/>
            </c:ext>
          </c:extLst>
        </c:ser>
        <c:ser>
          <c:idx val="2"/>
          <c:order val="2"/>
          <c:tx>
            <c:strRef>
              <c:f>'[DailyFluxes_Combined_2014-2017.xlsx]MonthlyFluxes_bysite'!$G$1:$G$2</c:f>
              <c:strCache>
                <c:ptCount val="2"/>
                <c:pt idx="0">
                  <c:v>ET138h08ec</c:v>
                </c:pt>
                <c:pt idx="1">
                  <c:v>Sites 1, 2, 3</c:v>
                </c:pt>
              </c:strCache>
            </c:strRef>
          </c:tx>
          <c:spPr>
            <a:ln w="38100" cap="rnd">
              <a:solidFill>
                <a:schemeClr val="accent5"/>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'[DailyFluxes_Combined_2014-2017.xlsx]MonthlyFluxes_bysite'!$G$28:$G$39</c:f>
              <c:numCache>
                <c:formatCode>General</c:formatCode>
                <c:ptCount val="12"/>
                <c:pt idx="0">
                  <c:v>6.0999999999999988</c:v>
                </c:pt>
                <c:pt idx="1">
                  <c:v>10.96</c:v>
                </c:pt>
                <c:pt idx="2">
                  <c:v>26.71</c:v>
                </c:pt>
                <c:pt idx="3">
                  <c:v>36.22</c:v>
                </c:pt>
                <c:pt idx="4">
                  <c:v>74.92</c:v>
                </c:pt>
                <c:pt idx="5">
                  <c:v>114.52</c:v>
                </c:pt>
                <c:pt idx="6">
                  <c:v>100.24000000000001</c:v>
                </c:pt>
                <c:pt idx="7">
                  <c:v>53.21</c:v>
                </c:pt>
                <c:pt idx="8">
                  <c:v>20.679999999999996</c:v>
                </c:pt>
                <c:pt idx="9">
                  <c:v>25.97</c:v>
                </c:pt>
                <c:pt idx="10">
                  <c:v>12.479999999999997</c:v>
                </c:pt>
                <c:pt idx="11">
                  <c:v>6.6000000000000005</c:v>
                </c:pt>
              </c:numCache>
            </c:numRef>
          </c:yVal>
          <c:smooth val="0"/>
          <c:extLst>
            <c:ext xmlns:c16="http://schemas.microsoft.com/office/drawing/2014/chart" uri="{C3380CC4-5D6E-409C-BE32-E72D297353CC}">
              <c16:uniqueId val="{00000002-BDAC-4E96-8744-47C5F7D5569E}"/>
            </c:ext>
          </c:extLst>
        </c:ser>
        <c:ser>
          <c:idx val="3"/>
          <c:order val="3"/>
          <c:tx>
            <c:strRef>
              <c:f>'[DailyFluxes_Combined_2014-2017.xlsx]MonthlyFluxes_bysite'!$H$1:$H$2</c:f>
              <c:strCache>
                <c:ptCount val="2"/>
                <c:pt idx="0">
                  <c:v>ETmbsec</c:v>
                </c:pt>
                <c:pt idx="1">
                  <c:v>Sites 7, 8</c:v>
                </c:pt>
              </c:strCache>
            </c:strRef>
          </c:tx>
          <c:spPr>
            <a:ln w="38100" cap="rnd">
              <a:solidFill>
                <a:srgbClr val="00B0F0"/>
              </a:solidFill>
              <a:round/>
            </a:ln>
            <a:effectLst/>
          </c:spPr>
          <c:marker>
            <c:symbol val="none"/>
          </c:marker>
          <c:xVal>
            <c:numRef>
              <c:f>'[DailyFluxes_Combined_2014-2017.xlsx]MonthlyFluxes_bysite'!$B$16:$B$27</c:f>
              <c:numCache>
                <c:formatCode>General</c:formatCode>
                <c:ptCount val="12"/>
                <c:pt idx="0">
                  <c:v>1</c:v>
                </c:pt>
                <c:pt idx="1">
                  <c:v>2</c:v>
                </c:pt>
                <c:pt idx="2">
                  <c:v>3</c:v>
                </c:pt>
                <c:pt idx="3">
                  <c:v>4</c:v>
                </c:pt>
                <c:pt idx="4">
                  <c:v>5</c:v>
                </c:pt>
                <c:pt idx="5">
                  <c:v>6</c:v>
                </c:pt>
                <c:pt idx="6">
                  <c:v>7</c:v>
                </c:pt>
                <c:pt idx="7">
                  <c:v>8</c:v>
                </c:pt>
                <c:pt idx="8">
                  <c:v>9</c:v>
                </c:pt>
                <c:pt idx="9">
                  <c:v>10</c:v>
                </c:pt>
                <c:pt idx="10">
                  <c:v>11</c:v>
                </c:pt>
                <c:pt idx="11">
                  <c:v>12</c:v>
                </c:pt>
              </c:numCache>
            </c:numRef>
          </c:xVal>
          <c:yVal>
            <c:numRef>
              <c:f>'[DailyFluxes_Combined_2014-2017.xlsx]MonthlyFluxes_bysite'!$H$28:$H$39</c:f>
              <c:numCache>
                <c:formatCode>General</c:formatCode>
                <c:ptCount val="12"/>
                <c:pt idx="0">
                  <c:v>3.7100000000000004</c:v>
                </c:pt>
                <c:pt idx="1">
                  <c:v>8.48</c:v>
                </c:pt>
                <c:pt idx="2">
                  <c:v>10.470000000000002</c:v>
                </c:pt>
                <c:pt idx="3">
                  <c:v>16.519999999999996</c:v>
                </c:pt>
                <c:pt idx="4">
                  <c:v>67.61</c:v>
                </c:pt>
                <c:pt idx="5">
                  <c:v>114.72999999999999</c:v>
                </c:pt>
                <c:pt idx="6">
                  <c:v>111.68999999999997</c:v>
                </c:pt>
                <c:pt idx="7">
                  <c:v>50.34</c:v>
                </c:pt>
                <c:pt idx="8">
                  <c:v>26.130000000000003</c:v>
                </c:pt>
                <c:pt idx="9">
                  <c:v>25.32</c:v>
                </c:pt>
                <c:pt idx="10">
                  <c:v>13.290000000000001</c:v>
                </c:pt>
                <c:pt idx="11">
                  <c:v>8.1800000000000015</c:v>
                </c:pt>
              </c:numCache>
            </c:numRef>
          </c:yVal>
          <c:smooth val="0"/>
          <c:extLst>
            <c:ext xmlns:c16="http://schemas.microsoft.com/office/drawing/2014/chart" uri="{C3380CC4-5D6E-409C-BE32-E72D297353CC}">
              <c16:uniqueId val="{00000003-BDAC-4E96-8744-47C5F7D5569E}"/>
            </c:ext>
          </c:extLst>
        </c:ser>
        <c:dLbls>
          <c:showLegendKey val="0"/>
          <c:showVal val="0"/>
          <c:showCatName val="0"/>
          <c:showSerName val="0"/>
          <c:showPercent val="0"/>
          <c:showBubbleSize val="0"/>
        </c:dLbls>
        <c:axId val="533557312"/>
        <c:axId val="533559936"/>
      </c:scatterChart>
      <c:valAx>
        <c:axId val="533557312"/>
        <c:scaling>
          <c:orientation val="minMax"/>
          <c:max val="12"/>
          <c:min val="1"/>
        </c:scaling>
        <c:delete val="0"/>
        <c:axPos val="b"/>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9936"/>
        <c:crosses val="autoZero"/>
        <c:crossBetween val="midCat"/>
        <c:majorUnit val="1"/>
      </c:valAx>
      <c:valAx>
        <c:axId val="533559936"/>
        <c:scaling>
          <c:orientation val="minMax"/>
        </c:scaling>
        <c:delete val="0"/>
        <c:axPos val="l"/>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j-lt"/>
                <a:ea typeface="+mn-ea"/>
                <a:cs typeface="+mn-cs"/>
              </a:defRPr>
            </a:pPr>
            <a:endParaRPr lang="en-US"/>
          </a:p>
        </c:txPr>
        <c:crossAx val="533557312"/>
        <c:crosses val="autoZero"/>
        <c:crossBetween val="midCat"/>
      </c:valAx>
      <c:spPr>
        <a:noFill/>
        <a:ln w="38100">
          <a:solidFill>
            <a:schemeClr val="tx1"/>
          </a:solidFill>
        </a:ln>
        <a:effectLst/>
      </c:spPr>
    </c:plotArea>
    <c:plotVisOnly val="1"/>
    <c:dispBlanksAs val="gap"/>
    <c:showDLblsOverMax val="0"/>
  </c:chart>
  <c:spPr>
    <a:noFill/>
    <a:ln>
      <a:noFill/>
    </a:ln>
    <a:effectLst/>
  </c:spPr>
  <c:txPr>
    <a:bodyPr/>
    <a:lstStyle/>
    <a:p>
      <a:pPr>
        <a:defRPr sz="1800">
          <a:latin typeface="+mj-lt"/>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10.xml><?xml version="1.0" encoding="utf-8"?>
<c:userShapes xmlns:c="http://schemas.openxmlformats.org/drawingml/2006/chart">
  <cdr:relSizeAnchor xmlns:cdr="http://schemas.openxmlformats.org/drawingml/2006/chartDrawing">
    <cdr:from>
      <cdr:x>0.14305</cdr:x>
      <cdr:y>0.0333</cdr:y>
    </cdr:from>
    <cdr:to>
      <cdr:x>0.49136</cdr:x>
      <cdr:y>0.28486</cdr:y>
    </cdr:to>
    <cdr:sp macro="" textlink="">
      <cdr:nvSpPr>
        <cdr:cNvPr id="2" name="TextBox 1"/>
        <cdr:cNvSpPr txBox="1"/>
      </cdr:nvSpPr>
      <cdr:spPr>
        <a:xfrm xmlns:a="http://schemas.openxmlformats.org/drawingml/2006/main">
          <a:off x="971596" y="113993"/>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a:solidFill>
                <a:schemeClr val="tx1">
                  <a:lumMod val="75000"/>
                  <a:lumOff val="25000"/>
                </a:schemeClr>
              </a:solidFill>
              <a:latin typeface="+mj-lt"/>
            </a:rPr>
            <a:t>MOD16</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11.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12.xml><?xml version="1.0" encoding="utf-8"?>
<c:userShapes xmlns:c="http://schemas.openxmlformats.org/drawingml/2006/chart">
  <cdr:relSizeAnchor xmlns:cdr="http://schemas.openxmlformats.org/drawingml/2006/chartDrawing">
    <cdr:from>
      <cdr:x>0.14305</cdr:x>
      <cdr:y>0.0333</cdr:y>
    </cdr:from>
    <cdr:to>
      <cdr:x>0.49136</cdr:x>
      <cdr:y>0.28486</cdr:y>
    </cdr:to>
    <cdr:sp macro="" textlink="">
      <cdr:nvSpPr>
        <cdr:cNvPr id="2" name="TextBox 1"/>
        <cdr:cNvSpPr txBox="1"/>
      </cdr:nvSpPr>
      <cdr:spPr>
        <a:xfrm xmlns:a="http://schemas.openxmlformats.org/drawingml/2006/main">
          <a:off x="971596" y="113993"/>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a:solidFill>
                <a:schemeClr val="tx1">
                  <a:lumMod val="75000"/>
                  <a:lumOff val="25000"/>
                </a:schemeClr>
              </a:solidFill>
              <a:latin typeface="+mj-lt"/>
            </a:rPr>
            <a:t>MOD16</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13.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14.xml><?xml version="1.0" encoding="utf-8"?>
<c:userShapes xmlns:c="http://schemas.openxmlformats.org/drawingml/2006/chart">
  <cdr:relSizeAnchor xmlns:cdr="http://schemas.openxmlformats.org/drawingml/2006/chartDrawing">
    <cdr:from>
      <cdr:x>0.12857</cdr:x>
      <cdr:y>0.02824</cdr:y>
    </cdr:from>
    <cdr:to>
      <cdr:x>0.4872</cdr:x>
      <cdr:y>0.26742</cdr:y>
    </cdr:to>
    <cdr:sp macro="" textlink="">
      <cdr:nvSpPr>
        <cdr:cNvPr id="2" name="TextBox 1"/>
        <cdr:cNvSpPr txBox="1"/>
      </cdr:nvSpPr>
      <cdr:spPr>
        <a:xfrm xmlns:a="http://schemas.openxmlformats.org/drawingml/2006/main">
          <a:off x="848096" y="101662"/>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a:solidFill>
                <a:schemeClr val="tx1">
                  <a:lumMod val="75000"/>
                  <a:lumOff val="25000"/>
                </a:schemeClr>
              </a:solidFill>
              <a:latin typeface="+mj-lt"/>
            </a:rPr>
            <a:t>NLDAS-2-Noah</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15.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16.xml><?xml version="1.0" encoding="utf-8"?>
<c:userShapes xmlns:c="http://schemas.openxmlformats.org/drawingml/2006/chart">
  <cdr:relSizeAnchor xmlns:cdr="http://schemas.openxmlformats.org/drawingml/2006/chartDrawing">
    <cdr:from>
      <cdr:x>0.12857</cdr:x>
      <cdr:y>0.02824</cdr:y>
    </cdr:from>
    <cdr:to>
      <cdr:x>0.4872</cdr:x>
      <cdr:y>0.26742</cdr:y>
    </cdr:to>
    <cdr:sp macro="" textlink="">
      <cdr:nvSpPr>
        <cdr:cNvPr id="2" name="TextBox 1"/>
        <cdr:cNvSpPr txBox="1"/>
      </cdr:nvSpPr>
      <cdr:spPr>
        <a:xfrm xmlns:a="http://schemas.openxmlformats.org/drawingml/2006/main">
          <a:off x="848096" y="101662"/>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a:solidFill>
                <a:schemeClr val="tx1">
                  <a:lumMod val="75000"/>
                  <a:lumOff val="25000"/>
                </a:schemeClr>
              </a:solidFill>
              <a:latin typeface="+mj-lt"/>
            </a:rPr>
            <a:t>NLDAS-2-Noah</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2.xml><?xml version="1.0" encoding="utf-8"?>
<c:userShapes xmlns:c="http://schemas.openxmlformats.org/drawingml/2006/chart">
  <cdr:relSizeAnchor xmlns:cdr="http://schemas.openxmlformats.org/drawingml/2006/chartDrawing">
    <cdr:from>
      <cdr:x>0.10413</cdr:x>
      <cdr:y>0.0708</cdr:y>
    </cdr:from>
    <cdr:to>
      <cdr:x>0.46638</cdr:x>
      <cdr:y>0.32242</cdr:y>
    </cdr:to>
    <cdr:sp macro="" textlink="">
      <cdr:nvSpPr>
        <cdr:cNvPr id="2" name="TextBox 1"/>
        <cdr:cNvSpPr txBox="1"/>
      </cdr:nvSpPr>
      <cdr:spPr>
        <a:xfrm xmlns:a="http://schemas.openxmlformats.org/drawingml/2006/main">
          <a:off x="680065" y="242278"/>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err="1">
              <a:solidFill>
                <a:schemeClr val="tx1">
                  <a:lumMod val="75000"/>
                  <a:lumOff val="25000"/>
                </a:schemeClr>
              </a:solidFill>
              <a:latin typeface="+mj-lt"/>
            </a:rPr>
            <a:t>SSEBop</a:t>
          </a:r>
          <a:endParaRPr lang="en-US" sz="2000" b="1" dirty="0">
            <a:solidFill>
              <a:schemeClr val="tx1">
                <a:lumMod val="75000"/>
                <a:lumOff val="25000"/>
              </a:schemeClr>
            </a:solidFill>
            <a:latin typeface="+mj-lt"/>
          </a:endParaRP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3.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4.xml><?xml version="1.0" encoding="utf-8"?>
<c:userShapes xmlns:c="http://schemas.openxmlformats.org/drawingml/2006/chart">
  <cdr:relSizeAnchor xmlns:cdr="http://schemas.openxmlformats.org/drawingml/2006/chartDrawing">
    <cdr:from>
      <cdr:x>0.10413</cdr:x>
      <cdr:y>0.0708</cdr:y>
    </cdr:from>
    <cdr:to>
      <cdr:x>0.46638</cdr:x>
      <cdr:y>0.32242</cdr:y>
    </cdr:to>
    <cdr:sp macro="" textlink="">
      <cdr:nvSpPr>
        <cdr:cNvPr id="2" name="TextBox 1"/>
        <cdr:cNvSpPr txBox="1"/>
      </cdr:nvSpPr>
      <cdr:spPr>
        <a:xfrm xmlns:a="http://schemas.openxmlformats.org/drawingml/2006/main">
          <a:off x="680065" y="242278"/>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err="1">
              <a:solidFill>
                <a:schemeClr val="tx1">
                  <a:lumMod val="75000"/>
                  <a:lumOff val="25000"/>
                </a:schemeClr>
              </a:solidFill>
              <a:latin typeface="+mj-lt"/>
            </a:rPr>
            <a:t>SSEBop</a:t>
          </a:r>
          <a:endParaRPr lang="en-US" sz="2000" b="1" dirty="0">
            <a:solidFill>
              <a:schemeClr val="tx1">
                <a:lumMod val="75000"/>
                <a:lumOff val="25000"/>
              </a:schemeClr>
            </a:solidFill>
            <a:latin typeface="+mj-lt"/>
          </a:endParaRP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5.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6.xml><?xml version="1.0" encoding="utf-8"?>
<c:userShapes xmlns:c="http://schemas.openxmlformats.org/drawingml/2006/chart">
  <cdr:relSizeAnchor xmlns:cdr="http://schemas.openxmlformats.org/drawingml/2006/chartDrawing">
    <cdr:from>
      <cdr:x>0.13875</cdr:x>
      <cdr:y>0.06106</cdr:y>
    </cdr:from>
    <cdr:to>
      <cdr:x>0.47823</cdr:x>
      <cdr:y>0.3028</cdr:y>
    </cdr:to>
    <cdr:sp macro="" textlink="">
      <cdr:nvSpPr>
        <cdr:cNvPr id="2" name="TextBox 1"/>
        <cdr:cNvSpPr txBox="1"/>
      </cdr:nvSpPr>
      <cdr:spPr>
        <a:xfrm xmlns:a="http://schemas.openxmlformats.org/drawingml/2006/main">
          <a:off x="966903" y="217493"/>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err="1">
              <a:solidFill>
                <a:schemeClr val="tx1">
                  <a:lumMod val="75000"/>
                  <a:lumOff val="25000"/>
                </a:schemeClr>
              </a:solidFill>
              <a:latin typeface="+mj-lt"/>
            </a:rPr>
            <a:t>EEFlux</a:t>
          </a:r>
          <a:endParaRPr lang="en-US" sz="2000" b="1" dirty="0">
            <a:solidFill>
              <a:schemeClr val="tx1">
                <a:lumMod val="75000"/>
                <a:lumOff val="25000"/>
              </a:schemeClr>
            </a:solidFill>
            <a:latin typeface="+mj-lt"/>
          </a:endParaRP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7.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8.xml><?xml version="1.0" encoding="utf-8"?>
<c:userShapes xmlns:c="http://schemas.openxmlformats.org/drawingml/2006/chart">
  <cdr:relSizeAnchor xmlns:cdr="http://schemas.openxmlformats.org/drawingml/2006/chartDrawing">
    <cdr:from>
      <cdr:x>0.13875</cdr:x>
      <cdr:y>0.06106</cdr:y>
    </cdr:from>
    <cdr:to>
      <cdr:x>0.47823</cdr:x>
      <cdr:y>0.3028</cdr:y>
    </cdr:to>
    <cdr:sp macro="" textlink="">
      <cdr:nvSpPr>
        <cdr:cNvPr id="2" name="TextBox 1"/>
        <cdr:cNvSpPr txBox="1"/>
      </cdr:nvSpPr>
      <cdr:spPr>
        <a:xfrm xmlns:a="http://schemas.openxmlformats.org/drawingml/2006/main">
          <a:off x="966903" y="217493"/>
          <a:ext cx="2365688" cy="861116"/>
        </a:xfrm>
        <a:prstGeom xmlns:a="http://schemas.openxmlformats.org/drawingml/2006/main" prst="rect">
          <a:avLst/>
        </a:prstGeom>
      </cdr:spPr>
      <cdr:txBody>
        <a:bodyPr xmlns:a="http://schemas.openxmlformats.org/drawingml/2006/main" wrap="square" numCol="1" spcCol="64008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en-US" sz="2000" b="1" dirty="0" err="1">
              <a:solidFill>
                <a:schemeClr val="tx1">
                  <a:lumMod val="75000"/>
                  <a:lumOff val="25000"/>
                </a:schemeClr>
              </a:solidFill>
              <a:latin typeface="+mj-lt"/>
            </a:rPr>
            <a:t>EEFlux</a:t>
          </a:r>
          <a:endParaRPr lang="en-US" sz="2000" b="1" dirty="0">
            <a:solidFill>
              <a:schemeClr val="tx1">
                <a:lumMod val="75000"/>
                <a:lumOff val="25000"/>
              </a:schemeClr>
            </a:solidFill>
            <a:latin typeface="+mj-lt"/>
          </a:endParaRP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drawings/drawing9.xml><?xml version="1.0" encoding="utf-8"?>
<c:userShapes xmlns:c="http://schemas.openxmlformats.org/drawingml/2006/chart">
  <cdr:relSizeAnchor xmlns:cdr="http://schemas.openxmlformats.org/drawingml/2006/chartDrawing">
    <cdr:from>
      <cdr:x>0.10511</cdr:x>
      <cdr:y>0.05264</cdr:y>
    </cdr:from>
    <cdr:to>
      <cdr:x>0.49216</cdr:x>
      <cdr:y>0.3237</cdr:y>
    </cdr:to>
    <cdr:sp macro="" textlink="">
      <cdr:nvSpPr>
        <cdr:cNvPr id="2" name="TextBox 1"/>
        <cdr:cNvSpPr txBox="1"/>
      </cdr:nvSpPr>
      <cdr:spPr>
        <a:xfrm xmlns:a="http://schemas.openxmlformats.org/drawingml/2006/main">
          <a:off x="680065" y="167242"/>
          <a:ext cx="2504301" cy="861116"/>
        </a:xfrm>
        <a:prstGeom xmlns:a="http://schemas.openxmlformats.org/drawingml/2006/main" prst="rect">
          <a:avLst/>
        </a:prstGeom>
      </cdr:spPr>
      <cdr:txBody>
        <a:bodyPr xmlns:a="http://schemas.openxmlformats.org/drawingml/2006/main" vertOverflow="clip" wrap="square" numCol="1" spcCol="640080" rtlCol="0"/>
        <a:lstStyle xmlns:a="http://schemas.openxmlformats.org/drawingml/2006/main"/>
        <a:p xmlns:a="http://schemas.openxmlformats.org/drawingml/2006/main">
          <a:pPr algn="just"/>
          <a:r>
            <a:rPr lang="en-US" sz="2000" b="1" dirty="0">
              <a:solidFill>
                <a:schemeClr val="tx1">
                  <a:lumMod val="75000"/>
                  <a:lumOff val="25000"/>
                </a:schemeClr>
              </a:solidFill>
              <a:latin typeface="+mj-lt"/>
            </a:rPr>
            <a:t>RCEW Monthly ET</a:t>
          </a:r>
        </a:p>
        <a:p xmlns:a="http://schemas.openxmlformats.org/drawingml/2006/main">
          <a:pPr algn="just"/>
          <a:r>
            <a:rPr lang="en-US" sz="2000" b="1" dirty="0">
              <a:solidFill>
                <a:schemeClr val="tx1">
                  <a:lumMod val="75000"/>
                  <a:lumOff val="25000"/>
                </a:schemeClr>
              </a:solidFill>
              <a:latin typeface="+mj-lt"/>
            </a:rPr>
            <a:t>2016</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12/25/2018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12/25/2018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100" dirty="0">
                <a:latin typeface="Arial" panose="020B0604020202020204" pitchFamily="34" charset="0"/>
                <a:cs typeface="Arial" panose="020B0604020202020204" pitchFamily="34" charset="0"/>
              </a:rPr>
              <a:t>Good</a:t>
            </a:r>
            <a:r>
              <a:rPr lang="en-US" sz="1100" baseline="0" dirty="0">
                <a:latin typeface="Arial" panose="020B0604020202020204" pitchFamily="34" charset="0"/>
                <a:cs typeface="Arial" panose="020B0604020202020204" pitchFamily="34" charset="0"/>
              </a:rPr>
              <a:t> afternoon and thank you for coming. Our team is really pleased to have the opportunity to share our research evaluating evapotranspiration and water budget components in the semi-arid sagebrush steppe.</a:t>
            </a:r>
          </a:p>
          <a:p>
            <a:pPr defTabSz="931774">
              <a:defRPr/>
            </a:pPr>
            <a:endParaRPr lang="en-US" sz="1100" dirty="0">
              <a:latin typeface="Arial" panose="020B0604020202020204" pitchFamily="34" charset="0"/>
              <a:cs typeface="Arial" panose="020B0604020202020204" pitchFamily="34" charset="0"/>
            </a:endParaRPr>
          </a:p>
          <a:p>
            <a:pPr defTabSz="931774">
              <a:defRPr/>
            </a:pPr>
            <a:r>
              <a:rPr lang="en-US" sz="1100" dirty="0">
                <a:latin typeface="Arial" panose="020B0604020202020204" pitchFamily="34" charset="0"/>
                <a:cs typeface="Arial" panose="020B0604020202020204" pitchFamily="34" charset="0"/>
              </a:rPr>
              <a:t>--------------Image Credits Below --------------</a:t>
            </a:r>
          </a:p>
          <a:p>
            <a:pPr marL="174708" indent="-174708" defTabSz="931774">
              <a:spcBef>
                <a:spcPts val="204"/>
              </a:spcBef>
              <a:buClr>
                <a:srgbClr val="3289B4"/>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Image produced by Idaho Water Resources Team</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857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help</a:t>
            </a:r>
            <a:r>
              <a:rPr lang="en-US" baseline="0" dirty="0"/>
              <a:t> our partners more easily and accurately estimate ET, our team had 4 major objectives: the first and most important objective was to assess the potential of currently available ET models to map ET in a semi-arid environment.</a:t>
            </a:r>
          </a:p>
          <a:p>
            <a:r>
              <a:rPr lang="en-US" baseline="0" dirty="0"/>
              <a:t>To reiterate the importance of using satellite-based ET measures, we’ll look at our theoretical watershed on the right. We currently know the ET values at our eddy flux covariance tower sites, marked with the red pins.</a:t>
            </a:r>
          </a:p>
          <a:p>
            <a:r>
              <a:rPr lang="en-US" baseline="0"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produced</a:t>
            </a:r>
            <a:r>
              <a:rPr lang="en-US" baseline="0" dirty="0"/>
              <a:t> by Idaho Water Resources II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10</a:t>
            </a:fld>
            <a:endParaRPr lang="en-US"/>
          </a:p>
        </p:txBody>
      </p:sp>
    </p:spTree>
    <p:extLst>
      <p:ext uri="{BB962C8B-B14F-4D97-AF65-F5344CB8AC3E}">
        <p14:creationId xmlns:p14="http://schemas.microsoft.com/office/powerpoint/2010/main" val="1979591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a:t>
            </a:r>
            <a:r>
              <a:rPr lang="en-US" baseline="0" dirty="0"/>
              <a:t> extrapolate from that data to estimate what’s occurring within the red area, but these estimates may not be accurate if there are changes in vegetation and topography that alter ET.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produced</a:t>
            </a:r>
            <a:r>
              <a:rPr lang="en-US" baseline="0" dirty="0"/>
              <a:t> by Idaho Water Resources II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11</a:t>
            </a:fld>
            <a:endParaRPr lang="en-US"/>
          </a:p>
        </p:txBody>
      </p:sp>
    </p:spTree>
    <p:extLst>
      <p:ext uri="{BB962C8B-B14F-4D97-AF65-F5344CB8AC3E}">
        <p14:creationId xmlns:p14="http://schemas.microsoft.com/office/powerpoint/2010/main" val="712153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Satellites can gather information from these areas between </a:t>
            </a:r>
            <a:r>
              <a:rPr lang="en-US" i="1" baseline="0" dirty="0"/>
              <a:t>in situ </a:t>
            </a:r>
            <a:r>
              <a:rPr lang="en-US" baseline="0" dirty="0"/>
              <a:t>measures, input them into ET models…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produced</a:t>
            </a:r>
            <a:r>
              <a:rPr lang="en-US" baseline="0" dirty="0"/>
              <a:t> by Idaho Water Resources II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12</a:t>
            </a:fld>
            <a:endParaRPr lang="en-US"/>
          </a:p>
        </p:txBody>
      </p:sp>
    </p:spTree>
    <p:extLst>
      <p:ext uri="{BB962C8B-B14F-4D97-AF65-F5344CB8AC3E}">
        <p14:creationId xmlns:p14="http://schemas.microsoft.com/office/powerpoint/2010/main" val="1296430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and fill in those gaps. But how accurate are those satellite based measurements in a semi-arid steppe?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produced</a:t>
            </a:r>
            <a:r>
              <a:rPr lang="en-US" baseline="0" dirty="0"/>
              <a:t> by Idaho Water Resources II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645494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To assess this accuracy, we validated the satellite-modeled ET with eddy flux covariance tower ET data.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produced</a:t>
            </a:r>
            <a:r>
              <a:rPr lang="en-US" baseline="0" dirty="0"/>
              <a:t> by Idaho Water Resources II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14</a:t>
            </a:fld>
            <a:endParaRPr lang="en-US"/>
          </a:p>
        </p:txBody>
      </p:sp>
    </p:spTree>
    <p:extLst>
      <p:ext uri="{BB962C8B-B14F-4D97-AF65-F5344CB8AC3E}">
        <p14:creationId xmlns:p14="http://schemas.microsoft.com/office/powerpoint/2010/main" val="3249562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Next we compared ET data to a number of environmental variables to produce a more holistic view of water availability in our study area.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produced</a:t>
            </a:r>
            <a:r>
              <a:rPr lang="en-US" baseline="0" dirty="0"/>
              <a:t> by Idaho Water Resources II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15</a:t>
            </a:fld>
            <a:endParaRPr lang="en-US"/>
          </a:p>
        </p:txBody>
      </p:sp>
    </p:spTree>
    <p:extLst>
      <p:ext uri="{BB962C8B-B14F-4D97-AF65-F5344CB8AC3E}">
        <p14:creationId xmlns:p14="http://schemas.microsoft.com/office/powerpoint/2010/main" val="105387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And, finally, we aimed to create an easily reproducible methodology for estimating ET that would be useful to our project partners.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produced</a:t>
            </a:r>
            <a:r>
              <a:rPr lang="en-US" baseline="0" dirty="0"/>
              <a:t> by Idaho Water Resources II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16</a:t>
            </a:fld>
            <a:endParaRPr lang="en-US"/>
          </a:p>
        </p:txBody>
      </p:sp>
    </p:spTree>
    <p:extLst>
      <p:ext uri="{BB962C8B-B14F-4D97-AF65-F5344CB8AC3E}">
        <p14:creationId xmlns:p14="http://schemas.microsoft.com/office/powerpoint/2010/main" val="1018476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order to meet our objectives, we had a relatively simple workflow.  We collected data from four ET models: </a:t>
            </a:r>
            <a:r>
              <a:rPr lang="en-US" baseline="0" dirty="0" err="1"/>
              <a:t>EEFlux</a:t>
            </a:r>
            <a:r>
              <a:rPr lang="en-US" baseline="0" dirty="0"/>
              <a:t>, MOD16, </a:t>
            </a:r>
            <a:r>
              <a:rPr lang="en-US" baseline="0" dirty="0" err="1"/>
              <a:t>SSEBop</a:t>
            </a:r>
            <a:r>
              <a:rPr lang="en-US" baseline="0" dirty="0"/>
              <a:t>, and NLDAS-2-Noah as well as eddy covariance flux tower data from RCEW.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then used either GEE or </a:t>
            </a:r>
            <a:r>
              <a:rPr lang="en-US" baseline="0" dirty="0" err="1"/>
              <a:t>ArcPro</a:t>
            </a:r>
            <a:r>
              <a:rPr lang="en-US" baseline="0" dirty="0"/>
              <a:t> to clip the modeled ET to the RCEW boundary and extracted values at RCEW flux tower sites for available dates that overlap with RCEW flux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clipped maps were then compared to NDVI, soil moisture, and other environmental variables to determine if there were correlations between these variables and modeled 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final output from the project include the clipped ET maps for the different models, as well as correlations between modeled ET and RCEW eddy covariance flux tower data.</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produced</a:t>
            </a:r>
            <a:r>
              <a:rPr lang="en-US" baseline="0" dirty="0"/>
              <a:t> by Idaho Water Resources II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17</a:t>
            </a:fld>
            <a:endParaRPr lang="en-US"/>
          </a:p>
        </p:txBody>
      </p:sp>
    </p:spTree>
    <p:extLst>
      <p:ext uri="{BB962C8B-B14F-4D97-AF65-F5344CB8AC3E}">
        <p14:creationId xmlns:p14="http://schemas.microsoft.com/office/powerpoint/2010/main" val="367815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Satellite</a:t>
            </a:r>
            <a:r>
              <a:rPr lang="en-US" baseline="0" dirty="0"/>
              <a:t> imagery from NASA’s Terra Moderate-resolution Imaging </a:t>
            </a:r>
            <a:r>
              <a:rPr lang="en-US" baseline="0" dirty="0" err="1"/>
              <a:t>Spectroradiometer</a:t>
            </a:r>
            <a:r>
              <a:rPr lang="en-US" baseline="0" dirty="0"/>
              <a:t> (MODIS), Terra Advanced </a:t>
            </a:r>
            <a:r>
              <a:rPr lang="en-US" baseline="0" dirty="0" err="1"/>
              <a:t>Spacebourne</a:t>
            </a:r>
            <a:r>
              <a:rPr lang="en-US" baseline="0" dirty="0"/>
              <a:t> Thermal Emission and Reflection Radiometer (ASTER), Aqua MODIS, Landsat 7 Enhanced Thematic Mapper Plus (ETM+), Landsat 8 Operational Land Imager (OLI), and Landsat 8 Thermal Infrared Sensor (TIRS) were used to inform the four ET models we examined– </a:t>
            </a:r>
            <a:r>
              <a:rPr lang="en-US" baseline="0" dirty="0" err="1"/>
              <a:t>SSEBop</a:t>
            </a:r>
            <a:r>
              <a:rPr lang="en-US" baseline="0" dirty="0"/>
              <a:t>, MOD16, </a:t>
            </a:r>
            <a:r>
              <a:rPr lang="en-US" baseline="0" dirty="0" err="1"/>
              <a:t>EEFlux</a:t>
            </a:r>
            <a:r>
              <a:rPr lang="en-US" baseline="0" dirty="0"/>
              <a:t> (METRIC), and NLDAS-2-Noah.</a:t>
            </a:r>
            <a:endParaRPr lang="en-US" dirty="0"/>
          </a:p>
          <a:p>
            <a:endParaRPr lang="en-US" baseline="0" dirty="0"/>
          </a:p>
          <a:p>
            <a:r>
              <a:rPr lang="en-US" dirty="0"/>
              <a:t>Image Source:</a:t>
            </a:r>
            <a:r>
              <a:rPr lang="en-US" baseline="0" dirty="0"/>
              <a:t> NASA</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4201880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Our study area is the Reynolds Creek Experimental Watershed, which is located in southwest Idaho. Reynolds Creek was founded by an act of congress in 1959 and has been designated as a “Critical Zone Observatory”, where</a:t>
            </a:r>
            <a:r>
              <a:rPr lang="en-US" sz="1200" baseline="0" dirty="0">
                <a:latin typeface="Arial" panose="020B0604020202020204" pitchFamily="34" charset="0"/>
                <a:cs typeface="Arial" panose="020B0604020202020204" pitchFamily="34" charset="0"/>
              </a:rPr>
              <a:t> soil, water and organic systems have been studied over time.  As a result, this area has long-term datasets that are spatially extensive and include data for diverse vegetation and elevation gradients. </a:t>
            </a:r>
            <a:r>
              <a:rPr lang="en-US" sz="1200" dirty="0">
                <a:latin typeface="Arial" panose="020B0604020202020204" pitchFamily="34" charset="0"/>
                <a:cs typeface="Arial" panose="020B0604020202020204" pitchFamily="34" charset="0"/>
              </a:rPr>
              <a:t>This gave us a valuable opportunity for checking the accuracy of satellite-based ET measurements across variable environmental</a:t>
            </a:r>
            <a:r>
              <a:rPr lang="en-US" sz="1200" baseline="0" dirty="0">
                <a:latin typeface="Arial" panose="020B0604020202020204" pitchFamily="34" charset="0"/>
                <a:cs typeface="Arial" panose="020B0604020202020204" pitchFamily="34" charset="0"/>
              </a:rPr>
              <a:t> conditions</a:t>
            </a:r>
            <a:r>
              <a:rPr lang="en-US" sz="1200" dirty="0">
                <a:latin typeface="Arial" panose="020B0604020202020204" pitchFamily="34" charset="0"/>
                <a:cs typeface="Arial" panose="020B0604020202020204" pitchFamily="34" charset="0"/>
              </a:rPr>
              <a:t>. </a:t>
            </a:r>
          </a:p>
          <a:p>
            <a:pPr defTabSz="931774">
              <a:defRPr/>
            </a:pPr>
            <a:endParaRPr lang="en-US" baseline="0" dirty="0"/>
          </a:p>
          <a:p>
            <a:r>
              <a:rPr lang="en-US" dirty="0"/>
              <a:t>Image produced</a:t>
            </a:r>
            <a:r>
              <a:rPr lang="en-US" baseline="0" dirty="0"/>
              <a:t> by Idaho Water Resources II Team</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19</a:t>
            </a:fld>
            <a:endParaRPr lang="en-US"/>
          </a:p>
        </p:txBody>
      </p:sp>
    </p:spTree>
    <p:extLst>
      <p:ext uri="{BB962C8B-B14F-4D97-AF65-F5344CB8AC3E}">
        <p14:creationId xmlns:p14="http://schemas.microsoft.com/office/powerpoint/2010/main" val="2670194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Over 60% of Idaho is managed by state or federal institutions.</a:t>
            </a:r>
            <a:r>
              <a:rPr lang="en-US" sz="1200" baseline="0" dirty="0"/>
              <a:t> These diverse areas have complex management objectives and are oftentimes in remote, difficult to access locations.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a:t>
            </a:r>
            <a:r>
              <a:rPr lang="en-US" sz="1200" dirty="0">
                <a:latin typeface="Arial" panose="020B0604020202020204" pitchFamily="34" charset="0"/>
                <a:cs typeface="Arial" panose="020B0604020202020204" pitchFamily="34" charset="0"/>
              </a:rPr>
              <a:t>Ian Lauer</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a:t>
            </a:fld>
            <a:endParaRPr lang="en-US"/>
          </a:p>
        </p:txBody>
      </p:sp>
    </p:spTree>
    <p:extLst>
      <p:ext uri="{BB962C8B-B14F-4D97-AF65-F5344CB8AC3E}">
        <p14:creationId xmlns:p14="http://schemas.microsoft.com/office/powerpoint/2010/main" val="1841434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RCEW is representative</a:t>
            </a:r>
            <a:r>
              <a:rPr lang="en-US" baseline="0" dirty="0"/>
              <a:t> of a sagebrush steppe, high desert environment. At lower elevations vegetation is </a:t>
            </a:r>
            <a:r>
              <a:rPr lang="en-US" baseline="0" dirty="0" err="1"/>
              <a:t>mainlu</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20</a:t>
            </a:fld>
            <a:endParaRPr lang="en-US"/>
          </a:p>
        </p:txBody>
      </p:sp>
    </p:spTree>
    <p:extLst>
      <p:ext uri="{BB962C8B-B14F-4D97-AF65-F5344CB8AC3E}">
        <p14:creationId xmlns:p14="http://schemas.microsoft.com/office/powerpoint/2010/main" val="1251653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The</a:t>
            </a:r>
            <a:r>
              <a:rPr lang="en-US" sz="1100" baseline="0" dirty="0">
                <a:latin typeface="Arial" panose="020B0604020202020204" pitchFamily="34" charset="0"/>
                <a:cs typeface="Arial" panose="020B0604020202020204" pitchFamily="34" charset="0"/>
              </a:rPr>
              <a:t> </a:t>
            </a:r>
            <a:r>
              <a:rPr lang="en-US" sz="1100" baseline="0" dirty="0" err="1">
                <a:latin typeface="Arial" panose="020B0604020202020204" pitchFamily="34" charset="0"/>
                <a:cs typeface="Arial" panose="020B0604020202020204" pitchFamily="34" charset="0"/>
              </a:rPr>
              <a:t>SSEBop</a:t>
            </a:r>
            <a:r>
              <a:rPr lang="en-US" sz="1100" baseline="0" dirty="0">
                <a:latin typeface="Arial" panose="020B0604020202020204" pitchFamily="34" charset="0"/>
                <a:cs typeface="Arial" panose="020B0604020202020204" pitchFamily="34" charset="0"/>
              </a:rPr>
              <a:t> model is based on earlier models that use a surface energy balance to model ET. On the top we have a time series showing monthly cumulative ET at RCEW, with months on the x axis and ET in mm/month on the y for 2016. On the bottom, we have a time series for </a:t>
            </a:r>
            <a:r>
              <a:rPr lang="en-US" sz="1100" baseline="0" dirty="0" err="1">
                <a:latin typeface="Arial" panose="020B0604020202020204" pitchFamily="34" charset="0"/>
                <a:cs typeface="Arial" panose="020B0604020202020204" pitchFamily="34" charset="0"/>
              </a:rPr>
              <a:t>SSEBop</a:t>
            </a:r>
            <a:r>
              <a:rPr lang="en-US" sz="1100" baseline="0" dirty="0">
                <a:latin typeface="Arial" panose="020B0604020202020204" pitchFamily="34" charset="0"/>
                <a:cs typeface="Arial" panose="020B0604020202020204" pitchFamily="34" charset="0"/>
              </a:rPr>
              <a:t> modeled ET data for 2016, again with time in months on the x axis and ET on the y in mm/month.  Our different colored lines represent the different eddy covariance tower sites at Reynolds that are located within different vegetation communities and at diverse elevations, as discussed on the previous slide.  On the top, we can see ET peaks at different times depending on the vegetation community– low and Wyoming sagebrush peak in May while our high and low elevation mountain sagebrush peak in June.</a:t>
            </a:r>
          </a:p>
          <a:p>
            <a:endParaRPr lang="en-US" sz="1100" baseline="0" dirty="0">
              <a:latin typeface="Arial" panose="020B0604020202020204" pitchFamily="34" charset="0"/>
              <a:cs typeface="Arial" panose="020B0604020202020204" pitchFamily="34" charset="0"/>
            </a:endParaRPr>
          </a:p>
          <a:p>
            <a:r>
              <a:rPr lang="en-US" sz="1100" baseline="0" dirty="0">
                <a:latin typeface="Arial" panose="020B0604020202020204" pitchFamily="34" charset="0"/>
                <a:cs typeface="Arial" panose="020B0604020202020204" pitchFamily="34" charset="0"/>
              </a:rPr>
              <a:t>The map on the right is from June of 2016.  It shows the spatial variation in ET across the watershed. The colors here indicate ET values, with low values of in brown and high ET values in green. The ET distribution appears to follow the vegetation and elevation gradient, with higher ET values in higher elevation mixed forest areas. </a:t>
            </a:r>
            <a:r>
              <a:rPr lang="en-US" sz="1100" baseline="0" dirty="0" err="1">
                <a:latin typeface="Arial" panose="020B0604020202020204" pitchFamily="34" charset="0"/>
                <a:cs typeface="Arial" panose="020B0604020202020204" pitchFamily="34" charset="0"/>
              </a:rPr>
              <a:t>SSEBop</a:t>
            </a:r>
            <a:r>
              <a:rPr lang="en-US" sz="1100" baseline="0" dirty="0">
                <a:latin typeface="Arial" panose="020B0604020202020204" pitchFamily="34" charset="0"/>
                <a:cs typeface="Arial" panose="020B0604020202020204" pitchFamily="34" charset="0"/>
              </a:rPr>
              <a:t> spatial resolution is 1 km.</a:t>
            </a:r>
          </a:p>
          <a:p>
            <a:pPr marL="0" indent="0" defTabSz="931774">
              <a:spcBef>
                <a:spcPts val="204"/>
              </a:spcBef>
              <a:buClr>
                <a:srgbClr val="3289B4"/>
              </a:buClr>
              <a:buFont typeface="Arial" panose="020B0604020202020204" pitchFamily="34" charset="0"/>
              <a:buNone/>
              <a:defRPr/>
            </a:pPr>
            <a:endParaRPr lang="en-US" sz="1100" dirty="0">
              <a:latin typeface="Arial" panose="020B0604020202020204" pitchFamily="34" charset="0"/>
              <a:cs typeface="Arial" panose="020B0604020202020204" pitchFamily="34" charset="0"/>
            </a:endParaRPr>
          </a:p>
          <a:p>
            <a:pPr marL="0" indent="0" defTabSz="931774">
              <a:spcBef>
                <a:spcPts val="204"/>
              </a:spcBef>
              <a:buClr>
                <a:srgbClr val="3289B4"/>
              </a:buClr>
              <a:buFont typeface="Arial" panose="020B0604020202020204" pitchFamily="34" charset="0"/>
              <a:buNone/>
              <a:defRPr/>
            </a:pPr>
            <a:r>
              <a:rPr lang="en-US" sz="1100" dirty="0">
                <a:latin typeface="Arial" panose="020B0604020202020204" pitchFamily="34" charset="0"/>
                <a:cs typeface="Arial" panose="020B0604020202020204" pitchFamily="34" charset="0"/>
              </a:rPr>
              <a:t>Images produced by Idaho Water Resources II Team</a:t>
            </a:r>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5528507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spcBef>
                <a:spcPts val="204"/>
              </a:spcBef>
              <a:buClr>
                <a:srgbClr val="3289B4"/>
              </a:buClr>
              <a:buFont typeface="Arial" panose="020B0604020202020204" pitchFamily="34" charset="0"/>
              <a:buNone/>
              <a:defRPr/>
            </a:pPr>
            <a:r>
              <a:rPr lang="en-US" sz="1100" dirty="0">
                <a:latin typeface="Arial" panose="020B0604020202020204" pitchFamily="34" charset="0"/>
                <a:cs typeface="Arial" panose="020B0604020202020204" pitchFamily="34" charset="0"/>
              </a:rPr>
              <a:t>These are our same time</a:t>
            </a:r>
            <a:r>
              <a:rPr lang="en-US" sz="1100" baseline="0" dirty="0">
                <a:latin typeface="Arial" panose="020B0604020202020204" pitchFamily="34" charset="0"/>
                <a:cs typeface="Arial" panose="020B0604020202020204" pitchFamily="34" charset="0"/>
              </a:rPr>
              <a:t> series for RCEW and </a:t>
            </a:r>
            <a:r>
              <a:rPr lang="en-US" sz="1100" baseline="0" dirty="0" err="1">
                <a:latin typeface="Arial" panose="020B0604020202020204" pitchFamily="34" charset="0"/>
                <a:cs typeface="Arial" panose="020B0604020202020204" pitchFamily="34" charset="0"/>
              </a:rPr>
              <a:t>SSEBop</a:t>
            </a:r>
            <a:r>
              <a:rPr lang="en-US" sz="1100" baseline="0" dirty="0">
                <a:latin typeface="Arial" panose="020B0604020202020204" pitchFamily="34" charset="0"/>
                <a:cs typeface="Arial" panose="020B0604020202020204" pitchFamily="34" charset="0"/>
              </a:rPr>
              <a:t> on the left, and a correlation plot on the right. We can see that while </a:t>
            </a:r>
            <a:r>
              <a:rPr lang="en-US" sz="1100" baseline="0" dirty="0" err="1">
                <a:latin typeface="Arial" panose="020B0604020202020204" pitchFamily="34" charset="0"/>
                <a:cs typeface="Arial" panose="020B0604020202020204" pitchFamily="34" charset="0"/>
              </a:rPr>
              <a:t>SSEBop</a:t>
            </a:r>
            <a:r>
              <a:rPr lang="en-US" sz="1100" baseline="0" dirty="0">
                <a:latin typeface="Arial" panose="020B0604020202020204" pitchFamily="34" charset="0"/>
                <a:cs typeface="Arial" panose="020B0604020202020204" pitchFamily="34" charset="0"/>
              </a:rPr>
              <a:t> fits to the patterns in RCEW data well for our lower elevation mountain sagebrush (in dark blue) and moderately well for low sage (grey), </a:t>
            </a:r>
            <a:r>
              <a:rPr lang="en-US" sz="1100" baseline="0" dirty="0" err="1">
                <a:latin typeface="Arial" panose="020B0604020202020204" pitchFamily="34" charset="0"/>
                <a:cs typeface="Arial" panose="020B0604020202020204" pitchFamily="34" charset="0"/>
              </a:rPr>
              <a:t>SSEBop</a:t>
            </a:r>
            <a:r>
              <a:rPr lang="en-US" sz="1100" baseline="0" dirty="0">
                <a:latin typeface="Arial" panose="020B0604020202020204" pitchFamily="34" charset="0"/>
                <a:cs typeface="Arial" panose="020B0604020202020204" pitchFamily="34" charset="0"/>
              </a:rPr>
              <a:t> ET did not closely replicate Reynolds Creek ET for our higher elevation mountain sagebrush (light blue) or the Wyoming sage (purple).</a:t>
            </a:r>
            <a:endParaRPr lang="en-US" sz="1100" dirty="0">
              <a:latin typeface="Arial" panose="020B0604020202020204" pitchFamily="34" charset="0"/>
              <a:cs typeface="Arial" panose="020B0604020202020204" pitchFamily="34" charset="0"/>
            </a:endParaRPr>
          </a:p>
          <a:p>
            <a:pPr marL="0" indent="0" defTabSz="931774">
              <a:spcBef>
                <a:spcPts val="204"/>
              </a:spcBef>
              <a:buClr>
                <a:srgbClr val="3289B4"/>
              </a:buClr>
              <a:buFont typeface="Arial" panose="020B0604020202020204" pitchFamily="34" charset="0"/>
              <a:buNone/>
              <a:defRPr/>
            </a:pPr>
            <a:endParaRPr lang="en-US" sz="1100" dirty="0">
              <a:latin typeface="Arial" panose="020B0604020202020204" pitchFamily="34" charset="0"/>
              <a:cs typeface="Arial" panose="020B0604020202020204" pitchFamily="34" charset="0"/>
            </a:endParaRPr>
          </a:p>
          <a:p>
            <a:pPr marL="0" indent="0" defTabSz="931774">
              <a:spcBef>
                <a:spcPts val="204"/>
              </a:spcBef>
              <a:buClr>
                <a:srgbClr val="3289B4"/>
              </a:buClr>
              <a:buFont typeface="Arial" panose="020B0604020202020204" pitchFamily="34" charset="0"/>
              <a:buNone/>
              <a:defRPr/>
            </a:pPr>
            <a:r>
              <a:rPr lang="en-US" sz="1100" dirty="0">
                <a:latin typeface="Arial" panose="020B0604020202020204" pitchFamily="34" charset="0"/>
                <a:cs typeface="Arial" panose="020B0604020202020204" pitchFamily="34" charset="0"/>
              </a:rPr>
              <a:t>Images produced by Idaho Water Resources II Team</a:t>
            </a:r>
          </a:p>
        </p:txBody>
      </p:sp>
      <p:sp>
        <p:nvSpPr>
          <p:cNvPr id="4" name="Slide Number Placeholder 3"/>
          <p:cNvSpPr>
            <a:spLocks noGrp="1"/>
          </p:cNvSpPr>
          <p:nvPr>
            <p:ph type="sldNum" sz="quarter" idx="10"/>
          </p:nvPr>
        </p:nvSpPr>
        <p:spPr/>
        <p:txBody>
          <a:bodyPr/>
          <a:lstStyle/>
          <a:p>
            <a:fld id="{0535C12C-436B-478B-9EA8-7D7AB2695871}" type="slidenum">
              <a:rPr lang="en-US" smtClean="0"/>
              <a:t>22</a:t>
            </a:fld>
            <a:endParaRPr lang="en-US"/>
          </a:p>
        </p:txBody>
      </p:sp>
    </p:spTree>
    <p:extLst>
      <p:ext uri="{BB962C8B-B14F-4D97-AF65-F5344CB8AC3E}">
        <p14:creationId xmlns:p14="http://schemas.microsoft.com/office/powerpoint/2010/main" val="650225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The</a:t>
            </a:r>
            <a:r>
              <a:rPr lang="en-US" sz="1200" baseline="0" dirty="0">
                <a:latin typeface="Arial" panose="020B0604020202020204" pitchFamily="34" charset="0"/>
                <a:cs typeface="Arial" panose="020B0604020202020204" pitchFamily="34" charset="0"/>
              </a:rPr>
              <a:t> </a:t>
            </a:r>
            <a:r>
              <a:rPr lang="en-US" sz="1200" baseline="0" dirty="0" err="1">
                <a:latin typeface="Arial" panose="020B0604020202020204" pitchFamily="34" charset="0"/>
                <a:cs typeface="Arial" panose="020B0604020202020204" pitchFamily="34" charset="0"/>
              </a:rPr>
              <a:t>EEFlux</a:t>
            </a:r>
            <a:r>
              <a:rPr lang="en-US" sz="1200" baseline="0" dirty="0">
                <a:latin typeface="Arial" panose="020B0604020202020204" pitchFamily="34" charset="0"/>
                <a:cs typeface="Arial" panose="020B0604020202020204" pitchFamily="34" charset="0"/>
              </a:rPr>
              <a:t> model is a Google Earth Engine toolset based on the METRIC ET model. On the bottom we have the time series for </a:t>
            </a:r>
            <a:r>
              <a:rPr lang="en-US" sz="1200" baseline="0" dirty="0" err="1">
                <a:latin typeface="Arial" panose="020B0604020202020204" pitchFamily="34" charset="0"/>
                <a:cs typeface="Arial" panose="020B0604020202020204" pitchFamily="34" charset="0"/>
              </a:rPr>
              <a:t>EEFlux</a:t>
            </a:r>
            <a:r>
              <a:rPr lang="en-US" sz="1200" baseline="0" dirty="0">
                <a:latin typeface="Arial" panose="020B0604020202020204" pitchFamily="34" charset="0"/>
                <a:cs typeface="Arial" panose="020B0604020202020204" pitchFamily="34" charset="0"/>
              </a:rPr>
              <a:t> modeled ET data for 2016, with time on the x axis and ET on the y in mm/month.  Again, the different lines represent the different eddy covariance tower sites at RCEW.  Looking quickly at the comparison to Reynolds’ ET, </a:t>
            </a:r>
            <a:r>
              <a:rPr lang="en-US" sz="1200" baseline="0" dirty="0" err="1">
                <a:latin typeface="Arial" panose="020B0604020202020204" pitchFamily="34" charset="0"/>
                <a:cs typeface="Arial" panose="020B0604020202020204" pitchFamily="34" charset="0"/>
              </a:rPr>
              <a:t>EEFlux</a:t>
            </a:r>
            <a:r>
              <a:rPr lang="en-US" sz="1200" baseline="0" dirty="0">
                <a:latin typeface="Arial" panose="020B0604020202020204" pitchFamily="34" charset="0"/>
                <a:cs typeface="Arial" panose="020B0604020202020204" pitchFamily="34" charset="0"/>
              </a:rPr>
              <a:t> overestimates some ET values, such as the peak ET at the higher elevation mountain sage site, and underestimates others such as the July values for low and Wyoming sage.</a:t>
            </a:r>
          </a:p>
          <a:p>
            <a:r>
              <a:rPr lang="en-US" sz="1200" baseline="0" dirty="0">
                <a:latin typeface="Arial" panose="020B0604020202020204" pitchFamily="34" charset="0"/>
                <a:cs typeface="Arial" panose="020B0604020202020204" pitchFamily="34" charset="0"/>
              </a:rPr>
              <a:t>The map on the right is again from June of 2016.  It shows the spatial variation in ET across the watershed. Again, green represents highest ET values and at the higher 30 m spatial resolution, the </a:t>
            </a:r>
            <a:r>
              <a:rPr lang="en-US" sz="1200" baseline="0" dirty="0" err="1">
                <a:latin typeface="Arial" panose="020B0604020202020204" pitchFamily="34" charset="0"/>
                <a:cs typeface="Arial" panose="020B0604020202020204" pitchFamily="34" charset="0"/>
              </a:rPr>
              <a:t>EEFlux</a:t>
            </a:r>
            <a:r>
              <a:rPr lang="en-US" sz="1200" baseline="0" dirty="0">
                <a:latin typeface="Arial" panose="020B0604020202020204" pitchFamily="34" charset="0"/>
                <a:cs typeface="Arial" panose="020B0604020202020204" pitchFamily="34" charset="0"/>
              </a:rPr>
              <a:t> model picks up on irrigated agricultural fields, shown in dark green. </a:t>
            </a:r>
          </a:p>
          <a:p>
            <a:endParaRPr lang="en-US" sz="1200" dirty="0">
              <a:latin typeface="Arial" panose="020B0604020202020204" pitchFamily="34" charset="0"/>
              <a:cs typeface="Arial" panose="020B0604020202020204" pitchFamily="34" charset="0"/>
            </a:endParaRPr>
          </a:p>
          <a:p>
            <a:pPr marL="0" indent="0" defTabSz="931774">
              <a:spcBef>
                <a:spcPts val="204"/>
              </a:spcBef>
              <a:buClr>
                <a:srgbClr val="3289B4"/>
              </a:buClr>
              <a:buFont typeface="Arial" panose="020B0604020202020204" pitchFamily="34" charset="0"/>
              <a:buNone/>
              <a:defRPr/>
            </a:pPr>
            <a:r>
              <a:rPr lang="en-US" sz="1200" dirty="0">
                <a:latin typeface="Arial" panose="020B0604020202020204" pitchFamily="34" charset="0"/>
                <a:cs typeface="Arial" panose="020B0604020202020204" pitchFamily="34" charset="0"/>
              </a:rPr>
              <a:t>Images produced by Idaho Water Resources Team</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23</a:t>
            </a:fld>
            <a:endParaRPr lang="en-US"/>
          </a:p>
        </p:txBody>
      </p:sp>
    </p:spTree>
    <p:extLst>
      <p:ext uri="{BB962C8B-B14F-4D97-AF65-F5344CB8AC3E}">
        <p14:creationId xmlns:p14="http://schemas.microsoft.com/office/powerpoint/2010/main" val="26255071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31774">
              <a:spcBef>
                <a:spcPts val="204"/>
              </a:spcBef>
              <a:buClr>
                <a:srgbClr val="3289B4"/>
              </a:buClr>
              <a:buFont typeface="Arial" panose="020B0604020202020204" pitchFamily="34" charset="0"/>
              <a:buNone/>
              <a:defRPr/>
            </a:pPr>
            <a:r>
              <a:rPr lang="en-US" sz="1200" baseline="0" dirty="0">
                <a:latin typeface="Arial" panose="020B0604020202020204" pitchFamily="34" charset="0"/>
                <a:cs typeface="Arial" panose="020B0604020202020204" pitchFamily="34" charset="0"/>
              </a:rPr>
              <a:t>Looking at the time series against the correlation plot for 2016, </a:t>
            </a:r>
            <a:r>
              <a:rPr lang="en-US" sz="1200" baseline="0" dirty="0" err="1">
                <a:latin typeface="Arial" panose="020B0604020202020204" pitchFamily="34" charset="0"/>
                <a:cs typeface="Arial" panose="020B0604020202020204" pitchFamily="34" charset="0"/>
              </a:rPr>
              <a:t>EEFlux</a:t>
            </a:r>
            <a:r>
              <a:rPr lang="en-US" sz="1200" baseline="0" dirty="0">
                <a:latin typeface="Arial" panose="020B0604020202020204" pitchFamily="34" charset="0"/>
                <a:cs typeface="Arial" panose="020B0604020202020204" pitchFamily="34" charset="0"/>
              </a:rPr>
              <a:t> most closely approximated RCEW ET values for the high elevation mountain sage (yellow) and was moderately close for low sage (orange) and low elevation mountain sagebrush (green).  Patterns in </a:t>
            </a:r>
            <a:r>
              <a:rPr lang="en-US" sz="1200" baseline="0" dirty="0" err="1">
                <a:latin typeface="Arial" panose="020B0604020202020204" pitchFamily="34" charset="0"/>
                <a:cs typeface="Arial" panose="020B0604020202020204" pitchFamily="34" charset="0"/>
              </a:rPr>
              <a:t>EEFlux</a:t>
            </a:r>
            <a:r>
              <a:rPr lang="en-US" sz="1200" baseline="0" dirty="0">
                <a:latin typeface="Arial" panose="020B0604020202020204" pitchFamily="34" charset="0"/>
                <a:cs typeface="Arial" panose="020B0604020202020204" pitchFamily="34" charset="0"/>
              </a:rPr>
              <a:t> ET did not closely match RCEW ET for the Wyoming sage (blue).</a:t>
            </a:r>
          </a:p>
          <a:p>
            <a:pPr marL="0" indent="0" defTabSz="931774">
              <a:spcBef>
                <a:spcPts val="204"/>
              </a:spcBef>
              <a:buClr>
                <a:srgbClr val="3289B4"/>
              </a:buClr>
              <a:buFont typeface="Arial" panose="020B0604020202020204" pitchFamily="34" charset="0"/>
              <a:buNone/>
              <a:defRPr/>
            </a:pPr>
            <a:endParaRPr lang="en-US" sz="1200" dirty="0">
              <a:latin typeface="Arial" panose="020B0604020202020204" pitchFamily="34" charset="0"/>
              <a:cs typeface="Arial" panose="020B0604020202020204" pitchFamily="34" charset="0"/>
            </a:endParaRPr>
          </a:p>
          <a:p>
            <a:pPr marL="0" indent="0" defTabSz="931774">
              <a:spcBef>
                <a:spcPts val="204"/>
              </a:spcBef>
              <a:buClr>
                <a:srgbClr val="3289B4"/>
              </a:buClr>
              <a:buFont typeface="Arial" panose="020B0604020202020204" pitchFamily="34" charset="0"/>
              <a:buNone/>
              <a:defRPr/>
            </a:pPr>
            <a:r>
              <a:rPr lang="en-US" sz="1200" dirty="0">
                <a:latin typeface="Arial" panose="020B0604020202020204" pitchFamily="34" charset="0"/>
                <a:cs typeface="Arial" panose="020B0604020202020204" pitchFamily="34" charset="0"/>
              </a:rPr>
              <a:t>Images produced by Idaho Water Resources II Team</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24</a:t>
            </a:fld>
            <a:endParaRPr lang="en-US"/>
          </a:p>
        </p:txBody>
      </p:sp>
    </p:spTree>
    <p:extLst>
      <p:ext uri="{BB962C8B-B14F-4D97-AF65-F5344CB8AC3E}">
        <p14:creationId xmlns:p14="http://schemas.microsoft.com/office/powerpoint/2010/main" val="3150978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MOD16 is a</a:t>
            </a:r>
            <a:r>
              <a:rPr lang="en-US" baseline="0" dirty="0"/>
              <a:t> Penmen-</a:t>
            </a:r>
            <a:r>
              <a:rPr lang="en-US" baseline="0" dirty="0" err="1"/>
              <a:t>Monteith</a:t>
            </a:r>
            <a:r>
              <a:rPr lang="en-US" baseline="0" dirty="0"/>
              <a:t>-based global</a:t>
            </a:r>
            <a:r>
              <a:rPr lang="en-US" dirty="0"/>
              <a:t> ET model that utilizes MODIS data as</a:t>
            </a:r>
            <a:r>
              <a:rPr lang="en-US" baseline="0" dirty="0"/>
              <a:t> well as meteorological data. On the left we have our 2016 time series again. It is important to note that the y-axis scale for MOD16 here is 3 times that of the RCEW data. This is because MOD16 severely overestimated ET values at our sampled sites. For example, while our highest monthly cumulative ET value for Reynolds was around 115 mm/month, the highest value for MOD16 was close to 475.</a:t>
            </a:r>
          </a:p>
          <a:p>
            <a:endParaRPr lang="en-US" baseline="0" dirty="0"/>
          </a:p>
          <a:p>
            <a:r>
              <a:rPr lang="en-US" baseline="0" dirty="0"/>
              <a:t>The map on the right shows an intermediate spatial scale, falling between </a:t>
            </a:r>
            <a:r>
              <a:rPr lang="en-US" baseline="0" dirty="0" err="1"/>
              <a:t>EEFlux</a:t>
            </a:r>
            <a:r>
              <a:rPr lang="en-US" baseline="0" dirty="0"/>
              <a:t> and </a:t>
            </a:r>
            <a:r>
              <a:rPr lang="en-US" baseline="0" dirty="0" err="1"/>
              <a:t>SSEBop</a:t>
            </a:r>
            <a:r>
              <a:rPr lang="en-US" baseline="0" dirty="0"/>
              <a:t>. The map indicates that our highest ET values in the watershed occurred in the agricultural lands in the northeast part of the watershed and the higher elevation mixed forested areas in the southernmost portion.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Images produced by Idaho Water Resources II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25</a:t>
            </a:fld>
            <a:endParaRPr lang="en-US"/>
          </a:p>
        </p:txBody>
      </p:sp>
    </p:spTree>
    <p:extLst>
      <p:ext uri="{BB962C8B-B14F-4D97-AF65-F5344CB8AC3E}">
        <p14:creationId xmlns:p14="http://schemas.microsoft.com/office/powerpoint/2010/main" val="14344701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a:t>
            </a:r>
            <a:r>
              <a:rPr lang="en-US" baseline="0" dirty="0"/>
              <a:t> at the correlations we see that MOD16 was highly successful at replicating ET patterns found in the higher elevation mountain sage (yellow) and the low sage (orange). However patterns for the Wyoming and lower elevation mountain sage did not fit well to our RCEW ET series.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Images produced by Idaho Water Resources II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26</a:t>
            </a:fld>
            <a:endParaRPr lang="en-US"/>
          </a:p>
        </p:txBody>
      </p:sp>
    </p:spTree>
    <p:extLst>
      <p:ext uri="{BB962C8B-B14F-4D97-AF65-F5344CB8AC3E}">
        <p14:creationId xmlns:p14="http://schemas.microsoft.com/office/powerpoint/2010/main" val="782890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NLDAS-2-Noah</a:t>
            </a:r>
            <a:r>
              <a:rPr lang="en-US" baseline="0" dirty="0"/>
              <a:t> is an ET model that supplements satellite data with a lot of meteorological datasets. NLDAS generally tends to underestimate cumulative monthly ET values.  You’ll also notice that NLDAS plot looks as though there are only two lines plotted. If you look at the map on the right, we can see why.  NLDAS has a relatively poor spatial resolution with ~12 km</a:t>
            </a:r>
            <a:r>
              <a:rPr lang="en-US" baseline="30000" dirty="0"/>
              <a:t>2</a:t>
            </a:r>
            <a:r>
              <a:rPr lang="en-US" baseline="0" dirty="0"/>
              <a:t> pixels.  This means that a total of 6 pixels make up our entire watershed, and that our measured sites fall within 2 pixels.</a:t>
            </a:r>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Images produced by Idaho Water Resources II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27</a:t>
            </a:fld>
            <a:endParaRPr lang="en-US"/>
          </a:p>
        </p:txBody>
      </p:sp>
    </p:spTree>
    <p:extLst>
      <p:ext uri="{BB962C8B-B14F-4D97-AF65-F5344CB8AC3E}">
        <p14:creationId xmlns:p14="http://schemas.microsoft.com/office/powerpoint/2010/main" val="37898632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Despite low spatial resolution, NLDAS</a:t>
            </a:r>
            <a:r>
              <a:rPr lang="en-US" baseline="0" dirty="0"/>
              <a:t> was well-correlated to ET patterns in Reynolds ET data for our mountain and low sage. Even Wyoming sage, which had a relatively poor correlation to RCEW ET in all other models, had a moderately strong correlation.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Images produced by Idaho Water Resources II Team</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28</a:t>
            </a:fld>
            <a:endParaRPr lang="en-US"/>
          </a:p>
        </p:txBody>
      </p:sp>
    </p:spTree>
    <p:extLst>
      <p:ext uri="{BB962C8B-B14F-4D97-AF65-F5344CB8AC3E}">
        <p14:creationId xmlns:p14="http://schemas.microsoft.com/office/powerpoint/2010/main" val="1312431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addition to the information on correlations, this process allowed us to work with multiple</a:t>
            </a:r>
            <a:r>
              <a:rPr lang="en-US" baseline="0" dirty="0"/>
              <a:t> ET datasets and assess applicability to our partners’ needs. Each dataset had strengths and limitations. </a:t>
            </a:r>
            <a:r>
              <a:rPr lang="en-US" baseline="0" dirty="0" err="1"/>
              <a:t>SSEBop</a:t>
            </a:r>
            <a:r>
              <a:rPr lang="en-US" baseline="0" dirty="0"/>
              <a:t> was easy to access and download through the </a:t>
            </a:r>
            <a:r>
              <a:rPr lang="en-US" baseline="0" dirty="0" err="1"/>
              <a:t>ClimateEngine</a:t>
            </a:r>
            <a:r>
              <a:rPr lang="en-US" baseline="0" dirty="0"/>
              <a:t> App, both in a time series and map image format. However, </a:t>
            </a:r>
            <a:r>
              <a:rPr lang="en-US" baseline="0" dirty="0" err="1"/>
              <a:t>SSEBop</a:t>
            </a:r>
            <a:r>
              <a:rPr lang="en-US" baseline="0" dirty="0"/>
              <a:t> consistently underestimates ET and our correlation  strength was highly variable depending on vegetation type and elevation.</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29</a:t>
            </a:fld>
            <a:endParaRPr lang="en-US"/>
          </a:p>
        </p:txBody>
      </p:sp>
    </p:spTree>
    <p:extLst>
      <p:ext uri="{BB962C8B-B14F-4D97-AF65-F5344CB8AC3E}">
        <p14:creationId xmlns:p14="http://schemas.microsoft.com/office/powerpoint/2010/main" val="276609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This area is considered semi-arid with an average of 12 inches of precipitation per year; a third of the national average</a:t>
            </a:r>
          </a:p>
          <a:p>
            <a:endParaRPr lang="en-US" sz="1200"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a:t>
            </a:r>
            <a:r>
              <a:rPr lang="en-US" sz="1200" dirty="0">
                <a:latin typeface="Arial" panose="020B0604020202020204" pitchFamily="34" charset="0"/>
                <a:cs typeface="Arial" panose="020B0604020202020204" pitchFamily="34" charset="0"/>
              </a:rPr>
              <a:t>Ian Lauer</a:t>
            </a:r>
            <a:endParaRPr lang="en-US" dirty="0"/>
          </a:p>
          <a:p>
            <a:r>
              <a:rPr lang="en-US" sz="1200" baseline="0" dirty="0"/>
              <a: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12098132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t>
            </a:r>
            <a:r>
              <a:rPr lang="en-US" baseline="0" dirty="0" err="1"/>
              <a:t>EEFlux</a:t>
            </a:r>
            <a:r>
              <a:rPr lang="en-US" baseline="0" dirty="0"/>
              <a:t> dataset has a high spatial resolution, at 30 m. On the negative side, it is difficult to access and </a:t>
            </a:r>
            <a:r>
              <a:rPr lang="en-US" baseline="0" dirty="0" err="1"/>
              <a:t>downlo</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30</a:t>
            </a:fld>
            <a:endParaRPr lang="en-US"/>
          </a:p>
        </p:txBody>
      </p:sp>
    </p:spTree>
    <p:extLst>
      <p:ext uri="{BB962C8B-B14F-4D97-AF65-F5344CB8AC3E}">
        <p14:creationId xmlns:p14="http://schemas.microsoft.com/office/powerpoint/2010/main" val="1054458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addition to the information on correlations, this process allowed us to work with multiple</a:t>
            </a:r>
            <a:r>
              <a:rPr lang="en-US" baseline="0" dirty="0"/>
              <a:t> ET datasets and assess applicability to our partners’ needs. Each dataset had benefits and limitations. </a:t>
            </a:r>
            <a:r>
              <a:rPr lang="en-US" baseline="0" dirty="0" err="1"/>
              <a:t>SSEBop</a:t>
            </a:r>
            <a:r>
              <a:rPr lang="en-US" baseline="0" dirty="0"/>
              <a:t> was easy to access and download through the </a:t>
            </a:r>
            <a:r>
              <a:rPr lang="en-US" baseline="0" dirty="0" err="1"/>
              <a:t>ClimateEngine</a:t>
            </a:r>
            <a:r>
              <a:rPr lang="en-US" baseline="0" dirty="0"/>
              <a:t> App, both in a time series and map image format.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31</a:t>
            </a:fld>
            <a:endParaRPr lang="en-US"/>
          </a:p>
        </p:txBody>
      </p:sp>
    </p:spTree>
    <p:extLst>
      <p:ext uri="{BB962C8B-B14F-4D97-AF65-F5344CB8AC3E}">
        <p14:creationId xmlns:p14="http://schemas.microsoft.com/office/powerpoint/2010/main" val="932873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 addition to the information on correlations, this process allowed us to work with multiple</a:t>
            </a:r>
            <a:r>
              <a:rPr lang="en-US" baseline="0" dirty="0"/>
              <a:t> ET datasets and assess applicability to our partners’ needs. Each dataset had benefits and limitations. </a:t>
            </a:r>
            <a:r>
              <a:rPr lang="en-US" baseline="0" dirty="0" err="1"/>
              <a:t>SSEBop</a:t>
            </a:r>
            <a:r>
              <a:rPr lang="en-US" baseline="0" dirty="0"/>
              <a:t> was easy to access and download through the </a:t>
            </a:r>
            <a:r>
              <a:rPr lang="en-US" baseline="0" dirty="0" err="1"/>
              <a:t>ClimateEngine</a:t>
            </a:r>
            <a:r>
              <a:rPr lang="en-US" baseline="0" dirty="0"/>
              <a:t> App, both in a time series and map image format. </a:t>
            </a:r>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32</a:t>
            </a:fld>
            <a:endParaRPr lang="en-US"/>
          </a:p>
        </p:txBody>
      </p:sp>
    </p:spTree>
    <p:extLst>
      <p:ext uri="{BB962C8B-B14F-4D97-AF65-F5344CB8AC3E}">
        <p14:creationId xmlns:p14="http://schemas.microsoft.com/office/powerpoint/2010/main" val="4280563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order to meet our third objective, we assessed how ET was influenced by environmental variables. Because the ET values were so severely overestimated for MOD16, we did not assess MOD16’s correlations with any of the environmental variables. NLDAS-2 Noah was excluded from analysis that required high spatial resolution datasets, because its coarse resolution was insensitive to variation within its pixels. </a:t>
            </a:r>
          </a:p>
          <a:p>
            <a:endParaRPr lang="en-US" baseline="0" dirty="0"/>
          </a:p>
          <a:p>
            <a:r>
              <a:rPr lang="en-US" baseline="0" dirty="0"/>
              <a:t>The first environmental variable we examined at was elevation. We found strong correlation that ET estimates increase linearly with elevation in both </a:t>
            </a:r>
            <a:r>
              <a:rPr lang="en-US" baseline="0" dirty="0" err="1"/>
              <a:t>EEFlux</a:t>
            </a:r>
            <a:r>
              <a:rPr lang="en-US" baseline="0" dirty="0"/>
              <a:t> and </a:t>
            </a:r>
            <a:r>
              <a:rPr lang="en-US" baseline="0" dirty="0" err="1"/>
              <a:t>SSEBop</a:t>
            </a:r>
            <a:r>
              <a:rPr lang="en-US" baseline="0" dirty="0"/>
              <a:t> models. This relationship is nearly identical to the same relationship derived from </a:t>
            </a:r>
            <a:r>
              <a:rPr lang="en-US" i="1" baseline="0" dirty="0"/>
              <a:t>in situ</a:t>
            </a:r>
            <a:r>
              <a:rPr lang="en-US" i="0" baseline="0" dirty="0"/>
              <a:t> measures at the validation sites. This suggests that both models accurately assess ET across elevation without bias and that elevation may be valuable as one proxy variable in estimating ET. Note, the linearly relationship fails in extreme elevations in the </a:t>
            </a:r>
            <a:r>
              <a:rPr lang="en-US" i="0" baseline="0" dirty="0" err="1"/>
              <a:t>EEFlux</a:t>
            </a:r>
            <a:r>
              <a:rPr lang="en-US" i="0" baseline="0" dirty="0"/>
              <a:t> model. Because of </a:t>
            </a:r>
            <a:r>
              <a:rPr lang="en-US" i="0" baseline="0" dirty="0" err="1"/>
              <a:t>EEFlux’s</a:t>
            </a:r>
            <a:r>
              <a:rPr lang="en-US" i="0" baseline="0" dirty="0"/>
              <a:t> high spatial resolution, it picks up variability in ET in small vegetation communities, such as thin riparian zones along streams at lower elevations. Additionally, it was able to accurately assess decreasing ET along high elevations. These high elevations are sampled along ridgelines, which are likely controlled by limited soil thickness, sparse </a:t>
            </a:r>
            <a:r>
              <a:rPr lang="en-US" i="0" baseline="0" dirty="0" err="1"/>
              <a:t>vegetaion</a:t>
            </a:r>
            <a:r>
              <a:rPr lang="en-US" i="0" baseline="0" dirty="0"/>
              <a:t>, and limited water, all which factor in to reduce ET in these areas.</a:t>
            </a:r>
          </a:p>
          <a:p>
            <a:endParaRPr lang="en-US" i="0" baseline="0" dirty="0"/>
          </a:p>
        </p:txBody>
      </p:sp>
      <p:sp>
        <p:nvSpPr>
          <p:cNvPr id="4" name="Slide Number Placeholder 3"/>
          <p:cNvSpPr>
            <a:spLocks noGrp="1"/>
          </p:cNvSpPr>
          <p:nvPr>
            <p:ph type="sldNum" sz="quarter" idx="10"/>
          </p:nvPr>
        </p:nvSpPr>
        <p:spPr/>
        <p:txBody>
          <a:bodyPr/>
          <a:lstStyle/>
          <a:p>
            <a:fld id="{0535C12C-436B-478B-9EA8-7D7AB2695871}" type="slidenum">
              <a:rPr lang="en-US" smtClean="0"/>
              <a:t>33</a:t>
            </a:fld>
            <a:endParaRPr lang="en-US"/>
          </a:p>
        </p:txBody>
      </p:sp>
    </p:spTree>
    <p:extLst>
      <p:ext uri="{BB962C8B-B14F-4D97-AF65-F5344CB8AC3E}">
        <p14:creationId xmlns:p14="http://schemas.microsoft.com/office/powerpoint/2010/main" val="3539210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we assessed the influence of vegetation type on ET estimates across the watershed. Again MOD16 and NLDAS are excluded for aforementioned reason. The distribution of vegetation types in the watershed is dominated by several types of sagebrush which contribute to 94% of all landcover. Conifers, aspens, riparian, and other vegetation contribute the remaining 6%. The bar plots represent the minimum, maximum, and the standard deviation around the mean. These plots show that differing models produced little to no detectable bias for vegetation type across the available landcover.   </a:t>
            </a:r>
          </a:p>
        </p:txBody>
      </p:sp>
      <p:sp>
        <p:nvSpPr>
          <p:cNvPr id="4" name="Slide Number Placeholder 3"/>
          <p:cNvSpPr>
            <a:spLocks noGrp="1"/>
          </p:cNvSpPr>
          <p:nvPr>
            <p:ph type="sldNum" sz="quarter" idx="10"/>
          </p:nvPr>
        </p:nvSpPr>
        <p:spPr/>
        <p:txBody>
          <a:bodyPr/>
          <a:lstStyle/>
          <a:p>
            <a:fld id="{0535C12C-436B-478B-9EA8-7D7AB2695871}" type="slidenum">
              <a:rPr lang="en-US" smtClean="0"/>
              <a:t>34</a:t>
            </a:fld>
            <a:endParaRPr lang="en-US"/>
          </a:p>
        </p:txBody>
      </p:sp>
    </p:spTree>
    <p:extLst>
      <p:ext uri="{BB962C8B-B14F-4D97-AF65-F5344CB8AC3E}">
        <p14:creationId xmlns:p14="http://schemas.microsoft.com/office/powerpoint/2010/main" val="35940660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Finally, we assessed the influence of vegetation health on ET estimates from three of our models. MSAVI-2, the Modified Soil-Adjusted Vegetation Index, has been shown to be the best indicator of vegetation health in environments with significant bare-soil and limited vegetation such as the sagebrush steppe. ET estimates were found to have a positive, linear correlation to MSAVI-2 index, although the strength of this relationship varied by validation site. However, the strength of these relationships is currently based on a relatively limited sample, all corresponding Landsat 8 scenes and ET measures, and may change with additional sampling. </a:t>
            </a: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35</a:t>
            </a:fld>
            <a:endParaRPr lang="en-US"/>
          </a:p>
        </p:txBody>
      </p:sp>
    </p:spTree>
    <p:extLst>
      <p:ext uri="{BB962C8B-B14F-4D97-AF65-F5344CB8AC3E}">
        <p14:creationId xmlns:p14="http://schemas.microsoft.com/office/powerpoint/2010/main" val="17246480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NLDAS-2 Noah was the best estimator of in situ ET measurements and had the best temporal resolution at 1 </a:t>
            </a:r>
            <a:r>
              <a:rPr lang="en-US" dirty="0" err="1"/>
              <a:t>hr</a:t>
            </a:r>
            <a:r>
              <a:rPr lang="en-US" dirty="0"/>
              <a:t>, but had the worst spatial resolution at 13km. The coarse resolution severely inhibits NLDAS-2 Noah from being used in watershed or smaller scale studies, which are the focus of most of our partners.</a:t>
            </a:r>
          </a:p>
          <a:p>
            <a:r>
              <a:rPr lang="en-US" dirty="0"/>
              <a:t>Sharpening high temporal resolution (NLDAS) data with high spatial resolution models (</a:t>
            </a:r>
            <a:r>
              <a:rPr lang="en-US" dirty="0" err="1"/>
              <a:t>SSEBop</a:t>
            </a:r>
            <a:r>
              <a:rPr lang="en-US" dirty="0"/>
              <a:t>, MOD16, or </a:t>
            </a:r>
            <a:r>
              <a:rPr lang="en-US" dirty="0" err="1"/>
              <a:t>EEFlux</a:t>
            </a:r>
            <a:r>
              <a:rPr lang="en-US" dirty="0"/>
              <a:t>) has the potential to be an ideal model for our partner’s applications. However, additional resources will need to be invested by partners or otherwise to make this a reality.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Image Source:</a:t>
            </a:r>
            <a:r>
              <a:rPr lang="en-US" baseline="0"/>
              <a:t> Ian Lauer</a:t>
            </a:r>
            <a:endParaRPr lang="en-US"/>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36</a:t>
            </a:fld>
            <a:endParaRPr lang="en-US"/>
          </a:p>
        </p:txBody>
      </p:sp>
    </p:spTree>
    <p:extLst>
      <p:ext uri="{BB962C8B-B14F-4D97-AF65-F5344CB8AC3E}">
        <p14:creationId xmlns:p14="http://schemas.microsoft.com/office/powerpoint/2010/main" val="56605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Spring 2018 project will be a spiritual successor to the Idaho Water Resources Projects, applying their methodologies to partner research areas in Patagonian steppe of Argentina. That project will apply similar methodology in validating a new ET model from our partner in the Reynolds Creek Experimental Watershed. This project will improve the skill base of researchers working on ET models, as well as provided needed expansion of test sites to a similar ecoregion. </a:t>
            </a:r>
          </a:p>
          <a:p>
            <a:endParaRPr lang="en-US" baseline="0" dirty="0"/>
          </a:p>
          <a:p>
            <a:r>
              <a:rPr lang="en-US" baseline="0" dirty="0"/>
              <a:t>In addition, future work will likely focus on producing hybrid ET models, potentially combing a NLDAS-2 Noah’s high temporal resolution and high precision ET estimates with a high spatial resolution dataset, such as </a:t>
            </a:r>
            <a:r>
              <a:rPr lang="en-US" baseline="0" dirty="0" err="1"/>
              <a:t>SSEBop</a:t>
            </a:r>
            <a:r>
              <a:rPr lang="en-US" baseline="0" dirty="0"/>
              <a:t> using Landsat 8 inputs at 30m resolution. The </a:t>
            </a:r>
            <a:r>
              <a:rPr lang="en-US" sz="1200" dirty="0"/>
              <a:t>Ecosystem Spaceborne Thermal Radiometer Experiment on Space Station (ECOSTRESS), currently being tested on the International Space Station, represents the newest sensor with ET capabilities, and could hold future potential in these applications.</a:t>
            </a:r>
            <a:endParaRPr lang="en-US" baseline="0" dirty="0"/>
          </a:p>
          <a:p>
            <a:endParaRPr lang="en-US" baseline="0" dirty="0"/>
          </a:p>
          <a:p>
            <a:pPr marL="174708" indent="-174708" defTabSz="931774">
              <a:buFont typeface="Arial" panose="020B0604020202020204" pitchFamily="34" charset="0"/>
              <a:buChar char="•"/>
              <a:defRPr/>
            </a:pPr>
            <a:r>
              <a:rPr lang="en-US" sz="1200" dirty="0">
                <a:latin typeface="Arial" panose="020B0604020202020204" pitchFamily="34" charset="0"/>
                <a:cs typeface="Arial" panose="020B0604020202020204" pitchFamily="34" charset="0"/>
              </a:rPr>
              <a:t>Image Source: Provided</a:t>
            </a:r>
            <a:r>
              <a:rPr lang="en-US" sz="1200" baseline="0" dirty="0">
                <a:latin typeface="Arial" panose="020B0604020202020204" pitchFamily="34" charset="0"/>
                <a:cs typeface="Arial" panose="020B0604020202020204" pitchFamily="34" charset="0"/>
              </a:rPr>
              <a:t> by partners at RCEW</a:t>
            </a:r>
            <a:endParaRPr lang="en-US" sz="1200" dirty="0">
              <a:latin typeface="Arial" panose="020B0604020202020204" pitchFamily="34" charset="0"/>
              <a:cs typeface="Arial" panose="020B0604020202020204" pitchFamily="34" charset="0"/>
            </a:endParaRPr>
          </a:p>
          <a:p>
            <a:pPr marL="174708" indent="-174708" defTabSz="931774">
              <a:buFont typeface="Arial" panose="020B0604020202020204" pitchFamily="34" charset="0"/>
              <a:buChar char="•"/>
              <a:defRPr/>
            </a:pPr>
            <a:r>
              <a:rPr lang="en-US" sz="1200" dirty="0">
                <a:latin typeface="Arial" panose="020B0604020202020204" pitchFamily="34" charset="0"/>
                <a:cs typeface="Arial" panose="020B0604020202020204" pitchFamily="34" charset="0"/>
              </a:rPr>
              <a:t>Image Link: https://criticalzone.org/reynolds/infrastructure/field-area/johnston-draw/</a:t>
            </a:r>
          </a:p>
          <a:p>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37</a:t>
            </a:fld>
            <a:endParaRPr lang="en-US"/>
          </a:p>
        </p:txBody>
      </p:sp>
    </p:spTree>
    <p:extLst>
      <p:ext uri="{BB962C8B-B14F-4D97-AF65-F5344CB8AC3E}">
        <p14:creationId xmlns:p14="http://schemas.microsoft.com/office/powerpoint/2010/main" val="740379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latin typeface="Arial" panose="020B0604020202020204" pitchFamily="34" charset="0"/>
                <a:cs typeface="Arial" panose="020B0604020202020204" pitchFamily="34" charset="0"/>
              </a:rPr>
              <a:t>see above</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defTabSz="931774">
              <a:defRPr/>
            </a:pPr>
            <a:r>
              <a:rPr lang="en-US" sz="1100" dirty="0">
                <a:latin typeface="Arial" panose="020B0604020202020204" pitchFamily="34" charset="0"/>
                <a:cs typeface="Arial" panose="020B0604020202020204" pitchFamily="34" charset="0"/>
              </a:rPr>
              <a:t>--------------Image Credits Below --------------</a:t>
            </a:r>
          </a:p>
          <a:p>
            <a:pPr defTabSz="931774">
              <a:defRPr/>
            </a:pPr>
            <a:r>
              <a:rPr lang="en-US" sz="1100" i="1" dirty="0">
                <a:latin typeface="Arial" panose="020B0604020202020204" pitchFamily="34" charset="0"/>
                <a:cs typeface="Arial" panose="020B0604020202020204" pitchFamily="34" charset="0"/>
              </a:rPr>
              <a:t>N/A</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38</a:t>
            </a:fld>
            <a:endParaRPr lang="en-US"/>
          </a:p>
        </p:txBody>
      </p:sp>
    </p:spTree>
    <p:extLst>
      <p:ext uri="{BB962C8B-B14F-4D97-AF65-F5344CB8AC3E}">
        <p14:creationId xmlns:p14="http://schemas.microsoft.com/office/powerpoint/2010/main" val="25089186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Thank you for listening to our presentation. Any questions?</a:t>
            </a:r>
          </a:p>
          <a:p>
            <a:endParaRPr lang="en-US" sz="1100" dirty="0">
              <a:latin typeface="Arial" panose="020B0604020202020204" pitchFamily="34" charset="0"/>
              <a:cs typeface="Arial" panose="020B0604020202020204" pitchFamily="34" charset="0"/>
            </a:endParaRPr>
          </a:p>
          <a:p>
            <a:endParaRPr lang="en-US" sz="1100" dirty="0">
              <a:latin typeface="Arial" panose="020B0604020202020204" pitchFamily="34" charset="0"/>
              <a:cs typeface="Arial" panose="020B0604020202020204" pitchFamily="34" charset="0"/>
            </a:endParaRPr>
          </a:p>
          <a:p>
            <a:pPr defTabSz="931774">
              <a:defRPr/>
            </a:pPr>
            <a:r>
              <a:rPr lang="en-US" sz="1100" dirty="0">
                <a:latin typeface="Arial" panose="020B0604020202020204" pitchFamily="34" charset="0"/>
                <a:cs typeface="Arial" panose="020B0604020202020204" pitchFamily="34" charset="0"/>
              </a:rPr>
              <a:t>--------------Image Credits Below --------------</a:t>
            </a:r>
          </a:p>
          <a:p>
            <a:pPr marL="174708" indent="-174708" defTabSz="931774">
              <a:spcBef>
                <a:spcPts val="204"/>
              </a:spcBef>
              <a:buClr>
                <a:srgbClr val="3289B4"/>
              </a:buClr>
              <a:buFont typeface="Arial" panose="020B0604020202020204" pitchFamily="34" charset="0"/>
              <a:buChar char="•"/>
              <a:defRPr/>
            </a:pPr>
            <a:r>
              <a:rPr lang="en-US" sz="1100" dirty="0">
                <a:latin typeface="Arial" panose="020B0604020202020204" pitchFamily="34" charset="0"/>
                <a:cs typeface="Arial" panose="020B0604020202020204" pitchFamily="34" charset="0"/>
              </a:rPr>
              <a:t>Image produced by Idaho Water Resources Team</a:t>
            </a:r>
          </a:p>
          <a:p>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39</a:t>
            </a:fld>
            <a:endParaRPr lang="en-US"/>
          </a:p>
        </p:txBody>
      </p:sp>
    </p:spTree>
    <p:extLst>
      <p:ext uri="{BB962C8B-B14F-4D97-AF65-F5344CB8AC3E}">
        <p14:creationId xmlns:p14="http://schemas.microsoft.com/office/powerpoint/2010/main" val="181361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0" dirty="0"/>
              <a:t>Adapted to this low and seasonal precipitation, much of southern Idaho is sagebrush steppe at lower elevations and mixed forest at higher elevations.</a:t>
            </a:r>
          </a:p>
          <a:p>
            <a:endParaRPr lang="en-US" baseline="0"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a:t>
            </a:r>
            <a:r>
              <a:rPr lang="en-US" sz="1200" dirty="0">
                <a:latin typeface="Arial" panose="020B0604020202020204" pitchFamily="34" charset="0"/>
                <a:cs typeface="Arial" panose="020B0604020202020204" pitchFamily="34" charset="0"/>
              </a:rPr>
              <a:t>Ian Lauer</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1982930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We’re partnered with a number of agencies that manage Idaho’s public and private lands; understanding the water balance in a water-limited system is crucial to these managers. Understanding the different components of the water balance can inform fire susceptibility, native plant management practices, wildlife range management, and grazing rotations.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a:t>
            </a:r>
            <a:r>
              <a:rPr lang="en-US" sz="1200" baseline="0" dirty="0">
                <a:latin typeface="Arial" panose="020B0604020202020204" pitchFamily="34" charset="0"/>
                <a:cs typeface="Arial" panose="020B0604020202020204" pitchFamily="34" charset="0"/>
              </a:rPr>
              <a:t>Leah </a:t>
            </a:r>
            <a:r>
              <a:rPr lang="en-US" sz="1200" baseline="0" dirty="0" err="1">
                <a:latin typeface="Arial" panose="020B0604020202020204" pitchFamily="34" charset="0"/>
                <a:cs typeface="Arial" panose="020B0604020202020204" pitchFamily="34" charset="0"/>
              </a:rPr>
              <a:t>Kucera</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337581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Currently, our managers use field-based measurements to estimate evapotranspiration. </a:t>
            </a:r>
            <a:r>
              <a:rPr lang="en-US" dirty="0"/>
              <a:t>ET</a:t>
            </a:r>
            <a:r>
              <a:rPr lang="en-US" baseline="0" dirty="0"/>
              <a:t> is currently measured using data from Eddy Covariance Flux towers, which are relatively expensive and so are limited in distribution. These towers measure variables that are put into a mathematical model for ET. However, because ET is spatially variable and can differ with changes in elevation, vegetation, and topography, calculations made at one tower might not apply across the landscape. In order to fill in these gaps, many ET models using remotely sensed data have been developed.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a:t>
            </a:r>
            <a:r>
              <a:rPr lang="en-US" sz="1200" baseline="0" dirty="0">
                <a:latin typeface="Arial" panose="020B0604020202020204" pitchFamily="34" charset="0"/>
                <a:cs typeface="Arial" panose="020B0604020202020204" pitchFamily="34" charset="0"/>
              </a:rPr>
              <a:t>Leah </a:t>
            </a:r>
            <a:r>
              <a:rPr lang="en-US" sz="1200" baseline="0" dirty="0" err="1">
                <a:latin typeface="Arial" panose="020B0604020202020204" pitchFamily="34" charset="0"/>
                <a:cs typeface="Arial" panose="020B0604020202020204" pitchFamily="34" charset="0"/>
              </a:rPr>
              <a:t>Kucera</a:t>
            </a:r>
            <a:endParaRPr lang="en-US" dirty="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1879158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take a closer look at</a:t>
            </a:r>
            <a:r>
              <a:rPr lang="en-US" baseline="0" dirty="0"/>
              <a:t> the water cycle and what it might tell us in a semiarid system. Inputs to the system, such as precipitation, can be relatively easy to measure but can be highly spatially variable. It’s important to be able to quantify these inputs to understand how much water a system starts with and where that water goes.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a:t>
            </a:r>
            <a:r>
              <a:rPr lang="en-US" sz="1200" dirty="0">
                <a:latin typeface="Arial" panose="020B0604020202020204" pitchFamily="34" charset="0"/>
                <a:cs typeface="Arial" panose="020B0604020202020204" pitchFamily="34" charset="0"/>
              </a:rPr>
              <a:t>http://criticalzone.org/national/research/annual-findings-1national/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Provided</a:t>
            </a:r>
            <a:r>
              <a:rPr lang="en-US" sz="1200" baseline="0" dirty="0">
                <a:latin typeface="Arial" panose="020B0604020202020204" pitchFamily="34" charset="0"/>
                <a:cs typeface="Arial" panose="020B0604020202020204" pitchFamily="34" charset="0"/>
              </a:rPr>
              <a:t> by project partner</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7</a:t>
            </a:fld>
            <a:endParaRPr lang="en-US"/>
          </a:p>
        </p:txBody>
      </p:sp>
    </p:spTree>
    <p:extLst>
      <p:ext uri="{BB962C8B-B14F-4D97-AF65-F5344CB8AC3E}">
        <p14:creationId xmlns:p14="http://schemas.microsoft.com/office/powerpoint/2010/main" val="3314968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storage component is an important part of understanding where water ends up, and how long it is available for plants and animals to use. In the summer of 2018, Idaho’s DEVELOP team focused on a storage component of the hydrologic cycle– surface soil moisture. Because soil moisture is so spatially variable, being able to utilize remotely sensed data for making improved moisture estimates is crucial to land managers.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a:t>
            </a:r>
            <a:r>
              <a:rPr lang="en-US" sz="1200" dirty="0">
                <a:latin typeface="Arial" panose="020B0604020202020204" pitchFamily="34" charset="0"/>
                <a:cs typeface="Arial" panose="020B0604020202020204" pitchFamily="34" charset="0"/>
              </a:rPr>
              <a:t>http://criticalzone.org/national/research/annual-findings-1national/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Provided</a:t>
            </a:r>
            <a:r>
              <a:rPr lang="en-US" sz="1200" baseline="0" dirty="0">
                <a:latin typeface="Arial" panose="020B0604020202020204" pitchFamily="34" charset="0"/>
                <a:cs typeface="Arial" panose="020B0604020202020204" pitchFamily="34" charset="0"/>
              </a:rPr>
              <a:t> by project partner</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569572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the export components of a water</a:t>
            </a:r>
            <a:r>
              <a:rPr lang="en-US" baseline="0" dirty="0"/>
              <a:t> budget tell us how much water is leaving a system. </a:t>
            </a:r>
            <a:r>
              <a:rPr lang="en-US" dirty="0"/>
              <a:t>This fall, our team</a:t>
            </a:r>
            <a:r>
              <a:rPr lang="en-US" baseline="0" dirty="0"/>
              <a:t> aimed to look into the export component of evapotranspiration. Evapotranspiration quantifies the movement of water from the surface to the atmosphere through evaporation and transpiration.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a:t>
            </a:r>
            <a:r>
              <a:rPr lang="en-US" baseline="0" dirty="0"/>
              <a:t> </a:t>
            </a:r>
            <a:r>
              <a:rPr lang="en-US" sz="1200" dirty="0">
                <a:latin typeface="Arial" panose="020B0604020202020204" pitchFamily="34" charset="0"/>
                <a:cs typeface="Arial" panose="020B0604020202020204" pitchFamily="34" charset="0"/>
              </a:rPr>
              <a:t>http://criticalzone.org/national/research/annual-findings-1national/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Provided</a:t>
            </a:r>
            <a:r>
              <a:rPr lang="en-US" sz="1200" baseline="0" dirty="0">
                <a:latin typeface="Arial" panose="020B0604020202020204" pitchFamily="34" charset="0"/>
                <a:cs typeface="Arial" panose="020B0604020202020204" pitchFamily="34" charset="0"/>
              </a:rPr>
              <a:t> by project partner</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1527458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65783" y="358445"/>
            <a:ext cx="870608" cy="741586"/>
          </a:xfrm>
          <a:prstGeom prst="rect">
            <a:avLst/>
          </a:prstGeom>
        </p:spPr>
      </p:pic>
      <p:sp>
        <p:nvSpPr>
          <p:cNvPr id="9" name="TextBox 8"/>
          <p:cNvSpPr txBox="1"/>
          <p:nvPr userDrawn="1"/>
        </p:nvSpPr>
        <p:spPr>
          <a:xfrm>
            <a:off x="8956532" y="56323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10" name="Straight Connector 9"/>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r="9392"/>
          <a:stretch/>
        </p:blipFill>
        <p:spPr>
          <a:xfrm>
            <a:off x="0" y="0"/>
            <a:ext cx="11046941" cy="6857999"/>
          </a:xfrm>
          <a:prstGeom prst="rect">
            <a:avLst/>
          </a:prstGeom>
        </p:spPr>
      </p:pic>
      <p:pic>
        <p:nvPicPr>
          <p:cNvPr id="5" name="Picture 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4" name="Rectangle 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Tree>
    <p:extLst>
      <p:ext uri="{BB962C8B-B14F-4D97-AF65-F5344CB8AC3E}">
        <p14:creationId xmlns:p14="http://schemas.microsoft.com/office/powerpoint/2010/main" val="31228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r="11318"/>
          <a:stretch/>
        </p:blipFill>
        <p:spPr>
          <a:xfrm>
            <a:off x="0" y="0"/>
            <a:ext cx="10812162"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20367"/>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pic>
        <p:nvPicPr>
          <p:cNvPr id="11" name="Picture 10"/>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
        <p:nvSpPr>
          <p:cNvPr id="14" name="Rectangle 13"/>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354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r="9797"/>
          <a:stretch/>
        </p:blipFill>
        <p:spPr>
          <a:xfrm>
            <a:off x="0" y="3437552"/>
            <a:ext cx="10997514" cy="6857999"/>
          </a:xfrm>
          <a:prstGeom prst="rect">
            <a:avLst/>
          </a:prstGeom>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80"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0"/>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0" y="3487123"/>
            <a:ext cx="1000735" cy="840259"/>
          </a:xfrm>
          <a:prstGeom prst="rect">
            <a:avLst/>
          </a:prstGeom>
        </p:spPr>
      </p:pic>
    </p:spTree>
    <p:extLst>
      <p:ext uri="{BB962C8B-B14F-4D97-AF65-F5344CB8AC3E}">
        <p14:creationId xmlns:p14="http://schemas.microsoft.com/office/powerpoint/2010/main" val="57797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r="12939"/>
          <a:stretch/>
        </p:blipFill>
        <p:spPr>
          <a:xfrm>
            <a:off x="0" y="0"/>
            <a:ext cx="10614454"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Imagery</a:t>
            </a:r>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8" name="Rectangle 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pic>
        <p:nvPicPr>
          <p:cNvPr id="14" name="Picture 13"/>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
        <p:nvSpPr>
          <p:cNvPr id="15" name="Rectangle 14"/>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642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r="10304"/>
          <a:stretch/>
        </p:blipFill>
        <p:spPr>
          <a:xfrm>
            <a:off x="0" y="0"/>
            <a:ext cx="10935730"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8387655"/>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r="12027"/>
          <a:stretch/>
        </p:blipFill>
        <p:spPr>
          <a:xfrm>
            <a:off x="0" y="0"/>
            <a:ext cx="10725665"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3289B4"/>
                </a:solidFill>
              </a:defRPr>
            </a:lvl1pPr>
          </a:lstStyle>
          <a:p>
            <a:r>
              <a:rPr lang="en-US" dirty="0"/>
              <a:t>Slide Title</a:t>
            </a:r>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1</a:t>
            </a:r>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3</a:t>
            </a:r>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3289B4"/>
                </a:solidFill>
                <a:latin typeface="Century Gothic" panose="020B0502020202020204" pitchFamily="34" charset="0"/>
              </a:defRPr>
            </a:lvl1pPr>
          </a:lstStyle>
          <a:p>
            <a:pPr lvl="0"/>
            <a:r>
              <a:rPr lang="en-US" dirty="0"/>
              <a:t>Key Point 2</a:t>
            </a:r>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a:t>Point elaboration</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pic>
        <p:nvPicPr>
          <p:cNvPr id="17" name="Picture 16"/>
          <p:cNvPicPr>
            <a:picLocks noChangeAspect="1"/>
          </p:cNvPicPr>
          <p:nvPr userDrawn="1"/>
        </p:nvPicPr>
        <p:blipFill rotWithShape="1">
          <a:blip r:embed="rId4"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
        <p:nvSpPr>
          <p:cNvPr id="21" name="Rectangle 20"/>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514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3" name="Picture 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0864" y="641608"/>
            <a:ext cx="915296" cy="915296"/>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3289B4"/>
                </a:solidFill>
              </a:defRPr>
            </a:lvl1pPr>
          </a:lstStyle>
          <a:p>
            <a:r>
              <a:rPr lang="en-US" dirty="0"/>
              <a:t>Section Title</a:t>
            </a:r>
          </a:p>
        </p:txBody>
      </p:sp>
      <p:pic>
        <p:nvPicPr>
          <p:cNvPr id="8" name="Picture 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Body Text Here</a:t>
            </a:r>
          </a:p>
        </p:txBody>
      </p:sp>
      <p:sp>
        <p:nvSpPr>
          <p:cNvPr id="7" name="Rectangle 6"/>
          <p:cNvSpPr/>
          <p:nvPr userDrawn="1"/>
        </p:nvSpPr>
        <p:spPr>
          <a:xfrm>
            <a:off x="0" y="6812673"/>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2" y="0"/>
            <a:ext cx="12191675" cy="6858000"/>
          </a:xfrm>
          <a:prstGeom prst="rect">
            <a:avLst/>
          </a:prstGeom>
        </p:spPr>
      </p:pic>
      <p:sp>
        <p:nvSpPr>
          <p:cNvPr id="10" name="Rectangle 9"/>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r="12534"/>
          <a:stretch/>
        </p:blipFill>
        <p:spPr>
          <a:xfrm>
            <a:off x="0" y="0"/>
            <a:ext cx="10663881"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3289B4"/>
                </a:solidFill>
              </a:defRPr>
            </a:lvl1pPr>
          </a:lstStyle>
          <a:p>
            <a:r>
              <a:rPr lang="en-US" dirty="0"/>
              <a:t>Slide Title</a:t>
            </a:r>
          </a:p>
        </p:txBody>
      </p:sp>
      <p:sp>
        <p:nvSpPr>
          <p:cNvPr id="18" name="Rectangle 17"/>
          <p:cNvSpPr/>
          <p:nvPr userDrawn="1"/>
        </p:nvSpPr>
        <p:spPr>
          <a:xfrm>
            <a:off x="0" y="6818138"/>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rotWithShape="1">
          <a:blip r:embed="rId3" cstate="email">
            <a:extLst>
              <a:ext uri="{28A0092B-C50C-407E-A947-70E740481C1C}">
                <a14:useLocalDpi xmlns:a14="http://schemas.microsoft.com/office/drawing/2010/main"/>
              </a:ext>
            </a:extLst>
          </a:blip>
          <a:srcRect l="66588"/>
          <a:stretch/>
        </p:blipFill>
        <p:spPr>
          <a:xfrm>
            <a:off x="8118389" y="0"/>
            <a:ext cx="4073448" cy="6858000"/>
          </a:xfrm>
          <a:prstGeom prst="rect">
            <a:avLst/>
          </a:prstGeom>
        </p:spPr>
      </p:pic>
      <p:pic>
        <p:nvPicPr>
          <p:cNvPr id="10" name="Picture 9"/>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4279" y="133045"/>
            <a:ext cx="382562" cy="382562"/>
          </a:xfrm>
          <a:prstGeom prst="rect">
            <a:avLst/>
          </a:prstGeom>
        </p:spPr>
      </p:pic>
      <p:pic>
        <p:nvPicPr>
          <p:cNvPr id="12" name="Picture 11"/>
          <p:cNvPicPr>
            <a:picLocks noChangeAspect="1"/>
          </p:cNvPicPr>
          <p:nvPr userDrawn="1"/>
        </p:nvPicPr>
        <p:blipFill rotWithShape="1">
          <a:blip r:embed="rId5" cstate="email">
            <a:extLst>
              <a:ext uri="{28A0092B-C50C-407E-A947-70E740481C1C}">
                <a14:useLocalDpi xmlns:a14="http://schemas.microsoft.com/office/drawing/2010/main"/>
              </a:ext>
            </a:extLst>
          </a:blip>
          <a:srcRect r="91792" b="87748"/>
          <a:stretch/>
        </p:blipFill>
        <p:spPr>
          <a:xfrm>
            <a:off x="162" y="0"/>
            <a:ext cx="1000735" cy="840259"/>
          </a:xfrm>
          <a:prstGeom prst="rect">
            <a:avLst/>
          </a:prstGeom>
        </p:spPr>
      </p:pic>
      <p:sp>
        <p:nvSpPr>
          <p:cNvPr id="13" name="Rectangle 12"/>
          <p:cNvSpPr/>
          <p:nvPr userDrawn="1"/>
        </p:nvSpPr>
        <p:spPr>
          <a:xfrm>
            <a:off x="0" y="6812281"/>
            <a:ext cx="12192000" cy="45719"/>
          </a:xfrm>
          <a:prstGeom prst="rect">
            <a:avLst/>
          </a:prstGeom>
          <a:solidFill>
            <a:srgbClr val="328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4939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chart" Target="../charts/chart10.xml"/><Relationship Id="rId4" Type="http://schemas.openxmlformats.org/officeDocument/2006/relationships/chart" Target="../charts/chart9.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chart" Target="../charts/chart15.xml"/><Relationship Id="rId4" Type="http://schemas.openxmlformats.org/officeDocument/2006/relationships/chart" Target="../charts/char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chart" Target="../charts/chart20.xml"/><Relationship Id="rId4" Type="http://schemas.openxmlformats.org/officeDocument/2006/relationships/chart" Target="../charts/chart1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chart" Target="../charts/chart22.xml"/></Relationships>
</file>

<file path=ppt/slides/_rels/slide3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chart" Target="../charts/chart25.xml"/><Relationship Id="rId4" Type="http://schemas.openxmlformats.org/officeDocument/2006/relationships/chart" Target="../charts/chart24.xml"/></Relationships>
</file>

<file path=ppt/slides/_rels/slide35.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chart" Target="../charts/chart28.xml"/><Relationship Id="rId4" Type="http://schemas.openxmlformats.org/officeDocument/2006/relationships/chart" Target="../charts/chart27.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1117" r="19821"/>
          <a:stretch/>
        </p:blipFill>
        <p:spPr>
          <a:xfrm>
            <a:off x="-12701" y="0"/>
            <a:ext cx="5981701" cy="6858000"/>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94" y="-16629"/>
            <a:ext cx="12210994" cy="6874629"/>
          </a:xfrm>
          <a:prstGeom prst="rect">
            <a:avLst/>
          </a:prstGeom>
        </p:spPr>
      </p:pic>
      <p:pic>
        <p:nvPicPr>
          <p:cNvPr id="33" name="Picture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6380" y="5737058"/>
            <a:ext cx="678581" cy="731520"/>
          </a:xfrm>
          <a:prstGeom prst="rect">
            <a:avLst/>
          </a:prstGeom>
        </p:spPr>
      </p:pic>
      <p:sp>
        <p:nvSpPr>
          <p:cNvPr id="18" name="Text Placeholder 17"/>
          <p:cNvSpPr txBox="1">
            <a:spLocks/>
          </p:cNvSpPr>
          <p:nvPr/>
        </p:nvSpPr>
        <p:spPr>
          <a:xfrm>
            <a:off x="8794750" y="3897630"/>
            <a:ext cx="2959100" cy="162225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None/>
            </a:pPr>
            <a:r>
              <a:rPr lang="en-US" sz="1400" dirty="0">
                <a:solidFill>
                  <a:schemeClr val="tx1">
                    <a:lumMod val="75000"/>
                    <a:lumOff val="25000"/>
                  </a:schemeClr>
                </a:solidFill>
              </a:rPr>
              <a:t>Ian Lauer</a:t>
            </a:r>
            <a:endParaRPr lang="en-US" sz="1400" strike="sngStrike" dirty="0">
              <a:solidFill>
                <a:schemeClr val="tx1">
                  <a:lumMod val="75000"/>
                  <a:lumOff val="25000"/>
                </a:schemeClr>
              </a:solidFill>
            </a:endParaRPr>
          </a:p>
          <a:p>
            <a:pPr marL="0" indent="0" algn="r">
              <a:lnSpc>
                <a:spcPct val="100000"/>
              </a:lnSpc>
              <a:spcBef>
                <a:spcPts val="0"/>
              </a:spcBef>
              <a:spcAft>
                <a:spcPts val="600"/>
              </a:spcAft>
              <a:buNone/>
            </a:pPr>
            <a:r>
              <a:rPr lang="en-US" sz="1400" dirty="0">
                <a:solidFill>
                  <a:schemeClr val="tx1">
                    <a:lumMod val="75000"/>
                    <a:lumOff val="25000"/>
                  </a:schemeClr>
                </a:solidFill>
              </a:rPr>
              <a:t>Carl </a:t>
            </a:r>
            <a:r>
              <a:rPr lang="en-US" sz="1400" dirty="0" err="1">
                <a:solidFill>
                  <a:schemeClr val="tx1">
                    <a:lumMod val="75000"/>
                    <a:lumOff val="25000"/>
                  </a:schemeClr>
                </a:solidFill>
              </a:rPr>
              <a:t>Jurkowski</a:t>
            </a:r>
            <a:endParaRPr lang="en-US" sz="1400" dirty="0">
              <a:solidFill>
                <a:schemeClr val="tx1">
                  <a:lumMod val="75000"/>
                  <a:lumOff val="25000"/>
                </a:schemeClr>
              </a:solidFill>
            </a:endParaRPr>
          </a:p>
          <a:p>
            <a:pPr marL="0" indent="0" algn="r">
              <a:lnSpc>
                <a:spcPct val="100000"/>
              </a:lnSpc>
              <a:spcBef>
                <a:spcPts val="0"/>
              </a:spcBef>
              <a:spcAft>
                <a:spcPts val="600"/>
              </a:spcAft>
              <a:buNone/>
            </a:pPr>
            <a:r>
              <a:rPr lang="en-US" sz="1400" dirty="0">
                <a:solidFill>
                  <a:schemeClr val="tx1">
                    <a:lumMod val="75000"/>
                    <a:lumOff val="25000"/>
                  </a:schemeClr>
                </a:solidFill>
              </a:rPr>
              <a:t>Carolyn </a:t>
            </a:r>
            <a:r>
              <a:rPr lang="en-US" sz="1400" dirty="0" err="1">
                <a:solidFill>
                  <a:schemeClr val="tx1">
                    <a:lumMod val="75000"/>
                    <a:lumOff val="25000"/>
                  </a:schemeClr>
                </a:solidFill>
              </a:rPr>
              <a:t>Macek</a:t>
            </a:r>
            <a:endParaRPr lang="en-US" sz="1400" dirty="0">
              <a:solidFill>
                <a:schemeClr val="tx1">
                  <a:lumMod val="75000"/>
                  <a:lumOff val="25000"/>
                </a:schemeClr>
              </a:solidFill>
            </a:endParaRPr>
          </a:p>
          <a:p>
            <a:pPr marL="0" indent="0" algn="r">
              <a:lnSpc>
                <a:spcPct val="100000"/>
              </a:lnSpc>
              <a:spcBef>
                <a:spcPts val="0"/>
              </a:spcBef>
              <a:spcAft>
                <a:spcPts val="600"/>
              </a:spcAft>
              <a:buNone/>
            </a:pPr>
            <a:r>
              <a:rPr lang="en-US" sz="1400" dirty="0">
                <a:solidFill>
                  <a:schemeClr val="tx1">
                    <a:lumMod val="75000"/>
                    <a:lumOff val="25000"/>
                  </a:schemeClr>
                </a:solidFill>
              </a:rPr>
              <a:t>Frank Zurek</a:t>
            </a:r>
          </a:p>
        </p:txBody>
      </p:sp>
      <p:sp>
        <p:nvSpPr>
          <p:cNvPr id="23" name="Title 1"/>
          <p:cNvSpPr txBox="1">
            <a:spLocks/>
          </p:cNvSpPr>
          <p:nvPr/>
        </p:nvSpPr>
        <p:spPr>
          <a:xfrm>
            <a:off x="6119620" y="193334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a:solidFill>
                  <a:srgbClr val="3289B4"/>
                </a:solidFill>
              </a:rPr>
              <a:t>IDAHO WATER RESOURCES II</a:t>
            </a:r>
          </a:p>
        </p:txBody>
      </p:sp>
      <p:sp>
        <p:nvSpPr>
          <p:cNvPr id="24" name="Subtitle 2"/>
          <p:cNvSpPr txBox="1">
            <a:spLocks/>
          </p:cNvSpPr>
          <p:nvPr/>
        </p:nvSpPr>
        <p:spPr>
          <a:xfrm>
            <a:off x="6119620" y="3187338"/>
            <a:ext cx="5647765" cy="599952"/>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a:solidFill>
                  <a:schemeClr val="tx1">
                    <a:lumMod val="75000"/>
                    <a:lumOff val="25000"/>
                  </a:schemeClr>
                </a:solidFill>
              </a:rPr>
              <a:t>Evaluating Evapotranspiration and Water Budget Components in Semi-Arid Sagebrush Steppe</a:t>
            </a:r>
          </a:p>
        </p:txBody>
      </p:sp>
      <p:sp>
        <p:nvSpPr>
          <p:cNvPr id="32" name="Rectangle 31"/>
          <p:cNvSpPr/>
          <p:nvPr/>
        </p:nvSpPr>
        <p:spPr>
          <a:xfrm>
            <a:off x="6681504" y="1546163"/>
            <a:ext cx="5085881" cy="307777"/>
          </a:xfrm>
          <a:prstGeom prst="rect">
            <a:avLst/>
          </a:prstGeom>
        </p:spPr>
        <p:txBody>
          <a:bodyPr wrap="square">
            <a:spAutoFit/>
          </a:bodyPr>
          <a:lstStyle/>
          <a:p>
            <a:pPr algn="r"/>
            <a:r>
              <a:rPr lang="en-US" sz="1400" i="1" dirty="0">
                <a:solidFill>
                  <a:schemeClr val="tx1">
                    <a:lumMod val="75000"/>
                    <a:lumOff val="25000"/>
                  </a:schemeClr>
                </a:solidFill>
              </a:rPr>
              <a:t>2018 Fall | Idaho </a:t>
            </a:r>
            <a:r>
              <a:rPr lang="en-US" sz="1400" i="1" dirty="0">
                <a:solidFill>
                  <a:schemeClr val="tx1">
                    <a:lumMod val="75000"/>
                    <a:lumOff val="25000"/>
                  </a:schemeClr>
                </a:solidFill>
                <a:latin typeface="Century Gothic" panose="020B0502020202020204" pitchFamily="34" charset="0"/>
              </a:rPr>
              <a:t>– </a:t>
            </a:r>
            <a:r>
              <a:rPr lang="en-US" sz="1400" i="1" dirty="0">
                <a:solidFill>
                  <a:schemeClr val="tx1">
                    <a:lumMod val="75000"/>
                    <a:lumOff val="25000"/>
                  </a:schemeClr>
                </a:solidFill>
              </a:rPr>
              <a:t>Pocatello</a:t>
            </a:r>
          </a:p>
        </p:txBody>
      </p:sp>
    </p:spTree>
    <p:extLst>
      <p:ext uri="{BB962C8B-B14F-4D97-AF65-F5344CB8AC3E}">
        <p14:creationId xmlns:p14="http://schemas.microsoft.com/office/powerpoint/2010/main" val="3276232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 </a:t>
            </a:r>
          </a:p>
        </p:txBody>
      </p:sp>
      <p:sp>
        <p:nvSpPr>
          <p:cNvPr id="6" name="Text Placeholder 5"/>
          <p:cNvSpPr>
            <a:spLocks noGrp="1"/>
          </p:cNvSpPr>
          <p:nvPr>
            <p:ph type="body" sz="half" idx="2"/>
          </p:nvPr>
        </p:nvSpPr>
        <p:spPr>
          <a:xfrm>
            <a:off x="59518" y="1047684"/>
            <a:ext cx="6857646" cy="5880478"/>
          </a:xfrm>
        </p:spPr>
        <p:txBody>
          <a:bodyPr>
            <a:noAutofit/>
          </a:bodyPr>
          <a:lstStyle/>
          <a:p>
            <a:pPr marL="457200" indent="-457200">
              <a:lnSpc>
                <a:spcPct val="100000"/>
              </a:lnSpc>
              <a:spcBef>
                <a:spcPts val="0"/>
              </a:spcBef>
              <a:buClr>
                <a:srgbClr val="3289B4"/>
              </a:buClr>
              <a:buFont typeface="Wingdings 3" panose="05040102010807070707" pitchFamily="18" charset="2"/>
              <a:buChar char="}"/>
            </a:pPr>
            <a:r>
              <a:rPr lang="en-US" sz="2800" b="1" dirty="0"/>
              <a:t>ASSESS</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the potential of multiple models to map ET across semi-arid environments</a:t>
            </a:r>
          </a:p>
          <a:p>
            <a:pPr marL="342900" indent="-342900">
              <a:buFont typeface="Wingdings 3" panose="05040102010807070707" pitchFamily="18" charset="2"/>
              <a:buChar char="}"/>
            </a:pPr>
            <a:endParaRPr lang="en-US" dirty="0"/>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541" y="2984500"/>
            <a:ext cx="5634159" cy="3454400"/>
          </a:xfrm>
          <a:prstGeom prst="rect">
            <a:avLst/>
          </a:prstGeom>
        </p:spPr>
      </p:pic>
    </p:spTree>
    <p:extLst>
      <p:ext uri="{BB962C8B-B14F-4D97-AF65-F5344CB8AC3E}">
        <p14:creationId xmlns:p14="http://schemas.microsoft.com/office/powerpoint/2010/main" val="476824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 </a:t>
            </a:r>
          </a:p>
        </p:txBody>
      </p:sp>
      <p:sp>
        <p:nvSpPr>
          <p:cNvPr id="6" name="Text Placeholder 5"/>
          <p:cNvSpPr>
            <a:spLocks noGrp="1"/>
          </p:cNvSpPr>
          <p:nvPr>
            <p:ph type="body" sz="half" idx="2"/>
          </p:nvPr>
        </p:nvSpPr>
        <p:spPr>
          <a:xfrm>
            <a:off x="59518" y="1047684"/>
            <a:ext cx="6857646" cy="5880478"/>
          </a:xfrm>
        </p:spPr>
        <p:txBody>
          <a:bodyPr>
            <a:noAutofit/>
          </a:bodyPr>
          <a:lstStyle/>
          <a:p>
            <a:pPr marL="457200" indent="-457200">
              <a:lnSpc>
                <a:spcPct val="100000"/>
              </a:lnSpc>
              <a:spcBef>
                <a:spcPts val="0"/>
              </a:spcBef>
              <a:buClr>
                <a:srgbClr val="3289B4"/>
              </a:buClr>
              <a:buFont typeface="Wingdings 3" panose="05040102010807070707" pitchFamily="18" charset="2"/>
              <a:buChar char="}"/>
            </a:pPr>
            <a:r>
              <a:rPr lang="en-US" sz="2800" b="1" dirty="0"/>
              <a:t>ASSESS</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the potential of multiple models to map ET across semi-arid environments</a:t>
            </a:r>
          </a:p>
          <a:p>
            <a:pPr marL="342900" indent="-342900">
              <a:buFont typeface="Wingdings 3" panose="05040102010807070707" pitchFamily="18" charset="2"/>
              <a:buChar char="}"/>
            </a:pPr>
            <a:endParaRPr lang="en-US" dirty="0"/>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541" y="2984500"/>
            <a:ext cx="5634159" cy="3454400"/>
          </a:xfrm>
          <a:prstGeom prst="rect">
            <a:avLst/>
          </a:prstGeom>
        </p:spPr>
      </p:pic>
      <p:sp>
        <p:nvSpPr>
          <p:cNvPr id="41" name="Freeform 40"/>
          <p:cNvSpPr/>
          <p:nvPr/>
        </p:nvSpPr>
        <p:spPr>
          <a:xfrm>
            <a:off x="7367588" y="4324350"/>
            <a:ext cx="4329112" cy="2100263"/>
          </a:xfrm>
          <a:custGeom>
            <a:avLst/>
            <a:gdLst>
              <a:gd name="connsiteX0" fmla="*/ 0 w 4329112"/>
              <a:gd name="connsiteY0" fmla="*/ 814388 h 2100263"/>
              <a:gd name="connsiteX1" fmla="*/ 533400 w 4329112"/>
              <a:gd name="connsiteY1" fmla="*/ 2095500 h 2100263"/>
              <a:gd name="connsiteX2" fmla="*/ 4329112 w 4329112"/>
              <a:gd name="connsiteY2" fmla="*/ 2100263 h 2100263"/>
              <a:gd name="connsiteX3" fmla="*/ 4295775 w 4329112"/>
              <a:gd name="connsiteY3" fmla="*/ 300038 h 2100263"/>
              <a:gd name="connsiteX4" fmla="*/ 1876425 w 4329112"/>
              <a:gd name="connsiteY4" fmla="*/ 4763 h 2100263"/>
              <a:gd name="connsiteX5" fmla="*/ 1876425 w 4329112"/>
              <a:gd name="connsiteY5" fmla="*/ 0 h 2100263"/>
              <a:gd name="connsiteX6" fmla="*/ 1814512 w 4329112"/>
              <a:gd name="connsiteY6" fmla="*/ 76200 h 2100263"/>
              <a:gd name="connsiteX7" fmla="*/ 1800225 w 4329112"/>
              <a:gd name="connsiteY7" fmla="*/ 80963 h 2100263"/>
              <a:gd name="connsiteX8" fmla="*/ 1776412 w 4329112"/>
              <a:gd name="connsiteY8" fmla="*/ 100013 h 2100263"/>
              <a:gd name="connsiteX9" fmla="*/ 1766887 w 4329112"/>
              <a:gd name="connsiteY9" fmla="*/ 114300 h 2100263"/>
              <a:gd name="connsiteX10" fmla="*/ 1747837 w 4329112"/>
              <a:gd name="connsiteY10" fmla="*/ 119063 h 2100263"/>
              <a:gd name="connsiteX11" fmla="*/ 1719262 w 4329112"/>
              <a:gd name="connsiteY11" fmla="*/ 128588 h 2100263"/>
              <a:gd name="connsiteX12" fmla="*/ 1690687 w 4329112"/>
              <a:gd name="connsiteY12" fmla="*/ 138113 h 2100263"/>
              <a:gd name="connsiteX13" fmla="*/ 1676400 w 4329112"/>
              <a:gd name="connsiteY13" fmla="*/ 142875 h 2100263"/>
              <a:gd name="connsiteX14" fmla="*/ 1652587 w 4329112"/>
              <a:gd name="connsiteY14" fmla="*/ 147638 h 2100263"/>
              <a:gd name="connsiteX15" fmla="*/ 1566862 w 4329112"/>
              <a:gd name="connsiteY15" fmla="*/ 157163 h 2100263"/>
              <a:gd name="connsiteX16" fmla="*/ 1476375 w 4329112"/>
              <a:gd name="connsiteY16" fmla="*/ 161925 h 2100263"/>
              <a:gd name="connsiteX17" fmla="*/ 1428750 w 4329112"/>
              <a:gd name="connsiteY17" fmla="*/ 176213 h 2100263"/>
              <a:gd name="connsiteX18" fmla="*/ 1414462 w 4329112"/>
              <a:gd name="connsiteY18" fmla="*/ 180975 h 2100263"/>
              <a:gd name="connsiteX19" fmla="*/ 1400175 w 4329112"/>
              <a:gd name="connsiteY19" fmla="*/ 190500 h 2100263"/>
              <a:gd name="connsiteX20" fmla="*/ 1381125 w 4329112"/>
              <a:gd name="connsiteY20" fmla="*/ 219075 h 2100263"/>
              <a:gd name="connsiteX21" fmla="*/ 1352550 w 4329112"/>
              <a:gd name="connsiteY21" fmla="*/ 238125 h 2100263"/>
              <a:gd name="connsiteX22" fmla="*/ 1343025 w 4329112"/>
              <a:gd name="connsiteY22" fmla="*/ 252413 h 2100263"/>
              <a:gd name="connsiteX23" fmla="*/ 1314450 w 4329112"/>
              <a:gd name="connsiteY23" fmla="*/ 271463 h 2100263"/>
              <a:gd name="connsiteX24" fmla="*/ 1295400 w 4329112"/>
              <a:gd name="connsiteY24" fmla="*/ 290513 h 2100263"/>
              <a:gd name="connsiteX25" fmla="*/ 1285875 w 4329112"/>
              <a:gd name="connsiteY25" fmla="*/ 304800 h 2100263"/>
              <a:gd name="connsiteX26" fmla="*/ 1257300 w 4329112"/>
              <a:gd name="connsiteY26" fmla="*/ 323850 h 2100263"/>
              <a:gd name="connsiteX27" fmla="*/ 1233487 w 4329112"/>
              <a:gd name="connsiteY27" fmla="*/ 352425 h 2100263"/>
              <a:gd name="connsiteX28" fmla="*/ 1223962 w 4329112"/>
              <a:gd name="connsiteY28" fmla="*/ 366713 h 2100263"/>
              <a:gd name="connsiteX29" fmla="*/ 1209675 w 4329112"/>
              <a:gd name="connsiteY29" fmla="*/ 371475 h 2100263"/>
              <a:gd name="connsiteX30" fmla="*/ 1181100 w 4329112"/>
              <a:gd name="connsiteY30" fmla="*/ 400050 h 2100263"/>
              <a:gd name="connsiteX31" fmla="*/ 1162050 w 4329112"/>
              <a:gd name="connsiteY31" fmla="*/ 438150 h 2100263"/>
              <a:gd name="connsiteX32" fmla="*/ 1147762 w 4329112"/>
              <a:gd name="connsiteY32" fmla="*/ 466725 h 2100263"/>
              <a:gd name="connsiteX33" fmla="*/ 1119187 w 4329112"/>
              <a:gd name="connsiteY33" fmla="*/ 495300 h 2100263"/>
              <a:gd name="connsiteX34" fmla="*/ 1090612 w 4329112"/>
              <a:gd name="connsiteY34" fmla="*/ 514350 h 2100263"/>
              <a:gd name="connsiteX35" fmla="*/ 1076325 w 4329112"/>
              <a:gd name="connsiteY35" fmla="*/ 523875 h 2100263"/>
              <a:gd name="connsiteX36" fmla="*/ 1047750 w 4329112"/>
              <a:gd name="connsiteY36" fmla="*/ 547688 h 2100263"/>
              <a:gd name="connsiteX37" fmla="*/ 1023937 w 4329112"/>
              <a:gd name="connsiteY37" fmla="*/ 566738 h 2100263"/>
              <a:gd name="connsiteX38" fmla="*/ 981075 w 4329112"/>
              <a:gd name="connsiteY38" fmla="*/ 590550 h 2100263"/>
              <a:gd name="connsiteX39" fmla="*/ 966787 w 4329112"/>
              <a:gd name="connsiteY39" fmla="*/ 595313 h 2100263"/>
              <a:gd name="connsiteX40" fmla="*/ 952500 w 4329112"/>
              <a:gd name="connsiteY40" fmla="*/ 600075 h 2100263"/>
              <a:gd name="connsiteX41" fmla="*/ 923925 w 4329112"/>
              <a:gd name="connsiteY41" fmla="*/ 619125 h 2100263"/>
              <a:gd name="connsiteX42" fmla="*/ 852487 w 4329112"/>
              <a:gd name="connsiteY42" fmla="*/ 642938 h 2100263"/>
              <a:gd name="connsiteX43" fmla="*/ 809625 w 4329112"/>
              <a:gd name="connsiteY43" fmla="*/ 657225 h 2100263"/>
              <a:gd name="connsiteX44" fmla="*/ 795337 w 4329112"/>
              <a:gd name="connsiteY44" fmla="*/ 661988 h 2100263"/>
              <a:gd name="connsiteX45" fmla="*/ 752475 w 4329112"/>
              <a:gd name="connsiteY45" fmla="*/ 695325 h 2100263"/>
              <a:gd name="connsiteX46" fmla="*/ 723900 w 4329112"/>
              <a:gd name="connsiteY46" fmla="*/ 704850 h 2100263"/>
              <a:gd name="connsiteX47" fmla="*/ 671512 w 4329112"/>
              <a:gd name="connsiteY47" fmla="*/ 719138 h 2100263"/>
              <a:gd name="connsiteX48" fmla="*/ 638175 w 4329112"/>
              <a:gd name="connsiteY48" fmla="*/ 728663 h 2100263"/>
              <a:gd name="connsiteX49" fmla="*/ 547687 w 4329112"/>
              <a:gd name="connsiteY49" fmla="*/ 738188 h 2100263"/>
              <a:gd name="connsiteX50" fmla="*/ 519112 w 4329112"/>
              <a:gd name="connsiteY50" fmla="*/ 747713 h 2100263"/>
              <a:gd name="connsiteX51" fmla="*/ 504825 w 4329112"/>
              <a:gd name="connsiteY51" fmla="*/ 757238 h 2100263"/>
              <a:gd name="connsiteX52" fmla="*/ 433387 w 4329112"/>
              <a:gd name="connsiteY52" fmla="*/ 766763 h 2100263"/>
              <a:gd name="connsiteX53" fmla="*/ 342900 w 4329112"/>
              <a:gd name="connsiteY53" fmla="*/ 776288 h 2100263"/>
              <a:gd name="connsiteX54" fmla="*/ 319087 w 4329112"/>
              <a:gd name="connsiteY54" fmla="*/ 781050 h 2100263"/>
              <a:gd name="connsiteX55" fmla="*/ 304800 w 4329112"/>
              <a:gd name="connsiteY55" fmla="*/ 785813 h 2100263"/>
              <a:gd name="connsiteX56" fmla="*/ 166687 w 4329112"/>
              <a:gd name="connsiteY56" fmla="*/ 795338 h 2100263"/>
              <a:gd name="connsiteX57" fmla="*/ 0 w 4329112"/>
              <a:gd name="connsiteY57" fmla="*/ 814388 h 210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329112" h="2100263">
                <a:moveTo>
                  <a:pt x="0" y="814388"/>
                </a:moveTo>
                <a:lnTo>
                  <a:pt x="533400" y="2095500"/>
                </a:lnTo>
                <a:lnTo>
                  <a:pt x="4329112" y="2100263"/>
                </a:lnTo>
                <a:lnTo>
                  <a:pt x="4295775" y="300038"/>
                </a:lnTo>
                <a:lnTo>
                  <a:pt x="1876425" y="4763"/>
                </a:lnTo>
                <a:lnTo>
                  <a:pt x="1876425" y="0"/>
                </a:lnTo>
                <a:cubicBezTo>
                  <a:pt x="1859639" y="26378"/>
                  <a:pt x="1844769" y="61071"/>
                  <a:pt x="1814512" y="76200"/>
                </a:cubicBezTo>
                <a:cubicBezTo>
                  <a:pt x="1810022" y="78445"/>
                  <a:pt x="1804987" y="79375"/>
                  <a:pt x="1800225" y="80963"/>
                </a:cubicBezTo>
                <a:cubicBezTo>
                  <a:pt x="1772929" y="121906"/>
                  <a:pt x="1809275" y="73723"/>
                  <a:pt x="1776412" y="100013"/>
                </a:cubicBezTo>
                <a:cubicBezTo>
                  <a:pt x="1771943" y="103589"/>
                  <a:pt x="1771649" y="111125"/>
                  <a:pt x="1766887" y="114300"/>
                </a:cubicBezTo>
                <a:cubicBezTo>
                  <a:pt x="1761441" y="117931"/>
                  <a:pt x="1754106" y="117182"/>
                  <a:pt x="1747837" y="119063"/>
                </a:cubicBezTo>
                <a:cubicBezTo>
                  <a:pt x="1738220" y="121948"/>
                  <a:pt x="1728787" y="125413"/>
                  <a:pt x="1719262" y="128588"/>
                </a:cubicBezTo>
                <a:lnTo>
                  <a:pt x="1690687" y="138113"/>
                </a:lnTo>
                <a:cubicBezTo>
                  <a:pt x="1685925" y="139700"/>
                  <a:pt x="1681322" y="141890"/>
                  <a:pt x="1676400" y="142875"/>
                </a:cubicBezTo>
                <a:cubicBezTo>
                  <a:pt x="1668462" y="144463"/>
                  <a:pt x="1660588" y="146407"/>
                  <a:pt x="1652587" y="147638"/>
                </a:cubicBezTo>
                <a:cubicBezTo>
                  <a:pt x="1634703" y="150389"/>
                  <a:pt x="1582289" y="156099"/>
                  <a:pt x="1566862" y="157163"/>
                </a:cubicBezTo>
                <a:cubicBezTo>
                  <a:pt x="1536730" y="159241"/>
                  <a:pt x="1506537" y="160338"/>
                  <a:pt x="1476375" y="161925"/>
                </a:cubicBezTo>
                <a:cubicBezTo>
                  <a:pt x="1447580" y="169124"/>
                  <a:pt x="1463541" y="164617"/>
                  <a:pt x="1428750" y="176213"/>
                </a:cubicBezTo>
                <a:lnTo>
                  <a:pt x="1414462" y="180975"/>
                </a:lnTo>
                <a:cubicBezTo>
                  <a:pt x="1409700" y="184150"/>
                  <a:pt x="1403944" y="186192"/>
                  <a:pt x="1400175" y="190500"/>
                </a:cubicBezTo>
                <a:cubicBezTo>
                  <a:pt x="1392637" y="199115"/>
                  <a:pt x="1390650" y="212725"/>
                  <a:pt x="1381125" y="219075"/>
                </a:cubicBezTo>
                <a:lnTo>
                  <a:pt x="1352550" y="238125"/>
                </a:lnTo>
                <a:cubicBezTo>
                  <a:pt x="1349375" y="242888"/>
                  <a:pt x="1347333" y="248644"/>
                  <a:pt x="1343025" y="252413"/>
                </a:cubicBezTo>
                <a:cubicBezTo>
                  <a:pt x="1334410" y="259951"/>
                  <a:pt x="1314450" y="271463"/>
                  <a:pt x="1314450" y="271463"/>
                </a:cubicBezTo>
                <a:cubicBezTo>
                  <a:pt x="1304058" y="302635"/>
                  <a:pt x="1318491" y="272040"/>
                  <a:pt x="1295400" y="290513"/>
                </a:cubicBezTo>
                <a:cubicBezTo>
                  <a:pt x="1290931" y="294089"/>
                  <a:pt x="1290183" y="301031"/>
                  <a:pt x="1285875" y="304800"/>
                </a:cubicBezTo>
                <a:cubicBezTo>
                  <a:pt x="1277260" y="312338"/>
                  <a:pt x="1257300" y="323850"/>
                  <a:pt x="1257300" y="323850"/>
                </a:cubicBezTo>
                <a:cubicBezTo>
                  <a:pt x="1233651" y="359325"/>
                  <a:pt x="1264046" y="315755"/>
                  <a:pt x="1233487" y="352425"/>
                </a:cubicBezTo>
                <a:cubicBezTo>
                  <a:pt x="1229823" y="356822"/>
                  <a:pt x="1228432" y="363137"/>
                  <a:pt x="1223962" y="366713"/>
                </a:cubicBezTo>
                <a:cubicBezTo>
                  <a:pt x="1220042" y="369849"/>
                  <a:pt x="1214437" y="369888"/>
                  <a:pt x="1209675" y="371475"/>
                </a:cubicBezTo>
                <a:cubicBezTo>
                  <a:pt x="1200150" y="381000"/>
                  <a:pt x="1187124" y="388002"/>
                  <a:pt x="1181100" y="400050"/>
                </a:cubicBezTo>
                <a:cubicBezTo>
                  <a:pt x="1174750" y="412750"/>
                  <a:pt x="1167926" y="425224"/>
                  <a:pt x="1162050" y="438150"/>
                </a:cubicBezTo>
                <a:cubicBezTo>
                  <a:pt x="1154352" y="455084"/>
                  <a:pt x="1161354" y="451434"/>
                  <a:pt x="1147762" y="466725"/>
                </a:cubicBezTo>
                <a:cubicBezTo>
                  <a:pt x="1138813" y="476793"/>
                  <a:pt x="1130395" y="487828"/>
                  <a:pt x="1119187" y="495300"/>
                </a:cubicBezTo>
                <a:lnTo>
                  <a:pt x="1090612" y="514350"/>
                </a:lnTo>
                <a:cubicBezTo>
                  <a:pt x="1085850" y="517525"/>
                  <a:pt x="1080372" y="519828"/>
                  <a:pt x="1076325" y="523875"/>
                </a:cubicBezTo>
                <a:cubicBezTo>
                  <a:pt x="1057990" y="542210"/>
                  <a:pt x="1067641" y="534427"/>
                  <a:pt x="1047750" y="547688"/>
                </a:cubicBezTo>
                <a:cubicBezTo>
                  <a:pt x="1026448" y="579640"/>
                  <a:pt x="1051542" y="548335"/>
                  <a:pt x="1023937" y="566738"/>
                </a:cubicBezTo>
                <a:cubicBezTo>
                  <a:pt x="981163" y="595254"/>
                  <a:pt x="1047923" y="568267"/>
                  <a:pt x="981075" y="590550"/>
                </a:cubicBezTo>
                <a:lnTo>
                  <a:pt x="966787" y="595313"/>
                </a:lnTo>
                <a:lnTo>
                  <a:pt x="952500" y="600075"/>
                </a:lnTo>
                <a:cubicBezTo>
                  <a:pt x="942975" y="606425"/>
                  <a:pt x="934785" y="615505"/>
                  <a:pt x="923925" y="619125"/>
                </a:cubicBezTo>
                <a:lnTo>
                  <a:pt x="852487" y="642938"/>
                </a:lnTo>
                <a:lnTo>
                  <a:pt x="809625" y="657225"/>
                </a:lnTo>
                <a:lnTo>
                  <a:pt x="795337" y="661988"/>
                </a:lnTo>
                <a:cubicBezTo>
                  <a:pt x="781050" y="673100"/>
                  <a:pt x="767996" y="686013"/>
                  <a:pt x="752475" y="695325"/>
                </a:cubicBezTo>
                <a:cubicBezTo>
                  <a:pt x="743866" y="700491"/>
                  <a:pt x="733425" y="701675"/>
                  <a:pt x="723900" y="704850"/>
                </a:cubicBezTo>
                <a:cubicBezTo>
                  <a:pt x="691010" y="715814"/>
                  <a:pt x="730605" y="703022"/>
                  <a:pt x="671512" y="719138"/>
                </a:cubicBezTo>
                <a:cubicBezTo>
                  <a:pt x="651119" y="724700"/>
                  <a:pt x="661960" y="724339"/>
                  <a:pt x="638175" y="728663"/>
                </a:cubicBezTo>
                <a:cubicBezTo>
                  <a:pt x="606598" y="734404"/>
                  <a:pt x="580798" y="735428"/>
                  <a:pt x="547687" y="738188"/>
                </a:cubicBezTo>
                <a:cubicBezTo>
                  <a:pt x="538162" y="741363"/>
                  <a:pt x="527466" y="742144"/>
                  <a:pt x="519112" y="747713"/>
                </a:cubicBezTo>
                <a:cubicBezTo>
                  <a:pt x="514350" y="750888"/>
                  <a:pt x="510255" y="755428"/>
                  <a:pt x="504825" y="757238"/>
                </a:cubicBezTo>
                <a:cubicBezTo>
                  <a:pt x="493930" y="760870"/>
                  <a:pt x="438417" y="766134"/>
                  <a:pt x="433387" y="766763"/>
                </a:cubicBezTo>
                <a:cubicBezTo>
                  <a:pt x="358740" y="776094"/>
                  <a:pt x="449359" y="767415"/>
                  <a:pt x="342900" y="776288"/>
                </a:cubicBezTo>
                <a:cubicBezTo>
                  <a:pt x="334962" y="777875"/>
                  <a:pt x="326940" y="779087"/>
                  <a:pt x="319087" y="781050"/>
                </a:cubicBezTo>
                <a:cubicBezTo>
                  <a:pt x="314217" y="782268"/>
                  <a:pt x="309781" y="785190"/>
                  <a:pt x="304800" y="785813"/>
                </a:cubicBezTo>
                <a:cubicBezTo>
                  <a:pt x="283337" y="788496"/>
                  <a:pt x="182612" y="794240"/>
                  <a:pt x="166687" y="795338"/>
                </a:cubicBezTo>
                <a:cubicBezTo>
                  <a:pt x="114519" y="798936"/>
                  <a:pt x="61811" y="804863"/>
                  <a:pt x="0" y="814388"/>
                </a:cubicBezTo>
                <a:close/>
              </a:path>
            </a:pathLst>
          </a:custGeom>
          <a:solidFill>
            <a:srgbClr val="FF0000">
              <a:alpha val="5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789125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 </a:t>
            </a:r>
          </a:p>
        </p:txBody>
      </p:sp>
      <p:sp>
        <p:nvSpPr>
          <p:cNvPr id="6" name="Text Placeholder 5"/>
          <p:cNvSpPr>
            <a:spLocks noGrp="1"/>
          </p:cNvSpPr>
          <p:nvPr>
            <p:ph type="body" sz="half" idx="2"/>
          </p:nvPr>
        </p:nvSpPr>
        <p:spPr>
          <a:xfrm>
            <a:off x="59518" y="1047684"/>
            <a:ext cx="6857646" cy="5880478"/>
          </a:xfrm>
        </p:spPr>
        <p:txBody>
          <a:bodyPr>
            <a:noAutofit/>
          </a:bodyPr>
          <a:lstStyle/>
          <a:p>
            <a:pPr marL="457200" indent="-457200">
              <a:lnSpc>
                <a:spcPct val="100000"/>
              </a:lnSpc>
              <a:spcBef>
                <a:spcPts val="0"/>
              </a:spcBef>
              <a:buClr>
                <a:srgbClr val="3289B4"/>
              </a:buClr>
              <a:buFont typeface="Wingdings 3" panose="05040102010807070707" pitchFamily="18" charset="2"/>
              <a:buChar char="}"/>
            </a:pPr>
            <a:r>
              <a:rPr lang="en-US" sz="2800" b="1" dirty="0"/>
              <a:t>ASSESS</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the potential of multiple models to map ET across semi-arid environments</a:t>
            </a:r>
          </a:p>
          <a:p>
            <a:pPr marL="342900" indent="-342900">
              <a:buFont typeface="Wingdings 3" panose="05040102010807070707" pitchFamily="18" charset="2"/>
              <a:buChar char="}"/>
            </a:pPr>
            <a:endParaRPr lang="en-US" dirty="0"/>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541" y="2984500"/>
            <a:ext cx="5634159" cy="3454400"/>
          </a:xfrm>
          <a:prstGeom prst="rect">
            <a:avLst/>
          </a:prstGeom>
        </p:spPr>
      </p:pic>
      <p:sp>
        <p:nvSpPr>
          <p:cNvPr id="41" name="Freeform 40"/>
          <p:cNvSpPr/>
          <p:nvPr/>
        </p:nvSpPr>
        <p:spPr>
          <a:xfrm>
            <a:off x="7367588" y="4324350"/>
            <a:ext cx="4329112" cy="2100263"/>
          </a:xfrm>
          <a:custGeom>
            <a:avLst/>
            <a:gdLst>
              <a:gd name="connsiteX0" fmla="*/ 0 w 4329112"/>
              <a:gd name="connsiteY0" fmla="*/ 814388 h 2100263"/>
              <a:gd name="connsiteX1" fmla="*/ 533400 w 4329112"/>
              <a:gd name="connsiteY1" fmla="*/ 2095500 h 2100263"/>
              <a:gd name="connsiteX2" fmla="*/ 4329112 w 4329112"/>
              <a:gd name="connsiteY2" fmla="*/ 2100263 h 2100263"/>
              <a:gd name="connsiteX3" fmla="*/ 4295775 w 4329112"/>
              <a:gd name="connsiteY3" fmla="*/ 300038 h 2100263"/>
              <a:gd name="connsiteX4" fmla="*/ 1876425 w 4329112"/>
              <a:gd name="connsiteY4" fmla="*/ 4763 h 2100263"/>
              <a:gd name="connsiteX5" fmla="*/ 1876425 w 4329112"/>
              <a:gd name="connsiteY5" fmla="*/ 0 h 2100263"/>
              <a:gd name="connsiteX6" fmla="*/ 1814512 w 4329112"/>
              <a:gd name="connsiteY6" fmla="*/ 76200 h 2100263"/>
              <a:gd name="connsiteX7" fmla="*/ 1800225 w 4329112"/>
              <a:gd name="connsiteY7" fmla="*/ 80963 h 2100263"/>
              <a:gd name="connsiteX8" fmla="*/ 1776412 w 4329112"/>
              <a:gd name="connsiteY8" fmla="*/ 100013 h 2100263"/>
              <a:gd name="connsiteX9" fmla="*/ 1766887 w 4329112"/>
              <a:gd name="connsiteY9" fmla="*/ 114300 h 2100263"/>
              <a:gd name="connsiteX10" fmla="*/ 1747837 w 4329112"/>
              <a:gd name="connsiteY10" fmla="*/ 119063 h 2100263"/>
              <a:gd name="connsiteX11" fmla="*/ 1719262 w 4329112"/>
              <a:gd name="connsiteY11" fmla="*/ 128588 h 2100263"/>
              <a:gd name="connsiteX12" fmla="*/ 1690687 w 4329112"/>
              <a:gd name="connsiteY12" fmla="*/ 138113 h 2100263"/>
              <a:gd name="connsiteX13" fmla="*/ 1676400 w 4329112"/>
              <a:gd name="connsiteY13" fmla="*/ 142875 h 2100263"/>
              <a:gd name="connsiteX14" fmla="*/ 1652587 w 4329112"/>
              <a:gd name="connsiteY14" fmla="*/ 147638 h 2100263"/>
              <a:gd name="connsiteX15" fmla="*/ 1566862 w 4329112"/>
              <a:gd name="connsiteY15" fmla="*/ 157163 h 2100263"/>
              <a:gd name="connsiteX16" fmla="*/ 1476375 w 4329112"/>
              <a:gd name="connsiteY16" fmla="*/ 161925 h 2100263"/>
              <a:gd name="connsiteX17" fmla="*/ 1428750 w 4329112"/>
              <a:gd name="connsiteY17" fmla="*/ 176213 h 2100263"/>
              <a:gd name="connsiteX18" fmla="*/ 1414462 w 4329112"/>
              <a:gd name="connsiteY18" fmla="*/ 180975 h 2100263"/>
              <a:gd name="connsiteX19" fmla="*/ 1400175 w 4329112"/>
              <a:gd name="connsiteY19" fmla="*/ 190500 h 2100263"/>
              <a:gd name="connsiteX20" fmla="*/ 1381125 w 4329112"/>
              <a:gd name="connsiteY20" fmla="*/ 219075 h 2100263"/>
              <a:gd name="connsiteX21" fmla="*/ 1352550 w 4329112"/>
              <a:gd name="connsiteY21" fmla="*/ 238125 h 2100263"/>
              <a:gd name="connsiteX22" fmla="*/ 1343025 w 4329112"/>
              <a:gd name="connsiteY22" fmla="*/ 252413 h 2100263"/>
              <a:gd name="connsiteX23" fmla="*/ 1314450 w 4329112"/>
              <a:gd name="connsiteY23" fmla="*/ 271463 h 2100263"/>
              <a:gd name="connsiteX24" fmla="*/ 1295400 w 4329112"/>
              <a:gd name="connsiteY24" fmla="*/ 290513 h 2100263"/>
              <a:gd name="connsiteX25" fmla="*/ 1285875 w 4329112"/>
              <a:gd name="connsiteY25" fmla="*/ 304800 h 2100263"/>
              <a:gd name="connsiteX26" fmla="*/ 1257300 w 4329112"/>
              <a:gd name="connsiteY26" fmla="*/ 323850 h 2100263"/>
              <a:gd name="connsiteX27" fmla="*/ 1233487 w 4329112"/>
              <a:gd name="connsiteY27" fmla="*/ 352425 h 2100263"/>
              <a:gd name="connsiteX28" fmla="*/ 1223962 w 4329112"/>
              <a:gd name="connsiteY28" fmla="*/ 366713 h 2100263"/>
              <a:gd name="connsiteX29" fmla="*/ 1209675 w 4329112"/>
              <a:gd name="connsiteY29" fmla="*/ 371475 h 2100263"/>
              <a:gd name="connsiteX30" fmla="*/ 1181100 w 4329112"/>
              <a:gd name="connsiteY30" fmla="*/ 400050 h 2100263"/>
              <a:gd name="connsiteX31" fmla="*/ 1162050 w 4329112"/>
              <a:gd name="connsiteY31" fmla="*/ 438150 h 2100263"/>
              <a:gd name="connsiteX32" fmla="*/ 1147762 w 4329112"/>
              <a:gd name="connsiteY32" fmla="*/ 466725 h 2100263"/>
              <a:gd name="connsiteX33" fmla="*/ 1119187 w 4329112"/>
              <a:gd name="connsiteY33" fmla="*/ 495300 h 2100263"/>
              <a:gd name="connsiteX34" fmla="*/ 1090612 w 4329112"/>
              <a:gd name="connsiteY34" fmla="*/ 514350 h 2100263"/>
              <a:gd name="connsiteX35" fmla="*/ 1076325 w 4329112"/>
              <a:gd name="connsiteY35" fmla="*/ 523875 h 2100263"/>
              <a:gd name="connsiteX36" fmla="*/ 1047750 w 4329112"/>
              <a:gd name="connsiteY36" fmla="*/ 547688 h 2100263"/>
              <a:gd name="connsiteX37" fmla="*/ 1023937 w 4329112"/>
              <a:gd name="connsiteY37" fmla="*/ 566738 h 2100263"/>
              <a:gd name="connsiteX38" fmla="*/ 981075 w 4329112"/>
              <a:gd name="connsiteY38" fmla="*/ 590550 h 2100263"/>
              <a:gd name="connsiteX39" fmla="*/ 966787 w 4329112"/>
              <a:gd name="connsiteY39" fmla="*/ 595313 h 2100263"/>
              <a:gd name="connsiteX40" fmla="*/ 952500 w 4329112"/>
              <a:gd name="connsiteY40" fmla="*/ 600075 h 2100263"/>
              <a:gd name="connsiteX41" fmla="*/ 923925 w 4329112"/>
              <a:gd name="connsiteY41" fmla="*/ 619125 h 2100263"/>
              <a:gd name="connsiteX42" fmla="*/ 852487 w 4329112"/>
              <a:gd name="connsiteY42" fmla="*/ 642938 h 2100263"/>
              <a:gd name="connsiteX43" fmla="*/ 809625 w 4329112"/>
              <a:gd name="connsiteY43" fmla="*/ 657225 h 2100263"/>
              <a:gd name="connsiteX44" fmla="*/ 795337 w 4329112"/>
              <a:gd name="connsiteY44" fmla="*/ 661988 h 2100263"/>
              <a:gd name="connsiteX45" fmla="*/ 752475 w 4329112"/>
              <a:gd name="connsiteY45" fmla="*/ 695325 h 2100263"/>
              <a:gd name="connsiteX46" fmla="*/ 723900 w 4329112"/>
              <a:gd name="connsiteY46" fmla="*/ 704850 h 2100263"/>
              <a:gd name="connsiteX47" fmla="*/ 671512 w 4329112"/>
              <a:gd name="connsiteY47" fmla="*/ 719138 h 2100263"/>
              <a:gd name="connsiteX48" fmla="*/ 638175 w 4329112"/>
              <a:gd name="connsiteY48" fmla="*/ 728663 h 2100263"/>
              <a:gd name="connsiteX49" fmla="*/ 547687 w 4329112"/>
              <a:gd name="connsiteY49" fmla="*/ 738188 h 2100263"/>
              <a:gd name="connsiteX50" fmla="*/ 519112 w 4329112"/>
              <a:gd name="connsiteY50" fmla="*/ 747713 h 2100263"/>
              <a:gd name="connsiteX51" fmla="*/ 504825 w 4329112"/>
              <a:gd name="connsiteY51" fmla="*/ 757238 h 2100263"/>
              <a:gd name="connsiteX52" fmla="*/ 433387 w 4329112"/>
              <a:gd name="connsiteY52" fmla="*/ 766763 h 2100263"/>
              <a:gd name="connsiteX53" fmla="*/ 342900 w 4329112"/>
              <a:gd name="connsiteY53" fmla="*/ 776288 h 2100263"/>
              <a:gd name="connsiteX54" fmla="*/ 319087 w 4329112"/>
              <a:gd name="connsiteY54" fmla="*/ 781050 h 2100263"/>
              <a:gd name="connsiteX55" fmla="*/ 304800 w 4329112"/>
              <a:gd name="connsiteY55" fmla="*/ 785813 h 2100263"/>
              <a:gd name="connsiteX56" fmla="*/ 166687 w 4329112"/>
              <a:gd name="connsiteY56" fmla="*/ 795338 h 2100263"/>
              <a:gd name="connsiteX57" fmla="*/ 0 w 4329112"/>
              <a:gd name="connsiteY57" fmla="*/ 814388 h 210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329112" h="2100263">
                <a:moveTo>
                  <a:pt x="0" y="814388"/>
                </a:moveTo>
                <a:lnTo>
                  <a:pt x="533400" y="2095500"/>
                </a:lnTo>
                <a:lnTo>
                  <a:pt x="4329112" y="2100263"/>
                </a:lnTo>
                <a:lnTo>
                  <a:pt x="4295775" y="300038"/>
                </a:lnTo>
                <a:lnTo>
                  <a:pt x="1876425" y="4763"/>
                </a:lnTo>
                <a:lnTo>
                  <a:pt x="1876425" y="0"/>
                </a:lnTo>
                <a:cubicBezTo>
                  <a:pt x="1859639" y="26378"/>
                  <a:pt x="1844769" y="61071"/>
                  <a:pt x="1814512" y="76200"/>
                </a:cubicBezTo>
                <a:cubicBezTo>
                  <a:pt x="1810022" y="78445"/>
                  <a:pt x="1804987" y="79375"/>
                  <a:pt x="1800225" y="80963"/>
                </a:cubicBezTo>
                <a:cubicBezTo>
                  <a:pt x="1772929" y="121906"/>
                  <a:pt x="1809275" y="73723"/>
                  <a:pt x="1776412" y="100013"/>
                </a:cubicBezTo>
                <a:cubicBezTo>
                  <a:pt x="1771943" y="103589"/>
                  <a:pt x="1771649" y="111125"/>
                  <a:pt x="1766887" y="114300"/>
                </a:cubicBezTo>
                <a:cubicBezTo>
                  <a:pt x="1761441" y="117931"/>
                  <a:pt x="1754106" y="117182"/>
                  <a:pt x="1747837" y="119063"/>
                </a:cubicBezTo>
                <a:cubicBezTo>
                  <a:pt x="1738220" y="121948"/>
                  <a:pt x="1728787" y="125413"/>
                  <a:pt x="1719262" y="128588"/>
                </a:cubicBezTo>
                <a:lnTo>
                  <a:pt x="1690687" y="138113"/>
                </a:lnTo>
                <a:cubicBezTo>
                  <a:pt x="1685925" y="139700"/>
                  <a:pt x="1681322" y="141890"/>
                  <a:pt x="1676400" y="142875"/>
                </a:cubicBezTo>
                <a:cubicBezTo>
                  <a:pt x="1668462" y="144463"/>
                  <a:pt x="1660588" y="146407"/>
                  <a:pt x="1652587" y="147638"/>
                </a:cubicBezTo>
                <a:cubicBezTo>
                  <a:pt x="1634703" y="150389"/>
                  <a:pt x="1582289" y="156099"/>
                  <a:pt x="1566862" y="157163"/>
                </a:cubicBezTo>
                <a:cubicBezTo>
                  <a:pt x="1536730" y="159241"/>
                  <a:pt x="1506537" y="160338"/>
                  <a:pt x="1476375" y="161925"/>
                </a:cubicBezTo>
                <a:cubicBezTo>
                  <a:pt x="1447580" y="169124"/>
                  <a:pt x="1463541" y="164617"/>
                  <a:pt x="1428750" y="176213"/>
                </a:cubicBezTo>
                <a:lnTo>
                  <a:pt x="1414462" y="180975"/>
                </a:lnTo>
                <a:cubicBezTo>
                  <a:pt x="1409700" y="184150"/>
                  <a:pt x="1403944" y="186192"/>
                  <a:pt x="1400175" y="190500"/>
                </a:cubicBezTo>
                <a:cubicBezTo>
                  <a:pt x="1392637" y="199115"/>
                  <a:pt x="1390650" y="212725"/>
                  <a:pt x="1381125" y="219075"/>
                </a:cubicBezTo>
                <a:lnTo>
                  <a:pt x="1352550" y="238125"/>
                </a:lnTo>
                <a:cubicBezTo>
                  <a:pt x="1349375" y="242888"/>
                  <a:pt x="1347333" y="248644"/>
                  <a:pt x="1343025" y="252413"/>
                </a:cubicBezTo>
                <a:cubicBezTo>
                  <a:pt x="1334410" y="259951"/>
                  <a:pt x="1314450" y="271463"/>
                  <a:pt x="1314450" y="271463"/>
                </a:cubicBezTo>
                <a:cubicBezTo>
                  <a:pt x="1304058" y="302635"/>
                  <a:pt x="1318491" y="272040"/>
                  <a:pt x="1295400" y="290513"/>
                </a:cubicBezTo>
                <a:cubicBezTo>
                  <a:pt x="1290931" y="294089"/>
                  <a:pt x="1290183" y="301031"/>
                  <a:pt x="1285875" y="304800"/>
                </a:cubicBezTo>
                <a:cubicBezTo>
                  <a:pt x="1277260" y="312338"/>
                  <a:pt x="1257300" y="323850"/>
                  <a:pt x="1257300" y="323850"/>
                </a:cubicBezTo>
                <a:cubicBezTo>
                  <a:pt x="1233651" y="359325"/>
                  <a:pt x="1264046" y="315755"/>
                  <a:pt x="1233487" y="352425"/>
                </a:cubicBezTo>
                <a:cubicBezTo>
                  <a:pt x="1229823" y="356822"/>
                  <a:pt x="1228432" y="363137"/>
                  <a:pt x="1223962" y="366713"/>
                </a:cubicBezTo>
                <a:cubicBezTo>
                  <a:pt x="1220042" y="369849"/>
                  <a:pt x="1214437" y="369888"/>
                  <a:pt x="1209675" y="371475"/>
                </a:cubicBezTo>
                <a:cubicBezTo>
                  <a:pt x="1200150" y="381000"/>
                  <a:pt x="1187124" y="388002"/>
                  <a:pt x="1181100" y="400050"/>
                </a:cubicBezTo>
                <a:cubicBezTo>
                  <a:pt x="1174750" y="412750"/>
                  <a:pt x="1167926" y="425224"/>
                  <a:pt x="1162050" y="438150"/>
                </a:cubicBezTo>
                <a:cubicBezTo>
                  <a:pt x="1154352" y="455084"/>
                  <a:pt x="1161354" y="451434"/>
                  <a:pt x="1147762" y="466725"/>
                </a:cubicBezTo>
                <a:cubicBezTo>
                  <a:pt x="1138813" y="476793"/>
                  <a:pt x="1130395" y="487828"/>
                  <a:pt x="1119187" y="495300"/>
                </a:cubicBezTo>
                <a:lnTo>
                  <a:pt x="1090612" y="514350"/>
                </a:lnTo>
                <a:cubicBezTo>
                  <a:pt x="1085850" y="517525"/>
                  <a:pt x="1080372" y="519828"/>
                  <a:pt x="1076325" y="523875"/>
                </a:cubicBezTo>
                <a:cubicBezTo>
                  <a:pt x="1057990" y="542210"/>
                  <a:pt x="1067641" y="534427"/>
                  <a:pt x="1047750" y="547688"/>
                </a:cubicBezTo>
                <a:cubicBezTo>
                  <a:pt x="1026448" y="579640"/>
                  <a:pt x="1051542" y="548335"/>
                  <a:pt x="1023937" y="566738"/>
                </a:cubicBezTo>
                <a:cubicBezTo>
                  <a:pt x="981163" y="595254"/>
                  <a:pt x="1047923" y="568267"/>
                  <a:pt x="981075" y="590550"/>
                </a:cubicBezTo>
                <a:lnTo>
                  <a:pt x="966787" y="595313"/>
                </a:lnTo>
                <a:lnTo>
                  <a:pt x="952500" y="600075"/>
                </a:lnTo>
                <a:cubicBezTo>
                  <a:pt x="942975" y="606425"/>
                  <a:pt x="934785" y="615505"/>
                  <a:pt x="923925" y="619125"/>
                </a:cubicBezTo>
                <a:lnTo>
                  <a:pt x="852487" y="642938"/>
                </a:lnTo>
                <a:lnTo>
                  <a:pt x="809625" y="657225"/>
                </a:lnTo>
                <a:lnTo>
                  <a:pt x="795337" y="661988"/>
                </a:lnTo>
                <a:cubicBezTo>
                  <a:pt x="781050" y="673100"/>
                  <a:pt x="767996" y="686013"/>
                  <a:pt x="752475" y="695325"/>
                </a:cubicBezTo>
                <a:cubicBezTo>
                  <a:pt x="743866" y="700491"/>
                  <a:pt x="733425" y="701675"/>
                  <a:pt x="723900" y="704850"/>
                </a:cubicBezTo>
                <a:cubicBezTo>
                  <a:pt x="691010" y="715814"/>
                  <a:pt x="730605" y="703022"/>
                  <a:pt x="671512" y="719138"/>
                </a:cubicBezTo>
                <a:cubicBezTo>
                  <a:pt x="651119" y="724700"/>
                  <a:pt x="661960" y="724339"/>
                  <a:pt x="638175" y="728663"/>
                </a:cubicBezTo>
                <a:cubicBezTo>
                  <a:pt x="606598" y="734404"/>
                  <a:pt x="580798" y="735428"/>
                  <a:pt x="547687" y="738188"/>
                </a:cubicBezTo>
                <a:cubicBezTo>
                  <a:pt x="538162" y="741363"/>
                  <a:pt x="527466" y="742144"/>
                  <a:pt x="519112" y="747713"/>
                </a:cubicBezTo>
                <a:cubicBezTo>
                  <a:pt x="514350" y="750888"/>
                  <a:pt x="510255" y="755428"/>
                  <a:pt x="504825" y="757238"/>
                </a:cubicBezTo>
                <a:cubicBezTo>
                  <a:pt x="493930" y="760870"/>
                  <a:pt x="438417" y="766134"/>
                  <a:pt x="433387" y="766763"/>
                </a:cubicBezTo>
                <a:cubicBezTo>
                  <a:pt x="358740" y="776094"/>
                  <a:pt x="449359" y="767415"/>
                  <a:pt x="342900" y="776288"/>
                </a:cubicBezTo>
                <a:cubicBezTo>
                  <a:pt x="334962" y="777875"/>
                  <a:pt x="326940" y="779087"/>
                  <a:pt x="319087" y="781050"/>
                </a:cubicBezTo>
                <a:cubicBezTo>
                  <a:pt x="314217" y="782268"/>
                  <a:pt x="309781" y="785190"/>
                  <a:pt x="304800" y="785813"/>
                </a:cubicBezTo>
                <a:cubicBezTo>
                  <a:pt x="283337" y="788496"/>
                  <a:pt x="182612" y="794240"/>
                  <a:pt x="166687" y="795338"/>
                </a:cubicBezTo>
                <a:cubicBezTo>
                  <a:pt x="114519" y="798936"/>
                  <a:pt x="61811" y="804863"/>
                  <a:pt x="0" y="814388"/>
                </a:cubicBezTo>
                <a:close/>
              </a:path>
            </a:pathLst>
          </a:custGeom>
          <a:solidFill>
            <a:srgbClr val="FF0000">
              <a:alpha val="5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2" descr="http://www.devpedia.developexchange.com/dp/images/c/c2/03_Landsat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32144" y="1182273"/>
            <a:ext cx="1226144" cy="10021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30220" y="2536792"/>
            <a:ext cx="1549400" cy="8954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ET Model</a:t>
            </a:r>
          </a:p>
        </p:txBody>
      </p:sp>
      <p:cxnSp>
        <p:nvCxnSpPr>
          <p:cNvPr id="8" name="Straight Arrow Connector 7"/>
          <p:cNvCxnSpPr>
            <a:stCxn id="7" idx="1"/>
          </p:cNvCxnSpPr>
          <p:nvPr/>
        </p:nvCxnSpPr>
        <p:spPr>
          <a:xfrm flipH="1">
            <a:off x="8229600" y="1683336"/>
            <a:ext cx="1302544" cy="716964"/>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01698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 </a:t>
            </a:r>
          </a:p>
        </p:txBody>
      </p:sp>
      <p:sp>
        <p:nvSpPr>
          <p:cNvPr id="6" name="Text Placeholder 5"/>
          <p:cNvSpPr>
            <a:spLocks noGrp="1"/>
          </p:cNvSpPr>
          <p:nvPr>
            <p:ph type="body" sz="half" idx="2"/>
          </p:nvPr>
        </p:nvSpPr>
        <p:spPr>
          <a:xfrm>
            <a:off x="59518" y="1047684"/>
            <a:ext cx="6857646" cy="5880478"/>
          </a:xfrm>
        </p:spPr>
        <p:txBody>
          <a:bodyPr>
            <a:noAutofit/>
          </a:bodyPr>
          <a:lstStyle/>
          <a:p>
            <a:pPr marL="457200" indent="-457200">
              <a:lnSpc>
                <a:spcPct val="100000"/>
              </a:lnSpc>
              <a:spcBef>
                <a:spcPts val="0"/>
              </a:spcBef>
              <a:buClr>
                <a:srgbClr val="3289B4"/>
              </a:buClr>
              <a:buFont typeface="Wingdings 3" panose="05040102010807070707" pitchFamily="18" charset="2"/>
              <a:buChar char="}"/>
            </a:pPr>
            <a:r>
              <a:rPr lang="en-US" sz="2800" b="1" dirty="0"/>
              <a:t>ASSESS</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the potential of multiple models to map ET across semi-arid environments</a:t>
            </a:r>
          </a:p>
          <a:p>
            <a:pPr marL="342900" indent="-342900">
              <a:buFont typeface="Wingdings 3" panose="05040102010807070707" pitchFamily="18" charset="2"/>
              <a:buChar char="}"/>
            </a:pPr>
            <a:endParaRPr lang="en-US" dirty="0"/>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541" y="2984500"/>
            <a:ext cx="5634159" cy="3454400"/>
          </a:xfrm>
          <a:prstGeom prst="rect">
            <a:avLst/>
          </a:prstGeom>
        </p:spPr>
      </p:pic>
      <p:sp>
        <p:nvSpPr>
          <p:cNvPr id="41" name="Freeform 40"/>
          <p:cNvSpPr/>
          <p:nvPr/>
        </p:nvSpPr>
        <p:spPr>
          <a:xfrm>
            <a:off x="7367588" y="4324350"/>
            <a:ext cx="4329112" cy="2100263"/>
          </a:xfrm>
          <a:custGeom>
            <a:avLst/>
            <a:gdLst>
              <a:gd name="connsiteX0" fmla="*/ 0 w 4329112"/>
              <a:gd name="connsiteY0" fmla="*/ 814388 h 2100263"/>
              <a:gd name="connsiteX1" fmla="*/ 533400 w 4329112"/>
              <a:gd name="connsiteY1" fmla="*/ 2095500 h 2100263"/>
              <a:gd name="connsiteX2" fmla="*/ 4329112 w 4329112"/>
              <a:gd name="connsiteY2" fmla="*/ 2100263 h 2100263"/>
              <a:gd name="connsiteX3" fmla="*/ 4295775 w 4329112"/>
              <a:gd name="connsiteY3" fmla="*/ 300038 h 2100263"/>
              <a:gd name="connsiteX4" fmla="*/ 1876425 w 4329112"/>
              <a:gd name="connsiteY4" fmla="*/ 4763 h 2100263"/>
              <a:gd name="connsiteX5" fmla="*/ 1876425 w 4329112"/>
              <a:gd name="connsiteY5" fmla="*/ 0 h 2100263"/>
              <a:gd name="connsiteX6" fmla="*/ 1814512 w 4329112"/>
              <a:gd name="connsiteY6" fmla="*/ 76200 h 2100263"/>
              <a:gd name="connsiteX7" fmla="*/ 1800225 w 4329112"/>
              <a:gd name="connsiteY7" fmla="*/ 80963 h 2100263"/>
              <a:gd name="connsiteX8" fmla="*/ 1776412 w 4329112"/>
              <a:gd name="connsiteY8" fmla="*/ 100013 h 2100263"/>
              <a:gd name="connsiteX9" fmla="*/ 1766887 w 4329112"/>
              <a:gd name="connsiteY9" fmla="*/ 114300 h 2100263"/>
              <a:gd name="connsiteX10" fmla="*/ 1747837 w 4329112"/>
              <a:gd name="connsiteY10" fmla="*/ 119063 h 2100263"/>
              <a:gd name="connsiteX11" fmla="*/ 1719262 w 4329112"/>
              <a:gd name="connsiteY11" fmla="*/ 128588 h 2100263"/>
              <a:gd name="connsiteX12" fmla="*/ 1690687 w 4329112"/>
              <a:gd name="connsiteY12" fmla="*/ 138113 h 2100263"/>
              <a:gd name="connsiteX13" fmla="*/ 1676400 w 4329112"/>
              <a:gd name="connsiteY13" fmla="*/ 142875 h 2100263"/>
              <a:gd name="connsiteX14" fmla="*/ 1652587 w 4329112"/>
              <a:gd name="connsiteY14" fmla="*/ 147638 h 2100263"/>
              <a:gd name="connsiteX15" fmla="*/ 1566862 w 4329112"/>
              <a:gd name="connsiteY15" fmla="*/ 157163 h 2100263"/>
              <a:gd name="connsiteX16" fmla="*/ 1476375 w 4329112"/>
              <a:gd name="connsiteY16" fmla="*/ 161925 h 2100263"/>
              <a:gd name="connsiteX17" fmla="*/ 1428750 w 4329112"/>
              <a:gd name="connsiteY17" fmla="*/ 176213 h 2100263"/>
              <a:gd name="connsiteX18" fmla="*/ 1414462 w 4329112"/>
              <a:gd name="connsiteY18" fmla="*/ 180975 h 2100263"/>
              <a:gd name="connsiteX19" fmla="*/ 1400175 w 4329112"/>
              <a:gd name="connsiteY19" fmla="*/ 190500 h 2100263"/>
              <a:gd name="connsiteX20" fmla="*/ 1381125 w 4329112"/>
              <a:gd name="connsiteY20" fmla="*/ 219075 h 2100263"/>
              <a:gd name="connsiteX21" fmla="*/ 1352550 w 4329112"/>
              <a:gd name="connsiteY21" fmla="*/ 238125 h 2100263"/>
              <a:gd name="connsiteX22" fmla="*/ 1343025 w 4329112"/>
              <a:gd name="connsiteY22" fmla="*/ 252413 h 2100263"/>
              <a:gd name="connsiteX23" fmla="*/ 1314450 w 4329112"/>
              <a:gd name="connsiteY23" fmla="*/ 271463 h 2100263"/>
              <a:gd name="connsiteX24" fmla="*/ 1295400 w 4329112"/>
              <a:gd name="connsiteY24" fmla="*/ 290513 h 2100263"/>
              <a:gd name="connsiteX25" fmla="*/ 1285875 w 4329112"/>
              <a:gd name="connsiteY25" fmla="*/ 304800 h 2100263"/>
              <a:gd name="connsiteX26" fmla="*/ 1257300 w 4329112"/>
              <a:gd name="connsiteY26" fmla="*/ 323850 h 2100263"/>
              <a:gd name="connsiteX27" fmla="*/ 1233487 w 4329112"/>
              <a:gd name="connsiteY27" fmla="*/ 352425 h 2100263"/>
              <a:gd name="connsiteX28" fmla="*/ 1223962 w 4329112"/>
              <a:gd name="connsiteY28" fmla="*/ 366713 h 2100263"/>
              <a:gd name="connsiteX29" fmla="*/ 1209675 w 4329112"/>
              <a:gd name="connsiteY29" fmla="*/ 371475 h 2100263"/>
              <a:gd name="connsiteX30" fmla="*/ 1181100 w 4329112"/>
              <a:gd name="connsiteY30" fmla="*/ 400050 h 2100263"/>
              <a:gd name="connsiteX31" fmla="*/ 1162050 w 4329112"/>
              <a:gd name="connsiteY31" fmla="*/ 438150 h 2100263"/>
              <a:gd name="connsiteX32" fmla="*/ 1147762 w 4329112"/>
              <a:gd name="connsiteY32" fmla="*/ 466725 h 2100263"/>
              <a:gd name="connsiteX33" fmla="*/ 1119187 w 4329112"/>
              <a:gd name="connsiteY33" fmla="*/ 495300 h 2100263"/>
              <a:gd name="connsiteX34" fmla="*/ 1090612 w 4329112"/>
              <a:gd name="connsiteY34" fmla="*/ 514350 h 2100263"/>
              <a:gd name="connsiteX35" fmla="*/ 1076325 w 4329112"/>
              <a:gd name="connsiteY35" fmla="*/ 523875 h 2100263"/>
              <a:gd name="connsiteX36" fmla="*/ 1047750 w 4329112"/>
              <a:gd name="connsiteY36" fmla="*/ 547688 h 2100263"/>
              <a:gd name="connsiteX37" fmla="*/ 1023937 w 4329112"/>
              <a:gd name="connsiteY37" fmla="*/ 566738 h 2100263"/>
              <a:gd name="connsiteX38" fmla="*/ 981075 w 4329112"/>
              <a:gd name="connsiteY38" fmla="*/ 590550 h 2100263"/>
              <a:gd name="connsiteX39" fmla="*/ 966787 w 4329112"/>
              <a:gd name="connsiteY39" fmla="*/ 595313 h 2100263"/>
              <a:gd name="connsiteX40" fmla="*/ 952500 w 4329112"/>
              <a:gd name="connsiteY40" fmla="*/ 600075 h 2100263"/>
              <a:gd name="connsiteX41" fmla="*/ 923925 w 4329112"/>
              <a:gd name="connsiteY41" fmla="*/ 619125 h 2100263"/>
              <a:gd name="connsiteX42" fmla="*/ 852487 w 4329112"/>
              <a:gd name="connsiteY42" fmla="*/ 642938 h 2100263"/>
              <a:gd name="connsiteX43" fmla="*/ 809625 w 4329112"/>
              <a:gd name="connsiteY43" fmla="*/ 657225 h 2100263"/>
              <a:gd name="connsiteX44" fmla="*/ 795337 w 4329112"/>
              <a:gd name="connsiteY44" fmla="*/ 661988 h 2100263"/>
              <a:gd name="connsiteX45" fmla="*/ 752475 w 4329112"/>
              <a:gd name="connsiteY45" fmla="*/ 695325 h 2100263"/>
              <a:gd name="connsiteX46" fmla="*/ 723900 w 4329112"/>
              <a:gd name="connsiteY46" fmla="*/ 704850 h 2100263"/>
              <a:gd name="connsiteX47" fmla="*/ 671512 w 4329112"/>
              <a:gd name="connsiteY47" fmla="*/ 719138 h 2100263"/>
              <a:gd name="connsiteX48" fmla="*/ 638175 w 4329112"/>
              <a:gd name="connsiteY48" fmla="*/ 728663 h 2100263"/>
              <a:gd name="connsiteX49" fmla="*/ 547687 w 4329112"/>
              <a:gd name="connsiteY49" fmla="*/ 738188 h 2100263"/>
              <a:gd name="connsiteX50" fmla="*/ 519112 w 4329112"/>
              <a:gd name="connsiteY50" fmla="*/ 747713 h 2100263"/>
              <a:gd name="connsiteX51" fmla="*/ 504825 w 4329112"/>
              <a:gd name="connsiteY51" fmla="*/ 757238 h 2100263"/>
              <a:gd name="connsiteX52" fmla="*/ 433387 w 4329112"/>
              <a:gd name="connsiteY52" fmla="*/ 766763 h 2100263"/>
              <a:gd name="connsiteX53" fmla="*/ 342900 w 4329112"/>
              <a:gd name="connsiteY53" fmla="*/ 776288 h 2100263"/>
              <a:gd name="connsiteX54" fmla="*/ 319087 w 4329112"/>
              <a:gd name="connsiteY54" fmla="*/ 781050 h 2100263"/>
              <a:gd name="connsiteX55" fmla="*/ 304800 w 4329112"/>
              <a:gd name="connsiteY55" fmla="*/ 785813 h 2100263"/>
              <a:gd name="connsiteX56" fmla="*/ 166687 w 4329112"/>
              <a:gd name="connsiteY56" fmla="*/ 795338 h 2100263"/>
              <a:gd name="connsiteX57" fmla="*/ 0 w 4329112"/>
              <a:gd name="connsiteY57" fmla="*/ 814388 h 210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329112" h="2100263">
                <a:moveTo>
                  <a:pt x="0" y="814388"/>
                </a:moveTo>
                <a:lnTo>
                  <a:pt x="533400" y="2095500"/>
                </a:lnTo>
                <a:lnTo>
                  <a:pt x="4329112" y="2100263"/>
                </a:lnTo>
                <a:lnTo>
                  <a:pt x="4295775" y="300038"/>
                </a:lnTo>
                <a:lnTo>
                  <a:pt x="1876425" y="4763"/>
                </a:lnTo>
                <a:lnTo>
                  <a:pt x="1876425" y="0"/>
                </a:lnTo>
                <a:cubicBezTo>
                  <a:pt x="1859639" y="26378"/>
                  <a:pt x="1844769" y="61071"/>
                  <a:pt x="1814512" y="76200"/>
                </a:cubicBezTo>
                <a:cubicBezTo>
                  <a:pt x="1810022" y="78445"/>
                  <a:pt x="1804987" y="79375"/>
                  <a:pt x="1800225" y="80963"/>
                </a:cubicBezTo>
                <a:cubicBezTo>
                  <a:pt x="1772929" y="121906"/>
                  <a:pt x="1809275" y="73723"/>
                  <a:pt x="1776412" y="100013"/>
                </a:cubicBezTo>
                <a:cubicBezTo>
                  <a:pt x="1771943" y="103589"/>
                  <a:pt x="1771649" y="111125"/>
                  <a:pt x="1766887" y="114300"/>
                </a:cubicBezTo>
                <a:cubicBezTo>
                  <a:pt x="1761441" y="117931"/>
                  <a:pt x="1754106" y="117182"/>
                  <a:pt x="1747837" y="119063"/>
                </a:cubicBezTo>
                <a:cubicBezTo>
                  <a:pt x="1738220" y="121948"/>
                  <a:pt x="1728787" y="125413"/>
                  <a:pt x="1719262" y="128588"/>
                </a:cubicBezTo>
                <a:lnTo>
                  <a:pt x="1690687" y="138113"/>
                </a:lnTo>
                <a:cubicBezTo>
                  <a:pt x="1685925" y="139700"/>
                  <a:pt x="1681322" y="141890"/>
                  <a:pt x="1676400" y="142875"/>
                </a:cubicBezTo>
                <a:cubicBezTo>
                  <a:pt x="1668462" y="144463"/>
                  <a:pt x="1660588" y="146407"/>
                  <a:pt x="1652587" y="147638"/>
                </a:cubicBezTo>
                <a:cubicBezTo>
                  <a:pt x="1634703" y="150389"/>
                  <a:pt x="1582289" y="156099"/>
                  <a:pt x="1566862" y="157163"/>
                </a:cubicBezTo>
                <a:cubicBezTo>
                  <a:pt x="1536730" y="159241"/>
                  <a:pt x="1506537" y="160338"/>
                  <a:pt x="1476375" y="161925"/>
                </a:cubicBezTo>
                <a:cubicBezTo>
                  <a:pt x="1447580" y="169124"/>
                  <a:pt x="1463541" y="164617"/>
                  <a:pt x="1428750" y="176213"/>
                </a:cubicBezTo>
                <a:lnTo>
                  <a:pt x="1414462" y="180975"/>
                </a:lnTo>
                <a:cubicBezTo>
                  <a:pt x="1409700" y="184150"/>
                  <a:pt x="1403944" y="186192"/>
                  <a:pt x="1400175" y="190500"/>
                </a:cubicBezTo>
                <a:cubicBezTo>
                  <a:pt x="1392637" y="199115"/>
                  <a:pt x="1390650" y="212725"/>
                  <a:pt x="1381125" y="219075"/>
                </a:cubicBezTo>
                <a:lnTo>
                  <a:pt x="1352550" y="238125"/>
                </a:lnTo>
                <a:cubicBezTo>
                  <a:pt x="1349375" y="242888"/>
                  <a:pt x="1347333" y="248644"/>
                  <a:pt x="1343025" y="252413"/>
                </a:cubicBezTo>
                <a:cubicBezTo>
                  <a:pt x="1334410" y="259951"/>
                  <a:pt x="1314450" y="271463"/>
                  <a:pt x="1314450" y="271463"/>
                </a:cubicBezTo>
                <a:cubicBezTo>
                  <a:pt x="1304058" y="302635"/>
                  <a:pt x="1318491" y="272040"/>
                  <a:pt x="1295400" y="290513"/>
                </a:cubicBezTo>
                <a:cubicBezTo>
                  <a:pt x="1290931" y="294089"/>
                  <a:pt x="1290183" y="301031"/>
                  <a:pt x="1285875" y="304800"/>
                </a:cubicBezTo>
                <a:cubicBezTo>
                  <a:pt x="1277260" y="312338"/>
                  <a:pt x="1257300" y="323850"/>
                  <a:pt x="1257300" y="323850"/>
                </a:cubicBezTo>
                <a:cubicBezTo>
                  <a:pt x="1233651" y="359325"/>
                  <a:pt x="1264046" y="315755"/>
                  <a:pt x="1233487" y="352425"/>
                </a:cubicBezTo>
                <a:cubicBezTo>
                  <a:pt x="1229823" y="356822"/>
                  <a:pt x="1228432" y="363137"/>
                  <a:pt x="1223962" y="366713"/>
                </a:cubicBezTo>
                <a:cubicBezTo>
                  <a:pt x="1220042" y="369849"/>
                  <a:pt x="1214437" y="369888"/>
                  <a:pt x="1209675" y="371475"/>
                </a:cubicBezTo>
                <a:cubicBezTo>
                  <a:pt x="1200150" y="381000"/>
                  <a:pt x="1187124" y="388002"/>
                  <a:pt x="1181100" y="400050"/>
                </a:cubicBezTo>
                <a:cubicBezTo>
                  <a:pt x="1174750" y="412750"/>
                  <a:pt x="1167926" y="425224"/>
                  <a:pt x="1162050" y="438150"/>
                </a:cubicBezTo>
                <a:cubicBezTo>
                  <a:pt x="1154352" y="455084"/>
                  <a:pt x="1161354" y="451434"/>
                  <a:pt x="1147762" y="466725"/>
                </a:cubicBezTo>
                <a:cubicBezTo>
                  <a:pt x="1138813" y="476793"/>
                  <a:pt x="1130395" y="487828"/>
                  <a:pt x="1119187" y="495300"/>
                </a:cubicBezTo>
                <a:lnTo>
                  <a:pt x="1090612" y="514350"/>
                </a:lnTo>
                <a:cubicBezTo>
                  <a:pt x="1085850" y="517525"/>
                  <a:pt x="1080372" y="519828"/>
                  <a:pt x="1076325" y="523875"/>
                </a:cubicBezTo>
                <a:cubicBezTo>
                  <a:pt x="1057990" y="542210"/>
                  <a:pt x="1067641" y="534427"/>
                  <a:pt x="1047750" y="547688"/>
                </a:cubicBezTo>
                <a:cubicBezTo>
                  <a:pt x="1026448" y="579640"/>
                  <a:pt x="1051542" y="548335"/>
                  <a:pt x="1023937" y="566738"/>
                </a:cubicBezTo>
                <a:cubicBezTo>
                  <a:pt x="981163" y="595254"/>
                  <a:pt x="1047923" y="568267"/>
                  <a:pt x="981075" y="590550"/>
                </a:cubicBezTo>
                <a:lnTo>
                  <a:pt x="966787" y="595313"/>
                </a:lnTo>
                <a:lnTo>
                  <a:pt x="952500" y="600075"/>
                </a:lnTo>
                <a:cubicBezTo>
                  <a:pt x="942975" y="606425"/>
                  <a:pt x="934785" y="615505"/>
                  <a:pt x="923925" y="619125"/>
                </a:cubicBezTo>
                <a:lnTo>
                  <a:pt x="852487" y="642938"/>
                </a:lnTo>
                <a:lnTo>
                  <a:pt x="809625" y="657225"/>
                </a:lnTo>
                <a:lnTo>
                  <a:pt x="795337" y="661988"/>
                </a:lnTo>
                <a:cubicBezTo>
                  <a:pt x="781050" y="673100"/>
                  <a:pt x="767996" y="686013"/>
                  <a:pt x="752475" y="695325"/>
                </a:cubicBezTo>
                <a:cubicBezTo>
                  <a:pt x="743866" y="700491"/>
                  <a:pt x="733425" y="701675"/>
                  <a:pt x="723900" y="704850"/>
                </a:cubicBezTo>
                <a:cubicBezTo>
                  <a:pt x="691010" y="715814"/>
                  <a:pt x="730605" y="703022"/>
                  <a:pt x="671512" y="719138"/>
                </a:cubicBezTo>
                <a:cubicBezTo>
                  <a:pt x="651119" y="724700"/>
                  <a:pt x="661960" y="724339"/>
                  <a:pt x="638175" y="728663"/>
                </a:cubicBezTo>
                <a:cubicBezTo>
                  <a:pt x="606598" y="734404"/>
                  <a:pt x="580798" y="735428"/>
                  <a:pt x="547687" y="738188"/>
                </a:cubicBezTo>
                <a:cubicBezTo>
                  <a:pt x="538162" y="741363"/>
                  <a:pt x="527466" y="742144"/>
                  <a:pt x="519112" y="747713"/>
                </a:cubicBezTo>
                <a:cubicBezTo>
                  <a:pt x="514350" y="750888"/>
                  <a:pt x="510255" y="755428"/>
                  <a:pt x="504825" y="757238"/>
                </a:cubicBezTo>
                <a:cubicBezTo>
                  <a:pt x="493930" y="760870"/>
                  <a:pt x="438417" y="766134"/>
                  <a:pt x="433387" y="766763"/>
                </a:cubicBezTo>
                <a:cubicBezTo>
                  <a:pt x="358740" y="776094"/>
                  <a:pt x="449359" y="767415"/>
                  <a:pt x="342900" y="776288"/>
                </a:cubicBezTo>
                <a:cubicBezTo>
                  <a:pt x="334962" y="777875"/>
                  <a:pt x="326940" y="779087"/>
                  <a:pt x="319087" y="781050"/>
                </a:cubicBezTo>
                <a:cubicBezTo>
                  <a:pt x="314217" y="782268"/>
                  <a:pt x="309781" y="785190"/>
                  <a:pt x="304800" y="785813"/>
                </a:cubicBezTo>
                <a:cubicBezTo>
                  <a:pt x="283337" y="788496"/>
                  <a:pt x="182612" y="794240"/>
                  <a:pt x="166687" y="795338"/>
                </a:cubicBezTo>
                <a:cubicBezTo>
                  <a:pt x="114519" y="798936"/>
                  <a:pt x="61811" y="804863"/>
                  <a:pt x="0" y="814388"/>
                </a:cubicBezTo>
                <a:close/>
              </a:path>
            </a:pathLst>
          </a:cu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2" descr="http://www.devpedia.developexchange.com/dp/images/c/c2/03_Landsat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32144" y="1182273"/>
            <a:ext cx="1226144" cy="100212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330220" y="2536792"/>
            <a:ext cx="1549400" cy="8954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ET Model</a:t>
            </a:r>
          </a:p>
        </p:txBody>
      </p:sp>
      <p:cxnSp>
        <p:nvCxnSpPr>
          <p:cNvPr id="8" name="Straight Arrow Connector 7"/>
          <p:cNvCxnSpPr>
            <a:stCxn id="7" idx="1"/>
          </p:cNvCxnSpPr>
          <p:nvPr/>
        </p:nvCxnSpPr>
        <p:spPr>
          <a:xfrm flipH="1">
            <a:off x="8229600" y="1683336"/>
            <a:ext cx="1302544" cy="716964"/>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065904" y="3588232"/>
            <a:ext cx="265296" cy="952019"/>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042400" y="4774316"/>
            <a:ext cx="979488" cy="1200329"/>
          </a:xfrm>
          <a:prstGeom prst="rect">
            <a:avLst/>
          </a:prstGeom>
          <a:noFill/>
        </p:spPr>
        <p:txBody>
          <a:bodyPr wrap="square" rtlCol="0">
            <a:spAutoFit/>
          </a:bodyPr>
          <a:lstStyle/>
          <a:p>
            <a:r>
              <a:rPr lang="en-US" sz="7200" b="1" dirty="0">
                <a:solidFill>
                  <a:schemeClr val="bg1"/>
                </a:solidFill>
                <a:latin typeface="Arial" panose="020B0604020202020204" pitchFamily="34" charset="0"/>
                <a:cs typeface="Arial" panose="020B0604020202020204" pitchFamily="34" charset="0"/>
              </a:rPr>
              <a:t>?</a:t>
            </a:r>
            <a:endParaRPr lang="en-US" sz="4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4857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 </a:t>
            </a:r>
          </a:p>
        </p:txBody>
      </p:sp>
      <p:sp>
        <p:nvSpPr>
          <p:cNvPr id="6" name="Text Placeholder 5"/>
          <p:cNvSpPr>
            <a:spLocks noGrp="1"/>
          </p:cNvSpPr>
          <p:nvPr>
            <p:ph type="body" sz="half" idx="2"/>
          </p:nvPr>
        </p:nvSpPr>
        <p:spPr>
          <a:xfrm>
            <a:off x="59518" y="1047684"/>
            <a:ext cx="6857646" cy="5880478"/>
          </a:xfrm>
        </p:spPr>
        <p:txBody>
          <a:bodyPr>
            <a:noAutofit/>
          </a:bodyPr>
          <a:lstStyle/>
          <a:p>
            <a:pPr marL="457200" indent="-457200">
              <a:lnSpc>
                <a:spcPct val="100000"/>
              </a:lnSpc>
              <a:spcBef>
                <a:spcPts val="0"/>
              </a:spcBef>
              <a:buClr>
                <a:srgbClr val="3289B4"/>
              </a:buClr>
              <a:buFont typeface="Wingdings 3" panose="05040102010807070707" pitchFamily="18" charset="2"/>
              <a:buChar char="}"/>
            </a:pPr>
            <a:r>
              <a:rPr lang="en-US" sz="2800" b="1" dirty="0"/>
              <a:t>ASSESS</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the potential of multiple models to map ET across semi-arid environments</a:t>
            </a:r>
          </a:p>
          <a:p>
            <a:pPr marL="457200" indent="-457200">
              <a:lnSpc>
                <a:spcPct val="100000"/>
              </a:lnSpc>
              <a:spcBef>
                <a:spcPts val="0"/>
              </a:spcBef>
              <a:buClr>
                <a:srgbClr val="3289B4"/>
              </a:buClr>
              <a:buFont typeface="Wingdings 3" panose="05040102010807070707" pitchFamily="18" charset="2"/>
              <a:buChar char="}"/>
            </a:pPr>
            <a:r>
              <a:rPr lang="en-US" sz="2800" b="1" dirty="0"/>
              <a:t>VALIDATE</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models by comparing them to Eddy Covariance Flux Tower Measurements</a:t>
            </a:r>
          </a:p>
          <a:p>
            <a:pPr marL="342900" indent="-342900">
              <a:buFont typeface="Wingdings 3" panose="05040102010807070707" pitchFamily="18" charset="2"/>
              <a:buChar char="}"/>
            </a:pPr>
            <a:endParaRPr lang="en-US" dirty="0"/>
          </a:p>
        </p:txBody>
      </p:sp>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541" y="2984500"/>
            <a:ext cx="5634159" cy="3454400"/>
          </a:xfrm>
          <a:prstGeom prst="rect">
            <a:avLst/>
          </a:prstGeom>
        </p:spPr>
      </p:pic>
      <p:pic>
        <p:nvPicPr>
          <p:cNvPr id="27" name="Picture 2" descr="http://www.devpedia.developexchange.com/dp/images/c/c2/03_Landsat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32144" y="1182273"/>
            <a:ext cx="1226144" cy="1002126"/>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7330220" y="2536792"/>
            <a:ext cx="1549400" cy="8954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ET Model</a:t>
            </a:r>
          </a:p>
        </p:txBody>
      </p:sp>
      <p:cxnSp>
        <p:nvCxnSpPr>
          <p:cNvPr id="29" name="Straight Arrow Connector 28"/>
          <p:cNvCxnSpPr>
            <a:stCxn id="27" idx="1"/>
          </p:cNvCxnSpPr>
          <p:nvPr/>
        </p:nvCxnSpPr>
        <p:spPr>
          <a:xfrm flipH="1">
            <a:off x="8229600" y="1683336"/>
            <a:ext cx="1302544" cy="716964"/>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718300" y="3568700"/>
            <a:ext cx="611920" cy="1079500"/>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000972" y="2984500"/>
            <a:ext cx="1247928" cy="215901"/>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6180564" y="5321300"/>
            <a:ext cx="788254" cy="812800"/>
          </a:xfrm>
          <a:prstGeom prst="ellipse">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p:cNvSpPr/>
          <p:nvPr/>
        </p:nvSpPr>
        <p:spPr>
          <a:xfrm>
            <a:off x="10258425" y="3482975"/>
            <a:ext cx="788254" cy="812800"/>
          </a:xfrm>
          <a:prstGeom prst="ellipse">
            <a:avLst/>
          </a:prstGeom>
          <a:solidFill>
            <a:srgbClr val="FFD96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849104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 </a:t>
            </a:r>
          </a:p>
        </p:txBody>
      </p:sp>
      <p:sp>
        <p:nvSpPr>
          <p:cNvPr id="6" name="Text Placeholder 5"/>
          <p:cNvSpPr>
            <a:spLocks noGrp="1"/>
          </p:cNvSpPr>
          <p:nvPr>
            <p:ph type="body" sz="half" idx="2"/>
          </p:nvPr>
        </p:nvSpPr>
        <p:spPr>
          <a:xfrm>
            <a:off x="59518" y="1047684"/>
            <a:ext cx="6857646" cy="5880478"/>
          </a:xfrm>
        </p:spPr>
        <p:txBody>
          <a:bodyPr>
            <a:noAutofit/>
          </a:bodyPr>
          <a:lstStyle/>
          <a:p>
            <a:pPr marL="457200" indent="-457200">
              <a:lnSpc>
                <a:spcPct val="100000"/>
              </a:lnSpc>
              <a:spcBef>
                <a:spcPts val="0"/>
              </a:spcBef>
              <a:buClr>
                <a:srgbClr val="3289B4"/>
              </a:buClr>
              <a:buFont typeface="Wingdings 3" panose="05040102010807070707" pitchFamily="18" charset="2"/>
              <a:buChar char="}"/>
            </a:pPr>
            <a:r>
              <a:rPr lang="en-US" sz="2800" b="1" dirty="0"/>
              <a:t>ASSESS</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the potential of multiple models to map ET across semi-arid environments</a:t>
            </a:r>
          </a:p>
          <a:p>
            <a:pPr marL="457200" indent="-457200">
              <a:lnSpc>
                <a:spcPct val="100000"/>
              </a:lnSpc>
              <a:spcBef>
                <a:spcPts val="0"/>
              </a:spcBef>
              <a:buClr>
                <a:srgbClr val="3289B4"/>
              </a:buClr>
              <a:buFont typeface="Wingdings 3" panose="05040102010807070707" pitchFamily="18" charset="2"/>
              <a:buChar char="}"/>
            </a:pPr>
            <a:r>
              <a:rPr lang="en-US" sz="2800" b="1" dirty="0"/>
              <a:t>VALIDATE</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models by comparing them to Eddy Covariance Flux Tower Measurements</a:t>
            </a:r>
          </a:p>
          <a:p>
            <a:pPr marL="457200" indent="-457200">
              <a:lnSpc>
                <a:spcPct val="100000"/>
              </a:lnSpc>
              <a:spcBef>
                <a:spcPts val="0"/>
              </a:spcBef>
              <a:buClr>
                <a:srgbClr val="3289B4"/>
              </a:buClr>
              <a:buFont typeface="Wingdings 3" panose="05040102010807070707" pitchFamily="18" charset="2"/>
              <a:buChar char="}"/>
            </a:pPr>
            <a:r>
              <a:rPr lang="en-US" sz="2800" b="1" dirty="0"/>
              <a:t>COMPARE</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ET data to soil moisture, vegetation health, &amp; precipitation to produce a holistic view of water availability</a:t>
            </a:r>
            <a:endParaRPr lang="en-US"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8879" y="2984500"/>
            <a:ext cx="5634159" cy="3454400"/>
          </a:xfrm>
          <a:prstGeom prst="rect">
            <a:avLst/>
          </a:prstGeom>
        </p:spPr>
      </p:pic>
      <p:grpSp>
        <p:nvGrpSpPr>
          <p:cNvPr id="4" name="Group 3"/>
          <p:cNvGrpSpPr/>
          <p:nvPr/>
        </p:nvGrpSpPr>
        <p:grpSpPr>
          <a:xfrm>
            <a:off x="9315523" y="2586901"/>
            <a:ext cx="1365626" cy="777193"/>
            <a:chOff x="7677150" y="3025097"/>
            <a:chExt cx="1365626" cy="777193"/>
          </a:xfrm>
          <a:solidFill>
            <a:schemeClr val="accent1">
              <a:lumMod val="60000"/>
              <a:lumOff val="40000"/>
            </a:schemeClr>
          </a:solidFill>
        </p:grpSpPr>
        <p:grpSp>
          <p:nvGrpSpPr>
            <p:cNvPr id="3" name="Group 2"/>
            <p:cNvGrpSpPr/>
            <p:nvPr/>
          </p:nvGrpSpPr>
          <p:grpSpPr>
            <a:xfrm>
              <a:off x="7677150" y="3092450"/>
              <a:ext cx="871942" cy="709840"/>
              <a:chOff x="7522771" y="2967056"/>
              <a:chExt cx="1026321" cy="835234"/>
            </a:xfrm>
            <a:grpFill/>
          </p:grpSpPr>
          <p:sp>
            <p:nvSpPr>
              <p:cNvPr id="2" name="Teardrop 1"/>
              <p:cNvSpPr/>
              <p:nvPr/>
            </p:nvSpPr>
            <p:spPr>
              <a:xfrm rot="18798126">
                <a:off x="7924938" y="31707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Teardrop 24"/>
              <p:cNvSpPr/>
              <p:nvPr/>
            </p:nvSpPr>
            <p:spPr>
              <a:xfrm rot="18798126">
                <a:off x="8084666" y="29564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Teardrop 25"/>
              <p:cNvSpPr/>
              <p:nvPr/>
            </p:nvSpPr>
            <p:spPr>
              <a:xfrm rot="18798126">
                <a:off x="7812563" y="32654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ardrop 26"/>
              <p:cNvSpPr/>
              <p:nvPr/>
            </p:nvSpPr>
            <p:spPr>
              <a:xfrm rot="18798126">
                <a:off x="7964963" y="34178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Teardrop 27"/>
              <p:cNvSpPr/>
              <p:nvPr/>
            </p:nvSpPr>
            <p:spPr>
              <a:xfrm rot="18798126">
                <a:off x="8091994" y="31867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ardrop 28"/>
              <p:cNvSpPr/>
              <p:nvPr/>
            </p:nvSpPr>
            <p:spPr>
              <a:xfrm rot="18798126">
                <a:off x="8244394" y="33391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ardrop 29"/>
              <p:cNvSpPr/>
              <p:nvPr/>
            </p:nvSpPr>
            <p:spPr>
              <a:xfrm rot="18798126">
                <a:off x="8284232" y="31155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ardrop 30"/>
              <p:cNvSpPr/>
              <p:nvPr/>
            </p:nvSpPr>
            <p:spPr>
              <a:xfrm rot="18798126">
                <a:off x="8436632" y="32679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ardrop 31"/>
              <p:cNvSpPr/>
              <p:nvPr/>
            </p:nvSpPr>
            <p:spPr>
              <a:xfrm rot="18798126">
                <a:off x="7779910" y="3013373"/>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Teardrop 32"/>
              <p:cNvSpPr/>
              <p:nvPr/>
            </p:nvSpPr>
            <p:spPr>
              <a:xfrm rot="18798126">
                <a:off x="8077338" y="33231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ardrop 33"/>
              <p:cNvSpPr/>
              <p:nvPr/>
            </p:nvSpPr>
            <p:spPr>
              <a:xfrm rot="18798126">
                <a:off x="8157202" y="355423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Teardrop 34"/>
              <p:cNvSpPr/>
              <p:nvPr/>
            </p:nvSpPr>
            <p:spPr>
              <a:xfrm rot="18798126">
                <a:off x="7779910" y="349309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Teardrop 35"/>
              <p:cNvSpPr/>
              <p:nvPr/>
            </p:nvSpPr>
            <p:spPr>
              <a:xfrm rot="18798126">
                <a:off x="8411725" y="35125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Teardrop 36"/>
              <p:cNvSpPr/>
              <p:nvPr/>
            </p:nvSpPr>
            <p:spPr>
              <a:xfrm rot="18798126">
                <a:off x="7915688" y="368983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ardrop 37"/>
              <p:cNvSpPr/>
              <p:nvPr/>
            </p:nvSpPr>
            <p:spPr>
              <a:xfrm rot="18798126">
                <a:off x="7540461" y="3194225"/>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Teardrop 38"/>
              <p:cNvSpPr/>
              <p:nvPr/>
            </p:nvSpPr>
            <p:spPr>
              <a:xfrm rot="18798126">
                <a:off x="7533359" y="3484316"/>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0" name="Group 39"/>
            <p:cNvGrpSpPr/>
            <p:nvPr/>
          </p:nvGrpSpPr>
          <p:grpSpPr>
            <a:xfrm>
              <a:off x="8170834" y="3025097"/>
              <a:ext cx="871942" cy="709840"/>
              <a:chOff x="7522771" y="2967056"/>
              <a:chExt cx="1026321" cy="835234"/>
            </a:xfrm>
            <a:grpFill/>
          </p:grpSpPr>
          <p:sp>
            <p:nvSpPr>
              <p:cNvPr id="41" name="Teardrop 40"/>
              <p:cNvSpPr/>
              <p:nvPr/>
            </p:nvSpPr>
            <p:spPr>
              <a:xfrm rot="18798126">
                <a:off x="7924938" y="31707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ardrop 41"/>
              <p:cNvSpPr/>
              <p:nvPr/>
            </p:nvSpPr>
            <p:spPr>
              <a:xfrm rot="18798126">
                <a:off x="8084666" y="29564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ardrop 42"/>
              <p:cNvSpPr/>
              <p:nvPr/>
            </p:nvSpPr>
            <p:spPr>
              <a:xfrm rot="18798126">
                <a:off x="7812563" y="32654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Teardrop 43"/>
              <p:cNvSpPr/>
              <p:nvPr/>
            </p:nvSpPr>
            <p:spPr>
              <a:xfrm rot="18798126">
                <a:off x="7964963" y="34178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Teardrop 44"/>
              <p:cNvSpPr/>
              <p:nvPr/>
            </p:nvSpPr>
            <p:spPr>
              <a:xfrm rot="18798126">
                <a:off x="8091994" y="31867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Teardrop 45"/>
              <p:cNvSpPr/>
              <p:nvPr/>
            </p:nvSpPr>
            <p:spPr>
              <a:xfrm rot="18798126">
                <a:off x="8244394" y="33391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Teardrop 46"/>
              <p:cNvSpPr/>
              <p:nvPr/>
            </p:nvSpPr>
            <p:spPr>
              <a:xfrm rot="18798126">
                <a:off x="8284232" y="31155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ardrop 47"/>
              <p:cNvSpPr/>
              <p:nvPr/>
            </p:nvSpPr>
            <p:spPr>
              <a:xfrm rot="18798126">
                <a:off x="8436632" y="32679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Teardrop 48"/>
              <p:cNvSpPr/>
              <p:nvPr/>
            </p:nvSpPr>
            <p:spPr>
              <a:xfrm rot="18798126">
                <a:off x="7779910" y="3013373"/>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Teardrop 49"/>
              <p:cNvSpPr/>
              <p:nvPr/>
            </p:nvSpPr>
            <p:spPr>
              <a:xfrm rot="18798126">
                <a:off x="8077338" y="33231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Teardrop 50"/>
              <p:cNvSpPr/>
              <p:nvPr/>
            </p:nvSpPr>
            <p:spPr>
              <a:xfrm rot="18798126">
                <a:off x="8157202" y="355423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ardrop 51"/>
              <p:cNvSpPr/>
              <p:nvPr/>
            </p:nvSpPr>
            <p:spPr>
              <a:xfrm rot="18798126">
                <a:off x="7779910" y="349309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Teardrop 52"/>
              <p:cNvSpPr/>
              <p:nvPr/>
            </p:nvSpPr>
            <p:spPr>
              <a:xfrm rot="18798126">
                <a:off x="8411725" y="35125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Teardrop 53"/>
              <p:cNvSpPr/>
              <p:nvPr/>
            </p:nvSpPr>
            <p:spPr>
              <a:xfrm rot="18798126">
                <a:off x="7915688" y="368983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Teardrop 54"/>
              <p:cNvSpPr/>
              <p:nvPr/>
            </p:nvSpPr>
            <p:spPr>
              <a:xfrm rot="18798126">
                <a:off x="7540461" y="3194225"/>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Teardrop 55"/>
              <p:cNvSpPr/>
              <p:nvPr/>
            </p:nvSpPr>
            <p:spPr>
              <a:xfrm rot="18798126">
                <a:off x="7533359" y="3484316"/>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59" name="Group 58"/>
          <p:cNvGrpSpPr/>
          <p:nvPr/>
        </p:nvGrpSpPr>
        <p:grpSpPr>
          <a:xfrm>
            <a:off x="8383854" y="2562838"/>
            <a:ext cx="1365626" cy="777193"/>
            <a:chOff x="7677150" y="3025097"/>
            <a:chExt cx="1365626" cy="777193"/>
          </a:xfrm>
          <a:solidFill>
            <a:schemeClr val="accent1">
              <a:lumMod val="60000"/>
              <a:lumOff val="40000"/>
            </a:schemeClr>
          </a:solidFill>
        </p:grpSpPr>
        <p:grpSp>
          <p:nvGrpSpPr>
            <p:cNvPr id="60" name="Group 59"/>
            <p:cNvGrpSpPr/>
            <p:nvPr/>
          </p:nvGrpSpPr>
          <p:grpSpPr>
            <a:xfrm>
              <a:off x="7677150" y="3092450"/>
              <a:ext cx="871942" cy="709840"/>
              <a:chOff x="7522771" y="2967056"/>
              <a:chExt cx="1026321" cy="835234"/>
            </a:xfrm>
            <a:grpFill/>
          </p:grpSpPr>
          <p:sp>
            <p:nvSpPr>
              <p:cNvPr id="78" name="Teardrop 77"/>
              <p:cNvSpPr/>
              <p:nvPr/>
            </p:nvSpPr>
            <p:spPr>
              <a:xfrm rot="18798126">
                <a:off x="7924938" y="31707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Teardrop 78"/>
              <p:cNvSpPr/>
              <p:nvPr/>
            </p:nvSpPr>
            <p:spPr>
              <a:xfrm rot="18798126">
                <a:off x="8084666" y="29564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Teardrop 79"/>
              <p:cNvSpPr/>
              <p:nvPr/>
            </p:nvSpPr>
            <p:spPr>
              <a:xfrm rot="18798126">
                <a:off x="7812563" y="32654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Teardrop 80"/>
              <p:cNvSpPr/>
              <p:nvPr/>
            </p:nvSpPr>
            <p:spPr>
              <a:xfrm rot="18798126">
                <a:off x="7964963" y="34178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Teardrop 81"/>
              <p:cNvSpPr/>
              <p:nvPr/>
            </p:nvSpPr>
            <p:spPr>
              <a:xfrm rot="18798126">
                <a:off x="8091994" y="31867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Teardrop 82"/>
              <p:cNvSpPr/>
              <p:nvPr/>
            </p:nvSpPr>
            <p:spPr>
              <a:xfrm rot="18798126">
                <a:off x="8244394" y="33391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Teardrop 83"/>
              <p:cNvSpPr/>
              <p:nvPr/>
            </p:nvSpPr>
            <p:spPr>
              <a:xfrm rot="18798126">
                <a:off x="8284232" y="31155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Teardrop 84"/>
              <p:cNvSpPr/>
              <p:nvPr/>
            </p:nvSpPr>
            <p:spPr>
              <a:xfrm rot="18798126">
                <a:off x="8436632" y="32679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Teardrop 85"/>
              <p:cNvSpPr/>
              <p:nvPr/>
            </p:nvSpPr>
            <p:spPr>
              <a:xfrm rot="18798126">
                <a:off x="7779910" y="3013373"/>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Teardrop 86"/>
              <p:cNvSpPr/>
              <p:nvPr/>
            </p:nvSpPr>
            <p:spPr>
              <a:xfrm rot="18798126">
                <a:off x="8077338" y="33231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Teardrop 87"/>
              <p:cNvSpPr/>
              <p:nvPr/>
            </p:nvSpPr>
            <p:spPr>
              <a:xfrm rot="18798126">
                <a:off x="8157202" y="355423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Teardrop 88"/>
              <p:cNvSpPr/>
              <p:nvPr/>
            </p:nvSpPr>
            <p:spPr>
              <a:xfrm rot="18798126">
                <a:off x="7779910" y="349309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Teardrop 89"/>
              <p:cNvSpPr/>
              <p:nvPr/>
            </p:nvSpPr>
            <p:spPr>
              <a:xfrm rot="18798126">
                <a:off x="8411725" y="35125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Teardrop 90"/>
              <p:cNvSpPr/>
              <p:nvPr/>
            </p:nvSpPr>
            <p:spPr>
              <a:xfrm rot="18798126">
                <a:off x="7915688" y="368983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Teardrop 91"/>
              <p:cNvSpPr/>
              <p:nvPr/>
            </p:nvSpPr>
            <p:spPr>
              <a:xfrm rot="18798126">
                <a:off x="7540461" y="3194225"/>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Teardrop 92"/>
              <p:cNvSpPr/>
              <p:nvPr/>
            </p:nvSpPr>
            <p:spPr>
              <a:xfrm rot="18798126">
                <a:off x="7533359" y="3484316"/>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1" name="Group 60"/>
            <p:cNvGrpSpPr/>
            <p:nvPr/>
          </p:nvGrpSpPr>
          <p:grpSpPr>
            <a:xfrm>
              <a:off x="8170834" y="3025097"/>
              <a:ext cx="871942" cy="709840"/>
              <a:chOff x="7522771" y="2967056"/>
              <a:chExt cx="1026321" cy="835234"/>
            </a:xfrm>
            <a:grpFill/>
          </p:grpSpPr>
          <p:sp>
            <p:nvSpPr>
              <p:cNvPr id="62" name="Teardrop 61"/>
              <p:cNvSpPr/>
              <p:nvPr/>
            </p:nvSpPr>
            <p:spPr>
              <a:xfrm rot="18798126">
                <a:off x="7924938" y="31707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Teardrop 62"/>
              <p:cNvSpPr/>
              <p:nvPr/>
            </p:nvSpPr>
            <p:spPr>
              <a:xfrm rot="18798126">
                <a:off x="8084666" y="29564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Teardrop 63"/>
              <p:cNvSpPr/>
              <p:nvPr/>
            </p:nvSpPr>
            <p:spPr>
              <a:xfrm rot="18798126">
                <a:off x="7812563" y="32654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Teardrop 64"/>
              <p:cNvSpPr/>
              <p:nvPr/>
            </p:nvSpPr>
            <p:spPr>
              <a:xfrm rot="18798126">
                <a:off x="7964963" y="34178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Teardrop 65"/>
              <p:cNvSpPr/>
              <p:nvPr/>
            </p:nvSpPr>
            <p:spPr>
              <a:xfrm rot="18798126">
                <a:off x="8091994" y="31867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Teardrop 66"/>
              <p:cNvSpPr/>
              <p:nvPr/>
            </p:nvSpPr>
            <p:spPr>
              <a:xfrm rot="18798126">
                <a:off x="8244394" y="33391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Teardrop 67"/>
              <p:cNvSpPr/>
              <p:nvPr/>
            </p:nvSpPr>
            <p:spPr>
              <a:xfrm rot="18798126">
                <a:off x="8284232" y="31155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Teardrop 68"/>
              <p:cNvSpPr/>
              <p:nvPr/>
            </p:nvSpPr>
            <p:spPr>
              <a:xfrm rot="18798126">
                <a:off x="8436632" y="32679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Teardrop 69"/>
              <p:cNvSpPr/>
              <p:nvPr/>
            </p:nvSpPr>
            <p:spPr>
              <a:xfrm rot="18798126">
                <a:off x="7779910" y="3013373"/>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Teardrop 70"/>
              <p:cNvSpPr/>
              <p:nvPr/>
            </p:nvSpPr>
            <p:spPr>
              <a:xfrm rot="18798126">
                <a:off x="8077338" y="33231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Teardrop 71"/>
              <p:cNvSpPr/>
              <p:nvPr/>
            </p:nvSpPr>
            <p:spPr>
              <a:xfrm rot="18798126">
                <a:off x="8157202" y="355423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Teardrop 72"/>
              <p:cNvSpPr/>
              <p:nvPr/>
            </p:nvSpPr>
            <p:spPr>
              <a:xfrm rot="18798126">
                <a:off x="7779910" y="349309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Teardrop 73"/>
              <p:cNvSpPr/>
              <p:nvPr/>
            </p:nvSpPr>
            <p:spPr>
              <a:xfrm rot="18798126">
                <a:off x="8411725" y="35125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Teardrop 74"/>
              <p:cNvSpPr/>
              <p:nvPr/>
            </p:nvSpPr>
            <p:spPr>
              <a:xfrm rot="18798126">
                <a:off x="7915688" y="368983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Teardrop 75"/>
              <p:cNvSpPr/>
              <p:nvPr/>
            </p:nvSpPr>
            <p:spPr>
              <a:xfrm rot="18798126">
                <a:off x="7540461" y="3194225"/>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Teardrop 76"/>
              <p:cNvSpPr/>
              <p:nvPr/>
            </p:nvSpPr>
            <p:spPr>
              <a:xfrm rot="18798126">
                <a:off x="7533359" y="3484316"/>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94" name="Group 93"/>
          <p:cNvGrpSpPr/>
          <p:nvPr/>
        </p:nvGrpSpPr>
        <p:grpSpPr>
          <a:xfrm>
            <a:off x="8402510" y="3194095"/>
            <a:ext cx="1365626" cy="777193"/>
            <a:chOff x="7677150" y="3025097"/>
            <a:chExt cx="1365626" cy="777193"/>
          </a:xfrm>
          <a:solidFill>
            <a:schemeClr val="accent1">
              <a:lumMod val="60000"/>
              <a:lumOff val="40000"/>
            </a:schemeClr>
          </a:solidFill>
        </p:grpSpPr>
        <p:grpSp>
          <p:nvGrpSpPr>
            <p:cNvPr id="95" name="Group 94"/>
            <p:cNvGrpSpPr/>
            <p:nvPr/>
          </p:nvGrpSpPr>
          <p:grpSpPr>
            <a:xfrm>
              <a:off x="7677150" y="3092450"/>
              <a:ext cx="871942" cy="709840"/>
              <a:chOff x="7522771" y="2967056"/>
              <a:chExt cx="1026321" cy="835234"/>
            </a:xfrm>
            <a:grpFill/>
          </p:grpSpPr>
          <p:sp>
            <p:nvSpPr>
              <p:cNvPr id="113" name="Teardrop 112"/>
              <p:cNvSpPr/>
              <p:nvPr/>
            </p:nvSpPr>
            <p:spPr>
              <a:xfrm rot="18798126">
                <a:off x="7924938" y="31707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Teardrop 113"/>
              <p:cNvSpPr/>
              <p:nvPr/>
            </p:nvSpPr>
            <p:spPr>
              <a:xfrm rot="18798126">
                <a:off x="8084666" y="29564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Teardrop 114"/>
              <p:cNvSpPr/>
              <p:nvPr/>
            </p:nvSpPr>
            <p:spPr>
              <a:xfrm rot="18798126">
                <a:off x="7812563" y="32654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Teardrop 115"/>
              <p:cNvSpPr/>
              <p:nvPr/>
            </p:nvSpPr>
            <p:spPr>
              <a:xfrm rot="18798126">
                <a:off x="7964963" y="34178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Teardrop 116"/>
              <p:cNvSpPr/>
              <p:nvPr/>
            </p:nvSpPr>
            <p:spPr>
              <a:xfrm rot="18798126">
                <a:off x="8091994" y="31867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Teardrop 117"/>
              <p:cNvSpPr/>
              <p:nvPr/>
            </p:nvSpPr>
            <p:spPr>
              <a:xfrm rot="18798126">
                <a:off x="8244394" y="33391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Teardrop 118"/>
              <p:cNvSpPr/>
              <p:nvPr/>
            </p:nvSpPr>
            <p:spPr>
              <a:xfrm rot="18798126">
                <a:off x="8284232" y="31155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Teardrop 119"/>
              <p:cNvSpPr/>
              <p:nvPr/>
            </p:nvSpPr>
            <p:spPr>
              <a:xfrm rot="18798126">
                <a:off x="8436632" y="32679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Teardrop 120"/>
              <p:cNvSpPr/>
              <p:nvPr/>
            </p:nvSpPr>
            <p:spPr>
              <a:xfrm rot="18798126">
                <a:off x="7779910" y="3013373"/>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Teardrop 121"/>
              <p:cNvSpPr/>
              <p:nvPr/>
            </p:nvSpPr>
            <p:spPr>
              <a:xfrm rot="18798126">
                <a:off x="8077338" y="33231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Teardrop 122"/>
              <p:cNvSpPr/>
              <p:nvPr/>
            </p:nvSpPr>
            <p:spPr>
              <a:xfrm rot="18798126">
                <a:off x="8157202" y="355423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Teardrop 123"/>
              <p:cNvSpPr/>
              <p:nvPr/>
            </p:nvSpPr>
            <p:spPr>
              <a:xfrm rot="18798126">
                <a:off x="7779910" y="349309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Teardrop 124"/>
              <p:cNvSpPr/>
              <p:nvPr/>
            </p:nvSpPr>
            <p:spPr>
              <a:xfrm rot="18798126">
                <a:off x="8411725" y="35125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Teardrop 125"/>
              <p:cNvSpPr/>
              <p:nvPr/>
            </p:nvSpPr>
            <p:spPr>
              <a:xfrm rot="18798126">
                <a:off x="7915688" y="368983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Teardrop 126"/>
              <p:cNvSpPr/>
              <p:nvPr/>
            </p:nvSpPr>
            <p:spPr>
              <a:xfrm rot="18798126">
                <a:off x="7540461" y="3194225"/>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Teardrop 127"/>
              <p:cNvSpPr/>
              <p:nvPr/>
            </p:nvSpPr>
            <p:spPr>
              <a:xfrm rot="18798126">
                <a:off x="7533359" y="3484316"/>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6" name="Group 95"/>
            <p:cNvGrpSpPr/>
            <p:nvPr/>
          </p:nvGrpSpPr>
          <p:grpSpPr>
            <a:xfrm>
              <a:off x="8170834" y="3025097"/>
              <a:ext cx="871942" cy="709840"/>
              <a:chOff x="7522771" y="2967056"/>
              <a:chExt cx="1026321" cy="835234"/>
            </a:xfrm>
            <a:grpFill/>
          </p:grpSpPr>
          <p:sp>
            <p:nvSpPr>
              <p:cNvPr id="97" name="Teardrop 96"/>
              <p:cNvSpPr/>
              <p:nvPr/>
            </p:nvSpPr>
            <p:spPr>
              <a:xfrm rot="18798126">
                <a:off x="7924938" y="31707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Teardrop 97"/>
              <p:cNvSpPr/>
              <p:nvPr/>
            </p:nvSpPr>
            <p:spPr>
              <a:xfrm rot="18798126">
                <a:off x="8084666" y="29564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Teardrop 98"/>
              <p:cNvSpPr/>
              <p:nvPr/>
            </p:nvSpPr>
            <p:spPr>
              <a:xfrm rot="18798126">
                <a:off x="7812563" y="32654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Teardrop 99"/>
              <p:cNvSpPr/>
              <p:nvPr/>
            </p:nvSpPr>
            <p:spPr>
              <a:xfrm rot="18798126">
                <a:off x="7964963" y="341787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Teardrop 100"/>
              <p:cNvSpPr/>
              <p:nvPr/>
            </p:nvSpPr>
            <p:spPr>
              <a:xfrm rot="18798126">
                <a:off x="8091994" y="31867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Teardrop 101"/>
              <p:cNvSpPr/>
              <p:nvPr/>
            </p:nvSpPr>
            <p:spPr>
              <a:xfrm rot="18798126">
                <a:off x="8244394" y="3339182"/>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Teardrop 102"/>
              <p:cNvSpPr/>
              <p:nvPr/>
            </p:nvSpPr>
            <p:spPr>
              <a:xfrm rot="18798126">
                <a:off x="8284232" y="31155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Teardrop 103"/>
              <p:cNvSpPr/>
              <p:nvPr/>
            </p:nvSpPr>
            <p:spPr>
              <a:xfrm rot="18798126">
                <a:off x="8436632" y="3267937"/>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Teardrop 104"/>
              <p:cNvSpPr/>
              <p:nvPr/>
            </p:nvSpPr>
            <p:spPr>
              <a:xfrm rot="18798126">
                <a:off x="7779910" y="3013373"/>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Teardrop 105"/>
              <p:cNvSpPr/>
              <p:nvPr/>
            </p:nvSpPr>
            <p:spPr>
              <a:xfrm rot="18798126">
                <a:off x="8077338" y="3323149"/>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Teardrop 106"/>
              <p:cNvSpPr/>
              <p:nvPr/>
            </p:nvSpPr>
            <p:spPr>
              <a:xfrm rot="18798126">
                <a:off x="8157202" y="355423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Teardrop 107"/>
              <p:cNvSpPr/>
              <p:nvPr/>
            </p:nvSpPr>
            <p:spPr>
              <a:xfrm rot="18798126">
                <a:off x="7779910" y="349309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Teardrop 108"/>
              <p:cNvSpPr/>
              <p:nvPr/>
            </p:nvSpPr>
            <p:spPr>
              <a:xfrm rot="18798126">
                <a:off x="8411725" y="3512568"/>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Teardrop 109"/>
              <p:cNvSpPr/>
              <p:nvPr/>
            </p:nvSpPr>
            <p:spPr>
              <a:xfrm rot="18798126">
                <a:off x="7915688" y="3689830"/>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1" name="Teardrop 110"/>
              <p:cNvSpPr/>
              <p:nvPr/>
            </p:nvSpPr>
            <p:spPr>
              <a:xfrm rot="18798126">
                <a:off x="7540461" y="3194225"/>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Teardrop 111"/>
              <p:cNvSpPr/>
              <p:nvPr/>
            </p:nvSpPr>
            <p:spPr>
              <a:xfrm rot="18798126">
                <a:off x="7533359" y="3484316"/>
                <a:ext cx="101872" cy="123048"/>
              </a:xfrm>
              <a:prstGeom prst="teardrop">
                <a:avLst>
                  <a:gd name="adj" fmla="val 13720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grpSp>
        <p:nvGrpSpPr>
          <p:cNvPr id="129" name="Group 128"/>
          <p:cNvGrpSpPr/>
          <p:nvPr/>
        </p:nvGrpSpPr>
        <p:grpSpPr>
          <a:xfrm>
            <a:off x="8348809" y="1935878"/>
            <a:ext cx="2272014" cy="663867"/>
            <a:chOff x="8358923" y="1888155"/>
            <a:chExt cx="2272014" cy="663867"/>
          </a:xfrm>
        </p:grpSpPr>
        <p:sp>
          <p:nvSpPr>
            <p:cNvPr id="57" name="Cloud 56"/>
            <p:cNvSpPr/>
            <p:nvPr/>
          </p:nvSpPr>
          <p:spPr>
            <a:xfrm>
              <a:off x="8358923" y="1944939"/>
              <a:ext cx="2178050" cy="607083"/>
            </a:xfrm>
            <a:prstGeom prst="cloud">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Cloud 57"/>
            <p:cNvSpPr/>
            <p:nvPr/>
          </p:nvSpPr>
          <p:spPr>
            <a:xfrm>
              <a:off x="8452887" y="1888155"/>
              <a:ext cx="2178050" cy="607083"/>
            </a:xfrm>
            <a:prstGeom prst="cloud">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30" name="Teardrop 129"/>
          <p:cNvSpPr/>
          <p:nvPr/>
        </p:nvSpPr>
        <p:spPr>
          <a:xfrm rot="19955023">
            <a:off x="7951064" y="5666429"/>
            <a:ext cx="86578" cy="104539"/>
          </a:xfrm>
          <a:prstGeom prst="teardrop">
            <a:avLst>
              <a:gd name="adj" fmla="val 13720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Teardrop 130"/>
          <p:cNvSpPr/>
          <p:nvPr/>
        </p:nvSpPr>
        <p:spPr>
          <a:xfrm rot="18798126">
            <a:off x="8018793" y="5565707"/>
            <a:ext cx="86578" cy="104539"/>
          </a:xfrm>
          <a:prstGeom prst="teardrop">
            <a:avLst>
              <a:gd name="adj" fmla="val 13720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Teardrop 131"/>
          <p:cNvSpPr/>
          <p:nvPr/>
        </p:nvSpPr>
        <p:spPr>
          <a:xfrm rot="18798126">
            <a:off x="8086522" y="5737224"/>
            <a:ext cx="86578" cy="104539"/>
          </a:xfrm>
          <a:prstGeom prst="teardrop">
            <a:avLst>
              <a:gd name="adj" fmla="val 13720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Teardrop 132"/>
          <p:cNvSpPr/>
          <p:nvPr/>
        </p:nvSpPr>
        <p:spPr>
          <a:xfrm rot="17057271">
            <a:off x="8154251" y="5603108"/>
            <a:ext cx="86578" cy="104539"/>
          </a:xfrm>
          <a:prstGeom prst="teardrop">
            <a:avLst>
              <a:gd name="adj" fmla="val 137209"/>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304282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Objectives </a:t>
            </a:r>
          </a:p>
        </p:txBody>
      </p:sp>
      <p:sp>
        <p:nvSpPr>
          <p:cNvPr id="6" name="Text Placeholder 5"/>
          <p:cNvSpPr>
            <a:spLocks noGrp="1"/>
          </p:cNvSpPr>
          <p:nvPr>
            <p:ph type="body" sz="half" idx="2"/>
          </p:nvPr>
        </p:nvSpPr>
        <p:spPr>
          <a:xfrm>
            <a:off x="59518" y="1047684"/>
            <a:ext cx="6857646" cy="5880478"/>
          </a:xfrm>
        </p:spPr>
        <p:txBody>
          <a:bodyPr>
            <a:noAutofit/>
          </a:bodyPr>
          <a:lstStyle/>
          <a:p>
            <a:pPr marL="457200" indent="-457200">
              <a:lnSpc>
                <a:spcPct val="100000"/>
              </a:lnSpc>
              <a:spcBef>
                <a:spcPts val="0"/>
              </a:spcBef>
              <a:buClr>
                <a:srgbClr val="3289B4"/>
              </a:buClr>
              <a:buFont typeface="Wingdings 3" panose="05040102010807070707" pitchFamily="18" charset="2"/>
              <a:buChar char="}"/>
            </a:pPr>
            <a:r>
              <a:rPr lang="en-US" sz="2800" b="1" dirty="0"/>
              <a:t>ASSESS</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the potential of multiple models to map ET across semi-arid environments</a:t>
            </a:r>
          </a:p>
          <a:p>
            <a:pPr marL="457200" indent="-457200">
              <a:lnSpc>
                <a:spcPct val="100000"/>
              </a:lnSpc>
              <a:spcBef>
                <a:spcPts val="0"/>
              </a:spcBef>
              <a:buClr>
                <a:srgbClr val="3289B4"/>
              </a:buClr>
              <a:buFont typeface="Wingdings 3" panose="05040102010807070707" pitchFamily="18" charset="2"/>
              <a:buChar char="}"/>
            </a:pPr>
            <a:r>
              <a:rPr lang="en-US" sz="2800" b="1" dirty="0"/>
              <a:t>VALIDATE</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models by comparing them to Eddy Covariance Flux Tower Measurements</a:t>
            </a:r>
          </a:p>
          <a:p>
            <a:pPr marL="457200" indent="-457200">
              <a:lnSpc>
                <a:spcPct val="100000"/>
              </a:lnSpc>
              <a:spcBef>
                <a:spcPts val="0"/>
              </a:spcBef>
              <a:buClr>
                <a:srgbClr val="3289B4"/>
              </a:buClr>
              <a:buFont typeface="Wingdings 3" panose="05040102010807070707" pitchFamily="18" charset="2"/>
              <a:buChar char="}"/>
            </a:pPr>
            <a:r>
              <a:rPr lang="en-US" sz="2800" b="1" dirty="0"/>
              <a:t>COMPARE</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ET data to soil moisture, vegetation health, &amp; precipitation to produce a holistic view of water availability</a:t>
            </a:r>
          </a:p>
          <a:p>
            <a:pPr marL="457200" indent="-457200">
              <a:lnSpc>
                <a:spcPct val="100000"/>
              </a:lnSpc>
              <a:spcBef>
                <a:spcPts val="0"/>
              </a:spcBef>
              <a:buClr>
                <a:srgbClr val="3289B4"/>
              </a:buClr>
              <a:buFont typeface="Wingdings 3" panose="05040102010807070707" pitchFamily="18" charset="2"/>
              <a:buChar char="}"/>
            </a:pPr>
            <a:r>
              <a:rPr lang="en-US" sz="2800" b="1" dirty="0"/>
              <a:t>SHARE</a:t>
            </a:r>
            <a:r>
              <a:rPr lang="en-US" sz="2800" dirty="0"/>
              <a:t> </a:t>
            </a:r>
          </a:p>
          <a:p>
            <a:pPr marL="800100" lvl="1" indent="-342900">
              <a:lnSpc>
                <a:spcPct val="100000"/>
              </a:lnSpc>
              <a:spcBef>
                <a:spcPts val="0"/>
              </a:spcBef>
              <a:buClr>
                <a:srgbClr val="3289B4"/>
              </a:buClr>
              <a:buFont typeface="Wingdings 3" panose="05040102010807070707" pitchFamily="18" charset="2"/>
              <a:buChar char="}"/>
            </a:pPr>
            <a:r>
              <a:rPr lang="en-US" sz="2400" dirty="0"/>
              <a:t>A model or methodology that can</a:t>
            </a:r>
          </a:p>
          <a:p>
            <a:pPr marL="800100" lvl="1" indent="-342900">
              <a:lnSpc>
                <a:spcPct val="100000"/>
              </a:lnSpc>
              <a:spcBef>
                <a:spcPts val="0"/>
              </a:spcBef>
              <a:buClr>
                <a:srgbClr val="3289B4"/>
              </a:buClr>
              <a:buFont typeface="Wingdings 3" panose="05040102010807070707" pitchFamily="18" charset="2"/>
              <a:buChar char="}"/>
            </a:pPr>
            <a:r>
              <a:rPr lang="en-US" sz="2400" dirty="0"/>
              <a:t>    </a:t>
            </a:r>
            <a:r>
              <a:rPr lang="en-US" sz="2400" dirty="0" smtClean="0"/>
              <a:t>be </a:t>
            </a:r>
            <a:r>
              <a:rPr lang="en-US" sz="2400" dirty="0"/>
              <a:t>used by project partners in </a:t>
            </a:r>
          </a:p>
          <a:p>
            <a:pPr marL="800100" lvl="1" indent="-342900">
              <a:lnSpc>
                <a:spcPct val="100000"/>
              </a:lnSpc>
              <a:spcBef>
                <a:spcPts val="0"/>
              </a:spcBef>
              <a:buClr>
                <a:srgbClr val="3289B4"/>
              </a:buClr>
              <a:buFont typeface="Wingdings 3" panose="05040102010807070707" pitchFamily="18" charset="2"/>
              <a:buChar char="}"/>
            </a:pPr>
            <a:r>
              <a:rPr lang="en-US" sz="2400" dirty="0"/>
              <a:t>    </a:t>
            </a:r>
            <a:r>
              <a:rPr lang="en-US" sz="2400" dirty="0" smtClean="0"/>
              <a:t>their </a:t>
            </a:r>
            <a:r>
              <a:rPr lang="en-US" sz="2400" dirty="0"/>
              <a:t>respective disciplines</a:t>
            </a:r>
          </a:p>
          <a:p>
            <a:pPr marL="342900" indent="-342900">
              <a:buFont typeface="Wingdings 3" panose="05040102010807070707" pitchFamily="18" charset="2"/>
              <a:buChar char="}"/>
            </a:pPr>
            <a:endParaRPr lang="en-US" dirty="0"/>
          </a:p>
        </p:txBody>
      </p:sp>
      <p:pic>
        <p:nvPicPr>
          <p:cNvPr id="23" name="Pictur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2541" y="2984500"/>
            <a:ext cx="5634159" cy="3454400"/>
          </a:xfrm>
          <a:prstGeom prst="rect">
            <a:avLst/>
          </a:prstGeom>
        </p:spPr>
      </p:pic>
      <p:sp>
        <p:nvSpPr>
          <p:cNvPr id="24" name="Freeform 23"/>
          <p:cNvSpPr/>
          <p:nvPr/>
        </p:nvSpPr>
        <p:spPr>
          <a:xfrm>
            <a:off x="7367588" y="4324350"/>
            <a:ext cx="4329112" cy="2100263"/>
          </a:xfrm>
          <a:custGeom>
            <a:avLst/>
            <a:gdLst>
              <a:gd name="connsiteX0" fmla="*/ 0 w 4329112"/>
              <a:gd name="connsiteY0" fmla="*/ 814388 h 2100263"/>
              <a:gd name="connsiteX1" fmla="*/ 533400 w 4329112"/>
              <a:gd name="connsiteY1" fmla="*/ 2095500 h 2100263"/>
              <a:gd name="connsiteX2" fmla="*/ 4329112 w 4329112"/>
              <a:gd name="connsiteY2" fmla="*/ 2100263 h 2100263"/>
              <a:gd name="connsiteX3" fmla="*/ 4295775 w 4329112"/>
              <a:gd name="connsiteY3" fmla="*/ 300038 h 2100263"/>
              <a:gd name="connsiteX4" fmla="*/ 1876425 w 4329112"/>
              <a:gd name="connsiteY4" fmla="*/ 4763 h 2100263"/>
              <a:gd name="connsiteX5" fmla="*/ 1876425 w 4329112"/>
              <a:gd name="connsiteY5" fmla="*/ 0 h 2100263"/>
              <a:gd name="connsiteX6" fmla="*/ 1814512 w 4329112"/>
              <a:gd name="connsiteY6" fmla="*/ 76200 h 2100263"/>
              <a:gd name="connsiteX7" fmla="*/ 1800225 w 4329112"/>
              <a:gd name="connsiteY7" fmla="*/ 80963 h 2100263"/>
              <a:gd name="connsiteX8" fmla="*/ 1776412 w 4329112"/>
              <a:gd name="connsiteY8" fmla="*/ 100013 h 2100263"/>
              <a:gd name="connsiteX9" fmla="*/ 1766887 w 4329112"/>
              <a:gd name="connsiteY9" fmla="*/ 114300 h 2100263"/>
              <a:gd name="connsiteX10" fmla="*/ 1747837 w 4329112"/>
              <a:gd name="connsiteY10" fmla="*/ 119063 h 2100263"/>
              <a:gd name="connsiteX11" fmla="*/ 1719262 w 4329112"/>
              <a:gd name="connsiteY11" fmla="*/ 128588 h 2100263"/>
              <a:gd name="connsiteX12" fmla="*/ 1690687 w 4329112"/>
              <a:gd name="connsiteY12" fmla="*/ 138113 h 2100263"/>
              <a:gd name="connsiteX13" fmla="*/ 1676400 w 4329112"/>
              <a:gd name="connsiteY13" fmla="*/ 142875 h 2100263"/>
              <a:gd name="connsiteX14" fmla="*/ 1652587 w 4329112"/>
              <a:gd name="connsiteY14" fmla="*/ 147638 h 2100263"/>
              <a:gd name="connsiteX15" fmla="*/ 1566862 w 4329112"/>
              <a:gd name="connsiteY15" fmla="*/ 157163 h 2100263"/>
              <a:gd name="connsiteX16" fmla="*/ 1476375 w 4329112"/>
              <a:gd name="connsiteY16" fmla="*/ 161925 h 2100263"/>
              <a:gd name="connsiteX17" fmla="*/ 1428750 w 4329112"/>
              <a:gd name="connsiteY17" fmla="*/ 176213 h 2100263"/>
              <a:gd name="connsiteX18" fmla="*/ 1414462 w 4329112"/>
              <a:gd name="connsiteY18" fmla="*/ 180975 h 2100263"/>
              <a:gd name="connsiteX19" fmla="*/ 1400175 w 4329112"/>
              <a:gd name="connsiteY19" fmla="*/ 190500 h 2100263"/>
              <a:gd name="connsiteX20" fmla="*/ 1381125 w 4329112"/>
              <a:gd name="connsiteY20" fmla="*/ 219075 h 2100263"/>
              <a:gd name="connsiteX21" fmla="*/ 1352550 w 4329112"/>
              <a:gd name="connsiteY21" fmla="*/ 238125 h 2100263"/>
              <a:gd name="connsiteX22" fmla="*/ 1343025 w 4329112"/>
              <a:gd name="connsiteY22" fmla="*/ 252413 h 2100263"/>
              <a:gd name="connsiteX23" fmla="*/ 1314450 w 4329112"/>
              <a:gd name="connsiteY23" fmla="*/ 271463 h 2100263"/>
              <a:gd name="connsiteX24" fmla="*/ 1295400 w 4329112"/>
              <a:gd name="connsiteY24" fmla="*/ 290513 h 2100263"/>
              <a:gd name="connsiteX25" fmla="*/ 1285875 w 4329112"/>
              <a:gd name="connsiteY25" fmla="*/ 304800 h 2100263"/>
              <a:gd name="connsiteX26" fmla="*/ 1257300 w 4329112"/>
              <a:gd name="connsiteY26" fmla="*/ 323850 h 2100263"/>
              <a:gd name="connsiteX27" fmla="*/ 1233487 w 4329112"/>
              <a:gd name="connsiteY27" fmla="*/ 352425 h 2100263"/>
              <a:gd name="connsiteX28" fmla="*/ 1223962 w 4329112"/>
              <a:gd name="connsiteY28" fmla="*/ 366713 h 2100263"/>
              <a:gd name="connsiteX29" fmla="*/ 1209675 w 4329112"/>
              <a:gd name="connsiteY29" fmla="*/ 371475 h 2100263"/>
              <a:gd name="connsiteX30" fmla="*/ 1181100 w 4329112"/>
              <a:gd name="connsiteY30" fmla="*/ 400050 h 2100263"/>
              <a:gd name="connsiteX31" fmla="*/ 1162050 w 4329112"/>
              <a:gd name="connsiteY31" fmla="*/ 438150 h 2100263"/>
              <a:gd name="connsiteX32" fmla="*/ 1147762 w 4329112"/>
              <a:gd name="connsiteY32" fmla="*/ 466725 h 2100263"/>
              <a:gd name="connsiteX33" fmla="*/ 1119187 w 4329112"/>
              <a:gd name="connsiteY33" fmla="*/ 495300 h 2100263"/>
              <a:gd name="connsiteX34" fmla="*/ 1090612 w 4329112"/>
              <a:gd name="connsiteY34" fmla="*/ 514350 h 2100263"/>
              <a:gd name="connsiteX35" fmla="*/ 1076325 w 4329112"/>
              <a:gd name="connsiteY35" fmla="*/ 523875 h 2100263"/>
              <a:gd name="connsiteX36" fmla="*/ 1047750 w 4329112"/>
              <a:gd name="connsiteY36" fmla="*/ 547688 h 2100263"/>
              <a:gd name="connsiteX37" fmla="*/ 1023937 w 4329112"/>
              <a:gd name="connsiteY37" fmla="*/ 566738 h 2100263"/>
              <a:gd name="connsiteX38" fmla="*/ 981075 w 4329112"/>
              <a:gd name="connsiteY38" fmla="*/ 590550 h 2100263"/>
              <a:gd name="connsiteX39" fmla="*/ 966787 w 4329112"/>
              <a:gd name="connsiteY39" fmla="*/ 595313 h 2100263"/>
              <a:gd name="connsiteX40" fmla="*/ 952500 w 4329112"/>
              <a:gd name="connsiteY40" fmla="*/ 600075 h 2100263"/>
              <a:gd name="connsiteX41" fmla="*/ 923925 w 4329112"/>
              <a:gd name="connsiteY41" fmla="*/ 619125 h 2100263"/>
              <a:gd name="connsiteX42" fmla="*/ 852487 w 4329112"/>
              <a:gd name="connsiteY42" fmla="*/ 642938 h 2100263"/>
              <a:gd name="connsiteX43" fmla="*/ 809625 w 4329112"/>
              <a:gd name="connsiteY43" fmla="*/ 657225 h 2100263"/>
              <a:gd name="connsiteX44" fmla="*/ 795337 w 4329112"/>
              <a:gd name="connsiteY44" fmla="*/ 661988 h 2100263"/>
              <a:gd name="connsiteX45" fmla="*/ 752475 w 4329112"/>
              <a:gd name="connsiteY45" fmla="*/ 695325 h 2100263"/>
              <a:gd name="connsiteX46" fmla="*/ 723900 w 4329112"/>
              <a:gd name="connsiteY46" fmla="*/ 704850 h 2100263"/>
              <a:gd name="connsiteX47" fmla="*/ 671512 w 4329112"/>
              <a:gd name="connsiteY47" fmla="*/ 719138 h 2100263"/>
              <a:gd name="connsiteX48" fmla="*/ 638175 w 4329112"/>
              <a:gd name="connsiteY48" fmla="*/ 728663 h 2100263"/>
              <a:gd name="connsiteX49" fmla="*/ 547687 w 4329112"/>
              <a:gd name="connsiteY49" fmla="*/ 738188 h 2100263"/>
              <a:gd name="connsiteX50" fmla="*/ 519112 w 4329112"/>
              <a:gd name="connsiteY50" fmla="*/ 747713 h 2100263"/>
              <a:gd name="connsiteX51" fmla="*/ 504825 w 4329112"/>
              <a:gd name="connsiteY51" fmla="*/ 757238 h 2100263"/>
              <a:gd name="connsiteX52" fmla="*/ 433387 w 4329112"/>
              <a:gd name="connsiteY52" fmla="*/ 766763 h 2100263"/>
              <a:gd name="connsiteX53" fmla="*/ 342900 w 4329112"/>
              <a:gd name="connsiteY53" fmla="*/ 776288 h 2100263"/>
              <a:gd name="connsiteX54" fmla="*/ 319087 w 4329112"/>
              <a:gd name="connsiteY54" fmla="*/ 781050 h 2100263"/>
              <a:gd name="connsiteX55" fmla="*/ 304800 w 4329112"/>
              <a:gd name="connsiteY55" fmla="*/ 785813 h 2100263"/>
              <a:gd name="connsiteX56" fmla="*/ 166687 w 4329112"/>
              <a:gd name="connsiteY56" fmla="*/ 795338 h 2100263"/>
              <a:gd name="connsiteX57" fmla="*/ 0 w 4329112"/>
              <a:gd name="connsiteY57" fmla="*/ 814388 h 210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329112" h="2100263">
                <a:moveTo>
                  <a:pt x="0" y="814388"/>
                </a:moveTo>
                <a:lnTo>
                  <a:pt x="533400" y="2095500"/>
                </a:lnTo>
                <a:lnTo>
                  <a:pt x="4329112" y="2100263"/>
                </a:lnTo>
                <a:lnTo>
                  <a:pt x="4295775" y="300038"/>
                </a:lnTo>
                <a:lnTo>
                  <a:pt x="1876425" y="4763"/>
                </a:lnTo>
                <a:lnTo>
                  <a:pt x="1876425" y="0"/>
                </a:lnTo>
                <a:cubicBezTo>
                  <a:pt x="1859639" y="26378"/>
                  <a:pt x="1844769" y="61071"/>
                  <a:pt x="1814512" y="76200"/>
                </a:cubicBezTo>
                <a:cubicBezTo>
                  <a:pt x="1810022" y="78445"/>
                  <a:pt x="1804987" y="79375"/>
                  <a:pt x="1800225" y="80963"/>
                </a:cubicBezTo>
                <a:cubicBezTo>
                  <a:pt x="1772929" y="121906"/>
                  <a:pt x="1809275" y="73723"/>
                  <a:pt x="1776412" y="100013"/>
                </a:cubicBezTo>
                <a:cubicBezTo>
                  <a:pt x="1771943" y="103589"/>
                  <a:pt x="1771649" y="111125"/>
                  <a:pt x="1766887" y="114300"/>
                </a:cubicBezTo>
                <a:cubicBezTo>
                  <a:pt x="1761441" y="117931"/>
                  <a:pt x="1754106" y="117182"/>
                  <a:pt x="1747837" y="119063"/>
                </a:cubicBezTo>
                <a:cubicBezTo>
                  <a:pt x="1738220" y="121948"/>
                  <a:pt x="1728787" y="125413"/>
                  <a:pt x="1719262" y="128588"/>
                </a:cubicBezTo>
                <a:lnTo>
                  <a:pt x="1690687" y="138113"/>
                </a:lnTo>
                <a:cubicBezTo>
                  <a:pt x="1685925" y="139700"/>
                  <a:pt x="1681322" y="141890"/>
                  <a:pt x="1676400" y="142875"/>
                </a:cubicBezTo>
                <a:cubicBezTo>
                  <a:pt x="1668462" y="144463"/>
                  <a:pt x="1660588" y="146407"/>
                  <a:pt x="1652587" y="147638"/>
                </a:cubicBezTo>
                <a:cubicBezTo>
                  <a:pt x="1634703" y="150389"/>
                  <a:pt x="1582289" y="156099"/>
                  <a:pt x="1566862" y="157163"/>
                </a:cubicBezTo>
                <a:cubicBezTo>
                  <a:pt x="1536730" y="159241"/>
                  <a:pt x="1506537" y="160338"/>
                  <a:pt x="1476375" y="161925"/>
                </a:cubicBezTo>
                <a:cubicBezTo>
                  <a:pt x="1447580" y="169124"/>
                  <a:pt x="1463541" y="164617"/>
                  <a:pt x="1428750" y="176213"/>
                </a:cubicBezTo>
                <a:lnTo>
                  <a:pt x="1414462" y="180975"/>
                </a:lnTo>
                <a:cubicBezTo>
                  <a:pt x="1409700" y="184150"/>
                  <a:pt x="1403944" y="186192"/>
                  <a:pt x="1400175" y="190500"/>
                </a:cubicBezTo>
                <a:cubicBezTo>
                  <a:pt x="1392637" y="199115"/>
                  <a:pt x="1390650" y="212725"/>
                  <a:pt x="1381125" y="219075"/>
                </a:cubicBezTo>
                <a:lnTo>
                  <a:pt x="1352550" y="238125"/>
                </a:lnTo>
                <a:cubicBezTo>
                  <a:pt x="1349375" y="242888"/>
                  <a:pt x="1347333" y="248644"/>
                  <a:pt x="1343025" y="252413"/>
                </a:cubicBezTo>
                <a:cubicBezTo>
                  <a:pt x="1334410" y="259951"/>
                  <a:pt x="1314450" y="271463"/>
                  <a:pt x="1314450" y="271463"/>
                </a:cubicBezTo>
                <a:cubicBezTo>
                  <a:pt x="1304058" y="302635"/>
                  <a:pt x="1318491" y="272040"/>
                  <a:pt x="1295400" y="290513"/>
                </a:cubicBezTo>
                <a:cubicBezTo>
                  <a:pt x="1290931" y="294089"/>
                  <a:pt x="1290183" y="301031"/>
                  <a:pt x="1285875" y="304800"/>
                </a:cubicBezTo>
                <a:cubicBezTo>
                  <a:pt x="1277260" y="312338"/>
                  <a:pt x="1257300" y="323850"/>
                  <a:pt x="1257300" y="323850"/>
                </a:cubicBezTo>
                <a:cubicBezTo>
                  <a:pt x="1233651" y="359325"/>
                  <a:pt x="1264046" y="315755"/>
                  <a:pt x="1233487" y="352425"/>
                </a:cubicBezTo>
                <a:cubicBezTo>
                  <a:pt x="1229823" y="356822"/>
                  <a:pt x="1228432" y="363137"/>
                  <a:pt x="1223962" y="366713"/>
                </a:cubicBezTo>
                <a:cubicBezTo>
                  <a:pt x="1220042" y="369849"/>
                  <a:pt x="1214437" y="369888"/>
                  <a:pt x="1209675" y="371475"/>
                </a:cubicBezTo>
                <a:cubicBezTo>
                  <a:pt x="1200150" y="381000"/>
                  <a:pt x="1187124" y="388002"/>
                  <a:pt x="1181100" y="400050"/>
                </a:cubicBezTo>
                <a:cubicBezTo>
                  <a:pt x="1174750" y="412750"/>
                  <a:pt x="1167926" y="425224"/>
                  <a:pt x="1162050" y="438150"/>
                </a:cubicBezTo>
                <a:cubicBezTo>
                  <a:pt x="1154352" y="455084"/>
                  <a:pt x="1161354" y="451434"/>
                  <a:pt x="1147762" y="466725"/>
                </a:cubicBezTo>
                <a:cubicBezTo>
                  <a:pt x="1138813" y="476793"/>
                  <a:pt x="1130395" y="487828"/>
                  <a:pt x="1119187" y="495300"/>
                </a:cubicBezTo>
                <a:lnTo>
                  <a:pt x="1090612" y="514350"/>
                </a:lnTo>
                <a:cubicBezTo>
                  <a:pt x="1085850" y="517525"/>
                  <a:pt x="1080372" y="519828"/>
                  <a:pt x="1076325" y="523875"/>
                </a:cubicBezTo>
                <a:cubicBezTo>
                  <a:pt x="1057990" y="542210"/>
                  <a:pt x="1067641" y="534427"/>
                  <a:pt x="1047750" y="547688"/>
                </a:cubicBezTo>
                <a:cubicBezTo>
                  <a:pt x="1026448" y="579640"/>
                  <a:pt x="1051542" y="548335"/>
                  <a:pt x="1023937" y="566738"/>
                </a:cubicBezTo>
                <a:cubicBezTo>
                  <a:pt x="981163" y="595254"/>
                  <a:pt x="1047923" y="568267"/>
                  <a:pt x="981075" y="590550"/>
                </a:cubicBezTo>
                <a:lnTo>
                  <a:pt x="966787" y="595313"/>
                </a:lnTo>
                <a:lnTo>
                  <a:pt x="952500" y="600075"/>
                </a:lnTo>
                <a:cubicBezTo>
                  <a:pt x="942975" y="606425"/>
                  <a:pt x="934785" y="615505"/>
                  <a:pt x="923925" y="619125"/>
                </a:cubicBezTo>
                <a:lnTo>
                  <a:pt x="852487" y="642938"/>
                </a:lnTo>
                <a:lnTo>
                  <a:pt x="809625" y="657225"/>
                </a:lnTo>
                <a:lnTo>
                  <a:pt x="795337" y="661988"/>
                </a:lnTo>
                <a:cubicBezTo>
                  <a:pt x="781050" y="673100"/>
                  <a:pt x="767996" y="686013"/>
                  <a:pt x="752475" y="695325"/>
                </a:cubicBezTo>
                <a:cubicBezTo>
                  <a:pt x="743866" y="700491"/>
                  <a:pt x="733425" y="701675"/>
                  <a:pt x="723900" y="704850"/>
                </a:cubicBezTo>
                <a:cubicBezTo>
                  <a:pt x="691010" y="715814"/>
                  <a:pt x="730605" y="703022"/>
                  <a:pt x="671512" y="719138"/>
                </a:cubicBezTo>
                <a:cubicBezTo>
                  <a:pt x="651119" y="724700"/>
                  <a:pt x="661960" y="724339"/>
                  <a:pt x="638175" y="728663"/>
                </a:cubicBezTo>
                <a:cubicBezTo>
                  <a:pt x="606598" y="734404"/>
                  <a:pt x="580798" y="735428"/>
                  <a:pt x="547687" y="738188"/>
                </a:cubicBezTo>
                <a:cubicBezTo>
                  <a:pt x="538162" y="741363"/>
                  <a:pt x="527466" y="742144"/>
                  <a:pt x="519112" y="747713"/>
                </a:cubicBezTo>
                <a:cubicBezTo>
                  <a:pt x="514350" y="750888"/>
                  <a:pt x="510255" y="755428"/>
                  <a:pt x="504825" y="757238"/>
                </a:cubicBezTo>
                <a:cubicBezTo>
                  <a:pt x="493930" y="760870"/>
                  <a:pt x="438417" y="766134"/>
                  <a:pt x="433387" y="766763"/>
                </a:cubicBezTo>
                <a:cubicBezTo>
                  <a:pt x="358740" y="776094"/>
                  <a:pt x="449359" y="767415"/>
                  <a:pt x="342900" y="776288"/>
                </a:cubicBezTo>
                <a:cubicBezTo>
                  <a:pt x="334962" y="777875"/>
                  <a:pt x="326940" y="779087"/>
                  <a:pt x="319087" y="781050"/>
                </a:cubicBezTo>
                <a:cubicBezTo>
                  <a:pt x="314217" y="782268"/>
                  <a:pt x="309781" y="785190"/>
                  <a:pt x="304800" y="785813"/>
                </a:cubicBezTo>
                <a:cubicBezTo>
                  <a:pt x="283337" y="788496"/>
                  <a:pt x="182612" y="794240"/>
                  <a:pt x="166687" y="795338"/>
                </a:cubicBezTo>
                <a:cubicBezTo>
                  <a:pt x="114519" y="798936"/>
                  <a:pt x="61811" y="804863"/>
                  <a:pt x="0" y="814388"/>
                </a:cubicBezTo>
                <a:close/>
              </a:path>
            </a:pathLst>
          </a:custGeom>
          <a:solidFill>
            <a:srgbClr val="33CC33">
              <a:alpha val="30196"/>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5" name="Picture 2" descr="http://www.devpedia.developexchange.com/dp/images/c/c2/03_Landsat8.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32144" y="1182273"/>
            <a:ext cx="1226144" cy="100212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7330220" y="2536792"/>
            <a:ext cx="1549400" cy="8954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t>ET Model</a:t>
            </a:r>
          </a:p>
        </p:txBody>
      </p:sp>
      <p:cxnSp>
        <p:nvCxnSpPr>
          <p:cNvPr id="27" name="Straight Arrow Connector 26"/>
          <p:cNvCxnSpPr>
            <a:stCxn id="25" idx="1"/>
          </p:cNvCxnSpPr>
          <p:nvPr/>
        </p:nvCxnSpPr>
        <p:spPr>
          <a:xfrm flipH="1">
            <a:off x="8229600" y="1683336"/>
            <a:ext cx="1302544" cy="716964"/>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065904" y="3588232"/>
            <a:ext cx="265296" cy="952019"/>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536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Methodology</a:t>
            </a:r>
          </a:p>
        </p:txBody>
      </p:sp>
      <p:sp>
        <p:nvSpPr>
          <p:cNvPr id="7" name="TextBox 77"/>
          <p:cNvSpPr txBox="1"/>
          <p:nvPr/>
        </p:nvSpPr>
        <p:spPr>
          <a:xfrm>
            <a:off x="1195" y="930131"/>
            <a:ext cx="2838555" cy="523220"/>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800" b="1" dirty="0">
                <a:solidFill>
                  <a:schemeClr val="tx1">
                    <a:lumMod val="75000"/>
                    <a:lumOff val="25000"/>
                  </a:schemeClr>
                </a:solidFill>
                <a:latin typeface="+mj-lt"/>
              </a:rPr>
              <a:t>DATA INPUTS</a:t>
            </a:r>
          </a:p>
        </p:txBody>
      </p:sp>
      <p:sp>
        <p:nvSpPr>
          <p:cNvPr id="13" name="TextBox 96"/>
          <p:cNvSpPr txBox="1"/>
          <p:nvPr/>
        </p:nvSpPr>
        <p:spPr>
          <a:xfrm>
            <a:off x="3703466" y="930131"/>
            <a:ext cx="2838555" cy="523220"/>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800" b="1" dirty="0">
                <a:solidFill>
                  <a:schemeClr val="tx1">
                    <a:lumMod val="75000"/>
                    <a:lumOff val="25000"/>
                  </a:schemeClr>
                </a:solidFill>
                <a:latin typeface="+mj-lt"/>
              </a:rPr>
              <a:t>ANALYZE</a:t>
            </a:r>
          </a:p>
        </p:txBody>
      </p:sp>
      <p:sp>
        <p:nvSpPr>
          <p:cNvPr id="19" name="TextBox 106"/>
          <p:cNvSpPr txBox="1"/>
          <p:nvPr/>
        </p:nvSpPr>
        <p:spPr>
          <a:xfrm>
            <a:off x="7036075" y="930131"/>
            <a:ext cx="2838555" cy="523220"/>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800" b="1" dirty="0">
                <a:solidFill>
                  <a:schemeClr val="tx1">
                    <a:lumMod val="75000"/>
                    <a:lumOff val="25000"/>
                  </a:schemeClr>
                </a:solidFill>
                <a:latin typeface="+mj-lt"/>
              </a:rPr>
              <a:t>COMPARE</a:t>
            </a:r>
          </a:p>
        </p:txBody>
      </p:sp>
      <p:sp>
        <p:nvSpPr>
          <p:cNvPr id="24" name="TextBox 123"/>
          <p:cNvSpPr txBox="1"/>
          <p:nvPr/>
        </p:nvSpPr>
        <p:spPr>
          <a:xfrm>
            <a:off x="9352251" y="930131"/>
            <a:ext cx="2838555" cy="523220"/>
          </a:xfrm>
          <a:prstGeom prst="rect">
            <a:avLst/>
          </a:prstGeom>
        </p:spPr>
        <p:txBody>
          <a:bodyPr wrap="square" numCol="1" spcCol="640080" rtlCol="0">
            <a:spAutoFit/>
          </a:bodyPr>
          <a:ls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a:lstStyle>
          <a:p>
            <a:pPr algn="ctr"/>
            <a:r>
              <a:rPr lang="en-US" sz="2800" b="1" dirty="0">
                <a:solidFill>
                  <a:schemeClr val="tx1">
                    <a:lumMod val="75000"/>
                    <a:lumOff val="25000"/>
                  </a:schemeClr>
                </a:solidFill>
                <a:latin typeface="+mj-lt"/>
              </a:rPr>
              <a:t>OUTPUT</a:t>
            </a:r>
          </a:p>
        </p:txBody>
      </p:sp>
      <p:sp>
        <p:nvSpPr>
          <p:cNvPr id="31" name="Hexagon 30"/>
          <p:cNvSpPr/>
          <p:nvPr/>
        </p:nvSpPr>
        <p:spPr>
          <a:xfrm>
            <a:off x="2739987" y="4033672"/>
            <a:ext cx="4572000" cy="1371600"/>
          </a:xfrm>
          <a:prstGeom prst="hexagon">
            <a:avLst>
              <a:gd name="adj" fmla="val 32792"/>
              <a:gd name="vf" fmla="val 115470"/>
            </a:avLst>
          </a:prstGeom>
          <a:solidFill>
            <a:srgbClr val="ACCF9B"/>
          </a:solidFill>
          <a:ln w="381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2" name="Hexagon 31"/>
          <p:cNvSpPr/>
          <p:nvPr/>
        </p:nvSpPr>
        <p:spPr>
          <a:xfrm>
            <a:off x="2739987" y="2469040"/>
            <a:ext cx="4572000" cy="1371600"/>
          </a:xfrm>
          <a:prstGeom prst="hexagon">
            <a:avLst>
              <a:gd name="adj" fmla="val 32792"/>
              <a:gd name="vf" fmla="val 115470"/>
            </a:avLst>
          </a:prstGeom>
          <a:solidFill>
            <a:schemeClr val="accent1">
              <a:lumMod val="40000"/>
              <a:lumOff val="60000"/>
            </a:schemeClr>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3" name="Pentagon 32"/>
          <p:cNvSpPr/>
          <p:nvPr/>
        </p:nvSpPr>
        <p:spPr>
          <a:xfrm>
            <a:off x="300859" y="1703056"/>
            <a:ext cx="2743200" cy="1371600"/>
          </a:xfrm>
          <a:prstGeom prst="homePlate">
            <a:avLst>
              <a:gd name="adj" fmla="val 31501"/>
            </a:avLst>
          </a:prstGeom>
          <a:solidFill>
            <a:schemeClr val="accent1">
              <a:lumMod val="75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GEE ET Models: </a:t>
            </a:r>
            <a:r>
              <a:rPr lang="en-US" sz="2000" dirty="0" err="1">
                <a:solidFill>
                  <a:schemeClr val="bg1"/>
                </a:solidFill>
              </a:rPr>
              <a:t>EEFlux</a:t>
            </a:r>
            <a:endParaRPr lang="en-US" sz="2000" dirty="0">
              <a:solidFill>
                <a:schemeClr val="bg1"/>
              </a:solidFill>
            </a:endParaRPr>
          </a:p>
          <a:p>
            <a:pPr algn="ctr"/>
            <a:r>
              <a:rPr lang="en-US" sz="2000" dirty="0">
                <a:solidFill>
                  <a:schemeClr val="bg1"/>
                </a:solidFill>
              </a:rPr>
              <a:t>MOD16 </a:t>
            </a:r>
          </a:p>
          <a:p>
            <a:pPr algn="ctr"/>
            <a:r>
              <a:rPr lang="en-US" sz="2000" dirty="0" err="1">
                <a:solidFill>
                  <a:schemeClr val="bg1"/>
                </a:solidFill>
              </a:rPr>
              <a:t>SSEBop</a:t>
            </a:r>
            <a:endParaRPr lang="en-US" sz="2000" dirty="0">
              <a:solidFill>
                <a:schemeClr val="bg1"/>
              </a:solidFill>
            </a:endParaRPr>
          </a:p>
        </p:txBody>
      </p:sp>
      <p:sp>
        <p:nvSpPr>
          <p:cNvPr id="34" name="Chevron 33"/>
          <p:cNvSpPr/>
          <p:nvPr/>
        </p:nvSpPr>
        <p:spPr>
          <a:xfrm>
            <a:off x="9395210" y="3074656"/>
            <a:ext cx="2488919" cy="1711402"/>
          </a:xfrm>
          <a:prstGeom prst="chevron">
            <a:avLst>
              <a:gd name="adj" fmla="val 32419"/>
            </a:avLst>
          </a:prstGeom>
          <a:solidFill>
            <a:srgbClr val="138D75"/>
          </a:solidFill>
          <a:ln w="38100">
            <a:solidFill>
              <a:srgbClr val="0E66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5" name="TextBox 34"/>
          <p:cNvSpPr txBox="1"/>
          <p:nvPr/>
        </p:nvSpPr>
        <p:spPr>
          <a:xfrm>
            <a:off x="2778927" y="2585454"/>
            <a:ext cx="4416600" cy="1138773"/>
          </a:xfrm>
          <a:prstGeom prst="rect">
            <a:avLst/>
          </a:prstGeom>
        </p:spPr>
        <p:txBody>
          <a:bodyPr wrap="square" numCol="1" spcCol="640080" rtlCol="0">
            <a:spAutoFit/>
          </a:bodyPr>
          <a:lstStyle/>
          <a:p>
            <a:pPr algn="ctr"/>
            <a:r>
              <a:rPr lang="en-US" sz="2400" b="1" dirty="0">
                <a:solidFill>
                  <a:schemeClr val="tx1">
                    <a:lumMod val="75000"/>
                    <a:lumOff val="25000"/>
                  </a:schemeClr>
                </a:solidFill>
              </a:rPr>
              <a:t>Google Earth Engine:</a:t>
            </a:r>
          </a:p>
          <a:p>
            <a:pPr algn="ctr"/>
            <a:r>
              <a:rPr lang="en-US" sz="2200" dirty="0">
                <a:solidFill>
                  <a:schemeClr val="tx1">
                    <a:lumMod val="75000"/>
                    <a:lumOff val="25000"/>
                  </a:schemeClr>
                </a:solidFill>
              </a:rPr>
              <a:t>Combine GEE and </a:t>
            </a:r>
            <a:r>
              <a:rPr lang="en-US" sz="2200" i="1" dirty="0">
                <a:solidFill>
                  <a:schemeClr val="tx1">
                    <a:lumMod val="75000"/>
                    <a:lumOff val="25000"/>
                  </a:schemeClr>
                </a:solidFill>
              </a:rPr>
              <a:t>in situ</a:t>
            </a:r>
            <a:r>
              <a:rPr lang="en-US" sz="2200" dirty="0">
                <a:solidFill>
                  <a:schemeClr val="tx1">
                    <a:lumMod val="75000"/>
                    <a:lumOff val="25000"/>
                  </a:schemeClr>
                </a:solidFill>
              </a:rPr>
              <a:t> data; extract values at RCEW sites</a:t>
            </a:r>
          </a:p>
        </p:txBody>
      </p:sp>
      <p:sp>
        <p:nvSpPr>
          <p:cNvPr id="36" name="TextBox 35"/>
          <p:cNvSpPr txBox="1"/>
          <p:nvPr/>
        </p:nvSpPr>
        <p:spPr>
          <a:xfrm>
            <a:off x="9481205" y="3376359"/>
            <a:ext cx="2560920" cy="1107996"/>
          </a:xfrm>
          <a:prstGeom prst="rect">
            <a:avLst/>
          </a:prstGeom>
          <a:noFill/>
          <a:ln>
            <a:noFill/>
          </a:ln>
        </p:spPr>
        <p:txBody>
          <a:bodyPr wrap="square" numCol="1" spcCol="640080" rtlCol="0">
            <a:spAutoFit/>
          </a:bodyPr>
          <a:lstStyle/>
          <a:p>
            <a:pPr algn="ctr"/>
            <a:r>
              <a:rPr lang="en-US" sz="2200" dirty="0">
                <a:solidFill>
                  <a:schemeClr val="bg1"/>
                </a:solidFill>
              </a:rPr>
              <a:t>ET Maps &amp; Correlation </a:t>
            </a:r>
          </a:p>
          <a:p>
            <a:pPr algn="ctr"/>
            <a:r>
              <a:rPr lang="en-US" sz="2200" dirty="0">
                <a:solidFill>
                  <a:schemeClr val="bg1"/>
                </a:solidFill>
              </a:rPr>
              <a:t>Plots</a:t>
            </a:r>
          </a:p>
        </p:txBody>
      </p:sp>
      <p:sp>
        <p:nvSpPr>
          <p:cNvPr id="37" name="TextBox 36"/>
          <p:cNvSpPr txBox="1"/>
          <p:nvPr/>
        </p:nvSpPr>
        <p:spPr>
          <a:xfrm>
            <a:off x="2946843" y="4150086"/>
            <a:ext cx="4080767" cy="1138773"/>
          </a:xfrm>
          <a:prstGeom prst="rect">
            <a:avLst/>
          </a:prstGeom>
          <a:noFill/>
          <a:ln>
            <a:noFill/>
          </a:ln>
        </p:spPr>
        <p:txBody>
          <a:bodyPr wrap="square" numCol="1" spcCol="640080" rtlCol="0">
            <a:spAutoFit/>
          </a:bodyPr>
          <a:lstStyle/>
          <a:p>
            <a:pPr algn="ctr"/>
            <a:r>
              <a:rPr lang="en-US" sz="2400" b="1" dirty="0">
                <a:solidFill>
                  <a:schemeClr val="tx1">
                    <a:lumMod val="75000"/>
                    <a:lumOff val="25000"/>
                  </a:schemeClr>
                </a:solidFill>
              </a:rPr>
              <a:t>ArcGIS Pro:</a:t>
            </a:r>
          </a:p>
          <a:p>
            <a:pPr algn="ctr"/>
            <a:r>
              <a:rPr lang="en-US" sz="2200" dirty="0">
                <a:solidFill>
                  <a:schemeClr val="tx1">
                    <a:lumMod val="75000"/>
                    <a:lumOff val="25000"/>
                  </a:schemeClr>
                </a:solidFill>
              </a:rPr>
              <a:t>Clip to study area; extract values at RCEW Points</a:t>
            </a:r>
          </a:p>
        </p:txBody>
      </p:sp>
      <p:sp>
        <p:nvSpPr>
          <p:cNvPr id="38" name="Pentagon 37"/>
          <p:cNvSpPr/>
          <p:nvPr/>
        </p:nvSpPr>
        <p:spPr>
          <a:xfrm>
            <a:off x="300859" y="3259708"/>
            <a:ext cx="2743200" cy="1371600"/>
          </a:xfrm>
          <a:prstGeom prst="homePlate">
            <a:avLst>
              <a:gd name="adj" fmla="val 31501"/>
            </a:avLst>
          </a:prstGeom>
          <a:solidFill>
            <a:schemeClr val="bg1">
              <a:lumMod val="95000"/>
            </a:schemeClr>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a:solidFill>
                  <a:schemeClr val="tx1">
                    <a:lumMod val="75000"/>
                    <a:lumOff val="25000"/>
                  </a:schemeClr>
                </a:solidFill>
              </a:rPr>
              <a:t>RCEW </a:t>
            </a:r>
            <a:r>
              <a:rPr lang="en-US" sz="2400" dirty="0">
                <a:solidFill>
                  <a:schemeClr val="tx1">
                    <a:lumMod val="75000"/>
                    <a:lumOff val="25000"/>
                  </a:schemeClr>
                </a:solidFill>
              </a:rPr>
              <a:t>ET &amp; soil moisture, MSAVI2 </a:t>
            </a:r>
          </a:p>
        </p:txBody>
      </p:sp>
      <p:sp>
        <p:nvSpPr>
          <p:cNvPr id="39" name="Pentagon 38"/>
          <p:cNvSpPr/>
          <p:nvPr/>
        </p:nvSpPr>
        <p:spPr>
          <a:xfrm>
            <a:off x="300859" y="4816360"/>
            <a:ext cx="2743200" cy="1371600"/>
          </a:xfrm>
          <a:prstGeom prst="homePlate">
            <a:avLst>
              <a:gd name="adj" fmla="val 31501"/>
            </a:avLst>
          </a:prstGeom>
          <a:solidFill>
            <a:schemeClr val="accent6">
              <a:lumMod val="75000"/>
            </a:schemeClr>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Other Models:</a:t>
            </a:r>
          </a:p>
          <a:p>
            <a:pPr algn="ctr"/>
            <a:r>
              <a:rPr lang="en-US" sz="2400" dirty="0">
                <a:solidFill>
                  <a:schemeClr val="bg1"/>
                </a:solidFill>
              </a:rPr>
              <a:t>NLDAS-2-Noah</a:t>
            </a:r>
            <a:r>
              <a:rPr lang="en-US" sz="2400" dirty="0">
                <a:solidFill>
                  <a:schemeClr val="tx1"/>
                </a:solidFill>
              </a:rPr>
              <a:t> </a:t>
            </a:r>
          </a:p>
        </p:txBody>
      </p:sp>
      <p:sp>
        <p:nvSpPr>
          <p:cNvPr id="40" name="Hexagon 39"/>
          <p:cNvSpPr/>
          <p:nvPr/>
        </p:nvSpPr>
        <p:spPr>
          <a:xfrm>
            <a:off x="6996179" y="3088254"/>
            <a:ext cx="2754936" cy="1697804"/>
          </a:xfrm>
          <a:prstGeom prst="hexagon">
            <a:avLst>
              <a:gd name="adj" fmla="val 32792"/>
              <a:gd name="vf" fmla="val 115470"/>
            </a:avLst>
          </a:prstGeom>
          <a:solidFill>
            <a:srgbClr val="A2D9CE"/>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TextBox 40"/>
          <p:cNvSpPr txBox="1"/>
          <p:nvPr/>
        </p:nvSpPr>
        <p:spPr>
          <a:xfrm>
            <a:off x="7188501" y="3213881"/>
            <a:ext cx="2370293" cy="1446550"/>
          </a:xfrm>
          <a:prstGeom prst="rect">
            <a:avLst/>
          </a:prstGeom>
          <a:noFill/>
          <a:ln>
            <a:noFill/>
          </a:ln>
        </p:spPr>
        <p:txBody>
          <a:bodyPr wrap="square" numCol="1" spcCol="640080" rtlCol="0">
            <a:spAutoFit/>
          </a:bodyPr>
          <a:lstStyle/>
          <a:p>
            <a:pPr algn="ctr"/>
            <a:r>
              <a:rPr lang="en-US" sz="2200" dirty="0">
                <a:solidFill>
                  <a:schemeClr val="tx1">
                    <a:lumMod val="75000"/>
                    <a:lumOff val="25000"/>
                  </a:schemeClr>
                </a:solidFill>
              </a:rPr>
              <a:t>Compare ET maps to elevation, soil moisture, etc.</a:t>
            </a:r>
          </a:p>
        </p:txBody>
      </p:sp>
    </p:spTree>
    <p:extLst>
      <p:ext uri="{BB962C8B-B14F-4D97-AF65-F5344CB8AC3E}">
        <p14:creationId xmlns:p14="http://schemas.microsoft.com/office/powerpoint/2010/main" val="188307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77960" y="2369834"/>
            <a:ext cx="2123017" cy="2118332"/>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Box 10"/>
          <p:cNvSpPr txBox="1"/>
          <p:nvPr/>
        </p:nvSpPr>
        <p:spPr>
          <a:xfrm>
            <a:off x="500638" y="4564942"/>
            <a:ext cx="2881540" cy="954107"/>
          </a:xfrm>
          <a:prstGeom prst="rect">
            <a:avLst/>
          </a:prstGeom>
        </p:spPr>
        <p:txBody>
          <a:bodyPr wrap="none" numCol="1" spcCol="640080" rtlCol="0">
            <a:spAutoFit/>
          </a:bodyPr>
          <a:lstStyle/>
          <a:p>
            <a:pPr algn="ctr"/>
            <a:r>
              <a:rPr lang="en-US" sz="2800" b="1" dirty="0">
                <a:solidFill>
                  <a:schemeClr val="tx1">
                    <a:lumMod val="75000"/>
                    <a:lumOff val="25000"/>
                  </a:schemeClr>
                </a:solidFill>
                <a:latin typeface="+mj-lt"/>
              </a:rPr>
              <a:t>Terra </a:t>
            </a:r>
          </a:p>
          <a:p>
            <a:pPr algn="ctr"/>
            <a:r>
              <a:rPr lang="en-US" sz="2800" b="1" dirty="0">
                <a:solidFill>
                  <a:schemeClr val="tx1">
                    <a:lumMod val="75000"/>
                    <a:lumOff val="25000"/>
                  </a:schemeClr>
                </a:solidFill>
                <a:latin typeface="+mj-lt"/>
              </a:rPr>
              <a:t>MODIS &amp; </a:t>
            </a:r>
            <a:r>
              <a:rPr lang="en-US" sz="2800" b="1" dirty="0" smtClean="0">
                <a:solidFill>
                  <a:schemeClr val="tx1">
                    <a:lumMod val="75000"/>
                    <a:lumOff val="25000"/>
                  </a:schemeClr>
                </a:solidFill>
                <a:latin typeface="+mj-lt"/>
              </a:rPr>
              <a:t>ASTER</a:t>
            </a:r>
            <a:endParaRPr lang="en-US" sz="2800" b="1" dirty="0">
              <a:solidFill>
                <a:schemeClr val="tx1">
                  <a:lumMod val="75000"/>
                  <a:lumOff val="25000"/>
                </a:schemeClr>
              </a:solidFill>
              <a:latin typeface="+mj-lt"/>
            </a:endParaRPr>
          </a:p>
        </p:txBody>
      </p:sp>
      <p:sp>
        <p:nvSpPr>
          <p:cNvPr id="16" name="Oval 15"/>
          <p:cNvSpPr/>
          <p:nvPr/>
        </p:nvSpPr>
        <p:spPr>
          <a:xfrm>
            <a:off x="9449950" y="2366322"/>
            <a:ext cx="2125356" cy="212535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9539760" y="4564942"/>
            <a:ext cx="1938351" cy="954107"/>
          </a:xfrm>
          <a:prstGeom prst="rect">
            <a:avLst/>
          </a:prstGeom>
        </p:spPr>
        <p:txBody>
          <a:bodyPr wrap="none" numCol="1" spcCol="640080" rtlCol="0">
            <a:spAutoFit/>
          </a:bodyPr>
          <a:lstStyle/>
          <a:p>
            <a:pPr algn="ctr"/>
            <a:r>
              <a:rPr lang="en-US" sz="2800" b="1" dirty="0">
                <a:solidFill>
                  <a:schemeClr val="tx1">
                    <a:lumMod val="75000"/>
                    <a:lumOff val="25000"/>
                  </a:schemeClr>
                </a:solidFill>
                <a:latin typeface="+mj-lt"/>
              </a:rPr>
              <a:t>Landsat 8 </a:t>
            </a:r>
          </a:p>
          <a:p>
            <a:pPr algn="ctr"/>
            <a:r>
              <a:rPr lang="en-US" sz="2800" b="1" dirty="0">
                <a:solidFill>
                  <a:schemeClr val="tx1">
                    <a:lumMod val="75000"/>
                    <a:lumOff val="25000"/>
                  </a:schemeClr>
                </a:solidFill>
                <a:latin typeface="+mj-lt"/>
              </a:rPr>
              <a:t>OLI &amp; TIRS</a:t>
            </a:r>
          </a:p>
        </p:txBody>
      </p:sp>
      <p:sp>
        <p:nvSpPr>
          <p:cNvPr id="15" name="Oval 14"/>
          <p:cNvSpPr/>
          <p:nvPr/>
        </p:nvSpPr>
        <p:spPr>
          <a:xfrm>
            <a:off x="3748305" y="2354599"/>
            <a:ext cx="2147621" cy="2148802"/>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Box 13"/>
          <p:cNvSpPr txBox="1"/>
          <p:nvPr/>
        </p:nvSpPr>
        <p:spPr>
          <a:xfrm>
            <a:off x="3610673" y="4564942"/>
            <a:ext cx="2404824" cy="523220"/>
          </a:xfrm>
          <a:prstGeom prst="rect">
            <a:avLst/>
          </a:prstGeom>
        </p:spPr>
        <p:txBody>
          <a:bodyPr wrap="none" numCol="1" spcCol="640080" rtlCol="0">
            <a:spAutoFit/>
          </a:bodyPr>
          <a:lstStyle/>
          <a:p>
            <a:pPr algn="ctr"/>
            <a:r>
              <a:rPr lang="en-US" sz="2800" b="1" dirty="0">
                <a:solidFill>
                  <a:schemeClr val="tx1">
                    <a:lumMod val="75000"/>
                    <a:lumOff val="25000"/>
                  </a:schemeClr>
                </a:solidFill>
                <a:latin typeface="+mj-lt"/>
              </a:rPr>
              <a:t>Aqua MODIS</a:t>
            </a:r>
          </a:p>
        </p:txBody>
      </p:sp>
      <p:sp>
        <p:nvSpPr>
          <p:cNvPr id="13" name="Oval 12"/>
          <p:cNvSpPr/>
          <p:nvPr/>
        </p:nvSpPr>
        <p:spPr>
          <a:xfrm>
            <a:off x="6643254" y="2398750"/>
            <a:ext cx="2059368" cy="2060500"/>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p:cNvSpPr txBox="1"/>
          <p:nvPr/>
        </p:nvSpPr>
        <p:spPr>
          <a:xfrm>
            <a:off x="6696390" y="4564942"/>
            <a:ext cx="1938351" cy="954107"/>
          </a:xfrm>
          <a:prstGeom prst="rect">
            <a:avLst/>
          </a:prstGeom>
        </p:spPr>
        <p:txBody>
          <a:bodyPr wrap="none" numCol="1" spcCol="640080" rtlCol="0">
            <a:spAutoFit/>
          </a:bodyPr>
          <a:lstStyle/>
          <a:p>
            <a:pPr algn="ctr"/>
            <a:r>
              <a:rPr lang="en-US" sz="2800" b="1" dirty="0" smtClean="0">
                <a:solidFill>
                  <a:schemeClr val="tx1">
                    <a:lumMod val="75000"/>
                    <a:lumOff val="25000"/>
                  </a:schemeClr>
                </a:solidFill>
                <a:latin typeface="+mj-lt"/>
              </a:rPr>
              <a:t>Landsat 7 </a:t>
            </a:r>
          </a:p>
          <a:p>
            <a:pPr algn="ctr"/>
            <a:r>
              <a:rPr lang="en-US" sz="2800" b="1" dirty="0" smtClean="0">
                <a:solidFill>
                  <a:schemeClr val="tx1">
                    <a:lumMod val="75000"/>
                    <a:lumOff val="25000"/>
                  </a:schemeClr>
                </a:solidFill>
                <a:latin typeface="+mj-lt"/>
              </a:rPr>
              <a:t>ETM+</a:t>
            </a:r>
            <a:endParaRPr lang="en-US" sz="2800" b="1" dirty="0">
              <a:solidFill>
                <a:schemeClr val="tx1">
                  <a:lumMod val="75000"/>
                  <a:lumOff val="25000"/>
                </a:schemeClr>
              </a:solidFill>
              <a:latin typeface="+mj-lt"/>
            </a:endParaRPr>
          </a:p>
        </p:txBody>
      </p:sp>
      <p:sp>
        <p:nvSpPr>
          <p:cNvPr id="5" name="Title 4"/>
          <p:cNvSpPr>
            <a:spLocks noGrp="1"/>
          </p:cNvSpPr>
          <p:nvPr>
            <p:ph type="title"/>
          </p:nvPr>
        </p:nvSpPr>
        <p:spPr/>
        <p:txBody>
          <a:bodyPr>
            <a:noAutofit/>
          </a:bodyPr>
          <a:lstStyle/>
          <a:p>
            <a:r>
              <a:rPr lang="en-US" dirty="0"/>
              <a:t>NASA Satellites Used</a:t>
            </a:r>
          </a:p>
        </p:txBody>
      </p:sp>
      <p:pic>
        <p:nvPicPr>
          <p:cNvPr id="9" name="Picture 2" descr="http://www.devpedia.developexchange.com/dp/images/c/c2/03_Landsat8.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73996" y="2495480"/>
            <a:ext cx="2532076" cy="20694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www.devpedia.developexchange.com/dp/images/9/91/05_Terra.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6072435">
            <a:off x="848246" y="2631241"/>
            <a:ext cx="2377443" cy="17896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745806">
            <a:off x="3629026" y="2718018"/>
            <a:ext cx="2714244" cy="1421962"/>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80197">
            <a:off x="6167184" y="2851396"/>
            <a:ext cx="3318137" cy="1349376"/>
          </a:xfrm>
          <a:prstGeom prst="rect">
            <a:avLst/>
          </a:prstGeom>
        </p:spPr>
      </p:pic>
    </p:spTree>
    <p:extLst>
      <p:ext uri="{BB962C8B-B14F-4D97-AF65-F5344CB8AC3E}">
        <p14:creationId xmlns:p14="http://schemas.microsoft.com/office/powerpoint/2010/main" val="4243349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Study Area</a:t>
            </a:r>
          </a:p>
        </p:txBody>
      </p:sp>
      <p:sp>
        <p:nvSpPr>
          <p:cNvPr id="6" name="Text Placeholder 5"/>
          <p:cNvSpPr>
            <a:spLocks noGrp="1"/>
          </p:cNvSpPr>
          <p:nvPr>
            <p:ph type="body" sz="half" idx="2"/>
          </p:nvPr>
        </p:nvSpPr>
        <p:spPr>
          <a:xfrm>
            <a:off x="421416" y="2064145"/>
            <a:ext cx="5235387" cy="2720169"/>
          </a:xfrm>
        </p:spPr>
        <p:txBody>
          <a:bodyPr/>
          <a:lstStyle/>
          <a:p>
            <a:pPr marL="457200" indent="-457200">
              <a:lnSpc>
                <a:spcPct val="100000"/>
              </a:lnSpc>
              <a:spcBef>
                <a:spcPts val="0"/>
              </a:spcBef>
              <a:spcAft>
                <a:spcPts val="600"/>
              </a:spcAft>
              <a:buClr>
                <a:srgbClr val="3289B4"/>
              </a:buClr>
              <a:buFont typeface="Wingdings 3" panose="05040102010807070707" pitchFamily="18" charset="2"/>
              <a:buChar char="}"/>
            </a:pPr>
            <a:r>
              <a:rPr lang="en-US" sz="2800" dirty="0"/>
              <a:t>Validation Sites: </a:t>
            </a:r>
            <a:r>
              <a:rPr lang="en-US" sz="2800" b="1" dirty="0"/>
              <a:t>RCEW</a:t>
            </a:r>
            <a:endParaRPr lang="en-US" sz="2400" b="1" dirty="0"/>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2400" dirty="0"/>
              <a:t>Reynolds Creek Experimental Watershed</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2400" dirty="0"/>
              <a:t>founded in 1959 as an outdoor laboratory for study of critical zone processes</a:t>
            </a:r>
          </a:p>
        </p:txBody>
      </p:sp>
      <p:grpSp>
        <p:nvGrpSpPr>
          <p:cNvPr id="9" name="Group 8"/>
          <p:cNvGrpSpPr/>
          <p:nvPr/>
        </p:nvGrpSpPr>
        <p:grpSpPr>
          <a:xfrm>
            <a:off x="6172200" y="229668"/>
            <a:ext cx="6079219" cy="6386873"/>
            <a:chOff x="6172200" y="229668"/>
            <a:chExt cx="6079219" cy="6386873"/>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229668"/>
              <a:ext cx="5763453" cy="638687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2201" y="639615"/>
              <a:ext cx="609653" cy="680779"/>
            </a:xfrm>
            <a:prstGeom prst="rect">
              <a:avLst/>
            </a:prstGeom>
          </p:spPr>
        </p:pic>
        <p:sp>
          <p:nvSpPr>
            <p:cNvPr id="18" name="TextBox 17"/>
            <p:cNvSpPr txBox="1"/>
            <p:nvPr/>
          </p:nvSpPr>
          <p:spPr>
            <a:xfrm>
              <a:off x="10376793" y="4106621"/>
              <a:ext cx="1240628" cy="584775"/>
            </a:xfrm>
            <a:prstGeom prst="rect">
              <a:avLst/>
            </a:prstGeom>
            <a:noFill/>
          </p:spPr>
          <p:txBody>
            <a:bodyPr wrap="square" rtlCol="0">
              <a:spAutoFit/>
            </a:bodyPr>
            <a:lstStyle/>
            <a:p>
              <a:r>
                <a:rPr lang="en-US" sz="1600" b="1" dirty="0"/>
                <a:t>E.C. Flux</a:t>
              </a:r>
            </a:p>
            <a:p>
              <a:r>
                <a:rPr lang="en-US" sz="1600" b="1" dirty="0"/>
                <a:t>Towers</a:t>
              </a:r>
            </a:p>
          </p:txBody>
        </p:sp>
        <p:sp>
          <p:nvSpPr>
            <p:cNvPr id="19" name="TextBox 18"/>
            <p:cNvSpPr txBox="1"/>
            <p:nvPr/>
          </p:nvSpPr>
          <p:spPr>
            <a:xfrm>
              <a:off x="10376793" y="4784314"/>
              <a:ext cx="1321733" cy="584775"/>
            </a:xfrm>
            <a:prstGeom prst="rect">
              <a:avLst/>
            </a:prstGeom>
            <a:noFill/>
          </p:spPr>
          <p:txBody>
            <a:bodyPr wrap="square" rtlCol="0">
              <a:spAutoFit/>
            </a:bodyPr>
            <a:lstStyle/>
            <a:p>
              <a:r>
                <a:rPr lang="en-US" sz="1600" b="1" dirty="0"/>
                <a:t>Study Area Outline</a:t>
              </a:r>
            </a:p>
          </p:txBody>
        </p:sp>
        <p:sp>
          <p:nvSpPr>
            <p:cNvPr id="20" name="Rectangle 19"/>
            <p:cNvSpPr/>
            <p:nvPr/>
          </p:nvSpPr>
          <p:spPr>
            <a:xfrm>
              <a:off x="8712200" y="6128352"/>
              <a:ext cx="3111500" cy="19961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TextBox 20"/>
            <p:cNvSpPr txBox="1"/>
            <p:nvPr/>
          </p:nvSpPr>
          <p:spPr>
            <a:xfrm>
              <a:off x="8633351" y="6043493"/>
              <a:ext cx="3618068" cy="369332"/>
            </a:xfrm>
            <a:prstGeom prst="rect">
              <a:avLst/>
            </a:prstGeom>
            <a:noFill/>
          </p:spPr>
          <p:txBody>
            <a:bodyPr wrap="square" rtlCol="0">
              <a:spAutoFit/>
            </a:bodyPr>
            <a:lstStyle/>
            <a:p>
              <a:r>
                <a:rPr lang="en-US" b="1" dirty="0"/>
                <a:t>0         5        10 	         20 km </a:t>
              </a:r>
            </a:p>
          </p:txBody>
        </p:sp>
      </p:grpSp>
      <p:sp>
        <p:nvSpPr>
          <p:cNvPr id="22" name="TextBox 21"/>
          <p:cNvSpPr txBox="1"/>
          <p:nvPr/>
        </p:nvSpPr>
        <p:spPr>
          <a:xfrm>
            <a:off x="10130152" y="2759927"/>
            <a:ext cx="1240628" cy="338554"/>
          </a:xfrm>
          <a:prstGeom prst="rect">
            <a:avLst/>
          </a:prstGeom>
          <a:noFill/>
        </p:spPr>
        <p:txBody>
          <a:bodyPr wrap="square" rtlCol="0">
            <a:spAutoFit/>
          </a:bodyPr>
          <a:lstStyle/>
          <a:p>
            <a:r>
              <a:rPr lang="en-US" sz="1600" b="1" dirty="0"/>
              <a:t>IDAHO</a:t>
            </a:r>
          </a:p>
        </p:txBody>
      </p:sp>
    </p:spTree>
    <p:extLst>
      <p:ext uri="{BB962C8B-B14F-4D97-AF65-F5344CB8AC3E}">
        <p14:creationId xmlns:p14="http://schemas.microsoft.com/office/powerpoint/2010/main" val="258396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Background </a:t>
            </a:r>
          </a:p>
        </p:txBody>
      </p:sp>
      <p:sp>
        <p:nvSpPr>
          <p:cNvPr id="7" name="Text Placeholder 5"/>
          <p:cNvSpPr txBox="1">
            <a:spLocks/>
          </p:cNvSpPr>
          <p:nvPr/>
        </p:nvSpPr>
        <p:spPr>
          <a:xfrm>
            <a:off x="1009553" y="4438191"/>
            <a:ext cx="10687147" cy="1551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a:t>60% of Idaho is publicly managed land</a:t>
            </a:r>
          </a:p>
          <a:p>
            <a:pPr marL="342900" indent="-342900">
              <a:lnSpc>
                <a:spcPct val="100000"/>
              </a:lnSpc>
              <a:spcBef>
                <a:spcPts val="0"/>
              </a:spcBef>
              <a:spcAft>
                <a:spcPts val="600"/>
              </a:spcAft>
              <a:buClr>
                <a:srgbClr val="3289B4"/>
              </a:buClr>
              <a:buFont typeface="Webdings" panose="05030102010509060703" pitchFamily="18" charset="2"/>
              <a:buChar char="4"/>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000" dirty="0"/>
          </a:p>
          <a:p>
            <a:pPr marL="800100" lvl="1" indent="-342900">
              <a:lnSpc>
                <a:spcPct val="100000"/>
              </a:lnSpc>
              <a:spcBef>
                <a:spcPts val="0"/>
              </a:spcBef>
              <a:spcAft>
                <a:spcPts val="600"/>
              </a:spcAft>
              <a:buClr>
                <a:srgbClr val="3289B4"/>
              </a:buClr>
              <a:buFont typeface="Webdings" panose="05030102010509060703" pitchFamily="18" charset="2"/>
              <a:buChar char="4"/>
            </a:pPr>
            <a:endParaRPr lang="en-US" dirty="0"/>
          </a:p>
        </p:txBody>
      </p:sp>
      <p:pic>
        <p:nvPicPr>
          <p:cNvPr id="14" name="Picture Placeholder 13"/>
          <p:cNvPicPr>
            <a:picLocks noGrp="1" noChangeAspect="1"/>
          </p:cNvPicPr>
          <p:nvPr>
            <p:ph type="pic" idx="10"/>
          </p:nvPr>
        </p:nvPicPr>
        <p:blipFill rotWithShape="1">
          <a:blip r:embed="rId3" cstate="print">
            <a:extLst>
              <a:ext uri="{28A0092B-C50C-407E-A947-70E740481C1C}">
                <a14:useLocalDpi xmlns:a14="http://schemas.microsoft.com/office/drawing/2010/main" val="0"/>
              </a:ext>
            </a:extLst>
          </a:blip>
          <a:srcRect l="7606" r="28752"/>
          <a:stretch/>
        </p:blipFill>
        <p:spPr>
          <a:xfrm>
            <a:off x="0" y="64408"/>
            <a:ext cx="12192000" cy="3356572"/>
          </a:xfrm>
        </p:spPr>
      </p:pic>
      <p:sp>
        <p:nvSpPr>
          <p:cNvPr id="15" name="Text Placeholder 4"/>
          <p:cNvSpPr txBox="1">
            <a:spLocks/>
          </p:cNvSpPr>
          <p:nvPr/>
        </p:nvSpPr>
        <p:spPr>
          <a:xfrm>
            <a:off x="-49144" y="3199219"/>
            <a:ext cx="3205108" cy="31432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sz="1100" b="1" dirty="0">
                <a:solidFill>
                  <a:schemeClr val="bg1"/>
                </a:solidFill>
                <a:latin typeface="Century Gothic" panose="020B0502020202020204" pitchFamily="34" charset="0"/>
              </a:rPr>
              <a:t>Image Credit: Ian Lauer</a:t>
            </a:r>
          </a:p>
        </p:txBody>
      </p:sp>
    </p:spTree>
    <p:extLst>
      <p:ext uri="{BB962C8B-B14F-4D97-AF65-F5344CB8AC3E}">
        <p14:creationId xmlns:p14="http://schemas.microsoft.com/office/powerpoint/2010/main" val="2245909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799" y="182899"/>
            <a:ext cx="5853482" cy="6431199"/>
          </a:xfrm>
          <a:prstGeom prst="rect">
            <a:avLst/>
          </a:prstGeom>
        </p:spPr>
      </p:pic>
      <p:sp>
        <p:nvSpPr>
          <p:cNvPr id="2" name="Title 1"/>
          <p:cNvSpPr>
            <a:spLocks noGrp="1"/>
          </p:cNvSpPr>
          <p:nvPr>
            <p:ph type="title"/>
          </p:nvPr>
        </p:nvSpPr>
        <p:spPr>
          <a:xfrm>
            <a:off x="1004225" y="643872"/>
            <a:ext cx="10233148" cy="479425"/>
          </a:xfrm>
        </p:spPr>
        <p:txBody>
          <a:bodyPr/>
          <a:lstStyle/>
          <a:p>
            <a:r>
              <a:rPr lang="en-US" dirty="0"/>
              <a:t>RCEW Sites &amp;</a:t>
            </a:r>
            <a:br>
              <a:rPr lang="en-US" dirty="0"/>
            </a:br>
            <a:r>
              <a:rPr lang="en-US" dirty="0"/>
              <a:t>Vegetation</a:t>
            </a:r>
          </a:p>
        </p:txBody>
      </p:sp>
      <p:sp>
        <p:nvSpPr>
          <p:cNvPr id="6" name="TextBox 5"/>
          <p:cNvSpPr txBox="1"/>
          <p:nvPr/>
        </p:nvSpPr>
        <p:spPr>
          <a:xfrm>
            <a:off x="9637486" y="921659"/>
            <a:ext cx="2554514" cy="2031325"/>
          </a:xfrm>
          <a:prstGeom prst="rect">
            <a:avLst/>
          </a:prstGeom>
          <a:noFill/>
        </p:spPr>
        <p:txBody>
          <a:bodyPr wrap="square" rtlCol="0">
            <a:spAutoFit/>
          </a:bodyPr>
          <a:lstStyle/>
          <a:p>
            <a:r>
              <a:rPr lang="en-US" dirty="0" err="1">
                <a:solidFill>
                  <a:schemeClr val="tx1">
                    <a:lumMod val="75000"/>
                    <a:lumOff val="25000"/>
                  </a:schemeClr>
                </a:solidFill>
              </a:rPr>
              <a:t>Mtn</a:t>
            </a:r>
            <a:r>
              <a:rPr lang="en-US" dirty="0">
                <a:solidFill>
                  <a:schemeClr val="tx1">
                    <a:lumMod val="75000"/>
                    <a:lumOff val="25000"/>
                  </a:schemeClr>
                </a:solidFill>
              </a:rPr>
              <a:t> Sage</a:t>
            </a:r>
          </a:p>
          <a:p>
            <a:r>
              <a:rPr lang="en-US" dirty="0" err="1">
                <a:solidFill>
                  <a:schemeClr val="tx1">
                    <a:lumMod val="75000"/>
                    <a:lumOff val="25000"/>
                  </a:schemeClr>
                </a:solidFill>
              </a:rPr>
              <a:t>Mtn</a:t>
            </a:r>
            <a:r>
              <a:rPr lang="en-US" dirty="0">
                <a:solidFill>
                  <a:schemeClr val="tx1">
                    <a:lumMod val="75000"/>
                    <a:lumOff val="25000"/>
                  </a:schemeClr>
                </a:solidFill>
              </a:rPr>
              <a:t> Sage/ </a:t>
            </a:r>
            <a:r>
              <a:rPr lang="en-US" dirty="0" err="1">
                <a:solidFill>
                  <a:schemeClr val="tx1">
                    <a:lumMod val="75000"/>
                    <a:lumOff val="25000"/>
                  </a:schemeClr>
                </a:solidFill>
              </a:rPr>
              <a:t>btrbr</a:t>
            </a:r>
            <a:endParaRPr lang="en-US" dirty="0">
              <a:solidFill>
                <a:schemeClr val="tx1">
                  <a:lumMod val="75000"/>
                  <a:lumOff val="25000"/>
                </a:schemeClr>
              </a:solidFill>
            </a:endParaRPr>
          </a:p>
          <a:p>
            <a:r>
              <a:rPr lang="en-US" dirty="0">
                <a:solidFill>
                  <a:schemeClr val="tx1">
                    <a:lumMod val="75000"/>
                    <a:lumOff val="25000"/>
                  </a:schemeClr>
                </a:solidFill>
              </a:rPr>
              <a:t>Low Sage</a:t>
            </a:r>
          </a:p>
          <a:p>
            <a:r>
              <a:rPr lang="en-US" dirty="0">
                <a:solidFill>
                  <a:schemeClr val="tx1">
                    <a:lumMod val="75000"/>
                    <a:lumOff val="25000"/>
                  </a:schemeClr>
                </a:solidFill>
              </a:rPr>
              <a:t>Conifer</a:t>
            </a:r>
          </a:p>
          <a:p>
            <a:r>
              <a:rPr lang="en-US" dirty="0">
                <a:solidFill>
                  <a:schemeClr val="tx1">
                    <a:lumMod val="75000"/>
                    <a:lumOff val="25000"/>
                  </a:schemeClr>
                </a:solidFill>
              </a:rPr>
              <a:t>Quaking Aspen</a:t>
            </a:r>
          </a:p>
          <a:p>
            <a:r>
              <a:rPr lang="en-US" dirty="0">
                <a:solidFill>
                  <a:schemeClr val="tx1">
                    <a:lumMod val="75000"/>
                    <a:lumOff val="25000"/>
                  </a:schemeClr>
                </a:solidFill>
              </a:rPr>
              <a:t>Cult. / greasewood</a:t>
            </a:r>
          </a:p>
          <a:p>
            <a:r>
              <a:rPr lang="en-US" dirty="0">
                <a:solidFill>
                  <a:schemeClr val="tx1">
                    <a:lumMod val="75000"/>
                    <a:lumOff val="25000"/>
                  </a:schemeClr>
                </a:solidFill>
              </a:rPr>
              <a:t>Other veg.</a:t>
            </a:r>
          </a:p>
        </p:txBody>
      </p:sp>
      <p:sp>
        <p:nvSpPr>
          <p:cNvPr id="9" name="TextBox 8"/>
          <p:cNvSpPr txBox="1"/>
          <p:nvPr/>
        </p:nvSpPr>
        <p:spPr>
          <a:xfrm>
            <a:off x="9386789" y="3394184"/>
            <a:ext cx="2033686" cy="400110"/>
          </a:xfrm>
          <a:prstGeom prst="rect">
            <a:avLst/>
          </a:prstGeom>
          <a:noFill/>
        </p:spPr>
        <p:txBody>
          <a:bodyPr wrap="square" rtlCol="0">
            <a:spAutoFit/>
          </a:bodyPr>
          <a:lstStyle/>
          <a:p>
            <a:r>
              <a:rPr lang="en-US" sz="2000" dirty="0">
                <a:solidFill>
                  <a:schemeClr val="tx1">
                    <a:lumMod val="75000"/>
                    <a:lumOff val="25000"/>
                  </a:schemeClr>
                </a:solidFill>
              </a:rPr>
              <a:t>WY Sagebrush</a:t>
            </a:r>
          </a:p>
        </p:txBody>
      </p:sp>
      <p:sp>
        <p:nvSpPr>
          <p:cNvPr id="10" name="TextBox 9"/>
          <p:cNvSpPr txBox="1"/>
          <p:nvPr/>
        </p:nvSpPr>
        <p:spPr>
          <a:xfrm>
            <a:off x="9386788" y="3870443"/>
            <a:ext cx="2119411" cy="400110"/>
          </a:xfrm>
          <a:prstGeom prst="rect">
            <a:avLst/>
          </a:prstGeom>
          <a:noFill/>
        </p:spPr>
        <p:txBody>
          <a:bodyPr wrap="square" rtlCol="0">
            <a:spAutoFit/>
          </a:bodyPr>
          <a:lstStyle/>
          <a:p>
            <a:r>
              <a:rPr lang="en-US" sz="2000" dirty="0">
                <a:solidFill>
                  <a:schemeClr val="tx1">
                    <a:lumMod val="75000"/>
                    <a:lumOff val="25000"/>
                  </a:schemeClr>
                </a:solidFill>
              </a:rPr>
              <a:t>Low Sagebrush</a:t>
            </a:r>
          </a:p>
        </p:txBody>
      </p:sp>
      <p:sp>
        <p:nvSpPr>
          <p:cNvPr id="11" name="TextBox 10"/>
          <p:cNvSpPr txBox="1"/>
          <p:nvPr/>
        </p:nvSpPr>
        <p:spPr>
          <a:xfrm>
            <a:off x="9386788" y="4383431"/>
            <a:ext cx="2309912" cy="400110"/>
          </a:xfrm>
          <a:prstGeom prst="rect">
            <a:avLst/>
          </a:prstGeom>
          <a:noFill/>
        </p:spPr>
        <p:txBody>
          <a:bodyPr wrap="square" rtlCol="0">
            <a:spAutoFit/>
          </a:bodyPr>
          <a:lstStyle/>
          <a:p>
            <a:r>
              <a:rPr lang="en-US" sz="2000" dirty="0" err="1">
                <a:solidFill>
                  <a:schemeClr val="tx1">
                    <a:lumMod val="75000"/>
                    <a:lumOff val="25000"/>
                  </a:schemeClr>
                </a:solidFill>
              </a:rPr>
              <a:t>Mtn</a:t>
            </a:r>
            <a:r>
              <a:rPr lang="en-US" sz="2000" dirty="0">
                <a:solidFill>
                  <a:schemeClr val="tx1">
                    <a:lumMod val="75000"/>
                    <a:lumOff val="25000"/>
                  </a:schemeClr>
                </a:solidFill>
              </a:rPr>
              <a:t> Sagebrush 1</a:t>
            </a:r>
          </a:p>
        </p:txBody>
      </p:sp>
      <p:sp>
        <p:nvSpPr>
          <p:cNvPr id="12" name="TextBox 11"/>
          <p:cNvSpPr txBox="1"/>
          <p:nvPr/>
        </p:nvSpPr>
        <p:spPr>
          <a:xfrm>
            <a:off x="9386788" y="5498764"/>
            <a:ext cx="2309912" cy="400110"/>
          </a:xfrm>
          <a:prstGeom prst="rect">
            <a:avLst/>
          </a:prstGeom>
          <a:noFill/>
        </p:spPr>
        <p:txBody>
          <a:bodyPr wrap="square" rtlCol="0">
            <a:spAutoFit/>
          </a:bodyPr>
          <a:lstStyle/>
          <a:p>
            <a:r>
              <a:rPr lang="en-US" sz="2000" dirty="0" err="1">
                <a:solidFill>
                  <a:schemeClr val="tx1">
                    <a:lumMod val="75000"/>
                    <a:lumOff val="25000"/>
                  </a:schemeClr>
                </a:solidFill>
              </a:rPr>
              <a:t>Mtn</a:t>
            </a:r>
            <a:r>
              <a:rPr lang="en-US" sz="2000" dirty="0">
                <a:solidFill>
                  <a:schemeClr val="tx1">
                    <a:lumMod val="75000"/>
                    <a:lumOff val="25000"/>
                  </a:schemeClr>
                </a:solidFill>
              </a:rPr>
              <a:t> Sagebrush 2</a:t>
            </a:r>
          </a:p>
        </p:txBody>
      </p:sp>
      <p:sp>
        <p:nvSpPr>
          <p:cNvPr id="13" name="Text Placeholder 5"/>
          <p:cNvSpPr>
            <a:spLocks noGrp="1"/>
          </p:cNvSpPr>
          <p:nvPr>
            <p:ph type="body" sz="half" idx="2"/>
          </p:nvPr>
        </p:nvSpPr>
        <p:spPr>
          <a:xfrm>
            <a:off x="417330" y="2063067"/>
            <a:ext cx="5235387" cy="2207486"/>
          </a:xfrm>
        </p:spPr>
        <p:txBody>
          <a:bodyPr>
            <a:noAutofit/>
          </a:bodyPr>
          <a:lstStyle/>
          <a:p>
            <a:pPr marL="342900" indent="-342900">
              <a:lnSpc>
                <a:spcPct val="100000"/>
              </a:lnSpc>
              <a:spcBef>
                <a:spcPts val="600"/>
              </a:spcBef>
              <a:buClr>
                <a:srgbClr val="3289B4"/>
              </a:buClr>
              <a:buFont typeface="Wingdings 3" panose="05040102010807070707" pitchFamily="18" charset="2"/>
              <a:buChar char=""/>
            </a:pPr>
            <a:r>
              <a:rPr lang="en-US" sz="2400" dirty="0"/>
              <a:t>Representative sagebrush steppe, high desert</a:t>
            </a:r>
          </a:p>
          <a:p>
            <a:pPr marL="342900" indent="-342900">
              <a:lnSpc>
                <a:spcPct val="100000"/>
              </a:lnSpc>
              <a:spcBef>
                <a:spcPts val="600"/>
              </a:spcBef>
              <a:buClr>
                <a:srgbClr val="3289B4"/>
              </a:buClr>
              <a:buFont typeface="Wingdings 3" panose="05040102010807070707" pitchFamily="18" charset="2"/>
              <a:buChar char=""/>
            </a:pPr>
            <a:r>
              <a:rPr lang="en-US" sz="2400" dirty="0"/>
              <a:t>4 Eddy Covariance Flux Towers</a:t>
            </a:r>
          </a:p>
          <a:p>
            <a:pPr marL="342900" indent="-342900">
              <a:lnSpc>
                <a:spcPct val="100000"/>
              </a:lnSpc>
              <a:spcBef>
                <a:spcPts val="600"/>
              </a:spcBef>
              <a:buClr>
                <a:srgbClr val="3289B4"/>
              </a:buClr>
              <a:buFont typeface="Wingdings 3" panose="05040102010807070707" pitchFamily="18" charset="2"/>
              <a:buChar char=""/>
            </a:pPr>
            <a:r>
              <a:rPr lang="en-US" sz="2400" dirty="0"/>
              <a:t>3 vegetation types</a:t>
            </a:r>
          </a:p>
          <a:p>
            <a:pPr marL="342900" indent="-342900">
              <a:lnSpc>
                <a:spcPct val="100000"/>
              </a:lnSpc>
              <a:spcBef>
                <a:spcPts val="600"/>
              </a:spcBef>
              <a:buClr>
                <a:srgbClr val="3289B4"/>
              </a:buClr>
              <a:buFont typeface="Wingdings 3" panose="05040102010807070707" pitchFamily="18" charset="2"/>
              <a:buChar char=""/>
            </a:pPr>
            <a:r>
              <a:rPr lang="en-US" sz="2400" dirty="0"/>
              <a:t>Elevation gradient</a:t>
            </a:r>
          </a:p>
          <a:p>
            <a:pPr marL="800100" lvl="1" indent="-342900">
              <a:lnSpc>
                <a:spcPct val="100000"/>
              </a:lnSpc>
              <a:spcBef>
                <a:spcPts val="600"/>
              </a:spcBef>
              <a:buClr>
                <a:srgbClr val="3289B4"/>
              </a:buClr>
              <a:buFont typeface="Wingdings 3" panose="05040102010807070707" pitchFamily="18" charset="2"/>
              <a:buChar char=""/>
            </a:pPr>
            <a:r>
              <a:rPr lang="en-US" sz="2400" dirty="0"/>
              <a:t>WY Sage </a:t>
            </a:r>
            <a:r>
              <a:rPr lang="en-US" sz="2400" dirty="0">
                <a:sym typeface="Wingdings" panose="05000000000000000000" pitchFamily="2" charset="2"/>
              </a:rPr>
              <a:t> Mtn. Sage 2</a:t>
            </a:r>
          </a:p>
          <a:p>
            <a:pPr marL="457200" indent="-457200">
              <a:lnSpc>
                <a:spcPct val="100000"/>
              </a:lnSpc>
              <a:spcBef>
                <a:spcPts val="600"/>
              </a:spcBef>
              <a:buClr>
                <a:srgbClr val="3289B4"/>
              </a:buClr>
              <a:buFont typeface="Wingdings 3" panose="05040102010807070707" pitchFamily="18" charset="2"/>
              <a:buChar char=""/>
            </a:pPr>
            <a:endParaRPr lang="en-US" sz="3400" dirty="0"/>
          </a:p>
        </p:txBody>
      </p:sp>
    </p:spTree>
    <p:extLst>
      <p:ext uri="{BB962C8B-B14F-4D97-AF65-F5344CB8AC3E}">
        <p14:creationId xmlns:p14="http://schemas.microsoft.com/office/powerpoint/2010/main" val="1800365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txBox="1">
            <a:spLocks/>
          </p:cNvSpPr>
          <p:nvPr/>
        </p:nvSpPr>
        <p:spPr>
          <a:xfrm>
            <a:off x="1000125" y="206302"/>
            <a:ext cx="10233148" cy="745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289B4"/>
                </a:solidFill>
                <a:latin typeface="Century Gothic" panose="020B0502020202020204" pitchFamily="34" charset="0"/>
                <a:ea typeface="+mj-ea"/>
                <a:cs typeface="+mj-cs"/>
              </a:defRPr>
            </a:lvl1pPr>
          </a:lstStyle>
          <a:p>
            <a:r>
              <a:rPr lang="en-US" dirty="0"/>
              <a:t>Results: </a:t>
            </a:r>
            <a:r>
              <a:rPr lang="en-US" dirty="0" err="1"/>
              <a:t>SSEBop</a:t>
            </a:r>
            <a:endParaRPr lang="en-US" dirty="0"/>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964" y="833896"/>
            <a:ext cx="4407815" cy="5429917"/>
          </a:xfrm>
          <a:prstGeom prst="rect">
            <a:avLst/>
          </a:prstGeom>
        </p:spPr>
      </p:pic>
      <p:sp>
        <p:nvSpPr>
          <p:cNvPr id="27" name="TextBox 26"/>
          <p:cNvSpPr txBox="1"/>
          <p:nvPr/>
        </p:nvSpPr>
        <p:spPr>
          <a:xfrm>
            <a:off x="10575775" y="2993041"/>
            <a:ext cx="1034012"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 (mm/ </a:t>
            </a:r>
          </a:p>
          <a:p>
            <a:pPr algn="just"/>
            <a:r>
              <a:rPr lang="en-US" sz="1200" b="1" dirty="0">
                <a:solidFill>
                  <a:schemeClr val="tx1">
                    <a:lumMod val="75000"/>
                    <a:lumOff val="25000"/>
                  </a:schemeClr>
                </a:solidFill>
                <a:latin typeface="+mj-lt"/>
              </a:rPr>
              <a:t>month)</a:t>
            </a:r>
          </a:p>
        </p:txBody>
      </p:sp>
      <p:sp>
        <p:nvSpPr>
          <p:cNvPr id="38" name="TextBox 37"/>
          <p:cNvSpPr txBox="1"/>
          <p:nvPr/>
        </p:nvSpPr>
        <p:spPr>
          <a:xfrm>
            <a:off x="10415899" y="2417823"/>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110</a:t>
            </a:r>
            <a:endParaRPr lang="en-US" sz="1600" b="1" dirty="0">
              <a:solidFill>
                <a:schemeClr val="tx1">
                  <a:lumMod val="75000"/>
                  <a:lumOff val="25000"/>
                </a:schemeClr>
              </a:solidFill>
              <a:latin typeface="+mj-lt"/>
            </a:endParaRPr>
          </a:p>
        </p:txBody>
      </p:sp>
      <p:sp>
        <p:nvSpPr>
          <p:cNvPr id="39" name="TextBox 38"/>
          <p:cNvSpPr txBox="1"/>
          <p:nvPr/>
        </p:nvSpPr>
        <p:spPr>
          <a:xfrm>
            <a:off x="10455553" y="3789981"/>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0</a:t>
            </a:r>
          </a:p>
        </p:txBody>
      </p:sp>
      <p:sp>
        <p:nvSpPr>
          <p:cNvPr id="41" name="TextBox 40"/>
          <p:cNvSpPr txBox="1"/>
          <p:nvPr/>
        </p:nvSpPr>
        <p:spPr>
          <a:xfrm>
            <a:off x="10473354" y="4088200"/>
            <a:ext cx="800275"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E.C. Flux Towers</a:t>
            </a:r>
          </a:p>
        </p:txBody>
      </p:sp>
      <p:pic>
        <p:nvPicPr>
          <p:cNvPr id="42" name="Picture 12"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5181" y="1314540"/>
            <a:ext cx="476404" cy="667731"/>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7386943" y="892620"/>
            <a:ext cx="1311159" cy="461665"/>
          </a:xfrm>
          <a:prstGeom prst="rect">
            <a:avLst/>
          </a:prstGeom>
          <a:solidFill>
            <a:srgbClr val="FFFFFF">
              <a:alpha val="80000"/>
            </a:srgbClr>
          </a:solidFill>
        </p:spPr>
        <p:txBody>
          <a:bodyPr wrap="square" numCol="1" spcCol="640080" rtlCol="0">
            <a:spAutoFit/>
          </a:bodyPr>
          <a:lstStyle/>
          <a:p>
            <a:pPr algn="ctr"/>
            <a:r>
              <a:rPr lang="en-US" sz="2400" b="1" dirty="0" err="1">
                <a:solidFill>
                  <a:schemeClr val="tx1">
                    <a:lumMod val="75000"/>
                    <a:lumOff val="25000"/>
                  </a:schemeClr>
                </a:solidFill>
                <a:latin typeface="+mj-lt"/>
              </a:rPr>
              <a:t>SSEBop</a:t>
            </a:r>
            <a:endParaRPr lang="en-US" sz="2400" b="1" dirty="0">
              <a:solidFill>
                <a:schemeClr val="tx1">
                  <a:lumMod val="75000"/>
                  <a:lumOff val="25000"/>
                </a:schemeClr>
              </a:solidFill>
              <a:latin typeface="+mj-lt"/>
            </a:endParaRPr>
          </a:p>
        </p:txBody>
      </p:sp>
      <p:sp>
        <p:nvSpPr>
          <p:cNvPr id="44" name="TextBox 43"/>
          <p:cNvSpPr txBox="1"/>
          <p:nvPr/>
        </p:nvSpPr>
        <p:spPr>
          <a:xfrm>
            <a:off x="9987134" y="2129409"/>
            <a:ext cx="180596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Evapotranspiration</a:t>
            </a:r>
          </a:p>
        </p:txBody>
      </p:sp>
      <p:sp>
        <p:nvSpPr>
          <p:cNvPr id="45" name="Rectangle 44"/>
          <p:cNvSpPr/>
          <p:nvPr/>
        </p:nvSpPr>
        <p:spPr>
          <a:xfrm>
            <a:off x="9221019" y="5716036"/>
            <a:ext cx="2169846" cy="2140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TextBox 45"/>
          <p:cNvSpPr txBox="1"/>
          <p:nvPr/>
        </p:nvSpPr>
        <p:spPr>
          <a:xfrm>
            <a:off x="9136795" y="5672481"/>
            <a:ext cx="2355670" cy="307777"/>
          </a:xfrm>
          <a:prstGeom prst="rect">
            <a:avLst/>
          </a:prstGeom>
          <a:noFill/>
        </p:spPr>
        <p:txBody>
          <a:bodyPr wrap="square" rtlCol="0">
            <a:spAutoFit/>
          </a:bodyPr>
          <a:lstStyle/>
          <a:p>
            <a:r>
              <a:rPr lang="en-US" sz="1400" b="1" dirty="0">
                <a:solidFill>
                  <a:schemeClr val="tx1">
                    <a:lumMod val="75000"/>
                    <a:lumOff val="25000"/>
                  </a:schemeClr>
                </a:solidFill>
                <a:latin typeface="+mj-lt"/>
              </a:rPr>
              <a:t>0        5        10         20 km </a:t>
            </a:r>
          </a:p>
        </p:txBody>
      </p:sp>
      <p:sp>
        <p:nvSpPr>
          <p:cNvPr id="7" name="TextBox 6"/>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grpSp>
        <p:nvGrpSpPr>
          <p:cNvPr id="12" name="Group 11"/>
          <p:cNvGrpSpPr/>
          <p:nvPr/>
        </p:nvGrpSpPr>
        <p:grpSpPr>
          <a:xfrm>
            <a:off x="350338" y="742002"/>
            <a:ext cx="6470119" cy="3176849"/>
            <a:chOff x="320060" y="742002"/>
            <a:chExt cx="6470119" cy="3176849"/>
          </a:xfrm>
        </p:grpSpPr>
        <p:graphicFrame>
          <p:nvGraphicFramePr>
            <p:cNvPr id="31" name="Chart 30"/>
            <p:cNvGraphicFramePr>
              <a:graphicFrameLocks/>
            </p:cNvGraphicFramePr>
            <p:nvPr>
              <p:extLst>
                <p:ext uri="{D42A27DB-BD31-4B8C-83A1-F6EECF244321}">
                  <p14:modId xmlns:p14="http://schemas.microsoft.com/office/powerpoint/2010/main" val="656159044"/>
                </p:ext>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39"/>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10" name="Group 9"/>
            <p:cNvGrpSpPr/>
            <p:nvPr/>
          </p:nvGrpSpPr>
          <p:grpSpPr>
            <a:xfrm>
              <a:off x="4607418" y="1251045"/>
              <a:ext cx="1987676" cy="1646605"/>
              <a:chOff x="4727086" y="1302576"/>
              <a:chExt cx="1987676" cy="1646605"/>
            </a:xfrm>
          </p:grpSpPr>
          <p:cxnSp>
            <p:nvCxnSpPr>
              <p:cNvPr id="19" name="Straight Connector 18"/>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11" name="Rectangle 10"/>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28" name="Chart 27"/>
          <p:cNvGraphicFramePr>
            <a:graphicFrameLocks/>
          </p:cNvGraphicFramePr>
          <p:nvPr>
            <p:extLst>
              <p:ext uri="{D42A27DB-BD31-4B8C-83A1-F6EECF244321}">
                <p14:modId xmlns:p14="http://schemas.microsoft.com/office/powerpoint/2010/main" val="1228512948"/>
              </p:ext>
            </p:extLst>
          </p:nvPr>
        </p:nvGraphicFramePr>
        <p:xfrm>
          <a:off x="320060" y="3306577"/>
          <a:ext cx="6530675" cy="3422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95206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4"/>
          <p:cNvSpPr txBox="1">
            <a:spLocks/>
          </p:cNvSpPr>
          <p:nvPr/>
        </p:nvSpPr>
        <p:spPr>
          <a:xfrm>
            <a:off x="1000125" y="206302"/>
            <a:ext cx="10233148" cy="745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289B4"/>
                </a:solidFill>
                <a:latin typeface="Century Gothic" panose="020B0502020202020204" pitchFamily="34" charset="0"/>
                <a:ea typeface="+mj-ea"/>
                <a:cs typeface="+mj-cs"/>
              </a:defRPr>
            </a:lvl1pPr>
          </a:lstStyle>
          <a:p>
            <a:r>
              <a:rPr lang="en-US" dirty="0"/>
              <a:t>Results: </a:t>
            </a:r>
            <a:r>
              <a:rPr lang="en-US" dirty="0" err="1"/>
              <a:t>SSEBop</a:t>
            </a:r>
            <a:endParaRPr lang="en-US" dirty="0"/>
          </a:p>
        </p:txBody>
      </p:sp>
      <p:sp>
        <p:nvSpPr>
          <p:cNvPr id="7" name="TextBox 6"/>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graphicFrame>
        <p:nvGraphicFramePr>
          <p:cNvPr id="29" name="Chart 28"/>
          <p:cNvGraphicFramePr>
            <a:graphicFrameLocks/>
          </p:cNvGraphicFramePr>
          <p:nvPr>
            <p:extLst>
              <p:ext uri="{D42A27DB-BD31-4B8C-83A1-F6EECF244321}">
                <p14:modId xmlns:p14="http://schemas.microsoft.com/office/powerpoint/2010/main" val="938553720"/>
              </p:ext>
            </p:extLst>
          </p:nvPr>
        </p:nvGraphicFramePr>
        <p:xfrm>
          <a:off x="6601926" y="742002"/>
          <a:ext cx="5590073" cy="5986775"/>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Group 21"/>
          <p:cNvGrpSpPr/>
          <p:nvPr/>
        </p:nvGrpSpPr>
        <p:grpSpPr>
          <a:xfrm>
            <a:off x="350338" y="742002"/>
            <a:ext cx="6470119" cy="3176849"/>
            <a:chOff x="320060" y="742002"/>
            <a:chExt cx="6470119" cy="3176849"/>
          </a:xfrm>
        </p:grpSpPr>
        <p:graphicFrame>
          <p:nvGraphicFramePr>
            <p:cNvPr id="26" name="Chart 25"/>
            <p:cNvGraphicFramePr>
              <a:graphicFrameLocks/>
            </p:cNvGraphicFramePr>
            <p:nvPr>
              <p:extLst>
                <p:ext uri="{D42A27DB-BD31-4B8C-83A1-F6EECF244321}">
                  <p14:modId xmlns:p14="http://schemas.microsoft.com/office/powerpoint/2010/main" val="2287620887"/>
                </p:ext>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4"/>
            </a:graphicData>
          </a:graphic>
        </p:graphicFrame>
        <p:sp>
          <p:nvSpPr>
            <p:cNvPr id="27" name="TextBox 26"/>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30" name="Group 29"/>
            <p:cNvGrpSpPr/>
            <p:nvPr/>
          </p:nvGrpSpPr>
          <p:grpSpPr>
            <a:xfrm>
              <a:off x="4607418" y="1251045"/>
              <a:ext cx="1987676" cy="1646605"/>
              <a:chOff x="4727086" y="1302576"/>
              <a:chExt cx="1987676" cy="1646605"/>
            </a:xfrm>
          </p:grpSpPr>
          <p:cxnSp>
            <p:nvCxnSpPr>
              <p:cNvPr id="33" name="Straight Connector 32"/>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32" name="Rectangle 31"/>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38" name="Chart 37"/>
          <p:cNvGraphicFramePr>
            <a:graphicFrameLocks/>
          </p:cNvGraphicFramePr>
          <p:nvPr>
            <p:extLst>
              <p:ext uri="{D42A27DB-BD31-4B8C-83A1-F6EECF244321}">
                <p14:modId xmlns:p14="http://schemas.microsoft.com/office/powerpoint/2010/main" val="169340343"/>
              </p:ext>
            </p:extLst>
          </p:nvPr>
        </p:nvGraphicFramePr>
        <p:xfrm>
          <a:off x="320060" y="3306577"/>
          <a:ext cx="6530675" cy="3422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354298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a:t>
            </a:r>
            <a:r>
              <a:rPr lang="en-US" dirty="0" err="1"/>
              <a:t>EEFlux</a:t>
            </a:r>
            <a:endParaRPr lang="en-US"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964" y="843204"/>
            <a:ext cx="4392703" cy="5411301"/>
          </a:xfrm>
          <a:prstGeom prst="rect">
            <a:avLst/>
          </a:prstGeom>
        </p:spPr>
      </p:pic>
      <p:sp>
        <p:nvSpPr>
          <p:cNvPr id="20" name="TextBox 19"/>
          <p:cNvSpPr txBox="1"/>
          <p:nvPr/>
        </p:nvSpPr>
        <p:spPr>
          <a:xfrm>
            <a:off x="7376432" y="902357"/>
            <a:ext cx="1104430" cy="461665"/>
          </a:xfrm>
          <a:prstGeom prst="rect">
            <a:avLst/>
          </a:prstGeom>
          <a:solidFill>
            <a:srgbClr val="FFFFFF">
              <a:alpha val="80000"/>
            </a:srgbClr>
          </a:solidFill>
        </p:spPr>
        <p:txBody>
          <a:bodyPr wrap="square" numCol="1" spcCol="640080" rtlCol="0">
            <a:spAutoFit/>
          </a:bodyPr>
          <a:lstStyle/>
          <a:p>
            <a:pPr algn="ctr"/>
            <a:r>
              <a:rPr lang="en-US" sz="2400" b="1" dirty="0" err="1">
                <a:solidFill>
                  <a:schemeClr val="tx1">
                    <a:lumMod val="75000"/>
                    <a:lumOff val="25000"/>
                  </a:schemeClr>
                </a:solidFill>
                <a:latin typeface="+mj-lt"/>
              </a:rPr>
              <a:t>EEFlux</a:t>
            </a:r>
            <a:endParaRPr lang="en-US" sz="2400" b="1" dirty="0">
              <a:solidFill>
                <a:schemeClr val="tx1">
                  <a:lumMod val="75000"/>
                  <a:lumOff val="25000"/>
                </a:schemeClr>
              </a:solidFill>
              <a:latin typeface="+mj-lt"/>
            </a:endParaRPr>
          </a:p>
        </p:txBody>
      </p:sp>
      <p:sp>
        <p:nvSpPr>
          <p:cNvPr id="21" name="TextBox 20"/>
          <p:cNvSpPr txBox="1"/>
          <p:nvPr/>
        </p:nvSpPr>
        <p:spPr>
          <a:xfrm>
            <a:off x="10576218" y="3002349"/>
            <a:ext cx="1034012"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 (mm/ </a:t>
            </a:r>
          </a:p>
          <a:p>
            <a:pPr algn="just"/>
            <a:r>
              <a:rPr lang="en-US" sz="1200" b="1" dirty="0">
                <a:solidFill>
                  <a:schemeClr val="tx1">
                    <a:lumMod val="75000"/>
                    <a:lumOff val="25000"/>
                  </a:schemeClr>
                </a:solidFill>
                <a:latin typeface="+mj-lt"/>
              </a:rPr>
              <a:t>8 days)</a:t>
            </a:r>
          </a:p>
        </p:txBody>
      </p:sp>
      <p:sp>
        <p:nvSpPr>
          <p:cNvPr id="22" name="TextBox 21"/>
          <p:cNvSpPr txBox="1"/>
          <p:nvPr/>
        </p:nvSpPr>
        <p:spPr>
          <a:xfrm>
            <a:off x="10416342" y="2427131"/>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15</a:t>
            </a:r>
            <a:endParaRPr lang="en-US" sz="1600" b="1" dirty="0">
              <a:solidFill>
                <a:schemeClr val="tx1">
                  <a:lumMod val="75000"/>
                  <a:lumOff val="25000"/>
                </a:schemeClr>
              </a:solidFill>
              <a:latin typeface="+mj-lt"/>
            </a:endParaRPr>
          </a:p>
        </p:txBody>
      </p:sp>
      <p:sp>
        <p:nvSpPr>
          <p:cNvPr id="23" name="TextBox 22"/>
          <p:cNvSpPr txBox="1"/>
          <p:nvPr/>
        </p:nvSpPr>
        <p:spPr>
          <a:xfrm>
            <a:off x="10455996" y="3799289"/>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0</a:t>
            </a:r>
          </a:p>
        </p:txBody>
      </p:sp>
      <p:sp>
        <p:nvSpPr>
          <p:cNvPr id="24" name="TextBox 23"/>
          <p:cNvSpPr txBox="1"/>
          <p:nvPr/>
        </p:nvSpPr>
        <p:spPr>
          <a:xfrm>
            <a:off x="10473797" y="4097508"/>
            <a:ext cx="800275"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E.C. Flux Towers</a:t>
            </a:r>
          </a:p>
        </p:txBody>
      </p:sp>
      <p:pic>
        <p:nvPicPr>
          <p:cNvPr id="25" name="Picture 12"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45624" y="1323848"/>
            <a:ext cx="476404" cy="66773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9987577" y="2138717"/>
            <a:ext cx="180596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Evapotranspiration</a:t>
            </a:r>
          </a:p>
        </p:txBody>
      </p:sp>
      <p:sp>
        <p:nvSpPr>
          <p:cNvPr id="27" name="Rectangle 26"/>
          <p:cNvSpPr/>
          <p:nvPr/>
        </p:nvSpPr>
        <p:spPr>
          <a:xfrm>
            <a:off x="9221462" y="5713621"/>
            <a:ext cx="2169846" cy="2140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TextBox 27"/>
          <p:cNvSpPr txBox="1"/>
          <p:nvPr/>
        </p:nvSpPr>
        <p:spPr>
          <a:xfrm>
            <a:off x="9137238" y="5670066"/>
            <a:ext cx="2355670" cy="307777"/>
          </a:xfrm>
          <a:prstGeom prst="rect">
            <a:avLst/>
          </a:prstGeom>
          <a:noFill/>
        </p:spPr>
        <p:txBody>
          <a:bodyPr wrap="square" rtlCol="0">
            <a:spAutoFit/>
          </a:bodyPr>
          <a:lstStyle/>
          <a:p>
            <a:r>
              <a:rPr lang="en-US" sz="1400" b="1" dirty="0">
                <a:solidFill>
                  <a:schemeClr val="tx1">
                    <a:lumMod val="75000"/>
                    <a:lumOff val="25000"/>
                  </a:schemeClr>
                </a:solidFill>
                <a:latin typeface="+mj-lt"/>
              </a:rPr>
              <a:t>0        5        10         20 km </a:t>
            </a:r>
          </a:p>
        </p:txBody>
      </p:sp>
      <p:sp>
        <p:nvSpPr>
          <p:cNvPr id="16" name="TextBox 15"/>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grpSp>
        <p:nvGrpSpPr>
          <p:cNvPr id="39" name="Group 38"/>
          <p:cNvGrpSpPr/>
          <p:nvPr/>
        </p:nvGrpSpPr>
        <p:grpSpPr>
          <a:xfrm>
            <a:off x="350338" y="742002"/>
            <a:ext cx="6470119" cy="3176849"/>
            <a:chOff x="320060" y="742002"/>
            <a:chExt cx="6470119" cy="3176849"/>
          </a:xfrm>
        </p:grpSpPr>
        <p:graphicFrame>
          <p:nvGraphicFramePr>
            <p:cNvPr id="40" name="Chart 39"/>
            <p:cNvGraphicFramePr>
              <a:graphicFrameLocks/>
            </p:cNvGraphicFramePr>
            <p:nvPr>
              <p:extLst>
                <p:ext uri="{D42A27DB-BD31-4B8C-83A1-F6EECF244321}">
                  <p14:modId xmlns:p14="http://schemas.microsoft.com/office/powerpoint/2010/main" val="2075979653"/>
                </p:ext>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5"/>
            </a:graphicData>
          </a:graphic>
        </p:graphicFrame>
        <p:sp>
          <p:nvSpPr>
            <p:cNvPr id="41" name="TextBox 40"/>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42" name="Group 41"/>
            <p:cNvGrpSpPr/>
            <p:nvPr/>
          </p:nvGrpSpPr>
          <p:grpSpPr>
            <a:xfrm>
              <a:off x="4607418" y="1251045"/>
              <a:ext cx="1987676" cy="1646605"/>
              <a:chOff x="4727086" y="1302576"/>
              <a:chExt cx="1987676" cy="1646605"/>
            </a:xfrm>
          </p:grpSpPr>
          <p:cxnSp>
            <p:nvCxnSpPr>
              <p:cNvPr id="44" name="Straight Connector 43"/>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43" name="Rectangle 42"/>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15" name="Chart 14"/>
          <p:cNvGraphicFramePr>
            <a:graphicFrameLocks/>
          </p:cNvGraphicFramePr>
          <p:nvPr>
            <p:extLst>
              <p:ext uri="{D42A27DB-BD31-4B8C-83A1-F6EECF244321}">
                <p14:modId xmlns:p14="http://schemas.microsoft.com/office/powerpoint/2010/main" val="1339732370"/>
              </p:ext>
            </p:extLst>
          </p:nvPr>
        </p:nvGraphicFramePr>
        <p:xfrm>
          <a:off x="33222" y="3360709"/>
          <a:ext cx="6968604" cy="356212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47298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a:t>
            </a:r>
            <a:r>
              <a:rPr lang="en-US" dirty="0" err="1"/>
              <a:t>EEFlux</a:t>
            </a:r>
            <a:endParaRPr lang="en-US" dirty="0"/>
          </a:p>
        </p:txBody>
      </p:sp>
      <p:sp>
        <p:nvSpPr>
          <p:cNvPr id="16" name="TextBox 15"/>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graphicFrame>
        <p:nvGraphicFramePr>
          <p:cNvPr id="38" name="Chart 37"/>
          <p:cNvGraphicFramePr>
            <a:graphicFrameLocks/>
          </p:cNvGraphicFramePr>
          <p:nvPr>
            <p:extLst>
              <p:ext uri="{D42A27DB-BD31-4B8C-83A1-F6EECF244321}">
                <p14:modId xmlns:p14="http://schemas.microsoft.com/office/powerpoint/2010/main" val="4244117749"/>
              </p:ext>
            </p:extLst>
          </p:nvPr>
        </p:nvGraphicFramePr>
        <p:xfrm>
          <a:off x="6820456" y="365124"/>
          <a:ext cx="5371543" cy="6172434"/>
        </p:xfrm>
        <a:graphic>
          <a:graphicData uri="http://schemas.openxmlformats.org/drawingml/2006/chart">
            <c:chart xmlns:c="http://schemas.openxmlformats.org/drawingml/2006/chart" xmlns:r="http://schemas.openxmlformats.org/officeDocument/2006/relationships" r:id="rId3"/>
          </a:graphicData>
        </a:graphic>
      </p:graphicFrame>
      <p:grpSp>
        <p:nvGrpSpPr>
          <p:cNvPr id="18" name="Group 17"/>
          <p:cNvGrpSpPr/>
          <p:nvPr/>
        </p:nvGrpSpPr>
        <p:grpSpPr>
          <a:xfrm>
            <a:off x="350338" y="742002"/>
            <a:ext cx="6470119" cy="3176849"/>
            <a:chOff x="320060" y="742002"/>
            <a:chExt cx="6470119" cy="3176849"/>
          </a:xfrm>
        </p:grpSpPr>
        <p:graphicFrame>
          <p:nvGraphicFramePr>
            <p:cNvPr id="19" name="Chart 18"/>
            <p:cNvGraphicFramePr>
              <a:graphicFrameLocks/>
            </p:cNvGraphicFramePr>
            <p:nvPr>
              <p:extLst>
                <p:ext uri="{D42A27DB-BD31-4B8C-83A1-F6EECF244321}">
                  <p14:modId xmlns:p14="http://schemas.microsoft.com/office/powerpoint/2010/main" val="2075979653"/>
                </p:ext>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21" name="Group 20"/>
            <p:cNvGrpSpPr/>
            <p:nvPr/>
          </p:nvGrpSpPr>
          <p:grpSpPr>
            <a:xfrm>
              <a:off x="4607418" y="1251045"/>
              <a:ext cx="1987676" cy="1646605"/>
              <a:chOff x="4727086" y="1302576"/>
              <a:chExt cx="1987676" cy="1646605"/>
            </a:xfrm>
          </p:grpSpPr>
          <p:cxnSp>
            <p:nvCxnSpPr>
              <p:cNvPr id="23" name="Straight Connector 22"/>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22" name="Rectangle 21"/>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28" name="Chart 27"/>
          <p:cNvGraphicFramePr>
            <a:graphicFrameLocks/>
          </p:cNvGraphicFramePr>
          <p:nvPr>
            <p:extLst>
              <p:ext uri="{D42A27DB-BD31-4B8C-83A1-F6EECF244321}">
                <p14:modId xmlns:p14="http://schemas.microsoft.com/office/powerpoint/2010/main" val="3286437734"/>
              </p:ext>
            </p:extLst>
          </p:nvPr>
        </p:nvGraphicFramePr>
        <p:xfrm>
          <a:off x="33222" y="3360709"/>
          <a:ext cx="6968604" cy="356212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25855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MOD16</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3964" y="904120"/>
            <a:ext cx="4401885" cy="5422612"/>
          </a:xfrm>
          <a:prstGeom prst="rect">
            <a:avLst/>
          </a:prstGeom>
        </p:spPr>
      </p:pic>
      <p:sp>
        <p:nvSpPr>
          <p:cNvPr id="8" name="TextBox 7"/>
          <p:cNvSpPr txBox="1"/>
          <p:nvPr/>
        </p:nvSpPr>
        <p:spPr>
          <a:xfrm>
            <a:off x="7388718" y="959434"/>
            <a:ext cx="1381372" cy="461665"/>
          </a:xfrm>
          <a:prstGeom prst="rect">
            <a:avLst/>
          </a:prstGeom>
          <a:solidFill>
            <a:srgbClr val="FFFFFF">
              <a:alpha val="80000"/>
            </a:srgbClr>
          </a:solidFill>
        </p:spPr>
        <p:txBody>
          <a:bodyPr wrap="square" numCol="1" spcCol="640080" rtlCol="0">
            <a:spAutoFit/>
          </a:bodyPr>
          <a:lstStyle/>
          <a:p>
            <a:pPr algn="ctr"/>
            <a:r>
              <a:rPr lang="en-US" sz="2400" b="1" dirty="0">
                <a:solidFill>
                  <a:schemeClr val="tx1">
                    <a:lumMod val="75000"/>
                    <a:lumOff val="25000"/>
                  </a:schemeClr>
                </a:solidFill>
                <a:latin typeface="+mj-lt"/>
              </a:rPr>
              <a:t>MOD16</a:t>
            </a:r>
          </a:p>
        </p:txBody>
      </p:sp>
      <p:sp>
        <p:nvSpPr>
          <p:cNvPr id="9" name="TextBox 8"/>
          <p:cNvSpPr txBox="1"/>
          <p:nvPr/>
        </p:nvSpPr>
        <p:spPr>
          <a:xfrm>
            <a:off x="10583280" y="3076424"/>
            <a:ext cx="1034012"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 (mm/ </a:t>
            </a:r>
          </a:p>
          <a:p>
            <a:pPr algn="just"/>
            <a:r>
              <a:rPr lang="en-US" sz="1200" b="1" dirty="0">
                <a:solidFill>
                  <a:schemeClr val="tx1">
                    <a:lumMod val="75000"/>
                    <a:lumOff val="25000"/>
                  </a:schemeClr>
                </a:solidFill>
                <a:latin typeface="+mj-lt"/>
              </a:rPr>
              <a:t>8 days)</a:t>
            </a:r>
          </a:p>
        </p:txBody>
      </p:sp>
      <p:sp>
        <p:nvSpPr>
          <p:cNvPr id="10" name="TextBox 9"/>
          <p:cNvSpPr txBox="1"/>
          <p:nvPr/>
        </p:nvSpPr>
        <p:spPr>
          <a:xfrm>
            <a:off x="10423404" y="2501206"/>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45</a:t>
            </a:r>
            <a:endParaRPr lang="en-US" sz="1600" b="1" dirty="0">
              <a:solidFill>
                <a:schemeClr val="tx1">
                  <a:lumMod val="75000"/>
                  <a:lumOff val="25000"/>
                </a:schemeClr>
              </a:solidFill>
              <a:latin typeface="+mj-lt"/>
            </a:endParaRPr>
          </a:p>
        </p:txBody>
      </p:sp>
      <p:sp>
        <p:nvSpPr>
          <p:cNvPr id="11" name="TextBox 10"/>
          <p:cNvSpPr txBox="1"/>
          <p:nvPr/>
        </p:nvSpPr>
        <p:spPr>
          <a:xfrm>
            <a:off x="10463058" y="3873364"/>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0</a:t>
            </a:r>
          </a:p>
        </p:txBody>
      </p:sp>
      <p:sp>
        <p:nvSpPr>
          <p:cNvPr id="12" name="TextBox 11"/>
          <p:cNvSpPr txBox="1"/>
          <p:nvPr/>
        </p:nvSpPr>
        <p:spPr>
          <a:xfrm>
            <a:off x="10480859" y="4171583"/>
            <a:ext cx="800275"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E.C. Flux Towers</a:t>
            </a:r>
          </a:p>
        </p:txBody>
      </p:sp>
      <p:pic>
        <p:nvPicPr>
          <p:cNvPr id="13" name="Picture 12"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686" y="1397923"/>
            <a:ext cx="476404" cy="66773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9994639" y="2212792"/>
            <a:ext cx="180596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Evapotranspiration</a:t>
            </a:r>
          </a:p>
        </p:txBody>
      </p:sp>
      <p:sp>
        <p:nvSpPr>
          <p:cNvPr id="15" name="Rectangle 14"/>
          <p:cNvSpPr/>
          <p:nvPr/>
        </p:nvSpPr>
        <p:spPr>
          <a:xfrm>
            <a:off x="9228524" y="5787696"/>
            <a:ext cx="2169846" cy="2140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9144300" y="5744141"/>
            <a:ext cx="2355670" cy="307777"/>
          </a:xfrm>
          <a:prstGeom prst="rect">
            <a:avLst/>
          </a:prstGeom>
          <a:noFill/>
        </p:spPr>
        <p:txBody>
          <a:bodyPr wrap="square" rtlCol="0">
            <a:spAutoFit/>
          </a:bodyPr>
          <a:lstStyle/>
          <a:p>
            <a:r>
              <a:rPr lang="en-US" sz="1400" b="1" dirty="0">
                <a:solidFill>
                  <a:schemeClr val="tx1">
                    <a:lumMod val="75000"/>
                    <a:lumOff val="25000"/>
                  </a:schemeClr>
                </a:solidFill>
                <a:latin typeface="+mj-lt"/>
              </a:rPr>
              <a:t>0        5        10         20 km </a:t>
            </a:r>
          </a:p>
        </p:txBody>
      </p:sp>
      <p:sp>
        <p:nvSpPr>
          <p:cNvPr id="18" name="TextBox 17"/>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grpSp>
        <p:nvGrpSpPr>
          <p:cNvPr id="30" name="Group 29"/>
          <p:cNvGrpSpPr/>
          <p:nvPr/>
        </p:nvGrpSpPr>
        <p:grpSpPr>
          <a:xfrm>
            <a:off x="350338" y="742002"/>
            <a:ext cx="6470119" cy="3176849"/>
            <a:chOff x="320060" y="742002"/>
            <a:chExt cx="6470119" cy="3176849"/>
          </a:xfrm>
        </p:grpSpPr>
        <p:graphicFrame>
          <p:nvGraphicFramePr>
            <p:cNvPr id="31" name="Chart 30"/>
            <p:cNvGraphicFramePr>
              <a:graphicFrameLocks/>
            </p:cNvGraphicFramePr>
            <p:nvPr>
              <p:extLst>
                <p:ext uri="{D42A27DB-BD31-4B8C-83A1-F6EECF244321}">
                  <p14:modId xmlns:p14="http://schemas.microsoft.com/office/powerpoint/2010/main" val="2075979653"/>
                </p:ext>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33" name="Group 32"/>
            <p:cNvGrpSpPr/>
            <p:nvPr/>
          </p:nvGrpSpPr>
          <p:grpSpPr>
            <a:xfrm>
              <a:off x="4607418" y="1251045"/>
              <a:ext cx="1987676" cy="1646605"/>
              <a:chOff x="4727086" y="1302576"/>
              <a:chExt cx="1987676" cy="1646605"/>
            </a:xfrm>
          </p:grpSpPr>
          <p:cxnSp>
            <p:nvCxnSpPr>
              <p:cNvPr id="35" name="Straight Connector 34"/>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34" name="Rectangle 33"/>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17" name="Chart 16"/>
          <p:cNvGraphicFramePr>
            <a:graphicFrameLocks/>
          </p:cNvGraphicFramePr>
          <p:nvPr>
            <p:extLst>
              <p:ext uri="{D42A27DB-BD31-4B8C-83A1-F6EECF244321}">
                <p14:modId xmlns:p14="http://schemas.microsoft.com/office/powerpoint/2010/main" val="74553593"/>
              </p:ext>
            </p:extLst>
          </p:nvPr>
        </p:nvGraphicFramePr>
        <p:xfrm>
          <a:off x="28529" y="3434862"/>
          <a:ext cx="6791928" cy="342313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258531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MOD16</a:t>
            </a:r>
          </a:p>
        </p:txBody>
      </p:sp>
      <p:sp>
        <p:nvSpPr>
          <p:cNvPr id="18" name="TextBox 17"/>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sp>
        <p:nvSpPr>
          <p:cNvPr id="31" name="TextBox 30"/>
          <p:cNvSpPr txBox="1"/>
          <p:nvPr/>
        </p:nvSpPr>
        <p:spPr>
          <a:xfrm>
            <a:off x="7470244" y="504010"/>
            <a:ext cx="3981560" cy="400110"/>
          </a:xfrm>
          <a:prstGeom prst="rect">
            <a:avLst/>
          </a:prstGeom>
          <a:noFill/>
        </p:spPr>
        <p:txBody>
          <a:bodyPr wrap="square" rtlCol="0">
            <a:spAutoFit/>
          </a:bodyPr>
          <a:lstStyle/>
          <a:p>
            <a:pPr algn="ctr"/>
            <a:r>
              <a:rPr lang="en-US" sz="2000" b="1" dirty="0">
                <a:solidFill>
                  <a:schemeClr val="tx1">
                    <a:lumMod val="75000"/>
                    <a:lumOff val="25000"/>
                  </a:schemeClr>
                </a:solidFill>
              </a:rPr>
              <a:t>MOD16 vs. RCEW, 2016</a:t>
            </a:r>
          </a:p>
        </p:txBody>
      </p:sp>
      <p:graphicFrame>
        <p:nvGraphicFramePr>
          <p:cNvPr id="32" name="Chart 31"/>
          <p:cNvGraphicFramePr>
            <a:graphicFrameLocks/>
          </p:cNvGraphicFramePr>
          <p:nvPr>
            <p:extLst>
              <p:ext uri="{D42A27DB-BD31-4B8C-83A1-F6EECF244321}">
                <p14:modId xmlns:p14="http://schemas.microsoft.com/office/powerpoint/2010/main" val="1736760743"/>
              </p:ext>
            </p:extLst>
          </p:nvPr>
        </p:nvGraphicFramePr>
        <p:xfrm>
          <a:off x="6601926" y="857311"/>
          <a:ext cx="5355612" cy="5883458"/>
        </p:xfrm>
        <a:graphic>
          <a:graphicData uri="http://schemas.openxmlformats.org/drawingml/2006/chart">
            <c:chart xmlns:c="http://schemas.openxmlformats.org/drawingml/2006/chart" xmlns:r="http://schemas.openxmlformats.org/officeDocument/2006/relationships" r:id="rId3"/>
          </a:graphicData>
        </a:graphic>
      </p:graphicFrame>
      <p:grpSp>
        <p:nvGrpSpPr>
          <p:cNvPr id="29" name="Group 28"/>
          <p:cNvGrpSpPr/>
          <p:nvPr/>
        </p:nvGrpSpPr>
        <p:grpSpPr>
          <a:xfrm>
            <a:off x="350338" y="742002"/>
            <a:ext cx="6470119" cy="3176849"/>
            <a:chOff x="320060" y="742002"/>
            <a:chExt cx="6470119" cy="3176849"/>
          </a:xfrm>
        </p:grpSpPr>
        <p:graphicFrame>
          <p:nvGraphicFramePr>
            <p:cNvPr id="30" name="Chart 29"/>
            <p:cNvGraphicFramePr>
              <a:graphicFrameLocks/>
            </p:cNvGraphicFramePr>
            <p:nvPr>
              <p:extLst>
                <p:ext uri="{D42A27DB-BD31-4B8C-83A1-F6EECF244321}">
                  <p14:modId xmlns:p14="http://schemas.microsoft.com/office/powerpoint/2010/main" val="2075979653"/>
                </p:ext>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Box 32"/>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34" name="Group 33"/>
            <p:cNvGrpSpPr/>
            <p:nvPr/>
          </p:nvGrpSpPr>
          <p:grpSpPr>
            <a:xfrm>
              <a:off x="4607418" y="1251045"/>
              <a:ext cx="1987676" cy="1646605"/>
              <a:chOff x="4727086" y="1302576"/>
              <a:chExt cx="1987676" cy="1646605"/>
            </a:xfrm>
          </p:grpSpPr>
          <p:cxnSp>
            <p:nvCxnSpPr>
              <p:cNvPr id="36" name="Straight Connector 35"/>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35" name="Rectangle 34"/>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41" name="Chart 40"/>
          <p:cNvGraphicFramePr>
            <a:graphicFrameLocks/>
          </p:cNvGraphicFramePr>
          <p:nvPr>
            <p:extLst>
              <p:ext uri="{D42A27DB-BD31-4B8C-83A1-F6EECF244321}">
                <p14:modId xmlns:p14="http://schemas.microsoft.com/office/powerpoint/2010/main" val="769271408"/>
              </p:ext>
            </p:extLst>
          </p:nvPr>
        </p:nvGraphicFramePr>
        <p:xfrm>
          <a:off x="28529" y="3434862"/>
          <a:ext cx="6791928" cy="342313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63186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NLDAS-2-Noah</a:t>
            </a:r>
          </a:p>
        </p:txBody>
      </p:sp>
      <p:grpSp>
        <p:nvGrpSpPr>
          <p:cNvPr id="3" name="Group 2"/>
          <p:cNvGrpSpPr/>
          <p:nvPr/>
        </p:nvGrpSpPr>
        <p:grpSpPr>
          <a:xfrm>
            <a:off x="7188183" y="904120"/>
            <a:ext cx="4494504" cy="5423842"/>
            <a:chOff x="7110235" y="904120"/>
            <a:chExt cx="4494504" cy="542384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235" y="904120"/>
              <a:ext cx="4402883" cy="5423842"/>
            </a:xfrm>
            <a:prstGeom prst="rect">
              <a:avLst/>
            </a:prstGeom>
          </p:spPr>
        </p:pic>
        <p:sp>
          <p:nvSpPr>
            <p:cNvPr id="9" name="TextBox 8"/>
            <p:cNvSpPr txBox="1"/>
            <p:nvPr/>
          </p:nvSpPr>
          <p:spPr>
            <a:xfrm>
              <a:off x="7188954" y="966039"/>
              <a:ext cx="2414600" cy="461665"/>
            </a:xfrm>
            <a:prstGeom prst="rect">
              <a:avLst/>
            </a:prstGeom>
            <a:solidFill>
              <a:srgbClr val="FFFFFF">
                <a:alpha val="80000"/>
              </a:srgbClr>
            </a:solidFill>
          </p:spPr>
          <p:txBody>
            <a:bodyPr wrap="square" numCol="1" spcCol="640080" rtlCol="0">
              <a:spAutoFit/>
            </a:bodyPr>
            <a:lstStyle/>
            <a:p>
              <a:pPr algn="ctr"/>
              <a:r>
                <a:rPr lang="en-US" sz="2400" b="1" dirty="0">
                  <a:solidFill>
                    <a:schemeClr val="tx1">
                      <a:lumMod val="75000"/>
                      <a:lumOff val="25000"/>
                    </a:schemeClr>
                  </a:solidFill>
                  <a:latin typeface="+mj-lt"/>
                </a:rPr>
                <a:t>NLDAS-2-Noah</a:t>
              </a:r>
            </a:p>
          </p:txBody>
        </p:sp>
        <p:sp>
          <p:nvSpPr>
            <p:cNvPr id="10" name="TextBox 9"/>
            <p:cNvSpPr txBox="1"/>
            <p:nvPr/>
          </p:nvSpPr>
          <p:spPr>
            <a:xfrm>
              <a:off x="10387416" y="3076679"/>
              <a:ext cx="1034012"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 (mm/ </a:t>
              </a:r>
            </a:p>
            <a:p>
              <a:pPr algn="just"/>
              <a:r>
                <a:rPr lang="en-US" sz="1200" b="1" dirty="0">
                  <a:solidFill>
                    <a:schemeClr val="tx1">
                      <a:lumMod val="75000"/>
                      <a:lumOff val="25000"/>
                    </a:schemeClr>
                  </a:solidFill>
                  <a:latin typeface="+mj-lt"/>
                </a:rPr>
                <a:t>month)</a:t>
              </a:r>
            </a:p>
          </p:txBody>
        </p:sp>
        <p:sp>
          <p:nvSpPr>
            <p:cNvPr id="11" name="TextBox 10"/>
            <p:cNvSpPr txBox="1"/>
            <p:nvPr/>
          </p:nvSpPr>
          <p:spPr>
            <a:xfrm>
              <a:off x="10227540" y="2501461"/>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60</a:t>
              </a:r>
              <a:endParaRPr lang="en-US" sz="1600" b="1" dirty="0">
                <a:solidFill>
                  <a:schemeClr val="tx1">
                    <a:lumMod val="75000"/>
                    <a:lumOff val="25000"/>
                  </a:schemeClr>
                </a:solidFill>
                <a:latin typeface="+mj-lt"/>
              </a:endParaRPr>
            </a:p>
          </p:txBody>
        </p:sp>
        <p:sp>
          <p:nvSpPr>
            <p:cNvPr id="12" name="TextBox 11"/>
            <p:cNvSpPr txBox="1"/>
            <p:nvPr/>
          </p:nvSpPr>
          <p:spPr>
            <a:xfrm>
              <a:off x="10267194" y="3873619"/>
              <a:ext cx="115423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0</a:t>
              </a:r>
            </a:p>
          </p:txBody>
        </p:sp>
        <p:sp>
          <p:nvSpPr>
            <p:cNvPr id="13" name="TextBox 12"/>
            <p:cNvSpPr txBox="1"/>
            <p:nvPr/>
          </p:nvSpPr>
          <p:spPr>
            <a:xfrm>
              <a:off x="10284995" y="4171838"/>
              <a:ext cx="800275" cy="461665"/>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E.C. Flux Towers</a:t>
              </a:r>
            </a:p>
          </p:txBody>
        </p:sp>
        <p:pic>
          <p:nvPicPr>
            <p:cNvPr id="14" name="Picture 12"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56822" y="1398178"/>
              <a:ext cx="476404" cy="66773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9798775" y="2213047"/>
              <a:ext cx="1805964" cy="276999"/>
            </a:xfrm>
            <a:prstGeom prst="rect">
              <a:avLst/>
            </a:prstGeom>
          </p:spPr>
          <p:txBody>
            <a:bodyPr wrap="square" numCol="1" spcCol="640080" rtlCol="0">
              <a:spAutoFit/>
            </a:bodyPr>
            <a:lstStyle/>
            <a:p>
              <a:pPr algn="just"/>
              <a:r>
                <a:rPr lang="en-US" sz="1200" b="1" dirty="0">
                  <a:solidFill>
                    <a:schemeClr val="tx1">
                      <a:lumMod val="75000"/>
                      <a:lumOff val="25000"/>
                    </a:schemeClr>
                  </a:solidFill>
                  <a:latin typeface="+mj-lt"/>
                </a:rPr>
                <a:t>Evapotranspiration</a:t>
              </a:r>
            </a:p>
          </p:txBody>
        </p:sp>
        <p:sp>
          <p:nvSpPr>
            <p:cNvPr id="16" name="Rectangle 15"/>
            <p:cNvSpPr/>
            <p:nvPr/>
          </p:nvSpPr>
          <p:spPr>
            <a:xfrm>
              <a:off x="9032660" y="5787951"/>
              <a:ext cx="2169846" cy="214004"/>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p:cNvSpPr txBox="1"/>
            <p:nvPr/>
          </p:nvSpPr>
          <p:spPr>
            <a:xfrm>
              <a:off x="8948436" y="5744396"/>
              <a:ext cx="2355670" cy="307777"/>
            </a:xfrm>
            <a:prstGeom prst="rect">
              <a:avLst/>
            </a:prstGeom>
            <a:noFill/>
          </p:spPr>
          <p:txBody>
            <a:bodyPr wrap="square" rtlCol="0">
              <a:spAutoFit/>
            </a:bodyPr>
            <a:lstStyle/>
            <a:p>
              <a:r>
                <a:rPr lang="en-US" sz="1400" b="1" dirty="0">
                  <a:latin typeface="+mj-lt"/>
                </a:rPr>
                <a:t>0        5        10         20 km </a:t>
              </a:r>
            </a:p>
          </p:txBody>
        </p:sp>
      </p:grpSp>
      <p:sp>
        <p:nvSpPr>
          <p:cNvPr id="19" name="TextBox 18"/>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sp>
        <p:nvSpPr>
          <p:cNvPr id="24" name="Rectangle 23"/>
          <p:cNvSpPr/>
          <p:nvPr/>
        </p:nvSpPr>
        <p:spPr>
          <a:xfrm>
            <a:off x="84259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lumMod val="75000"/>
                  <a:lumOff val="25000"/>
                </a:schemeClr>
              </a:solidFill>
            </a:endParaRPr>
          </a:p>
        </p:txBody>
      </p:sp>
      <p:grpSp>
        <p:nvGrpSpPr>
          <p:cNvPr id="52" name="Group 51"/>
          <p:cNvGrpSpPr/>
          <p:nvPr/>
        </p:nvGrpSpPr>
        <p:grpSpPr>
          <a:xfrm>
            <a:off x="350338" y="742002"/>
            <a:ext cx="6470119" cy="3176849"/>
            <a:chOff x="320060" y="742002"/>
            <a:chExt cx="6470119" cy="3176849"/>
          </a:xfrm>
        </p:grpSpPr>
        <p:graphicFrame>
          <p:nvGraphicFramePr>
            <p:cNvPr id="53" name="Chart 52"/>
            <p:cNvGraphicFramePr>
              <a:graphicFrameLocks/>
            </p:cNvGraphicFramePr>
            <p:nvPr>
              <p:extLst>
                <p:ext uri="{D42A27DB-BD31-4B8C-83A1-F6EECF244321}">
                  <p14:modId xmlns:p14="http://schemas.microsoft.com/office/powerpoint/2010/main" val="2075979653"/>
                </p:ext>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5"/>
            </a:graphicData>
          </a:graphic>
        </p:graphicFrame>
        <p:sp>
          <p:nvSpPr>
            <p:cNvPr id="54" name="TextBox 53"/>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55" name="Group 54"/>
            <p:cNvGrpSpPr/>
            <p:nvPr/>
          </p:nvGrpSpPr>
          <p:grpSpPr>
            <a:xfrm>
              <a:off x="4607418" y="1251045"/>
              <a:ext cx="1987676" cy="1646605"/>
              <a:chOff x="4727086" y="1302576"/>
              <a:chExt cx="1987676" cy="1646605"/>
            </a:xfrm>
          </p:grpSpPr>
          <p:cxnSp>
            <p:nvCxnSpPr>
              <p:cNvPr id="57" name="Straight Connector 56"/>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56" name="Rectangle 55"/>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18" name="Chart 17"/>
          <p:cNvGraphicFramePr>
            <a:graphicFrameLocks/>
          </p:cNvGraphicFramePr>
          <p:nvPr>
            <p:extLst>
              <p:ext uri="{D42A27DB-BD31-4B8C-83A1-F6EECF244321}">
                <p14:modId xmlns:p14="http://schemas.microsoft.com/office/powerpoint/2010/main" val="3643828822"/>
              </p:ext>
            </p:extLst>
          </p:nvPr>
        </p:nvGraphicFramePr>
        <p:xfrm>
          <a:off x="217889" y="3520685"/>
          <a:ext cx="6648080" cy="333731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117280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NLDAS-2-Noah</a:t>
            </a:r>
          </a:p>
        </p:txBody>
      </p:sp>
      <p:sp>
        <p:nvSpPr>
          <p:cNvPr id="19" name="TextBox 18"/>
          <p:cNvSpPr txBox="1"/>
          <p:nvPr/>
        </p:nvSpPr>
        <p:spPr>
          <a:xfrm rot="16200000">
            <a:off x="-1553878" y="2562424"/>
            <a:ext cx="3543534" cy="369332"/>
          </a:xfrm>
          <a:prstGeom prst="rect">
            <a:avLst/>
          </a:prstGeom>
          <a:noFill/>
        </p:spPr>
        <p:txBody>
          <a:bodyPr wrap="square" rtlCol="0">
            <a:spAutoFit/>
          </a:bodyPr>
          <a:lstStyle/>
          <a:p>
            <a:r>
              <a:rPr lang="en-US" dirty="0">
                <a:solidFill>
                  <a:schemeClr val="tx1">
                    <a:lumMod val="75000"/>
                    <a:lumOff val="25000"/>
                  </a:schemeClr>
                </a:solidFill>
              </a:rPr>
              <a:t>ET (mm/month)</a:t>
            </a:r>
          </a:p>
        </p:txBody>
      </p:sp>
      <p:graphicFrame>
        <p:nvGraphicFramePr>
          <p:cNvPr id="30" name="Chart 29"/>
          <p:cNvGraphicFramePr>
            <a:graphicFrameLocks/>
          </p:cNvGraphicFramePr>
          <p:nvPr>
            <p:extLst>
              <p:ext uri="{D42A27DB-BD31-4B8C-83A1-F6EECF244321}">
                <p14:modId xmlns:p14="http://schemas.microsoft.com/office/powerpoint/2010/main" val="4081298266"/>
              </p:ext>
            </p:extLst>
          </p:nvPr>
        </p:nvGraphicFramePr>
        <p:xfrm>
          <a:off x="6776989" y="953320"/>
          <a:ext cx="5286057" cy="579341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7644416" y="719596"/>
            <a:ext cx="3981560" cy="400110"/>
          </a:xfrm>
          <a:prstGeom prst="rect">
            <a:avLst/>
          </a:prstGeom>
          <a:noFill/>
        </p:spPr>
        <p:txBody>
          <a:bodyPr wrap="square" rtlCol="0">
            <a:spAutoFit/>
          </a:bodyPr>
          <a:lstStyle/>
          <a:p>
            <a:r>
              <a:rPr lang="en-US" sz="2000" b="1" dirty="0">
                <a:solidFill>
                  <a:schemeClr val="tx1">
                    <a:lumMod val="75000"/>
                    <a:lumOff val="25000"/>
                  </a:schemeClr>
                </a:solidFill>
              </a:rPr>
              <a:t>NLDAS-2-Noah vs. RCEW, 2016</a:t>
            </a:r>
          </a:p>
        </p:txBody>
      </p:sp>
      <p:grpSp>
        <p:nvGrpSpPr>
          <p:cNvPr id="31" name="Group 30"/>
          <p:cNvGrpSpPr/>
          <p:nvPr/>
        </p:nvGrpSpPr>
        <p:grpSpPr>
          <a:xfrm>
            <a:off x="350338" y="742002"/>
            <a:ext cx="6470119" cy="3176849"/>
            <a:chOff x="320060" y="742002"/>
            <a:chExt cx="6470119" cy="3176849"/>
          </a:xfrm>
        </p:grpSpPr>
        <p:graphicFrame>
          <p:nvGraphicFramePr>
            <p:cNvPr id="32" name="Chart 31"/>
            <p:cNvGraphicFramePr>
              <a:graphicFrameLocks/>
            </p:cNvGraphicFramePr>
            <p:nvPr>
              <p:extLst>
                <p:ext uri="{D42A27DB-BD31-4B8C-83A1-F6EECF244321}">
                  <p14:modId xmlns:p14="http://schemas.microsoft.com/office/powerpoint/2010/main" val="2075979653"/>
                </p:ext>
              </p:extLst>
            </p:nvPr>
          </p:nvGraphicFramePr>
          <p:xfrm>
            <a:off x="320060" y="742002"/>
            <a:ext cx="6470119" cy="3176849"/>
          </p:xfrm>
          <a:graphic>
            <a:graphicData uri="http://schemas.openxmlformats.org/drawingml/2006/chart">
              <c:chart xmlns:c="http://schemas.openxmlformats.org/drawingml/2006/chart" xmlns:r="http://schemas.openxmlformats.org/officeDocument/2006/relationships" r:id="rId4"/>
            </a:graphicData>
          </a:graphic>
        </p:graphicFrame>
        <p:sp>
          <p:nvSpPr>
            <p:cNvPr id="33" name="TextBox 32"/>
            <p:cNvSpPr txBox="1"/>
            <p:nvPr/>
          </p:nvSpPr>
          <p:spPr>
            <a:xfrm>
              <a:off x="4621229" y="904120"/>
              <a:ext cx="1936608" cy="369332"/>
            </a:xfrm>
            <a:prstGeom prst="rect">
              <a:avLst/>
            </a:prstGeom>
            <a:noFill/>
          </p:spPr>
          <p:txBody>
            <a:bodyPr wrap="square" rtlCol="0">
              <a:spAutoFit/>
            </a:bodyPr>
            <a:lstStyle/>
            <a:p>
              <a:r>
                <a:rPr lang="en-US" b="1" dirty="0">
                  <a:solidFill>
                    <a:schemeClr val="tx1">
                      <a:lumMod val="75000"/>
                      <a:lumOff val="25000"/>
                    </a:schemeClr>
                  </a:solidFill>
                </a:rPr>
                <a:t>E.C. Flux Towers</a:t>
              </a:r>
            </a:p>
          </p:txBody>
        </p:sp>
        <p:grpSp>
          <p:nvGrpSpPr>
            <p:cNvPr id="34" name="Group 33"/>
            <p:cNvGrpSpPr/>
            <p:nvPr/>
          </p:nvGrpSpPr>
          <p:grpSpPr>
            <a:xfrm>
              <a:off x="4607418" y="1251045"/>
              <a:ext cx="1987676" cy="1646605"/>
              <a:chOff x="4727086" y="1302576"/>
              <a:chExt cx="1987676" cy="1646605"/>
            </a:xfrm>
          </p:grpSpPr>
          <p:cxnSp>
            <p:nvCxnSpPr>
              <p:cNvPr id="36" name="Straight Connector 35"/>
              <p:cNvCxnSpPr/>
              <p:nvPr/>
            </p:nvCxnSpPr>
            <p:spPr>
              <a:xfrm>
                <a:off x="4727086" y="1851965"/>
                <a:ext cx="371968"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727086" y="1518996"/>
                <a:ext cx="37196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27086" y="2186317"/>
                <a:ext cx="371968"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727086" y="2488186"/>
                <a:ext cx="371968"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5083778" y="1302576"/>
                <a:ext cx="1630984" cy="1646605"/>
              </a:xfrm>
              <a:prstGeom prst="rect">
                <a:avLst/>
              </a:prstGeom>
              <a:noFill/>
            </p:spPr>
            <p:txBody>
              <a:bodyPr wrap="square" rtlCol="0">
                <a:spAutoFit/>
              </a:bodyPr>
              <a:lstStyle/>
              <a:p>
                <a:r>
                  <a:rPr lang="en-US" dirty="0">
                    <a:solidFill>
                      <a:schemeClr val="tx1">
                        <a:lumMod val="75000"/>
                        <a:lumOff val="25000"/>
                      </a:schemeClr>
                    </a:solidFill>
                  </a:rPr>
                  <a:t>Low Sage</a:t>
                </a:r>
              </a:p>
              <a:p>
                <a:endParaRPr lang="en-US" sz="400" dirty="0">
                  <a:solidFill>
                    <a:schemeClr val="tx1">
                      <a:lumMod val="75000"/>
                      <a:lumOff val="25000"/>
                    </a:schemeClr>
                  </a:solidFill>
                </a:endParaRPr>
              </a:p>
              <a:p>
                <a:r>
                  <a:rPr lang="en-US" dirty="0">
                    <a:solidFill>
                      <a:schemeClr val="tx1">
                        <a:lumMod val="75000"/>
                        <a:lumOff val="25000"/>
                      </a:schemeClr>
                    </a:solidFill>
                  </a:rPr>
                  <a:t>Mtn. Sage 1</a:t>
                </a:r>
              </a:p>
              <a:p>
                <a:endParaRPr lang="en-US" sz="400" dirty="0">
                  <a:solidFill>
                    <a:schemeClr val="tx1">
                      <a:lumMod val="75000"/>
                      <a:lumOff val="25000"/>
                    </a:schemeClr>
                  </a:solidFill>
                </a:endParaRPr>
              </a:p>
              <a:p>
                <a:r>
                  <a:rPr lang="en-US" dirty="0">
                    <a:solidFill>
                      <a:schemeClr val="tx1">
                        <a:lumMod val="75000"/>
                        <a:lumOff val="25000"/>
                      </a:schemeClr>
                    </a:solidFill>
                  </a:rPr>
                  <a:t>Mtn. Sage 2</a:t>
                </a:r>
              </a:p>
              <a:p>
                <a:endParaRPr lang="en-US" sz="300" dirty="0">
                  <a:solidFill>
                    <a:schemeClr val="tx1">
                      <a:lumMod val="75000"/>
                      <a:lumOff val="25000"/>
                    </a:schemeClr>
                  </a:solidFill>
                </a:endParaRPr>
              </a:p>
              <a:p>
                <a:r>
                  <a:rPr lang="en-US" dirty="0">
                    <a:solidFill>
                      <a:schemeClr val="tx1">
                        <a:lumMod val="75000"/>
                        <a:lumOff val="25000"/>
                      </a:schemeClr>
                    </a:solidFill>
                  </a:rPr>
                  <a:t>WY Sage</a:t>
                </a:r>
              </a:p>
              <a:p>
                <a:endParaRPr lang="en-US" dirty="0">
                  <a:solidFill>
                    <a:schemeClr val="tx1">
                      <a:lumMod val="75000"/>
                      <a:lumOff val="25000"/>
                    </a:schemeClr>
                  </a:solidFill>
                </a:endParaRPr>
              </a:p>
            </p:txBody>
          </p:sp>
        </p:grpSp>
        <p:sp>
          <p:nvSpPr>
            <p:cNvPr id="35" name="Rectangle 34"/>
            <p:cNvSpPr/>
            <p:nvPr/>
          </p:nvSpPr>
          <p:spPr>
            <a:xfrm>
              <a:off x="855785" y="3548855"/>
              <a:ext cx="5934394" cy="369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41" name="Chart 40"/>
          <p:cNvGraphicFramePr>
            <a:graphicFrameLocks/>
          </p:cNvGraphicFramePr>
          <p:nvPr>
            <p:extLst>
              <p:ext uri="{D42A27DB-BD31-4B8C-83A1-F6EECF244321}">
                <p14:modId xmlns:p14="http://schemas.microsoft.com/office/powerpoint/2010/main" val="3724361301"/>
              </p:ext>
            </p:extLst>
          </p:nvPr>
        </p:nvGraphicFramePr>
        <p:xfrm>
          <a:off x="217889" y="3520685"/>
          <a:ext cx="6648080" cy="333731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72398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Model Comparison</a:t>
            </a:r>
          </a:p>
        </p:txBody>
      </p:sp>
      <p:graphicFrame>
        <p:nvGraphicFramePr>
          <p:cNvPr id="2" name="Table 1"/>
          <p:cNvGraphicFramePr>
            <a:graphicFrameLocks noGrp="1"/>
          </p:cNvGraphicFramePr>
          <p:nvPr>
            <p:extLst>
              <p:ext uri="{D42A27DB-BD31-4B8C-83A1-F6EECF244321}">
                <p14:modId xmlns:p14="http://schemas.microsoft.com/office/powerpoint/2010/main" val="882767228"/>
              </p:ext>
            </p:extLst>
          </p:nvPr>
        </p:nvGraphicFramePr>
        <p:xfrm>
          <a:off x="287399" y="985225"/>
          <a:ext cx="11658600" cy="5578861"/>
        </p:xfrm>
        <a:graphic>
          <a:graphicData uri="http://schemas.openxmlformats.org/drawingml/2006/table">
            <a:tbl>
              <a:tblPr firstRow="1" bandRow="1">
                <a:tableStyleId>{5C22544A-7EE6-4342-B048-85BDC9FD1C3A}</a:tableStyleId>
              </a:tblPr>
              <a:tblGrid>
                <a:gridCol w="1963432">
                  <a:extLst>
                    <a:ext uri="{9D8B030D-6E8A-4147-A177-3AD203B41FA5}">
                      <a16:colId xmlns:a16="http://schemas.microsoft.com/office/drawing/2014/main" val="3423278835"/>
                    </a:ext>
                  </a:extLst>
                </a:gridCol>
                <a:gridCol w="3783806">
                  <a:extLst>
                    <a:ext uri="{9D8B030D-6E8A-4147-A177-3AD203B41FA5}">
                      <a16:colId xmlns:a16="http://schemas.microsoft.com/office/drawing/2014/main" val="3400324624"/>
                    </a:ext>
                  </a:extLst>
                </a:gridCol>
                <a:gridCol w="5911362">
                  <a:extLst>
                    <a:ext uri="{9D8B030D-6E8A-4147-A177-3AD203B41FA5}">
                      <a16:colId xmlns:a16="http://schemas.microsoft.com/office/drawing/2014/main" val="1446597409"/>
                    </a:ext>
                  </a:extLst>
                </a:gridCol>
              </a:tblGrid>
              <a:tr h="479214">
                <a:tc>
                  <a:txBody>
                    <a:bodyPr/>
                    <a:lstStyle/>
                    <a:p>
                      <a:r>
                        <a:rPr lang="en-US" sz="2800" dirty="0"/>
                        <a:t>MODEL</a:t>
                      </a:r>
                    </a:p>
                  </a:txBody>
                  <a:tcPr>
                    <a:solidFill>
                      <a:srgbClr val="3289B4"/>
                    </a:solidFill>
                  </a:tcPr>
                </a:tc>
                <a:tc>
                  <a:txBody>
                    <a:bodyPr/>
                    <a:lstStyle/>
                    <a:p>
                      <a:r>
                        <a:rPr lang="en-US" sz="2800" dirty="0"/>
                        <a:t>PROS</a:t>
                      </a:r>
                    </a:p>
                  </a:txBody>
                  <a:tcPr>
                    <a:solidFill>
                      <a:srgbClr val="3289B4"/>
                    </a:solidFill>
                  </a:tcPr>
                </a:tc>
                <a:tc>
                  <a:txBody>
                    <a:bodyPr/>
                    <a:lstStyle/>
                    <a:p>
                      <a:r>
                        <a:rPr lang="en-US" sz="2800" dirty="0"/>
                        <a:t>CONS</a:t>
                      </a:r>
                    </a:p>
                  </a:txBody>
                  <a:tcPr>
                    <a:solidFill>
                      <a:srgbClr val="3289B4"/>
                    </a:solidFill>
                  </a:tcPr>
                </a:tc>
                <a:extLst>
                  <a:ext uri="{0D108BD9-81ED-4DB2-BD59-A6C34878D82A}">
                    <a16:rowId xmlns:a16="http://schemas.microsoft.com/office/drawing/2014/main" val="2085427289"/>
                  </a:ext>
                </a:extLst>
              </a:tr>
              <a:tr h="762000">
                <a:tc>
                  <a:txBody>
                    <a:bodyPr/>
                    <a:lstStyle/>
                    <a:p>
                      <a:r>
                        <a:rPr lang="en-US" sz="2400" dirty="0" err="1">
                          <a:solidFill>
                            <a:schemeClr val="tx1">
                              <a:lumMod val="75000"/>
                              <a:lumOff val="25000"/>
                            </a:schemeClr>
                          </a:solidFill>
                        </a:rPr>
                        <a:t>SSEBop</a:t>
                      </a:r>
                      <a:endParaRPr lang="en-US" sz="2400" dirty="0">
                        <a:solidFill>
                          <a:schemeClr val="tx1">
                            <a:lumMod val="75000"/>
                            <a:lumOff val="25000"/>
                          </a:schemeClr>
                        </a:solidFill>
                      </a:endParaRPr>
                    </a:p>
                  </a:txBody>
                  <a:tcPr/>
                </a:tc>
                <a:tc>
                  <a:txBody>
                    <a:bodyPr/>
                    <a:lstStyle/>
                    <a:p>
                      <a:pPr marL="342900" indent="-342900">
                        <a:spcAft>
                          <a:spcPts val="600"/>
                        </a:spcAft>
                        <a:buClr>
                          <a:srgbClr val="3289B4"/>
                        </a:buClr>
                        <a:buFont typeface="Wingdings 3" panose="05040102010807070707" pitchFamily="18" charset="2"/>
                        <a:buChar char="}"/>
                      </a:pPr>
                      <a:r>
                        <a:rPr lang="en-US" sz="2400" b="0" dirty="0">
                          <a:solidFill>
                            <a:schemeClr val="tx1">
                              <a:lumMod val="75000"/>
                              <a:lumOff val="25000"/>
                            </a:schemeClr>
                          </a:solidFill>
                        </a:rPr>
                        <a:t>Easy</a:t>
                      </a:r>
                      <a:r>
                        <a:rPr lang="en-US" sz="2400" b="0" baseline="0" dirty="0">
                          <a:solidFill>
                            <a:schemeClr val="tx1">
                              <a:lumMod val="75000"/>
                              <a:lumOff val="25000"/>
                            </a:schemeClr>
                          </a:solidFill>
                        </a:rPr>
                        <a:t> to access/download data</a:t>
                      </a:r>
                    </a:p>
                    <a:p>
                      <a:pPr marL="342900" indent="-342900">
                        <a:spcAft>
                          <a:spcPts val="600"/>
                        </a:spcAft>
                        <a:buClr>
                          <a:srgbClr val="3289B4"/>
                        </a:buClr>
                        <a:buFont typeface="Wingdings 3" panose="05040102010807070707" pitchFamily="18" charset="2"/>
                        <a:buChar char="}"/>
                      </a:pPr>
                      <a:endParaRPr lang="en-US" sz="2400" b="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Underestimates ET</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Highly variable correlations depending on vegetation/elevation</a:t>
                      </a:r>
                    </a:p>
                  </a:txBody>
                  <a:tcPr/>
                </a:tc>
                <a:extLst>
                  <a:ext uri="{0D108BD9-81ED-4DB2-BD59-A6C34878D82A}">
                    <a16:rowId xmlns:a16="http://schemas.microsoft.com/office/drawing/2014/main" val="3616137959"/>
                  </a:ext>
                </a:extLst>
              </a:tr>
              <a:tr h="782659">
                <a:tc>
                  <a:txBody>
                    <a:bodyPr/>
                    <a:lstStyle/>
                    <a:p>
                      <a:r>
                        <a:rPr lang="en-US" sz="2400" dirty="0" err="1">
                          <a:solidFill>
                            <a:schemeClr val="tx1">
                              <a:lumMod val="75000"/>
                              <a:lumOff val="25000"/>
                            </a:schemeClr>
                          </a:solidFill>
                        </a:rPr>
                        <a:t>EEFlux</a:t>
                      </a:r>
                      <a:r>
                        <a:rPr lang="en-US" sz="2400" dirty="0">
                          <a:solidFill>
                            <a:schemeClr val="tx1">
                              <a:lumMod val="75000"/>
                              <a:lumOff val="25000"/>
                            </a:schemeClr>
                          </a:solidFill>
                        </a:rPr>
                        <a:t> </a:t>
                      </a:r>
                    </a:p>
                    <a:p>
                      <a:r>
                        <a:rPr lang="en-US" sz="2400" dirty="0">
                          <a:solidFill>
                            <a:schemeClr val="tx1">
                              <a:lumMod val="75000"/>
                              <a:lumOff val="25000"/>
                            </a:schemeClr>
                          </a:solidFill>
                        </a:rPr>
                        <a:t>(METRIC)</a:t>
                      </a:r>
                    </a:p>
                  </a:txBody>
                  <a:tcPr/>
                </a:tc>
                <a:tc>
                  <a:txBody>
                    <a:bodyPr/>
                    <a:lstStyle/>
                    <a:p>
                      <a:pPr marL="342900" indent="-342900">
                        <a:buClr>
                          <a:srgbClr val="3289B4"/>
                        </a:buClr>
                        <a:buFont typeface="Wingdings 3" panose="05040102010807070707" pitchFamily="18" charset="2"/>
                        <a:buChar char="}"/>
                      </a:pPr>
                      <a:endParaRPr lang="en-US" sz="240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txBody>
                  <a:tcPr/>
                </a:tc>
                <a:extLst>
                  <a:ext uri="{0D108BD9-81ED-4DB2-BD59-A6C34878D82A}">
                    <a16:rowId xmlns:a16="http://schemas.microsoft.com/office/drawing/2014/main" val="1995270828"/>
                  </a:ext>
                </a:extLst>
              </a:tr>
              <a:tr h="826158">
                <a:tc>
                  <a:txBody>
                    <a:bodyPr/>
                    <a:lstStyle/>
                    <a:p>
                      <a:r>
                        <a:rPr lang="en-US" sz="2400" dirty="0">
                          <a:solidFill>
                            <a:schemeClr val="tx1">
                              <a:lumMod val="75000"/>
                              <a:lumOff val="25000"/>
                            </a:schemeClr>
                          </a:solidFill>
                        </a:rPr>
                        <a:t>MOD16</a:t>
                      </a: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txBody>
                  <a:tcPr/>
                </a:tc>
                <a:extLst>
                  <a:ext uri="{0D108BD9-81ED-4DB2-BD59-A6C34878D82A}">
                    <a16:rowId xmlns:a16="http://schemas.microsoft.com/office/drawing/2014/main" val="4190126080"/>
                  </a:ext>
                </a:extLst>
              </a:tr>
              <a:tr h="1262743">
                <a:tc>
                  <a:txBody>
                    <a:bodyPr/>
                    <a:lstStyle/>
                    <a:p>
                      <a:r>
                        <a:rPr lang="en-US" sz="2400" dirty="0">
                          <a:solidFill>
                            <a:schemeClr val="tx1">
                              <a:lumMod val="75000"/>
                              <a:lumOff val="25000"/>
                            </a:schemeClr>
                          </a:solidFill>
                        </a:rPr>
                        <a:t>NLDAS</a:t>
                      </a: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txBody>
                  <a:tcPr/>
                </a:tc>
                <a:extLst>
                  <a:ext uri="{0D108BD9-81ED-4DB2-BD59-A6C34878D82A}">
                    <a16:rowId xmlns:a16="http://schemas.microsoft.com/office/drawing/2014/main" val="2105091246"/>
                  </a:ext>
                </a:extLst>
              </a:tr>
            </a:tbl>
          </a:graphicData>
        </a:graphic>
      </p:graphicFrame>
    </p:spTree>
    <p:extLst>
      <p:ext uri="{BB962C8B-B14F-4D97-AF65-F5344CB8AC3E}">
        <p14:creationId xmlns:p14="http://schemas.microsoft.com/office/powerpoint/2010/main" val="34324176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p:cNvPicPr>
            <a:picLocks noChangeAspect="1"/>
          </p:cNvPicPr>
          <p:nvPr/>
        </p:nvPicPr>
        <p:blipFill rotWithShape="1">
          <a:blip r:embed="rId3" cstate="print">
            <a:extLst>
              <a:ext uri="{28A0092B-C50C-407E-A947-70E740481C1C}">
                <a14:useLocalDpi xmlns:a14="http://schemas.microsoft.com/office/drawing/2010/main" val="0"/>
              </a:ext>
            </a:extLst>
          </a:blip>
          <a:srcRect l="7606" r="28752"/>
          <a:stretch/>
        </p:blipFill>
        <p:spPr>
          <a:xfrm>
            <a:off x="0" y="64408"/>
            <a:ext cx="12192000" cy="3356572"/>
          </a:xfrm>
          <a:prstGeom prst="rect">
            <a:avLst/>
          </a:prstGeom>
        </p:spPr>
      </p:pic>
      <p:sp>
        <p:nvSpPr>
          <p:cNvPr id="5" name="Title 4"/>
          <p:cNvSpPr>
            <a:spLocks noGrp="1"/>
          </p:cNvSpPr>
          <p:nvPr>
            <p:ph type="title"/>
          </p:nvPr>
        </p:nvSpPr>
        <p:spPr/>
        <p:txBody>
          <a:bodyPr>
            <a:noAutofit/>
          </a:bodyPr>
          <a:lstStyle/>
          <a:p>
            <a:r>
              <a:rPr lang="en-US" dirty="0"/>
              <a:t>Background </a:t>
            </a:r>
          </a:p>
        </p:txBody>
      </p:sp>
      <p:sp>
        <p:nvSpPr>
          <p:cNvPr id="7" name="Text Placeholder 5"/>
          <p:cNvSpPr txBox="1">
            <a:spLocks/>
          </p:cNvSpPr>
          <p:nvPr/>
        </p:nvSpPr>
        <p:spPr>
          <a:xfrm>
            <a:off x="1009553" y="4438191"/>
            <a:ext cx="10687147" cy="1551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a:t>60% of Idaho is publicly managed land</a:t>
            </a:r>
          </a:p>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a:t>Receives an average of 12 inches of precipitation per year</a:t>
            </a:r>
          </a:p>
          <a:p>
            <a:pPr marL="342900" indent="-342900">
              <a:lnSpc>
                <a:spcPct val="100000"/>
              </a:lnSpc>
              <a:spcBef>
                <a:spcPts val="0"/>
              </a:spcBef>
              <a:spcAft>
                <a:spcPts val="600"/>
              </a:spcAft>
              <a:buClr>
                <a:srgbClr val="3289B4"/>
              </a:buClr>
              <a:buFont typeface="Webdings" panose="05030102010509060703" pitchFamily="18" charset="2"/>
              <a:buChar char="4"/>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000" dirty="0"/>
          </a:p>
          <a:p>
            <a:pPr marL="800100" lvl="1" indent="-342900">
              <a:lnSpc>
                <a:spcPct val="100000"/>
              </a:lnSpc>
              <a:spcBef>
                <a:spcPts val="0"/>
              </a:spcBef>
              <a:spcAft>
                <a:spcPts val="600"/>
              </a:spcAft>
              <a:buClr>
                <a:srgbClr val="3289B4"/>
              </a:buClr>
              <a:buFont typeface="Webdings" panose="05030102010509060703" pitchFamily="18" charset="2"/>
              <a:buChar char="4"/>
            </a:pPr>
            <a:endParaRPr lang="en-US" dirty="0"/>
          </a:p>
        </p:txBody>
      </p:sp>
      <p:sp>
        <p:nvSpPr>
          <p:cNvPr id="6" name="Text Placeholder 4"/>
          <p:cNvSpPr txBox="1">
            <a:spLocks/>
          </p:cNvSpPr>
          <p:nvPr/>
        </p:nvSpPr>
        <p:spPr>
          <a:xfrm>
            <a:off x="-49144" y="3199219"/>
            <a:ext cx="3205108" cy="31432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sz="1100" b="1" dirty="0">
                <a:solidFill>
                  <a:schemeClr val="bg1"/>
                </a:solidFill>
                <a:latin typeface="Century Gothic" panose="020B0502020202020204" pitchFamily="34" charset="0"/>
              </a:rPr>
              <a:t>Image Credit: Ian Lauer</a:t>
            </a:r>
          </a:p>
        </p:txBody>
      </p:sp>
    </p:spTree>
    <p:extLst>
      <p:ext uri="{BB962C8B-B14F-4D97-AF65-F5344CB8AC3E}">
        <p14:creationId xmlns:p14="http://schemas.microsoft.com/office/powerpoint/2010/main" val="715009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Model Comparison</a:t>
            </a:r>
          </a:p>
        </p:txBody>
      </p:sp>
      <p:graphicFrame>
        <p:nvGraphicFramePr>
          <p:cNvPr id="2" name="Table 1"/>
          <p:cNvGraphicFramePr>
            <a:graphicFrameLocks noGrp="1"/>
          </p:cNvGraphicFramePr>
          <p:nvPr>
            <p:extLst>
              <p:ext uri="{D42A27DB-BD31-4B8C-83A1-F6EECF244321}">
                <p14:modId xmlns:p14="http://schemas.microsoft.com/office/powerpoint/2010/main" val="3141981817"/>
              </p:ext>
            </p:extLst>
          </p:nvPr>
        </p:nvGraphicFramePr>
        <p:xfrm>
          <a:off x="287399" y="985225"/>
          <a:ext cx="11658600" cy="5578861"/>
        </p:xfrm>
        <a:graphic>
          <a:graphicData uri="http://schemas.openxmlformats.org/drawingml/2006/table">
            <a:tbl>
              <a:tblPr firstRow="1" bandRow="1">
                <a:tableStyleId>{5C22544A-7EE6-4342-B048-85BDC9FD1C3A}</a:tableStyleId>
              </a:tblPr>
              <a:tblGrid>
                <a:gridCol w="1963432">
                  <a:extLst>
                    <a:ext uri="{9D8B030D-6E8A-4147-A177-3AD203B41FA5}">
                      <a16:colId xmlns:a16="http://schemas.microsoft.com/office/drawing/2014/main" val="3423278835"/>
                    </a:ext>
                  </a:extLst>
                </a:gridCol>
                <a:gridCol w="3783806">
                  <a:extLst>
                    <a:ext uri="{9D8B030D-6E8A-4147-A177-3AD203B41FA5}">
                      <a16:colId xmlns:a16="http://schemas.microsoft.com/office/drawing/2014/main" val="3400324624"/>
                    </a:ext>
                  </a:extLst>
                </a:gridCol>
                <a:gridCol w="5911362">
                  <a:extLst>
                    <a:ext uri="{9D8B030D-6E8A-4147-A177-3AD203B41FA5}">
                      <a16:colId xmlns:a16="http://schemas.microsoft.com/office/drawing/2014/main" val="1446597409"/>
                    </a:ext>
                  </a:extLst>
                </a:gridCol>
              </a:tblGrid>
              <a:tr h="479214">
                <a:tc>
                  <a:txBody>
                    <a:bodyPr/>
                    <a:lstStyle/>
                    <a:p>
                      <a:r>
                        <a:rPr lang="en-US" sz="2800" dirty="0"/>
                        <a:t>MODEL</a:t>
                      </a:r>
                    </a:p>
                  </a:txBody>
                  <a:tcPr>
                    <a:solidFill>
                      <a:srgbClr val="3289B4"/>
                    </a:solidFill>
                  </a:tcPr>
                </a:tc>
                <a:tc>
                  <a:txBody>
                    <a:bodyPr/>
                    <a:lstStyle/>
                    <a:p>
                      <a:r>
                        <a:rPr lang="en-US" sz="2800" dirty="0"/>
                        <a:t>PROS</a:t>
                      </a:r>
                    </a:p>
                  </a:txBody>
                  <a:tcPr>
                    <a:solidFill>
                      <a:srgbClr val="3289B4"/>
                    </a:solidFill>
                  </a:tcPr>
                </a:tc>
                <a:tc>
                  <a:txBody>
                    <a:bodyPr/>
                    <a:lstStyle/>
                    <a:p>
                      <a:r>
                        <a:rPr lang="en-US" sz="2800" dirty="0"/>
                        <a:t>CONS</a:t>
                      </a:r>
                    </a:p>
                  </a:txBody>
                  <a:tcPr>
                    <a:solidFill>
                      <a:srgbClr val="3289B4"/>
                    </a:solidFill>
                  </a:tcPr>
                </a:tc>
                <a:extLst>
                  <a:ext uri="{0D108BD9-81ED-4DB2-BD59-A6C34878D82A}">
                    <a16:rowId xmlns:a16="http://schemas.microsoft.com/office/drawing/2014/main" val="2085427289"/>
                  </a:ext>
                </a:extLst>
              </a:tr>
              <a:tr h="762000">
                <a:tc>
                  <a:txBody>
                    <a:bodyPr/>
                    <a:lstStyle/>
                    <a:p>
                      <a:r>
                        <a:rPr lang="en-US" sz="2400" dirty="0" err="1">
                          <a:solidFill>
                            <a:schemeClr val="tx1">
                              <a:lumMod val="75000"/>
                              <a:lumOff val="25000"/>
                            </a:schemeClr>
                          </a:solidFill>
                        </a:rPr>
                        <a:t>SSEBop</a:t>
                      </a:r>
                      <a:endParaRPr lang="en-US" sz="2400" dirty="0">
                        <a:solidFill>
                          <a:schemeClr val="tx1">
                            <a:lumMod val="75000"/>
                            <a:lumOff val="25000"/>
                          </a:schemeClr>
                        </a:solidFill>
                      </a:endParaRPr>
                    </a:p>
                  </a:txBody>
                  <a:tcPr/>
                </a:tc>
                <a:tc>
                  <a:txBody>
                    <a:bodyPr/>
                    <a:lstStyle/>
                    <a:p>
                      <a:pPr marL="342900" indent="-342900">
                        <a:spcAft>
                          <a:spcPts val="600"/>
                        </a:spcAft>
                        <a:buClr>
                          <a:srgbClr val="3289B4"/>
                        </a:buClr>
                        <a:buFont typeface="Wingdings 3" panose="05040102010807070707" pitchFamily="18" charset="2"/>
                        <a:buChar char="}"/>
                      </a:pPr>
                      <a:r>
                        <a:rPr lang="en-US" sz="2400" b="0" dirty="0">
                          <a:solidFill>
                            <a:schemeClr val="tx1">
                              <a:lumMod val="75000"/>
                              <a:lumOff val="25000"/>
                            </a:schemeClr>
                          </a:solidFill>
                        </a:rPr>
                        <a:t>Easy</a:t>
                      </a:r>
                      <a:r>
                        <a:rPr lang="en-US" sz="2400" b="0" baseline="0" dirty="0">
                          <a:solidFill>
                            <a:schemeClr val="tx1">
                              <a:lumMod val="75000"/>
                              <a:lumOff val="25000"/>
                            </a:schemeClr>
                          </a:solidFill>
                        </a:rPr>
                        <a:t> to access/download data</a:t>
                      </a:r>
                    </a:p>
                    <a:p>
                      <a:pPr marL="342900" indent="-342900">
                        <a:spcAft>
                          <a:spcPts val="600"/>
                        </a:spcAft>
                        <a:buClr>
                          <a:srgbClr val="3289B4"/>
                        </a:buClr>
                        <a:buFont typeface="Wingdings 3" panose="05040102010807070707" pitchFamily="18" charset="2"/>
                        <a:buChar char="}"/>
                      </a:pPr>
                      <a:endParaRPr lang="en-US" sz="2400" b="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Underestimates ET</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Highly variable correlations depending on vegetation/elevation</a:t>
                      </a:r>
                    </a:p>
                  </a:txBody>
                  <a:tcPr/>
                </a:tc>
                <a:extLst>
                  <a:ext uri="{0D108BD9-81ED-4DB2-BD59-A6C34878D82A}">
                    <a16:rowId xmlns:a16="http://schemas.microsoft.com/office/drawing/2014/main" val="3616137959"/>
                  </a:ext>
                </a:extLst>
              </a:tr>
              <a:tr h="782659">
                <a:tc>
                  <a:txBody>
                    <a:bodyPr/>
                    <a:lstStyle/>
                    <a:p>
                      <a:r>
                        <a:rPr lang="en-US" sz="2400" dirty="0" err="1">
                          <a:solidFill>
                            <a:schemeClr val="tx1">
                              <a:lumMod val="75000"/>
                              <a:lumOff val="25000"/>
                            </a:schemeClr>
                          </a:solidFill>
                        </a:rPr>
                        <a:t>EEFlux</a:t>
                      </a:r>
                      <a:r>
                        <a:rPr lang="en-US" sz="2400" dirty="0">
                          <a:solidFill>
                            <a:schemeClr val="tx1">
                              <a:lumMod val="75000"/>
                              <a:lumOff val="25000"/>
                            </a:schemeClr>
                          </a:solidFill>
                        </a:rPr>
                        <a:t> </a:t>
                      </a:r>
                    </a:p>
                    <a:p>
                      <a:r>
                        <a:rPr lang="en-US" sz="2400" dirty="0">
                          <a:solidFill>
                            <a:schemeClr val="tx1">
                              <a:lumMod val="75000"/>
                              <a:lumOff val="25000"/>
                            </a:schemeClr>
                          </a:solidFill>
                        </a:rPr>
                        <a:t>(METRIC)</a:t>
                      </a:r>
                    </a:p>
                  </a:txBody>
                  <a:tcPr/>
                </a:tc>
                <a:tc>
                  <a:txBody>
                    <a:bodyPr/>
                    <a:lstStyle/>
                    <a:p>
                      <a:pPr marL="342900" indent="-342900">
                        <a:buClr>
                          <a:srgbClr val="3289B4"/>
                        </a:buClr>
                        <a:buFont typeface="Wingdings 3" panose="05040102010807070707" pitchFamily="18" charset="2"/>
                        <a:buChar char="}"/>
                      </a:pPr>
                      <a:r>
                        <a:rPr lang="en-US" sz="2400" dirty="0">
                          <a:solidFill>
                            <a:schemeClr val="tx1">
                              <a:lumMod val="75000"/>
                              <a:lumOff val="25000"/>
                            </a:schemeClr>
                          </a:solidFill>
                        </a:rPr>
                        <a:t>High</a:t>
                      </a:r>
                      <a:r>
                        <a:rPr lang="en-US" sz="2400" baseline="0" dirty="0">
                          <a:solidFill>
                            <a:schemeClr val="tx1">
                              <a:lumMod val="75000"/>
                              <a:lumOff val="25000"/>
                            </a:schemeClr>
                          </a:solidFill>
                        </a:rPr>
                        <a:t> spatial resolution</a:t>
                      </a:r>
                      <a:endParaRPr lang="en-US" sz="240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0" dirty="0">
                          <a:solidFill>
                            <a:schemeClr val="tx1">
                              <a:lumMod val="75000"/>
                              <a:lumOff val="25000"/>
                            </a:schemeClr>
                          </a:solidFill>
                        </a:rPr>
                        <a:t>Difficult to access &amp; download data</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Cloud cover limits usability</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Landsat 7 images may be unusable</a:t>
                      </a:r>
                    </a:p>
                  </a:txBody>
                  <a:tcPr/>
                </a:tc>
                <a:extLst>
                  <a:ext uri="{0D108BD9-81ED-4DB2-BD59-A6C34878D82A}">
                    <a16:rowId xmlns:a16="http://schemas.microsoft.com/office/drawing/2014/main" val="1995270828"/>
                  </a:ext>
                </a:extLst>
              </a:tr>
              <a:tr h="826158">
                <a:tc>
                  <a:txBody>
                    <a:bodyPr/>
                    <a:lstStyle/>
                    <a:p>
                      <a:r>
                        <a:rPr lang="en-US" sz="2400" dirty="0">
                          <a:solidFill>
                            <a:schemeClr val="tx1">
                              <a:lumMod val="75000"/>
                              <a:lumOff val="25000"/>
                            </a:schemeClr>
                          </a:solidFill>
                        </a:rPr>
                        <a:t>MOD16</a:t>
                      </a: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txBody>
                  <a:tcPr/>
                </a:tc>
                <a:extLst>
                  <a:ext uri="{0D108BD9-81ED-4DB2-BD59-A6C34878D82A}">
                    <a16:rowId xmlns:a16="http://schemas.microsoft.com/office/drawing/2014/main" val="4190126080"/>
                  </a:ext>
                </a:extLst>
              </a:tr>
              <a:tr h="1262743">
                <a:tc>
                  <a:txBody>
                    <a:bodyPr/>
                    <a:lstStyle/>
                    <a:p>
                      <a:r>
                        <a:rPr lang="en-US" sz="2400" dirty="0">
                          <a:solidFill>
                            <a:schemeClr val="tx1">
                              <a:lumMod val="75000"/>
                              <a:lumOff val="25000"/>
                            </a:schemeClr>
                          </a:solidFill>
                        </a:rPr>
                        <a:t>NLDAS</a:t>
                      </a:r>
                    </a:p>
                  </a:txBody>
                  <a:tcPr/>
                </a:tc>
                <a:tc>
                  <a:txBody>
                    <a:bodyPr/>
                    <a:lstStyle/>
                    <a:p>
                      <a:pPr marL="0" marR="0" lvl="0" indent="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None/>
                        <a:tabLst/>
                        <a:defRPr/>
                      </a:pPr>
                      <a:endParaRPr lang="en-US" sz="2400" baseline="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txBody>
                  <a:tcPr/>
                </a:tc>
                <a:extLst>
                  <a:ext uri="{0D108BD9-81ED-4DB2-BD59-A6C34878D82A}">
                    <a16:rowId xmlns:a16="http://schemas.microsoft.com/office/drawing/2014/main" val="2105091246"/>
                  </a:ext>
                </a:extLst>
              </a:tr>
            </a:tbl>
          </a:graphicData>
        </a:graphic>
      </p:graphicFrame>
    </p:spTree>
    <p:extLst>
      <p:ext uri="{BB962C8B-B14F-4D97-AF65-F5344CB8AC3E}">
        <p14:creationId xmlns:p14="http://schemas.microsoft.com/office/powerpoint/2010/main" val="4030865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Model Comparison</a:t>
            </a:r>
          </a:p>
        </p:txBody>
      </p:sp>
      <p:graphicFrame>
        <p:nvGraphicFramePr>
          <p:cNvPr id="2" name="Table 1"/>
          <p:cNvGraphicFramePr>
            <a:graphicFrameLocks noGrp="1"/>
          </p:cNvGraphicFramePr>
          <p:nvPr>
            <p:extLst>
              <p:ext uri="{D42A27DB-BD31-4B8C-83A1-F6EECF244321}">
                <p14:modId xmlns:p14="http://schemas.microsoft.com/office/powerpoint/2010/main" val="3652209534"/>
              </p:ext>
            </p:extLst>
          </p:nvPr>
        </p:nvGraphicFramePr>
        <p:xfrm>
          <a:off x="287399" y="985225"/>
          <a:ext cx="11658600" cy="5589746"/>
        </p:xfrm>
        <a:graphic>
          <a:graphicData uri="http://schemas.openxmlformats.org/drawingml/2006/table">
            <a:tbl>
              <a:tblPr firstRow="1" bandRow="1">
                <a:tableStyleId>{5C22544A-7EE6-4342-B048-85BDC9FD1C3A}</a:tableStyleId>
              </a:tblPr>
              <a:tblGrid>
                <a:gridCol w="1963432">
                  <a:extLst>
                    <a:ext uri="{9D8B030D-6E8A-4147-A177-3AD203B41FA5}">
                      <a16:colId xmlns:a16="http://schemas.microsoft.com/office/drawing/2014/main" val="3423278835"/>
                    </a:ext>
                  </a:extLst>
                </a:gridCol>
                <a:gridCol w="3783806">
                  <a:extLst>
                    <a:ext uri="{9D8B030D-6E8A-4147-A177-3AD203B41FA5}">
                      <a16:colId xmlns:a16="http://schemas.microsoft.com/office/drawing/2014/main" val="3400324624"/>
                    </a:ext>
                  </a:extLst>
                </a:gridCol>
                <a:gridCol w="5911362">
                  <a:extLst>
                    <a:ext uri="{9D8B030D-6E8A-4147-A177-3AD203B41FA5}">
                      <a16:colId xmlns:a16="http://schemas.microsoft.com/office/drawing/2014/main" val="1446597409"/>
                    </a:ext>
                  </a:extLst>
                </a:gridCol>
              </a:tblGrid>
              <a:tr h="479214">
                <a:tc>
                  <a:txBody>
                    <a:bodyPr/>
                    <a:lstStyle/>
                    <a:p>
                      <a:r>
                        <a:rPr lang="en-US" sz="2800" dirty="0"/>
                        <a:t>MODEL</a:t>
                      </a:r>
                    </a:p>
                  </a:txBody>
                  <a:tcPr>
                    <a:solidFill>
                      <a:srgbClr val="3289B4"/>
                    </a:solidFill>
                  </a:tcPr>
                </a:tc>
                <a:tc>
                  <a:txBody>
                    <a:bodyPr/>
                    <a:lstStyle/>
                    <a:p>
                      <a:r>
                        <a:rPr lang="en-US" sz="2800" dirty="0"/>
                        <a:t>PROS</a:t>
                      </a:r>
                    </a:p>
                  </a:txBody>
                  <a:tcPr>
                    <a:solidFill>
                      <a:srgbClr val="3289B4"/>
                    </a:solidFill>
                  </a:tcPr>
                </a:tc>
                <a:tc>
                  <a:txBody>
                    <a:bodyPr/>
                    <a:lstStyle/>
                    <a:p>
                      <a:r>
                        <a:rPr lang="en-US" sz="2800" dirty="0"/>
                        <a:t>CONS</a:t>
                      </a:r>
                    </a:p>
                  </a:txBody>
                  <a:tcPr>
                    <a:solidFill>
                      <a:srgbClr val="3289B4"/>
                    </a:solidFill>
                  </a:tcPr>
                </a:tc>
                <a:extLst>
                  <a:ext uri="{0D108BD9-81ED-4DB2-BD59-A6C34878D82A}">
                    <a16:rowId xmlns:a16="http://schemas.microsoft.com/office/drawing/2014/main" val="2085427289"/>
                  </a:ext>
                </a:extLst>
              </a:tr>
              <a:tr h="762000">
                <a:tc>
                  <a:txBody>
                    <a:bodyPr/>
                    <a:lstStyle/>
                    <a:p>
                      <a:r>
                        <a:rPr lang="en-US" sz="2400" dirty="0" err="1">
                          <a:solidFill>
                            <a:schemeClr val="tx1">
                              <a:lumMod val="75000"/>
                              <a:lumOff val="25000"/>
                            </a:schemeClr>
                          </a:solidFill>
                        </a:rPr>
                        <a:t>SSEBop</a:t>
                      </a:r>
                      <a:endParaRPr lang="en-US" sz="2400" dirty="0">
                        <a:solidFill>
                          <a:schemeClr val="tx1">
                            <a:lumMod val="75000"/>
                            <a:lumOff val="25000"/>
                          </a:schemeClr>
                        </a:solidFill>
                      </a:endParaRPr>
                    </a:p>
                  </a:txBody>
                  <a:tcPr/>
                </a:tc>
                <a:tc>
                  <a:txBody>
                    <a:bodyPr/>
                    <a:lstStyle/>
                    <a:p>
                      <a:pPr marL="342900" indent="-342900">
                        <a:spcAft>
                          <a:spcPts val="600"/>
                        </a:spcAft>
                        <a:buClr>
                          <a:srgbClr val="3289B4"/>
                        </a:buClr>
                        <a:buFont typeface="Wingdings 3" panose="05040102010807070707" pitchFamily="18" charset="2"/>
                        <a:buChar char="}"/>
                      </a:pPr>
                      <a:r>
                        <a:rPr lang="en-US" sz="2400" b="0" dirty="0">
                          <a:solidFill>
                            <a:schemeClr val="tx1">
                              <a:lumMod val="75000"/>
                              <a:lumOff val="25000"/>
                            </a:schemeClr>
                          </a:solidFill>
                        </a:rPr>
                        <a:t>Easy</a:t>
                      </a:r>
                      <a:r>
                        <a:rPr lang="en-US" sz="2400" b="0" baseline="0" dirty="0">
                          <a:solidFill>
                            <a:schemeClr val="tx1">
                              <a:lumMod val="75000"/>
                              <a:lumOff val="25000"/>
                            </a:schemeClr>
                          </a:solidFill>
                        </a:rPr>
                        <a:t> to access/download data</a:t>
                      </a:r>
                    </a:p>
                    <a:p>
                      <a:pPr marL="342900" indent="-342900">
                        <a:spcAft>
                          <a:spcPts val="600"/>
                        </a:spcAft>
                        <a:buClr>
                          <a:srgbClr val="3289B4"/>
                        </a:buClr>
                        <a:buFont typeface="Wingdings 3" panose="05040102010807070707" pitchFamily="18" charset="2"/>
                        <a:buChar char="}"/>
                      </a:pPr>
                      <a:endParaRPr lang="en-US" sz="2400" b="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Underestimates ET</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Highly variable correlations depending on vegetation/elevation</a:t>
                      </a:r>
                    </a:p>
                  </a:txBody>
                  <a:tcPr/>
                </a:tc>
                <a:extLst>
                  <a:ext uri="{0D108BD9-81ED-4DB2-BD59-A6C34878D82A}">
                    <a16:rowId xmlns:a16="http://schemas.microsoft.com/office/drawing/2014/main" val="3616137959"/>
                  </a:ext>
                </a:extLst>
              </a:tr>
              <a:tr h="782659">
                <a:tc>
                  <a:txBody>
                    <a:bodyPr/>
                    <a:lstStyle/>
                    <a:p>
                      <a:r>
                        <a:rPr lang="en-US" sz="2400" dirty="0" err="1">
                          <a:solidFill>
                            <a:schemeClr val="tx1">
                              <a:lumMod val="75000"/>
                              <a:lumOff val="25000"/>
                            </a:schemeClr>
                          </a:solidFill>
                        </a:rPr>
                        <a:t>EEFlux</a:t>
                      </a:r>
                      <a:r>
                        <a:rPr lang="en-US" sz="2400" dirty="0">
                          <a:solidFill>
                            <a:schemeClr val="tx1">
                              <a:lumMod val="75000"/>
                              <a:lumOff val="25000"/>
                            </a:schemeClr>
                          </a:solidFill>
                        </a:rPr>
                        <a:t> </a:t>
                      </a:r>
                    </a:p>
                    <a:p>
                      <a:r>
                        <a:rPr lang="en-US" sz="2400" dirty="0">
                          <a:solidFill>
                            <a:schemeClr val="tx1">
                              <a:lumMod val="75000"/>
                              <a:lumOff val="25000"/>
                            </a:schemeClr>
                          </a:solidFill>
                        </a:rPr>
                        <a:t>(METRIC)</a:t>
                      </a:r>
                    </a:p>
                  </a:txBody>
                  <a:tcPr/>
                </a:tc>
                <a:tc>
                  <a:txBody>
                    <a:bodyPr/>
                    <a:lstStyle/>
                    <a:p>
                      <a:pPr marL="342900" indent="-342900">
                        <a:buClr>
                          <a:srgbClr val="3289B4"/>
                        </a:buClr>
                        <a:buFont typeface="Wingdings 3" panose="05040102010807070707" pitchFamily="18" charset="2"/>
                        <a:buChar char="}"/>
                      </a:pPr>
                      <a:r>
                        <a:rPr lang="en-US" sz="2400" dirty="0">
                          <a:solidFill>
                            <a:schemeClr val="tx1">
                              <a:lumMod val="75000"/>
                              <a:lumOff val="25000"/>
                            </a:schemeClr>
                          </a:solidFill>
                        </a:rPr>
                        <a:t>High</a:t>
                      </a:r>
                      <a:r>
                        <a:rPr lang="en-US" sz="2400" baseline="0" dirty="0">
                          <a:solidFill>
                            <a:schemeClr val="tx1">
                              <a:lumMod val="75000"/>
                              <a:lumOff val="25000"/>
                            </a:schemeClr>
                          </a:solidFill>
                        </a:rPr>
                        <a:t> spatial resolution</a:t>
                      </a:r>
                      <a:endParaRPr lang="en-US" sz="240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0" dirty="0">
                          <a:solidFill>
                            <a:schemeClr val="tx1">
                              <a:lumMod val="75000"/>
                              <a:lumOff val="25000"/>
                            </a:schemeClr>
                          </a:solidFill>
                        </a:rPr>
                        <a:t>Difficult to access &amp; download data</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Cloud cover limits usability</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Landsat 7 images may be unusable</a:t>
                      </a:r>
                    </a:p>
                  </a:txBody>
                  <a:tcPr/>
                </a:tc>
                <a:extLst>
                  <a:ext uri="{0D108BD9-81ED-4DB2-BD59-A6C34878D82A}">
                    <a16:rowId xmlns:a16="http://schemas.microsoft.com/office/drawing/2014/main" val="1995270828"/>
                  </a:ext>
                </a:extLst>
              </a:tr>
              <a:tr h="782659">
                <a:tc>
                  <a:txBody>
                    <a:bodyPr/>
                    <a:lstStyle/>
                    <a:p>
                      <a:r>
                        <a:rPr lang="en-US" sz="2400" dirty="0">
                          <a:solidFill>
                            <a:schemeClr val="tx1">
                              <a:lumMod val="75000"/>
                              <a:lumOff val="25000"/>
                            </a:schemeClr>
                          </a:solidFill>
                        </a:rPr>
                        <a:t>MOD16</a:t>
                      </a: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dirty="0">
                          <a:solidFill>
                            <a:schemeClr val="tx1">
                              <a:lumMod val="75000"/>
                              <a:lumOff val="25000"/>
                            </a:schemeClr>
                          </a:solidFill>
                        </a:rPr>
                        <a:t>Fairly</a:t>
                      </a:r>
                      <a:r>
                        <a:rPr lang="en-US" sz="2400" baseline="0" dirty="0">
                          <a:solidFill>
                            <a:schemeClr val="tx1">
                              <a:lumMod val="75000"/>
                              <a:lumOff val="25000"/>
                            </a:schemeClr>
                          </a:solidFill>
                        </a:rPr>
                        <a:t> high spatial resolution</a:t>
                      </a:r>
                      <a:endParaRPr lang="en-US" sz="240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Overestimates ET across the board</a:t>
                      </a:r>
                    </a:p>
                  </a:txBody>
                  <a:tcPr/>
                </a:tc>
                <a:extLst>
                  <a:ext uri="{0D108BD9-81ED-4DB2-BD59-A6C34878D82A}">
                    <a16:rowId xmlns:a16="http://schemas.microsoft.com/office/drawing/2014/main" val="4190126080"/>
                  </a:ext>
                </a:extLst>
              </a:tr>
              <a:tr h="1276826">
                <a:tc>
                  <a:txBody>
                    <a:bodyPr/>
                    <a:lstStyle/>
                    <a:p>
                      <a:r>
                        <a:rPr lang="en-US" sz="2400" dirty="0">
                          <a:solidFill>
                            <a:schemeClr val="tx1">
                              <a:lumMod val="75000"/>
                              <a:lumOff val="25000"/>
                            </a:schemeClr>
                          </a:solidFill>
                        </a:rPr>
                        <a:t>NLDAS</a:t>
                      </a: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endParaRPr lang="en-US" sz="2400" baseline="0" dirty="0">
                        <a:solidFill>
                          <a:schemeClr val="tx1">
                            <a:lumMod val="75000"/>
                            <a:lumOff val="25000"/>
                          </a:schemeClr>
                        </a:solidFill>
                      </a:endParaRPr>
                    </a:p>
                  </a:txBody>
                  <a:tcPr/>
                </a:tc>
                <a:extLst>
                  <a:ext uri="{0D108BD9-81ED-4DB2-BD59-A6C34878D82A}">
                    <a16:rowId xmlns:a16="http://schemas.microsoft.com/office/drawing/2014/main" val="2105091246"/>
                  </a:ext>
                </a:extLst>
              </a:tr>
            </a:tbl>
          </a:graphicData>
        </a:graphic>
      </p:graphicFrame>
    </p:spTree>
    <p:extLst>
      <p:ext uri="{BB962C8B-B14F-4D97-AF65-F5344CB8AC3E}">
        <p14:creationId xmlns:p14="http://schemas.microsoft.com/office/powerpoint/2010/main" val="459369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Model Comparison</a:t>
            </a:r>
          </a:p>
        </p:txBody>
      </p:sp>
      <p:graphicFrame>
        <p:nvGraphicFramePr>
          <p:cNvPr id="2" name="Table 1"/>
          <p:cNvGraphicFramePr>
            <a:graphicFrameLocks noGrp="1"/>
          </p:cNvGraphicFramePr>
          <p:nvPr>
            <p:extLst>
              <p:ext uri="{D42A27DB-BD31-4B8C-83A1-F6EECF244321}">
                <p14:modId xmlns:p14="http://schemas.microsoft.com/office/powerpoint/2010/main" val="1522929221"/>
              </p:ext>
            </p:extLst>
          </p:nvPr>
        </p:nvGraphicFramePr>
        <p:xfrm>
          <a:off x="287399" y="985225"/>
          <a:ext cx="11658600" cy="5589746"/>
        </p:xfrm>
        <a:graphic>
          <a:graphicData uri="http://schemas.openxmlformats.org/drawingml/2006/table">
            <a:tbl>
              <a:tblPr firstRow="1" bandRow="1">
                <a:tableStyleId>{5C22544A-7EE6-4342-B048-85BDC9FD1C3A}</a:tableStyleId>
              </a:tblPr>
              <a:tblGrid>
                <a:gridCol w="1963432">
                  <a:extLst>
                    <a:ext uri="{9D8B030D-6E8A-4147-A177-3AD203B41FA5}">
                      <a16:colId xmlns:a16="http://schemas.microsoft.com/office/drawing/2014/main" val="3423278835"/>
                    </a:ext>
                  </a:extLst>
                </a:gridCol>
                <a:gridCol w="3783806">
                  <a:extLst>
                    <a:ext uri="{9D8B030D-6E8A-4147-A177-3AD203B41FA5}">
                      <a16:colId xmlns:a16="http://schemas.microsoft.com/office/drawing/2014/main" val="3400324624"/>
                    </a:ext>
                  </a:extLst>
                </a:gridCol>
                <a:gridCol w="5911362">
                  <a:extLst>
                    <a:ext uri="{9D8B030D-6E8A-4147-A177-3AD203B41FA5}">
                      <a16:colId xmlns:a16="http://schemas.microsoft.com/office/drawing/2014/main" val="1446597409"/>
                    </a:ext>
                  </a:extLst>
                </a:gridCol>
              </a:tblGrid>
              <a:tr h="479214">
                <a:tc>
                  <a:txBody>
                    <a:bodyPr/>
                    <a:lstStyle/>
                    <a:p>
                      <a:r>
                        <a:rPr lang="en-US" sz="2800" dirty="0"/>
                        <a:t>MODEL</a:t>
                      </a:r>
                    </a:p>
                  </a:txBody>
                  <a:tcPr>
                    <a:solidFill>
                      <a:srgbClr val="3289B4"/>
                    </a:solidFill>
                  </a:tcPr>
                </a:tc>
                <a:tc>
                  <a:txBody>
                    <a:bodyPr/>
                    <a:lstStyle/>
                    <a:p>
                      <a:r>
                        <a:rPr lang="en-US" sz="2800" dirty="0"/>
                        <a:t>PROS</a:t>
                      </a:r>
                    </a:p>
                  </a:txBody>
                  <a:tcPr>
                    <a:solidFill>
                      <a:srgbClr val="3289B4"/>
                    </a:solidFill>
                  </a:tcPr>
                </a:tc>
                <a:tc>
                  <a:txBody>
                    <a:bodyPr/>
                    <a:lstStyle/>
                    <a:p>
                      <a:r>
                        <a:rPr lang="en-US" sz="2800" dirty="0"/>
                        <a:t>CONS</a:t>
                      </a:r>
                    </a:p>
                  </a:txBody>
                  <a:tcPr>
                    <a:solidFill>
                      <a:srgbClr val="3289B4"/>
                    </a:solidFill>
                  </a:tcPr>
                </a:tc>
                <a:extLst>
                  <a:ext uri="{0D108BD9-81ED-4DB2-BD59-A6C34878D82A}">
                    <a16:rowId xmlns:a16="http://schemas.microsoft.com/office/drawing/2014/main" val="2085427289"/>
                  </a:ext>
                </a:extLst>
              </a:tr>
              <a:tr h="762000">
                <a:tc>
                  <a:txBody>
                    <a:bodyPr/>
                    <a:lstStyle/>
                    <a:p>
                      <a:r>
                        <a:rPr lang="en-US" sz="2400" dirty="0" err="1">
                          <a:solidFill>
                            <a:schemeClr val="tx1">
                              <a:lumMod val="75000"/>
                              <a:lumOff val="25000"/>
                            </a:schemeClr>
                          </a:solidFill>
                        </a:rPr>
                        <a:t>SSEBop</a:t>
                      </a:r>
                      <a:endParaRPr lang="en-US" sz="2400" dirty="0">
                        <a:solidFill>
                          <a:schemeClr val="tx1">
                            <a:lumMod val="75000"/>
                            <a:lumOff val="25000"/>
                          </a:schemeClr>
                        </a:solidFill>
                      </a:endParaRPr>
                    </a:p>
                  </a:txBody>
                  <a:tcPr/>
                </a:tc>
                <a:tc>
                  <a:txBody>
                    <a:bodyPr/>
                    <a:lstStyle/>
                    <a:p>
                      <a:pPr marL="342900" indent="-342900">
                        <a:spcAft>
                          <a:spcPts val="600"/>
                        </a:spcAft>
                        <a:buClr>
                          <a:srgbClr val="3289B4"/>
                        </a:buClr>
                        <a:buFont typeface="Wingdings 3" panose="05040102010807070707" pitchFamily="18" charset="2"/>
                        <a:buChar char="}"/>
                      </a:pPr>
                      <a:r>
                        <a:rPr lang="en-US" sz="2400" b="0" dirty="0">
                          <a:solidFill>
                            <a:schemeClr val="tx1">
                              <a:lumMod val="75000"/>
                              <a:lumOff val="25000"/>
                            </a:schemeClr>
                          </a:solidFill>
                        </a:rPr>
                        <a:t>Easy</a:t>
                      </a:r>
                      <a:r>
                        <a:rPr lang="en-US" sz="2400" b="0" baseline="0" dirty="0">
                          <a:solidFill>
                            <a:schemeClr val="tx1">
                              <a:lumMod val="75000"/>
                              <a:lumOff val="25000"/>
                            </a:schemeClr>
                          </a:solidFill>
                        </a:rPr>
                        <a:t> to access/download data</a:t>
                      </a:r>
                    </a:p>
                    <a:p>
                      <a:pPr marL="342900" indent="-342900">
                        <a:spcAft>
                          <a:spcPts val="600"/>
                        </a:spcAft>
                        <a:buClr>
                          <a:srgbClr val="3289B4"/>
                        </a:buClr>
                        <a:buFont typeface="Wingdings 3" panose="05040102010807070707" pitchFamily="18" charset="2"/>
                        <a:buChar char="}"/>
                      </a:pPr>
                      <a:endParaRPr lang="en-US" sz="2400" b="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Underestimates ET</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Highly variable correlations depending on vegetation/elevation</a:t>
                      </a:r>
                    </a:p>
                  </a:txBody>
                  <a:tcPr/>
                </a:tc>
                <a:extLst>
                  <a:ext uri="{0D108BD9-81ED-4DB2-BD59-A6C34878D82A}">
                    <a16:rowId xmlns:a16="http://schemas.microsoft.com/office/drawing/2014/main" val="3616137959"/>
                  </a:ext>
                </a:extLst>
              </a:tr>
              <a:tr h="782659">
                <a:tc>
                  <a:txBody>
                    <a:bodyPr/>
                    <a:lstStyle/>
                    <a:p>
                      <a:r>
                        <a:rPr lang="en-US" sz="2400" dirty="0" err="1">
                          <a:solidFill>
                            <a:schemeClr val="tx1">
                              <a:lumMod val="75000"/>
                              <a:lumOff val="25000"/>
                            </a:schemeClr>
                          </a:solidFill>
                        </a:rPr>
                        <a:t>EEFlux</a:t>
                      </a:r>
                      <a:r>
                        <a:rPr lang="en-US" sz="2400" dirty="0">
                          <a:solidFill>
                            <a:schemeClr val="tx1">
                              <a:lumMod val="75000"/>
                              <a:lumOff val="25000"/>
                            </a:schemeClr>
                          </a:solidFill>
                        </a:rPr>
                        <a:t> </a:t>
                      </a:r>
                    </a:p>
                    <a:p>
                      <a:r>
                        <a:rPr lang="en-US" sz="2400" dirty="0">
                          <a:solidFill>
                            <a:schemeClr val="tx1">
                              <a:lumMod val="75000"/>
                              <a:lumOff val="25000"/>
                            </a:schemeClr>
                          </a:solidFill>
                        </a:rPr>
                        <a:t>(METRIC)</a:t>
                      </a:r>
                    </a:p>
                  </a:txBody>
                  <a:tcPr/>
                </a:tc>
                <a:tc>
                  <a:txBody>
                    <a:bodyPr/>
                    <a:lstStyle/>
                    <a:p>
                      <a:pPr marL="342900" indent="-342900">
                        <a:buClr>
                          <a:srgbClr val="3289B4"/>
                        </a:buClr>
                        <a:buFont typeface="Wingdings 3" panose="05040102010807070707" pitchFamily="18" charset="2"/>
                        <a:buChar char="}"/>
                      </a:pPr>
                      <a:r>
                        <a:rPr lang="en-US" sz="2400" dirty="0">
                          <a:solidFill>
                            <a:schemeClr val="tx1">
                              <a:lumMod val="75000"/>
                              <a:lumOff val="25000"/>
                            </a:schemeClr>
                          </a:solidFill>
                        </a:rPr>
                        <a:t>High</a:t>
                      </a:r>
                      <a:r>
                        <a:rPr lang="en-US" sz="2400" baseline="0" dirty="0">
                          <a:solidFill>
                            <a:schemeClr val="tx1">
                              <a:lumMod val="75000"/>
                              <a:lumOff val="25000"/>
                            </a:schemeClr>
                          </a:solidFill>
                        </a:rPr>
                        <a:t> spatial resolution</a:t>
                      </a:r>
                      <a:endParaRPr lang="en-US" sz="240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0" dirty="0">
                          <a:solidFill>
                            <a:schemeClr val="tx1">
                              <a:lumMod val="75000"/>
                              <a:lumOff val="25000"/>
                            </a:schemeClr>
                          </a:solidFill>
                        </a:rPr>
                        <a:t>Difficult to access &amp; download data</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Cloud cover limits usability</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Landsat 7 images may be unusable</a:t>
                      </a:r>
                    </a:p>
                  </a:txBody>
                  <a:tcPr/>
                </a:tc>
                <a:extLst>
                  <a:ext uri="{0D108BD9-81ED-4DB2-BD59-A6C34878D82A}">
                    <a16:rowId xmlns:a16="http://schemas.microsoft.com/office/drawing/2014/main" val="1995270828"/>
                  </a:ext>
                </a:extLst>
              </a:tr>
              <a:tr h="782659">
                <a:tc>
                  <a:txBody>
                    <a:bodyPr/>
                    <a:lstStyle/>
                    <a:p>
                      <a:r>
                        <a:rPr lang="en-US" sz="2400" dirty="0">
                          <a:solidFill>
                            <a:schemeClr val="tx1">
                              <a:lumMod val="75000"/>
                              <a:lumOff val="25000"/>
                            </a:schemeClr>
                          </a:solidFill>
                        </a:rPr>
                        <a:t>MOD16</a:t>
                      </a: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dirty="0">
                          <a:solidFill>
                            <a:schemeClr val="tx1">
                              <a:lumMod val="75000"/>
                              <a:lumOff val="25000"/>
                            </a:schemeClr>
                          </a:solidFill>
                        </a:rPr>
                        <a:t>Fairly</a:t>
                      </a:r>
                      <a:r>
                        <a:rPr lang="en-US" sz="2400" baseline="0" dirty="0">
                          <a:solidFill>
                            <a:schemeClr val="tx1">
                              <a:lumMod val="75000"/>
                              <a:lumOff val="25000"/>
                            </a:schemeClr>
                          </a:solidFill>
                        </a:rPr>
                        <a:t> high spatial resolution</a:t>
                      </a:r>
                      <a:endParaRPr lang="en-US" sz="240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aseline="0" dirty="0">
                          <a:solidFill>
                            <a:schemeClr val="tx1">
                              <a:lumMod val="75000"/>
                              <a:lumOff val="25000"/>
                            </a:schemeClr>
                          </a:solidFill>
                        </a:rPr>
                        <a:t>Overestimates ET across the board</a:t>
                      </a:r>
                    </a:p>
                  </a:txBody>
                  <a:tcPr/>
                </a:tc>
                <a:extLst>
                  <a:ext uri="{0D108BD9-81ED-4DB2-BD59-A6C34878D82A}">
                    <a16:rowId xmlns:a16="http://schemas.microsoft.com/office/drawing/2014/main" val="4190126080"/>
                  </a:ext>
                </a:extLst>
              </a:tr>
              <a:tr h="1276826">
                <a:tc>
                  <a:txBody>
                    <a:bodyPr/>
                    <a:lstStyle/>
                    <a:p>
                      <a:r>
                        <a:rPr lang="en-US" sz="2400" dirty="0">
                          <a:solidFill>
                            <a:schemeClr val="tx1">
                              <a:lumMod val="75000"/>
                              <a:lumOff val="25000"/>
                            </a:schemeClr>
                          </a:solidFill>
                        </a:rPr>
                        <a:t>NLDAS</a:t>
                      </a: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0" baseline="0" dirty="0">
                          <a:solidFill>
                            <a:schemeClr val="tx1">
                              <a:lumMod val="75000"/>
                              <a:lumOff val="25000"/>
                            </a:schemeClr>
                          </a:solidFill>
                        </a:rPr>
                        <a:t>Best correlations</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0" baseline="0" dirty="0">
                          <a:solidFill>
                            <a:schemeClr val="tx1">
                              <a:lumMod val="75000"/>
                              <a:lumOff val="25000"/>
                            </a:schemeClr>
                          </a:solidFill>
                        </a:rPr>
                        <a:t>High temporal resolution</a:t>
                      </a:r>
                      <a:endParaRPr lang="en-US" sz="2400" baseline="0" dirty="0">
                        <a:solidFill>
                          <a:schemeClr val="tx1">
                            <a:lumMod val="75000"/>
                            <a:lumOff val="25000"/>
                          </a:schemeClr>
                        </a:solidFill>
                      </a:endParaRPr>
                    </a:p>
                  </a:txBody>
                  <a:tcPr/>
                </a:tc>
                <a:tc>
                  <a:txBody>
                    <a:bodyPr/>
                    <a:lstStyle/>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0" dirty="0">
                          <a:solidFill>
                            <a:schemeClr val="tx1">
                              <a:lumMod val="75000"/>
                              <a:lumOff val="25000"/>
                            </a:schemeClr>
                          </a:solidFill>
                        </a:rPr>
                        <a:t>Low spatial</a:t>
                      </a:r>
                      <a:r>
                        <a:rPr lang="en-US" sz="2400" b="0" baseline="0" dirty="0">
                          <a:solidFill>
                            <a:schemeClr val="tx1">
                              <a:lumMod val="75000"/>
                              <a:lumOff val="25000"/>
                            </a:schemeClr>
                          </a:solidFill>
                        </a:rPr>
                        <a:t> resolution</a:t>
                      </a:r>
                    </a:p>
                    <a:p>
                      <a:pPr marL="342900" marR="0" lvl="0" indent="-342900" algn="l" defTabSz="914400" rtl="0" eaLnBrk="1" fontAlgn="auto" latinLnBrk="0" hangingPunct="1">
                        <a:lnSpc>
                          <a:spcPct val="100000"/>
                        </a:lnSpc>
                        <a:spcBef>
                          <a:spcPts val="0"/>
                        </a:spcBef>
                        <a:spcAft>
                          <a:spcPts val="600"/>
                        </a:spcAft>
                        <a:buClr>
                          <a:srgbClr val="3289B4"/>
                        </a:buClr>
                        <a:buSzTx/>
                        <a:buFont typeface="Wingdings 3" panose="05040102010807070707" pitchFamily="18" charset="2"/>
                        <a:buChar char="}"/>
                        <a:tabLst/>
                        <a:defRPr/>
                      </a:pPr>
                      <a:r>
                        <a:rPr lang="en-US" sz="2400" b="0" baseline="0" dirty="0">
                          <a:solidFill>
                            <a:schemeClr val="tx1">
                              <a:lumMod val="75000"/>
                              <a:lumOff val="25000"/>
                            </a:schemeClr>
                          </a:solidFill>
                        </a:rPr>
                        <a:t>Correlation may depend on availability of meteorological data</a:t>
                      </a:r>
                      <a:endParaRPr lang="en-US" sz="2400" baseline="0" dirty="0">
                        <a:solidFill>
                          <a:schemeClr val="tx1">
                            <a:lumMod val="75000"/>
                            <a:lumOff val="25000"/>
                          </a:schemeClr>
                        </a:solidFill>
                      </a:endParaRPr>
                    </a:p>
                  </a:txBody>
                  <a:tcPr/>
                </a:tc>
                <a:extLst>
                  <a:ext uri="{0D108BD9-81ED-4DB2-BD59-A6C34878D82A}">
                    <a16:rowId xmlns:a16="http://schemas.microsoft.com/office/drawing/2014/main" val="2105091246"/>
                  </a:ext>
                </a:extLst>
              </a:tr>
            </a:tbl>
          </a:graphicData>
        </a:graphic>
      </p:graphicFrame>
    </p:spTree>
    <p:extLst>
      <p:ext uri="{BB962C8B-B14F-4D97-AF65-F5344CB8AC3E}">
        <p14:creationId xmlns:p14="http://schemas.microsoft.com/office/powerpoint/2010/main" val="679022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Elevation</a:t>
            </a:r>
          </a:p>
        </p:txBody>
      </p:sp>
      <p:sp>
        <p:nvSpPr>
          <p:cNvPr id="4" name="Text Placeholder 5"/>
          <p:cNvSpPr>
            <a:spLocks noGrp="1"/>
          </p:cNvSpPr>
          <p:nvPr>
            <p:ph type="body" sz="half" idx="2"/>
          </p:nvPr>
        </p:nvSpPr>
        <p:spPr>
          <a:xfrm>
            <a:off x="9814" y="1045029"/>
            <a:ext cx="6106885" cy="5546270"/>
          </a:xfrm>
        </p:spPr>
        <p:txBody>
          <a:bodyPr>
            <a:noAutofit/>
          </a:bodyPr>
          <a:lstStyle/>
          <a:p>
            <a:pPr marL="457200" indent="-457200">
              <a:lnSpc>
                <a:spcPct val="100000"/>
              </a:lnSpc>
              <a:spcBef>
                <a:spcPts val="0"/>
              </a:spcBef>
              <a:spcAft>
                <a:spcPts val="600"/>
              </a:spcAft>
              <a:buClr>
                <a:srgbClr val="3289B4"/>
              </a:buClr>
              <a:buFont typeface="Wingdings 3" panose="05040102010807070707" pitchFamily="18" charset="2"/>
              <a:buChar char="}"/>
            </a:pPr>
            <a:r>
              <a:rPr lang="en-US" sz="2800" b="1" dirty="0" err="1"/>
              <a:t>EEFlux</a:t>
            </a:r>
            <a:r>
              <a:rPr lang="en-US" sz="2800" b="1" dirty="0"/>
              <a:t> (METRIC)</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1800" dirty="0" err="1"/>
              <a:t>EEFlux</a:t>
            </a:r>
            <a:r>
              <a:rPr lang="en-US" sz="1800" dirty="0"/>
              <a:t> generally increases linearly with elevation from 1200-2000m </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1800" dirty="0"/>
              <a:t>Low and high elevations show models sensitivity to plant type</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1800" dirty="0"/>
              <a:t>Spatial resolution (30m) leads to greater sensitivity in elevation bins</a:t>
            </a:r>
          </a:p>
          <a:p>
            <a:pPr marL="457200" indent="-457200">
              <a:lnSpc>
                <a:spcPct val="100000"/>
              </a:lnSpc>
              <a:spcBef>
                <a:spcPts val="0"/>
              </a:spcBef>
              <a:spcAft>
                <a:spcPts val="600"/>
              </a:spcAft>
              <a:buClr>
                <a:srgbClr val="3289B4"/>
              </a:buClr>
              <a:buFont typeface="Wingdings 3" panose="05040102010807070707" pitchFamily="18" charset="2"/>
              <a:buChar char="}"/>
            </a:pPr>
            <a:r>
              <a:rPr lang="en-US" sz="2800" b="1" dirty="0" err="1"/>
              <a:t>SSEBop</a:t>
            </a:r>
            <a:r>
              <a:rPr lang="en-US" sz="2800" b="1" dirty="0"/>
              <a:t> </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1800" dirty="0"/>
              <a:t>Linear increase in ET with elevation</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1800" dirty="0"/>
              <a:t>Low sensitivity to different vegetation types at extremes of elevation, possibly due to spatial resolution (1000m)</a:t>
            </a:r>
          </a:p>
          <a:p>
            <a:pPr marL="457200" indent="-457200">
              <a:lnSpc>
                <a:spcPct val="100000"/>
              </a:lnSpc>
              <a:spcBef>
                <a:spcPts val="0"/>
              </a:spcBef>
              <a:spcAft>
                <a:spcPts val="600"/>
              </a:spcAft>
              <a:buClr>
                <a:srgbClr val="3289B4"/>
              </a:buClr>
              <a:buFont typeface="Wingdings 3" panose="05040102010807070707" pitchFamily="18" charset="2"/>
              <a:buChar char="}"/>
            </a:pPr>
            <a:r>
              <a:rPr lang="en-US" sz="2800" b="1" dirty="0"/>
              <a:t>NLDAS-2 Noah</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1800" dirty="0"/>
              <a:t>Not shown, spatial resolution is ~12km, containing a large range of elevations per pixel, too coarse for analysis</a:t>
            </a:r>
          </a:p>
          <a:p>
            <a:pPr marL="742950" lvl="1" indent="-285750">
              <a:lnSpc>
                <a:spcPct val="100000"/>
              </a:lnSpc>
              <a:spcBef>
                <a:spcPts val="0"/>
              </a:spcBef>
              <a:spcAft>
                <a:spcPts val="600"/>
              </a:spcAft>
              <a:buClr>
                <a:srgbClr val="3289B4"/>
              </a:buClr>
              <a:buFont typeface="Wingdings 3" panose="05040102010807070707" pitchFamily="18" charset="2"/>
              <a:buChar char="}"/>
            </a:pPr>
            <a:endParaRPr lang="en-US" sz="1800" dirty="0"/>
          </a:p>
        </p:txBody>
      </p:sp>
      <p:graphicFrame>
        <p:nvGraphicFramePr>
          <p:cNvPr id="7" name="Chart 6"/>
          <p:cNvGraphicFramePr>
            <a:graphicFrameLocks/>
          </p:cNvGraphicFramePr>
          <p:nvPr>
            <p:extLst>
              <p:ext uri="{D42A27DB-BD31-4B8C-83A1-F6EECF244321}">
                <p14:modId xmlns:p14="http://schemas.microsoft.com/office/powerpoint/2010/main" val="2293164364"/>
              </p:ext>
            </p:extLst>
          </p:nvPr>
        </p:nvGraphicFramePr>
        <p:xfrm>
          <a:off x="6455231" y="365123"/>
          <a:ext cx="5573487" cy="31074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3197763815"/>
              </p:ext>
            </p:extLst>
          </p:nvPr>
        </p:nvGraphicFramePr>
        <p:xfrm>
          <a:off x="6455231" y="3189515"/>
          <a:ext cx="5573487" cy="3602264"/>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rot="16200000">
            <a:off x="4849980" y="3039774"/>
            <a:ext cx="2841171" cy="369332"/>
          </a:xfrm>
          <a:prstGeom prst="rect">
            <a:avLst/>
          </a:prstGeom>
          <a:noFill/>
        </p:spPr>
        <p:txBody>
          <a:bodyPr wrap="square" rtlCol="0">
            <a:spAutoFit/>
          </a:bodyPr>
          <a:lstStyle/>
          <a:p>
            <a:r>
              <a:rPr lang="en-US" dirty="0">
                <a:solidFill>
                  <a:schemeClr val="tx1">
                    <a:lumMod val="75000"/>
                    <a:lumOff val="25000"/>
                  </a:schemeClr>
                </a:solidFill>
              </a:rPr>
              <a:t>Mean ET (mm/day)</a:t>
            </a:r>
          </a:p>
        </p:txBody>
      </p:sp>
    </p:spTree>
    <p:extLst>
      <p:ext uri="{BB962C8B-B14F-4D97-AF65-F5344CB8AC3E}">
        <p14:creationId xmlns:p14="http://schemas.microsoft.com/office/powerpoint/2010/main" val="744453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Vegetation Type</a:t>
            </a:r>
          </a:p>
        </p:txBody>
      </p:sp>
      <p:sp>
        <p:nvSpPr>
          <p:cNvPr id="8" name="Text Placeholder 5"/>
          <p:cNvSpPr>
            <a:spLocks noGrp="1"/>
          </p:cNvSpPr>
          <p:nvPr>
            <p:ph type="body" sz="half" idx="2"/>
          </p:nvPr>
        </p:nvSpPr>
        <p:spPr>
          <a:xfrm>
            <a:off x="296636" y="4219575"/>
            <a:ext cx="5998028" cy="2638425"/>
          </a:xfrm>
        </p:spPr>
        <p:txBody>
          <a:bodyPr>
            <a:noAutofit/>
          </a:bodyPr>
          <a:lstStyle/>
          <a:p>
            <a:pPr marL="342900" indent="-342900">
              <a:lnSpc>
                <a:spcPct val="100000"/>
              </a:lnSpc>
              <a:spcBef>
                <a:spcPts val="0"/>
              </a:spcBef>
              <a:spcAft>
                <a:spcPts val="600"/>
              </a:spcAft>
              <a:buClr>
                <a:srgbClr val="3289B4"/>
              </a:buClr>
              <a:buFont typeface="Wingdings 3" panose="05040102010807070707" pitchFamily="18" charset="2"/>
              <a:buChar char="}"/>
            </a:pPr>
            <a:r>
              <a:rPr lang="en-US" sz="2400" b="1" dirty="0"/>
              <a:t>Distribution of ET</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1800" dirty="0"/>
              <a:t>Sagebrush types account for 94% of vegetation</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1800" dirty="0"/>
              <a:t>Conifer and Aspen account for &lt;4%</a:t>
            </a:r>
          </a:p>
          <a:p>
            <a:pPr marL="342900" indent="-342900">
              <a:lnSpc>
                <a:spcPct val="100000"/>
              </a:lnSpc>
              <a:spcBef>
                <a:spcPts val="0"/>
              </a:spcBef>
              <a:spcAft>
                <a:spcPts val="600"/>
              </a:spcAft>
              <a:buClr>
                <a:srgbClr val="3289B4"/>
              </a:buClr>
              <a:buFont typeface="Wingdings 3" panose="05040102010807070707" pitchFamily="18" charset="2"/>
              <a:buChar char="}"/>
            </a:pPr>
            <a:r>
              <a:rPr lang="en-US" sz="2400" b="1" dirty="0"/>
              <a:t>ET by Vegetation Type</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1800" dirty="0" err="1"/>
              <a:t>EEFlux</a:t>
            </a:r>
            <a:r>
              <a:rPr lang="en-US" sz="1800" dirty="0"/>
              <a:t>, </a:t>
            </a:r>
            <a:r>
              <a:rPr lang="en-US" sz="1800" dirty="0" err="1"/>
              <a:t>SSEBop</a:t>
            </a:r>
            <a:r>
              <a:rPr lang="en-US" sz="1800" dirty="0"/>
              <a:t>, and MOD16 all showed similar trends in ET by vegetation type</a:t>
            </a:r>
          </a:p>
        </p:txBody>
      </p:sp>
      <p:graphicFrame>
        <p:nvGraphicFramePr>
          <p:cNvPr id="11" name="Chart 10"/>
          <p:cNvGraphicFramePr>
            <a:graphicFrameLocks/>
          </p:cNvGraphicFramePr>
          <p:nvPr>
            <p:extLst>
              <p:ext uri="{D42A27DB-BD31-4B8C-83A1-F6EECF244321}">
                <p14:modId xmlns:p14="http://schemas.microsoft.com/office/powerpoint/2010/main" val="1464869763"/>
              </p:ext>
            </p:extLst>
          </p:nvPr>
        </p:nvGraphicFramePr>
        <p:xfrm>
          <a:off x="6661273" y="904875"/>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p:cNvGraphicFramePr>
            <a:graphicFrameLocks/>
          </p:cNvGraphicFramePr>
          <p:nvPr>
            <p:extLst>
              <p:ext uri="{D42A27DB-BD31-4B8C-83A1-F6EECF244321}">
                <p14:modId xmlns:p14="http://schemas.microsoft.com/office/powerpoint/2010/main" val="1833529991"/>
              </p:ext>
            </p:extLst>
          </p:nvPr>
        </p:nvGraphicFramePr>
        <p:xfrm>
          <a:off x="838200" y="922337"/>
          <a:ext cx="4914900" cy="356257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p:cNvGraphicFramePr>
            <a:graphicFrameLocks/>
          </p:cNvGraphicFramePr>
          <p:nvPr>
            <p:extLst>
              <p:ext uri="{D42A27DB-BD31-4B8C-83A1-F6EECF244321}">
                <p14:modId xmlns:p14="http://schemas.microsoft.com/office/powerpoint/2010/main" val="3479373530"/>
              </p:ext>
            </p:extLst>
          </p:nvPr>
        </p:nvGraphicFramePr>
        <p:xfrm>
          <a:off x="6661273" y="3776538"/>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89156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Results: Vegetation Health</a:t>
            </a:r>
          </a:p>
        </p:txBody>
      </p:sp>
      <p:graphicFrame>
        <p:nvGraphicFramePr>
          <p:cNvPr id="4" name="Chart 3"/>
          <p:cNvGraphicFramePr>
            <a:graphicFrameLocks/>
          </p:cNvGraphicFramePr>
          <p:nvPr>
            <p:extLst>
              <p:ext uri="{D42A27DB-BD31-4B8C-83A1-F6EECF244321}">
                <p14:modId xmlns:p14="http://schemas.microsoft.com/office/powerpoint/2010/main" val="2101531296"/>
              </p:ext>
            </p:extLst>
          </p:nvPr>
        </p:nvGraphicFramePr>
        <p:xfrm>
          <a:off x="2063388" y="817496"/>
          <a:ext cx="4724639" cy="279552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 Placeholder 5"/>
          <p:cNvSpPr>
            <a:spLocks noGrp="1"/>
          </p:cNvSpPr>
          <p:nvPr>
            <p:ph type="body" sz="half" idx="2"/>
          </p:nvPr>
        </p:nvSpPr>
        <p:spPr>
          <a:xfrm>
            <a:off x="237565" y="3752066"/>
            <a:ext cx="6550462" cy="2357214"/>
          </a:xfrm>
        </p:spPr>
        <p:txBody>
          <a:bodyPr>
            <a:noAutofit/>
          </a:bodyPr>
          <a:lstStyle/>
          <a:p>
            <a:pPr marL="342900" indent="-342900">
              <a:lnSpc>
                <a:spcPct val="100000"/>
              </a:lnSpc>
              <a:spcBef>
                <a:spcPts val="0"/>
              </a:spcBef>
              <a:spcAft>
                <a:spcPts val="600"/>
              </a:spcAft>
              <a:buClr>
                <a:srgbClr val="3289B4"/>
              </a:buClr>
              <a:buFont typeface="Wingdings 3" panose="05040102010807070707" pitchFamily="18" charset="2"/>
              <a:buChar char="}"/>
            </a:pPr>
            <a:r>
              <a:rPr lang="en-US" sz="2400" b="1" dirty="0"/>
              <a:t>ET vs Vegetation Health</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2400" dirty="0"/>
              <a:t>ET increased linearly with vegetation health in all 4 models and </a:t>
            </a:r>
            <a:r>
              <a:rPr lang="en-US" sz="2400" i="1" dirty="0"/>
              <a:t>in situ </a:t>
            </a:r>
            <a:r>
              <a:rPr lang="en-US" sz="2400" dirty="0"/>
              <a:t>data</a:t>
            </a:r>
          </a:p>
          <a:p>
            <a:pPr marL="800100" lvl="1" indent="-342900">
              <a:lnSpc>
                <a:spcPct val="100000"/>
              </a:lnSpc>
              <a:spcBef>
                <a:spcPts val="0"/>
              </a:spcBef>
              <a:spcAft>
                <a:spcPts val="600"/>
              </a:spcAft>
              <a:buClr>
                <a:srgbClr val="3289B4"/>
              </a:buClr>
              <a:buFont typeface="Wingdings 3" panose="05040102010807070707" pitchFamily="18" charset="2"/>
              <a:buChar char="}"/>
            </a:pPr>
            <a:r>
              <a:rPr lang="en-US" sz="2400" dirty="0"/>
              <a:t>Relationship is similar across sites, which vary in vegetation type, but are all dominated by varying species of sagebrush</a:t>
            </a:r>
          </a:p>
        </p:txBody>
      </p:sp>
      <p:graphicFrame>
        <p:nvGraphicFramePr>
          <p:cNvPr id="10" name="Chart 9"/>
          <p:cNvGraphicFramePr>
            <a:graphicFrameLocks/>
          </p:cNvGraphicFramePr>
          <p:nvPr>
            <p:extLst>
              <p:ext uri="{D42A27DB-BD31-4B8C-83A1-F6EECF244321}">
                <p14:modId xmlns:p14="http://schemas.microsoft.com/office/powerpoint/2010/main" val="3232351086"/>
              </p:ext>
            </p:extLst>
          </p:nvPr>
        </p:nvGraphicFramePr>
        <p:xfrm>
          <a:off x="6788027" y="872992"/>
          <a:ext cx="4775323" cy="2854193"/>
        </p:xfrm>
        <a:graphic>
          <a:graphicData uri="http://schemas.openxmlformats.org/drawingml/2006/chart">
            <c:chart xmlns:c="http://schemas.openxmlformats.org/drawingml/2006/chart" xmlns:r="http://schemas.openxmlformats.org/officeDocument/2006/relationships" r:id="rId4"/>
          </a:graphicData>
        </a:graphic>
      </p:graphicFrame>
      <p:grpSp>
        <p:nvGrpSpPr>
          <p:cNvPr id="14" name="Group 13"/>
          <p:cNvGrpSpPr/>
          <p:nvPr/>
        </p:nvGrpSpPr>
        <p:grpSpPr>
          <a:xfrm>
            <a:off x="319240" y="1300154"/>
            <a:ext cx="1533525" cy="1701684"/>
            <a:chOff x="10204573" y="1529046"/>
            <a:chExt cx="1533525" cy="1701684"/>
          </a:xfrm>
        </p:grpSpPr>
        <p:sp>
          <p:nvSpPr>
            <p:cNvPr id="3" name="TextBox 2"/>
            <p:cNvSpPr txBox="1"/>
            <p:nvPr/>
          </p:nvSpPr>
          <p:spPr>
            <a:xfrm>
              <a:off x="10299823" y="1529046"/>
              <a:ext cx="1438275" cy="1701684"/>
            </a:xfrm>
            <a:prstGeom prst="rect">
              <a:avLst/>
            </a:prstGeom>
            <a:noFill/>
          </p:spPr>
          <p:txBody>
            <a:bodyPr wrap="square" rtlCol="0">
              <a:spAutoFit/>
            </a:bodyPr>
            <a:lstStyle/>
            <a:p>
              <a:pPr>
                <a:lnSpc>
                  <a:spcPct val="150000"/>
                </a:lnSpc>
              </a:pPr>
              <a:r>
                <a:rPr lang="en-US" dirty="0" err="1">
                  <a:solidFill>
                    <a:schemeClr val="tx1">
                      <a:lumMod val="75000"/>
                      <a:lumOff val="25000"/>
                    </a:schemeClr>
                  </a:solidFill>
                </a:rPr>
                <a:t>Mtn</a:t>
              </a:r>
              <a:r>
                <a:rPr lang="en-US" dirty="0">
                  <a:solidFill>
                    <a:schemeClr val="tx1">
                      <a:lumMod val="75000"/>
                      <a:lumOff val="25000"/>
                    </a:schemeClr>
                  </a:solidFill>
                </a:rPr>
                <a:t> Sage 1</a:t>
              </a:r>
            </a:p>
            <a:p>
              <a:pPr>
                <a:lnSpc>
                  <a:spcPct val="150000"/>
                </a:lnSpc>
              </a:pPr>
              <a:r>
                <a:rPr lang="en-US" dirty="0" err="1">
                  <a:solidFill>
                    <a:schemeClr val="tx1">
                      <a:lumMod val="75000"/>
                      <a:lumOff val="25000"/>
                    </a:schemeClr>
                  </a:solidFill>
                </a:rPr>
                <a:t>Mtn</a:t>
              </a:r>
              <a:r>
                <a:rPr lang="en-US" dirty="0">
                  <a:solidFill>
                    <a:schemeClr val="tx1">
                      <a:lumMod val="75000"/>
                      <a:lumOff val="25000"/>
                    </a:schemeClr>
                  </a:solidFill>
                </a:rPr>
                <a:t> Sage 2</a:t>
              </a:r>
            </a:p>
            <a:p>
              <a:pPr>
                <a:lnSpc>
                  <a:spcPct val="150000"/>
                </a:lnSpc>
              </a:pPr>
              <a:r>
                <a:rPr lang="en-US" dirty="0">
                  <a:solidFill>
                    <a:schemeClr val="tx1">
                      <a:lumMod val="75000"/>
                      <a:lumOff val="25000"/>
                    </a:schemeClr>
                  </a:solidFill>
                </a:rPr>
                <a:t>Low Sage</a:t>
              </a:r>
            </a:p>
            <a:p>
              <a:pPr>
                <a:lnSpc>
                  <a:spcPct val="150000"/>
                </a:lnSpc>
              </a:pPr>
              <a:r>
                <a:rPr lang="en-US" dirty="0">
                  <a:solidFill>
                    <a:schemeClr val="tx1">
                      <a:lumMod val="75000"/>
                      <a:lumOff val="25000"/>
                    </a:schemeClr>
                  </a:solidFill>
                </a:rPr>
                <a:t>WY Sage</a:t>
              </a:r>
            </a:p>
          </p:txBody>
        </p:sp>
        <p:sp>
          <p:nvSpPr>
            <p:cNvPr id="6" name="Oval 5"/>
            <p:cNvSpPr/>
            <p:nvPr/>
          </p:nvSpPr>
          <p:spPr>
            <a:xfrm>
              <a:off x="10204573" y="2995612"/>
              <a:ext cx="95250" cy="95250"/>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10204573" y="2558114"/>
              <a:ext cx="95250" cy="9525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p:cNvSpPr/>
            <p:nvPr/>
          </p:nvSpPr>
          <p:spPr>
            <a:xfrm>
              <a:off x="10204573" y="2168241"/>
              <a:ext cx="95250" cy="952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p:cNvSpPr/>
            <p:nvPr/>
          </p:nvSpPr>
          <p:spPr>
            <a:xfrm>
              <a:off x="10204573" y="1777205"/>
              <a:ext cx="95250" cy="9525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aphicFrame>
        <p:nvGraphicFramePr>
          <p:cNvPr id="17" name="Chart 16"/>
          <p:cNvGraphicFramePr>
            <a:graphicFrameLocks/>
          </p:cNvGraphicFramePr>
          <p:nvPr>
            <p:extLst>
              <p:ext uri="{D42A27DB-BD31-4B8C-83A1-F6EECF244321}">
                <p14:modId xmlns:p14="http://schemas.microsoft.com/office/powerpoint/2010/main" val="1270276432"/>
              </p:ext>
            </p:extLst>
          </p:nvPr>
        </p:nvGraphicFramePr>
        <p:xfrm>
          <a:off x="7024904" y="3554347"/>
          <a:ext cx="4538446" cy="310680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74545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p:cNvPicPr>
            <a:picLocks noChangeAspect="1"/>
          </p:cNvPicPr>
          <p:nvPr/>
        </p:nvPicPr>
        <p:blipFill rotWithShape="1">
          <a:blip r:embed="rId3" cstate="print">
            <a:extLst>
              <a:ext uri="{28A0092B-C50C-407E-A947-70E740481C1C}">
                <a14:useLocalDpi xmlns:a14="http://schemas.microsoft.com/office/drawing/2010/main" val="0"/>
              </a:ext>
            </a:extLst>
          </a:blip>
          <a:srcRect l="7606" r="28752" b="30014"/>
          <a:stretch/>
        </p:blipFill>
        <p:spPr>
          <a:xfrm>
            <a:off x="0" y="46648"/>
            <a:ext cx="12192000" cy="2373161"/>
          </a:xfrm>
          <a:prstGeom prst="rect">
            <a:avLst/>
          </a:prstGeom>
        </p:spPr>
      </p:pic>
      <p:sp>
        <p:nvSpPr>
          <p:cNvPr id="5" name="Title 4"/>
          <p:cNvSpPr>
            <a:spLocks noGrp="1"/>
          </p:cNvSpPr>
          <p:nvPr>
            <p:ph type="title"/>
          </p:nvPr>
        </p:nvSpPr>
        <p:spPr>
          <a:xfrm>
            <a:off x="1000125" y="2640234"/>
            <a:ext cx="10233148" cy="479425"/>
          </a:xfrm>
        </p:spPr>
        <p:txBody>
          <a:bodyPr>
            <a:noAutofit/>
          </a:bodyPr>
          <a:lstStyle/>
          <a:p>
            <a:r>
              <a:rPr lang="en-US" dirty="0"/>
              <a:t>Conclusions</a:t>
            </a:r>
          </a:p>
        </p:txBody>
      </p:sp>
      <p:sp>
        <p:nvSpPr>
          <p:cNvPr id="7" name="Text Placeholder 5"/>
          <p:cNvSpPr txBox="1">
            <a:spLocks/>
          </p:cNvSpPr>
          <p:nvPr/>
        </p:nvSpPr>
        <p:spPr>
          <a:xfrm>
            <a:off x="1009553" y="3284301"/>
            <a:ext cx="10687147" cy="35736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a:t>NLDAS-2 Noah was the best estimator of </a:t>
            </a:r>
            <a:r>
              <a:rPr lang="en-US" sz="2400" i="1" dirty="0"/>
              <a:t>in situ</a:t>
            </a:r>
            <a:r>
              <a:rPr lang="en-US" sz="2400" dirty="0"/>
              <a:t> ET measurements and had the best temporal resolution at 1 </a:t>
            </a:r>
            <a:r>
              <a:rPr lang="en-US" sz="2400" dirty="0" err="1"/>
              <a:t>hr</a:t>
            </a:r>
            <a:r>
              <a:rPr lang="en-US" sz="2400" dirty="0"/>
              <a:t>, but had the </a:t>
            </a:r>
            <a:r>
              <a:rPr lang="en-US" sz="2400" dirty="0" smtClean="0"/>
              <a:t>lowest</a:t>
            </a:r>
            <a:r>
              <a:rPr lang="en-US" sz="2400" dirty="0" smtClean="0"/>
              <a:t> </a:t>
            </a:r>
            <a:r>
              <a:rPr lang="en-US" sz="2400" dirty="0"/>
              <a:t>spatial resolution. </a:t>
            </a:r>
            <a:endParaRPr lang="en-US" sz="1800" dirty="0"/>
          </a:p>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a:t>Choose ET model based on the question you want to answer– Different spatial and temporal scales mean they would apply to different </a:t>
            </a:r>
            <a:r>
              <a:rPr lang="en-US" sz="2400" dirty="0" smtClean="0"/>
              <a:t>problems.</a:t>
            </a:r>
            <a:endParaRPr lang="en-US" sz="2400" dirty="0"/>
          </a:p>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a:t>Sharpening high temporal resolution (NLDAS) data with high spatial resolution models (</a:t>
            </a:r>
            <a:r>
              <a:rPr lang="en-US" sz="2400" dirty="0" err="1"/>
              <a:t>SSEBop</a:t>
            </a:r>
            <a:r>
              <a:rPr lang="en-US" sz="2400" dirty="0"/>
              <a:t>, MOD16, or </a:t>
            </a:r>
            <a:r>
              <a:rPr lang="en-US" sz="2400" dirty="0" err="1"/>
              <a:t>EEFlux</a:t>
            </a:r>
            <a:r>
              <a:rPr lang="en-US" sz="2400" dirty="0"/>
              <a:t>) has the potential to be an ideal </a:t>
            </a:r>
            <a:r>
              <a:rPr lang="en-US" sz="2400" dirty="0" smtClean="0"/>
              <a:t>model.</a:t>
            </a:r>
            <a:endParaRPr lang="en-US" sz="2000" dirty="0"/>
          </a:p>
          <a:p>
            <a:pPr marL="800100" lvl="1" indent="-342900">
              <a:lnSpc>
                <a:spcPct val="100000"/>
              </a:lnSpc>
              <a:spcBef>
                <a:spcPts val="0"/>
              </a:spcBef>
              <a:spcAft>
                <a:spcPts val="600"/>
              </a:spcAft>
              <a:buClr>
                <a:srgbClr val="3289B4"/>
              </a:buClr>
              <a:buFont typeface="Webdings" panose="05030102010509060703" pitchFamily="18" charset="2"/>
              <a:buChar char="4"/>
            </a:pPr>
            <a:endParaRPr lang="en-US" dirty="0"/>
          </a:p>
        </p:txBody>
      </p:sp>
      <p:sp>
        <p:nvSpPr>
          <p:cNvPr id="15" name="Text Placeholder 4"/>
          <p:cNvSpPr txBox="1">
            <a:spLocks/>
          </p:cNvSpPr>
          <p:nvPr/>
        </p:nvSpPr>
        <p:spPr>
          <a:xfrm>
            <a:off x="0" y="2161270"/>
            <a:ext cx="3205108" cy="31432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sz="1050" b="1" dirty="0">
                <a:solidFill>
                  <a:schemeClr val="bg1"/>
                </a:solidFill>
                <a:latin typeface="Century Gothic" panose="020B0502020202020204" pitchFamily="34" charset="0"/>
              </a:rPr>
              <a:t>Image Credit: Ian Lauer</a:t>
            </a:r>
          </a:p>
        </p:txBody>
      </p:sp>
    </p:spTree>
    <p:extLst>
      <p:ext uri="{BB962C8B-B14F-4D97-AF65-F5344CB8AC3E}">
        <p14:creationId xmlns:p14="http://schemas.microsoft.com/office/powerpoint/2010/main" val="421127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idx="10"/>
          </p:nvPr>
        </p:nvPicPr>
        <p:blipFill>
          <a:blip r:embed="rId3">
            <a:extLst>
              <a:ext uri="{28A0092B-C50C-407E-A947-70E740481C1C}">
                <a14:useLocalDpi xmlns:a14="http://schemas.microsoft.com/office/drawing/2010/main"/>
              </a:ext>
            </a:extLst>
          </a:blip>
          <a:srcRect l="3184" r="3184"/>
          <a:stretch>
            <a:fillRect/>
          </a:stretch>
        </p:blipFill>
        <p:spPr/>
      </p:pic>
      <p:sp>
        <p:nvSpPr>
          <p:cNvPr id="5" name="Title 4"/>
          <p:cNvSpPr>
            <a:spLocks noGrp="1"/>
          </p:cNvSpPr>
          <p:nvPr>
            <p:ph type="title"/>
          </p:nvPr>
        </p:nvSpPr>
        <p:spPr>
          <a:xfrm>
            <a:off x="1000125" y="3806824"/>
            <a:ext cx="10233148" cy="479425"/>
          </a:xfrm>
        </p:spPr>
        <p:txBody>
          <a:bodyPr>
            <a:normAutofit fontScale="90000"/>
          </a:bodyPr>
          <a:lstStyle/>
          <a:p>
            <a:r>
              <a:rPr lang="en-US" dirty="0"/>
              <a:t>Future Work</a:t>
            </a:r>
          </a:p>
        </p:txBody>
      </p:sp>
      <p:sp>
        <p:nvSpPr>
          <p:cNvPr id="7" name="Text Placeholder 4"/>
          <p:cNvSpPr txBox="1">
            <a:spLocks/>
          </p:cNvSpPr>
          <p:nvPr/>
        </p:nvSpPr>
        <p:spPr>
          <a:xfrm>
            <a:off x="-66675" y="3239283"/>
            <a:ext cx="4305300"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Image Credit:</a:t>
            </a:r>
            <a:r>
              <a:rPr kumimoji="0" lang="en-US" sz="1050" b="1" i="0" u="none" strike="noStrike" kern="1200" cap="none" spc="0" normalizeH="0" noProof="0" dirty="0">
                <a:ln>
                  <a:noFill/>
                </a:ln>
                <a:solidFill>
                  <a:schemeClr val="bg1"/>
                </a:solidFill>
                <a:effectLst/>
                <a:uLnTx/>
                <a:uFillTx/>
                <a:latin typeface="Century Gothic" panose="020B0502020202020204" pitchFamily="34" charset="0"/>
                <a:ea typeface="+mn-ea"/>
                <a:cs typeface="+mn-cs"/>
              </a:rPr>
              <a:t> Reynolds Creek Experimental Watershed</a:t>
            </a:r>
            <a:endParaRPr kumimoji="0" lang="en-US" sz="105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9" name="Text Placeholder 5"/>
          <p:cNvSpPr>
            <a:spLocks noGrp="1"/>
          </p:cNvSpPr>
          <p:nvPr>
            <p:ph type="body" sz="half" idx="2"/>
          </p:nvPr>
        </p:nvSpPr>
        <p:spPr>
          <a:xfrm>
            <a:off x="1000125" y="4427192"/>
            <a:ext cx="10233148" cy="2019599"/>
          </a:xfrm>
        </p:spPr>
        <p:txBody>
          <a:bodyPr/>
          <a:lstStyle/>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a:t>Compare this term’s ET model results to the Patagonia steppe in Argentina and apply a new model developed there to Idaho</a:t>
            </a:r>
          </a:p>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a:t>Evaluate the ability of Ecosystem </a:t>
            </a:r>
            <a:r>
              <a:rPr lang="en-US" sz="2400" dirty="0" err="1"/>
              <a:t>Spaceborne</a:t>
            </a:r>
            <a:r>
              <a:rPr lang="en-US" sz="2400" dirty="0"/>
              <a:t> Thermal Radiometer Experiment on Space Station (ECOSTRESS) to measure ET in the semiarid sagebrush steppe</a:t>
            </a:r>
          </a:p>
        </p:txBody>
      </p:sp>
    </p:spTree>
    <p:extLst>
      <p:ext uri="{BB962C8B-B14F-4D97-AF65-F5344CB8AC3E}">
        <p14:creationId xmlns:p14="http://schemas.microsoft.com/office/powerpoint/2010/main" val="2124866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txBox="1">
            <a:spLocks/>
          </p:cNvSpPr>
          <p:nvPr/>
        </p:nvSpPr>
        <p:spPr>
          <a:xfrm>
            <a:off x="440452" y="1272325"/>
            <a:ext cx="5388615" cy="4717265"/>
          </a:xfrm>
          <a:prstGeom prst="rect">
            <a:avLst/>
          </a:prstGeom>
          <a:noFill/>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tabLst>
                <a:tab pos="4972050" algn="l"/>
              </a:tabLst>
            </a:pPr>
            <a:r>
              <a:rPr lang="en-US" b="1" dirty="0"/>
              <a:t>Node Science Advisor: </a:t>
            </a:r>
          </a:p>
          <a:p>
            <a:pPr marL="800100" lvl="1" indent="-342900" defTabSz="877888">
              <a:lnSpc>
                <a:spcPct val="100000"/>
              </a:lnSpc>
              <a:spcBef>
                <a:spcPts val="0"/>
              </a:spcBef>
              <a:spcAft>
                <a:spcPts val="600"/>
              </a:spcAft>
              <a:buClr>
                <a:srgbClr val="3289B4"/>
              </a:buClr>
              <a:buFont typeface="Webdings" panose="05030102010509060703" pitchFamily="18" charset="2"/>
              <a:buChar char=""/>
              <a:tabLst>
                <a:tab pos="4972050" algn="l"/>
              </a:tabLst>
            </a:pPr>
            <a:r>
              <a:rPr lang="en-US" sz="2000" dirty="0"/>
              <a:t>Keith Weber, GIS Director at Idaho State University GIS TReC</a:t>
            </a:r>
          </a:p>
          <a:p>
            <a:pPr>
              <a:lnSpc>
                <a:spcPct val="100000"/>
              </a:lnSpc>
              <a:spcBef>
                <a:spcPts val="0"/>
              </a:spcBef>
              <a:spcAft>
                <a:spcPts val="600"/>
              </a:spcAft>
              <a:buClr>
                <a:srgbClr val="3289B4"/>
              </a:buClr>
              <a:tabLst>
                <a:tab pos="4972050" algn="l"/>
              </a:tabLst>
            </a:pPr>
            <a:r>
              <a:rPr lang="en-US" b="1" dirty="0"/>
              <a:t>U.S. Fish and Wildlife Service:</a:t>
            </a:r>
          </a:p>
          <a:p>
            <a:pPr marL="800100" lvl="1" indent="-342900">
              <a:lnSpc>
                <a:spcPct val="100000"/>
              </a:lnSpc>
              <a:spcBef>
                <a:spcPts val="0"/>
              </a:spcBef>
              <a:spcAft>
                <a:spcPts val="600"/>
              </a:spcAft>
              <a:buClr>
                <a:srgbClr val="3289B4"/>
              </a:buClr>
              <a:buFont typeface="Webdings" panose="05030102010509060703" pitchFamily="18" charset="2"/>
              <a:buChar char="4"/>
              <a:tabLst>
                <a:tab pos="4972050" algn="l"/>
              </a:tabLst>
            </a:pPr>
            <a:r>
              <a:rPr lang="en-US" sz="2000" dirty="0"/>
              <a:t>Evan </a:t>
            </a:r>
            <a:r>
              <a:rPr lang="en-US" sz="2000" dirty="0" err="1"/>
              <a:t>Ohr</a:t>
            </a:r>
            <a:r>
              <a:rPr lang="en-US" sz="2000" dirty="0"/>
              <a:t>, Biologist </a:t>
            </a:r>
          </a:p>
          <a:p>
            <a:pPr marL="800100" lvl="1" indent="-342900">
              <a:lnSpc>
                <a:spcPct val="100000"/>
              </a:lnSpc>
              <a:spcBef>
                <a:spcPts val="0"/>
              </a:spcBef>
              <a:spcAft>
                <a:spcPts val="600"/>
              </a:spcAft>
              <a:buClr>
                <a:srgbClr val="3289B4"/>
              </a:buClr>
              <a:buFont typeface="Webdings" panose="05030102010509060703" pitchFamily="18" charset="2"/>
              <a:buChar char="4"/>
              <a:tabLst>
                <a:tab pos="4972050" algn="l"/>
              </a:tabLst>
            </a:pPr>
            <a:r>
              <a:rPr lang="en-US" sz="2000" dirty="0"/>
              <a:t>Lisa </a:t>
            </a:r>
            <a:r>
              <a:rPr lang="en-US" sz="2000" dirty="0" err="1"/>
              <a:t>Dlugolecki</a:t>
            </a:r>
            <a:r>
              <a:rPr lang="en-US" sz="2000" dirty="0"/>
              <a:t>, Biologist </a:t>
            </a:r>
          </a:p>
          <a:p>
            <a:pPr marL="800100" lvl="1" indent="-342900">
              <a:lnSpc>
                <a:spcPct val="100000"/>
              </a:lnSpc>
              <a:spcBef>
                <a:spcPts val="0"/>
              </a:spcBef>
              <a:spcAft>
                <a:spcPts val="600"/>
              </a:spcAft>
              <a:buClr>
                <a:srgbClr val="3289B4"/>
              </a:buClr>
              <a:buFont typeface="Webdings" panose="05030102010509060703" pitchFamily="18" charset="2"/>
              <a:buChar char="4"/>
              <a:tabLst>
                <a:tab pos="4972050" algn="l"/>
              </a:tabLst>
            </a:pPr>
            <a:r>
              <a:rPr lang="en-US" sz="2000" dirty="0"/>
              <a:t>Matt </a:t>
            </a:r>
            <a:r>
              <a:rPr lang="en-US" sz="2000" dirty="0" err="1"/>
              <a:t>Bringhurst</a:t>
            </a:r>
            <a:r>
              <a:rPr lang="en-US" sz="2000" dirty="0"/>
              <a:t>, Soil Conservation Tech</a:t>
            </a:r>
          </a:p>
          <a:p>
            <a:pPr>
              <a:lnSpc>
                <a:spcPct val="100000"/>
              </a:lnSpc>
              <a:spcBef>
                <a:spcPts val="0"/>
              </a:spcBef>
              <a:spcAft>
                <a:spcPts val="600"/>
              </a:spcAft>
              <a:buClr>
                <a:srgbClr val="3289B4"/>
              </a:buClr>
              <a:tabLst>
                <a:tab pos="4972050" algn="l"/>
              </a:tabLst>
            </a:pPr>
            <a:r>
              <a:rPr lang="en-US" b="1" dirty="0"/>
              <a:t>USDA Natural Resources Conservation Service: </a:t>
            </a:r>
          </a:p>
          <a:p>
            <a:pPr marL="800100" lvl="1" indent="-342900">
              <a:lnSpc>
                <a:spcPct val="100000"/>
              </a:lnSpc>
              <a:spcBef>
                <a:spcPts val="0"/>
              </a:spcBef>
              <a:spcAft>
                <a:spcPts val="600"/>
              </a:spcAft>
              <a:buClr>
                <a:srgbClr val="3289B4"/>
              </a:buClr>
              <a:buFont typeface="Webdings" panose="05030102010509060703" pitchFamily="18" charset="2"/>
              <a:buChar char="4"/>
              <a:tabLst>
                <a:tab pos="4972050" algn="l"/>
              </a:tabLst>
            </a:pPr>
            <a:r>
              <a:rPr lang="en-US" sz="2000" dirty="0"/>
              <a:t>Nate </a:t>
            </a:r>
            <a:r>
              <a:rPr lang="en-US" sz="2000" dirty="0" err="1"/>
              <a:t>Matlack</a:t>
            </a:r>
            <a:r>
              <a:rPr lang="en-US" sz="2000" dirty="0"/>
              <a:t>, Soil Conservationist</a:t>
            </a:r>
          </a:p>
          <a:p>
            <a:pPr marL="800100" lvl="1" indent="-342900">
              <a:lnSpc>
                <a:spcPct val="100000"/>
              </a:lnSpc>
              <a:spcBef>
                <a:spcPts val="0"/>
              </a:spcBef>
              <a:spcAft>
                <a:spcPts val="600"/>
              </a:spcAft>
              <a:buClr>
                <a:srgbClr val="3289B4"/>
              </a:buClr>
              <a:buFont typeface="Webdings" panose="05030102010509060703" pitchFamily="18" charset="2"/>
              <a:buChar char="4"/>
              <a:tabLst>
                <a:tab pos="4972050" algn="l"/>
              </a:tabLst>
            </a:pPr>
            <a:r>
              <a:rPr lang="en-US" sz="2000" dirty="0"/>
              <a:t>Trudy Pink, Resource Soil Scientist</a:t>
            </a:r>
          </a:p>
          <a:p>
            <a:pPr>
              <a:lnSpc>
                <a:spcPct val="100000"/>
              </a:lnSpc>
              <a:spcBef>
                <a:spcPts val="0"/>
              </a:spcBef>
              <a:spcAft>
                <a:spcPts val="600"/>
              </a:spcAft>
              <a:buClr>
                <a:srgbClr val="3289B4"/>
              </a:buClr>
            </a:pPr>
            <a:endParaRPr lang="en-US" sz="2200" b="1" dirty="0"/>
          </a:p>
          <a:p>
            <a:pPr>
              <a:lnSpc>
                <a:spcPct val="100000"/>
              </a:lnSpc>
              <a:spcBef>
                <a:spcPts val="0"/>
              </a:spcBef>
              <a:spcAft>
                <a:spcPts val="600"/>
              </a:spcAft>
              <a:buClr>
                <a:srgbClr val="3289B4"/>
              </a:buClr>
            </a:pPr>
            <a:endParaRPr lang="en-US" sz="2200" b="1" dirty="0"/>
          </a:p>
          <a:p>
            <a:pPr>
              <a:lnSpc>
                <a:spcPct val="100000"/>
              </a:lnSpc>
              <a:spcBef>
                <a:spcPts val="0"/>
              </a:spcBef>
              <a:spcAft>
                <a:spcPts val="600"/>
              </a:spcAft>
              <a:buClr>
                <a:srgbClr val="3289B4"/>
              </a:buClr>
            </a:pPr>
            <a:endParaRPr lang="en-US" sz="2200" b="1" dirty="0"/>
          </a:p>
          <a:p>
            <a:pPr>
              <a:lnSpc>
                <a:spcPct val="100000"/>
              </a:lnSpc>
              <a:spcBef>
                <a:spcPts val="0"/>
              </a:spcBef>
              <a:spcAft>
                <a:spcPts val="600"/>
              </a:spcAft>
              <a:buClr>
                <a:srgbClr val="3289B4"/>
              </a:buClr>
            </a:pPr>
            <a:endParaRPr lang="en-US" sz="2200" b="1" dirty="0"/>
          </a:p>
          <a:p>
            <a:pPr>
              <a:lnSpc>
                <a:spcPct val="100000"/>
              </a:lnSpc>
              <a:spcBef>
                <a:spcPts val="0"/>
              </a:spcBef>
              <a:spcAft>
                <a:spcPts val="600"/>
              </a:spcAft>
              <a:buClr>
                <a:srgbClr val="3289B4"/>
              </a:buClr>
            </a:pPr>
            <a:endParaRPr lang="en-US" sz="2200" b="1" dirty="0"/>
          </a:p>
          <a:p>
            <a:pPr>
              <a:lnSpc>
                <a:spcPct val="100000"/>
              </a:lnSpc>
              <a:spcBef>
                <a:spcPts val="0"/>
              </a:spcBef>
              <a:spcAft>
                <a:spcPts val="600"/>
              </a:spcAft>
              <a:buClr>
                <a:srgbClr val="3289B4"/>
              </a:buClr>
            </a:pPr>
            <a:endParaRPr lang="en-US" sz="2200" dirty="0"/>
          </a:p>
          <a:p>
            <a:pPr>
              <a:lnSpc>
                <a:spcPct val="100000"/>
              </a:lnSpc>
              <a:spcBef>
                <a:spcPts val="0"/>
              </a:spcBef>
              <a:spcAft>
                <a:spcPts val="600"/>
              </a:spcAft>
              <a:buClr>
                <a:srgbClr val="3289B4"/>
              </a:buClr>
            </a:pPr>
            <a:endParaRPr lang="en-US" sz="2200" dirty="0"/>
          </a:p>
          <a:p>
            <a:pPr>
              <a:lnSpc>
                <a:spcPct val="100000"/>
              </a:lnSpc>
              <a:spcBef>
                <a:spcPts val="0"/>
              </a:spcBef>
              <a:spcAft>
                <a:spcPts val="600"/>
              </a:spcAft>
              <a:buClr>
                <a:srgbClr val="3289B4"/>
              </a:buClr>
            </a:pPr>
            <a:endParaRPr lang="en-US" sz="22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200" dirty="0"/>
          </a:p>
        </p:txBody>
      </p:sp>
      <p:sp>
        <p:nvSpPr>
          <p:cNvPr id="7" name="Title 4"/>
          <p:cNvSpPr txBox="1">
            <a:spLocks/>
          </p:cNvSpPr>
          <p:nvPr/>
        </p:nvSpPr>
        <p:spPr>
          <a:xfrm>
            <a:off x="1000125" y="206302"/>
            <a:ext cx="10233148" cy="745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289B4"/>
                </a:solidFill>
                <a:latin typeface="Century Gothic" panose="020B0502020202020204" pitchFamily="34" charset="0"/>
                <a:ea typeface="+mj-ea"/>
                <a:cs typeface="+mj-cs"/>
              </a:defRPr>
            </a:lvl1pPr>
          </a:lstStyle>
          <a:p>
            <a:r>
              <a:rPr lang="en-US" dirty="0"/>
              <a:t>Acknowledgements</a:t>
            </a:r>
          </a:p>
        </p:txBody>
      </p:sp>
      <p:sp>
        <p:nvSpPr>
          <p:cNvPr id="3" name="TextBox 2"/>
          <p:cNvSpPr txBox="1"/>
          <p:nvPr/>
        </p:nvSpPr>
        <p:spPr>
          <a:xfrm>
            <a:off x="6256961" y="1272325"/>
            <a:ext cx="5436908" cy="4832092"/>
          </a:xfrm>
          <a:prstGeom prst="rect">
            <a:avLst/>
          </a:prstGeom>
          <a:noFill/>
        </p:spPr>
        <p:txBody>
          <a:bodyPr wrap="square" rtlCol="0">
            <a:spAutoFit/>
          </a:bodyPr>
          <a:lstStyle/>
          <a:p>
            <a:pPr>
              <a:lnSpc>
                <a:spcPct val="100000"/>
              </a:lnSpc>
              <a:spcBef>
                <a:spcPts val="0"/>
              </a:spcBef>
              <a:spcAft>
                <a:spcPts val="600"/>
              </a:spcAft>
              <a:buClr>
                <a:srgbClr val="3289B4"/>
              </a:buClr>
            </a:pPr>
            <a:r>
              <a:rPr lang="en-US" sz="2000" b="1" dirty="0">
                <a:solidFill>
                  <a:schemeClr val="tx1">
                    <a:lumMod val="75000"/>
                    <a:lumOff val="25000"/>
                  </a:schemeClr>
                </a:solidFill>
              </a:rPr>
              <a:t>Idaho Department of Fish and Game: </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solidFill>
                  <a:schemeClr val="tx1">
                    <a:lumMod val="75000"/>
                    <a:lumOff val="25000"/>
                  </a:schemeClr>
                </a:solidFill>
              </a:rPr>
              <a:t>Scott Bergen, Sr. Wildlife Research Biologist</a:t>
            </a:r>
            <a:endParaRPr lang="en-US" sz="2000" b="1" dirty="0">
              <a:solidFill>
                <a:schemeClr val="tx1">
                  <a:lumMod val="75000"/>
                  <a:lumOff val="25000"/>
                </a:schemeClr>
              </a:solidFill>
            </a:endParaRPr>
          </a:p>
          <a:p>
            <a:pPr>
              <a:lnSpc>
                <a:spcPct val="100000"/>
              </a:lnSpc>
              <a:spcBef>
                <a:spcPts val="0"/>
              </a:spcBef>
              <a:spcAft>
                <a:spcPts val="600"/>
              </a:spcAft>
              <a:buClr>
                <a:srgbClr val="3289B4"/>
              </a:buClr>
            </a:pPr>
            <a:r>
              <a:rPr lang="en-US" sz="2000" b="1" dirty="0">
                <a:solidFill>
                  <a:schemeClr val="tx1">
                    <a:lumMod val="75000"/>
                    <a:lumOff val="25000"/>
                  </a:schemeClr>
                </a:solidFill>
              </a:rPr>
              <a:t>USDA Agricultural Research Service: </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solidFill>
                  <a:schemeClr val="tx1">
                    <a:lumMod val="75000"/>
                    <a:lumOff val="25000"/>
                  </a:schemeClr>
                </a:solidFill>
              </a:rPr>
              <a:t>Patrick E. Clark, Range Scientist</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solidFill>
                  <a:schemeClr val="tx1">
                    <a:lumMod val="75000"/>
                    <a:lumOff val="25000"/>
                  </a:schemeClr>
                </a:solidFill>
              </a:rPr>
              <a:t>Mark </a:t>
            </a:r>
            <a:r>
              <a:rPr lang="en-US" sz="2000" dirty="0" err="1">
                <a:solidFill>
                  <a:schemeClr val="tx1">
                    <a:lumMod val="75000"/>
                    <a:lumOff val="25000"/>
                  </a:schemeClr>
                </a:solidFill>
              </a:rPr>
              <a:t>Seyfried</a:t>
            </a:r>
            <a:r>
              <a:rPr lang="en-US" sz="2000" dirty="0">
                <a:solidFill>
                  <a:schemeClr val="tx1">
                    <a:lumMod val="75000"/>
                    <a:lumOff val="25000"/>
                  </a:schemeClr>
                </a:solidFill>
              </a:rPr>
              <a:t>, Soil Scientist</a:t>
            </a:r>
          </a:p>
          <a:p>
            <a:pPr>
              <a:lnSpc>
                <a:spcPct val="100000"/>
              </a:lnSpc>
              <a:spcBef>
                <a:spcPts val="0"/>
              </a:spcBef>
              <a:spcAft>
                <a:spcPts val="600"/>
              </a:spcAft>
              <a:buClr>
                <a:srgbClr val="3289B4"/>
              </a:buClr>
            </a:pPr>
            <a:r>
              <a:rPr lang="en-US" sz="2000" b="1" dirty="0">
                <a:solidFill>
                  <a:schemeClr val="tx1">
                    <a:lumMod val="75000"/>
                    <a:lumOff val="25000"/>
                  </a:schemeClr>
                </a:solidFill>
              </a:rPr>
              <a:t>Idaho National Laboratory: </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solidFill>
                  <a:schemeClr val="tx1">
                    <a:lumMod val="75000"/>
                    <a:lumOff val="25000"/>
                  </a:schemeClr>
                </a:solidFill>
              </a:rPr>
              <a:t>Tammie Borders, Research Scientist</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solidFill>
                  <a:schemeClr val="tx1">
                    <a:lumMod val="75000"/>
                    <a:lumOff val="25000"/>
                  </a:schemeClr>
                </a:solidFill>
              </a:rPr>
              <a:t>Trent Armstrong, Research Scientist </a:t>
            </a:r>
          </a:p>
          <a:p>
            <a:pPr>
              <a:lnSpc>
                <a:spcPct val="100000"/>
              </a:lnSpc>
              <a:spcBef>
                <a:spcPts val="0"/>
              </a:spcBef>
              <a:spcAft>
                <a:spcPts val="600"/>
              </a:spcAft>
              <a:buClr>
                <a:srgbClr val="3289B4"/>
              </a:buClr>
            </a:pPr>
            <a:r>
              <a:rPr lang="en-US" sz="2000" b="1" dirty="0">
                <a:solidFill>
                  <a:schemeClr val="tx1">
                    <a:lumMod val="75000"/>
                    <a:lumOff val="25000"/>
                  </a:schemeClr>
                </a:solidFill>
              </a:rPr>
              <a:t>Former ID – Pocatello Center Lead:</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solidFill>
                  <a:schemeClr val="tx1">
                    <a:lumMod val="75000"/>
                    <a:lumOff val="25000"/>
                  </a:schemeClr>
                </a:solidFill>
              </a:rPr>
              <a:t>Brandon Crawford, Research Scientist</a:t>
            </a:r>
          </a:p>
          <a:p>
            <a:endParaRPr lang="en-US" dirty="0">
              <a:solidFill>
                <a:schemeClr val="tx1">
                  <a:lumMod val="75000"/>
                  <a:lumOff val="25000"/>
                </a:schemeClr>
              </a:solidFill>
            </a:endParaRPr>
          </a:p>
        </p:txBody>
      </p:sp>
    </p:spTree>
    <p:extLst>
      <p:ext uri="{BB962C8B-B14F-4D97-AF65-F5344CB8AC3E}">
        <p14:creationId xmlns:p14="http://schemas.microsoft.com/office/powerpoint/2010/main" val="42531633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txBox="1">
            <a:spLocks/>
          </p:cNvSpPr>
          <p:nvPr/>
        </p:nvSpPr>
        <p:spPr>
          <a:xfrm>
            <a:off x="4388644" y="206302"/>
            <a:ext cx="3414712" cy="7454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b="0" kern="1200">
                <a:solidFill>
                  <a:srgbClr val="3289B4"/>
                </a:solidFill>
                <a:latin typeface="Century Gothic" panose="020B0502020202020204" pitchFamily="34" charset="0"/>
                <a:ea typeface="+mj-ea"/>
                <a:cs typeface="+mj-cs"/>
              </a:defRPr>
            </a:lvl1pPr>
          </a:lstStyle>
          <a:p>
            <a:r>
              <a:rPr lang="en-US" dirty="0"/>
              <a:t>Questions?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70078" y="1073676"/>
            <a:ext cx="7251844" cy="5438883"/>
          </a:xfrm>
          <a:prstGeom prst="rect">
            <a:avLst/>
          </a:prstGeom>
        </p:spPr>
      </p:pic>
    </p:spTree>
    <p:extLst>
      <p:ext uri="{BB962C8B-B14F-4D97-AF65-F5344CB8AC3E}">
        <p14:creationId xmlns:p14="http://schemas.microsoft.com/office/powerpoint/2010/main" val="4244432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3"/>
          <p:cNvPicPr>
            <a:picLocks noChangeAspect="1"/>
          </p:cNvPicPr>
          <p:nvPr/>
        </p:nvPicPr>
        <p:blipFill rotWithShape="1">
          <a:blip r:embed="rId3" cstate="print">
            <a:extLst>
              <a:ext uri="{28A0092B-C50C-407E-A947-70E740481C1C}">
                <a14:useLocalDpi xmlns:a14="http://schemas.microsoft.com/office/drawing/2010/main" val="0"/>
              </a:ext>
            </a:extLst>
          </a:blip>
          <a:srcRect l="7606" r="28752"/>
          <a:stretch/>
        </p:blipFill>
        <p:spPr>
          <a:xfrm>
            <a:off x="0" y="64408"/>
            <a:ext cx="12192000" cy="3356572"/>
          </a:xfrm>
          <a:prstGeom prst="rect">
            <a:avLst/>
          </a:prstGeom>
        </p:spPr>
      </p:pic>
      <p:sp>
        <p:nvSpPr>
          <p:cNvPr id="5" name="Title 4"/>
          <p:cNvSpPr>
            <a:spLocks noGrp="1"/>
          </p:cNvSpPr>
          <p:nvPr>
            <p:ph type="title"/>
          </p:nvPr>
        </p:nvSpPr>
        <p:spPr/>
        <p:txBody>
          <a:bodyPr>
            <a:noAutofit/>
          </a:bodyPr>
          <a:lstStyle/>
          <a:p>
            <a:r>
              <a:rPr lang="en-US" dirty="0"/>
              <a:t>Background </a:t>
            </a:r>
          </a:p>
        </p:txBody>
      </p:sp>
      <p:sp>
        <p:nvSpPr>
          <p:cNvPr id="7" name="Text Placeholder 5"/>
          <p:cNvSpPr txBox="1">
            <a:spLocks/>
          </p:cNvSpPr>
          <p:nvPr/>
        </p:nvSpPr>
        <p:spPr>
          <a:xfrm>
            <a:off x="1009553" y="4438191"/>
            <a:ext cx="10687147" cy="155122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a:t>60% of Idaho is publicly managed land</a:t>
            </a:r>
          </a:p>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a:t>Receives an average of 12 inches of precipitation per year</a:t>
            </a:r>
          </a:p>
          <a:p>
            <a:pPr marL="342900" indent="-342900">
              <a:lnSpc>
                <a:spcPct val="100000"/>
              </a:lnSpc>
              <a:spcBef>
                <a:spcPts val="0"/>
              </a:spcBef>
              <a:spcAft>
                <a:spcPts val="600"/>
              </a:spcAft>
              <a:buClr>
                <a:srgbClr val="3289B4"/>
              </a:buClr>
              <a:buFont typeface="Wingdings 3" panose="05040102010807070707" pitchFamily="18" charset="2"/>
              <a:buChar char=""/>
            </a:pPr>
            <a:r>
              <a:rPr lang="en-US" sz="2400" dirty="0" err="1"/>
              <a:t>Landcover</a:t>
            </a:r>
            <a:r>
              <a:rPr lang="en-US" sz="2400" dirty="0"/>
              <a:t> ranges from semi-arid sagebrush Steppe at low elevations transitions to </a:t>
            </a:r>
            <a:r>
              <a:rPr lang="en-US" sz="2400" dirty="0">
                <a:sym typeface="Wingdings" panose="05000000000000000000" pitchFamily="2" charset="2"/>
              </a:rPr>
              <a:t>mixed forest</a:t>
            </a:r>
            <a:r>
              <a:rPr lang="en-US" sz="2400" dirty="0"/>
              <a:t> at higher elevations</a:t>
            </a:r>
          </a:p>
          <a:p>
            <a:pPr>
              <a:lnSpc>
                <a:spcPct val="100000"/>
              </a:lnSpc>
              <a:spcBef>
                <a:spcPts val="0"/>
              </a:spcBef>
              <a:spcAft>
                <a:spcPts val="600"/>
              </a:spcAft>
              <a:buClr>
                <a:srgbClr val="3289B4"/>
              </a:buClr>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000" dirty="0"/>
          </a:p>
          <a:p>
            <a:pPr marL="800100" lvl="1" indent="-342900">
              <a:lnSpc>
                <a:spcPct val="100000"/>
              </a:lnSpc>
              <a:spcBef>
                <a:spcPts val="0"/>
              </a:spcBef>
              <a:spcAft>
                <a:spcPts val="600"/>
              </a:spcAft>
              <a:buClr>
                <a:srgbClr val="3289B4"/>
              </a:buClr>
              <a:buFont typeface="Webdings" panose="05030102010509060703" pitchFamily="18" charset="2"/>
              <a:buChar char="4"/>
            </a:pPr>
            <a:endParaRPr lang="en-US" dirty="0"/>
          </a:p>
        </p:txBody>
      </p:sp>
      <p:sp>
        <p:nvSpPr>
          <p:cNvPr id="6" name="Text Placeholder 4"/>
          <p:cNvSpPr txBox="1">
            <a:spLocks/>
          </p:cNvSpPr>
          <p:nvPr/>
        </p:nvSpPr>
        <p:spPr>
          <a:xfrm>
            <a:off x="-49144" y="3199219"/>
            <a:ext cx="3205108" cy="31432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defRPr/>
            </a:pPr>
            <a:r>
              <a:rPr lang="en-US" sz="1100" b="1" dirty="0">
                <a:solidFill>
                  <a:schemeClr val="bg1"/>
                </a:solidFill>
                <a:latin typeface="Century Gothic" panose="020B0502020202020204" pitchFamily="34" charset="0"/>
              </a:rPr>
              <a:t>Image Credit: Ian Lauer</a:t>
            </a:r>
          </a:p>
        </p:txBody>
      </p:sp>
    </p:spTree>
    <p:extLst>
      <p:ext uri="{BB962C8B-B14F-4D97-AF65-F5344CB8AC3E}">
        <p14:creationId xmlns:p14="http://schemas.microsoft.com/office/powerpoint/2010/main" val="236229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832802" y="885645"/>
            <a:ext cx="5211365" cy="521136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4"/>
          <p:cNvSpPr>
            <a:spLocks noGrp="1"/>
          </p:cNvSpPr>
          <p:nvPr>
            <p:ph type="title"/>
          </p:nvPr>
        </p:nvSpPr>
        <p:spPr/>
        <p:txBody>
          <a:bodyPr>
            <a:noAutofit/>
          </a:bodyPr>
          <a:lstStyle/>
          <a:p>
            <a:r>
              <a:rPr lang="en-US" dirty="0"/>
              <a:t>Community Concerns</a:t>
            </a:r>
          </a:p>
        </p:txBody>
      </p:sp>
      <p:pic>
        <p:nvPicPr>
          <p:cNvPr id="9" name="Picture 8"/>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4874" b="92437" l="19917" r="83667">
                        <a14:foregroundMark x1="36583" y1="54790" x2="36583" y2="54790"/>
                        <a14:foregroundMark x1="38250" y1="33613" x2="38250" y2="33613"/>
                        <a14:foregroundMark x1="36917" y1="11429" x2="36917" y2="11429"/>
                        <a14:foregroundMark x1="65583" y1="35462" x2="65583" y2="35462"/>
                        <a14:foregroundMark x1="75083" y1="66387" x2="75083" y2="66387"/>
                        <a14:foregroundMark x1="46417" y1="17479" x2="46417" y2="17479"/>
                        <a14:foregroundMark x1="47583" y1="18151" x2="47583" y2="18151"/>
                        <a14:foregroundMark x1="49500" y1="19664" x2="49500" y2="19664"/>
                        <a14:foregroundMark x1="50250" y1="19832" x2="50250" y2="19832"/>
                        <a14:foregroundMark x1="59167" y1="27899" x2="59167" y2="27899"/>
                        <a14:foregroundMark x1="58667" y1="27059" x2="58667" y2="27059"/>
                        <a14:foregroundMark x1="78250" y1="59664" x2="78250" y2="59664"/>
                        <a14:foregroundMark x1="76417" y1="51597" x2="76417" y2="51597"/>
                        <a14:foregroundMark x1="72333" y1="44034" x2="72333" y2="44034"/>
                        <a14:foregroundMark x1="70333" y1="40840" x2="70333" y2="40840"/>
                        <a14:foregroundMark x1="68917" y1="38824" x2="68917" y2="38824"/>
                        <a14:foregroundMark x1="70917" y1="41849" x2="70917" y2="41849"/>
                        <a14:foregroundMark x1="22083" y1="79832" x2="22083" y2="79832"/>
                        <a14:foregroundMark x1="25083" y1="80000" x2="25083" y2="80000"/>
                        <a14:foregroundMark x1="28167" y1="80168" x2="28167" y2="80168"/>
                        <a14:foregroundMark x1="29750" y1="79664" x2="29750" y2="79664"/>
                        <a14:foregroundMark x1="32833" y1="80000" x2="32833" y2="80000"/>
                        <a14:foregroundMark x1="37250" y1="75798" x2="37250" y2="75798"/>
                        <a14:foregroundMark x1="42250" y1="79328" x2="42250" y2="79328"/>
                        <a14:foregroundMark x1="44833" y1="78151" x2="44833" y2="78151"/>
                        <a14:foregroundMark x1="45917" y1="75462" x2="45917" y2="75462"/>
                        <a14:foregroundMark x1="46000" y1="80000" x2="46000" y2="80000"/>
                        <a14:foregroundMark x1="48417" y1="78824" x2="48417" y2="78824"/>
                        <a14:foregroundMark x1="51000" y1="78992" x2="51000" y2="78992"/>
                        <a14:foregroundMark x1="54583" y1="79664" x2="54583" y2="79664"/>
                        <a14:foregroundMark x1="55917" y1="76471" x2="55917" y2="76471"/>
                        <a14:foregroundMark x1="58833" y1="76639" x2="58833" y2="76639"/>
                        <a14:foregroundMark x1="62167" y1="79328" x2="62167" y2="79328"/>
                        <a14:foregroundMark x1="64167" y1="79328" x2="64167" y2="79328"/>
                        <a14:foregroundMark x1="67833" y1="78992" x2="67833" y2="78992"/>
                        <a14:foregroundMark x1="70000" y1="80000" x2="70000" y2="80000"/>
                        <a14:foregroundMark x1="72250" y1="79496" x2="72250" y2="79496"/>
                        <a14:foregroundMark x1="74917" y1="77983" x2="74917" y2="77983"/>
                        <a14:foregroundMark x1="77417" y1="79496" x2="77417" y2="79496"/>
                        <a14:foregroundMark x1="79500" y1="79664" x2="79500" y2="79664"/>
                        <a14:foregroundMark x1="81000" y1="80168" x2="81000" y2="80168"/>
                      </a14:backgroundRemoval>
                    </a14:imgEffect>
                  </a14:imgLayer>
                </a14:imgProps>
              </a:ext>
              <a:ext uri="{28A0092B-C50C-407E-A947-70E740481C1C}">
                <a14:useLocalDpi xmlns:a14="http://schemas.microsoft.com/office/drawing/2010/main"/>
              </a:ext>
            </a:extLst>
          </a:blip>
          <a:srcRect l="20802" t="6375" r="16660" b="7768"/>
          <a:stretch/>
        </p:blipFill>
        <p:spPr>
          <a:xfrm>
            <a:off x="9875893" y="5156646"/>
            <a:ext cx="1592945" cy="1084338"/>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8736" y="1005008"/>
            <a:ext cx="919877" cy="1095092"/>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04123" y="5354759"/>
            <a:ext cx="2147114" cy="655944"/>
          </a:xfrm>
          <a:prstGeom prst="rect">
            <a:avLst/>
          </a:prstGeom>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l="-129" t="3052" r="2810" b="8779"/>
          <a:stretch/>
        </p:blipFill>
        <p:spPr>
          <a:xfrm>
            <a:off x="8716019" y="1143024"/>
            <a:ext cx="2752819" cy="793404"/>
          </a:xfrm>
          <a:prstGeom prst="rect">
            <a:avLst/>
          </a:prstGeom>
        </p:spPr>
      </p:pic>
      <p:sp>
        <p:nvSpPr>
          <p:cNvPr id="13" name="Text Placeholder 5"/>
          <p:cNvSpPr txBox="1">
            <a:spLocks/>
          </p:cNvSpPr>
          <p:nvPr/>
        </p:nvSpPr>
        <p:spPr>
          <a:xfrm>
            <a:off x="273823" y="1458812"/>
            <a:ext cx="7230300" cy="40650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spcAft>
                <a:spcPts val="600"/>
              </a:spcAft>
              <a:buClr>
                <a:srgbClr val="3289B4"/>
              </a:buClr>
              <a:buFont typeface="Webdings" panose="05030102010509060703" pitchFamily="18" charset="2"/>
              <a:buChar char="4"/>
            </a:pPr>
            <a:r>
              <a:rPr lang="en-US" sz="2400" dirty="0"/>
              <a:t>The water balance is critical to managing semi-arid environments:</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fire susceptibility</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native plant management</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wildlife range management</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grazing allotments</a:t>
            </a:r>
          </a:p>
          <a:p>
            <a:pPr lvl="1">
              <a:lnSpc>
                <a:spcPct val="100000"/>
              </a:lnSpc>
              <a:spcBef>
                <a:spcPts val="0"/>
              </a:spcBef>
              <a:spcAft>
                <a:spcPts val="600"/>
              </a:spcAft>
              <a:buClr>
                <a:srgbClr val="3289B4"/>
              </a:buClr>
            </a:pPr>
            <a:endParaRPr lang="en-US" dirty="0"/>
          </a:p>
        </p:txBody>
      </p:sp>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04123" y="2223336"/>
            <a:ext cx="3964715" cy="2642771"/>
          </a:xfrm>
          <a:prstGeom prst="rect">
            <a:avLst/>
          </a:prstGeom>
        </p:spPr>
      </p:pic>
      <p:sp>
        <p:nvSpPr>
          <p:cNvPr id="15" name="Text Placeholder 4"/>
          <p:cNvSpPr txBox="1">
            <a:spLocks/>
          </p:cNvSpPr>
          <p:nvPr/>
        </p:nvSpPr>
        <p:spPr>
          <a:xfrm>
            <a:off x="7284844" y="4630925"/>
            <a:ext cx="4183994" cy="28018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US" sz="1050" b="1" dirty="0">
                <a:solidFill>
                  <a:schemeClr val="bg1"/>
                </a:solidFill>
                <a:latin typeface="Century Gothic" panose="020B0502020202020204" pitchFamily="34" charset="0"/>
              </a:rPr>
              <a:t>Image Credit: Leah </a:t>
            </a:r>
            <a:r>
              <a:rPr lang="en-US" sz="1050" b="1" dirty="0" err="1">
                <a:solidFill>
                  <a:schemeClr val="bg1"/>
                </a:solidFill>
                <a:latin typeface="Century Gothic" panose="020B0502020202020204" pitchFamily="34" charset="0"/>
              </a:rPr>
              <a:t>Kucera</a:t>
            </a:r>
            <a:endParaRPr lang="en-US" sz="105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218677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6832802" y="885645"/>
            <a:ext cx="5211365" cy="5211365"/>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Title 4"/>
          <p:cNvSpPr>
            <a:spLocks noGrp="1"/>
          </p:cNvSpPr>
          <p:nvPr>
            <p:ph type="title"/>
          </p:nvPr>
        </p:nvSpPr>
        <p:spPr/>
        <p:txBody>
          <a:bodyPr>
            <a:noAutofit/>
          </a:bodyPr>
          <a:lstStyle/>
          <a:p>
            <a:r>
              <a:rPr lang="en-US" dirty="0"/>
              <a:t>Community Concerns</a:t>
            </a:r>
          </a:p>
        </p:txBody>
      </p:sp>
      <p:pic>
        <p:nvPicPr>
          <p:cNvPr id="9" name="Picture 8"/>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4874" b="92437" l="19917" r="83667">
                        <a14:foregroundMark x1="36583" y1="54790" x2="36583" y2="54790"/>
                        <a14:foregroundMark x1="38250" y1="33613" x2="38250" y2="33613"/>
                        <a14:foregroundMark x1="36917" y1="11429" x2="36917" y2="11429"/>
                        <a14:foregroundMark x1="65583" y1="35462" x2="65583" y2="35462"/>
                        <a14:foregroundMark x1="75083" y1="66387" x2="75083" y2="66387"/>
                        <a14:foregroundMark x1="46417" y1="17479" x2="46417" y2="17479"/>
                        <a14:foregroundMark x1="47583" y1="18151" x2="47583" y2="18151"/>
                        <a14:foregroundMark x1="49500" y1="19664" x2="49500" y2="19664"/>
                        <a14:foregroundMark x1="50250" y1="19832" x2="50250" y2="19832"/>
                        <a14:foregroundMark x1="59167" y1="27899" x2="59167" y2="27899"/>
                        <a14:foregroundMark x1="58667" y1="27059" x2="58667" y2="27059"/>
                        <a14:foregroundMark x1="78250" y1="59664" x2="78250" y2="59664"/>
                        <a14:foregroundMark x1="76417" y1="51597" x2="76417" y2="51597"/>
                        <a14:foregroundMark x1="72333" y1="44034" x2="72333" y2="44034"/>
                        <a14:foregroundMark x1="70333" y1="40840" x2="70333" y2="40840"/>
                        <a14:foregroundMark x1="68917" y1="38824" x2="68917" y2="38824"/>
                        <a14:foregroundMark x1="70917" y1="41849" x2="70917" y2="41849"/>
                        <a14:foregroundMark x1="22083" y1="79832" x2="22083" y2="79832"/>
                        <a14:foregroundMark x1="25083" y1="80000" x2="25083" y2="80000"/>
                        <a14:foregroundMark x1="28167" y1="80168" x2="28167" y2="80168"/>
                        <a14:foregroundMark x1="29750" y1="79664" x2="29750" y2="79664"/>
                        <a14:foregroundMark x1="32833" y1="80000" x2="32833" y2="80000"/>
                        <a14:foregroundMark x1="37250" y1="75798" x2="37250" y2="75798"/>
                        <a14:foregroundMark x1="42250" y1="79328" x2="42250" y2="79328"/>
                        <a14:foregroundMark x1="44833" y1="78151" x2="44833" y2="78151"/>
                        <a14:foregroundMark x1="45917" y1="75462" x2="45917" y2="75462"/>
                        <a14:foregroundMark x1="46000" y1="80000" x2="46000" y2="80000"/>
                        <a14:foregroundMark x1="48417" y1="78824" x2="48417" y2="78824"/>
                        <a14:foregroundMark x1="51000" y1="78992" x2="51000" y2="78992"/>
                        <a14:foregroundMark x1="54583" y1="79664" x2="54583" y2="79664"/>
                        <a14:foregroundMark x1="55917" y1="76471" x2="55917" y2="76471"/>
                        <a14:foregroundMark x1="58833" y1="76639" x2="58833" y2="76639"/>
                        <a14:foregroundMark x1="62167" y1="79328" x2="62167" y2="79328"/>
                        <a14:foregroundMark x1="64167" y1="79328" x2="64167" y2="79328"/>
                        <a14:foregroundMark x1="67833" y1="78992" x2="67833" y2="78992"/>
                        <a14:foregroundMark x1="70000" y1="80000" x2="70000" y2="80000"/>
                        <a14:foregroundMark x1="72250" y1="79496" x2="72250" y2="79496"/>
                        <a14:foregroundMark x1="74917" y1="77983" x2="74917" y2="77983"/>
                        <a14:foregroundMark x1="77417" y1="79496" x2="77417" y2="79496"/>
                        <a14:foregroundMark x1="79500" y1="79664" x2="79500" y2="79664"/>
                        <a14:foregroundMark x1="81000" y1="80168" x2="81000" y2="80168"/>
                      </a14:backgroundRemoval>
                    </a14:imgEffect>
                  </a14:imgLayer>
                </a14:imgProps>
              </a:ext>
              <a:ext uri="{28A0092B-C50C-407E-A947-70E740481C1C}">
                <a14:useLocalDpi xmlns:a14="http://schemas.microsoft.com/office/drawing/2010/main"/>
              </a:ext>
            </a:extLst>
          </a:blip>
          <a:srcRect l="20802" t="6375" r="16660" b="7768"/>
          <a:stretch/>
        </p:blipFill>
        <p:spPr>
          <a:xfrm>
            <a:off x="9875893" y="5156646"/>
            <a:ext cx="1592945" cy="1084338"/>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08736" y="1005008"/>
            <a:ext cx="919877" cy="1095092"/>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04123" y="5354759"/>
            <a:ext cx="2147114" cy="655944"/>
          </a:xfrm>
          <a:prstGeom prst="rect">
            <a:avLst/>
          </a:prstGeom>
        </p:spPr>
      </p:pic>
      <p:pic>
        <p:nvPicPr>
          <p:cNvPr id="12" name="Picture 11"/>
          <p:cNvPicPr>
            <a:picLocks noChangeAspect="1"/>
          </p:cNvPicPr>
          <p:nvPr/>
        </p:nvPicPr>
        <p:blipFill rotWithShape="1">
          <a:blip r:embed="rId7" cstate="email">
            <a:extLst>
              <a:ext uri="{28A0092B-C50C-407E-A947-70E740481C1C}">
                <a14:useLocalDpi xmlns:a14="http://schemas.microsoft.com/office/drawing/2010/main"/>
              </a:ext>
            </a:extLst>
          </a:blip>
          <a:srcRect l="-129" t="3052" r="2810" b="8779"/>
          <a:stretch/>
        </p:blipFill>
        <p:spPr>
          <a:xfrm>
            <a:off x="8716019" y="1143024"/>
            <a:ext cx="2752819" cy="793404"/>
          </a:xfrm>
          <a:prstGeom prst="rect">
            <a:avLst/>
          </a:prstGeom>
        </p:spPr>
      </p:pic>
      <p:sp>
        <p:nvSpPr>
          <p:cNvPr id="13" name="Text Placeholder 5"/>
          <p:cNvSpPr txBox="1">
            <a:spLocks/>
          </p:cNvSpPr>
          <p:nvPr/>
        </p:nvSpPr>
        <p:spPr>
          <a:xfrm>
            <a:off x="273823" y="1458812"/>
            <a:ext cx="7230300" cy="40650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spcAft>
                <a:spcPts val="600"/>
              </a:spcAft>
              <a:buClr>
                <a:srgbClr val="3289B4"/>
              </a:buClr>
              <a:buFont typeface="Webdings" panose="05030102010509060703" pitchFamily="18" charset="2"/>
              <a:buChar char="4"/>
            </a:pPr>
            <a:r>
              <a:rPr lang="en-US" sz="2400" dirty="0"/>
              <a:t>The water balance is critical to managing semi-arid environments:</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fire susceptibility</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native plant management</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wildlife range management</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grazing allotments</a:t>
            </a:r>
          </a:p>
          <a:p>
            <a:pPr marL="342900" indent="-342900">
              <a:lnSpc>
                <a:spcPct val="100000"/>
              </a:lnSpc>
              <a:spcBef>
                <a:spcPts val="0"/>
              </a:spcBef>
              <a:spcAft>
                <a:spcPts val="600"/>
              </a:spcAft>
              <a:buClr>
                <a:srgbClr val="3289B4"/>
              </a:buClr>
              <a:buFont typeface="Webdings" panose="05030102010509060703" pitchFamily="18" charset="2"/>
              <a:buChar char="4"/>
            </a:pPr>
            <a:r>
              <a:rPr lang="en-US" sz="2400" dirty="0"/>
              <a:t>Our partners currently use field-based methods to collect ET data.</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costly and time intensive</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limited distribution for regional scales</a:t>
            </a:r>
          </a:p>
          <a:p>
            <a:pPr marL="800100" lvl="1" indent="-342900">
              <a:lnSpc>
                <a:spcPct val="100000"/>
              </a:lnSpc>
              <a:spcBef>
                <a:spcPts val="0"/>
              </a:spcBef>
              <a:spcAft>
                <a:spcPts val="600"/>
              </a:spcAft>
              <a:buClr>
                <a:srgbClr val="3289B4"/>
              </a:buClr>
              <a:buFont typeface="Webdings" panose="05030102010509060703" pitchFamily="18" charset="2"/>
              <a:buChar char="4"/>
            </a:pPr>
            <a:endParaRPr lang="en-US" dirty="0"/>
          </a:p>
        </p:txBody>
      </p:sp>
      <p:pic>
        <p:nvPicPr>
          <p:cNvPr id="3" name="Picture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504123" y="2223336"/>
            <a:ext cx="3964715" cy="2642771"/>
          </a:xfrm>
          <a:prstGeom prst="rect">
            <a:avLst/>
          </a:prstGeom>
        </p:spPr>
      </p:pic>
      <p:sp>
        <p:nvSpPr>
          <p:cNvPr id="15" name="Text Placeholder 4"/>
          <p:cNvSpPr txBox="1">
            <a:spLocks/>
          </p:cNvSpPr>
          <p:nvPr/>
        </p:nvSpPr>
        <p:spPr>
          <a:xfrm>
            <a:off x="7284844" y="4630925"/>
            <a:ext cx="4183994" cy="280182"/>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US" sz="1050" b="1" dirty="0">
                <a:solidFill>
                  <a:schemeClr val="bg1"/>
                </a:solidFill>
                <a:latin typeface="Century Gothic" panose="020B0502020202020204" pitchFamily="34" charset="0"/>
              </a:rPr>
              <a:t>Image Credit: Leah </a:t>
            </a:r>
            <a:r>
              <a:rPr lang="en-US" sz="1050" b="1" dirty="0" err="1">
                <a:solidFill>
                  <a:schemeClr val="bg1"/>
                </a:solidFill>
                <a:latin typeface="Century Gothic" panose="020B0502020202020204" pitchFamily="34" charset="0"/>
              </a:rPr>
              <a:t>Kucera</a:t>
            </a:r>
            <a:endParaRPr lang="en-US" sz="105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694002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Water Cycle</a:t>
            </a:r>
          </a:p>
        </p:txBody>
      </p:sp>
      <p:sp>
        <p:nvSpPr>
          <p:cNvPr id="7" name="Rectangle 6"/>
          <p:cNvSpPr/>
          <p:nvPr/>
        </p:nvSpPr>
        <p:spPr>
          <a:xfrm>
            <a:off x="5971607" y="3244334"/>
            <a:ext cx="248786" cy="369332"/>
          </a:xfrm>
          <a:prstGeom prst="rect">
            <a:avLst/>
          </a:prstGeom>
        </p:spPr>
        <p:txBody>
          <a:bodyPr wrap="none">
            <a:spAutoFit/>
          </a:bodyPr>
          <a:lstStyle/>
          <a:p>
            <a:r>
              <a:rPr lang="en-US" dirty="0"/>
              <a:t> </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8085" r="13853"/>
          <a:stretch/>
        </p:blipFill>
        <p:spPr>
          <a:xfrm>
            <a:off x="192154" y="1013731"/>
            <a:ext cx="6133171" cy="5612007"/>
          </a:xfrm>
          <a:prstGeom prst="rect">
            <a:avLst/>
          </a:prstGeom>
        </p:spPr>
      </p:pic>
      <p:sp>
        <p:nvSpPr>
          <p:cNvPr id="15" name="Text Placeholder 4"/>
          <p:cNvSpPr txBox="1">
            <a:spLocks/>
          </p:cNvSpPr>
          <p:nvPr/>
        </p:nvSpPr>
        <p:spPr>
          <a:xfrm>
            <a:off x="1073307" y="6322190"/>
            <a:ext cx="5249866" cy="30354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US" sz="1100" b="1" dirty="0">
                <a:solidFill>
                  <a:schemeClr val="bg1"/>
                </a:solidFill>
                <a:latin typeface="Century Gothic" panose="020B0502020202020204" pitchFamily="34" charset="0"/>
              </a:rPr>
              <a:t>Image Credit: Jenny Parks Illustration/SSCZO</a:t>
            </a:r>
          </a:p>
        </p:txBody>
      </p:sp>
      <p:sp>
        <p:nvSpPr>
          <p:cNvPr id="10" name="Text Placeholder 5"/>
          <p:cNvSpPr txBox="1">
            <a:spLocks/>
          </p:cNvSpPr>
          <p:nvPr/>
        </p:nvSpPr>
        <p:spPr>
          <a:xfrm>
            <a:off x="6642867" y="1625074"/>
            <a:ext cx="5079233" cy="5062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spcAft>
                <a:spcPts val="600"/>
              </a:spcAft>
              <a:buClr>
                <a:srgbClr val="3289B4"/>
              </a:buClr>
              <a:buFont typeface="Webdings" panose="05030102010509060703" pitchFamily="18" charset="2"/>
              <a:buChar char="4"/>
            </a:pPr>
            <a:r>
              <a:rPr lang="en-US" sz="2400" dirty="0"/>
              <a:t>There are various inputs to the water cycle such as precipitation. </a:t>
            </a:r>
          </a:p>
        </p:txBody>
      </p:sp>
      <p:grpSp>
        <p:nvGrpSpPr>
          <p:cNvPr id="16" name="Group 15"/>
          <p:cNvGrpSpPr/>
          <p:nvPr/>
        </p:nvGrpSpPr>
        <p:grpSpPr>
          <a:xfrm rot="12674475">
            <a:off x="2092854" y="1276374"/>
            <a:ext cx="762212" cy="1236931"/>
            <a:chOff x="6812762" y="1435780"/>
            <a:chExt cx="788844" cy="1089706"/>
          </a:xfrm>
        </p:grpSpPr>
        <p:sp>
          <p:nvSpPr>
            <p:cNvPr id="17" name="Freeform 16"/>
            <p:cNvSpPr/>
            <p:nvPr/>
          </p:nvSpPr>
          <p:spPr>
            <a:xfrm>
              <a:off x="6923314" y="1596571"/>
              <a:ext cx="678292" cy="928915"/>
            </a:xfrm>
            <a:custGeom>
              <a:avLst/>
              <a:gdLst>
                <a:gd name="connsiteX0" fmla="*/ 595086 w 678292"/>
                <a:gd name="connsiteY0" fmla="*/ 928915 h 928915"/>
                <a:gd name="connsiteX1" fmla="*/ 667657 w 678292"/>
                <a:gd name="connsiteY1" fmla="*/ 740229 h 928915"/>
                <a:gd name="connsiteX2" fmla="*/ 391886 w 678292"/>
                <a:gd name="connsiteY2" fmla="*/ 682172 h 928915"/>
                <a:gd name="connsiteX3" fmla="*/ 464457 w 678292"/>
                <a:gd name="connsiteY3" fmla="*/ 478972 h 928915"/>
                <a:gd name="connsiteX4" fmla="*/ 232229 w 678292"/>
                <a:gd name="connsiteY4" fmla="*/ 449943 h 928915"/>
                <a:gd name="connsiteX5" fmla="*/ 304800 w 678292"/>
                <a:gd name="connsiteY5" fmla="*/ 217715 h 928915"/>
                <a:gd name="connsiteX6" fmla="*/ 101600 w 678292"/>
                <a:gd name="connsiteY6" fmla="*/ 261258 h 928915"/>
                <a:gd name="connsiteX7" fmla="*/ 130629 w 678292"/>
                <a:gd name="connsiteY7" fmla="*/ 43543 h 928915"/>
                <a:gd name="connsiteX8" fmla="*/ 0 w 678292"/>
                <a:gd name="connsiteY8" fmla="*/ 0 h 92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292" h="928915">
                  <a:moveTo>
                    <a:pt x="595086" y="928915"/>
                  </a:moveTo>
                  <a:cubicBezTo>
                    <a:pt x="648305" y="855134"/>
                    <a:pt x="701524" y="781353"/>
                    <a:pt x="667657" y="740229"/>
                  </a:cubicBezTo>
                  <a:cubicBezTo>
                    <a:pt x="633790" y="699105"/>
                    <a:pt x="425753" y="725715"/>
                    <a:pt x="391886" y="682172"/>
                  </a:cubicBezTo>
                  <a:cubicBezTo>
                    <a:pt x="358019" y="638629"/>
                    <a:pt x="491066" y="517677"/>
                    <a:pt x="464457" y="478972"/>
                  </a:cubicBezTo>
                  <a:cubicBezTo>
                    <a:pt x="437848" y="440267"/>
                    <a:pt x="258838" y="493486"/>
                    <a:pt x="232229" y="449943"/>
                  </a:cubicBezTo>
                  <a:cubicBezTo>
                    <a:pt x="205619" y="406400"/>
                    <a:pt x="326571" y="249162"/>
                    <a:pt x="304800" y="217715"/>
                  </a:cubicBezTo>
                  <a:cubicBezTo>
                    <a:pt x="283029" y="186268"/>
                    <a:pt x="130628" y="290287"/>
                    <a:pt x="101600" y="261258"/>
                  </a:cubicBezTo>
                  <a:cubicBezTo>
                    <a:pt x="72572" y="232229"/>
                    <a:pt x="147562" y="87086"/>
                    <a:pt x="130629" y="43543"/>
                  </a:cubicBezTo>
                  <a:cubicBezTo>
                    <a:pt x="113696" y="0"/>
                    <a:pt x="56848" y="0"/>
                    <a:pt x="0" y="0"/>
                  </a:cubicBezTo>
                </a:path>
              </a:pathLst>
            </a:custGeom>
            <a:noFill/>
            <a:ln w="38100">
              <a:solidFill>
                <a:srgbClr val="0070C0"/>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2700000">
              <a:off x="6812762" y="1435780"/>
              <a:ext cx="221104" cy="203200"/>
            </a:xfrm>
            <a:prstGeom prst="triangl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982130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txBox="1">
            <a:spLocks/>
          </p:cNvSpPr>
          <p:nvPr/>
        </p:nvSpPr>
        <p:spPr>
          <a:xfrm>
            <a:off x="6642867" y="1615440"/>
            <a:ext cx="5079233" cy="286766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spcAft>
                <a:spcPts val="600"/>
              </a:spcAft>
              <a:buClr>
                <a:srgbClr val="3289B4"/>
              </a:buClr>
              <a:buFont typeface="Webdings" panose="05030102010509060703" pitchFamily="18" charset="2"/>
              <a:buChar char="4"/>
            </a:pPr>
            <a:r>
              <a:rPr lang="en-US" sz="2400" dirty="0"/>
              <a:t>There are various inputs to the water cycle such as precipitation.</a:t>
            </a:r>
          </a:p>
          <a:p>
            <a:pPr marL="342900" indent="-342900">
              <a:lnSpc>
                <a:spcPct val="100000"/>
              </a:lnSpc>
              <a:spcBef>
                <a:spcPts val="0"/>
              </a:spcBef>
              <a:spcAft>
                <a:spcPts val="600"/>
              </a:spcAft>
              <a:buClr>
                <a:srgbClr val="3289B4"/>
              </a:buClr>
              <a:buFont typeface="Webdings" panose="05030102010509060703" pitchFamily="18" charset="2"/>
              <a:buChar char="4"/>
            </a:pPr>
            <a:r>
              <a:rPr lang="en-US" sz="2400" dirty="0"/>
              <a:t>The previous term focused on water storage as soil moisture.</a:t>
            </a:r>
          </a:p>
          <a:p>
            <a:pPr>
              <a:lnSpc>
                <a:spcPct val="100000"/>
              </a:lnSpc>
              <a:spcBef>
                <a:spcPts val="0"/>
              </a:spcBef>
              <a:spcAft>
                <a:spcPts val="600"/>
              </a:spcAft>
              <a:buClr>
                <a:srgbClr val="3289B4"/>
              </a:buClr>
            </a:pPr>
            <a:r>
              <a:rPr lang="en-US" sz="2400" dirty="0"/>
              <a:t> </a:t>
            </a:r>
          </a:p>
          <a:p>
            <a:pPr marL="342900" indent="-342900">
              <a:lnSpc>
                <a:spcPct val="100000"/>
              </a:lnSpc>
              <a:spcBef>
                <a:spcPts val="0"/>
              </a:spcBef>
              <a:spcAft>
                <a:spcPts val="600"/>
              </a:spcAft>
              <a:buClr>
                <a:srgbClr val="3289B4"/>
              </a:buClr>
              <a:buFont typeface="Webdings" panose="05030102010509060703" pitchFamily="18" charset="2"/>
              <a:buChar char="4"/>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000" dirty="0"/>
          </a:p>
          <a:p>
            <a:pPr marL="800100" lvl="1" indent="-342900">
              <a:lnSpc>
                <a:spcPct val="100000"/>
              </a:lnSpc>
              <a:spcBef>
                <a:spcPts val="0"/>
              </a:spcBef>
              <a:spcAft>
                <a:spcPts val="600"/>
              </a:spcAft>
              <a:buClr>
                <a:srgbClr val="3289B4"/>
              </a:buClr>
              <a:buFont typeface="Webdings" panose="05030102010509060703" pitchFamily="18" charset="2"/>
              <a:buChar char="4"/>
            </a:pPr>
            <a:endParaRPr lang="en-US" dirty="0"/>
          </a:p>
        </p:txBody>
      </p:sp>
      <p:sp>
        <p:nvSpPr>
          <p:cNvPr id="2" name="Title 1"/>
          <p:cNvSpPr>
            <a:spLocks noGrp="1"/>
          </p:cNvSpPr>
          <p:nvPr>
            <p:ph type="title"/>
          </p:nvPr>
        </p:nvSpPr>
        <p:spPr/>
        <p:txBody>
          <a:bodyPr/>
          <a:lstStyle/>
          <a:p>
            <a:r>
              <a:rPr lang="en-US" dirty="0"/>
              <a:t>The Water Cycle</a:t>
            </a:r>
          </a:p>
        </p:txBody>
      </p:sp>
      <p:sp>
        <p:nvSpPr>
          <p:cNvPr id="7" name="Rectangle 6"/>
          <p:cNvSpPr/>
          <p:nvPr/>
        </p:nvSpPr>
        <p:spPr>
          <a:xfrm>
            <a:off x="5971607" y="3244334"/>
            <a:ext cx="248786" cy="369332"/>
          </a:xfrm>
          <a:prstGeom prst="rect">
            <a:avLst/>
          </a:prstGeom>
        </p:spPr>
        <p:txBody>
          <a:bodyPr wrap="none">
            <a:spAutoFit/>
          </a:bodyPr>
          <a:lstStyle/>
          <a:p>
            <a:r>
              <a:rPr lang="en-US" dirty="0"/>
              <a:t> </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8085" r="13853"/>
          <a:stretch/>
        </p:blipFill>
        <p:spPr>
          <a:xfrm>
            <a:off x="192154" y="1013731"/>
            <a:ext cx="6133171" cy="5612007"/>
          </a:xfrm>
          <a:prstGeom prst="rect">
            <a:avLst/>
          </a:prstGeom>
        </p:spPr>
      </p:pic>
      <p:sp>
        <p:nvSpPr>
          <p:cNvPr id="14" name="Rounded Rectangle 13"/>
          <p:cNvSpPr/>
          <p:nvPr/>
        </p:nvSpPr>
        <p:spPr>
          <a:xfrm rot="21080971">
            <a:off x="3104985" y="5068073"/>
            <a:ext cx="3183675" cy="530087"/>
          </a:xfrm>
          <a:prstGeom prst="roundRect">
            <a:avLst/>
          </a:prstGeom>
          <a:solidFill>
            <a:srgbClr val="5B9BD5">
              <a:alpha val="50196"/>
            </a:srgb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 Placeholder 4"/>
          <p:cNvSpPr txBox="1">
            <a:spLocks/>
          </p:cNvSpPr>
          <p:nvPr/>
        </p:nvSpPr>
        <p:spPr>
          <a:xfrm>
            <a:off x="1073307" y="6322190"/>
            <a:ext cx="5249866" cy="30354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US" sz="1100" b="1" dirty="0">
                <a:solidFill>
                  <a:schemeClr val="bg1"/>
                </a:solidFill>
                <a:latin typeface="Century Gothic" panose="020B0502020202020204" pitchFamily="34" charset="0"/>
              </a:rPr>
              <a:t>Image Credit: Jenny Parks Illustration/SSCZO</a:t>
            </a:r>
          </a:p>
        </p:txBody>
      </p:sp>
      <p:grpSp>
        <p:nvGrpSpPr>
          <p:cNvPr id="16" name="Group 15"/>
          <p:cNvGrpSpPr/>
          <p:nvPr/>
        </p:nvGrpSpPr>
        <p:grpSpPr>
          <a:xfrm rot="12674475">
            <a:off x="2092854" y="1276374"/>
            <a:ext cx="762212" cy="1236931"/>
            <a:chOff x="6812762" y="1435780"/>
            <a:chExt cx="788844" cy="1089706"/>
          </a:xfrm>
        </p:grpSpPr>
        <p:sp>
          <p:nvSpPr>
            <p:cNvPr id="17" name="Freeform 16"/>
            <p:cNvSpPr/>
            <p:nvPr/>
          </p:nvSpPr>
          <p:spPr>
            <a:xfrm>
              <a:off x="6923314" y="1596571"/>
              <a:ext cx="678292" cy="928915"/>
            </a:xfrm>
            <a:custGeom>
              <a:avLst/>
              <a:gdLst>
                <a:gd name="connsiteX0" fmla="*/ 595086 w 678292"/>
                <a:gd name="connsiteY0" fmla="*/ 928915 h 928915"/>
                <a:gd name="connsiteX1" fmla="*/ 667657 w 678292"/>
                <a:gd name="connsiteY1" fmla="*/ 740229 h 928915"/>
                <a:gd name="connsiteX2" fmla="*/ 391886 w 678292"/>
                <a:gd name="connsiteY2" fmla="*/ 682172 h 928915"/>
                <a:gd name="connsiteX3" fmla="*/ 464457 w 678292"/>
                <a:gd name="connsiteY3" fmla="*/ 478972 h 928915"/>
                <a:gd name="connsiteX4" fmla="*/ 232229 w 678292"/>
                <a:gd name="connsiteY4" fmla="*/ 449943 h 928915"/>
                <a:gd name="connsiteX5" fmla="*/ 304800 w 678292"/>
                <a:gd name="connsiteY5" fmla="*/ 217715 h 928915"/>
                <a:gd name="connsiteX6" fmla="*/ 101600 w 678292"/>
                <a:gd name="connsiteY6" fmla="*/ 261258 h 928915"/>
                <a:gd name="connsiteX7" fmla="*/ 130629 w 678292"/>
                <a:gd name="connsiteY7" fmla="*/ 43543 h 928915"/>
                <a:gd name="connsiteX8" fmla="*/ 0 w 678292"/>
                <a:gd name="connsiteY8" fmla="*/ 0 h 92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292" h="928915">
                  <a:moveTo>
                    <a:pt x="595086" y="928915"/>
                  </a:moveTo>
                  <a:cubicBezTo>
                    <a:pt x="648305" y="855134"/>
                    <a:pt x="701524" y="781353"/>
                    <a:pt x="667657" y="740229"/>
                  </a:cubicBezTo>
                  <a:cubicBezTo>
                    <a:pt x="633790" y="699105"/>
                    <a:pt x="425753" y="725715"/>
                    <a:pt x="391886" y="682172"/>
                  </a:cubicBezTo>
                  <a:cubicBezTo>
                    <a:pt x="358019" y="638629"/>
                    <a:pt x="491066" y="517677"/>
                    <a:pt x="464457" y="478972"/>
                  </a:cubicBezTo>
                  <a:cubicBezTo>
                    <a:pt x="437848" y="440267"/>
                    <a:pt x="258838" y="493486"/>
                    <a:pt x="232229" y="449943"/>
                  </a:cubicBezTo>
                  <a:cubicBezTo>
                    <a:pt x="205619" y="406400"/>
                    <a:pt x="326571" y="249162"/>
                    <a:pt x="304800" y="217715"/>
                  </a:cubicBezTo>
                  <a:cubicBezTo>
                    <a:pt x="283029" y="186268"/>
                    <a:pt x="130628" y="290287"/>
                    <a:pt x="101600" y="261258"/>
                  </a:cubicBezTo>
                  <a:cubicBezTo>
                    <a:pt x="72572" y="232229"/>
                    <a:pt x="147562" y="87086"/>
                    <a:pt x="130629" y="43543"/>
                  </a:cubicBezTo>
                  <a:cubicBezTo>
                    <a:pt x="113696" y="0"/>
                    <a:pt x="56848" y="0"/>
                    <a:pt x="0" y="0"/>
                  </a:cubicBezTo>
                </a:path>
              </a:pathLst>
            </a:custGeom>
            <a:noFill/>
            <a:ln w="38100">
              <a:solidFill>
                <a:srgbClr val="0070C0"/>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2700000">
              <a:off x="6812762" y="1435780"/>
              <a:ext cx="221104" cy="203200"/>
            </a:xfrm>
            <a:prstGeom prst="triangl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678743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Water Cycle</a:t>
            </a:r>
          </a:p>
        </p:txBody>
      </p:sp>
      <p:sp>
        <p:nvSpPr>
          <p:cNvPr id="7" name="Rectangle 6"/>
          <p:cNvSpPr/>
          <p:nvPr/>
        </p:nvSpPr>
        <p:spPr>
          <a:xfrm>
            <a:off x="5971607" y="3244334"/>
            <a:ext cx="248786" cy="369332"/>
          </a:xfrm>
          <a:prstGeom prst="rect">
            <a:avLst/>
          </a:prstGeom>
        </p:spPr>
        <p:txBody>
          <a:bodyPr wrap="none">
            <a:spAutoFit/>
          </a:bodyPr>
          <a:lstStyle/>
          <a:p>
            <a:r>
              <a:rPr lang="en-US" dirty="0"/>
              <a:t> </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8085" r="13853"/>
          <a:stretch/>
        </p:blipFill>
        <p:spPr>
          <a:xfrm>
            <a:off x="192154" y="1013731"/>
            <a:ext cx="6133171" cy="5612007"/>
          </a:xfrm>
          <a:prstGeom prst="rect">
            <a:avLst/>
          </a:prstGeom>
        </p:spPr>
      </p:pic>
      <p:sp>
        <p:nvSpPr>
          <p:cNvPr id="15" name="Text Placeholder 4"/>
          <p:cNvSpPr txBox="1">
            <a:spLocks/>
          </p:cNvSpPr>
          <p:nvPr/>
        </p:nvSpPr>
        <p:spPr>
          <a:xfrm>
            <a:off x="1073307" y="6322190"/>
            <a:ext cx="5249866" cy="303548"/>
          </a:xfrm>
          <a:prstGeom prst="rect">
            <a:avLst/>
          </a:prstGeom>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US" sz="1100" b="1" dirty="0">
                <a:solidFill>
                  <a:schemeClr val="bg1"/>
                </a:solidFill>
                <a:latin typeface="Century Gothic" panose="020B0502020202020204" pitchFamily="34" charset="0"/>
              </a:rPr>
              <a:t>Image Credit: Jenny Parks Illustration/SSCZO</a:t>
            </a:r>
          </a:p>
        </p:txBody>
      </p:sp>
      <p:grpSp>
        <p:nvGrpSpPr>
          <p:cNvPr id="8" name="Group 7"/>
          <p:cNvGrpSpPr/>
          <p:nvPr/>
        </p:nvGrpSpPr>
        <p:grpSpPr>
          <a:xfrm>
            <a:off x="4455642" y="1445940"/>
            <a:ext cx="788844" cy="1089706"/>
            <a:chOff x="6812762" y="1435780"/>
            <a:chExt cx="788844" cy="1089706"/>
          </a:xfrm>
        </p:grpSpPr>
        <p:sp>
          <p:nvSpPr>
            <p:cNvPr id="10" name="Freeform 9"/>
            <p:cNvSpPr/>
            <p:nvPr/>
          </p:nvSpPr>
          <p:spPr>
            <a:xfrm>
              <a:off x="6923314" y="1596571"/>
              <a:ext cx="678292" cy="928915"/>
            </a:xfrm>
            <a:custGeom>
              <a:avLst/>
              <a:gdLst>
                <a:gd name="connsiteX0" fmla="*/ 595086 w 678292"/>
                <a:gd name="connsiteY0" fmla="*/ 928915 h 928915"/>
                <a:gd name="connsiteX1" fmla="*/ 667657 w 678292"/>
                <a:gd name="connsiteY1" fmla="*/ 740229 h 928915"/>
                <a:gd name="connsiteX2" fmla="*/ 391886 w 678292"/>
                <a:gd name="connsiteY2" fmla="*/ 682172 h 928915"/>
                <a:gd name="connsiteX3" fmla="*/ 464457 w 678292"/>
                <a:gd name="connsiteY3" fmla="*/ 478972 h 928915"/>
                <a:gd name="connsiteX4" fmla="*/ 232229 w 678292"/>
                <a:gd name="connsiteY4" fmla="*/ 449943 h 928915"/>
                <a:gd name="connsiteX5" fmla="*/ 304800 w 678292"/>
                <a:gd name="connsiteY5" fmla="*/ 217715 h 928915"/>
                <a:gd name="connsiteX6" fmla="*/ 101600 w 678292"/>
                <a:gd name="connsiteY6" fmla="*/ 261258 h 928915"/>
                <a:gd name="connsiteX7" fmla="*/ 130629 w 678292"/>
                <a:gd name="connsiteY7" fmla="*/ 43543 h 928915"/>
                <a:gd name="connsiteX8" fmla="*/ 0 w 678292"/>
                <a:gd name="connsiteY8" fmla="*/ 0 h 92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292" h="928915">
                  <a:moveTo>
                    <a:pt x="595086" y="928915"/>
                  </a:moveTo>
                  <a:cubicBezTo>
                    <a:pt x="648305" y="855134"/>
                    <a:pt x="701524" y="781353"/>
                    <a:pt x="667657" y="740229"/>
                  </a:cubicBezTo>
                  <a:cubicBezTo>
                    <a:pt x="633790" y="699105"/>
                    <a:pt x="425753" y="725715"/>
                    <a:pt x="391886" y="682172"/>
                  </a:cubicBezTo>
                  <a:cubicBezTo>
                    <a:pt x="358019" y="638629"/>
                    <a:pt x="491066" y="517677"/>
                    <a:pt x="464457" y="478972"/>
                  </a:cubicBezTo>
                  <a:cubicBezTo>
                    <a:pt x="437848" y="440267"/>
                    <a:pt x="258838" y="493486"/>
                    <a:pt x="232229" y="449943"/>
                  </a:cubicBezTo>
                  <a:cubicBezTo>
                    <a:pt x="205619" y="406400"/>
                    <a:pt x="326571" y="249162"/>
                    <a:pt x="304800" y="217715"/>
                  </a:cubicBezTo>
                  <a:cubicBezTo>
                    <a:pt x="283029" y="186268"/>
                    <a:pt x="130628" y="290287"/>
                    <a:pt x="101600" y="261258"/>
                  </a:cubicBezTo>
                  <a:cubicBezTo>
                    <a:pt x="72572" y="232229"/>
                    <a:pt x="147562" y="87086"/>
                    <a:pt x="130629" y="43543"/>
                  </a:cubicBezTo>
                  <a:cubicBezTo>
                    <a:pt x="113696" y="0"/>
                    <a:pt x="56848" y="0"/>
                    <a:pt x="0" y="0"/>
                  </a:cubicBezTo>
                </a:path>
              </a:pathLst>
            </a:custGeom>
            <a:noFill/>
            <a:ln w="38100">
              <a:solidFill>
                <a:srgbClr val="C00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p:cNvSpPr/>
            <p:nvPr/>
          </p:nvSpPr>
          <p:spPr>
            <a:xfrm rot="-2700000">
              <a:off x="6812762" y="1435780"/>
              <a:ext cx="221104" cy="2032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2" name="Group 11"/>
          <p:cNvGrpSpPr/>
          <p:nvPr/>
        </p:nvGrpSpPr>
        <p:grpSpPr>
          <a:xfrm rot="2224850">
            <a:off x="2183638" y="2589938"/>
            <a:ext cx="1036684" cy="2067776"/>
            <a:chOff x="6812762" y="1435780"/>
            <a:chExt cx="788844" cy="1089706"/>
          </a:xfrm>
        </p:grpSpPr>
        <p:sp>
          <p:nvSpPr>
            <p:cNvPr id="13" name="Freeform 12"/>
            <p:cNvSpPr/>
            <p:nvPr/>
          </p:nvSpPr>
          <p:spPr>
            <a:xfrm>
              <a:off x="6923314" y="1596571"/>
              <a:ext cx="678292" cy="928915"/>
            </a:xfrm>
            <a:custGeom>
              <a:avLst/>
              <a:gdLst>
                <a:gd name="connsiteX0" fmla="*/ 595086 w 678292"/>
                <a:gd name="connsiteY0" fmla="*/ 928915 h 928915"/>
                <a:gd name="connsiteX1" fmla="*/ 667657 w 678292"/>
                <a:gd name="connsiteY1" fmla="*/ 740229 h 928915"/>
                <a:gd name="connsiteX2" fmla="*/ 391886 w 678292"/>
                <a:gd name="connsiteY2" fmla="*/ 682172 h 928915"/>
                <a:gd name="connsiteX3" fmla="*/ 464457 w 678292"/>
                <a:gd name="connsiteY3" fmla="*/ 478972 h 928915"/>
                <a:gd name="connsiteX4" fmla="*/ 232229 w 678292"/>
                <a:gd name="connsiteY4" fmla="*/ 449943 h 928915"/>
                <a:gd name="connsiteX5" fmla="*/ 304800 w 678292"/>
                <a:gd name="connsiteY5" fmla="*/ 217715 h 928915"/>
                <a:gd name="connsiteX6" fmla="*/ 101600 w 678292"/>
                <a:gd name="connsiteY6" fmla="*/ 261258 h 928915"/>
                <a:gd name="connsiteX7" fmla="*/ 130629 w 678292"/>
                <a:gd name="connsiteY7" fmla="*/ 43543 h 928915"/>
                <a:gd name="connsiteX8" fmla="*/ 0 w 678292"/>
                <a:gd name="connsiteY8" fmla="*/ 0 h 92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292" h="928915">
                  <a:moveTo>
                    <a:pt x="595086" y="928915"/>
                  </a:moveTo>
                  <a:cubicBezTo>
                    <a:pt x="648305" y="855134"/>
                    <a:pt x="701524" y="781353"/>
                    <a:pt x="667657" y="740229"/>
                  </a:cubicBezTo>
                  <a:cubicBezTo>
                    <a:pt x="633790" y="699105"/>
                    <a:pt x="425753" y="725715"/>
                    <a:pt x="391886" y="682172"/>
                  </a:cubicBezTo>
                  <a:cubicBezTo>
                    <a:pt x="358019" y="638629"/>
                    <a:pt x="491066" y="517677"/>
                    <a:pt x="464457" y="478972"/>
                  </a:cubicBezTo>
                  <a:cubicBezTo>
                    <a:pt x="437848" y="440267"/>
                    <a:pt x="258838" y="493486"/>
                    <a:pt x="232229" y="449943"/>
                  </a:cubicBezTo>
                  <a:cubicBezTo>
                    <a:pt x="205619" y="406400"/>
                    <a:pt x="326571" y="249162"/>
                    <a:pt x="304800" y="217715"/>
                  </a:cubicBezTo>
                  <a:cubicBezTo>
                    <a:pt x="283029" y="186268"/>
                    <a:pt x="130628" y="290287"/>
                    <a:pt x="101600" y="261258"/>
                  </a:cubicBezTo>
                  <a:cubicBezTo>
                    <a:pt x="72572" y="232229"/>
                    <a:pt x="147562" y="87086"/>
                    <a:pt x="130629" y="43543"/>
                  </a:cubicBezTo>
                  <a:cubicBezTo>
                    <a:pt x="113696" y="0"/>
                    <a:pt x="56848" y="0"/>
                    <a:pt x="0" y="0"/>
                  </a:cubicBezTo>
                </a:path>
              </a:pathLst>
            </a:custGeom>
            <a:noFill/>
            <a:ln w="38100">
              <a:solidFill>
                <a:srgbClr val="C00000"/>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p:cNvSpPr/>
            <p:nvPr/>
          </p:nvSpPr>
          <p:spPr>
            <a:xfrm rot="-2700000">
              <a:off x="6812762" y="1435780"/>
              <a:ext cx="221104" cy="203200"/>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8" name="Rounded Rectangle 17"/>
          <p:cNvSpPr/>
          <p:nvPr/>
        </p:nvSpPr>
        <p:spPr>
          <a:xfrm rot="21080971">
            <a:off x="3104985" y="5068073"/>
            <a:ext cx="3183675" cy="530087"/>
          </a:xfrm>
          <a:prstGeom prst="roundRect">
            <a:avLst/>
          </a:prstGeom>
          <a:solidFill>
            <a:srgbClr val="5B9BD5">
              <a:alpha val="50196"/>
            </a:srgb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Text Placeholder 5"/>
          <p:cNvSpPr txBox="1">
            <a:spLocks/>
          </p:cNvSpPr>
          <p:nvPr/>
        </p:nvSpPr>
        <p:spPr>
          <a:xfrm>
            <a:off x="6647360" y="1619769"/>
            <a:ext cx="5079233" cy="460685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0"/>
              </a:spcBef>
              <a:spcAft>
                <a:spcPts val="600"/>
              </a:spcAft>
              <a:buClr>
                <a:srgbClr val="3289B4"/>
              </a:buClr>
              <a:buFont typeface="Webdings" panose="05030102010509060703" pitchFamily="18" charset="2"/>
              <a:buChar char="4"/>
            </a:pPr>
            <a:r>
              <a:rPr lang="en-US" sz="2400" dirty="0"/>
              <a:t>There are various inputs to the water cycle such as precipitation.</a:t>
            </a:r>
          </a:p>
          <a:p>
            <a:pPr marL="342900" indent="-342900">
              <a:lnSpc>
                <a:spcPct val="100000"/>
              </a:lnSpc>
              <a:spcBef>
                <a:spcPts val="0"/>
              </a:spcBef>
              <a:spcAft>
                <a:spcPts val="600"/>
              </a:spcAft>
              <a:buClr>
                <a:srgbClr val="3289B4"/>
              </a:buClr>
              <a:buFont typeface="Webdings" panose="05030102010509060703" pitchFamily="18" charset="2"/>
              <a:buChar char="4"/>
            </a:pPr>
            <a:r>
              <a:rPr lang="en-US" sz="2400" dirty="0"/>
              <a:t>The previous term focused on water storage as soil moisture.</a:t>
            </a:r>
          </a:p>
          <a:p>
            <a:pPr marL="342900" indent="-342900">
              <a:lnSpc>
                <a:spcPct val="100000"/>
              </a:lnSpc>
              <a:spcBef>
                <a:spcPts val="0"/>
              </a:spcBef>
              <a:spcAft>
                <a:spcPts val="600"/>
              </a:spcAft>
              <a:buClr>
                <a:srgbClr val="3289B4"/>
              </a:buClr>
              <a:buFont typeface="Webdings" panose="05030102010509060703" pitchFamily="18" charset="2"/>
              <a:buChar char="4"/>
            </a:pPr>
            <a:r>
              <a:rPr lang="en-US" sz="2400" dirty="0"/>
              <a:t>This term focused on evapotranspiration (ET).</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Transfer of water vapor from surfaces to the atmosphere</a:t>
            </a:r>
          </a:p>
          <a:p>
            <a:pPr marL="800100" lvl="1" indent="-342900">
              <a:lnSpc>
                <a:spcPct val="100000"/>
              </a:lnSpc>
              <a:spcBef>
                <a:spcPts val="0"/>
              </a:spcBef>
              <a:spcAft>
                <a:spcPts val="600"/>
              </a:spcAft>
              <a:buClr>
                <a:srgbClr val="3289B4"/>
              </a:buClr>
              <a:buFont typeface="Webdings" panose="05030102010509060703" pitchFamily="18" charset="2"/>
              <a:buChar char="4"/>
            </a:pPr>
            <a:r>
              <a:rPr lang="en-US" sz="2000" dirty="0"/>
              <a:t>Evaporation + Transpiration</a:t>
            </a: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400" dirty="0"/>
          </a:p>
          <a:p>
            <a:pPr marL="342900" indent="-342900">
              <a:lnSpc>
                <a:spcPct val="100000"/>
              </a:lnSpc>
              <a:spcBef>
                <a:spcPts val="0"/>
              </a:spcBef>
              <a:spcAft>
                <a:spcPts val="600"/>
              </a:spcAft>
              <a:buClr>
                <a:srgbClr val="3289B4"/>
              </a:buClr>
              <a:buFont typeface="Webdings" panose="05030102010509060703" pitchFamily="18" charset="2"/>
              <a:buChar char="4"/>
            </a:pPr>
            <a:endParaRPr lang="en-US" sz="2000" dirty="0"/>
          </a:p>
          <a:p>
            <a:pPr marL="800100" lvl="1" indent="-342900">
              <a:lnSpc>
                <a:spcPct val="100000"/>
              </a:lnSpc>
              <a:spcBef>
                <a:spcPts val="0"/>
              </a:spcBef>
              <a:spcAft>
                <a:spcPts val="600"/>
              </a:spcAft>
              <a:buClr>
                <a:srgbClr val="3289B4"/>
              </a:buClr>
              <a:buFont typeface="Webdings" panose="05030102010509060703" pitchFamily="18" charset="2"/>
              <a:buChar char="4"/>
            </a:pPr>
            <a:endParaRPr lang="en-US" dirty="0"/>
          </a:p>
        </p:txBody>
      </p:sp>
      <p:grpSp>
        <p:nvGrpSpPr>
          <p:cNvPr id="17" name="Group 16"/>
          <p:cNvGrpSpPr/>
          <p:nvPr/>
        </p:nvGrpSpPr>
        <p:grpSpPr>
          <a:xfrm rot="12674475">
            <a:off x="2092854" y="1276374"/>
            <a:ext cx="762212" cy="1236931"/>
            <a:chOff x="6812762" y="1435780"/>
            <a:chExt cx="788844" cy="1089706"/>
          </a:xfrm>
        </p:grpSpPr>
        <p:sp>
          <p:nvSpPr>
            <p:cNvPr id="22" name="Freeform 21"/>
            <p:cNvSpPr/>
            <p:nvPr/>
          </p:nvSpPr>
          <p:spPr>
            <a:xfrm>
              <a:off x="6923314" y="1596571"/>
              <a:ext cx="678292" cy="928915"/>
            </a:xfrm>
            <a:custGeom>
              <a:avLst/>
              <a:gdLst>
                <a:gd name="connsiteX0" fmla="*/ 595086 w 678292"/>
                <a:gd name="connsiteY0" fmla="*/ 928915 h 928915"/>
                <a:gd name="connsiteX1" fmla="*/ 667657 w 678292"/>
                <a:gd name="connsiteY1" fmla="*/ 740229 h 928915"/>
                <a:gd name="connsiteX2" fmla="*/ 391886 w 678292"/>
                <a:gd name="connsiteY2" fmla="*/ 682172 h 928915"/>
                <a:gd name="connsiteX3" fmla="*/ 464457 w 678292"/>
                <a:gd name="connsiteY3" fmla="*/ 478972 h 928915"/>
                <a:gd name="connsiteX4" fmla="*/ 232229 w 678292"/>
                <a:gd name="connsiteY4" fmla="*/ 449943 h 928915"/>
                <a:gd name="connsiteX5" fmla="*/ 304800 w 678292"/>
                <a:gd name="connsiteY5" fmla="*/ 217715 h 928915"/>
                <a:gd name="connsiteX6" fmla="*/ 101600 w 678292"/>
                <a:gd name="connsiteY6" fmla="*/ 261258 h 928915"/>
                <a:gd name="connsiteX7" fmla="*/ 130629 w 678292"/>
                <a:gd name="connsiteY7" fmla="*/ 43543 h 928915"/>
                <a:gd name="connsiteX8" fmla="*/ 0 w 678292"/>
                <a:gd name="connsiteY8" fmla="*/ 0 h 928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292" h="928915">
                  <a:moveTo>
                    <a:pt x="595086" y="928915"/>
                  </a:moveTo>
                  <a:cubicBezTo>
                    <a:pt x="648305" y="855134"/>
                    <a:pt x="701524" y="781353"/>
                    <a:pt x="667657" y="740229"/>
                  </a:cubicBezTo>
                  <a:cubicBezTo>
                    <a:pt x="633790" y="699105"/>
                    <a:pt x="425753" y="725715"/>
                    <a:pt x="391886" y="682172"/>
                  </a:cubicBezTo>
                  <a:cubicBezTo>
                    <a:pt x="358019" y="638629"/>
                    <a:pt x="491066" y="517677"/>
                    <a:pt x="464457" y="478972"/>
                  </a:cubicBezTo>
                  <a:cubicBezTo>
                    <a:pt x="437848" y="440267"/>
                    <a:pt x="258838" y="493486"/>
                    <a:pt x="232229" y="449943"/>
                  </a:cubicBezTo>
                  <a:cubicBezTo>
                    <a:pt x="205619" y="406400"/>
                    <a:pt x="326571" y="249162"/>
                    <a:pt x="304800" y="217715"/>
                  </a:cubicBezTo>
                  <a:cubicBezTo>
                    <a:pt x="283029" y="186268"/>
                    <a:pt x="130628" y="290287"/>
                    <a:pt x="101600" y="261258"/>
                  </a:cubicBezTo>
                  <a:cubicBezTo>
                    <a:pt x="72572" y="232229"/>
                    <a:pt x="147562" y="87086"/>
                    <a:pt x="130629" y="43543"/>
                  </a:cubicBezTo>
                  <a:cubicBezTo>
                    <a:pt x="113696" y="0"/>
                    <a:pt x="56848" y="0"/>
                    <a:pt x="0" y="0"/>
                  </a:cubicBezTo>
                </a:path>
              </a:pathLst>
            </a:custGeom>
            <a:noFill/>
            <a:ln w="38100">
              <a:solidFill>
                <a:srgbClr val="0070C0"/>
              </a:solidFill>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p:cNvSpPr/>
            <p:nvPr/>
          </p:nvSpPr>
          <p:spPr>
            <a:xfrm rot="-2700000">
              <a:off x="6812762" y="1435780"/>
              <a:ext cx="221104" cy="203200"/>
            </a:xfrm>
            <a:prstGeom prst="triangle">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8283410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3289B4"/>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6722</TotalTime>
  <Words>4779</Words>
  <Application>Microsoft Office PowerPoint</Application>
  <PresentationFormat>Widescreen</PresentationFormat>
  <Paragraphs>632</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Calibri</vt:lpstr>
      <vt:lpstr>Century Gothic</vt:lpstr>
      <vt:lpstr>Webdings</vt:lpstr>
      <vt:lpstr>Wingdings</vt:lpstr>
      <vt:lpstr>Wingdings 3</vt:lpstr>
      <vt:lpstr>Office Theme</vt:lpstr>
      <vt:lpstr>PowerPoint Presentation</vt:lpstr>
      <vt:lpstr>Background </vt:lpstr>
      <vt:lpstr>Background </vt:lpstr>
      <vt:lpstr>Background </vt:lpstr>
      <vt:lpstr>Community Concerns</vt:lpstr>
      <vt:lpstr>Community Concerns</vt:lpstr>
      <vt:lpstr>The Water Cycle</vt:lpstr>
      <vt:lpstr>The Water Cycle</vt:lpstr>
      <vt:lpstr>The Water Cycle</vt:lpstr>
      <vt:lpstr>Objectives </vt:lpstr>
      <vt:lpstr>Objectives </vt:lpstr>
      <vt:lpstr>Objectives </vt:lpstr>
      <vt:lpstr>Objectives </vt:lpstr>
      <vt:lpstr>Objectives </vt:lpstr>
      <vt:lpstr>Objectives </vt:lpstr>
      <vt:lpstr>Objectives </vt:lpstr>
      <vt:lpstr>Methodology</vt:lpstr>
      <vt:lpstr>NASA Satellites Used</vt:lpstr>
      <vt:lpstr>Study Area</vt:lpstr>
      <vt:lpstr>RCEW Sites &amp; Vegetation</vt:lpstr>
      <vt:lpstr>PowerPoint Presentation</vt:lpstr>
      <vt:lpstr>PowerPoint Presentation</vt:lpstr>
      <vt:lpstr>Results: EEFlux</vt:lpstr>
      <vt:lpstr>Results: EEFlux</vt:lpstr>
      <vt:lpstr>Results: MOD16</vt:lpstr>
      <vt:lpstr>Results: MOD16</vt:lpstr>
      <vt:lpstr>Results: NLDAS-2-Noah</vt:lpstr>
      <vt:lpstr>Results: NLDAS-2-Noah</vt:lpstr>
      <vt:lpstr>Results: Model Comparison</vt:lpstr>
      <vt:lpstr>Results: Model Comparison</vt:lpstr>
      <vt:lpstr>Results: Model Comparison</vt:lpstr>
      <vt:lpstr>Results: Model Comparison</vt:lpstr>
      <vt:lpstr>Results: Elevation</vt:lpstr>
      <vt:lpstr>Results: Vegetation Type</vt:lpstr>
      <vt:lpstr>Results: Vegetation Health</vt:lpstr>
      <vt:lpstr>Conclusions</vt:lpstr>
      <vt:lpstr>Future Work</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352</cp:revision>
  <dcterms:created xsi:type="dcterms:W3CDTF">2017-05-15T13:42:39Z</dcterms:created>
  <dcterms:modified xsi:type="dcterms:W3CDTF">2018-12-26T03:44:11Z</dcterms:modified>
</cp:coreProperties>
</file>