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8"/>
  </p:notesMasterIdLst>
  <p:sldIdLst>
    <p:sldId id="300" r:id="rId2"/>
    <p:sldId id="301" r:id="rId3"/>
    <p:sldId id="303" r:id="rId4"/>
    <p:sldId id="302" r:id="rId5"/>
    <p:sldId id="291" r:id="rId6"/>
    <p:sldId id="289" r:id="rId7"/>
    <p:sldId id="290" r:id="rId8"/>
    <p:sldId id="298" r:id="rId9"/>
    <p:sldId id="299" r:id="rId10"/>
    <p:sldId id="281" r:id="rId11"/>
    <p:sldId id="297" r:id="rId12"/>
    <p:sldId id="282" r:id="rId13"/>
    <p:sldId id="293" r:id="rId14"/>
    <p:sldId id="283" r:id="rId15"/>
    <p:sldId id="294" r:id="rId16"/>
    <p:sldId id="285" r:id="rId1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pos="494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mily Gotschalk" initials="EG" lastIdx="4" clrIdx="0"/>
  <p:cmAuthor id="1" name="Rhodes, Tyler M. (LARC-E3)[SSAI DEVELOP]" initials="RTM(D" lastIdx="10" clrIdx="1">
    <p:extLst/>
  </p:cmAuthor>
  <p:cmAuthor id="2" name="Emma Baghel" initials="EB" lastIdx="3" clrIdx="2"/>
  <p:cmAuthor id="3" name="Arya, Vishal (LARC)[DEVELOP]" initials="AV(" lastIdx="8" clrIdx="3">
    <p:extLst>
      <p:ext uri="{19B8F6BF-5375-455C-9EA6-DF929625EA0E}">
        <p15:presenceInfo xmlns:p15="http://schemas.microsoft.com/office/powerpoint/2012/main" userId="S-1-5-21-330711430-3775241029-4075259233-665990" providerId="AD"/>
      </p:ext>
    </p:extLst>
  </p:cmAuthor>
  <p:cmAuthor id="4" name="Childs, Lauren M. (LARC-E3)[DEVELOP]" initials="LCG" lastIdx="1" clrIdx="4">
    <p:extLst>
      <p:ext uri="{19B8F6BF-5375-455C-9EA6-DF929625EA0E}">
        <p15:presenceInfo xmlns:p15="http://schemas.microsoft.com/office/powerpoint/2012/main" userId="Childs, Lauren M. (LARC-E3)[DEVELOP]"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E9E3"/>
    <a:srgbClr val="FFFEEB"/>
    <a:srgbClr val="FFFFCC"/>
    <a:srgbClr val="862004"/>
    <a:srgbClr val="F9AE99"/>
    <a:srgbClr val="9DDBE7"/>
    <a:srgbClr val="FF9900"/>
    <a:srgbClr val="CC6600"/>
    <a:srgbClr val="FFCC99"/>
    <a:srgbClr val="73A9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542" autoAdjust="0"/>
    <p:restoredTop sz="64085" autoAdjust="0"/>
  </p:normalViewPr>
  <p:slideViewPr>
    <p:cSldViewPr snapToGrid="0">
      <p:cViewPr varScale="1">
        <p:scale>
          <a:sx n="78" d="100"/>
          <a:sy n="78" d="100"/>
        </p:scale>
        <p:origin x="564" y="84"/>
      </p:cViewPr>
      <p:guideLst>
        <p:guide orient="horz"/>
        <p:guide pos="4944"/>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0"/>
    </p:cViewPr>
  </p:sorterViewPr>
  <p:notesViewPr>
    <p:cSldViewPr snapToGrid="0">
      <p:cViewPr varScale="1">
        <p:scale>
          <a:sx n="87" d="100"/>
          <a:sy n="87" d="100"/>
        </p:scale>
        <p:origin x="3804"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6-08-03T17:57:26.524" idx="5">
    <p:pos x="10" y="10"/>
    <p:text>Make the US map stay up for a bit longer, and add color or some other method of differentiating objects on your state map.</p:text>
    <p:extLst>
      <p:ext uri="{C676402C-5697-4E1C-873F-D02D1690AC5C}">
        <p15:threadingInfo xmlns:p15="http://schemas.microsoft.com/office/powerpoint/2012/main" timeZoneBias="24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F0C594-D3D8-41A9-B9F5-5AB75634CA60}"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n-US"/>
        </a:p>
      </dgm:t>
    </dgm:pt>
    <dgm:pt modelId="{0E5C4723-AE1E-438A-894A-C37235379331}">
      <dgm:prSet/>
      <dgm:spPr/>
      <dgm:t>
        <a:bodyPr/>
        <a:lstStyle/>
        <a:p>
          <a:endParaRPr lang="en-US"/>
        </a:p>
      </dgm:t>
    </dgm:pt>
    <dgm:pt modelId="{D0FA11D0-5F2D-4677-B16F-D614936E089A}" type="parTrans" cxnId="{09C943A0-90E3-459A-AC14-0F984F85771C}">
      <dgm:prSet/>
      <dgm:spPr/>
      <dgm:t>
        <a:bodyPr/>
        <a:lstStyle/>
        <a:p>
          <a:endParaRPr lang="en-US"/>
        </a:p>
      </dgm:t>
    </dgm:pt>
    <dgm:pt modelId="{05846A5A-C279-4254-AF11-511FF4FD4C38}" type="sibTrans" cxnId="{09C943A0-90E3-459A-AC14-0F984F85771C}">
      <dgm:prSet/>
      <dgm:spPr/>
      <dgm:t>
        <a:bodyPr/>
        <a:lstStyle/>
        <a:p>
          <a:endParaRPr lang="en-US"/>
        </a:p>
      </dgm:t>
    </dgm:pt>
    <dgm:pt modelId="{305C53C8-C2B0-4298-99F7-426CB5B336DD}" type="pres">
      <dgm:prSet presAssocID="{6AF0C594-D3D8-41A9-B9F5-5AB75634CA60}" presName="Name0" presStyleCnt="0">
        <dgm:presLayoutVars>
          <dgm:dir/>
          <dgm:resizeHandles val="exact"/>
        </dgm:presLayoutVars>
      </dgm:prSet>
      <dgm:spPr/>
      <dgm:t>
        <a:bodyPr/>
        <a:lstStyle/>
        <a:p>
          <a:endParaRPr lang="en-US"/>
        </a:p>
      </dgm:t>
    </dgm:pt>
    <dgm:pt modelId="{BCC3643E-1DAD-40C1-AA33-0E6C96F41240}" type="pres">
      <dgm:prSet presAssocID="{6AF0C594-D3D8-41A9-B9F5-5AB75634CA60}" presName="arrow" presStyleLbl="bgShp" presStyleIdx="0" presStyleCnt="1" custLinFactNeighborX="16931"/>
      <dgm:spPr>
        <a:solidFill>
          <a:schemeClr val="accent1">
            <a:lumMod val="40000"/>
            <a:lumOff val="60000"/>
          </a:schemeClr>
        </a:solidFill>
        <a:ln w="38100">
          <a:solidFill>
            <a:schemeClr val="accent1">
              <a:lumMod val="50000"/>
            </a:schemeClr>
          </a:solidFill>
        </a:ln>
      </dgm:spPr>
    </dgm:pt>
    <dgm:pt modelId="{6820F36D-E2A2-4038-A153-A75FBD3C34B0}" type="pres">
      <dgm:prSet presAssocID="{6AF0C594-D3D8-41A9-B9F5-5AB75634CA60}" presName="points" presStyleCnt="0"/>
      <dgm:spPr/>
    </dgm:pt>
    <dgm:pt modelId="{CF04D17F-9314-4960-8D0B-990727C7D434}" type="pres">
      <dgm:prSet presAssocID="{0E5C4723-AE1E-438A-894A-C37235379331}" presName="compositeA" presStyleCnt="0"/>
      <dgm:spPr/>
    </dgm:pt>
    <dgm:pt modelId="{0640B1EF-97F2-4D8A-9CB6-FA09C2BBA7FA}" type="pres">
      <dgm:prSet presAssocID="{0E5C4723-AE1E-438A-894A-C37235379331}" presName="textA" presStyleLbl="revTx" presStyleIdx="0" presStyleCnt="1">
        <dgm:presLayoutVars>
          <dgm:bulletEnabled val="1"/>
        </dgm:presLayoutVars>
      </dgm:prSet>
      <dgm:spPr/>
      <dgm:t>
        <a:bodyPr/>
        <a:lstStyle/>
        <a:p>
          <a:endParaRPr lang="en-US"/>
        </a:p>
      </dgm:t>
    </dgm:pt>
    <dgm:pt modelId="{8DCC64B8-B7F4-41F9-B5AE-0BD76B1A304E}" type="pres">
      <dgm:prSet presAssocID="{0E5C4723-AE1E-438A-894A-C37235379331}" presName="circleA" presStyleLbl="node1" presStyleIdx="0" presStyleCnt="1" custLinFactX="100000" custLinFactNeighborX="172497" custLinFactNeighborY="-2323"/>
      <dgm:spPr>
        <a:ln w="28575">
          <a:solidFill>
            <a:schemeClr val="bg1"/>
          </a:solidFill>
        </a:ln>
      </dgm:spPr>
      <dgm:t>
        <a:bodyPr/>
        <a:lstStyle/>
        <a:p>
          <a:endParaRPr lang="en-US"/>
        </a:p>
      </dgm:t>
    </dgm:pt>
    <dgm:pt modelId="{05D346D8-F6E0-4650-A8E7-1C83D3AA552D}" type="pres">
      <dgm:prSet presAssocID="{0E5C4723-AE1E-438A-894A-C37235379331}" presName="spaceA" presStyleCnt="0"/>
      <dgm:spPr/>
    </dgm:pt>
  </dgm:ptLst>
  <dgm:cxnLst>
    <dgm:cxn modelId="{43B63366-C2AF-4C62-8E81-080491DB3E09}" type="presOf" srcId="{6AF0C594-D3D8-41A9-B9F5-5AB75634CA60}" destId="{305C53C8-C2B0-4298-99F7-426CB5B336DD}" srcOrd="0" destOrd="0" presId="urn:microsoft.com/office/officeart/2005/8/layout/hProcess11"/>
    <dgm:cxn modelId="{A81E7E61-EB9C-40E4-B2C8-BA7C61757B11}" type="presOf" srcId="{0E5C4723-AE1E-438A-894A-C37235379331}" destId="{0640B1EF-97F2-4D8A-9CB6-FA09C2BBA7FA}" srcOrd="0" destOrd="0" presId="urn:microsoft.com/office/officeart/2005/8/layout/hProcess11"/>
    <dgm:cxn modelId="{09C943A0-90E3-459A-AC14-0F984F85771C}" srcId="{6AF0C594-D3D8-41A9-B9F5-5AB75634CA60}" destId="{0E5C4723-AE1E-438A-894A-C37235379331}" srcOrd="0" destOrd="0" parTransId="{D0FA11D0-5F2D-4677-B16F-D614936E089A}" sibTransId="{05846A5A-C279-4254-AF11-511FF4FD4C38}"/>
    <dgm:cxn modelId="{1191016C-EFAB-4FEA-B627-D88653F99D05}" type="presParOf" srcId="{305C53C8-C2B0-4298-99F7-426CB5B336DD}" destId="{BCC3643E-1DAD-40C1-AA33-0E6C96F41240}" srcOrd="0" destOrd="0" presId="urn:microsoft.com/office/officeart/2005/8/layout/hProcess11"/>
    <dgm:cxn modelId="{B3488237-83FB-4CF8-98C2-86EAB18092CD}" type="presParOf" srcId="{305C53C8-C2B0-4298-99F7-426CB5B336DD}" destId="{6820F36D-E2A2-4038-A153-A75FBD3C34B0}" srcOrd="1" destOrd="0" presId="urn:microsoft.com/office/officeart/2005/8/layout/hProcess11"/>
    <dgm:cxn modelId="{FDCCCEF1-8B75-449B-846E-2D59B7AF5997}" type="presParOf" srcId="{6820F36D-E2A2-4038-A153-A75FBD3C34B0}" destId="{CF04D17F-9314-4960-8D0B-990727C7D434}" srcOrd="0" destOrd="0" presId="urn:microsoft.com/office/officeart/2005/8/layout/hProcess11"/>
    <dgm:cxn modelId="{EB2F9CCC-74A6-4DEB-A68F-140BF1D76CFC}" type="presParOf" srcId="{CF04D17F-9314-4960-8D0B-990727C7D434}" destId="{0640B1EF-97F2-4D8A-9CB6-FA09C2BBA7FA}" srcOrd="0" destOrd="0" presId="urn:microsoft.com/office/officeart/2005/8/layout/hProcess11"/>
    <dgm:cxn modelId="{F4990A85-2B64-4A2D-98F7-DADE57B5101B}" type="presParOf" srcId="{CF04D17F-9314-4960-8D0B-990727C7D434}" destId="{8DCC64B8-B7F4-41F9-B5AE-0BD76B1A304E}" srcOrd="1" destOrd="0" presId="urn:microsoft.com/office/officeart/2005/8/layout/hProcess11"/>
    <dgm:cxn modelId="{0ED7764E-EF38-4E05-800C-8690F8044826}" type="presParOf" srcId="{CF04D17F-9314-4960-8D0B-990727C7D434}" destId="{05D346D8-F6E0-4650-A8E7-1C83D3AA552D}" srcOrd="2" destOrd="0" presId="urn:microsoft.com/office/officeart/2005/8/layout/hProcess11"/>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C3643E-1DAD-40C1-AA33-0E6C96F41240}">
      <dsp:nvSpPr>
        <dsp:cNvPr id="0" name=""/>
        <dsp:cNvSpPr/>
      </dsp:nvSpPr>
      <dsp:spPr>
        <a:xfrm>
          <a:off x="0" y="1625600"/>
          <a:ext cx="11723757" cy="2167466"/>
        </a:xfrm>
        <a:prstGeom prst="notchedRightArrow">
          <a:avLst/>
        </a:prstGeom>
        <a:solidFill>
          <a:schemeClr val="accent1">
            <a:lumMod val="40000"/>
            <a:lumOff val="60000"/>
          </a:schemeClr>
        </a:solidFill>
        <a:ln w="38100">
          <a:solidFill>
            <a:schemeClr val="accent1">
              <a:lumMod val="50000"/>
            </a:schemeClr>
          </a:solidFill>
        </a:ln>
        <a:effectLst/>
      </dsp:spPr>
      <dsp:style>
        <a:lnRef idx="0">
          <a:scrgbClr r="0" g="0" b="0"/>
        </a:lnRef>
        <a:fillRef idx="1">
          <a:scrgbClr r="0" g="0" b="0"/>
        </a:fillRef>
        <a:effectRef idx="0">
          <a:scrgbClr r="0" g="0" b="0"/>
        </a:effectRef>
        <a:fontRef idx="minor"/>
      </dsp:style>
    </dsp:sp>
    <dsp:sp modelId="{0640B1EF-97F2-4D8A-9CB6-FA09C2BBA7FA}">
      <dsp:nvSpPr>
        <dsp:cNvPr id="0" name=""/>
        <dsp:cNvSpPr/>
      </dsp:nvSpPr>
      <dsp:spPr>
        <a:xfrm>
          <a:off x="0" y="0"/>
          <a:ext cx="10551381"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462280" rIns="462280" bIns="462280" numCol="1" spcCol="1270" anchor="b" anchorCtr="0">
          <a:noAutofit/>
        </a:bodyPr>
        <a:lstStyle/>
        <a:p>
          <a:pPr lvl="0" algn="ctr" defTabSz="2889250">
            <a:lnSpc>
              <a:spcPct val="90000"/>
            </a:lnSpc>
            <a:spcBef>
              <a:spcPct val="0"/>
            </a:spcBef>
            <a:spcAft>
              <a:spcPct val="35000"/>
            </a:spcAft>
          </a:pPr>
          <a:endParaRPr lang="en-US" sz="6500" kern="1200"/>
        </a:p>
      </dsp:txBody>
      <dsp:txXfrm>
        <a:off x="0" y="0"/>
        <a:ext cx="10551381" cy="2167466"/>
      </dsp:txXfrm>
    </dsp:sp>
    <dsp:sp modelId="{8DCC64B8-B7F4-41F9-B5AE-0BD76B1A304E}">
      <dsp:nvSpPr>
        <dsp:cNvPr id="0" name=""/>
        <dsp:cNvSpPr/>
      </dsp:nvSpPr>
      <dsp:spPr>
        <a:xfrm>
          <a:off x="6481327" y="2425812"/>
          <a:ext cx="541866" cy="541866"/>
        </a:xfrm>
        <a:prstGeom prst="ellipse">
          <a:avLst/>
        </a:prstGeom>
        <a:solidFill>
          <a:schemeClr val="accent1">
            <a:hueOff val="0"/>
            <a:satOff val="0"/>
            <a:lumOff val="0"/>
            <a:alphaOff val="0"/>
          </a:schemeClr>
        </a:solidFill>
        <a:ln w="28575"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8CB7D24-6C88-410E-ACB5-D95ED598E96E}" type="datetimeFigureOut">
              <a:rPr lang="en-US" smtClean="0"/>
              <a:pPr/>
              <a:t>8/4/2016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FFCE636-EDCB-4E8F-A496-90D3D4BBB61E}" type="slidenum">
              <a:rPr lang="en-US" smtClean="0"/>
              <a:pPr/>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nps.gov/media/photo/gallery.htm?id=68A74017-155D-451F-671F241DA6E2A925"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travelaroundusa.com/capitol-reef-national-park-ut.html"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 I’m Kelly Meehan, I graduated from Duke University with a master’s in Environmental</a:t>
            </a:r>
            <a:r>
              <a:rPr lang="en-US" baseline="0" dirty="0" smtClean="0"/>
              <a:t> Management</a:t>
            </a:r>
            <a:r>
              <a:rPr lang="en-US" dirty="0" smtClean="0"/>
              <a:t>. Hi I’m Teresa Fenn,</a:t>
            </a:r>
            <a:r>
              <a:rPr lang="en-US" baseline="0" dirty="0" smtClean="0"/>
              <a:t> I have a bachelor’s degree in Environmental Science from the University of Mary Washington. Hi I’m Molly Spater, I graduated from UCLA with a bachelor’s in Geography. I’m Kaylie Taliaferro, I am currently studying mathematics at </a:t>
            </a:r>
            <a:r>
              <a:rPr lang="en-US" baseline="0" dirty="0" err="1" smtClean="0"/>
              <a:t>Biola</a:t>
            </a:r>
            <a:r>
              <a:rPr lang="en-US" baseline="0" dirty="0" smtClean="0"/>
              <a:t> University. Hi I’m Tom Smith, I am currently studying geography at Clark University. Along with our Air Force volunteer, Grant </a:t>
            </a:r>
            <a:r>
              <a:rPr lang="en-US" baseline="0" dirty="0" err="1" smtClean="0"/>
              <a:t>Jaccoud</a:t>
            </a:r>
            <a:r>
              <a:rPr lang="en-US" baseline="0" dirty="0" smtClean="0"/>
              <a:t>, we are the Western US Water Resources Team at </a:t>
            </a:r>
            <a:r>
              <a:rPr lang="en-US" baseline="0" dirty="0" err="1" smtClean="0"/>
              <a:t>LaRC</a:t>
            </a:r>
            <a:r>
              <a:rPr lang="en-US" baseline="0" dirty="0" smtClean="0"/>
              <a:t>.</a:t>
            </a:r>
          </a:p>
          <a:p>
            <a:endParaRPr lang="en-US" baseline="0" dirty="0" smtClean="0"/>
          </a:p>
          <a:p>
            <a:pPr defTabSz="931774">
              <a:defRPr/>
            </a:pPr>
            <a:r>
              <a:rPr lang="en-US" dirty="0"/>
              <a:t>URL: </a:t>
            </a:r>
            <a:r>
              <a:rPr lang="en-US" u="sng" dirty="0">
                <a:hlinkClick r:id="rId3"/>
              </a:rPr>
              <a:t>https://www.nps.gov/media/photo/gallery.htm?id=68A74017-155D-451F-671F241DA6E2A925</a:t>
            </a:r>
            <a:endParaRPr lang="en-US" dirty="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1</a:t>
            </a:fld>
            <a:endParaRPr lang="en-US"/>
          </a:p>
        </p:txBody>
      </p:sp>
    </p:spTree>
    <p:extLst>
      <p:ext uri="{BB962C8B-B14F-4D97-AF65-F5344CB8AC3E}">
        <p14:creationId xmlns:p14="http://schemas.microsoft.com/office/powerpoint/2010/main" val="28107760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t>For each vegetation type, we ran a stepwise backward elimination multiple linear regression with delta NDVI as our dependent variable, and with our climate factors as our independent variables. </a:t>
            </a:r>
          </a:p>
          <a:p>
            <a:pPr defTabSz="931774">
              <a:defRPr/>
            </a:pPr>
            <a:endParaRPr lang="en-US"/>
          </a:p>
          <a:p>
            <a:pPr defTabSz="931774">
              <a:defRPr/>
            </a:pPr>
            <a:r>
              <a:rPr lang="en-US"/>
              <a:t>Molly</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10</a:t>
            </a:fld>
            <a:endParaRPr lang="en-US"/>
          </a:p>
        </p:txBody>
      </p:sp>
    </p:spTree>
    <p:extLst>
      <p:ext uri="{BB962C8B-B14F-4D97-AF65-F5344CB8AC3E}">
        <p14:creationId xmlns:p14="http://schemas.microsoft.com/office/powerpoint/2010/main" val="36894037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*Graph of pivot point extraction. </a:t>
            </a:r>
          </a:p>
          <a:p>
            <a:pPr defTabSz="931774">
              <a:defRPr/>
            </a:pPr>
            <a:r>
              <a:rPr lang="en-US" dirty="0"/>
              <a:t>*Equations here</a:t>
            </a:r>
          </a:p>
          <a:p>
            <a:pPr defTabSz="931774">
              <a:defRPr/>
            </a:pPr>
            <a:endParaRPr lang="en-US" dirty="0"/>
          </a:p>
          <a:p>
            <a:pPr defTabSz="931774">
              <a:defRPr/>
            </a:pPr>
            <a:r>
              <a:rPr lang="en-US" dirty="0"/>
              <a:t>The equation from this model can be used to predict delta NDVI values, as well as to extract pivot point values. </a:t>
            </a:r>
          </a:p>
          <a:p>
            <a:pPr defTabSz="931774">
              <a:defRPr/>
            </a:pPr>
            <a:endParaRPr lang="en-US" dirty="0"/>
          </a:p>
          <a:p>
            <a:pPr defTabSz="931774">
              <a:defRPr/>
            </a:pPr>
            <a:r>
              <a:rPr lang="en-US" dirty="0"/>
              <a:t>We extracted pivot point values for one variable at a time. We solved for each variable by setting delta NDVI to 0 and all other variables to their mean value over the study period. </a:t>
            </a:r>
          </a:p>
          <a:p>
            <a:pPr defTabSz="931774">
              <a:defRPr/>
            </a:pPr>
            <a:endParaRPr lang="en-US" dirty="0"/>
          </a:p>
          <a:p>
            <a:pPr defTabSz="931774">
              <a:defRPr/>
            </a:pPr>
            <a:r>
              <a:rPr lang="en-US" dirty="0"/>
              <a:t>Teresa</a:t>
            </a:r>
          </a:p>
        </p:txBody>
      </p:sp>
      <p:sp>
        <p:nvSpPr>
          <p:cNvPr id="4" name="Slide Number Placeholder 3"/>
          <p:cNvSpPr>
            <a:spLocks noGrp="1"/>
          </p:cNvSpPr>
          <p:nvPr>
            <p:ph type="sldNum" sz="quarter" idx="10"/>
          </p:nvPr>
        </p:nvSpPr>
        <p:spPr/>
        <p:txBody>
          <a:bodyPr/>
          <a:lstStyle/>
          <a:p>
            <a:fld id="{DFFCE636-EDCB-4E8F-A496-90D3D4BBB61E}" type="slidenum">
              <a:rPr lang="en-US" smtClean="0"/>
              <a:pPr/>
              <a:t>11</a:t>
            </a:fld>
            <a:endParaRPr lang="en-US"/>
          </a:p>
        </p:txBody>
      </p:sp>
    </p:spTree>
    <p:extLst>
      <p:ext uri="{BB962C8B-B14F-4D97-AF65-F5344CB8AC3E}">
        <p14:creationId xmlns:p14="http://schemas.microsoft.com/office/powerpoint/2010/main" val="3939444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We interpreted vegetation types with lower precipitation pivot point values, or higher temperature and evapotranspiration values as being more resistant to drought.  </a:t>
            </a:r>
          </a:p>
          <a:p>
            <a:pPr defTabSz="931774">
              <a:defRPr/>
            </a:pPr>
            <a:endParaRPr lang="en-US" dirty="0"/>
          </a:p>
          <a:p>
            <a:pPr defTabSz="931774">
              <a:defRPr/>
            </a:pPr>
            <a:r>
              <a:rPr lang="en-US" dirty="0"/>
              <a:t>Based on our results, we anticipate </a:t>
            </a:r>
            <a:r>
              <a:rPr lang="en-US" dirty="0" err="1"/>
              <a:t>Shrublands</a:t>
            </a:r>
            <a:r>
              <a:rPr lang="en-US" dirty="0"/>
              <a:t> to be more resistant to higher temperatures and lower precipitation. Woodlands and grasslands seem to be similar in terms of resistance to temperature. However, in terms of precipitation, Woodlands are more vulnerable to lower precipitation rates.</a:t>
            </a:r>
          </a:p>
          <a:p>
            <a:pPr defTabSz="931774">
              <a:defRPr/>
            </a:pPr>
            <a:endParaRPr lang="en-US" dirty="0"/>
          </a:p>
          <a:p>
            <a:pPr defTabSz="931774">
              <a:defRPr/>
            </a:pPr>
            <a:r>
              <a:rPr lang="en-US" dirty="0"/>
              <a:t>Teresa </a:t>
            </a:r>
          </a:p>
        </p:txBody>
      </p:sp>
      <p:sp>
        <p:nvSpPr>
          <p:cNvPr id="4" name="Slide Number Placeholder 3"/>
          <p:cNvSpPr>
            <a:spLocks noGrp="1"/>
          </p:cNvSpPr>
          <p:nvPr>
            <p:ph type="sldNum" sz="quarter" idx="10"/>
          </p:nvPr>
        </p:nvSpPr>
        <p:spPr/>
        <p:txBody>
          <a:bodyPr/>
          <a:lstStyle/>
          <a:p>
            <a:fld id="{DFFCE636-EDCB-4E8F-A496-90D3D4BBB61E}" type="slidenum">
              <a:rPr lang="en-US" smtClean="0"/>
              <a:pPr/>
              <a:t>12</a:t>
            </a:fld>
            <a:endParaRPr lang="en-US"/>
          </a:p>
        </p:txBody>
      </p:sp>
    </p:spTree>
    <p:extLst>
      <p:ext uri="{BB962C8B-B14F-4D97-AF65-F5344CB8AC3E}">
        <p14:creationId xmlns:p14="http://schemas.microsoft.com/office/powerpoint/2010/main" val="36634243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Possible</a:t>
            </a:r>
            <a:r>
              <a:rPr lang="en-US" baseline="0" dirty="0" smtClean="0"/>
              <a:t> limitations of this project were that the vegetation shifts could have occurred over the course of our study period.</a:t>
            </a:r>
          </a:p>
          <a:p>
            <a:r>
              <a:rPr lang="en-US" baseline="0" dirty="0" smtClean="0"/>
              <a:t>Additionally, all of our independent variables were resampled to the finer resolution of our NDVI data. </a:t>
            </a:r>
          </a:p>
          <a:p>
            <a:r>
              <a:rPr lang="en-US" baseline="0" dirty="0" smtClean="0"/>
              <a:t>Lastly, some vegetation regions had low adjusted r-squared values, indicating that this type of analysis might be more complicated for certain vegetation types. </a:t>
            </a:r>
          </a:p>
          <a:p>
            <a:endParaRPr lang="en-US" dirty="0" smtClean="0"/>
          </a:p>
          <a:p>
            <a:r>
              <a:rPr lang="en-US" dirty="0" smtClean="0"/>
              <a:t>Kelly</a:t>
            </a:r>
          </a:p>
          <a:p>
            <a:endParaRPr lang="en-US" dirty="0" smtClean="0"/>
          </a:p>
          <a:p>
            <a:r>
              <a:rPr lang="en-US" dirty="0" smtClean="0"/>
              <a:t>Image Source: https://www.nps.gov/colm/learn/nature/images/Utah-Juniper.JPG</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13</a:t>
            </a:fld>
            <a:endParaRPr lang="en-US"/>
          </a:p>
        </p:txBody>
      </p:sp>
    </p:spTree>
    <p:extLst>
      <p:ext uri="{BB962C8B-B14F-4D97-AF65-F5344CB8AC3E}">
        <p14:creationId xmlns:p14="http://schemas.microsoft.com/office/powerpoint/2010/main" val="36605139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solidFill>
                  <a:srgbClr val="595555"/>
                </a:solidFill>
              </a:rPr>
              <a:t>*Explanation of what</a:t>
            </a:r>
            <a:r>
              <a:rPr lang="en-US" baseline="0" dirty="0" smtClean="0">
                <a:solidFill>
                  <a:srgbClr val="595555"/>
                </a:solidFill>
              </a:rPr>
              <a:t> makes vulnerable or resilient. </a:t>
            </a:r>
            <a:endParaRPr lang="en-US" dirty="0" smtClean="0">
              <a:solidFill>
                <a:srgbClr val="595555"/>
              </a:solidFill>
            </a:endParaRPr>
          </a:p>
          <a:p>
            <a:pPr marL="174708" indent="-174708" defTabSz="931774">
              <a:buFont typeface="Arial" panose="020B0604020202020204" pitchFamily="34" charset="0"/>
              <a:buChar char="•"/>
              <a:defRPr/>
            </a:pPr>
            <a:endParaRPr lang="en-US" dirty="0" smtClean="0">
              <a:solidFill>
                <a:srgbClr val="595555"/>
              </a:solidFill>
            </a:endParaRPr>
          </a:p>
          <a:p>
            <a:pPr defTabSz="931774">
              <a:defRPr/>
            </a:pPr>
            <a:r>
              <a:rPr lang="en-US" dirty="0" smtClean="0">
                <a:solidFill>
                  <a:srgbClr val="595555"/>
                </a:solidFill>
              </a:rPr>
              <a:t>In all cases precipitation and temperature were significantly correlated with delta NDVI, whereas</a:t>
            </a:r>
            <a:r>
              <a:rPr lang="en-US" baseline="0" dirty="0" smtClean="0">
                <a:solidFill>
                  <a:srgbClr val="595555"/>
                </a:solidFill>
              </a:rPr>
              <a:t> evapotranspiration was only significant in the </a:t>
            </a:r>
            <a:r>
              <a:rPr lang="en-US" dirty="0" smtClean="0">
                <a:solidFill>
                  <a:srgbClr val="595555"/>
                </a:solidFill>
              </a:rPr>
              <a:t>Semi-desert Grassland and Pinyon- Juniper Woodland areas. The results indicated that Sagebrush </a:t>
            </a:r>
            <a:r>
              <a:rPr lang="en-US" dirty="0" err="1" smtClean="0">
                <a:solidFill>
                  <a:srgbClr val="595555"/>
                </a:solidFill>
              </a:rPr>
              <a:t>Shrublands</a:t>
            </a:r>
            <a:r>
              <a:rPr lang="en-US" dirty="0" smtClean="0">
                <a:solidFill>
                  <a:srgbClr val="595555"/>
                </a:solidFill>
              </a:rPr>
              <a:t> will be more resilient to higher temperatures and lower precipitation rates compared to the other two vegetation types. </a:t>
            </a:r>
          </a:p>
          <a:p>
            <a:pPr defTabSz="931774">
              <a:defRPr/>
            </a:pPr>
            <a:endParaRPr lang="en-US" dirty="0" smtClean="0">
              <a:solidFill>
                <a:srgbClr val="595555"/>
              </a:solidFill>
            </a:endParaRPr>
          </a:p>
          <a:p>
            <a:pPr defTabSz="931774">
              <a:defRPr/>
            </a:pPr>
            <a:r>
              <a:rPr lang="en-US" dirty="0" smtClean="0">
                <a:solidFill>
                  <a:srgbClr val="595555"/>
                </a:solidFill>
              </a:rPr>
              <a:t>Kelly</a:t>
            </a:r>
          </a:p>
          <a:p>
            <a:pPr defTabSz="931774">
              <a:defRPr/>
            </a:pPr>
            <a:endParaRPr lang="en-US" dirty="0" smtClean="0">
              <a:solidFill>
                <a:srgbClr val="595555"/>
              </a:solidFill>
            </a:endParaRPr>
          </a:p>
          <a:p>
            <a:pPr defTabSz="931774">
              <a:defRPr/>
            </a:pPr>
            <a:r>
              <a:rPr lang="en-US" dirty="0" smtClean="0">
                <a:solidFill>
                  <a:srgbClr val="595555"/>
                </a:solidFill>
              </a:rPr>
              <a:t>Image </a:t>
            </a:r>
            <a:r>
              <a:rPr lang="en-US" dirty="0" err="1" smtClean="0">
                <a:solidFill>
                  <a:srgbClr val="595555"/>
                </a:solidFill>
              </a:rPr>
              <a:t>Source:http</a:t>
            </a:r>
            <a:r>
              <a:rPr lang="en-US" dirty="0" smtClean="0">
                <a:solidFill>
                  <a:srgbClr val="595555"/>
                </a:solidFill>
              </a:rPr>
              <a:t>://www.blm.gov/style/medialib/blm/ut/natural_resources/Colorado_Plateau/landCoverGallery.Par.56058.Image.500.360.jpg</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14</a:t>
            </a:fld>
            <a:endParaRPr lang="en-US"/>
          </a:p>
        </p:txBody>
      </p:sp>
    </p:spTree>
    <p:extLst>
      <p:ext uri="{BB962C8B-B14F-4D97-AF65-F5344CB8AC3E}">
        <p14:creationId xmlns:p14="http://schemas.microsoft.com/office/powerpoint/2010/main" val="16697355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Future work might</a:t>
            </a:r>
            <a:r>
              <a:rPr lang="en-US" baseline="0" dirty="0" smtClean="0"/>
              <a:t> explore alternative vegetation indices, classifying vegetation types via remote sensing, and using higher resolution imagery amongst other things. </a:t>
            </a:r>
          </a:p>
          <a:p>
            <a:endParaRPr lang="en-US" baseline="0" dirty="0" smtClean="0"/>
          </a:p>
          <a:p>
            <a:r>
              <a:rPr lang="en-US" baseline="0" dirty="0" smtClean="0"/>
              <a:t>Kelly</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15</a:t>
            </a:fld>
            <a:endParaRPr lang="en-US"/>
          </a:p>
        </p:txBody>
      </p:sp>
    </p:spTree>
    <p:extLst>
      <p:ext uri="{BB962C8B-B14F-4D97-AF65-F5344CB8AC3E}">
        <p14:creationId xmlns:p14="http://schemas.microsoft.com/office/powerpoint/2010/main" val="40148991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would like to thank our partners,</a:t>
            </a:r>
            <a:r>
              <a:rPr lang="en-US" baseline="0" dirty="0" smtClean="0"/>
              <a:t> </a:t>
            </a:r>
            <a:endParaRPr lang="en-US" dirty="0" smtClean="0"/>
          </a:p>
          <a:p>
            <a:endParaRPr lang="en-US" dirty="0" smtClean="0"/>
          </a:p>
          <a:p>
            <a:r>
              <a:rPr lang="en-US" dirty="0" smtClean="0"/>
              <a:t>Kelly</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16</a:t>
            </a:fld>
            <a:endParaRPr lang="en-US"/>
          </a:p>
        </p:txBody>
      </p:sp>
    </p:spTree>
    <p:extLst>
      <p:ext uri="{BB962C8B-B14F-4D97-AF65-F5344CB8AC3E}">
        <p14:creationId xmlns:p14="http://schemas.microsoft.com/office/powerpoint/2010/main" val="3129664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study area for our project was Capitol Reef National Park in south-central Utah. </a:t>
            </a:r>
            <a:r>
              <a:rPr lang="en-US" dirty="0"/>
              <a:t>The study period ranged from 2000- 2014, corresponding to the availability of MODIS data.</a:t>
            </a:r>
          </a:p>
          <a:p>
            <a:endParaRPr lang="en-US" dirty="0"/>
          </a:p>
          <a:p>
            <a:r>
              <a:rPr lang="en-US" dirty="0"/>
              <a:t>TOM</a:t>
            </a:r>
          </a:p>
        </p:txBody>
      </p:sp>
      <p:sp>
        <p:nvSpPr>
          <p:cNvPr id="4" name="Slide Number Placeholder 3"/>
          <p:cNvSpPr>
            <a:spLocks noGrp="1"/>
          </p:cNvSpPr>
          <p:nvPr>
            <p:ph type="sldNum" sz="quarter" idx="10"/>
          </p:nvPr>
        </p:nvSpPr>
        <p:spPr/>
        <p:txBody>
          <a:bodyPr/>
          <a:lstStyle/>
          <a:p>
            <a:fld id="{DFFCE636-EDCB-4E8F-A496-90D3D4BBB61E}" type="slidenum">
              <a:rPr lang="en-US" smtClean="0"/>
              <a:pPr/>
              <a:t>2</a:t>
            </a:fld>
            <a:endParaRPr lang="en-US"/>
          </a:p>
        </p:txBody>
      </p:sp>
    </p:spTree>
    <p:extLst>
      <p:ext uri="{BB962C8B-B14F-4D97-AF65-F5344CB8AC3E}">
        <p14:creationId xmlns:p14="http://schemas.microsoft.com/office/powerpoint/2010/main" val="894426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31774">
              <a:defRPr/>
            </a:pPr>
            <a:r>
              <a:rPr lang="en-US" dirty="0"/>
              <a:t>Much of the American West has experienced drought in 11 of the past 14 years. Combined with rising temperatures, water availability is of increasing concern to land managers.</a:t>
            </a:r>
          </a:p>
          <a:p>
            <a:pPr lvl="0"/>
            <a:endParaRPr lang="en-US" dirty="0"/>
          </a:p>
          <a:p>
            <a:pPr lvl="0"/>
            <a:r>
              <a:rPr lang="en-US" dirty="0"/>
              <a:t>Prolonged disturbances, such as drought, could push an ecosystem past a threshold which signifies an irreversible change from one type of ecosystem to another. </a:t>
            </a:r>
          </a:p>
          <a:p>
            <a:pPr lvl="0"/>
            <a:endParaRPr lang="en-US" dirty="0"/>
          </a:p>
          <a:p>
            <a:pPr lvl="0"/>
            <a:r>
              <a:rPr lang="en-US" dirty="0"/>
              <a:t>TOM</a:t>
            </a:r>
          </a:p>
          <a:p>
            <a:pPr lvl="0"/>
            <a:endParaRPr lang="en-US" dirty="0"/>
          </a:p>
          <a:p>
            <a:pPr lvl="0"/>
            <a:endParaRPr lang="en-US" dirty="0"/>
          </a:p>
          <a:p>
            <a:pPr defTabSz="931774">
              <a:defRPr/>
            </a:pPr>
            <a:r>
              <a:rPr lang="en-US" dirty="0">
                <a:solidFill>
                  <a:schemeClr val="bg1"/>
                </a:solidFill>
              </a:rPr>
              <a:t>Left Image Credit: http://images.fineartamerica.com/images-medium-large-5/cliff-rose-charles-robinson.jpg</a:t>
            </a:r>
          </a:p>
          <a:p>
            <a:pPr defTabSz="931774">
              <a:defRPr/>
            </a:pPr>
            <a:r>
              <a:rPr lang="en-US" dirty="0">
                <a:solidFill>
                  <a:schemeClr val="bg1"/>
                </a:solidFill>
              </a:rPr>
              <a:t>Center Image Credit: https://www.nps.gov/common/uploads/photogallery/imr/park/care/68CA8441-155D-451F-67E9CF2651D2E1AB/68CA8441-155D-451F-67E9CF2651D2E1AB-large.jpg</a:t>
            </a:r>
          </a:p>
          <a:p>
            <a:pPr defTabSz="931774">
              <a:defRPr/>
            </a:pPr>
            <a:r>
              <a:rPr lang="en-US" dirty="0">
                <a:solidFill>
                  <a:schemeClr val="bg1"/>
                </a:solidFill>
              </a:rPr>
              <a:t>Right Image Credit: </a:t>
            </a:r>
            <a:r>
              <a:rPr lang="en-US" sz="800" dirty="0">
                <a:solidFill>
                  <a:schemeClr val="bg1"/>
                </a:solidFill>
              </a:rPr>
              <a:t>Image Credit: http://www.garden-of-edith.com/wp-content/uploads/2015/05/IMG_5065ApachePlumeCloseUpAfterBloom.jpg</a:t>
            </a:r>
          </a:p>
        </p:txBody>
      </p:sp>
      <p:sp>
        <p:nvSpPr>
          <p:cNvPr id="4" name="Slide Number Placeholder 3"/>
          <p:cNvSpPr>
            <a:spLocks noGrp="1"/>
          </p:cNvSpPr>
          <p:nvPr>
            <p:ph type="sldNum" sz="quarter" idx="10"/>
          </p:nvPr>
        </p:nvSpPr>
        <p:spPr/>
        <p:txBody>
          <a:bodyPr/>
          <a:lstStyle/>
          <a:p>
            <a:fld id="{DFFCE636-EDCB-4E8F-A496-90D3D4BBB61E}" type="slidenum">
              <a:rPr lang="en-US" smtClean="0"/>
              <a:pPr/>
              <a:t>3</a:t>
            </a:fld>
            <a:endParaRPr lang="en-US"/>
          </a:p>
        </p:txBody>
      </p:sp>
    </p:spTree>
    <p:extLst>
      <p:ext uri="{BB962C8B-B14F-4D97-AF65-F5344CB8AC3E}">
        <p14:creationId xmlns:p14="http://schemas.microsoft.com/office/powerpoint/2010/main" val="1022853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800" dirty="0"/>
              <a:t>Climate pivot points are early warning signs of such an approaching irreversible threshold; they are indicators of when vegetation productivity may either begin to increase or decrease. </a:t>
            </a:r>
          </a:p>
          <a:p>
            <a:pPr defTabSz="931774">
              <a:defRPr/>
            </a:pPr>
            <a:endParaRPr lang="en-US" sz="800" dirty="0"/>
          </a:p>
          <a:p>
            <a:pPr defTabSz="931774">
              <a:defRPr/>
            </a:pPr>
            <a:r>
              <a:rPr lang="en-US" sz="800" dirty="0"/>
              <a:t>The primary objective of this study was to determine climate pivot points for different environmental factors – including evapotranspiration, precipitation, and temperature for varying vegetation types. These environmental factors were related to water availability, which is critical in this arid region. Our methodology will be offered to land managers at the National Park Service in the western United States to better understand the response of vegetation to a changing climate. </a:t>
            </a:r>
            <a:endParaRPr lang="en-US" sz="800" b="1" dirty="0"/>
          </a:p>
          <a:p>
            <a:pPr defTabSz="931774">
              <a:defRPr/>
            </a:pPr>
            <a:endParaRPr lang="en-US" sz="800" b="1" dirty="0">
              <a:solidFill>
                <a:schemeClr val="bg1"/>
              </a:solidFill>
            </a:endParaRPr>
          </a:p>
          <a:p>
            <a:pPr defTabSz="931774">
              <a:defRPr/>
            </a:pPr>
            <a:r>
              <a:rPr lang="en-US" sz="800" b="1" dirty="0">
                <a:solidFill>
                  <a:schemeClr val="bg1"/>
                </a:solidFill>
              </a:rPr>
              <a:t>TOM</a:t>
            </a:r>
            <a:endParaRPr lang="en-US" sz="1000" dirty="0"/>
          </a:p>
          <a:p>
            <a:pPr defTabSz="931774">
              <a:defRPr/>
            </a:pPr>
            <a:endParaRPr lang="en-US" sz="800" b="1" dirty="0">
              <a:solidFill>
                <a:schemeClr val="bg1"/>
              </a:solidFill>
            </a:endParaRPr>
          </a:p>
          <a:p>
            <a:pPr defTabSz="931774">
              <a:defRPr/>
            </a:pPr>
            <a:r>
              <a:rPr lang="en-US" sz="800" b="1" dirty="0">
                <a:solidFill>
                  <a:schemeClr val="bg1"/>
                </a:solidFill>
              </a:rPr>
              <a:t>Image Credit: http://www.virginutah.org/files/PHOTOS/PHOTOGALLERY/MESA_VIEW1.jpg </a:t>
            </a:r>
          </a:p>
          <a:p>
            <a:endParaRPr lang="en-US" sz="800" dirty="0">
              <a:solidFill>
                <a:schemeClr val="bg1"/>
              </a:solidFill>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pPr/>
              <a:t>4</a:t>
            </a:fld>
            <a:endParaRPr lang="en-US"/>
          </a:p>
        </p:txBody>
      </p:sp>
    </p:spTree>
    <p:extLst>
      <p:ext uri="{BB962C8B-B14F-4D97-AF65-F5344CB8AC3E}">
        <p14:creationId xmlns:p14="http://schemas.microsoft.com/office/powerpoint/2010/main" val="1064326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analysis consisted of four main parts: data acquisition and pre-processing, data analysis, creating a multiple linear regression, and extracting pivot point values.</a:t>
            </a:r>
          </a:p>
          <a:p>
            <a:endParaRPr lang="en-US" dirty="0"/>
          </a:p>
          <a:p>
            <a:r>
              <a:rPr lang="en-US" dirty="0"/>
              <a:t>Kaylie</a:t>
            </a:r>
          </a:p>
          <a:p>
            <a:endParaRPr lang="en-US" dirty="0"/>
          </a:p>
          <a:p>
            <a:r>
              <a:rPr lang="en-US" u="sng" dirty="0">
                <a:hlinkClick r:id="rId3"/>
              </a:rPr>
              <a:t>http://www.travelaroundusa.com/capitol-reef-national-park-ut.html</a:t>
            </a:r>
            <a:r>
              <a:rPr lang="en-US" dirty="0"/>
              <a:t> </a:t>
            </a:r>
          </a:p>
          <a:p>
            <a:endParaRPr lang="en-US" dirty="0"/>
          </a:p>
          <a:p>
            <a:endParaRPr lang="en-US" dirty="0"/>
          </a:p>
          <a:p>
            <a:r>
              <a:rPr lang="en-US" dirty="0"/>
              <a:t> </a:t>
            </a:r>
          </a:p>
        </p:txBody>
      </p:sp>
      <p:sp>
        <p:nvSpPr>
          <p:cNvPr id="4" name="Slide Number Placeholder 3"/>
          <p:cNvSpPr>
            <a:spLocks noGrp="1"/>
          </p:cNvSpPr>
          <p:nvPr>
            <p:ph type="sldNum" sz="quarter" idx="10"/>
          </p:nvPr>
        </p:nvSpPr>
        <p:spPr/>
        <p:txBody>
          <a:bodyPr/>
          <a:lstStyle/>
          <a:p>
            <a:fld id="{DFFCE636-EDCB-4E8F-A496-90D3D4BBB61E}" type="slidenum">
              <a:rPr lang="en-US" smtClean="0"/>
              <a:pPr/>
              <a:t>5</a:t>
            </a:fld>
            <a:endParaRPr lang="en-US"/>
          </a:p>
        </p:txBody>
      </p:sp>
    </p:spTree>
    <p:extLst>
      <p:ext uri="{BB962C8B-B14F-4D97-AF65-F5344CB8AC3E}">
        <p14:creationId xmlns:p14="http://schemas.microsoft.com/office/powerpoint/2010/main" val="4056564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our dependent variable, we utilized the US Forest Service’s </a:t>
            </a:r>
            <a:r>
              <a:rPr lang="en-US" dirty="0" err="1"/>
              <a:t>ForWarn</a:t>
            </a:r>
            <a:r>
              <a:rPr lang="en-US" dirty="0"/>
              <a:t> vegetation change recognition and tracking system data, which is derived from the MODIS sensor onboard TERRA. </a:t>
            </a:r>
            <a:r>
              <a:rPr lang="en-US" dirty="0" err="1"/>
              <a:t>ForWarn</a:t>
            </a:r>
            <a:r>
              <a:rPr lang="en-US" dirty="0"/>
              <a:t> datasets are processed to correct for errors caused by cloud cover. We used </a:t>
            </a:r>
            <a:r>
              <a:rPr lang="en-US" dirty="0" err="1"/>
              <a:t>ForWarn’s</a:t>
            </a:r>
            <a:r>
              <a:rPr lang="en-US" dirty="0"/>
              <a:t> NDVI product as a proxy for vegetation productivity. </a:t>
            </a:r>
          </a:p>
          <a:p>
            <a:endParaRPr lang="en-US" dirty="0"/>
          </a:p>
          <a:p>
            <a:pPr defTabSz="931774">
              <a:defRPr/>
            </a:pPr>
            <a:r>
              <a:rPr lang="en-US" dirty="0" smtClean="0"/>
              <a:t>For one of our independent</a:t>
            </a:r>
            <a:r>
              <a:rPr lang="en-US" baseline="0" dirty="0" smtClean="0"/>
              <a:t> variables, predicted actual evapotranspiration, we used </a:t>
            </a:r>
            <a:r>
              <a:rPr lang="en-US" b="0" dirty="0" smtClean="0"/>
              <a:t>MOD16 data, </a:t>
            </a:r>
            <a:r>
              <a:rPr lang="en-US" dirty="0" smtClean="0"/>
              <a:t>derived from MODIS by the University of Montana.</a:t>
            </a:r>
            <a:endParaRPr lang="en-US" b="1" dirty="0" smtClean="0"/>
          </a:p>
          <a:p>
            <a:endParaRPr lang="en-US" dirty="0" smtClean="0"/>
          </a:p>
          <a:p>
            <a:r>
              <a:rPr lang="en-US" dirty="0" smtClean="0"/>
              <a:t>Kaylie</a:t>
            </a:r>
          </a:p>
          <a:p>
            <a:endParaRPr lang="en-US" dirty="0" smtClean="0"/>
          </a:p>
          <a:p>
            <a:endParaRPr lang="en-US" dirty="0" smtClean="0"/>
          </a:p>
          <a:p>
            <a:r>
              <a:rPr lang="en-US" dirty="0" smtClean="0"/>
              <a:t>Image Credit: https://www.youtube.com/watch?v=_t6elBIN-Wc</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6</a:t>
            </a:fld>
            <a:endParaRPr lang="en-US"/>
          </a:p>
        </p:txBody>
      </p:sp>
    </p:spTree>
    <p:extLst>
      <p:ext uri="{BB962C8B-B14F-4D97-AF65-F5344CB8AC3E}">
        <p14:creationId xmlns:p14="http://schemas.microsoft.com/office/powerpoint/2010/main" val="23590575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Mean Temperature and Precipitation data were downloaded from the PRISM Climate Group. </a:t>
            </a:r>
          </a:p>
          <a:p>
            <a:pPr defTabSz="931774">
              <a:defRPr/>
            </a:pPr>
            <a:endParaRPr lang="en-US" dirty="0" smtClean="0"/>
          </a:p>
          <a:p>
            <a:pPr defTabSz="931774">
              <a:defRPr/>
            </a:pPr>
            <a:r>
              <a:rPr lang="en-US" dirty="0" smtClean="0"/>
              <a:t>To</a:t>
            </a:r>
            <a:r>
              <a:rPr lang="en-US" baseline="0" dirty="0" smtClean="0"/>
              <a:t> </a:t>
            </a:r>
            <a:r>
              <a:rPr lang="en-US" dirty="0" smtClean="0"/>
              <a:t>account for the time necessary for vegetation to respond to precipitation events, we tested lag times ranging from 0 to 6 months against delta NDVI, identifying the one with the strongest correlation.</a:t>
            </a:r>
          </a:p>
          <a:p>
            <a:pPr defTabSz="931774">
              <a:defRPr/>
            </a:pPr>
            <a:endParaRPr lang="en-US" i="1" dirty="0" smtClean="0">
              <a:solidFill>
                <a:srgbClr val="FF0000"/>
              </a:solidFill>
            </a:endParaRPr>
          </a:p>
          <a:p>
            <a:pPr defTabSz="931774">
              <a:defRPr/>
            </a:pPr>
            <a:r>
              <a:rPr lang="en-US" i="0" baseline="0" dirty="0" smtClean="0">
                <a:solidFill>
                  <a:srgbClr val="FF0000"/>
                </a:solidFill>
              </a:rPr>
              <a:t>For each year of the study period, we calculated the average temperature of the growing season because our analysis showed that it was most closely correlated with maximum NDVI values. </a:t>
            </a:r>
          </a:p>
          <a:p>
            <a:pPr defTabSz="931774">
              <a:defRPr/>
            </a:pPr>
            <a:endParaRPr lang="en-US" i="0" baseline="0" dirty="0" smtClean="0">
              <a:solidFill>
                <a:srgbClr val="FF0000"/>
              </a:solidFill>
            </a:endParaRPr>
          </a:p>
          <a:p>
            <a:pPr defTabSz="931774">
              <a:defRPr/>
            </a:pPr>
            <a:r>
              <a:rPr lang="en-US" i="0" baseline="0" dirty="0" smtClean="0">
                <a:solidFill>
                  <a:srgbClr val="FF0000"/>
                </a:solidFill>
              </a:rPr>
              <a:t>Kaylie</a:t>
            </a:r>
            <a:endParaRPr lang="en-US" i="0" dirty="0">
              <a:solidFill>
                <a:srgbClr val="FF0000"/>
              </a:solidFill>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pPr/>
              <a:t>7</a:t>
            </a:fld>
            <a:endParaRPr lang="en-US"/>
          </a:p>
        </p:txBody>
      </p:sp>
    </p:spTree>
    <p:extLst>
      <p:ext uri="{BB962C8B-B14F-4D97-AF65-F5344CB8AC3E}">
        <p14:creationId xmlns:p14="http://schemas.microsoft.com/office/powerpoint/2010/main" val="1792646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In order to investigate each vegetation type individually, we utilized a vegetation classification dataset provided by the National Park Service’s Inventory and Monitoring Program. In this project we looked at three classes of vegetation: Colorado Plateau Sagebrush </a:t>
            </a:r>
            <a:r>
              <a:rPr lang="en-US" dirty="0" err="1"/>
              <a:t>Shrubland</a:t>
            </a:r>
            <a:r>
              <a:rPr lang="en-US" dirty="0"/>
              <a:t>, Inter-Mountain Basins Semi-Desert Grassland, and Colorado Plateau Pinyon-Juniper Woodland.</a:t>
            </a:r>
          </a:p>
          <a:p>
            <a:pPr defTabSz="931774">
              <a:defRPr/>
            </a:pPr>
            <a:endParaRPr lang="en-US" dirty="0"/>
          </a:p>
          <a:p>
            <a:pPr defTabSz="931774">
              <a:defRPr/>
            </a:pPr>
            <a:r>
              <a:rPr lang="en-US" dirty="0"/>
              <a:t>Molly</a:t>
            </a:r>
          </a:p>
        </p:txBody>
      </p:sp>
      <p:sp>
        <p:nvSpPr>
          <p:cNvPr id="4" name="Slide Number Placeholder 3"/>
          <p:cNvSpPr>
            <a:spLocks noGrp="1"/>
          </p:cNvSpPr>
          <p:nvPr>
            <p:ph type="sldNum" sz="quarter" idx="10"/>
          </p:nvPr>
        </p:nvSpPr>
        <p:spPr/>
        <p:txBody>
          <a:bodyPr/>
          <a:lstStyle/>
          <a:p>
            <a:fld id="{DFFCE636-EDCB-4E8F-A496-90D3D4BBB61E}" type="slidenum">
              <a:rPr lang="en-US" smtClean="0"/>
              <a:pPr/>
              <a:t>8</a:t>
            </a:fld>
            <a:endParaRPr lang="en-US"/>
          </a:p>
        </p:txBody>
      </p:sp>
    </p:spTree>
    <p:extLst>
      <p:ext uri="{BB962C8B-B14F-4D97-AF65-F5344CB8AC3E}">
        <p14:creationId xmlns:p14="http://schemas.microsoft.com/office/powerpoint/2010/main" val="3829494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a:p>
            <a:pPr defTabSz="931774">
              <a:defRPr/>
            </a:pPr>
            <a:r>
              <a:rPr lang="en-US" dirty="0"/>
              <a:t>In order to select pixels to represent each of the three vegetation types, we removed pixels that potentially contained vegetation outside the class of interest.</a:t>
            </a:r>
          </a:p>
          <a:p>
            <a:pPr defTabSz="931774">
              <a:defRPr/>
            </a:pPr>
            <a:endParaRPr lang="en-US" dirty="0"/>
          </a:p>
          <a:p>
            <a:pPr defTabSz="931774">
              <a:defRPr/>
            </a:pPr>
            <a:r>
              <a:rPr lang="en-US" dirty="0"/>
              <a:t>Calculating slope from a USGS digital elevation model,  we also eliminated pixels within high slope areas which may have possible errors in the imagery.</a:t>
            </a:r>
          </a:p>
          <a:p>
            <a:pPr defTabSz="931774">
              <a:defRPr/>
            </a:pPr>
            <a:endParaRPr lang="en-US" dirty="0"/>
          </a:p>
          <a:p>
            <a:pPr defTabSz="931774">
              <a:defRPr/>
            </a:pPr>
            <a:r>
              <a:rPr lang="en-US" dirty="0"/>
              <a:t>Second, we calculated delta NDVI for each year by taking the observed value for that year and subtracting from it the theoretical NDVI value. The theoretical NDVI value was calculated as the average NDVI value for that vegetation group over the course of the study period. </a:t>
            </a:r>
          </a:p>
          <a:p>
            <a:pPr defTabSz="931774">
              <a:defRPr/>
            </a:pPr>
            <a:endParaRPr lang="en-US" dirty="0"/>
          </a:p>
          <a:p>
            <a:pPr defTabSz="931774">
              <a:defRPr/>
            </a:pPr>
            <a:r>
              <a:rPr lang="en-US" dirty="0"/>
              <a:t>Molly</a:t>
            </a:r>
          </a:p>
        </p:txBody>
      </p:sp>
      <p:sp>
        <p:nvSpPr>
          <p:cNvPr id="4" name="Slide Number Placeholder 3"/>
          <p:cNvSpPr>
            <a:spLocks noGrp="1"/>
          </p:cNvSpPr>
          <p:nvPr>
            <p:ph type="sldNum" sz="quarter" idx="10"/>
          </p:nvPr>
        </p:nvSpPr>
        <p:spPr/>
        <p:txBody>
          <a:bodyPr/>
          <a:lstStyle/>
          <a:p>
            <a:fld id="{DFFCE636-EDCB-4E8F-A496-90D3D4BBB61E}" type="slidenum">
              <a:rPr lang="en-US" smtClean="0"/>
              <a:pPr/>
              <a:t>9</a:t>
            </a:fld>
            <a:endParaRPr lang="en-US"/>
          </a:p>
        </p:txBody>
      </p:sp>
    </p:spTree>
    <p:extLst>
      <p:ext uri="{BB962C8B-B14F-4D97-AF65-F5344CB8AC3E}">
        <p14:creationId xmlns:p14="http://schemas.microsoft.com/office/powerpoint/2010/main" val="27579080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Authors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3751" y="238125"/>
            <a:ext cx="870608" cy="741586"/>
          </a:xfrm>
          <a:prstGeom prst="rect">
            <a:avLst/>
          </a:prstGeom>
        </p:spPr>
      </p:pic>
      <p:sp>
        <p:nvSpPr>
          <p:cNvPr id="8" name="TextBox 7"/>
          <p:cNvSpPr txBox="1"/>
          <p:nvPr userDrawn="1"/>
        </p:nvSpPr>
        <p:spPr>
          <a:xfrm>
            <a:off x="8047038" y="442912"/>
            <a:ext cx="1962150" cy="415498"/>
          </a:xfrm>
          <a:prstGeom prst="rect">
            <a:avLst/>
          </a:prstGeom>
          <a:noFill/>
        </p:spPr>
        <p:txBody>
          <a:bodyPr wrap="square" rtlCol="0">
            <a:spAutoFit/>
          </a:bodyPr>
          <a:lstStyle/>
          <a:p>
            <a:pPr algn="r"/>
            <a:r>
              <a:rPr lang="en-US" sz="1050" dirty="0" smtClean="0">
                <a:latin typeface="Arial" panose="020B0604020202020204" pitchFamily="34" charset="0"/>
                <a:cs typeface="Arial" panose="020B0604020202020204" pitchFamily="34" charset="0"/>
              </a:rPr>
              <a:t>National</a:t>
            </a:r>
            <a:r>
              <a:rPr lang="en-US" sz="1050" baseline="0" dirty="0" smtClean="0">
                <a:latin typeface="Arial" panose="020B0604020202020204" pitchFamily="34" charset="0"/>
                <a:cs typeface="Arial" panose="020B0604020202020204" pitchFamily="34" charset="0"/>
              </a:rPr>
              <a:t> Aeronautics and</a:t>
            </a:r>
          </a:p>
          <a:p>
            <a:pPr algn="r"/>
            <a:r>
              <a:rPr lang="en-US" sz="1050" baseline="0" dirty="0" smtClean="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475913"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2989135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999744" y="2255520"/>
            <a:ext cx="10204704" cy="3706368"/>
          </a:xfrm>
          <a:prstGeom prst="rect">
            <a:avLst/>
          </a:prstGeom>
        </p:spPr>
        <p:txBody>
          <a:bodyPr>
            <a:normAutofit/>
          </a:bodyPr>
          <a:lstStyle>
            <a:lvl1pPr marL="0" indent="0" algn="ctr">
              <a:buNone/>
              <a:defRPr sz="4800" b="0" baseline="0">
                <a:solidFill>
                  <a:schemeClr val="tx1">
                    <a:lumMod val="50000"/>
                    <a:lumOff val="50000"/>
                  </a:schemeClr>
                </a:solidFill>
                <a:latin typeface="Century Gothic" panose="020B0502020202020204" pitchFamily="34" charset="0"/>
              </a:defRPr>
            </a:lvl1pPr>
          </a:lstStyle>
          <a:p>
            <a:pPr lvl="0"/>
            <a:r>
              <a:rPr lang="en-US" dirty="0" smtClean="0"/>
              <a:t>Spell out the components</a:t>
            </a:r>
            <a:endParaRPr lang="en-US" dirty="0"/>
          </a:p>
        </p:txBody>
      </p:sp>
      <p:sp>
        <p:nvSpPr>
          <p:cNvPr id="6" name="Rectangle 5"/>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8" name="TextBox 7"/>
          <p:cNvSpPr txBox="1"/>
          <p:nvPr userDrawn="1"/>
        </p:nvSpPr>
        <p:spPr>
          <a:xfrm>
            <a:off x="2743199" y="397728"/>
            <a:ext cx="8461249" cy="830997"/>
          </a:xfrm>
          <a:prstGeom prst="rect">
            <a:avLst/>
          </a:prstGeom>
          <a:noFill/>
        </p:spPr>
        <p:txBody>
          <a:bodyPr wrap="square" rtlCol="0">
            <a:spAutoFit/>
          </a:bodyPr>
          <a:lstStyle/>
          <a:p>
            <a:pPr algn="ctr"/>
            <a:r>
              <a:rPr lang="en-US" sz="4800" dirty="0" smtClean="0">
                <a:solidFill>
                  <a:schemeClr val="bg1"/>
                </a:solidFill>
                <a:latin typeface="Century Gothic" panose="020B0502020202020204" pitchFamily="34" charset="0"/>
              </a:rPr>
              <a:t>Acronym</a:t>
            </a:r>
            <a:endParaRPr lang="en-US" sz="4800" dirty="0">
              <a:solidFill>
                <a:schemeClr val="bg1"/>
              </a:solidFill>
              <a:latin typeface="Century Gothic" panose="020B0502020202020204" pitchFamily="34" charset="0"/>
            </a:endParaRPr>
          </a:p>
        </p:txBody>
      </p:sp>
      <p:sp>
        <p:nvSpPr>
          <p:cNvPr id="9" name="Oval 8"/>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28" name="Picture 2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138265180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spTree>
    <p:extLst>
      <p:ext uri="{BB962C8B-B14F-4D97-AF65-F5344CB8AC3E}">
        <p14:creationId xmlns:p14="http://schemas.microsoft.com/office/powerpoint/2010/main" val="218227953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ft Image Right Text Slide">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Oval 1"/>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26"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27"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29" name="Pictur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102761838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07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Acknowledgements Slide - Logo">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Oval 1"/>
          <p:cNvSpPr/>
          <p:nvPr userDrawn="1"/>
        </p:nvSpPr>
        <p:spPr>
          <a:xfrm>
            <a:off x="10313901"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9836" y="239654"/>
            <a:ext cx="1124648" cy="1138066"/>
          </a:xfrm>
          <a:prstGeom prst="rect">
            <a:avLst/>
          </a:prstGeom>
        </p:spPr>
      </p:pic>
      <p:sp>
        <p:nvSpPr>
          <p:cNvPr id="15" name="TextBox 14"/>
          <p:cNvSpPr txBox="1"/>
          <p:nvPr userDrawn="1"/>
        </p:nvSpPr>
        <p:spPr>
          <a:xfrm>
            <a:off x="717899" y="366406"/>
            <a:ext cx="8878104" cy="830997"/>
          </a:xfrm>
          <a:prstGeom prst="rect">
            <a:avLst/>
          </a:prstGeom>
          <a:noFill/>
        </p:spPr>
        <p:txBody>
          <a:bodyPr wrap="square" rtlCol="0">
            <a:spAutoFit/>
          </a:bodyPr>
          <a:lstStyle/>
          <a:p>
            <a:r>
              <a:rPr lang="en-US" sz="4800" b="0" dirty="0" smtClean="0">
                <a:solidFill>
                  <a:schemeClr val="bg1"/>
                </a:solidFill>
                <a:latin typeface="Century Gothic" panose="020B0502020202020204" pitchFamily="34" charset="0"/>
              </a:rPr>
              <a:t>Acknowledgements</a:t>
            </a:r>
            <a:endParaRPr lang="en-US" sz="4800" b="0" dirty="0">
              <a:solidFill>
                <a:schemeClr val="bg1"/>
              </a:solidFill>
              <a:latin typeface="Century Gothic" panose="020B0502020202020204" pitchFamily="34" charset="0"/>
            </a:endParaRPr>
          </a:p>
        </p:txBody>
      </p:sp>
      <p:sp>
        <p:nvSpPr>
          <p:cNvPr id="16" name="Text Placeholder 4"/>
          <p:cNvSpPr>
            <a:spLocks noGrp="1"/>
          </p:cNvSpPr>
          <p:nvPr>
            <p:ph type="body" sz="quarter" idx="10" hasCustomPrompt="1"/>
          </p:nvPr>
        </p:nvSpPr>
        <p:spPr>
          <a:xfrm>
            <a:off x="761611" y="2056134"/>
            <a:ext cx="10732874"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smtClean="0"/>
              <a:t>Name, Affiliation</a:t>
            </a:r>
          </a:p>
        </p:txBody>
      </p:sp>
      <p:sp>
        <p:nvSpPr>
          <p:cNvPr id="24" name="Text Placeholder 4"/>
          <p:cNvSpPr>
            <a:spLocks noGrp="1"/>
          </p:cNvSpPr>
          <p:nvPr>
            <p:ph type="body" sz="quarter" idx="11" hasCustomPrompt="1"/>
          </p:nvPr>
        </p:nvSpPr>
        <p:spPr>
          <a:xfrm>
            <a:off x="761610" y="3646687"/>
            <a:ext cx="10732874"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smtClean="0"/>
              <a:t>Name, Affiliation</a:t>
            </a:r>
          </a:p>
        </p:txBody>
      </p:sp>
      <p:sp>
        <p:nvSpPr>
          <p:cNvPr id="26" name="Text Placeholder 4"/>
          <p:cNvSpPr>
            <a:spLocks noGrp="1"/>
          </p:cNvSpPr>
          <p:nvPr>
            <p:ph type="body" sz="quarter" idx="12" hasCustomPrompt="1"/>
          </p:nvPr>
        </p:nvSpPr>
        <p:spPr>
          <a:xfrm>
            <a:off x="761611" y="5263567"/>
            <a:ext cx="10732873"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smtClean="0"/>
              <a:t>Name, Affiliation</a:t>
            </a: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sp>
        <p:nvSpPr>
          <p:cNvPr id="11" name="contract info"/>
          <p:cNvSpPr/>
          <p:nvPr userDrawn="1"/>
        </p:nvSpPr>
        <p:spPr>
          <a:xfrm>
            <a:off x="0" y="6579058"/>
            <a:ext cx="12192000" cy="369332"/>
          </a:xfrm>
          <a:prstGeom prst="rect">
            <a:avLst/>
          </a:prstGeom>
        </p:spPr>
        <p:txBody>
          <a:bodyPr wrap="square">
            <a:spAutoFit/>
          </a:bodyPr>
          <a:lstStyle/>
          <a:p>
            <a:pPr lvl="0" algn="ctr">
              <a:buClr>
                <a:schemeClr val="dk1"/>
              </a:buClr>
              <a:buSzPct val="25000"/>
            </a:pPr>
            <a:r>
              <a:rPr lang="en-US" sz="6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6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6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a:t>
            </a:r>
            <a:r>
              <a:rPr lang="en-US" sz="6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NNX14AB60A. </a:t>
            </a:r>
            <a:r>
              <a:rPr lang="en-US" sz="600" i="1" dirty="0" smtClean="0">
                <a:solidFill>
                  <a:schemeClr val="bg2">
                    <a:lumMod val="50000"/>
                  </a:schemeClr>
                </a:solidFill>
                <a:latin typeface="Arial" panose="020B0604020202020204" pitchFamily="34" charset="0"/>
                <a:cs typeface="Arial" panose="020B0604020202020204" pitchFamily="34" charset="0"/>
              </a:rPr>
              <a:t>Any opinions, findings, and conclusions or recommendations expressed in this material are those of the author(s) and do not necessarily reflect the views of the National Aeronautics and Space Administration</a:t>
            </a:r>
          </a:p>
          <a:p>
            <a:pPr lvl="0" algn="ctr">
              <a:buClr>
                <a:schemeClr val="dk1"/>
              </a:buClr>
              <a:buSzPct val="25000"/>
            </a:pPr>
            <a:endParaRPr lang="en-US" sz="6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endParaRPr>
          </a:p>
          <a:p>
            <a:pPr lvl="0" algn="ctr">
              <a:buClr>
                <a:schemeClr val="dk1"/>
              </a:buClr>
              <a:buSzPct val="25000"/>
            </a:pPr>
            <a:endParaRPr lang="en-US" sz="600" i="1" baseline="0" dirty="0">
              <a:solidFill>
                <a:schemeClr val="bg2">
                  <a:lumMod val="50000"/>
                </a:schemeClr>
              </a:solidFill>
              <a:latin typeface="Arial" panose="020B0604020202020204" pitchFamily="34" charset="0"/>
              <a:ea typeface="Questrial"/>
              <a:cs typeface="Arial" panose="020B0604020202020204" pitchFamily="34" charset="0"/>
              <a:sym typeface="Questrial"/>
            </a:endParaRPr>
          </a:p>
        </p:txBody>
      </p:sp>
    </p:spTree>
    <p:extLst>
      <p:ext uri="{BB962C8B-B14F-4D97-AF65-F5344CB8AC3E}">
        <p14:creationId xmlns:p14="http://schemas.microsoft.com/office/powerpoint/2010/main" val="288404649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07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Left text, Right image">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94944" y="1676400"/>
            <a:ext cx="4791456" cy="4780280"/>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15" name="Imagery"/>
          <p:cNvSpPr>
            <a:spLocks noGrp="1"/>
          </p:cNvSpPr>
          <p:nvPr>
            <p:ph type="pic" sz="quarter" idx="12" hasCustomPrompt="1"/>
          </p:nvPr>
        </p:nvSpPr>
        <p:spPr>
          <a:xfrm>
            <a:off x="6096000" y="1228722"/>
            <a:ext cx="6096000" cy="5629278"/>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096000" y="6456680"/>
            <a:ext cx="2657856" cy="274320"/>
          </a:xfrm>
          <a:prstGeom prst="rect">
            <a:avLst/>
          </a:prstGeom>
        </p:spPr>
        <p:txBody>
          <a:bodyPr>
            <a:normAutofit/>
          </a:bodyPr>
          <a:lstStyle>
            <a:lvl1pPr marL="0" indent="0">
              <a:buNone/>
              <a:defRPr sz="1200" baseline="0">
                <a:latin typeface="Century Gothic" panose="020B0502020202020204" pitchFamily="34" charset="0"/>
              </a:defRPr>
            </a:lvl1pPr>
          </a:lstStyle>
          <a:p>
            <a:pPr lvl="0"/>
            <a:r>
              <a:rPr lang="en-US" sz="1200" dirty="0" smtClean="0"/>
              <a:t>Image Credit: Source</a:t>
            </a:r>
            <a:endParaRPr lang="en-US" dirty="0"/>
          </a:p>
        </p:txBody>
      </p:sp>
      <p:sp>
        <p:nvSpPr>
          <p:cNvPr id="8" name="Rectangle 7"/>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Oval 10"/>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28" name="Picture 2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3424" y="190426"/>
            <a:ext cx="1236520" cy="1236520"/>
          </a:xfrm>
          <a:prstGeom prst="rect">
            <a:avLst/>
          </a:prstGeom>
        </p:spPr>
      </p:pic>
    </p:spTree>
    <p:extLst>
      <p:ext uri="{BB962C8B-B14F-4D97-AF65-F5344CB8AC3E}">
        <p14:creationId xmlns:p14="http://schemas.microsoft.com/office/powerpoint/2010/main" val="413591667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Right text, Left image">
    <p:spTree>
      <p:nvGrpSpPr>
        <p:cNvPr id="1" name=""/>
        <p:cNvGrpSpPr/>
        <p:nvPr/>
      </p:nvGrpSpPr>
      <p:grpSpPr>
        <a:xfrm>
          <a:off x="0" y="0"/>
          <a:ext cx="0" cy="0"/>
          <a:chOff x="0" y="0"/>
          <a:chExt cx="0" cy="0"/>
        </a:xfrm>
      </p:grpSpPr>
      <p:sp>
        <p:nvSpPr>
          <p:cNvPr id="8" name="Rectangle 7"/>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Oval 10"/>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18"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9"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30" name="Picture 2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31" name="Picture 3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301213517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Emphasize key points">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096000" y="4709160"/>
            <a:ext cx="5266944" cy="704088"/>
          </a:xfrm>
          <a:prstGeom prst="rect">
            <a:avLst/>
          </a:prstGeom>
        </p:spPr>
        <p:txBody>
          <a:bodyPr anchor="ct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Point elaboration</a:t>
            </a:r>
            <a:endParaRPr lang="en-US" dirty="0"/>
          </a:p>
        </p:txBody>
      </p:sp>
      <p:sp>
        <p:nvSpPr>
          <p:cNvPr id="4" name="Text Placeholder 3"/>
          <p:cNvSpPr>
            <a:spLocks noGrp="1"/>
          </p:cNvSpPr>
          <p:nvPr>
            <p:ph type="body" sz="quarter" idx="15" hasCustomPrompt="1"/>
          </p:nvPr>
        </p:nvSpPr>
        <p:spPr>
          <a:xfrm>
            <a:off x="792480" y="2115312"/>
            <a:ext cx="4754880" cy="768096"/>
          </a:xfrm>
          <a:prstGeom prst="rect">
            <a:avLst/>
          </a:prstGeom>
        </p:spPr>
        <p:txBody>
          <a:bodyPr anchor="ctr">
            <a:normAutofit/>
          </a:bodyPr>
          <a:lstStyle>
            <a:lvl1pPr marL="0" indent="0" algn="r">
              <a:buNone/>
              <a:defRPr sz="4400" b="0" baseline="0">
                <a:solidFill>
                  <a:srgbClr val="73A9DB"/>
                </a:solidFill>
                <a:latin typeface="Century Gothic" panose="020B0502020202020204" pitchFamily="34" charset="0"/>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6096000" y="2103120"/>
            <a:ext cx="5266944" cy="704088"/>
          </a:xfrm>
          <a:prstGeom prst="rect">
            <a:avLst/>
          </a:prstGeom>
        </p:spPr>
        <p:txBody>
          <a:bodyPr anchor="ct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792480" y="4721352"/>
            <a:ext cx="4754880" cy="768096"/>
          </a:xfrm>
          <a:prstGeom prst="rect">
            <a:avLst/>
          </a:prstGeom>
        </p:spPr>
        <p:txBody>
          <a:bodyPr anchor="ctr">
            <a:normAutofit/>
          </a:bodyPr>
          <a:lstStyle>
            <a:lvl1pPr marL="0" indent="0" algn="r">
              <a:buNone/>
              <a:defRPr sz="3600" b="0" baseline="0">
                <a:solidFill>
                  <a:srgbClr val="73A9DB"/>
                </a:solidFill>
                <a:latin typeface="Century Gothic" panose="020B0502020202020204" pitchFamily="34" charset="0"/>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792480" y="3418332"/>
            <a:ext cx="4754880" cy="768096"/>
          </a:xfrm>
          <a:prstGeom prst="rect">
            <a:avLst/>
          </a:prstGeom>
        </p:spPr>
        <p:txBody>
          <a:bodyPr anchor="ctr">
            <a:normAutofit/>
          </a:bodyPr>
          <a:lstStyle>
            <a:lvl1pPr marL="0" indent="0" algn="r">
              <a:buNone/>
              <a:defRPr sz="4400" b="0" baseline="0">
                <a:solidFill>
                  <a:srgbClr val="73A9DB"/>
                </a:solidFill>
                <a:latin typeface="Century Gothic" panose="020B0502020202020204" pitchFamily="34" charset="0"/>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6096000" y="3406140"/>
            <a:ext cx="5266944" cy="704088"/>
          </a:xfrm>
          <a:prstGeom prst="rect">
            <a:avLst/>
          </a:prstGeom>
        </p:spPr>
        <p:txBody>
          <a:bodyPr anchor="ct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Point elaboration</a:t>
            </a:r>
            <a:endParaRPr lang="en-US" dirty="0"/>
          </a:p>
        </p:txBody>
      </p:sp>
      <p:sp>
        <p:nvSpPr>
          <p:cNvPr id="16" name="Rectangle 15"/>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8" name="Oval 17"/>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34" name="Picture 3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35" name="Picture 3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139928508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15" name="Imagery"/>
          <p:cNvSpPr>
            <a:spLocks noGrp="1"/>
          </p:cNvSpPr>
          <p:nvPr>
            <p:ph type="pic" sz="quarter" idx="12" hasCustomPrompt="1"/>
          </p:nvPr>
        </p:nvSpPr>
        <p:spPr>
          <a:xfrm>
            <a:off x="0" y="117988"/>
            <a:ext cx="12192000" cy="3311012"/>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429000"/>
            <a:ext cx="3060192" cy="274320"/>
          </a:xfrm>
          <a:prstGeom prst="rect">
            <a:avLst/>
          </a:prstGeo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
        <p:nvSpPr>
          <p:cNvPr id="9" name="Section Body Text"/>
          <p:cNvSpPr>
            <a:spLocks noGrp="1"/>
          </p:cNvSpPr>
          <p:nvPr>
            <p:ph type="body" sz="quarter" idx="11" hasCustomPrompt="1"/>
          </p:nvPr>
        </p:nvSpPr>
        <p:spPr>
          <a:xfrm>
            <a:off x="6010656" y="454096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smtClean="0"/>
              <a:t>Body Text Here</a:t>
            </a:r>
            <a:endParaRPr lang="en-US" dirty="0"/>
          </a:p>
        </p:txBody>
      </p:sp>
      <p:sp>
        <p:nvSpPr>
          <p:cNvPr id="10" name="Section Head"/>
          <p:cNvSpPr>
            <a:spLocks noGrp="1"/>
          </p:cNvSpPr>
          <p:nvPr>
            <p:ph type="body" sz="quarter" idx="14" hasCustomPrompt="1"/>
          </p:nvPr>
        </p:nvSpPr>
        <p:spPr>
          <a:xfrm>
            <a:off x="890016" y="4466510"/>
            <a:ext cx="4145280" cy="1830106"/>
          </a:xfrm>
          <a:prstGeom prst="rect">
            <a:avLst/>
          </a:prstGeom>
        </p:spPr>
        <p:txBody>
          <a:bodyPr anchor="ctr">
            <a:noAutofit/>
          </a:bodyPr>
          <a:lstStyle>
            <a:lvl1pPr marL="0" indent="0" algn="r">
              <a:buNone/>
              <a:defRPr sz="4800" b="1" baseline="0">
                <a:solidFill>
                  <a:srgbClr val="73A9DB"/>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cxnSp>
        <p:nvCxnSpPr>
          <p:cNvPr id="11" name="Straight Connector 10"/>
          <p:cNvCxnSpPr/>
          <p:nvPr userDrawn="1"/>
        </p:nvCxnSpPr>
        <p:spPr>
          <a:xfrm>
            <a:off x="5474589" y="454096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7"/>
          </a:xfrm>
          <a:prstGeom prst="rect">
            <a:avLst/>
          </a:prstGeom>
        </p:spPr>
      </p:pic>
    </p:spTree>
    <p:extLst>
      <p:ext uri="{BB962C8B-B14F-4D97-AF65-F5344CB8AC3E}">
        <p14:creationId xmlns:p14="http://schemas.microsoft.com/office/powerpoint/2010/main" val="420617004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108192" y="75001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987552" y="675560"/>
            <a:ext cx="4145280" cy="1830106"/>
          </a:xfrm>
          <a:prstGeom prst="rect">
            <a:avLst/>
          </a:prstGeom>
        </p:spPr>
        <p:txBody>
          <a:bodyPr anchor="ctr">
            <a:noAutofit/>
          </a:bodyPr>
          <a:lstStyle>
            <a:lvl1pPr marL="0" indent="0" algn="r">
              <a:buNone/>
              <a:defRPr sz="4800" b="1" baseline="0">
                <a:solidFill>
                  <a:srgbClr val="73A9DB"/>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12192000" cy="3429000"/>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154680"/>
            <a:ext cx="3060192" cy="274320"/>
          </a:xfrm>
          <a:prstGeom prst="rect">
            <a:avLst/>
          </a:prstGeom>
        </p:spPr>
        <p:txBody>
          <a:bodyPr>
            <a:normAutofit/>
          </a:bodyPr>
          <a:lstStyle>
            <a:lvl1pPr marL="0" indent="0" algn="r">
              <a:buNone/>
              <a:defRPr sz="1200" baseline="0">
                <a:solidFill>
                  <a:schemeClr val="bg2">
                    <a:lumMod val="65000"/>
                  </a:schemeClr>
                </a:solidFill>
                <a:latin typeface="Century Gothic" panose="020B0502020202020204" pitchFamily="34" charset="0"/>
              </a:defRPr>
            </a:lvl1pPr>
          </a:lstStyle>
          <a:p>
            <a:pPr lvl="0"/>
            <a:r>
              <a:rPr lang="en-US" sz="1200" dirty="0" smtClean="0"/>
              <a:t>Image Credit: Source</a:t>
            </a:r>
            <a:endParaRPr lang="en-US" dirty="0"/>
          </a:p>
        </p:txBody>
      </p:sp>
      <p:cxnSp>
        <p:nvCxnSpPr>
          <p:cNvPr id="9" name="Straight Connector 8"/>
          <p:cNvCxnSpPr/>
          <p:nvPr userDrawn="1"/>
        </p:nvCxnSpPr>
        <p:spPr>
          <a:xfrm>
            <a:off x="5572125" y="75001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7"/>
          </a:xfrm>
          <a:prstGeom prst="rect">
            <a:avLst/>
          </a:prstGeom>
        </p:spPr>
      </p:pic>
    </p:spTree>
    <p:extLst>
      <p:ext uri="{BB962C8B-B14F-4D97-AF65-F5344CB8AC3E}">
        <p14:creationId xmlns:p14="http://schemas.microsoft.com/office/powerpoint/2010/main" val="123548131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0631815"/>
      </p:ext>
    </p:extLst>
  </p:cSld>
  <p:clrMap bg1="lt1" tx1="dk1" bg2="lt2" tx2="dk2" accent1="accent1" accent2="accent2" accent3="accent3" accent4="accent4" accent5="accent5" accent6="accent6" hlink="hlink" folHlink="folHlink"/>
  <p:sldLayoutIdLst>
    <p:sldLayoutId id="2147483674" r:id="rId1"/>
    <p:sldLayoutId id="2147483673" r:id="rId2"/>
    <p:sldLayoutId id="2147483692" r:id="rId3"/>
    <p:sldLayoutId id="2147483684" r:id="rId4"/>
    <p:sldLayoutId id="2147483685" r:id="rId5"/>
    <p:sldLayoutId id="2147483686" r:id="rId6"/>
    <p:sldLayoutId id="2147483688" r:id="rId7"/>
    <p:sldLayoutId id="2147483664" r:id="rId8"/>
    <p:sldLayoutId id="2147483665" r:id="rId9"/>
    <p:sldLayoutId id="2147483668" r:id="rId1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37.jpg"/><Relationship Id="rId4" Type="http://schemas.openxmlformats.org/officeDocument/2006/relationships/image" Target="../media/image36.jp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comments" Target="../comments/comment1.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4.jpe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3.jp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0263" t="5025" r="30153" b="6859"/>
          <a:stretch/>
        </p:blipFill>
        <p:spPr>
          <a:xfrm>
            <a:off x="3127512" y="-26504"/>
            <a:ext cx="4810538" cy="6042990"/>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908" y="-43071"/>
            <a:ext cx="8134274" cy="6927575"/>
          </a:xfrm>
          <a:prstGeom prst="rect">
            <a:avLst/>
          </a:prstGeom>
        </p:spPr>
      </p:pic>
      <p:sp>
        <p:nvSpPr>
          <p:cNvPr id="17" name="Title 16"/>
          <p:cNvSpPr>
            <a:spLocks noGrp="1"/>
          </p:cNvSpPr>
          <p:nvPr>
            <p:ph type="title" idx="4294967295"/>
          </p:nvPr>
        </p:nvSpPr>
        <p:spPr>
          <a:xfrm>
            <a:off x="749301" y="3964390"/>
            <a:ext cx="5954228" cy="1256689"/>
          </a:xfrm>
          <a:prstGeom prst="rect">
            <a:avLst/>
          </a:prstGeom>
        </p:spPr>
        <p:txBody>
          <a:bodyPr>
            <a:normAutofit fontScale="90000"/>
          </a:bodyPr>
          <a:lstStyle/>
          <a:p>
            <a:pPr algn="ctr"/>
            <a:r>
              <a:rPr lang="en-US" sz="2400" dirty="0" smtClean="0">
                <a:solidFill>
                  <a:schemeClr val="bg1"/>
                </a:solidFill>
                <a:latin typeface="Century Gothic" panose="020B0502020202020204" pitchFamily="34" charset="0"/>
              </a:rPr>
              <a:t>Assessing Landscape Vulnerability to Drought and Climate Change in National Parks of the Western United States</a:t>
            </a:r>
            <a:endParaRPr lang="en-US" sz="2400" dirty="0">
              <a:solidFill>
                <a:schemeClr val="bg1"/>
              </a:solidFill>
              <a:latin typeface="Century Gothic" panose="020B0502020202020204" pitchFamily="34" charset="0"/>
            </a:endParaRPr>
          </a:p>
        </p:txBody>
      </p:sp>
      <p:sp>
        <p:nvSpPr>
          <p:cNvPr id="2" name="TextBox 1"/>
          <p:cNvSpPr txBox="1"/>
          <p:nvPr/>
        </p:nvSpPr>
        <p:spPr>
          <a:xfrm>
            <a:off x="1091512" y="3441170"/>
            <a:ext cx="5379902" cy="523220"/>
          </a:xfrm>
          <a:prstGeom prst="rect">
            <a:avLst/>
          </a:prstGeom>
          <a:noFill/>
        </p:spPr>
        <p:txBody>
          <a:bodyPr wrap="square" rtlCol="0">
            <a:spAutoFit/>
          </a:bodyPr>
          <a:lstStyle/>
          <a:p>
            <a:pPr algn="ctr"/>
            <a:r>
              <a:rPr lang="en-US" sz="2800" b="1" dirty="0" smtClean="0">
                <a:solidFill>
                  <a:schemeClr val="bg1"/>
                </a:solidFill>
                <a:latin typeface="Century Gothic" panose="020B0502020202020204" pitchFamily="34" charset="0"/>
              </a:rPr>
              <a:t>Western US Water Resources</a:t>
            </a:r>
            <a:endParaRPr lang="en-US" sz="2800" dirty="0">
              <a:solidFill>
                <a:schemeClr val="bg1"/>
              </a:solidFill>
            </a:endParaRPr>
          </a:p>
        </p:txBody>
      </p:sp>
      <p:sp>
        <p:nvSpPr>
          <p:cNvPr id="13" name="Text Placeholder 17"/>
          <p:cNvSpPr txBox="1">
            <a:spLocks/>
          </p:cNvSpPr>
          <p:nvPr/>
        </p:nvSpPr>
        <p:spPr>
          <a:xfrm>
            <a:off x="7939508" y="3657332"/>
            <a:ext cx="4694380" cy="61411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solidFill>
                  <a:schemeClr val="bg2">
                    <a:lumMod val="50000"/>
                  </a:schemeClr>
                </a:solidFill>
                <a:latin typeface="Century Gothic" panose="020B0502020202020204" pitchFamily="34" charset="0"/>
              </a:rPr>
              <a:t>Kelly Meehan (Project Lead)</a:t>
            </a:r>
            <a:endParaRPr lang="en-US" sz="2400" dirty="0">
              <a:solidFill>
                <a:schemeClr val="bg2">
                  <a:lumMod val="50000"/>
                </a:schemeClr>
              </a:solidFill>
              <a:latin typeface="Century Gothic" panose="020B0502020202020204" pitchFamily="34" charset="0"/>
            </a:endParaRPr>
          </a:p>
        </p:txBody>
      </p:sp>
      <p:sp>
        <p:nvSpPr>
          <p:cNvPr id="14" name="Text Placeholder 18"/>
          <p:cNvSpPr txBox="1">
            <a:spLocks/>
          </p:cNvSpPr>
          <p:nvPr/>
        </p:nvSpPr>
        <p:spPr>
          <a:xfrm>
            <a:off x="7939508" y="4050122"/>
            <a:ext cx="3204840"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chemeClr val="bg2">
                    <a:lumMod val="50000"/>
                  </a:schemeClr>
                </a:solidFill>
                <a:latin typeface="Century Gothic" panose="020B0502020202020204" pitchFamily="34" charset="0"/>
              </a:rPr>
              <a:t>Teresa </a:t>
            </a:r>
            <a:r>
              <a:rPr lang="en-US" dirty="0" err="1" smtClean="0">
                <a:solidFill>
                  <a:schemeClr val="bg2">
                    <a:lumMod val="50000"/>
                  </a:schemeClr>
                </a:solidFill>
                <a:latin typeface="Century Gothic" panose="020B0502020202020204" pitchFamily="34" charset="0"/>
              </a:rPr>
              <a:t>Fenn</a:t>
            </a:r>
            <a:endParaRPr lang="en-US" dirty="0">
              <a:solidFill>
                <a:schemeClr val="bg2">
                  <a:lumMod val="50000"/>
                </a:schemeClr>
              </a:solidFill>
              <a:latin typeface="Century Gothic" panose="020B0502020202020204" pitchFamily="34" charset="0"/>
            </a:endParaRPr>
          </a:p>
        </p:txBody>
      </p:sp>
      <p:sp>
        <p:nvSpPr>
          <p:cNvPr id="15" name="Text Placeholder 19"/>
          <p:cNvSpPr txBox="1">
            <a:spLocks/>
          </p:cNvSpPr>
          <p:nvPr/>
        </p:nvSpPr>
        <p:spPr>
          <a:xfrm>
            <a:off x="7939508" y="4419454"/>
            <a:ext cx="3204840"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chemeClr val="bg2">
                    <a:lumMod val="50000"/>
                  </a:schemeClr>
                </a:solidFill>
                <a:latin typeface="Century Gothic" panose="020B0502020202020204" pitchFamily="34" charset="0"/>
              </a:rPr>
              <a:t>Kaylie Taliaferro</a:t>
            </a:r>
            <a:endParaRPr lang="en-US" dirty="0">
              <a:solidFill>
                <a:schemeClr val="bg2">
                  <a:lumMod val="50000"/>
                </a:schemeClr>
              </a:solidFill>
              <a:latin typeface="Century Gothic" panose="020B0502020202020204" pitchFamily="34" charset="0"/>
            </a:endParaRPr>
          </a:p>
        </p:txBody>
      </p:sp>
      <p:sp>
        <p:nvSpPr>
          <p:cNvPr id="16" name="Text Placeholder 20"/>
          <p:cNvSpPr txBox="1">
            <a:spLocks/>
          </p:cNvSpPr>
          <p:nvPr/>
        </p:nvSpPr>
        <p:spPr>
          <a:xfrm>
            <a:off x="7939508" y="4818743"/>
            <a:ext cx="3204840" cy="374665"/>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chemeClr val="bg2">
                    <a:lumMod val="50000"/>
                  </a:schemeClr>
                </a:solidFill>
                <a:latin typeface="Century Gothic" panose="020B0502020202020204" pitchFamily="34" charset="0"/>
              </a:rPr>
              <a:t>Molly </a:t>
            </a:r>
            <a:r>
              <a:rPr lang="en-US" dirty="0" err="1" smtClean="0">
                <a:solidFill>
                  <a:schemeClr val="bg2">
                    <a:lumMod val="50000"/>
                  </a:schemeClr>
                </a:solidFill>
                <a:latin typeface="Century Gothic" panose="020B0502020202020204" pitchFamily="34" charset="0"/>
              </a:rPr>
              <a:t>Spater</a:t>
            </a:r>
            <a:endParaRPr lang="en-US" dirty="0">
              <a:solidFill>
                <a:schemeClr val="bg2">
                  <a:lumMod val="50000"/>
                </a:schemeClr>
              </a:solidFill>
              <a:latin typeface="Century Gothic" panose="020B0502020202020204" pitchFamily="34" charset="0"/>
            </a:endParaRPr>
          </a:p>
        </p:txBody>
      </p:sp>
      <p:sp>
        <p:nvSpPr>
          <p:cNvPr id="24" name="Text Placeholder 21"/>
          <p:cNvSpPr txBox="1">
            <a:spLocks/>
          </p:cNvSpPr>
          <p:nvPr/>
        </p:nvSpPr>
        <p:spPr>
          <a:xfrm>
            <a:off x="7939508" y="5221079"/>
            <a:ext cx="3204840"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chemeClr val="bg2">
                    <a:lumMod val="50000"/>
                  </a:schemeClr>
                </a:solidFill>
                <a:latin typeface="Century Gothic" panose="020B0502020202020204" pitchFamily="34" charset="0"/>
              </a:rPr>
              <a:t>Thomas Smith</a:t>
            </a:r>
            <a:endParaRPr lang="en-US" dirty="0">
              <a:solidFill>
                <a:schemeClr val="bg2">
                  <a:lumMod val="50000"/>
                </a:schemeClr>
              </a:solidFill>
              <a:latin typeface="Century Gothic" panose="020B0502020202020204" pitchFamily="34" charset="0"/>
            </a:endParaRPr>
          </a:p>
        </p:txBody>
      </p:sp>
      <p:sp>
        <p:nvSpPr>
          <p:cNvPr id="25" name="Text Placeholder 22"/>
          <p:cNvSpPr txBox="1">
            <a:spLocks/>
          </p:cNvSpPr>
          <p:nvPr/>
        </p:nvSpPr>
        <p:spPr>
          <a:xfrm>
            <a:off x="7939508" y="5618082"/>
            <a:ext cx="3204840"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chemeClr val="bg2">
                    <a:lumMod val="50000"/>
                  </a:schemeClr>
                </a:solidFill>
                <a:latin typeface="Century Gothic" panose="020B0502020202020204" pitchFamily="34" charset="0"/>
              </a:rPr>
              <a:t>Grant </a:t>
            </a:r>
            <a:r>
              <a:rPr lang="en-US" dirty="0" err="1" smtClean="0">
                <a:solidFill>
                  <a:schemeClr val="bg2">
                    <a:lumMod val="50000"/>
                  </a:schemeClr>
                </a:solidFill>
                <a:latin typeface="Century Gothic" panose="020B0502020202020204" pitchFamily="34" charset="0"/>
              </a:rPr>
              <a:t>Jaccoud</a:t>
            </a:r>
            <a:endParaRPr lang="en-US" dirty="0">
              <a:solidFill>
                <a:schemeClr val="bg2">
                  <a:lumMod val="50000"/>
                </a:schemeClr>
              </a:solidFill>
              <a:latin typeface="Century Gothic" panose="020B0502020202020204" pitchFamily="34" charset="0"/>
            </a:endParaRPr>
          </a:p>
        </p:txBody>
      </p:sp>
      <p:sp>
        <p:nvSpPr>
          <p:cNvPr id="12" name="Text Placeholder 2"/>
          <p:cNvSpPr txBox="1">
            <a:spLocks/>
          </p:cNvSpPr>
          <p:nvPr/>
        </p:nvSpPr>
        <p:spPr>
          <a:xfrm>
            <a:off x="5574122" y="6439618"/>
            <a:ext cx="2258812" cy="33972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50" b="1" dirty="0" smtClean="0">
                <a:solidFill>
                  <a:schemeClr val="bg1"/>
                </a:solidFill>
              </a:rPr>
              <a:t>Image Credit: NPS</a:t>
            </a:r>
            <a:endParaRPr lang="en-US" sz="1050" b="1" dirty="0">
              <a:solidFill>
                <a:schemeClr val="bg1"/>
              </a:solidFill>
            </a:endParaRPr>
          </a:p>
        </p:txBody>
      </p:sp>
    </p:spTree>
    <p:extLst>
      <p:ext uri="{BB962C8B-B14F-4D97-AF65-F5344CB8AC3E}">
        <p14:creationId xmlns:p14="http://schemas.microsoft.com/office/powerpoint/2010/main" val="3456592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0" y="1202661"/>
            <a:ext cx="12205250" cy="5566130"/>
          </a:xfrm>
          <a:prstGeom prst="rect">
            <a:avLst/>
          </a:prstGeom>
        </p:spPr>
      </p:pic>
      <p:sp>
        <p:nvSpPr>
          <p:cNvPr id="3" name="Text Placeholder 2"/>
          <p:cNvSpPr>
            <a:spLocks noGrp="1"/>
          </p:cNvSpPr>
          <p:nvPr>
            <p:ph type="body" sz="quarter" idx="4294967295"/>
          </p:nvPr>
        </p:nvSpPr>
        <p:spPr>
          <a:xfrm>
            <a:off x="1440598" y="483800"/>
            <a:ext cx="9591674" cy="638175"/>
          </a:xfrm>
          <a:prstGeom prst="rect">
            <a:avLst/>
          </a:prstGeom>
        </p:spPr>
        <p:txBody>
          <a:bodyPr/>
          <a:lstStyle/>
          <a:p>
            <a:pPr marL="0" indent="0" algn="ctr">
              <a:buNone/>
            </a:pPr>
            <a:r>
              <a:rPr lang="en-US" sz="4000" dirty="0" smtClean="0">
                <a:solidFill>
                  <a:schemeClr val="bg1"/>
                </a:solidFill>
                <a:latin typeface="Century Gothic" panose="020B0502020202020204" pitchFamily="34" charset="0"/>
              </a:rPr>
              <a:t>Methodology</a:t>
            </a:r>
            <a:endParaRPr lang="en-US" sz="4000" dirty="0">
              <a:solidFill>
                <a:schemeClr val="bg1"/>
              </a:solidFill>
              <a:latin typeface="Century Gothic" panose="020B0502020202020204" pitchFamily="34" charset="0"/>
            </a:endParaRPr>
          </a:p>
        </p:txBody>
      </p:sp>
      <p:sp>
        <p:nvSpPr>
          <p:cNvPr id="12" name="TextBox 11"/>
          <p:cNvSpPr txBox="1"/>
          <p:nvPr/>
        </p:nvSpPr>
        <p:spPr>
          <a:xfrm>
            <a:off x="3348005" y="1477000"/>
            <a:ext cx="6509014" cy="492443"/>
          </a:xfrm>
          <a:prstGeom prst="rect">
            <a:avLst/>
          </a:prstGeom>
          <a:noFill/>
        </p:spPr>
        <p:txBody>
          <a:bodyPr wrap="square" rtlCol="0">
            <a:spAutoFit/>
          </a:bodyPr>
          <a:lstStyle/>
          <a:p>
            <a:r>
              <a:rPr lang="en-US" sz="2600" b="1" dirty="0" smtClean="0"/>
              <a:t>Part 3: Multiple Linear Regression</a:t>
            </a:r>
            <a:endParaRPr lang="en-US" sz="2600" b="1" dirty="0"/>
          </a:p>
        </p:txBody>
      </p:sp>
      <p:sp>
        <p:nvSpPr>
          <p:cNvPr id="5" name="Rectangle 4"/>
          <p:cNvSpPr/>
          <p:nvPr/>
        </p:nvSpPr>
        <p:spPr>
          <a:xfrm>
            <a:off x="9576004" y="6491792"/>
            <a:ext cx="2629246" cy="276999"/>
          </a:xfrm>
          <a:prstGeom prst="rect">
            <a:avLst/>
          </a:prstGeom>
        </p:spPr>
        <p:txBody>
          <a:bodyPr wrap="none">
            <a:spAutoFit/>
          </a:bodyPr>
          <a:lstStyle/>
          <a:p>
            <a:r>
              <a:rPr lang="en-US" sz="1200" dirty="0"/>
              <a:t>Image Credit: Travel Around USA</a:t>
            </a:r>
          </a:p>
        </p:txBody>
      </p:sp>
      <p:grpSp>
        <p:nvGrpSpPr>
          <p:cNvPr id="16" name="Group 15"/>
          <p:cNvGrpSpPr/>
          <p:nvPr/>
        </p:nvGrpSpPr>
        <p:grpSpPr>
          <a:xfrm>
            <a:off x="2464778" y="2195572"/>
            <a:ext cx="7352485" cy="4022242"/>
            <a:chOff x="2540689" y="2206280"/>
            <a:chExt cx="7352485" cy="4022242"/>
          </a:xfrm>
        </p:grpSpPr>
        <p:pic>
          <p:nvPicPr>
            <p:cNvPr id="4" name="Picture 3"/>
            <p:cNvPicPr>
              <a:picLocks noChangeAspect="1"/>
            </p:cNvPicPr>
            <p:nvPr/>
          </p:nvPicPr>
          <p:blipFill>
            <a:blip r:embed="rId4"/>
            <a:stretch>
              <a:fillRect/>
            </a:stretch>
          </p:blipFill>
          <p:spPr>
            <a:xfrm>
              <a:off x="2540689" y="2206280"/>
              <a:ext cx="7352485" cy="4022242"/>
            </a:xfrm>
            <a:prstGeom prst="rect">
              <a:avLst/>
            </a:prstGeom>
          </p:spPr>
        </p:pic>
        <p:sp>
          <p:nvSpPr>
            <p:cNvPr id="11" name="Rectangle 10"/>
            <p:cNvSpPr/>
            <p:nvPr/>
          </p:nvSpPr>
          <p:spPr>
            <a:xfrm>
              <a:off x="5671545" y="2385391"/>
              <a:ext cx="785992" cy="304800"/>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856921" y="2385391"/>
              <a:ext cx="583096" cy="304800"/>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015793" y="2385391"/>
              <a:ext cx="583096" cy="304800"/>
            </a:xfrm>
            <a:prstGeom prst="rect">
              <a:avLst/>
            </a:prstGeom>
            <a:noFill/>
            <a:ln w="38100">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21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3">
                                            <p:txEl>
                                              <p:pRg st="0" end="0"/>
                                            </p:txEl>
                                          </p:spTgt>
                                        </p:tgtEl>
                                      </p:cBhvr>
                                    </p:animEffect>
                                    <p:animScale>
                                      <p:cBhvr>
                                        <p:cTn id="7" dur="250" autoRev="1" fill="hold"/>
                                        <p:tgtEl>
                                          <p:spTgt spid="3">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0" y="1202661"/>
            <a:ext cx="12205250" cy="5566130"/>
          </a:xfrm>
          <a:prstGeom prst="rect">
            <a:avLst/>
          </a:prstGeom>
        </p:spPr>
      </p:pic>
      <p:sp>
        <p:nvSpPr>
          <p:cNvPr id="3" name="Text Placeholder 2"/>
          <p:cNvSpPr>
            <a:spLocks noGrp="1"/>
          </p:cNvSpPr>
          <p:nvPr>
            <p:ph type="body" sz="quarter" idx="4294967295"/>
          </p:nvPr>
        </p:nvSpPr>
        <p:spPr>
          <a:xfrm>
            <a:off x="1440598" y="483800"/>
            <a:ext cx="9591674" cy="638175"/>
          </a:xfrm>
          <a:prstGeom prst="rect">
            <a:avLst/>
          </a:prstGeom>
        </p:spPr>
        <p:txBody>
          <a:bodyPr/>
          <a:lstStyle/>
          <a:p>
            <a:pPr marL="0" indent="0" algn="ctr">
              <a:buNone/>
            </a:pPr>
            <a:r>
              <a:rPr lang="en-US" sz="4000" dirty="0" smtClean="0">
                <a:solidFill>
                  <a:schemeClr val="bg1"/>
                </a:solidFill>
                <a:latin typeface="Century Gothic" panose="020B0502020202020204" pitchFamily="34" charset="0"/>
              </a:rPr>
              <a:t>Methodology</a:t>
            </a:r>
            <a:endParaRPr lang="en-US" sz="4000" dirty="0">
              <a:solidFill>
                <a:schemeClr val="bg1"/>
              </a:solidFill>
              <a:latin typeface="Century Gothic" panose="020B0502020202020204" pitchFamily="34" charset="0"/>
            </a:endParaRPr>
          </a:p>
        </p:txBody>
      </p:sp>
      <p:sp>
        <p:nvSpPr>
          <p:cNvPr id="12" name="TextBox 11"/>
          <p:cNvSpPr txBox="1"/>
          <p:nvPr/>
        </p:nvSpPr>
        <p:spPr>
          <a:xfrm>
            <a:off x="3452404" y="1322071"/>
            <a:ext cx="5379361" cy="584775"/>
          </a:xfrm>
          <a:prstGeom prst="rect">
            <a:avLst/>
          </a:prstGeom>
          <a:noFill/>
        </p:spPr>
        <p:txBody>
          <a:bodyPr wrap="square" rtlCol="0">
            <a:spAutoFit/>
          </a:bodyPr>
          <a:lstStyle/>
          <a:p>
            <a:r>
              <a:rPr lang="en-US" sz="2800" b="1" dirty="0" smtClean="0"/>
              <a:t>Part 4: </a:t>
            </a:r>
            <a:r>
              <a:rPr lang="en-US" sz="3200" b="1" dirty="0" smtClean="0"/>
              <a:t>Pivot Points</a:t>
            </a:r>
            <a:endParaRPr lang="en-US" sz="2800" b="1" dirty="0"/>
          </a:p>
        </p:txBody>
      </p:sp>
      <p:sp>
        <p:nvSpPr>
          <p:cNvPr id="5" name="Rectangle 4"/>
          <p:cNvSpPr/>
          <p:nvPr/>
        </p:nvSpPr>
        <p:spPr>
          <a:xfrm>
            <a:off x="9654923" y="1230136"/>
            <a:ext cx="2629246" cy="276999"/>
          </a:xfrm>
          <a:prstGeom prst="rect">
            <a:avLst/>
          </a:prstGeom>
        </p:spPr>
        <p:txBody>
          <a:bodyPr wrap="none">
            <a:spAutoFit/>
          </a:bodyPr>
          <a:lstStyle/>
          <a:p>
            <a:r>
              <a:rPr lang="en-US" sz="1200" dirty="0"/>
              <a:t>Image Credit: Travel Around USA</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534" y="1906846"/>
            <a:ext cx="5220438" cy="4610692"/>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3315836401"/>
              </p:ext>
            </p:extLst>
          </p:nvPr>
        </p:nvGraphicFramePr>
        <p:xfrm>
          <a:off x="5850077" y="2520552"/>
          <a:ext cx="6002068" cy="3383280"/>
        </p:xfrm>
        <a:graphic>
          <a:graphicData uri="http://schemas.openxmlformats.org/drawingml/2006/table">
            <a:tbl>
              <a:tblPr firstRow="1" bandRow="1">
                <a:tableStyleId>{5C22544A-7EE6-4342-B048-85BDC9FD1C3A}</a:tableStyleId>
              </a:tblPr>
              <a:tblGrid>
                <a:gridCol w="1404732"/>
                <a:gridCol w="1166191"/>
                <a:gridCol w="3431145"/>
              </a:tblGrid>
              <a:tr h="873176">
                <a:tc>
                  <a:txBody>
                    <a:bodyPr/>
                    <a:lstStyle/>
                    <a:p>
                      <a:pPr algn="ctr"/>
                      <a:endParaRPr lang="en-US" dirty="0"/>
                    </a:p>
                  </a:txBody>
                  <a:tcPr anchor="ctr"/>
                </a:tc>
                <a:tc>
                  <a:txBody>
                    <a:bodyPr/>
                    <a:lstStyle/>
                    <a:p>
                      <a:pPr algn="ctr"/>
                      <a:r>
                        <a:rPr lang="en-US" dirty="0" smtClean="0"/>
                        <a:t>Adjusted R-squared</a:t>
                      </a:r>
                      <a:endParaRPr lang="en-US" dirty="0"/>
                    </a:p>
                  </a:txBody>
                  <a:tcPr anchor="ctr"/>
                </a:tc>
                <a:tc>
                  <a:txBody>
                    <a:bodyPr/>
                    <a:lstStyle/>
                    <a:p>
                      <a:pPr algn="ctr"/>
                      <a:r>
                        <a:rPr lang="en-US" dirty="0" smtClean="0"/>
                        <a:t>Equation</a:t>
                      </a:r>
                      <a:endParaRPr lang="en-US" dirty="0"/>
                    </a:p>
                  </a:txBody>
                  <a:tcPr anchor="ctr"/>
                </a:tc>
              </a:tr>
              <a:tr h="624632">
                <a:tc>
                  <a:txBody>
                    <a:bodyPr/>
                    <a:lstStyle/>
                    <a:p>
                      <a:pPr algn="ctr"/>
                      <a:r>
                        <a:rPr lang="en-US" dirty="0" smtClean="0"/>
                        <a:t>Sagebrush </a:t>
                      </a:r>
                      <a:r>
                        <a:rPr lang="en-US" dirty="0" err="1" smtClean="0"/>
                        <a:t>Shrubland</a:t>
                      </a:r>
                      <a:endParaRPr lang="en-US" dirty="0"/>
                    </a:p>
                  </a:txBody>
                  <a:tcPr anchor="ctr"/>
                </a:tc>
                <a:tc>
                  <a:txBody>
                    <a:bodyPr/>
                    <a:lstStyle/>
                    <a:p>
                      <a:pPr algn="ctr"/>
                      <a:r>
                        <a:rPr lang="en-US" dirty="0" smtClean="0"/>
                        <a:t>0.413</a:t>
                      </a:r>
                      <a:endParaRPr lang="en-US" dirty="0"/>
                    </a:p>
                  </a:txBody>
                  <a:tcPr anchor="ctr"/>
                </a:tc>
                <a:tc>
                  <a:txBody>
                    <a:bodyPr/>
                    <a:lstStyle/>
                    <a:p>
                      <a:pPr algn="ctr" fontAlgn="ctr"/>
                      <a:r>
                        <a:rPr lang="en-US" sz="1600" b="0" i="0" u="none" strike="noStrike" dirty="0">
                          <a:solidFill>
                            <a:srgbClr val="000000"/>
                          </a:solidFill>
                          <a:effectLst/>
                          <a:latin typeface="Century Gothic" panose="020B0502020202020204" pitchFamily="34" charset="0"/>
                        </a:rPr>
                        <a:t>y =  0.75754(P) </a:t>
                      </a:r>
                      <a:r>
                        <a:rPr lang="en-US" sz="1600" b="0" i="0" u="none" strike="noStrike" dirty="0" smtClean="0">
                          <a:solidFill>
                            <a:srgbClr val="000000"/>
                          </a:solidFill>
                          <a:effectLst/>
                          <a:latin typeface="Century Gothic" panose="020B0502020202020204" pitchFamily="34" charset="0"/>
                        </a:rPr>
                        <a:t>- 57.60263(T</a:t>
                      </a:r>
                      <a:r>
                        <a:rPr lang="en-US" sz="1600" b="0" i="0" u="none" strike="noStrike" dirty="0">
                          <a:solidFill>
                            <a:srgbClr val="000000"/>
                          </a:solidFill>
                          <a:effectLst/>
                          <a:latin typeface="Century Gothic" panose="020B0502020202020204" pitchFamily="34" charset="0"/>
                        </a:rPr>
                        <a:t>) +1008.02172</a:t>
                      </a:r>
                    </a:p>
                  </a:txBody>
                  <a:tcPr marL="9525" marR="9525" marT="9525" marB="0" anchor="ctr"/>
                </a:tc>
              </a:tr>
              <a:tr h="624632">
                <a:tc>
                  <a:txBody>
                    <a:bodyPr/>
                    <a:lstStyle/>
                    <a:p>
                      <a:pPr algn="ctr"/>
                      <a:r>
                        <a:rPr lang="en-US" dirty="0" smtClean="0"/>
                        <a:t>Semi-Desert Grassland</a:t>
                      </a:r>
                      <a:endParaRPr lang="en-US" dirty="0"/>
                    </a:p>
                  </a:txBody>
                  <a:tcPr anchor="ctr"/>
                </a:tc>
                <a:tc>
                  <a:txBody>
                    <a:bodyPr/>
                    <a:lstStyle/>
                    <a:p>
                      <a:pPr algn="ctr"/>
                      <a:r>
                        <a:rPr lang="en-US" dirty="0" smtClean="0"/>
                        <a:t>0.3882</a:t>
                      </a:r>
                      <a:endParaRPr lang="en-US" dirty="0"/>
                    </a:p>
                  </a:txBody>
                  <a:tcPr anchor="ctr"/>
                </a:tc>
                <a:tc>
                  <a:txBody>
                    <a:bodyPr/>
                    <a:lstStyle/>
                    <a:p>
                      <a:pPr algn="ctr" fontAlgn="ctr"/>
                      <a:r>
                        <a:rPr lang="fr-FR" sz="1600" b="0" i="0" u="none" strike="noStrike" dirty="0">
                          <a:solidFill>
                            <a:srgbClr val="000000"/>
                          </a:solidFill>
                          <a:effectLst/>
                          <a:latin typeface="Century Gothic" panose="020B0502020202020204" pitchFamily="34" charset="0"/>
                        </a:rPr>
                        <a:t>y = 2.246(P) +113.8(T) + .03747(E) - 3217</a:t>
                      </a:r>
                    </a:p>
                  </a:txBody>
                  <a:tcPr marL="9525" marR="9525" marT="9525" marB="0" anchor="ctr"/>
                </a:tc>
              </a:tr>
              <a:tr h="624632">
                <a:tc>
                  <a:txBody>
                    <a:bodyPr/>
                    <a:lstStyle/>
                    <a:p>
                      <a:pPr algn="ctr"/>
                      <a:r>
                        <a:rPr lang="en-US" dirty="0" smtClean="0"/>
                        <a:t>Pinyon-Juniper Woodland</a:t>
                      </a:r>
                      <a:endParaRPr lang="en-US" dirty="0"/>
                    </a:p>
                  </a:txBody>
                  <a:tcPr anchor="ctr"/>
                </a:tc>
                <a:tc>
                  <a:txBody>
                    <a:bodyPr/>
                    <a:lstStyle/>
                    <a:p>
                      <a:pPr algn="ctr"/>
                      <a:r>
                        <a:rPr lang="en-US" dirty="0" smtClean="0"/>
                        <a:t>0.1924</a:t>
                      </a:r>
                      <a:endParaRPr lang="en-US" dirty="0"/>
                    </a:p>
                  </a:txBody>
                  <a:tcPr anchor="ctr"/>
                </a:tc>
                <a:tc>
                  <a:txBody>
                    <a:bodyPr/>
                    <a:lstStyle/>
                    <a:p>
                      <a:pPr algn="ctr" fontAlgn="ctr"/>
                      <a:r>
                        <a:rPr lang="fr-FR" sz="1600" b="0" i="0" u="none" strike="noStrike" dirty="0">
                          <a:solidFill>
                            <a:srgbClr val="000000"/>
                          </a:solidFill>
                          <a:effectLst/>
                          <a:latin typeface="Century Gothic" panose="020B0502020202020204" pitchFamily="34" charset="0"/>
                        </a:rPr>
                        <a:t>y =- 1.10513(P) -232.50463(T)  + 0.35845(E) + 3979.4436</a:t>
                      </a:r>
                    </a:p>
                  </a:txBody>
                  <a:tcPr marL="9525" marR="9525" marT="9525" marB="0" anchor="ctr"/>
                </a:tc>
              </a:tr>
            </a:tbl>
          </a:graphicData>
        </a:graphic>
      </p:graphicFrame>
    </p:spTree>
    <p:extLst>
      <p:ext uri="{BB962C8B-B14F-4D97-AF65-F5344CB8AC3E}">
        <p14:creationId xmlns:p14="http://schemas.microsoft.com/office/powerpoint/2010/main" val="3531356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3">
                                            <p:txEl>
                                              <p:pRg st="0" end="0"/>
                                            </p:txEl>
                                          </p:spTgt>
                                        </p:tgtEl>
                                      </p:cBhvr>
                                    </p:animEffect>
                                    <p:animScale>
                                      <p:cBhvr>
                                        <p:cTn id="7" dur="250" autoRev="1" fill="hold"/>
                                        <p:tgtEl>
                                          <p:spTgt spid="3">
                                            <p:txEl>
                                              <p:pRg st="0" end="0"/>
                                            </p:txEl>
                                          </p:spTgt>
                                        </p:tgtEl>
                                      </p:cBhvr>
                                      <p:by x="105000" y="105000"/>
                                    </p:animScale>
                                  </p:childTnLst>
                                </p:cTn>
                              </p:par>
                            </p:childTnLst>
                          </p:cTn>
                        </p:par>
                        <p:par>
                          <p:cTn id="8" fill="hold">
                            <p:stCondLst>
                              <p:cond delay="500"/>
                            </p:stCondLst>
                            <p:childTnLst>
                              <p:par>
                                <p:cTn id="9" presetID="26" presetClass="emph" presetSubtype="0" fill="hold" grpId="0" nodeType="afterEffect">
                                  <p:stCondLst>
                                    <p:cond delay="0"/>
                                  </p:stCondLst>
                                  <p:childTnLst>
                                    <p:animEffect transition="out" filter="fade">
                                      <p:cBhvr>
                                        <p:cTn id="10" dur="500" tmFilter="0, 0; .2, .5; .8, .5; 1, 0"/>
                                        <p:tgtEl>
                                          <p:spTgt spid="12"/>
                                        </p:tgtEl>
                                      </p:cBhvr>
                                    </p:animEffect>
                                    <p:animScale>
                                      <p:cBhvr>
                                        <p:cTn id="11"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rotWithShape="1">
          <a:blip r:embed="rId3">
            <a:extLst>
              <a:ext uri="{28A0092B-C50C-407E-A947-70E740481C1C}">
                <a14:useLocalDpi xmlns:a14="http://schemas.microsoft.com/office/drawing/2010/main" val="0"/>
              </a:ext>
            </a:extLst>
          </a:blip>
          <a:srcRect l="6487" t="4251" r="8489" b="11304"/>
          <a:stretch/>
        </p:blipFill>
        <p:spPr>
          <a:xfrm>
            <a:off x="4029044" y="1566514"/>
            <a:ext cx="4015025" cy="5160487"/>
          </a:xfrm>
          <a:prstGeom prst="rect">
            <a:avLst/>
          </a:prstGeom>
        </p:spPr>
      </p:pic>
      <p:sp>
        <p:nvSpPr>
          <p:cNvPr id="5" name="Text Placeholder 2"/>
          <p:cNvSpPr txBox="1">
            <a:spLocks/>
          </p:cNvSpPr>
          <p:nvPr/>
        </p:nvSpPr>
        <p:spPr>
          <a:xfrm>
            <a:off x="609600"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Results</a:t>
            </a:r>
            <a:endParaRPr lang="en-US" sz="4000" dirty="0">
              <a:solidFill>
                <a:schemeClr val="bg1"/>
              </a:solidFill>
              <a:latin typeface="Century Gothic" panose="020B0502020202020204" pitchFamily="34" charset="0"/>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7028" t="4831" r="8198" b="11498"/>
          <a:stretch/>
        </p:blipFill>
        <p:spPr>
          <a:xfrm>
            <a:off x="8150853" y="1597711"/>
            <a:ext cx="4015767" cy="5129281"/>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5238" t="4831" r="8739" b="9951"/>
          <a:stretch/>
        </p:blipFill>
        <p:spPr>
          <a:xfrm>
            <a:off x="13255" y="1630303"/>
            <a:ext cx="3975650" cy="5096690"/>
          </a:xfrm>
          <a:prstGeom prst="rect">
            <a:avLst/>
          </a:prstGeom>
        </p:spPr>
      </p:pic>
      <p:grpSp>
        <p:nvGrpSpPr>
          <p:cNvPr id="43" name="Group 42"/>
          <p:cNvGrpSpPr/>
          <p:nvPr/>
        </p:nvGrpSpPr>
        <p:grpSpPr>
          <a:xfrm>
            <a:off x="35414" y="4921899"/>
            <a:ext cx="2974761" cy="918712"/>
            <a:chOff x="33133" y="5120843"/>
            <a:chExt cx="2974761" cy="918712"/>
          </a:xfrm>
        </p:grpSpPr>
        <p:sp>
          <p:nvSpPr>
            <p:cNvPr id="15" name="Rectangle 14"/>
            <p:cNvSpPr/>
            <p:nvPr/>
          </p:nvSpPr>
          <p:spPr>
            <a:xfrm>
              <a:off x="33133" y="5227983"/>
              <a:ext cx="344557" cy="17227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3133" y="5504772"/>
              <a:ext cx="344557" cy="17227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3133" y="5780969"/>
              <a:ext cx="344557" cy="17227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337934" y="5120843"/>
              <a:ext cx="2064989" cy="369332"/>
            </a:xfrm>
            <a:prstGeom prst="rect">
              <a:avLst/>
            </a:prstGeom>
            <a:noFill/>
          </p:spPr>
          <p:txBody>
            <a:bodyPr wrap="none" rtlCol="0">
              <a:spAutoFit/>
            </a:bodyPr>
            <a:lstStyle/>
            <a:p>
              <a:r>
                <a:rPr lang="en-US" dirty="0" smtClean="0"/>
                <a:t>Grassland: 18.08 </a:t>
              </a:r>
              <a:endParaRPr lang="en-US" dirty="0"/>
            </a:p>
          </p:txBody>
        </p:sp>
        <p:sp>
          <p:nvSpPr>
            <p:cNvPr id="25" name="TextBox 24"/>
            <p:cNvSpPr txBox="1"/>
            <p:nvPr/>
          </p:nvSpPr>
          <p:spPr>
            <a:xfrm>
              <a:off x="331306" y="5405763"/>
              <a:ext cx="2130711" cy="369332"/>
            </a:xfrm>
            <a:prstGeom prst="rect">
              <a:avLst/>
            </a:prstGeom>
            <a:noFill/>
          </p:spPr>
          <p:txBody>
            <a:bodyPr wrap="none" rtlCol="0">
              <a:spAutoFit/>
            </a:bodyPr>
            <a:lstStyle/>
            <a:p>
              <a:r>
                <a:rPr lang="en-US" dirty="0" smtClean="0"/>
                <a:t>Sagebrush: 18.64 </a:t>
              </a:r>
              <a:endParaRPr lang="en-US" dirty="0"/>
            </a:p>
          </p:txBody>
        </p:sp>
        <p:sp>
          <p:nvSpPr>
            <p:cNvPr id="26" name="TextBox 25"/>
            <p:cNvSpPr txBox="1"/>
            <p:nvPr/>
          </p:nvSpPr>
          <p:spPr>
            <a:xfrm>
              <a:off x="357810" y="5670223"/>
              <a:ext cx="2650084" cy="369332"/>
            </a:xfrm>
            <a:prstGeom prst="rect">
              <a:avLst/>
            </a:prstGeom>
            <a:noFill/>
          </p:spPr>
          <p:txBody>
            <a:bodyPr wrap="none" rtlCol="0">
              <a:spAutoFit/>
            </a:bodyPr>
            <a:lstStyle/>
            <a:p>
              <a:r>
                <a:rPr lang="en-US" dirty="0" smtClean="0"/>
                <a:t>Pinyon- Juniper: 20.18 </a:t>
              </a:r>
              <a:endParaRPr lang="en-US" dirty="0"/>
            </a:p>
          </p:txBody>
        </p:sp>
      </p:grpSp>
      <p:sp>
        <p:nvSpPr>
          <p:cNvPr id="22" name="Rectangle 21"/>
          <p:cNvSpPr/>
          <p:nvPr/>
        </p:nvSpPr>
        <p:spPr>
          <a:xfrm>
            <a:off x="13255" y="6036533"/>
            <a:ext cx="344557" cy="172278"/>
          </a:xfrm>
          <a:prstGeom prst="rect">
            <a:avLst/>
          </a:prstGeom>
          <a:solidFill>
            <a:srgbClr val="FFFEEB"/>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3" name="Rectangle 22"/>
          <p:cNvSpPr/>
          <p:nvPr/>
        </p:nvSpPr>
        <p:spPr>
          <a:xfrm>
            <a:off x="13255" y="6276425"/>
            <a:ext cx="344557" cy="172278"/>
          </a:xfrm>
          <a:prstGeom prst="rect">
            <a:avLst/>
          </a:prstGeom>
          <a:solidFill>
            <a:srgbClr val="FDE9E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 name="TextBox 26"/>
          <p:cNvSpPr txBox="1"/>
          <p:nvPr/>
        </p:nvSpPr>
        <p:spPr>
          <a:xfrm>
            <a:off x="318056" y="5993151"/>
            <a:ext cx="957313" cy="276999"/>
          </a:xfrm>
          <a:prstGeom prst="rect">
            <a:avLst/>
          </a:prstGeom>
          <a:noFill/>
        </p:spPr>
        <p:txBody>
          <a:bodyPr wrap="none" rtlCol="0">
            <a:spAutoFit/>
          </a:bodyPr>
          <a:lstStyle/>
          <a:p>
            <a:r>
              <a:rPr lang="en-US" sz="1200" dirty="0" smtClean="0"/>
              <a:t>4km Buffer</a:t>
            </a:r>
            <a:endParaRPr lang="en-US" sz="1200" dirty="0"/>
          </a:p>
        </p:txBody>
      </p:sp>
      <p:sp>
        <p:nvSpPr>
          <p:cNvPr id="28" name="TextBox 27"/>
          <p:cNvSpPr txBox="1"/>
          <p:nvPr/>
        </p:nvSpPr>
        <p:spPr>
          <a:xfrm>
            <a:off x="318056" y="6248567"/>
            <a:ext cx="1265090" cy="276999"/>
          </a:xfrm>
          <a:prstGeom prst="rect">
            <a:avLst/>
          </a:prstGeom>
          <a:noFill/>
        </p:spPr>
        <p:txBody>
          <a:bodyPr wrap="none" rtlCol="0">
            <a:spAutoFit/>
          </a:bodyPr>
          <a:lstStyle/>
          <a:p>
            <a:r>
              <a:rPr lang="en-US" sz="1200" dirty="0" smtClean="0"/>
              <a:t>Park Boundary</a:t>
            </a:r>
            <a:endParaRPr lang="en-US" sz="1200" dirty="0"/>
          </a:p>
        </p:txBody>
      </p:sp>
      <p:grpSp>
        <p:nvGrpSpPr>
          <p:cNvPr id="44" name="Group 43"/>
          <p:cNvGrpSpPr/>
          <p:nvPr/>
        </p:nvGrpSpPr>
        <p:grpSpPr>
          <a:xfrm>
            <a:off x="3836501" y="4926424"/>
            <a:ext cx="3036686" cy="910943"/>
            <a:chOff x="3916013" y="5164964"/>
            <a:chExt cx="3036686" cy="910943"/>
          </a:xfrm>
        </p:grpSpPr>
        <p:sp>
          <p:nvSpPr>
            <p:cNvPr id="9" name="Rectangle 8"/>
            <p:cNvSpPr/>
            <p:nvPr/>
          </p:nvSpPr>
          <p:spPr>
            <a:xfrm>
              <a:off x="3916013" y="5257508"/>
              <a:ext cx="344557" cy="172278"/>
            </a:xfrm>
            <a:prstGeom prst="rect">
              <a:avLst/>
            </a:prstGeom>
            <a:solidFill>
              <a:srgbClr val="9DDB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916013" y="5534297"/>
              <a:ext cx="344557" cy="172278"/>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916013" y="5810494"/>
              <a:ext cx="344557" cy="17227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4242319" y="5164964"/>
              <a:ext cx="2323072" cy="369332"/>
            </a:xfrm>
            <a:prstGeom prst="rect">
              <a:avLst/>
            </a:prstGeom>
            <a:noFill/>
          </p:spPr>
          <p:txBody>
            <a:bodyPr wrap="none" rtlCol="0">
              <a:spAutoFit/>
            </a:bodyPr>
            <a:lstStyle/>
            <a:p>
              <a:r>
                <a:rPr lang="en-US" dirty="0" smtClean="0"/>
                <a:t>Sagebrush:  202.59 </a:t>
              </a:r>
              <a:endParaRPr lang="en-US" dirty="0"/>
            </a:p>
          </p:txBody>
        </p:sp>
        <p:sp>
          <p:nvSpPr>
            <p:cNvPr id="33" name="TextBox 32"/>
            <p:cNvSpPr txBox="1"/>
            <p:nvPr/>
          </p:nvSpPr>
          <p:spPr>
            <a:xfrm>
              <a:off x="4241936" y="5434905"/>
              <a:ext cx="2193229" cy="369332"/>
            </a:xfrm>
            <a:prstGeom prst="rect">
              <a:avLst/>
            </a:prstGeom>
            <a:noFill/>
          </p:spPr>
          <p:txBody>
            <a:bodyPr wrap="none" rtlCol="0">
              <a:spAutoFit/>
            </a:bodyPr>
            <a:lstStyle/>
            <a:p>
              <a:r>
                <a:rPr lang="en-US" dirty="0" smtClean="0"/>
                <a:t>Grassland: 216.48 </a:t>
              </a:r>
              <a:endParaRPr lang="en-US" dirty="0"/>
            </a:p>
          </p:txBody>
        </p:sp>
        <p:sp>
          <p:nvSpPr>
            <p:cNvPr id="34" name="TextBox 33"/>
            <p:cNvSpPr txBox="1"/>
            <p:nvPr/>
          </p:nvSpPr>
          <p:spPr>
            <a:xfrm>
              <a:off x="4238494" y="5706575"/>
              <a:ext cx="2714205" cy="369332"/>
            </a:xfrm>
            <a:prstGeom prst="rect">
              <a:avLst/>
            </a:prstGeom>
            <a:noFill/>
          </p:spPr>
          <p:txBody>
            <a:bodyPr wrap="none" rtlCol="0">
              <a:spAutoFit/>
            </a:bodyPr>
            <a:lstStyle/>
            <a:p>
              <a:r>
                <a:rPr lang="en-US" dirty="0" smtClean="0"/>
                <a:t>Pinyon-Juniper: 230.64 </a:t>
              </a:r>
              <a:endParaRPr lang="en-US" dirty="0"/>
            </a:p>
          </p:txBody>
        </p:sp>
      </p:grpSp>
      <p:grpSp>
        <p:nvGrpSpPr>
          <p:cNvPr id="45" name="Group 44"/>
          <p:cNvGrpSpPr/>
          <p:nvPr/>
        </p:nvGrpSpPr>
        <p:grpSpPr>
          <a:xfrm>
            <a:off x="7779024" y="4921899"/>
            <a:ext cx="3161266" cy="631362"/>
            <a:chOff x="7805528" y="5158981"/>
            <a:chExt cx="3161266" cy="631362"/>
          </a:xfrm>
        </p:grpSpPr>
        <p:sp>
          <p:nvSpPr>
            <p:cNvPr id="19" name="Rectangle 18"/>
            <p:cNvSpPr/>
            <p:nvPr/>
          </p:nvSpPr>
          <p:spPr>
            <a:xfrm>
              <a:off x="7805528" y="5262628"/>
              <a:ext cx="344557" cy="172278"/>
            </a:xfrm>
            <a:prstGeom prst="rect">
              <a:avLst/>
            </a:prstGeom>
            <a:solidFill>
              <a:srgbClr val="F9A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7805528" y="5539417"/>
              <a:ext cx="344557" cy="172278"/>
            </a:xfrm>
            <a:prstGeom prst="rect">
              <a:avLst/>
            </a:prstGeom>
            <a:solidFill>
              <a:srgbClr val="8620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8123581" y="5158981"/>
              <a:ext cx="2257349" cy="369332"/>
            </a:xfrm>
            <a:prstGeom prst="rect">
              <a:avLst/>
            </a:prstGeom>
            <a:noFill/>
          </p:spPr>
          <p:txBody>
            <a:bodyPr wrap="none" rtlCol="0">
              <a:spAutoFit/>
            </a:bodyPr>
            <a:lstStyle/>
            <a:p>
              <a:r>
                <a:rPr lang="en-US" dirty="0" smtClean="0"/>
                <a:t>Grassland: 1783.19</a:t>
              </a:r>
              <a:endParaRPr lang="en-US" dirty="0"/>
            </a:p>
          </p:txBody>
        </p:sp>
        <p:sp>
          <p:nvSpPr>
            <p:cNvPr id="36" name="TextBox 35"/>
            <p:cNvSpPr txBox="1"/>
            <p:nvPr/>
          </p:nvSpPr>
          <p:spPr>
            <a:xfrm>
              <a:off x="8124349" y="5421011"/>
              <a:ext cx="2842445" cy="369332"/>
            </a:xfrm>
            <a:prstGeom prst="rect">
              <a:avLst/>
            </a:prstGeom>
            <a:noFill/>
          </p:spPr>
          <p:txBody>
            <a:bodyPr wrap="none" rtlCol="0">
              <a:spAutoFit/>
            </a:bodyPr>
            <a:lstStyle/>
            <a:p>
              <a:r>
                <a:rPr lang="en-US" dirty="0" smtClean="0"/>
                <a:t>Pinyon-Juniper: 1798.78</a:t>
              </a:r>
              <a:endParaRPr lang="en-US" dirty="0"/>
            </a:p>
          </p:txBody>
        </p:sp>
      </p:grpSp>
      <p:sp>
        <p:nvSpPr>
          <p:cNvPr id="37" name="TextBox 36"/>
          <p:cNvSpPr txBox="1"/>
          <p:nvPr/>
        </p:nvSpPr>
        <p:spPr>
          <a:xfrm>
            <a:off x="59637" y="4553261"/>
            <a:ext cx="2137124" cy="369332"/>
          </a:xfrm>
          <a:prstGeom prst="rect">
            <a:avLst/>
          </a:prstGeom>
          <a:noFill/>
        </p:spPr>
        <p:txBody>
          <a:bodyPr wrap="none" rtlCol="0">
            <a:spAutoFit/>
          </a:bodyPr>
          <a:lstStyle/>
          <a:p>
            <a:r>
              <a:rPr lang="en-US" dirty="0"/>
              <a:t>Temperature (°</a:t>
            </a:r>
            <a:r>
              <a:rPr lang="en-US" dirty="0" smtClean="0"/>
              <a:t>C)</a:t>
            </a:r>
            <a:endParaRPr lang="en-US" dirty="0"/>
          </a:p>
        </p:txBody>
      </p:sp>
      <p:sp>
        <p:nvSpPr>
          <p:cNvPr id="38" name="TextBox 37"/>
          <p:cNvSpPr txBox="1"/>
          <p:nvPr/>
        </p:nvSpPr>
        <p:spPr>
          <a:xfrm>
            <a:off x="3961089" y="4573523"/>
            <a:ext cx="2258952" cy="369332"/>
          </a:xfrm>
          <a:prstGeom prst="rect">
            <a:avLst/>
          </a:prstGeom>
          <a:noFill/>
        </p:spPr>
        <p:txBody>
          <a:bodyPr wrap="none" rtlCol="0">
            <a:spAutoFit/>
          </a:bodyPr>
          <a:lstStyle/>
          <a:p>
            <a:r>
              <a:rPr lang="en-US" dirty="0" smtClean="0"/>
              <a:t>Precipitation (mm)</a:t>
            </a:r>
            <a:endParaRPr lang="en-US" dirty="0"/>
          </a:p>
        </p:txBody>
      </p:sp>
      <p:sp>
        <p:nvSpPr>
          <p:cNvPr id="39" name="TextBox 38"/>
          <p:cNvSpPr txBox="1"/>
          <p:nvPr/>
        </p:nvSpPr>
        <p:spPr>
          <a:xfrm>
            <a:off x="7617695" y="4588912"/>
            <a:ext cx="3076483" cy="338554"/>
          </a:xfrm>
          <a:prstGeom prst="rect">
            <a:avLst/>
          </a:prstGeom>
          <a:noFill/>
        </p:spPr>
        <p:txBody>
          <a:bodyPr wrap="none" rtlCol="0">
            <a:spAutoFit/>
          </a:bodyPr>
          <a:lstStyle/>
          <a:p>
            <a:r>
              <a:rPr lang="en-US" sz="1600" dirty="0" smtClean="0"/>
              <a:t>Evapotranspiration (.1mm/</a:t>
            </a:r>
            <a:r>
              <a:rPr lang="en-US" sz="1600" dirty="0" err="1" smtClean="0"/>
              <a:t>yr</a:t>
            </a:r>
            <a:r>
              <a:rPr lang="en-US" sz="1600" dirty="0" smtClean="0"/>
              <a:t>)</a:t>
            </a:r>
            <a:endParaRPr lang="en-US" sz="1600" dirty="0"/>
          </a:p>
        </p:txBody>
      </p:sp>
      <p:cxnSp>
        <p:nvCxnSpPr>
          <p:cNvPr id="47" name="Straight Connector 46"/>
          <p:cNvCxnSpPr/>
          <p:nvPr/>
        </p:nvCxnSpPr>
        <p:spPr>
          <a:xfrm>
            <a:off x="35414" y="5837367"/>
            <a:ext cx="2747543" cy="0"/>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3821146" y="5246575"/>
            <a:ext cx="2747543" cy="0"/>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7808668" y="5552229"/>
            <a:ext cx="2885510" cy="1032"/>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382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7"/>
                                        </p:tgtEl>
                                        <p:attrNameLst>
                                          <p:attrName>style.visibility</p:attrName>
                                        </p:attrNameLst>
                                      </p:cBhvr>
                                      <p:to>
                                        <p:strVal val="visible"/>
                                      </p:to>
                                    </p:set>
                                    <p:anim calcmode="lin" valueType="num">
                                      <p:cBhvr>
                                        <p:cTn id="11" dur="500" fill="hold"/>
                                        <p:tgtEl>
                                          <p:spTgt spid="47"/>
                                        </p:tgtEl>
                                        <p:attrNameLst>
                                          <p:attrName>ppt_w</p:attrName>
                                        </p:attrNameLst>
                                      </p:cBhvr>
                                      <p:tavLst>
                                        <p:tav tm="0">
                                          <p:val>
                                            <p:fltVal val="0"/>
                                          </p:val>
                                        </p:tav>
                                        <p:tav tm="100000">
                                          <p:val>
                                            <p:strVal val="#ppt_w"/>
                                          </p:val>
                                        </p:tav>
                                      </p:tavLst>
                                    </p:anim>
                                    <p:anim calcmode="lin" valueType="num">
                                      <p:cBhvr>
                                        <p:cTn id="12" dur="500" fill="hold"/>
                                        <p:tgtEl>
                                          <p:spTgt spid="47"/>
                                        </p:tgtEl>
                                        <p:attrNameLst>
                                          <p:attrName>ppt_h</p:attrName>
                                        </p:attrNameLst>
                                      </p:cBhvr>
                                      <p:tavLst>
                                        <p:tav tm="0">
                                          <p:val>
                                            <p:fltVal val="0"/>
                                          </p:val>
                                        </p:tav>
                                        <p:tav tm="100000">
                                          <p:val>
                                            <p:strVal val="#ppt_h"/>
                                          </p:val>
                                        </p:tav>
                                      </p:tavLst>
                                    </p:anim>
                                    <p:animEffect transition="in" filter="fade">
                                      <p:cBhvr>
                                        <p:cTn id="13" dur="500"/>
                                        <p:tgtEl>
                                          <p:spTgt spid="47"/>
                                        </p:tgtEl>
                                      </p:cBhvr>
                                    </p:animEffect>
                                  </p:childTnLst>
                                </p:cTn>
                              </p:par>
                              <p:par>
                                <p:cTn id="14" presetID="53" presetClass="entr" presetSubtype="16"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 calcmode="lin" valueType="num">
                                      <p:cBhvr>
                                        <p:cTn id="16" dur="500" fill="hold"/>
                                        <p:tgtEl>
                                          <p:spTgt spid="49"/>
                                        </p:tgtEl>
                                        <p:attrNameLst>
                                          <p:attrName>ppt_w</p:attrName>
                                        </p:attrNameLst>
                                      </p:cBhvr>
                                      <p:tavLst>
                                        <p:tav tm="0">
                                          <p:val>
                                            <p:fltVal val="0"/>
                                          </p:val>
                                        </p:tav>
                                        <p:tav tm="100000">
                                          <p:val>
                                            <p:strVal val="#ppt_w"/>
                                          </p:val>
                                        </p:tav>
                                      </p:tavLst>
                                    </p:anim>
                                    <p:anim calcmode="lin" valueType="num">
                                      <p:cBhvr>
                                        <p:cTn id="17" dur="500" fill="hold"/>
                                        <p:tgtEl>
                                          <p:spTgt spid="49"/>
                                        </p:tgtEl>
                                        <p:attrNameLst>
                                          <p:attrName>ppt_h</p:attrName>
                                        </p:attrNameLst>
                                      </p:cBhvr>
                                      <p:tavLst>
                                        <p:tav tm="0">
                                          <p:val>
                                            <p:fltVal val="0"/>
                                          </p:val>
                                        </p:tav>
                                        <p:tav tm="100000">
                                          <p:val>
                                            <p:strVal val="#ppt_h"/>
                                          </p:val>
                                        </p:tav>
                                      </p:tavLst>
                                    </p:anim>
                                    <p:animEffect transition="in" filter="fade">
                                      <p:cBhvr>
                                        <p:cTn id="18" dur="500"/>
                                        <p:tgtEl>
                                          <p:spTgt spid="49"/>
                                        </p:tgtEl>
                                      </p:cBhvr>
                                    </p:animEffect>
                                  </p:childTnLst>
                                </p:cTn>
                              </p:par>
                              <p:par>
                                <p:cTn id="19" presetID="53" presetClass="entr" presetSubtype="16"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anim calcmode="lin" valueType="num">
                                      <p:cBhvr>
                                        <p:cTn id="21" dur="500" fill="hold"/>
                                        <p:tgtEl>
                                          <p:spTgt spid="50"/>
                                        </p:tgtEl>
                                        <p:attrNameLst>
                                          <p:attrName>ppt_w</p:attrName>
                                        </p:attrNameLst>
                                      </p:cBhvr>
                                      <p:tavLst>
                                        <p:tav tm="0">
                                          <p:val>
                                            <p:fltVal val="0"/>
                                          </p:val>
                                        </p:tav>
                                        <p:tav tm="100000">
                                          <p:val>
                                            <p:strVal val="#ppt_w"/>
                                          </p:val>
                                        </p:tav>
                                      </p:tavLst>
                                    </p:anim>
                                    <p:anim calcmode="lin" valueType="num">
                                      <p:cBhvr>
                                        <p:cTn id="22" dur="500" fill="hold"/>
                                        <p:tgtEl>
                                          <p:spTgt spid="50"/>
                                        </p:tgtEl>
                                        <p:attrNameLst>
                                          <p:attrName>ppt_h</p:attrName>
                                        </p:attrNameLst>
                                      </p:cBhvr>
                                      <p:tavLst>
                                        <p:tav tm="0">
                                          <p:val>
                                            <p:fltVal val="0"/>
                                          </p:val>
                                        </p:tav>
                                        <p:tav tm="100000">
                                          <p:val>
                                            <p:strVal val="#ppt_h"/>
                                          </p:val>
                                        </p:tav>
                                      </p:tavLst>
                                    </p:anim>
                                    <p:animEffect transition="in" filter="fade">
                                      <p:cBhvr>
                                        <p:cTn id="2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6779442" y="2225053"/>
            <a:ext cx="4791456" cy="3499450"/>
          </a:xfrm>
        </p:spPr>
        <p:txBody>
          <a:bodyPr>
            <a:normAutofit/>
          </a:bodyPr>
          <a:lstStyle/>
          <a:p>
            <a:pPr marL="114300" indent="-342900">
              <a:lnSpc>
                <a:spcPct val="150000"/>
              </a:lnSpc>
              <a:spcBef>
                <a:spcPts val="200"/>
              </a:spcBef>
              <a:buClr>
                <a:srgbClr val="73A9DB"/>
              </a:buClr>
              <a:buFont typeface="Webdings" panose="05030102010509060703" pitchFamily="18" charset="2"/>
              <a:buChar char="4"/>
            </a:pPr>
            <a:r>
              <a:rPr lang="en-US" dirty="0" smtClean="0">
                <a:solidFill>
                  <a:schemeClr val="bg2">
                    <a:lumMod val="50000"/>
                  </a:schemeClr>
                </a:solidFill>
              </a:rPr>
              <a:t>Possible vegetation shifts</a:t>
            </a:r>
          </a:p>
          <a:p>
            <a:pPr marL="114300" indent="-342900">
              <a:lnSpc>
                <a:spcPct val="150000"/>
              </a:lnSpc>
              <a:spcBef>
                <a:spcPts val="200"/>
              </a:spcBef>
              <a:buClr>
                <a:srgbClr val="73A9DB"/>
              </a:buClr>
              <a:buFont typeface="Webdings" panose="05030102010509060703" pitchFamily="18" charset="2"/>
              <a:buChar char="4"/>
            </a:pPr>
            <a:endParaRPr lang="en-US" dirty="0">
              <a:solidFill>
                <a:schemeClr val="bg2">
                  <a:lumMod val="50000"/>
                </a:schemeClr>
              </a:solidFill>
            </a:endParaRPr>
          </a:p>
          <a:p>
            <a:pPr marL="114300" indent="-342900">
              <a:lnSpc>
                <a:spcPct val="150000"/>
              </a:lnSpc>
              <a:spcBef>
                <a:spcPts val="200"/>
              </a:spcBef>
              <a:buClr>
                <a:srgbClr val="73A9DB"/>
              </a:buClr>
              <a:buFont typeface="Webdings" panose="05030102010509060703" pitchFamily="18" charset="2"/>
              <a:buChar char="4"/>
            </a:pPr>
            <a:r>
              <a:rPr lang="en-US" dirty="0" smtClean="0">
                <a:solidFill>
                  <a:schemeClr val="bg2">
                    <a:lumMod val="50000"/>
                  </a:schemeClr>
                </a:solidFill>
              </a:rPr>
              <a:t>Resampling</a:t>
            </a:r>
          </a:p>
          <a:p>
            <a:pPr marL="114300" indent="-342900">
              <a:lnSpc>
                <a:spcPct val="150000"/>
              </a:lnSpc>
              <a:spcBef>
                <a:spcPts val="200"/>
              </a:spcBef>
              <a:buClr>
                <a:srgbClr val="73A9DB"/>
              </a:buClr>
              <a:buFont typeface="Webdings" panose="05030102010509060703" pitchFamily="18" charset="2"/>
              <a:buChar char="4"/>
            </a:pPr>
            <a:endParaRPr lang="en-US" dirty="0">
              <a:solidFill>
                <a:schemeClr val="bg2">
                  <a:lumMod val="50000"/>
                </a:schemeClr>
              </a:solidFill>
            </a:endParaRPr>
          </a:p>
          <a:p>
            <a:pPr marL="114300" indent="-342900">
              <a:lnSpc>
                <a:spcPct val="150000"/>
              </a:lnSpc>
              <a:spcBef>
                <a:spcPts val="200"/>
              </a:spcBef>
              <a:buClr>
                <a:srgbClr val="73A9DB"/>
              </a:buClr>
              <a:buFont typeface="Webdings" panose="05030102010509060703" pitchFamily="18" charset="2"/>
              <a:buChar char="4"/>
            </a:pPr>
            <a:r>
              <a:rPr lang="en-US" dirty="0" smtClean="0">
                <a:solidFill>
                  <a:schemeClr val="bg2">
                    <a:lumMod val="50000"/>
                  </a:schemeClr>
                </a:solidFill>
              </a:rPr>
              <a:t>Adjusted r-squared value for Pinyon </a:t>
            </a:r>
            <a:r>
              <a:rPr lang="en-US" dirty="0">
                <a:solidFill>
                  <a:schemeClr val="bg2">
                    <a:lumMod val="50000"/>
                  </a:schemeClr>
                </a:solidFill>
              </a:rPr>
              <a:t>Juniper Woodland</a:t>
            </a:r>
          </a:p>
          <a:p>
            <a:endParaRPr lang="en-US" dirty="0">
              <a:solidFill>
                <a:schemeClr val="bg2">
                  <a:lumMod val="50000"/>
                </a:schemeClr>
              </a:solidFill>
            </a:endParaRPr>
          </a:p>
        </p:txBody>
      </p:sp>
      <p:pic>
        <p:nvPicPr>
          <p:cNvPr id="7" name="Picture Placeholder 6"/>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6590" r="6590"/>
          <a:stretch>
            <a:fillRect/>
          </a:stretch>
        </p:blipFill>
        <p:spPr>
          <a:xfrm>
            <a:off x="-1" y="1218557"/>
            <a:ext cx="5969479" cy="5512443"/>
          </a:xfrm>
        </p:spPr>
      </p:pic>
      <p:sp>
        <p:nvSpPr>
          <p:cNvPr id="4" name="Text Placeholder 3"/>
          <p:cNvSpPr>
            <a:spLocks noGrp="1"/>
          </p:cNvSpPr>
          <p:nvPr>
            <p:ph type="body" sz="quarter" idx="13"/>
          </p:nvPr>
        </p:nvSpPr>
        <p:spPr>
          <a:xfrm>
            <a:off x="-1" y="6456680"/>
            <a:ext cx="2657856" cy="274320"/>
          </a:xfrm>
        </p:spPr>
        <p:txBody>
          <a:bodyPr/>
          <a:lstStyle/>
          <a:p>
            <a:r>
              <a:rPr lang="en-US" dirty="0" smtClean="0"/>
              <a:t>Image Credit: NPS</a:t>
            </a:r>
            <a:endParaRPr lang="en-US" dirty="0"/>
          </a:p>
        </p:txBody>
      </p:sp>
      <p:sp>
        <p:nvSpPr>
          <p:cNvPr id="5" name="Text Placeholder 2"/>
          <p:cNvSpPr txBox="1">
            <a:spLocks/>
          </p:cNvSpPr>
          <p:nvPr/>
        </p:nvSpPr>
        <p:spPr>
          <a:xfrm>
            <a:off x="609600"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Limitations</a:t>
            </a:r>
            <a:endParaRPr lang="en-US" sz="40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8548950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a:spLocks noGrp="1"/>
          </p:cNvSpPr>
          <p:nvPr>
            <p:ph type="body" sz="quarter" idx="13"/>
          </p:nvPr>
        </p:nvSpPr>
        <p:spPr>
          <a:xfrm>
            <a:off x="405394" y="1231026"/>
            <a:ext cx="3773099" cy="5514831"/>
          </a:xfrm>
        </p:spPr>
        <p:txBody>
          <a:bodyPr>
            <a:normAutofit/>
          </a:bodyPr>
          <a:lstStyle/>
          <a:p>
            <a:pPr marL="114300" indent="-342900">
              <a:lnSpc>
                <a:spcPct val="150000"/>
              </a:lnSpc>
              <a:spcBef>
                <a:spcPts val="200"/>
              </a:spcBef>
              <a:buClr>
                <a:srgbClr val="73A9DB"/>
              </a:buClr>
              <a:buFont typeface="Webdings" panose="05030102010509060703" pitchFamily="18" charset="2"/>
              <a:buChar char="4"/>
            </a:pPr>
            <a:r>
              <a:rPr lang="en-US" sz="2000" dirty="0" smtClean="0">
                <a:solidFill>
                  <a:schemeClr val="bg2">
                    <a:lumMod val="50000"/>
                  </a:schemeClr>
                </a:solidFill>
              </a:rPr>
              <a:t>Precipitation and temperature significantly correlated with Delta NDVI</a:t>
            </a:r>
            <a:endParaRPr lang="en-US" sz="2000" dirty="0">
              <a:solidFill>
                <a:schemeClr val="bg2">
                  <a:lumMod val="50000"/>
                </a:schemeClr>
              </a:solidFill>
            </a:endParaRPr>
          </a:p>
          <a:p>
            <a:pPr marL="114300" indent="-342900">
              <a:lnSpc>
                <a:spcPct val="150000"/>
              </a:lnSpc>
              <a:spcBef>
                <a:spcPts val="200"/>
              </a:spcBef>
              <a:buClr>
                <a:srgbClr val="73A9DB"/>
              </a:buClr>
              <a:buFont typeface="Webdings" panose="05030102010509060703" pitchFamily="18" charset="2"/>
              <a:buChar char="4"/>
            </a:pPr>
            <a:endParaRPr lang="en-US" sz="2000" dirty="0">
              <a:solidFill>
                <a:schemeClr val="bg2">
                  <a:lumMod val="50000"/>
                </a:schemeClr>
              </a:solidFill>
            </a:endParaRPr>
          </a:p>
          <a:p>
            <a:pPr marL="114300" indent="-342900">
              <a:lnSpc>
                <a:spcPct val="150000"/>
              </a:lnSpc>
              <a:spcBef>
                <a:spcPts val="200"/>
              </a:spcBef>
              <a:buClr>
                <a:srgbClr val="73A9DB"/>
              </a:buClr>
              <a:buFont typeface="Webdings" panose="05030102010509060703" pitchFamily="18" charset="2"/>
              <a:buChar char="4"/>
            </a:pPr>
            <a:r>
              <a:rPr lang="en-US" sz="2000" dirty="0" smtClean="0">
                <a:solidFill>
                  <a:schemeClr val="bg2">
                    <a:lumMod val="50000"/>
                  </a:schemeClr>
                </a:solidFill>
              </a:rPr>
              <a:t>Sagebrush </a:t>
            </a:r>
            <a:r>
              <a:rPr lang="en-US" sz="2000" dirty="0" err="1" smtClean="0">
                <a:solidFill>
                  <a:schemeClr val="bg2">
                    <a:lumMod val="50000"/>
                  </a:schemeClr>
                </a:solidFill>
              </a:rPr>
              <a:t>Shrublands</a:t>
            </a:r>
            <a:r>
              <a:rPr lang="en-US" sz="2000" dirty="0" smtClean="0">
                <a:solidFill>
                  <a:schemeClr val="bg2">
                    <a:lumMod val="50000"/>
                  </a:schemeClr>
                </a:solidFill>
              </a:rPr>
              <a:t> more resilient to higher temperatures and lower precipitation</a:t>
            </a:r>
            <a:endParaRPr lang="en-US" sz="2000" dirty="0">
              <a:solidFill>
                <a:schemeClr val="bg2">
                  <a:lumMod val="50000"/>
                </a:schemeClr>
              </a:solidFill>
            </a:endParaRPr>
          </a:p>
          <a:p>
            <a:pPr marL="114300" indent="-342900">
              <a:lnSpc>
                <a:spcPct val="150000"/>
              </a:lnSpc>
              <a:spcBef>
                <a:spcPts val="200"/>
              </a:spcBef>
              <a:buClr>
                <a:srgbClr val="73A9DB"/>
              </a:buClr>
              <a:buFont typeface="Webdings" panose="05030102010509060703" pitchFamily="18" charset="2"/>
              <a:buChar char="4"/>
            </a:pPr>
            <a:endParaRPr lang="en-US" dirty="0">
              <a:solidFill>
                <a:schemeClr val="bg2">
                  <a:lumMod val="50000"/>
                </a:schemeClr>
              </a:solidFill>
            </a:endParaRPr>
          </a:p>
        </p:txBody>
      </p:sp>
      <p:sp>
        <p:nvSpPr>
          <p:cNvPr id="5" name="Text Placeholder 2"/>
          <p:cNvSpPr txBox="1">
            <a:spLocks/>
          </p:cNvSpPr>
          <p:nvPr/>
        </p:nvSpPr>
        <p:spPr>
          <a:xfrm>
            <a:off x="840923" y="472778"/>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Conclusions</a:t>
            </a:r>
            <a:endParaRPr lang="en-US" sz="4000" dirty="0">
              <a:solidFill>
                <a:schemeClr val="bg1"/>
              </a:solidFill>
              <a:latin typeface="Century Gothic" panose="020B0502020202020204" pitchFamily="34" charset="0"/>
            </a:endParaRPr>
          </a:p>
        </p:txBody>
      </p:sp>
      <p:pic>
        <p:nvPicPr>
          <p:cNvPr id="3" name="Picture 2"/>
          <p:cNvPicPr>
            <a:picLocks noChangeAspect="1"/>
          </p:cNvPicPr>
          <p:nvPr/>
        </p:nvPicPr>
        <p:blipFill>
          <a:blip r:embed="rId3"/>
          <a:stretch>
            <a:fillRect/>
          </a:stretch>
        </p:blipFill>
        <p:spPr>
          <a:xfrm>
            <a:off x="4652513" y="1231026"/>
            <a:ext cx="7539487" cy="5514831"/>
          </a:xfrm>
          <a:prstGeom prst="rect">
            <a:avLst/>
          </a:prstGeom>
        </p:spPr>
      </p:pic>
      <p:sp>
        <p:nvSpPr>
          <p:cNvPr id="4" name="Rectangle 3"/>
          <p:cNvSpPr/>
          <p:nvPr/>
        </p:nvSpPr>
        <p:spPr>
          <a:xfrm>
            <a:off x="10610490" y="6425725"/>
            <a:ext cx="2386642" cy="276999"/>
          </a:xfrm>
          <a:prstGeom prst="rect">
            <a:avLst/>
          </a:prstGeom>
        </p:spPr>
        <p:txBody>
          <a:bodyPr wrap="square">
            <a:spAutoFit/>
          </a:bodyPr>
          <a:lstStyle/>
          <a:p>
            <a:r>
              <a:rPr lang="en-US" sz="1200" dirty="0" smtClean="0">
                <a:solidFill>
                  <a:schemeClr val="bg1"/>
                </a:solidFill>
              </a:rPr>
              <a:t>Image Source: BLM</a:t>
            </a:r>
            <a:endParaRPr lang="en-US" sz="1200" dirty="0">
              <a:solidFill>
                <a:schemeClr val="bg1"/>
              </a:solidFill>
            </a:endParaRPr>
          </a:p>
        </p:txBody>
      </p:sp>
    </p:spTree>
    <p:extLst>
      <p:ext uri="{BB962C8B-B14F-4D97-AF65-F5344CB8AC3E}">
        <p14:creationId xmlns:p14="http://schemas.microsoft.com/office/powerpoint/2010/main" val="35928418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609600"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Future Work</a:t>
            </a:r>
            <a:endParaRPr lang="en-US" sz="4000" dirty="0">
              <a:solidFill>
                <a:schemeClr val="bg1"/>
              </a:solidFill>
              <a:latin typeface="Century Gothic" panose="020B0502020202020204" pitchFamily="34" charset="0"/>
            </a:endParaRPr>
          </a:p>
        </p:txBody>
      </p:sp>
      <p:sp>
        <p:nvSpPr>
          <p:cNvPr id="8" name="Rectangle 7"/>
          <p:cNvSpPr/>
          <p:nvPr/>
        </p:nvSpPr>
        <p:spPr>
          <a:xfrm>
            <a:off x="7434469" y="1654085"/>
            <a:ext cx="4869139" cy="4842351"/>
          </a:xfrm>
          <a:prstGeom prst="rect">
            <a:avLst/>
          </a:prstGeom>
        </p:spPr>
        <p:txBody>
          <a:bodyPr wrap="square">
            <a:spAutoFit/>
          </a:bodyPr>
          <a:lstStyle/>
          <a:p>
            <a:pPr marL="114300" indent="-342900">
              <a:lnSpc>
                <a:spcPct val="150000"/>
              </a:lnSpc>
              <a:spcBef>
                <a:spcPts val="200"/>
              </a:spcBef>
              <a:buClr>
                <a:srgbClr val="73A9DB"/>
              </a:buClr>
              <a:buFont typeface="Webdings" panose="05030102010509060703" pitchFamily="18" charset="2"/>
              <a:buChar char="4"/>
            </a:pPr>
            <a:r>
              <a:rPr lang="en-US" dirty="0" smtClean="0">
                <a:solidFill>
                  <a:schemeClr val="bg2">
                    <a:lumMod val="50000"/>
                  </a:schemeClr>
                </a:solidFill>
              </a:rPr>
              <a:t>Alternative vegetation index</a:t>
            </a:r>
          </a:p>
          <a:p>
            <a:pPr marL="114300" indent="-342900">
              <a:lnSpc>
                <a:spcPct val="150000"/>
              </a:lnSpc>
              <a:spcBef>
                <a:spcPts val="200"/>
              </a:spcBef>
              <a:buClr>
                <a:srgbClr val="73A9DB"/>
              </a:buClr>
              <a:buFont typeface="Webdings" panose="05030102010509060703" pitchFamily="18" charset="2"/>
              <a:buChar char="4"/>
            </a:pPr>
            <a:r>
              <a:rPr lang="en-US" dirty="0" smtClean="0">
                <a:solidFill>
                  <a:schemeClr val="bg2">
                    <a:lumMod val="50000"/>
                  </a:schemeClr>
                </a:solidFill>
              </a:rPr>
              <a:t>Additional parks</a:t>
            </a:r>
          </a:p>
          <a:p>
            <a:pPr marL="114300" indent="-342900">
              <a:lnSpc>
                <a:spcPct val="150000"/>
              </a:lnSpc>
              <a:spcBef>
                <a:spcPts val="200"/>
              </a:spcBef>
              <a:buClr>
                <a:srgbClr val="73A9DB"/>
              </a:buClr>
              <a:buFont typeface="Webdings" panose="05030102010509060703" pitchFamily="18" charset="2"/>
              <a:buChar char="4"/>
            </a:pPr>
            <a:r>
              <a:rPr lang="en-US" dirty="0" smtClean="0">
                <a:solidFill>
                  <a:schemeClr val="bg2">
                    <a:lumMod val="50000"/>
                  </a:schemeClr>
                </a:solidFill>
              </a:rPr>
              <a:t>Additional climate variables</a:t>
            </a:r>
          </a:p>
          <a:p>
            <a:pPr marL="114300" indent="-342900">
              <a:lnSpc>
                <a:spcPct val="150000"/>
              </a:lnSpc>
              <a:spcBef>
                <a:spcPts val="200"/>
              </a:spcBef>
              <a:buClr>
                <a:srgbClr val="73A9DB"/>
              </a:buClr>
              <a:buFont typeface="Webdings" panose="05030102010509060703" pitchFamily="18" charset="2"/>
              <a:buChar char="4"/>
            </a:pPr>
            <a:r>
              <a:rPr lang="en-US" dirty="0" smtClean="0">
                <a:solidFill>
                  <a:schemeClr val="bg2">
                    <a:lumMod val="50000"/>
                  </a:schemeClr>
                </a:solidFill>
              </a:rPr>
              <a:t>Different calculations of delta NDVI</a:t>
            </a:r>
          </a:p>
          <a:p>
            <a:pPr marL="114300" indent="-342900">
              <a:lnSpc>
                <a:spcPct val="150000"/>
              </a:lnSpc>
              <a:spcBef>
                <a:spcPts val="200"/>
              </a:spcBef>
              <a:buClr>
                <a:srgbClr val="73A9DB"/>
              </a:buClr>
              <a:buFont typeface="Webdings" panose="05030102010509060703" pitchFamily="18" charset="2"/>
              <a:buChar char="4"/>
            </a:pPr>
            <a:r>
              <a:rPr lang="en-US" dirty="0" smtClean="0">
                <a:solidFill>
                  <a:schemeClr val="bg2">
                    <a:lumMod val="50000"/>
                  </a:schemeClr>
                </a:solidFill>
              </a:rPr>
              <a:t>Creating our own vegetation     classifications using remote sensing</a:t>
            </a:r>
          </a:p>
          <a:p>
            <a:pPr marL="114300" indent="-342900">
              <a:lnSpc>
                <a:spcPct val="150000"/>
              </a:lnSpc>
              <a:spcBef>
                <a:spcPts val="200"/>
              </a:spcBef>
              <a:buClr>
                <a:srgbClr val="73A9DB"/>
              </a:buClr>
              <a:buFont typeface="Webdings" panose="05030102010509060703" pitchFamily="18" charset="2"/>
              <a:buChar char="4"/>
            </a:pPr>
            <a:r>
              <a:rPr lang="en-US" dirty="0" smtClean="0">
                <a:solidFill>
                  <a:schemeClr val="bg2">
                    <a:lumMod val="50000"/>
                  </a:schemeClr>
                </a:solidFill>
              </a:rPr>
              <a:t>Exploring the use of higher resolution imagery</a:t>
            </a:r>
          </a:p>
          <a:p>
            <a:pPr marL="114300" indent="-342900">
              <a:lnSpc>
                <a:spcPct val="150000"/>
              </a:lnSpc>
              <a:spcBef>
                <a:spcPts val="200"/>
              </a:spcBef>
              <a:buClr>
                <a:srgbClr val="73A9DB"/>
              </a:buClr>
              <a:buFont typeface="Webdings" panose="05030102010509060703" pitchFamily="18" charset="2"/>
              <a:buChar char="4"/>
            </a:pPr>
            <a:r>
              <a:rPr lang="en-US" dirty="0" smtClean="0">
                <a:solidFill>
                  <a:schemeClr val="bg2">
                    <a:lumMod val="50000"/>
                  </a:schemeClr>
                </a:solidFill>
              </a:rPr>
              <a:t>Removing disturbed areas using the Normalized Burn Ratio</a:t>
            </a:r>
          </a:p>
          <a:p>
            <a:pPr marL="114300" indent="-342900">
              <a:lnSpc>
                <a:spcPct val="150000"/>
              </a:lnSpc>
              <a:spcBef>
                <a:spcPts val="200"/>
              </a:spcBef>
              <a:buClr>
                <a:srgbClr val="73A9DB"/>
              </a:buClr>
              <a:buFont typeface="Webdings" panose="05030102010509060703" pitchFamily="18" charset="2"/>
              <a:buChar char="4"/>
            </a:pPr>
            <a:endParaRPr lang="en-US" dirty="0" smtClean="0">
              <a:solidFill>
                <a:schemeClr val="bg2">
                  <a:lumMod val="50000"/>
                </a:schemeClr>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232454"/>
            <a:ext cx="7328452" cy="5512903"/>
          </a:xfrm>
          <a:prstGeom prst="rect">
            <a:avLst/>
          </a:prstGeom>
        </p:spPr>
      </p:pic>
    </p:spTree>
    <p:extLst>
      <p:ext uri="{BB962C8B-B14F-4D97-AF65-F5344CB8AC3E}">
        <p14:creationId xmlns:p14="http://schemas.microsoft.com/office/powerpoint/2010/main" val="987991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
          <p:cNvSpPr>
            <a:spLocks noGrp="1"/>
          </p:cNvSpPr>
          <p:nvPr>
            <p:ph type="body" sz="quarter" idx="11"/>
          </p:nvPr>
        </p:nvSpPr>
        <p:spPr>
          <a:xfrm>
            <a:off x="174177" y="1903402"/>
            <a:ext cx="11731084" cy="3858323"/>
          </a:xfrm>
        </p:spPr>
        <p:txBody>
          <a:bodyPr>
            <a:normAutofit/>
          </a:bodyPr>
          <a:lstStyle/>
          <a:p>
            <a:endParaRPr lang="en-US" sz="1800" dirty="0" smtClean="0">
              <a:solidFill>
                <a:schemeClr val="bg2">
                  <a:lumMod val="50000"/>
                </a:schemeClr>
              </a:solidFill>
            </a:endParaRPr>
          </a:p>
          <a:p>
            <a:r>
              <a:rPr lang="en-US" sz="1800" b="1" dirty="0" smtClean="0">
                <a:solidFill>
                  <a:schemeClr val="bg2">
                    <a:lumMod val="50000"/>
                  </a:schemeClr>
                </a:solidFill>
              </a:rPr>
              <a:t>Dr. Seth Munson</a:t>
            </a:r>
            <a:r>
              <a:rPr lang="en-US" sz="1800" dirty="0" smtClean="0">
                <a:solidFill>
                  <a:schemeClr val="bg2">
                    <a:lumMod val="50000"/>
                  </a:schemeClr>
                </a:solidFill>
              </a:rPr>
              <a:t>, United States Geological Survey Southwest Biological Science Center Plant Ecologist</a:t>
            </a:r>
          </a:p>
          <a:p>
            <a:endParaRPr lang="en-US" sz="1800" b="1" dirty="0" smtClean="0">
              <a:solidFill>
                <a:schemeClr val="bg2">
                  <a:lumMod val="50000"/>
                </a:schemeClr>
              </a:solidFill>
            </a:endParaRPr>
          </a:p>
          <a:p>
            <a:r>
              <a:rPr lang="en-US" sz="1800" b="1" dirty="0" smtClean="0">
                <a:solidFill>
                  <a:schemeClr val="bg2">
                    <a:lumMod val="50000"/>
                  </a:schemeClr>
                </a:solidFill>
              </a:rPr>
              <a:t>Dr. David </a:t>
            </a:r>
            <a:r>
              <a:rPr lang="en-US" sz="1800" b="1" dirty="0">
                <a:solidFill>
                  <a:schemeClr val="bg2">
                    <a:lumMod val="50000"/>
                  </a:schemeClr>
                </a:solidFill>
              </a:rPr>
              <a:t>Thoma</a:t>
            </a:r>
            <a:r>
              <a:rPr lang="en-US" sz="1800" dirty="0">
                <a:solidFill>
                  <a:schemeClr val="bg2">
                    <a:lumMod val="50000"/>
                  </a:schemeClr>
                </a:solidFill>
              </a:rPr>
              <a:t>, National Park Service Inventory and Monitoring Program Ecologist</a:t>
            </a:r>
          </a:p>
          <a:p>
            <a:endParaRPr lang="en-US" sz="1800" b="1" dirty="0" smtClean="0">
              <a:solidFill>
                <a:schemeClr val="bg2">
                  <a:lumMod val="50000"/>
                </a:schemeClr>
              </a:solidFill>
            </a:endParaRPr>
          </a:p>
          <a:p>
            <a:r>
              <a:rPr lang="en-US" sz="1800" b="1" dirty="0" smtClean="0">
                <a:solidFill>
                  <a:schemeClr val="bg2">
                    <a:lumMod val="50000"/>
                  </a:schemeClr>
                </a:solidFill>
              </a:rPr>
              <a:t>Dr. Kenton Ross, </a:t>
            </a:r>
            <a:r>
              <a:rPr lang="en-US" sz="1800" dirty="0" smtClean="0">
                <a:solidFill>
                  <a:schemeClr val="bg2">
                    <a:lumMod val="50000"/>
                  </a:schemeClr>
                </a:solidFill>
              </a:rPr>
              <a:t>NASA National DEVELOP Program Lead Science Advisor</a:t>
            </a:r>
          </a:p>
          <a:p>
            <a:endParaRPr lang="en-US" sz="1800" b="1" dirty="0" smtClean="0">
              <a:solidFill>
                <a:schemeClr val="bg2">
                  <a:lumMod val="50000"/>
                </a:schemeClr>
              </a:solidFill>
            </a:endParaRPr>
          </a:p>
          <a:p>
            <a:r>
              <a:rPr lang="en-US" sz="1800" b="1" dirty="0" smtClean="0">
                <a:solidFill>
                  <a:schemeClr val="bg2">
                    <a:lumMod val="50000"/>
                  </a:schemeClr>
                </a:solidFill>
              </a:rPr>
              <a:t>Emily </a:t>
            </a:r>
            <a:r>
              <a:rPr lang="en-US" sz="1800" b="1" dirty="0">
                <a:solidFill>
                  <a:schemeClr val="bg2">
                    <a:lumMod val="50000"/>
                  </a:schemeClr>
                </a:solidFill>
              </a:rPr>
              <a:t>Gotschalk </a:t>
            </a:r>
            <a:r>
              <a:rPr lang="en-US" sz="1800" dirty="0">
                <a:solidFill>
                  <a:schemeClr val="bg2">
                    <a:lumMod val="50000"/>
                  </a:schemeClr>
                </a:solidFill>
              </a:rPr>
              <a:t>and </a:t>
            </a:r>
            <a:r>
              <a:rPr lang="en-US" sz="1800" b="1" dirty="0">
                <a:solidFill>
                  <a:schemeClr val="bg2">
                    <a:lumMod val="50000"/>
                  </a:schemeClr>
                </a:solidFill>
              </a:rPr>
              <a:t>Tyler Rhodes</a:t>
            </a:r>
            <a:r>
              <a:rPr lang="en-US" sz="1800" dirty="0">
                <a:solidFill>
                  <a:schemeClr val="bg2">
                    <a:lumMod val="50000"/>
                  </a:schemeClr>
                </a:solidFill>
              </a:rPr>
              <a:t>, Center </a:t>
            </a:r>
            <a:r>
              <a:rPr lang="en-US" sz="1800" dirty="0" smtClean="0">
                <a:solidFill>
                  <a:schemeClr val="bg2">
                    <a:lumMod val="50000"/>
                  </a:schemeClr>
                </a:solidFill>
              </a:rPr>
              <a:t>Leads NASA Langley Research Center</a:t>
            </a:r>
            <a:endParaRPr lang="en-US" sz="1800" dirty="0">
              <a:solidFill>
                <a:schemeClr val="bg2">
                  <a:lumMod val="50000"/>
                </a:schemeClr>
              </a:solidFill>
            </a:endParaRPr>
          </a:p>
          <a:p>
            <a:endParaRPr lang="en-US" sz="1800" dirty="0" smtClean="0">
              <a:solidFill>
                <a:schemeClr val="bg2">
                  <a:lumMod val="50000"/>
                </a:schemeClr>
              </a:solidFill>
            </a:endParaRPr>
          </a:p>
          <a:p>
            <a:endParaRPr lang="en-US" sz="1800" dirty="0" smtClean="0">
              <a:solidFill>
                <a:schemeClr val="bg2">
                  <a:lumMod val="50000"/>
                </a:schemeClr>
              </a:solidFill>
            </a:endParaRPr>
          </a:p>
        </p:txBody>
      </p:sp>
    </p:spTree>
    <p:extLst>
      <p:ext uri="{BB962C8B-B14F-4D97-AF65-F5344CB8AC3E}">
        <p14:creationId xmlns:p14="http://schemas.microsoft.com/office/powerpoint/2010/main" val="38366351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914" t="24275" r="17778" b="31269"/>
          <a:stretch/>
        </p:blipFill>
        <p:spPr>
          <a:xfrm>
            <a:off x="596772" y="3855828"/>
            <a:ext cx="3201297" cy="1441174"/>
          </a:xfrm>
          <a:prstGeom prst="rect">
            <a:avLst/>
          </a:prstGeom>
        </p:spPr>
      </p:pic>
      <p:pic>
        <p:nvPicPr>
          <p:cNvPr id="7" name="Picture 6"/>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9581" t="725" r="12072" b="1"/>
          <a:stretch/>
        </p:blipFill>
        <p:spPr>
          <a:xfrm>
            <a:off x="4043220" y="1289853"/>
            <a:ext cx="4003516" cy="5263739"/>
          </a:xfrm>
          <a:prstGeom prst="rect">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19934" t="10152" r="29356" b="8822"/>
          <a:stretch/>
        </p:blipFill>
        <p:spPr>
          <a:xfrm>
            <a:off x="6674231" y="1798037"/>
            <a:ext cx="3105052" cy="3833744"/>
          </a:xfrm>
          <a:prstGeom prst="rect">
            <a:avLst/>
          </a:prstGeom>
        </p:spPr>
      </p:pic>
      <p:sp>
        <p:nvSpPr>
          <p:cNvPr id="5"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Study Area and Period</a:t>
            </a:r>
            <a:endParaRPr lang="en-US" sz="4000" dirty="0">
              <a:solidFill>
                <a:schemeClr val="bg1"/>
              </a:solidFill>
              <a:latin typeface="Century Gothic" panose="020B0502020202020204" pitchFamily="34" charset="0"/>
            </a:endParaRPr>
          </a:p>
        </p:txBody>
      </p:sp>
      <p:cxnSp>
        <p:nvCxnSpPr>
          <p:cNvPr id="10" name="Straight Connector 9"/>
          <p:cNvCxnSpPr/>
          <p:nvPr/>
        </p:nvCxnSpPr>
        <p:spPr>
          <a:xfrm flipV="1">
            <a:off x="1854558" y="2488562"/>
            <a:ext cx="2555979" cy="1645618"/>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000250" y="4576415"/>
            <a:ext cx="3752950" cy="1055366"/>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335576" y="3347996"/>
            <a:ext cx="4193777" cy="1015663"/>
          </a:xfrm>
          <a:prstGeom prst="rect">
            <a:avLst/>
          </a:prstGeom>
          <a:noFill/>
        </p:spPr>
        <p:txBody>
          <a:bodyPr wrap="none" rtlCol="0">
            <a:spAutoFit/>
          </a:bodyPr>
          <a:lstStyle/>
          <a:p>
            <a:r>
              <a:rPr lang="en-US" sz="2000" dirty="0" smtClean="0"/>
              <a:t>Capitol Reef National Park, Utah</a:t>
            </a:r>
          </a:p>
          <a:p>
            <a:endParaRPr lang="en-US" sz="2000" dirty="0"/>
          </a:p>
          <a:p>
            <a:endParaRPr lang="en-US" sz="2000" dirty="0"/>
          </a:p>
        </p:txBody>
      </p:sp>
      <p:sp>
        <p:nvSpPr>
          <p:cNvPr id="23" name="Rectangle 22"/>
          <p:cNvSpPr/>
          <p:nvPr/>
        </p:nvSpPr>
        <p:spPr>
          <a:xfrm flipV="1">
            <a:off x="7533315" y="3956824"/>
            <a:ext cx="3798300" cy="145598"/>
          </a:xfrm>
          <a:prstGeom prst="rect">
            <a:avLst/>
          </a:prstGeom>
          <a:solidFill>
            <a:schemeClr val="accent1">
              <a:lumMod val="60000"/>
              <a:lumOff val="40000"/>
            </a:schemeClr>
          </a:solid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p:cNvGrpSpPr/>
          <p:nvPr/>
        </p:nvGrpSpPr>
        <p:grpSpPr>
          <a:xfrm>
            <a:off x="7184501" y="4125517"/>
            <a:ext cx="4496015" cy="408773"/>
            <a:chOff x="7184501" y="4125517"/>
            <a:chExt cx="4496015" cy="408773"/>
          </a:xfrm>
        </p:grpSpPr>
        <p:sp>
          <p:nvSpPr>
            <p:cNvPr id="24" name="TextBox 23"/>
            <p:cNvSpPr txBox="1"/>
            <p:nvPr/>
          </p:nvSpPr>
          <p:spPr>
            <a:xfrm>
              <a:off x="7184501" y="4125517"/>
              <a:ext cx="755335" cy="400110"/>
            </a:xfrm>
            <a:prstGeom prst="rect">
              <a:avLst/>
            </a:prstGeom>
            <a:noFill/>
          </p:spPr>
          <p:txBody>
            <a:bodyPr wrap="none" rtlCol="0">
              <a:spAutoFit/>
            </a:bodyPr>
            <a:lstStyle/>
            <a:p>
              <a:r>
                <a:rPr lang="en-US" sz="2000" dirty="0" smtClean="0"/>
                <a:t>2000</a:t>
              </a:r>
              <a:endParaRPr lang="en-US" sz="2000" dirty="0"/>
            </a:p>
          </p:txBody>
        </p:sp>
        <p:sp>
          <p:nvSpPr>
            <p:cNvPr id="25" name="TextBox 24"/>
            <p:cNvSpPr txBox="1"/>
            <p:nvPr/>
          </p:nvSpPr>
          <p:spPr>
            <a:xfrm>
              <a:off x="10925181" y="4134180"/>
              <a:ext cx="755335" cy="400110"/>
            </a:xfrm>
            <a:prstGeom prst="rect">
              <a:avLst/>
            </a:prstGeom>
            <a:noFill/>
          </p:spPr>
          <p:txBody>
            <a:bodyPr wrap="none" rtlCol="0">
              <a:spAutoFit/>
            </a:bodyPr>
            <a:lstStyle/>
            <a:p>
              <a:r>
                <a:rPr lang="en-US" sz="2000" dirty="0" smtClean="0"/>
                <a:t>2014</a:t>
              </a:r>
              <a:endParaRPr lang="en-US" sz="2000" dirty="0"/>
            </a:p>
          </p:txBody>
        </p:sp>
        <p:cxnSp>
          <p:nvCxnSpPr>
            <p:cNvPr id="27" name="Straight Arrow Connector 26"/>
            <p:cNvCxnSpPr/>
            <p:nvPr/>
          </p:nvCxnSpPr>
          <p:spPr>
            <a:xfrm>
              <a:off x="7882128" y="4317493"/>
              <a:ext cx="304305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54311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par>
                          <p:cTn id="8" fill="hold">
                            <p:stCondLst>
                              <p:cond delay="500"/>
                            </p:stCondLst>
                            <p:childTnLst>
                              <p:par>
                                <p:cTn id="9" presetID="42" presetClass="path" presetSubtype="0" accel="50000" decel="50000" fill="hold" nodeType="afterEffect">
                                  <p:stCondLst>
                                    <p:cond delay="500"/>
                                  </p:stCondLst>
                                  <p:childTnLst>
                                    <p:animMotion origin="layout" path="M 0.01419 -0.01528 L -0.27474 0.45926 " pathEditMode="relative" rAng="0" ptsTypes="AA">
                                      <p:cBhvr>
                                        <p:cTn id="10" dur="2000" fill="hold"/>
                                        <p:tgtEl>
                                          <p:spTgt spid="3"/>
                                        </p:tgtEl>
                                        <p:attrNameLst>
                                          <p:attrName>ppt_x</p:attrName>
                                          <p:attrName>ppt_y</p:attrName>
                                        </p:attrNameLst>
                                      </p:cBhvr>
                                      <p:rCtr x="-14453" y="23727"/>
                                    </p:animMotion>
                                  </p:childTnLst>
                                </p:cTn>
                              </p:par>
                              <p:par>
                                <p:cTn id="11" presetID="35" presetClass="path" presetSubtype="0" accel="50000" decel="50000" fill="hold" nodeType="withEffect">
                                  <p:stCondLst>
                                    <p:cond delay="1000"/>
                                  </p:stCondLst>
                                  <p:childTnLst>
                                    <p:animMotion origin="layout" path="M 4.16667E-7 3.33333E-6 L -0.53138 -0.03866 " pathEditMode="relative" rAng="0" ptsTypes="AA">
                                      <p:cBhvr>
                                        <p:cTn id="12" dur="2000" fill="hold"/>
                                        <p:tgtEl>
                                          <p:spTgt spid="2"/>
                                        </p:tgtEl>
                                        <p:attrNameLst>
                                          <p:attrName>ppt_x</p:attrName>
                                          <p:attrName>ppt_y</p:attrName>
                                        </p:attrNameLst>
                                      </p:cBhvr>
                                      <p:rCtr x="-26576" y="-1944"/>
                                    </p:animMotion>
                                  </p:childTnLst>
                                </p:cTn>
                              </p:par>
                            </p:childTnLst>
                          </p:cTn>
                        </p:par>
                        <p:par>
                          <p:cTn id="13" fill="hold">
                            <p:stCondLst>
                              <p:cond delay="3500"/>
                            </p:stCondLst>
                            <p:childTnLst>
                              <p:par>
                                <p:cTn id="14" presetID="1"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par>
                          <p:cTn id="16" fill="hold">
                            <p:stCondLst>
                              <p:cond delay="3500"/>
                            </p:stCondLst>
                            <p:childTnLst>
                              <p:par>
                                <p:cTn id="17" presetID="1"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par>
                          <p:cTn id="19" fill="hold">
                            <p:stCondLst>
                              <p:cond delay="3500"/>
                            </p:stCondLst>
                            <p:childTnLst>
                              <p:par>
                                <p:cTn id="20" presetID="10"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2" grpId="0"/>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609600"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Community Concerns </a:t>
            </a:r>
            <a:endParaRPr lang="en-US" sz="4000" dirty="0">
              <a:solidFill>
                <a:schemeClr val="bg1"/>
              </a:solidFill>
              <a:latin typeface="Century Gothic" panose="020B0502020202020204" pitchFamily="34" charset="0"/>
            </a:endParaRPr>
          </a:p>
        </p:txBody>
      </p:sp>
      <p:sp>
        <p:nvSpPr>
          <p:cNvPr id="4" name="Text Placeholder 3"/>
          <p:cNvSpPr>
            <a:spLocks noGrp="1"/>
          </p:cNvSpPr>
          <p:nvPr>
            <p:ph type="body" sz="quarter" idx="11"/>
          </p:nvPr>
        </p:nvSpPr>
        <p:spPr>
          <a:xfrm>
            <a:off x="1352077" y="3386724"/>
            <a:ext cx="10174331" cy="1071948"/>
          </a:xfrm>
        </p:spPr>
        <p:txBody>
          <a:bodyPr>
            <a:normAutofit/>
          </a:bodyPr>
          <a:lstStyle/>
          <a:p>
            <a:pPr marL="800100" lvl="1" indent="-342900">
              <a:spcBef>
                <a:spcPts val="200"/>
              </a:spcBef>
              <a:buClr>
                <a:srgbClr val="73A9DB"/>
              </a:buClr>
              <a:buFont typeface="Webdings" panose="05030102010509060703" pitchFamily="18" charset="2"/>
              <a:buChar char="4"/>
            </a:pPr>
            <a:r>
              <a:rPr lang="en-US" sz="2000" dirty="0" smtClean="0">
                <a:solidFill>
                  <a:schemeClr val="bg2">
                    <a:lumMod val="50000"/>
                  </a:schemeClr>
                </a:solidFill>
              </a:rPr>
              <a:t>Vegetation shifts are the early warning signs of: </a:t>
            </a:r>
            <a:r>
              <a:rPr lang="en-US" sz="2000" b="1" i="1" dirty="0">
                <a:solidFill>
                  <a:prstClr val="black">
                    <a:lumMod val="50000"/>
                    <a:lumOff val="50000"/>
                  </a:prstClr>
                </a:solidFill>
                <a:latin typeface="Century Gothic" panose="020B0502020202020204" pitchFamily="34" charset="0"/>
              </a:rPr>
              <a:t>Environmental thresholds</a:t>
            </a:r>
          </a:p>
          <a:p>
            <a:pPr marL="800100" lvl="1" indent="-342900">
              <a:spcBef>
                <a:spcPts val="200"/>
              </a:spcBef>
              <a:buClr>
                <a:srgbClr val="73A9DB"/>
              </a:buClr>
              <a:buFont typeface="Webdings" panose="05030102010509060703" pitchFamily="18" charset="2"/>
              <a:buChar char="4"/>
            </a:pPr>
            <a:endParaRPr lang="en-US" sz="2000" dirty="0" smtClean="0">
              <a:solidFill>
                <a:schemeClr val="bg2">
                  <a:lumMod val="50000"/>
                </a:schemeClr>
              </a:solidFill>
            </a:endParaRPr>
          </a:p>
        </p:txBody>
      </p:sp>
      <p:pic>
        <p:nvPicPr>
          <p:cNvPr id="8" name="Picture 7"/>
          <p:cNvPicPr>
            <a:picLocks noChangeAspect="1"/>
          </p:cNvPicPr>
          <p:nvPr/>
        </p:nvPicPr>
        <p:blipFill rotWithShape="1">
          <a:blip r:embed="rId3"/>
          <a:srcRect l="191" t="23725" r="19069" b="1018"/>
          <a:stretch/>
        </p:blipFill>
        <p:spPr>
          <a:xfrm>
            <a:off x="0" y="4271554"/>
            <a:ext cx="3683726" cy="2503714"/>
          </a:xfrm>
          <a:prstGeom prst="rect">
            <a:avLst/>
          </a:prstGeom>
        </p:spPr>
      </p:pic>
      <p:pic>
        <p:nvPicPr>
          <p:cNvPr id="9" name="Picture 8"/>
          <p:cNvPicPr>
            <a:picLocks noChangeAspect="1"/>
          </p:cNvPicPr>
          <p:nvPr/>
        </p:nvPicPr>
        <p:blipFill>
          <a:blip r:embed="rId4"/>
          <a:stretch>
            <a:fillRect/>
          </a:stretch>
        </p:blipFill>
        <p:spPr>
          <a:xfrm>
            <a:off x="8422931" y="4271554"/>
            <a:ext cx="3769069" cy="2508069"/>
          </a:xfrm>
          <a:prstGeom prst="rect">
            <a:avLst/>
          </a:prstGeom>
        </p:spPr>
      </p:pic>
      <p:pic>
        <p:nvPicPr>
          <p:cNvPr id="10" name="Picture 9"/>
          <p:cNvPicPr>
            <a:picLocks noChangeAspect="1"/>
          </p:cNvPicPr>
          <p:nvPr/>
        </p:nvPicPr>
        <p:blipFill rotWithShape="1">
          <a:blip r:embed="rId5"/>
          <a:srcRect l="183" t="16064" r="-183" b="6672"/>
          <a:stretch/>
        </p:blipFill>
        <p:spPr>
          <a:xfrm>
            <a:off x="3683726" y="4271554"/>
            <a:ext cx="4763588" cy="2503714"/>
          </a:xfrm>
          <a:prstGeom prst="rect">
            <a:avLst/>
          </a:prstGeom>
        </p:spPr>
      </p:pic>
      <p:sp>
        <p:nvSpPr>
          <p:cNvPr id="5" name="Text Placeholder 4"/>
          <p:cNvSpPr>
            <a:spLocks noGrp="1"/>
          </p:cNvSpPr>
          <p:nvPr>
            <p:ph type="body" sz="quarter" idx="13"/>
          </p:nvPr>
        </p:nvSpPr>
        <p:spPr>
          <a:xfrm>
            <a:off x="3626087" y="6583680"/>
            <a:ext cx="4767725" cy="274320"/>
          </a:xfrm>
          <a:prstGeom prst="rect">
            <a:avLst/>
          </a:prstGeom>
          <a:noFill/>
        </p:spPr>
        <p:txBody>
          <a:bodyPr>
            <a:noAutofit/>
          </a:bodyPr>
          <a:lstStyle/>
          <a:p>
            <a:r>
              <a:rPr lang="en-US" sz="800" dirty="0" smtClean="0">
                <a:solidFill>
                  <a:schemeClr val="bg1"/>
                </a:solidFill>
              </a:rPr>
              <a:t>Image credit: NPS</a:t>
            </a:r>
            <a:endParaRPr lang="en-US" sz="800" dirty="0">
              <a:solidFill>
                <a:schemeClr val="bg1"/>
              </a:solidFill>
            </a:endParaRPr>
          </a:p>
        </p:txBody>
      </p:sp>
      <p:sp>
        <p:nvSpPr>
          <p:cNvPr id="11" name="TextBox 10"/>
          <p:cNvSpPr txBox="1"/>
          <p:nvPr/>
        </p:nvSpPr>
        <p:spPr>
          <a:xfrm>
            <a:off x="8385341" y="6583680"/>
            <a:ext cx="4544606" cy="200055"/>
          </a:xfrm>
          <a:prstGeom prst="rect">
            <a:avLst/>
          </a:prstGeom>
          <a:noFill/>
        </p:spPr>
        <p:txBody>
          <a:bodyPr wrap="square" rtlCol="0">
            <a:spAutoFit/>
          </a:bodyPr>
          <a:lstStyle/>
          <a:p>
            <a:r>
              <a:rPr lang="en-US" sz="700" dirty="0">
                <a:solidFill>
                  <a:schemeClr val="bg1"/>
                </a:solidFill>
              </a:rPr>
              <a:t>Image Credit: </a:t>
            </a:r>
            <a:r>
              <a:rPr lang="en-US" sz="700" dirty="0" smtClean="0">
                <a:solidFill>
                  <a:schemeClr val="bg1"/>
                </a:solidFill>
              </a:rPr>
              <a:t>Garden of Edith</a:t>
            </a:r>
            <a:endParaRPr lang="en-US" sz="700" dirty="0">
              <a:solidFill>
                <a:schemeClr val="bg1"/>
              </a:solidFill>
            </a:endParaRPr>
          </a:p>
        </p:txBody>
      </p:sp>
      <p:sp>
        <p:nvSpPr>
          <p:cNvPr id="12" name="TextBox 11"/>
          <p:cNvSpPr txBox="1"/>
          <p:nvPr/>
        </p:nvSpPr>
        <p:spPr>
          <a:xfrm>
            <a:off x="13129" y="6559824"/>
            <a:ext cx="3542190" cy="215444"/>
          </a:xfrm>
          <a:prstGeom prst="rect">
            <a:avLst/>
          </a:prstGeom>
          <a:noFill/>
        </p:spPr>
        <p:txBody>
          <a:bodyPr wrap="square" rtlCol="0">
            <a:spAutoFit/>
          </a:bodyPr>
          <a:lstStyle/>
          <a:p>
            <a:r>
              <a:rPr lang="en-US" sz="800" dirty="0">
                <a:solidFill>
                  <a:schemeClr val="bg1"/>
                </a:solidFill>
              </a:rPr>
              <a:t>Image Credit: </a:t>
            </a:r>
            <a:r>
              <a:rPr lang="en-US" sz="800" dirty="0" err="1" smtClean="0">
                <a:solidFill>
                  <a:schemeClr val="bg1"/>
                </a:solidFill>
              </a:rPr>
              <a:t>BiodiversityWarriors</a:t>
            </a:r>
            <a:endParaRPr lang="en-US" sz="800" dirty="0">
              <a:solidFill>
                <a:schemeClr val="bg1"/>
              </a:solidFill>
            </a:endParaRPr>
          </a:p>
        </p:txBody>
      </p:sp>
      <p:sp>
        <p:nvSpPr>
          <p:cNvPr id="2" name="TextBox 1"/>
          <p:cNvSpPr txBox="1"/>
          <p:nvPr/>
        </p:nvSpPr>
        <p:spPr>
          <a:xfrm>
            <a:off x="1352077" y="2630545"/>
            <a:ext cx="8579593" cy="400110"/>
          </a:xfrm>
          <a:prstGeom prst="rect">
            <a:avLst/>
          </a:prstGeom>
          <a:noFill/>
        </p:spPr>
        <p:txBody>
          <a:bodyPr wrap="none" rtlCol="0">
            <a:spAutoFit/>
          </a:bodyPr>
          <a:lstStyle/>
          <a:p>
            <a:pPr marL="800100" lvl="1" indent="-342900">
              <a:spcBef>
                <a:spcPts val="200"/>
              </a:spcBef>
              <a:buClr>
                <a:srgbClr val="73A9DB"/>
              </a:buClr>
              <a:buFont typeface="Webdings" panose="05030102010509060703" pitchFamily="18" charset="2"/>
              <a:buChar char="4"/>
            </a:pPr>
            <a:r>
              <a:rPr lang="en-US" sz="2000" dirty="0" smtClean="0">
                <a:solidFill>
                  <a:schemeClr val="bg2">
                    <a:lumMod val="50000"/>
                  </a:schemeClr>
                </a:solidFill>
              </a:rPr>
              <a:t>Much of the vegetation in the American West is water limited</a:t>
            </a:r>
            <a:endParaRPr lang="en-US" sz="2000" dirty="0">
              <a:solidFill>
                <a:schemeClr val="bg2">
                  <a:lumMod val="50000"/>
                </a:schemeClr>
              </a:solidFill>
            </a:endParaRPr>
          </a:p>
        </p:txBody>
      </p:sp>
      <p:sp>
        <p:nvSpPr>
          <p:cNvPr id="3" name="TextBox 2"/>
          <p:cNvSpPr txBox="1"/>
          <p:nvPr/>
        </p:nvSpPr>
        <p:spPr>
          <a:xfrm>
            <a:off x="1352077" y="1936038"/>
            <a:ext cx="8464177" cy="400110"/>
          </a:xfrm>
          <a:prstGeom prst="rect">
            <a:avLst/>
          </a:prstGeom>
          <a:noFill/>
        </p:spPr>
        <p:txBody>
          <a:bodyPr wrap="none" rtlCol="0">
            <a:spAutoFit/>
          </a:bodyPr>
          <a:lstStyle/>
          <a:p>
            <a:pPr marL="800100" lvl="1" indent="-342900">
              <a:spcBef>
                <a:spcPts val="200"/>
              </a:spcBef>
              <a:buClr>
                <a:srgbClr val="73A9DB"/>
              </a:buClr>
              <a:buFont typeface="Webdings" panose="05030102010509060703" pitchFamily="18" charset="2"/>
              <a:buChar char="4"/>
            </a:pPr>
            <a:r>
              <a:rPr lang="en-US" sz="2000" dirty="0" smtClean="0">
                <a:solidFill>
                  <a:schemeClr val="bg2">
                    <a:lumMod val="50000"/>
                  </a:schemeClr>
                </a:solidFill>
              </a:rPr>
              <a:t>The West has been experiencing drought for over a decade</a:t>
            </a:r>
            <a:endParaRPr lang="en-US" sz="2000" dirty="0">
              <a:solidFill>
                <a:schemeClr val="bg2">
                  <a:lumMod val="50000"/>
                </a:schemeClr>
              </a:solidFill>
            </a:endParaRPr>
          </a:p>
        </p:txBody>
      </p:sp>
    </p:spTree>
    <p:extLst>
      <p:ext uri="{BB962C8B-B14F-4D97-AF65-F5344CB8AC3E}">
        <p14:creationId xmlns:p14="http://schemas.microsoft.com/office/powerpoint/2010/main" val="3993678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1000" fill="hold"/>
                                        <p:tgtEl>
                                          <p:spTgt spid="10"/>
                                        </p:tgtEl>
                                        <p:attrNameLst>
                                          <p:attrName>ppt_w</p:attrName>
                                        </p:attrNameLst>
                                      </p:cBhvr>
                                      <p:tavLst>
                                        <p:tav tm="0">
                                          <p:val>
                                            <p:fltVal val="0"/>
                                          </p:val>
                                        </p:tav>
                                        <p:tav tm="100000">
                                          <p:val>
                                            <p:strVal val="#ppt_w"/>
                                          </p:val>
                                        </p:tav>
                                      </p:tavLst>
                                    </p:anim>
                                    <p:anim calcmode="lin" valueType="num">
                                      <p:cBhvr>
                                        <p:cTn id="12" dur="1000" fill="hold"/>
                                        <p:tgtEl>
                                          <p:spTgt spid="10"/>
                                        </p:tgtEl>
                                        <p:attrNameLst>
                                          <p:attrName>ppt_h</p:attrName>
                                        </p:attrNameLst>
                                      </p:cBhvr>
                                      <p:tavLst>
                                        <p:tav tm="0">
                                          <p:val>
                                            <p:fltVal val="0"/>
                                          </p:val>
                                        </p:tav>
                                        <p:tav tm="100000">
                                          <p:val>
                                            <p:strVal val="#ppt_h"/>
                                          </p:val>
                                        </p:tav>
                                      </p:tavLst>
                                    </p:anim>
                                    <p:anim calcmode="lin" valueType="num">
                                      <p:cBhvr>
                                        <p:cTn id="13" dur="1000" fill="hold"/>
                                        <p:tgtEl>
                                          <p:spTgt spid="10"/>
                                        </p:tgtEl>
                                        <p:attrNameLst>
                                          <p:attrName>style.rotation</p:attrName>
                                        </p:attrNameLst>
                                      </p:cBhvr>
                                      <p:tavLst>
                                        <p:tav tm="0">
                                          <p:val>
                                            <p:fltVal val="90"/>
                                          </p:val>
                                        </p:tav>
                                        <p:tav tm="100000">
                                          <p:val>
                                            <p:fltVal val="0"/>
                                          </p:val>
                                        </p:tav>
                                      </p:tavLst>
                                    </p:anim>
                                    <p:animEffect transition="in" filter="fade">
                                      <p:cBhvr>
                                        <p:cTn id="1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Objectives</a:t>
            </a:r>
            <a:endParaRPr lang="en-US" sz="4000" dirty="0">
              <a:solidFill>
                <a:schemeClr val="bg1"/>
              </a:solidFill>
              <a:latin typeface="Century Gothic" panose="020B0502020202020204" pitchFamily="34" charset="0"/>
            </a:endParaRPr>
          </a:p>
        </p:txBody>
      </p:sp>
      <p:sp>
        <p:nvSpPr>
          <p:cNvPr id="14" name="Text Placeholder 4"/>
          <p:cNvSpPr>
            <a:spLocks noGrp="1"/>
          </p:cNvSpPr>
          <p:nvPr>
            <p:ph type="body" sz="quarter" idx="13"/>
          </p:nvPr>
        </p:nvSpPr>
        <p:spPr>
          <a:xfrm>
            <a:off x="5627261" y="6264683"/>
            <a:ext cx="5047518" cy="408245"/>
          </a:xfrm>
        </p:spPr>
        <p:txBody>
          <a:bodyPr>
            <a:noAutofit/>
          </a:bodyPr>
          <a:lstStyle/>
          <a:p>
            <a:pPr algn="l"/>
            <a:r>
              <a:rPr lang="en-US" sz="2000" dirty="0" smtClean="0">
                <a:solidFill>
                  <a:schemeClr val="bg2">
                    <a:lumMod val="50000"/>
                  </a:schemeClr>
                </a:solidFill>
              </a:rPr>
              <a:t>Example of Pivot Point Extraction</a:t>
            </a:r>
            <a:endParaRPr lang="en-US" sz="2000" dirty="0">
              <a:solidFill>
                <a:schemeClr val="bg2">
                  <a:lumMod val="50000"/>
                </a:schemeClr>
              </a:solidFill>
            </a:endParaRPr>
          </a:p>
        </p:txBody>
      </p:sp>
      <p:sp>
        <p:nvSpPr>
          <p:cNvPr id="3" name="Text Placeholder 2"/>
          <p:cNvSpPr>
            <a:spLocks noGrp="1"/>
          </p:cNvSpPr>
          <p:nvPr>
            <p:ph type="body" sz="quarter" idx="13"/>
          </p:nvPr>
        </p:nvSpPr>
        <p:spPr>
          <a:xfrm>
            <a:off x="9933188" y="6518276"/>
            <a:ext cx="2258812" cy="339724"/>
          </a:xfrm>
        </p:spPr>
        <p:txBody>
          <a:bodyPr>
            <a:normAutofit/>
          </a:bodyPr>
          <a:lstStyle/>
          <a:p>
            <a:pPr algn="l"/>
            <a:r>
              <a:rPr lang="en-US" sz="1050" b="1" dirty="0">
                <a:solidFill>
                  <a:schemeClr val="bg1"/>
                </a:solidFill>
              </a:rPr>
              <a:t>Image </a:t>
            </a:r>
            <a:r>
              <a:rPr lang="en-US" sz="1050" b="1" dirty="0" smtClean="0">
                <a:solidFill>
                  <a:schemeClr val="bg1"/>
                </a:solidFill>
              </a:rPr>
              <a:t>Credit: Virgin Town, Utah</a:t>
            </a:r>
            <a:endParaRPr lang="en-US" sz="1050" b="1" dirty="0">
              <a:solidFill>
                <a:schemeClr val="bg1"/>
              </a:solidFill>
            </a:endParaRPr>
          </a:p>
        </p:txBody>
      </p:sp>
      <p:sp>
        <p:nvSpPr>
          <p:cNvPr id="2" name="Rectangle 1"/>
          <p:cNvSpPr/>
          <p:nvPr/>
        </p:nvSpPr>
        <p:spPr>
          <a:xfrm>
            <a:off x="0" y="1843109"/>
            <a:ext cx="4442440" cy="400110"/>
          </a:xfrm>
          <a:prstGeom prst="rect">
            <a:avLst/>
          </a:prstGeom>
        </p:spPr>
        <p:txBody>
          <a:bodyPr wrap="square">
            <a:spAutoFit/>
          </a:bodyPr>
          <a:lstStyle/>
          <a:p>
            <a:pPr marL="342900" indent="-342900">
              <a:spcBef>
                <a:spcPts val="200"/>
              </a:spcBef>
              <a:buClr>
                <a:srgbClr val="73A9DB"/>
              </a:buClr>
              <a:buFont typeface="Webdings" panose="05030102010509060703" pitchFamily="18" charset="2"/>
              <a:buChar char="4"/>
            </a:pPr>
            <a:r>
              <a:rPr lang="en-US" sz="2000" dirty="0" smtClean="0">
                <a:solidFill>
                  <a:schemeClr val="bg2">
                    <a:lumMod val="50000"/>
                  </a:schemeClr>
                </a:solidFill>
              </a:rPr>
              <a:t>Determine </a:t>
            </a:r>
            <a:r>
              <a:rPr lang="en-US" sz="2000" dirty="0">
                <a:solidFill>
                  <a:schemeClr val="bg2">
                    <a:lumMod val="50000"/>
                  </a:schemeClr>
                </a:solidFill>
              </a:rPr>
              <a:t>climate pivot </a:t>
            </a:r>
            <a:r>
              <a:rPr lang="en-US" sz="2000" dirty="0" smtClean="0">
                <a:solidFill>
                  <a:schemeClr val="bg2">
                    <a:lumMod val="50000"/>
                  </a:schemeClr>
                </a:solidFill>
              </a:rPr>
              <a:t>points</a:t>
            </a:r>
            <a:endParaRPr lang="en-US" sz="2000" b="1" dirty="0" smtClean="0">
              <a:solidFill>
                <a:schemeClr val="bg2">
                  <a:lumMod val="50000"/>
                </a:schemeClr>
              </a:solidFill>
            </a:endParaRPr>
          </a:p>
        </p:txBody>
      </p:sp>
      <p:sp>
        <p:nvSpPr>
          <p:cNvPr id="9" name="TextBox 8"/>
          <p:cNvSpPr txBox="1"/>
          <p:nvPr/>
        </p:nvSpPr>
        <p:spPr>
          <a:xfrm>
            <a:off x="245705" y="2440956"/>
            <a:ext cx="3326552" cy="1343958"/>
          </a:xfrm>
          <a:prstGeom prst="rect">
            <a:avLst/>
          </a:prstGeom>
          <a:noFill/>
        </p:spPr>
        <p:txBody>
          <a:bodyPr wrap="none" rtlCol="0">
            <a:spAutoFit/>
          </a:bodyPr>
          <a:lstStyle/>
          <a:p>
            <a:pPr marL="800100" lvl="1" indent="-342900">
              <a:spcBef>
                <a:spcPts val="200"/>
              </a:spcBef>
              <a:buClr>
                <a:srgbClr val="73A9DB"/>
              </a:buClr>
              <a:buFont typeface="Webdings" panose="05030102010509060703" pitchFamily="18" charset="2"/>
              <a:buChar char="4"/>
            </a:pPr>
            <a:r>
              <a:rPr lang="en-US" sz="2000" dirty="0">
                <a:solidFill>
                  <a:schemeClr val="bg2">
                    <a:lumMod val="50000"/>
                  </a:schemeClr>
                </a:solidFill>
              </a:rPr>
              <a:t>Evapotranspiration</a:t>
            </a:r>
          </a:p>
          <a:p>
            <a:pPr marL="800100" lvl="1" indent="-342900">
              <a:spcBef>
                <a:spcPts val="200"/>
              </a:spcBef>
              <a:buClr>
                <a:srgbClr val="73A9DB"/>
              </a:buClr>
              <a:buFont typeface="Webdings" panose="05030102010509060703" pitchFamily="18" charset="2"/>
              <a:buChar char="4"/>
            </a:pPr>
            <a:r>
              <a:rPr lang="en-US" sz="2000" dirty="0">
                <a:solidFill>
                  <a:schemeClr val="bg2">
                    <a:lumMod val="50000"/>
                  </a:schemeClr>
                </a:solidFill>
              </a:rPr>
              <a:t>Precipitation</a:t>
            </a:r>
          </a:p>
          <a:p>
            <a:pPr marL="800100" lvl="1" indent="-342900">
              <a:spcBef>
                <a:spcPts val="200"/>
              </a:spcBef>
              <a:buClr>
                <a:srgbClr val="73A9DB"/>
              </a:buClr>
              <a:buFont typeface="Webdings" panose="05030102010509060703" pitchFamily="18" charset="2"/>
              <a:buChar char="4"/>
            </a:pPr>
            <a:r>
              <a:rPr lang="en-US" sz="2000" dirty="0" smtClean="0">
                <a:solidFill>
                  <a:schemeClr val="bg2">
                    <a:lumMod val="50000"/>
                  </a:schemeClr>
                </a:solidFill>
              </a:rPr>
              <a:t>Temperature</a:t>
            </a:r>
            <a:endParaRPr lang="en-US" sz="2000" dirty="0">
              <a:solidFill>
                <a:schemeClr val="bg2">
                  <a:lumMod val="50000"/>
                </a:schemeClr>
              </a:solidFill>
            </a:endParaRPr>
          </a:p>
          <a:p>
            <a:endParaRPr lang="en-US" dirty="0"/>
          </a:p>
        </p:txBody>
      </p:sp>
      <p:sp>
        <p:nvSpPr>
          <p:cNvPr id="11" name="TextBox 10"/>
          <p:cNvSpPr txBox="1"/>
          <p:nvPr/>
        </p:nvSpPr>
        <p:spPr>
          <a:xfrm>
            <a:off x="24114" y="4387005"/>
            <a:ext cx="4057044" cy="1015663"/>
          </a:xfrm>
          <a:prstGeom prst="rect">
            <a:avLst/>
          </a:prstGeom>
          <a:noFill/>
          <a:effectLst>
            <a:softEdge rad="63500"/>
          </a:effectLst>
        </p:spPr>
        <p:txBody>
          <a:bodyPr wrap="square" rtlCol="0">
            <a:spAutoFit/>
          </a:bodyPr>
          <a:lstStyle/>
          <a:p>
            <a:pPr marL="342900" indent="-342900">
              <a:spcBef>
                <a:spcPts val="200"/>
              </a:spcBef>
              <a:buClr>
                <a:srgbClr val="73A9DB"/>
              </a:buClr>
              <a:buFont typeface="Webdings" panose="05030102010509060703" pitchFamily="18" charset="2"/>
              <a:buChar char="4"/>
            </a:pPr>
            <a:r>
              <a:rPr lang="en-US" sz="2000" dirty="0" smtClean="0">
                <a:solidFill>
                  <a:schemeClr val="bg2">
                    <a:lumMod val="50000"/>
                  </a:schemeClr>
                </a:solidFill>
              </a:rPr>
              <a:t>Formulate </a:t>
            </a:r>
            <a:r>
              <a:rPr lang="en-US" sz="2000" dirty="0">
                <a:solidFill>
                  <a:schemeClr val="bg2">
                    <a:lumMod val="50000"/>
                  </a:schemeClr>
                </a:solidFill>
              </a:rPr>
              <a:t>a methodology to determine vegetation </a:t>
            </a:r>
            <a:r>
              <a:rPr lang="en-US" sz="2000" dirty="0" smtClean="0">
                <a:solidFill>
                  <a:schemeClr val="bg2">
                    <a:lumMod val="50000"/>
                  </a:schemeClr>
                </a:solidFill>
              </a:rPr>
              <a:t>response</a:t>
            </a:r>
            <a:endParaRPr lang="en-US" sz="2000" dirty="0">
              <a:solidFill>
                <a:schemeClr val="bg2">
                  <a:lumMod val="50000"/>
                </a:schemeClr>
              </a:solidFill>
            </a:endParaRPr>
          </a:p>
        </p:txBody>
      </p:sp>
      <p:grpSp>
        <p:nvGrpSpPr>
          <p:cNvPr id="15" name="Group 14"/>
          <p:cNvGrpSpPr/>
          <p:nvPr/>
        </p:nvGrpSpPr>
        <p:grpSpPr>
          <a:xfrm>
            <a:off x="4208105" y="2486992"/>
            <a:ext cx="905069" cy="2849747"/>
            <a:chOff x="4208105" y="2486992"/>
            <a:chExt cx="905069" cy="2849747"/>
          </a:xfrm>
        </p:grpSpPr>
        <p:cxnSp>
          <p:nvCxnSpPr>
            <p:cNvPr id="16" name="Straight Connector 15"/>
            <p:cNvCxnSpPr/>
            <p:nvPr/>
          </p:nvCxnSpPr>
          <p:spPr>
            <a:xfrm>
              <a:off x="4208106" y="2486992"/>
              <a:ext cx="895739"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208105" y="5326609"/>
              <a:ext cx="895739"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113174" y="2486992"/>
              <a:ext cx="0" cy="2849747"/>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5103844" y="2687216"/>
            <a:ext cx="2230345" cy="2715452"/>
            <a:chOff x="5103844" y="2687216"/>
            <a:chExt cx="2230345" cy="2715452"/>
          </a:xfrm>
        </p:grpSpPr>
        <p:cxnSp>
          <p:nvCxnSpPr>
            <p:cNvPr id="20" name="Straight Arrow Connector 19"/>
            <p:cNvCxnSpPr/>
            <p:nvPr/>
          </p:nvCxnSpPr>
          <p:spPr>
            <a:xfrm flipV="1">
              <a:off x="5113174" y="2687216"/>
              <a:ext cx="2211357" cy="1362270"/>
            </a:xfrm>
            <a:prstGeom prst="straightConnector1">
              <a:avLst/>
            </a:prstGeom>
            <a:ln w="508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5103844" y="4049486"/>
              <a:ext cx="2230345" cy="1353182"/>
            </a:xfrm>
            <a:prstGeom prst="straightConnector1">
              <a:avLst/>
            </a:prstGeom>
            <a:ln w="508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7703247" y="2480601"/>
            <a:ext cx="3526928" cy="3157984"/>
            <a:chOff x="7412334" y="2529544"/>
            <a:chExt cx="3526928" cy="3157984"/>
          </a:xfrm>
        </p:grpSpPr>
        <p:sp>
          <p:nvSpPr>
            <p:cNvPr id="23" name="TextBox 22"/>
            <p:cNvSpPr txBox="1"/>
            <p:nvPr/>
          </p:nvSpPr>
          <p:spPr>
            <a:xfrm>
              <a:off x="7412334" y="2529544"/>
              <a:ext cx="3526928" cy="369332"/>
            </a:xfrm>
            <a:prstGeom prst="rect">
              <a:avLst/>
            </a:prstGeom>
            <a:solidFill>
              <a:schemeClr val="bg1">
                <a:lumMod val="85000"/>
              </a:schemeClr>
            </a:solidFill>
            <a:effectLst>
              <a:softEdge rad="63500"/>
            </a:effectLst>
          </p:spPr>
          <p:txBody>
            <a:bodyPr wrap="none" rtlCol="0">
              <a:spAutoFit/>
            </a:bodyPr>
            <a:lstStyle/>
            <a:p>
              <a:r>
                <a:rPr lang="en-US" b="1" dirty="0" smtClean="0">
                  <a:solidFill>
                    <a:schemeClr val="bg2">
                      <a:lumMod val="50000"/>
                    </a:schemeClr>
                  </a:solidFill>
                </a:rPr>
                <a:t>Identify Best Vegetation Index</a:t>
              </a:r>
              <a:endParaRPr lang="en-US" b="1" dirty="0">
                <a:solidFill>
                  <a:schemeClr val="bg2">
                    <a:lumMod val="50000"/>
                  </a:schemeClr>
                </a:solidFill>
              </a:endParaRPr>
            </a:p>
          </p:txBody>
        </p:sp>
        <p:sp>
          <p:nvSpPr>
            <p:cNvPr id="24" name="TextBox 23"/>
            <p:cNvSpPr txBox="1"/>
            <p:nvPr/>
          </p:nvSpPr>
          <p:spPr>
            <a:xfrm>
              <a:off x="7436028" y="5318196"/>
              <a:ext cx="2581156" cy="369332"/>
            </a:xfrm>
            <a:prstGeom prst="rect">
              <a:avLst/>
            </a:prstGeom>
            <a:solidFill>
              <a:schemeClr val="bg1">
                <a:lumMod val="85000"/>
              </a:schemeClr>
            </a:solidFill>
            <a:effectLst>
              <a:softEdge rad="63500"/>
            </a:effectLst>
          </p:spPr>
          <p:txBody>
            <a:bodyPr wrap="none" rtlCol="0">
              <a:spAutoFit/>
            </a:bodyPr>
            <a:lstStyle/>
            <a:p>
              <a:r>
                <a:rPr lang="en-US" b="1" dirty="0" smtClean="0">
                  <a:solidFill>
                    <a:schemeClr val="bg2">
                      <a:lumMod val="50000"/>
                    </a:schemeClr>
                  </a:solidFill>
                </a:rPr>
                <a:t>Account for Time Lag</a:t>
              </a:r>
              <a:endParaRPr lang="en-US" b="1" dirty="0">
                <a:solidFill>
                  <a:schemeClr val="bg2">
                    <a:lumMod val="50000"/>
                  </a:schemeClr>
                </a:solidFill>
              </a:endParaRPr>
            </a:p>
          </p:txBody>
        </p:sp>
      </p:gr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9387" y="1238145"/>
            <a:ext cx="7163267" cy="5030907"/>
          </a:xfrm>
          <a:prstGeom prst="rect">
            <a:avLst/>
          </a:prstGeom>
        </p:spPr>
      </p:pic>
    </p:spTree>
    <p:extLst>
      <p:ext uri="{BB962C8B-B14F-4D97-AF65-F5344CB8AC3E}">
        <p14:creationId xmlns:p14="http://schemas.microsoft.com/office/powerpoint/2010/main" val="4140732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anim calcmode="lin" valueType="num">
                                      <p:cBhvr>
                                        <p:cTn id="13" dur="1000" fill="hold"/>
                                        <p:tgtEl>
                                          <p:spTgt spid="2"/>
                                        </p:tgtEl>
                                        <p:attrNameLst>
                                          <p:attrName>style.rotation</p:attrName>
                                        </p:attrNameLst>
                                      </p:cBhvr>
                                      <p:tavLst>
                                        <p:tav tm="0">
                                          <p:val>
                                            <p:fltVal val="90"/>
                                          </p:val>
                                        </p:tav>
                                        <p:tav tm="100000">
                                          <p:val>
                                            <p:fltVal val="0"/>
                                          </p:val>
                                        </p:tav>
                                      </p:tavLst>
                                    </p:anim>
                                    <p:animEffect transition="in" filter="fade">
                                      <p:cBhvr>
                                        <p:cTn id="14" dur="1000"/>
                                        <p:tgtEl>
                                          <p:spTgt spid="2"/>
                                        </p:tgtEl>
                                      </p:cBhvr>
                                    </p:animEffect>
                                  </p:childTnLst>
                                </p:cTn>
                              </p:par>
                              <p:par>
                                <p:cTn id="15" presetID="3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fltVal val="0"/>
                                          </p:val>
                                        </p:tav>
                                        <p:tav tm="100000">
                                          <p:val>
                                            <p:strVal val="#ppt_w"/>
                                          </p:val>
                                        </p:tav>
                                      </p:tavLst>
                                    </p:anim>
                                    <p:anim calcmode="lin" valueType="num">
                                      <p:cBhvr>
                                        <p:cTn id="18" dur="1000" fill="hold"/>
                                        <p:tgtEl>
                                          <p:spTgt spid="9"/>
                                        </p:tgtEl>
                                        <p:attrNameLst>
                                          <p:attrName>ppt_h</p:attrName>
                                        </p:attrNameLst>
                                      </p:cBhvr>
                                      <p:tavLst>
                                        <p:tav tm="0">
                                          <p:val>
                                            <p:fltVal val="0"/>
                                          </p:val>
                                        </p:tav>
                                        <p:tav tm="100000">
                                          <p:val>
                                            <p:strVal val="#ppt_h"/>
                                          </p:val>
                                        </p:tav>
                                      </p:tavLst>
                                    </p:anim>
                                    <p:anim calcmode="lin" valueType="num">
                                      <p:cBhvr>
                                        <p:cTn id="19" dur="1000" fill="hold"/>
                                        <p:tgtEl>
                                          <p:spTgt spid="9"/>
                                        </p:tgtEl>
                                        <p:attrNameLst>
                                          <p:attrName>style.rotation</p:attrName>
                                        </p:attrNameLst>
                                      </p:cBhvr>
                                      <p:tavLst>
                                        <p:tav tm="0">
                                          <p:val>
                                            <p:fltVal val="90"/>
                                          </p:val>
                                        </p:tav>
                                        <p:tav tm="100000">
                                          <p:val>
                                            <p:fltVal val="0"/>
                                          </p:val>
                                        </p:tav>
                                      </p:tavLst>
                                    </p:anim>
                                    <p:animEffect transition="in" filter="fade">
                                      <p:cBhvr>
                                        <p:cTn id="20" dur="1000"/>
                                        <p:tgtEl>
                                          <p:spTgt spid="9"/>
                                        </p:tgtEl>
                                      </p:cBhvr>
                                    </p:animEffect>
                                  </p:childTnLst>
                                </p:cTn>
                              </p:par>
                            </p:childTnLst>
                          </p:cTn>
                        </p:par>
                        <p:par>
                          <p:cTn id="21" fill="hold">
                            <p:stCondLst>
                              <p:cond delay="1500"/>
                            </p:stCondLst>
                            <p:childTnLst>
                              <p:par>
                                <p:cTn id="22" presetID="31" presetClass="entr" presetSubtype="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fltVal val="0"/>
                                          </p:val>
                                        </p:tav>
                                        <p:tav tm="100000">
                                          <p:val>
                                            <p:strVal val="#ppt_w"/>
                                          </p:val>
                                        </p:tav>
                                      </p:tavLst>
                                    </p:anim>
                                    <p:anim calcmode="lin" valueType="num">
                                      <p:cBhvr>
                                        <p:cTn id="25" dur="1000" fill="hold"/>
                                        <p:tgtEl>
                                          <p:spTgt spid="11"/>
                                        </p:tgtEl>
                                        <p:attrNameLst>
                                          <p:attrName>ppt_h</p:attrName>
                                        </p:attrNameLst>
                                      </p:cBhvr>
                                      <p:tavLst>
                                        <p:tav tm="0">
                                          <p:val>
                                            <p:fltVal val="0"/>
                                          </p:val>
                                        </p:tav>
                                        <p:tav tm="100000">
                                          <p:val>
                                            <p:strVal val="#ppt_h"/>
                                          </p:val>
                                        </p:tav>
                                      </p:tavLst>
                                    </p:anim>
                                    <p:anim calcmode="lin" valueType="num">
                                      <p:cBhvr>
                                        <p:cTn id="26" dur="1000" fill="hold"/>
                                        <p:tgtEl>
                                          <p:spTgt spid="11"/>
                                        </p:tgtEl>
                                        <p:attrNameLst>
                                          <p:attrName>style.rotation</p:attrName>
                                        </p:attrNameLst>
                                      </p:cBhvr>
                                      <p:tavLst>
                                        <p:tav tm="0">
                                          <p:val>
                                            <p:fltVal val="90"/>
                                          </p:val>
                                        </p:tav>
                                        <p:tav tm="100000">
                                          <p:val>
                                            <p:fltVal val="0"/>
                                          </p:val>
                                        </p:tav>
                                      </p:tavLst>
                                    </p:anim>
                                    <p:animEffect transition="in" filter="fade">
                                      <p:cBhvr>
                                        <p:cTn id="2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9"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0" y="1431235"/>
            <a:ext cx="12192000" cy="5314122"/>
          </a:xfrm>
          <a:prstGeom prst="rect">
            <a:avLst/>
          </a:prstGeom>
          <a:blipFill dpi="0" rotWithShape="1">
            <a:blip r:embed="rId3">
              <a:alphaModFix amt="30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4" name="Text Placeholder 3"/>
          <p:cNvSpPr>
            <a:spLocks noGrp="1"/>
          </p:cNvSpPr>
          <p:nvPr>
            <p:ph type="body" sz="quarter" idx="13"/>
          </p:nvPr>
        </p:nvSpPr>
        <p:spPr>
          <a:xfrm>
            <a:off x="9637965" y="6455645"/>
            <a:ext cx="2657856" cy="274320"/>
          </a:xfrm>
        </p:spPr>
        <p:txBody>
          <a:bodyPr/>
          <a:lstStyle/>
          <a:p>
            <a:r>
              <a:rPr lang="en-US" dirty="0"/>
              <a:t>Image Credit: Travel Around USA</a:t>
            </a:r>
          </a:p>
        </p:txBody>
      </p:sp>
      <p:sp>
        <p:nvSpPr>
          <p:cNvPr id="5" name="Text Placeholder 2"/>
          <p:cNvSpPr txBox="1">
            <a:spLocks/>
          </p:cNvSpPr>
          <p:nvPr/>
        </p:nvSpPr>
        <p:spPr>
          <a:xfrm>
            <a:off x="1375219" y="528870"/>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Methodology</a:t>
            </a:r>
            <a:endParaRPr lang="en-US" sz="4000" dirty="0">
              <a:solidFill>
                <a:schemeClr val="bg1"/>
              </a:solidFill>
              <a:latin typeface="Century Gothic" panose="020B0502020202020204" pitchFamily="34" charset="0"/>
            </a:endParaRPr>
          </a:p>
        </p:txBody>
      </p:sp>
      <p:graphicFrame>
        <p:nvGraphicFramePr>
          <p:cNvPr id="2" name="Diagram 1"/>
          <p:cNvGraphicFramePr/>
          <p:nvPr>
            <p:extLst>
              <p:ext uri="{D42A27DB-BD31-4B8C-83A1-F6EECF244321}">
                <p14:modId xmlns:p14="http://schemas.microsoft.com/office/powerpoint/2010/main" val="2552249161"/>
              </p:ext>
            </p:extLst>
          </p:nvPr>
        </p:nvGraphicFramePr>
        <p:xfrm>
          <a:off x="163443" y="1311298"/>
          <a:ext cx="11723757"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7" name="Group 6"/>
          <p:cNvGrpSpPr/>
          <p:nvPr/>
        </p:nvGrpSpPr>
        <p:grpSpPr>
          <a:xfrm>
            <a:off x="8176319" y="4907055"/>
            <a:ext cx="2473921" cy="2179165"/>
            <a:chOff x="5253592" y="477731"/>
            <a:chExt cx="2473921" cy="2179165"/>
          </a:xfrm>
        </p:grpSpPr>
        <p:sp>
          <p:nvSpPr>
            <p:cNvPr id="8" name="Rectangle 7"/>
            <p:cNvSpPr/>
            <p:nvPr/>
          </p:nvSpPr>
          <p:spPr>
            <a:xfrm>
              <a:off x="5253592" y="477731"/>
              <a:ext cx="2473921" cy="216746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Rectangle 9"/>
            <p:cNvSpPr/>
            <p:nvPr/>
          </p:nvSpPr>
          <p:spPr>
            <a:xfrm>
              <a:off x="5253592" y="489430"/>
              <a:ext cx="2473921" cy="216746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84912" tIns="184912" rIns="184912" bIns="184912" numCol="1" spcCol="1270" anchor="t" anchorCtr="0">
              <a:noAutofit/>
            </a:bodyPr>
            <a:lstStyle/>
            <a:p>
              <a:pPr lvl="0" algn="ctr" defTabSz="1155700">
                <a:lnSpc>
                  <a:spcPct val="90000"/>
                </a:lnSpc>
                <a:spcBef>
                  <a:spcPct val="0"/>
                </a:spcBef>
                <a:spcAft>
                  <a:spcPct val="35000"/>
                </a:spcAft>
              </a:pPr>
              <a:r>
                <a:rPr lang="en-US" sz="2600" b="1" kern="1200" dirty="0" smtClean="0"/>
                <a:t>Pivot Point Extraction</a:t>
              </a:r>
              <a:endParaRPr lang="en-US" sz="2600" b="1" kern="1200" dirty="0"/>
            </a:p>
          </p:txBody>
        </p:sp>
      </p:grpSp>
      <p:sp>
        <p:nvSpPr>
          <p:cNvPr id="3" name="TextBox 2"/>
          <p:cNvSpPr txBox="1"/>
          <p:nvPr/>
        </p:nvSpPr>
        <p:spPr>
          <a:xfrm>
            <a:off x="5748081" y="1772098"/>
            <a:ext cx="2637183" cy="1292662"/>
          </a:xfrm>
          <a:prstGeom prst="rect">
            <a:avLst/>
          </a:prstGeom>
          <a:noFill/>
        </p:spPr>
        <p:txBody>
          <a:bodyPr wrap="square" rtlCol="0">
            <a:spAutoFit/>
          </a:bodyPr>
          <a:lstStyle/>
          <a:p>
            <a:pPr lvl="0" algn="ctr"/>
            <a:r>
              <a:rPr lang="en-US" sz="2600" b="1" dirty="0"/>
              <a:t>Multiple Linear Regression Model</a:t>
            </a:r>
          </a:p>
        </p:txBody>
      </p:sp>
      <p:sp>
        <p:nvSpPr>
          <p:cNvPr id="6" name="TextBox 5"/>
          <p:cNvSpPr txBox="1"/>
          <p:nvPr/>
        </p:nvSpPr>
        <p:spPr>
          <a:xfrm>
            <a:off x="3292919" y="5221347"/>
            <a:ext cx="2345514" cy="769441"/>
          </a:xfrm>
          <a:prstGeom prst="rect">
            <a:avLst/>
          </a:prstGeom>
          <a:noFill/>
        </p:spPr>
        <p:txBody>
          <a:bodyPr wrap="none" rtlCol="0">
            <a:spAutoFit/>
          </a:bodyPr>
          <a:lstStyle/>
          <a:p>
            <a:pPr lvl="0"/>
            <a:r>
              <a:rPr lang="en-US" sz="2600" b="1" dirty="0"/>
              <a:t>Data Analysis</a:t>
            </a:r>
          </a:p>
          <a:p>
            <a:endParaRPr lang="en-US" b="1" dirty="0"/>
          </a:p>
        </p:txBody>
      </p:sp>
      <p:sp>
        <p:nvSpPr>
          <p:cNvPr id="11" name="TextBox 10"/>
          <p:cNvSpPr txBox="1"/>
          <p:nvPr/>
        </p:nvSpPr>
        <p:spPr>
          <a:xfrm>
            <a:off x="695708" y="1772098"/>
            <a:ext cx="3207551" cy="1692771"/>
          </a:xfrm>
          <a:prstGeom prst="rect">
            <a:avLst/>
          </a:prstGeom>
          <a:noFill/>
        </p:spPr>
        <p:txBody>
          <a:bodyPr wrap="square" rtlCol="0">
            <a:spAutoFit/>
          </a:bodyPr>
          <a:lstStyle/>
          <a:p>
            <a:pPr lvl="0" algn="ctr">
              <a:lnSpc>
                <a:spcPct val="100000"/>
              </a:lnSpc>
              <a:spcAft>
                <a:spcPts val="0"/>
              </a:spcAft>
            </a:pPr>
            <a:r>
              <a:rPr lang="en-US" sz="2600" b="1" dirty="0"/>
              <a:t>Data acquisition and</a:t>
            </a:r>
          </a:p>
          <a:p>
            <a:pPr lvl="0" algn="ctr">
              <a:lnSpc>
                <a:spcPct val="100000"/>
              </a:lnSpc>
              <a:spcAft>
                <a:spcPts val="0"/>
              </a:spcAft>
            </a:pPr>
            <a:r>
              <a:rPr lang="en-US" sz="2600" b="1" dirty="0"/>
              <a:t> pre-processing</a:t>
            </a:r>
          </a:p>
          <a:p>
            <a:pPr algn="ctr"/>
            <a:endParaRPr lang="en-US" sz="2600" b="1" dirty="0"/>
          </a:p>
        </p:txBody>
      </p:sp>
      <p:sp>
        <p:nvSpPr>
          <p:cNvPr id="13" name="Oval 12"/>
          <p:cNvSpPr/>
          <p:nvPr/>
        </p:nvSpPr>
        <p:spPr>
          <a:xfrm>
            <a:off x="1908160" y="3749698"/>
            <a:ext cx="541866" cy="541866"/>
          </a:xfrm>
          <a:prstGeom prst="ellipse">
            <a:avLst/>
          </a:prstGeom>
          <a:ln w="28575">
            <a:solidFill>
              <a:schemeClr val="bg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Oval 13"/>
          <p:cNvSpPr/>
          <p:nvPr/>
        </p:nvSpPr>
        <p:spPr>
          <a:xfrm>
            <a:off x="4194743" y="3757887"/>
            <a:ext cx="541866" cy="541866"/>
          </a:xfrm>
          <a:prstGeom prst="ellipse">
            <a:avLst/>
          </a:prstGeom>
          <a:ln w="28575">
            <a:solidFill>
              <a:schemeClr val="bg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Oval 14"/>
          <p:cNvSpPr/>
          <p:nvPr/>
        </p:nvSpPr>
        <p:spPr>
          <a:xfrm>
            <a:off x="9142346" y="3749698"/>
            <a:ext cx="541866" cy="541866"/>
          </a:xfrm>
          <a:prstGeom prst="ellipse">
            <a:avLst/>
          </a:prstGeom>
          <a:ln w="28575">
            <a:solidFill>
              <a:schemeClr val="bg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2140216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 calcmode="lin" valueType="num">
                                      <p:cBhvr>
                                        <p:cTn id="14" dur="500" fill="hold"/>
                                        <p:tgtEl>
                                          <p:spTgt spid="11"/>
                                        </p:tgtEl>
                                        <p:attrNameLst>
                                          <p:attrName>style.rotation</p:attrName>
                                        </p:attrNameLst>
                                      </p:cBhvr>
                                      <p:tavLst>
                                        <p:tav tm="0">
                                          <p:val>
                                            <p:fltVal val="90"/>
                                          </p:val>
                                        </p:tav>
                                        <p:tav tm="100000">
                                          <p:val>
                                            <p:fltVal val="0"/>
                                          </p:val>
                                        </p:tav>
                                      </p:tavLst>
                                    </p:anim>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 calcmode="lin" valueType="num">
                                      <p:cBhvr>
                                        <p:cTn id="22" dur="500" fill="hold"/>
                                        <p:tgtEl>
                                          <p:spTgt spid="6"/>
                                        </p:tgtEl>
                                        <p:attrNameLst>
                                          <p:attrName>style.rotation</p:attrName>
                                        </p:attrNameLst>
                                      </p:cBhvr>
                                      <p:tavLst>
                                        <p:tav tm="0">
                                          <p:val>
                                            <p:fltVal val="90"/>
                                          </p:val>
                                        </p:tav>
                                        <p:tav tm="100000">
                                          <p:val>
                                            <p:fltVal val="0"/>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anim calcmode="lin" valueType="num">
                                      <p:cBhvr>
                                        <p:cTn id="30" dur="500" fill="hold"/>
                                        <p:tgtEl>
                                          <p:spTgt spid="3"/>
                                        </p:tgtEl>
                                        <p:attrNameLst>
                                          <p:attrName>style.rotation</p:attrName>
                                        </p:attrNameLst>
                                      </p:cBhvr>
                                      <p:tavLst>
                                        <p:tav tm="0">
                                          <p:val>
                                            <p:fltVal val="90"/>
                                          </p:val>
                                        </p:tav>
                                        <p:tav tm="100000">
                                          <p:val>
                                            <p:fltVal val="0"/>
                                          </p:val>
                                        </p:tav>
                                      </p:tavLst>
                                    </p:anim>
                                    <p:animEffect transition="in" filter="fade">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ppt_w</p:attrName>
                                        </p:attrNameLst>
                                      </p:cBhvr>
                                      <p:tavLst>
                                        <p:tav tm="0">
                                          <p:val>
                                            <p:fltVal val="0"/>
                                          </p:val>
                                        </p:tav>
                                        <p:tav tm="100000">
                                          <p:val>
                                            <p:strVal val="#ppt_w"/>
                                          </p:val>
                                        </p:tav>
                                      </p:tavLst>
                                    </p:anim>
                                    <p:anim calcmode="lin" valueType="num">
                                      <p:cBhvr>
                                        <p:cTn id="37" dur="500" fill="hold"/>
                                        <p:tgtEl>
                                          <p:spTgt spid="7"/>
                                        </p:tgtEl>
                                        <p:attrNameLst>
                                          <p:attrName>ppt_h</p:attrName>
                                        </p:attrNameLst>
                                      </p:cBhvr>
                                      <p:tavLst>
                                        <p:tav tm="0">
                                          <p:val>
                                            <p:fltVal val="0"/>
                                          </p:val>
                                        </p:tav>
                                        <p:tav tm="100000">
                                          <p:val>
                                            <p:strVal val="#ppt_h"/>
                                          </p:val>
                                        </p:tav>
                                      </p:tavLst>
                                    </p:anim>
                                    <p:anim calcmode="lin" valueType="num">
                                      <p:cBhvr>
                                        <p:cTn id="38" dur="500" fill="hold"/>
                                        <p:tgtEl>
                                          <p:spTgt spid="7"/>
                                        </p:tgtEl>
                                        <p:attrNameLst>
                                          <p:attrName>style.rotation</p:attrName>
                                        </p:attrNameLst>
                                      </p:cBhvr>
                                      <p:tavLst>
                                        <p:tav tm="0">
                                          <p:val>
                                            <p:fltVal val="90"/>
                                          </p:val>
                                        </p:tav>
                                        <p:tav tm="100000">
                                          <p:val>
                                            <p:fltVal val="0"/>
                                          </p:val>
                                        </p:tav>
                                      </p:tavLst>
                                    </p:anim>
                                    <p:animEffect transition="in" filter="fade">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6"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906997" y="1229008"/>
            <a:ext cx="9580612" cy="5555475"/>
          </a:xfrm>
          <a:prstGeom prst="rect">
            <a:avLst/>
          </a:prstGeom>
        </p:spPr>
      </p:pic>
      <p:sp>
        <p:nvSpPr>
          <p:cNvPr id="5" name="Text Placeholder 2"/>
          <p:cNvSpPr txBox="1">
            <a:spLocks/>
          </p:cNvSpPr>
          <p:nvPr/>
        </p:nvSpPr>
        <p:spPr>
          <a:xfrm>
            <a:off x="609600"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MAX NDVI and Evapotranspiration</a:t>
            </a:r>
            <a:endParaRPr lang="en-US" sz="4000" dirty="0">
              <a:solidFill>
                <a:schemeClr val="bg1"/>
              </a:solidFill>
              <a:latin typeface="Century Gothic" panose="020B0502020202020204" pitchFamily="34" charset="0"/>
            </a:endParaRPr>
          </a:p>
        </p:txBody>
      </p:sp>
      <p:sp>
        <p:nvSpPr>
          <p:cNvPr id="7" name="TextBox 6"/>
          <p:cNvSpPr txBox="1"/>
          <p:nvPr/>
        </p:nvSpPr>
        <p:spPr>
          <a:xfrm>
            <a:off x="1340810" y="1435106"/>
            <a:ext cx="2278535" cy="1315745"/>
          </a:xfrm>
          <a:prstGeom prst="rect">
            <a:avLst/>
          </a:prstGeom>
          <a:noFill/>
        </p:spPr>
        <p:txBody>
          <a:bodyPr wrap="square" rtlCol="0">
            <a:spAutoFit/>
          </a:bodyPr>
          <a:lstStyle/>
          <a:p>
            <a:pPr>
              <a:lnSpc>
                <a:spcPct val="150000"/>
              </a:lnSpc>
            </a:pPr>
            <a:r>
              <a:rPr lang="en-US" sz="2000" b="1" dirty="0" smtClean="0">
                <a:solidFill>
                  <a:schemeClr val="bg1"/>
                </a:solidFill>
              </a:rPr>
              <a:t>Moderate</a:t>
            </a:r>
          </a:p>
          <a:p>
            <a:pPr>
              <a:lnSpc>
                <a:spcPct val="150000"/>
              </a:lnSpc>
            </a:pPr>
            <a:endParaRPr lang="en-US" sz="1600" b="1" dirty="0">
              <a:solidFill>
                <a:schemeClr val="bg1"/>
              </a:solidFill>
            </a:endParaRPr>
          </a:p>
          <a:p>
            <a:pPr>
              <a:lnSpc>
                <a:spcPct val="150000"/>
              </a:lnSpc>
            </a:pPr>
            <a:endParaRPr lang="en-US" sz="1700" b="1" dirty="0" smtClean="0">
              <a:solidFill>
                <a:schemeClr val="bg1"/>
              </a:solidFill>
            </a:endParaRPr>
          </a:p>
        </p:txBody>
      </p:sp>
      <p:sp>
        <p:nvSpPr>
          <p:cNvPr id="4" name="Text Placeholder 3"/>
          <p:cNvSpPr>
            <a:spLocks noGrp="1"/>
          </p:cNvSpPr>
          <p:nvPr>
            <p:ph type="body" sz="quarter" idx="13"/>
          </p:nvPr>
        </p:nvSpPr>
        <p:spPr>
          <a:xfrm>
            <a:off x="906997" y="6583680"/>
            <a:ext cx="3756444" cy="274320"/>
          </a:xfrm>
        </p:spPr>
        <p:txBody>
          <a:bodyPr>
            <a:normAutofit/>
          </a:bodyPr>
          <a:lstStyle/>
          <a:p>
            <a:r>
              <a:rPr lang="en-US" sz="1000" dirty="0">
                <a:solidFill>
                  <a:schemeClr val="bg1"/>
                </a:solidFill>
              </a:rPr>
              <a:t>Image Credit: </a:t>
            </a:r>
            <a:r>
              <a:rPr lang="en-US" sz="1000" dirty="0" err="1" smtClean="0">
                <a:solidFill>
                  <a:schemeClr val="bg1"/>
                </a:solidFill>
              </a:rPr>
              <a:t>retostockli’s</a:t>
            </a:r>
            <a:r>
              <a:rPr lang="en-US" sz="1000" dirty="0" smtClean="0">
                <a:solidFill>
                  <a:schemeClr val="bg1"/>
                </a:solidFill>
              </a:rPr>
              <a:t> channel</a:t>
            </a:r>
            <a:endParaRPr lang="en-US" sz="1000" dirty="0">
              <a:solidFill>
                <a:schemeClr val="bg1"/>
              </a:solidFill>
            </a:endParaRPr>
          </a:p>
        </p:txBody>
      </p:sp>
      <p:sp>
        <p:nvSpPr>
          <p:cNvPr id="9" name="TextBox 8"/>
          <p:cNvSpPr txBox="1"/>
          <p:nvPr/>
        </p:nvSpPr>
        <p:spPr>
          <a:xfrm>
            <a:off x="3778899" y="1560175"/>
            <a:ext cx="1474236" cy="369332"/>
          </a:xfrm>
          <a:prstGeom prst="rect">
            <a:avLst/>
          </a:prstGeom>
          <a:noFill/>
        </p:spPr>
        <p:txBody>
          <a:bodyPr wrap="square" rtlCol="0">
            <a:spAutoFit/>
          </a:bodyPr>
          <a:lstStyle/>
          <a:p>
            <a:r>
              <a:rPr lang="en-US" b="1" dirty="0" smtClean="0">
                <a:solidFill>
                  <a:schemeClr val="bg1"/>
                </a:solidFill>
              </a:rPr>
              <a:t>Resolution</a:t>
            </a:r>
            <a:endParaRPr lang="en-US" b="1" dirty="0">
              <a:solidFill>
                <a:schemeClr val="bg1"/>
              </a:solidFill>
            </a:endParaRPr>
          </a:p>
        </p:txBody>
      </p:sp>
      <p:sp>
        <p:nvSpPr>
          <p:cNvPr id="12" name="TextBox 11"/>
          <p:cNvSpPr txBox="1"/>
          <p:nvPr/>
        </p:nvSpPr>
        <p:spPr>
          <a:xfrm>
            <a:off x="5987204" y="1556490"/>
            <a:ext cx="1109599" cy="369332"/>
          </a:xfrm>
          <a:prstGeom prst="rect">
            <a:avLst/>
          </a:prstGeom>
          <a:noFill/>
        </p:spPr>
        <p:txBody>
          <a:bodyPr wrap="none" rtlCol="0">
            <a:spAutoFit/>
          </a:bodyPr>
          <a:lstStyle/>
          <a:p>
            <a:r>
              <a:rPr lang="en-US" b="1" dirty="0" smtClean="0">
                <a:solidFill>
                  <a:schemeClr val="bg1"/>
                </a:solidFill>
              </a:rPr>
              <a:t>Imaging</a:t>
            </a:r>
            <a:endParaRPr lang="en-US" b="1" dirty="0">
              <a:solidFill>
                <a:schemeClr val="bg1"/>
              </a:solidFill>
            </a:endParaRPr>
          </a:p>
        </p:txBody>
      </p:sp>
      <p:sp>
        <p:nvSpPr>
          <p:cNvPr id="13" name="TextBox 12"/>
          <p:cNvSpPr txBox="1"/>
          <p:nvPr/>
        </p:nvSpPr>
        <p:spPr>
          <a:xfrm>
            <a:off x="7992542" y="1556490"/>
            <a:ext cx="2302233" cy="369332"/>
          </a:xfrm>
          <a:prstGeom prst="rect">
            <a:avLst/>
          </a:prstGeom>
          <a:noFill/>
        </p:spPr>
        <p:txBody>
          <a:bodyPr wrap="none" rtlCol="0">
            <a:spAutoFit/>
          </a:bodyPr>
          <a:lstStyle/>
          <a:p>
            <a:r>
              <a:rPr lang="en-US" b="1" dirty="0" err="1" smtClean="0">
                <a:solidFill>
                  <a:schemeClr val="bg1"/>
                </a:solidFill>
              </a:rPr>
              <a:t>Spectroradiometer</a:t>
            </a:r>
            <a:endParaRPr lang="en-US" b="1" dirty="0">
              <a:solidFill>
                <a:schemeClr val="bg1"/>
              </a:solidFill>
            </a:endParaRPr>
          </a:p>
        </p:txBody>
      </p:sp>
      <p:pic>
        <p:nvPicPr>
          <p:cNvPr id="3" name="Picture 2"/>
          <p:cNvPicPr>
            <a:picLocks noChangeAspect="1"/>
          </p:cNvPicPr>
          <p:nvPr/>
        </p:nvPicPr>
        <p:blipFill>
          <a:blip r:embed="rId4"/>
          <a:stretch>
            <a:fillRect/>
          </a:stretch>
        </p:blipFill>
        <p:spPr>
          <a:xfrm>
            <a:off x="0" y="1435106"/>
            <a:ext cx="12205250" cy="5328366"/>
          </a:xfrm>
          <a:prstGeom prst="rect">
            <a:avLst/>
          </a:prstGeom>
        </p:spPr>
      </p:pic>
      <p:pic>
        <p:nvPicPr>
          <p:cNvPr id="2" name="Picture 1"/>
          <p:cNvPicPr>
            <a:picLocks noChangeAspect="1"/>
          </p:cNvPicPr>
          <p:nvPr/>
        </p:nvPicPr>
        <p:blipFill>
          <a:blip r:embed="rId5"/>
          <a:stretch>
            <a:fillRect/>
          </a:stretch>
        </p:blipFill>
        <p:spPr>
          <a:xfrm>
            <a:off x="3197500" y="3022165"/>
            <a:ext cx="5810250" cy="1974456"/>
          </a:xfrm>
          <a:prstGeom prst="rect">
            <a:avLst/>
          </a:prstGeom>
        </p:spPr>
      </p:pic>
    </p:spTree>
    <p:extLst>
      <p:ext uri="{BB962C8B-B14F-4D97-AF65-F5344CB8AC3E}">
        <p14:creationId xmlns:p14="http://schemas.microsoft.com/office/powerpoint/2010/main" val="394919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500"/>
                                        <p:tgtEl>
                                          <p:spTgt spid="2"/>
                                        </p:tgtEl>
                                        <p:attrNameLst>
                                          <p:attrName>ppt_x</p:attrName>
                                        </p:attrNameLst>
                                      </p:cBhvr>
                                      <p:tavLst>
                                        <p:tav tm="0">
                                          <p:val>
                                            <p:strVal val="ppt_x"/>
                                          </p:val>
                                        </p:tav>
                                        <p:tav tm="100000">
                                          <p:val>
                                            <p:strVal val="ppt_x"/>
                                          </p:val>
                                        </p:tav>
                                      </p:tavLst>
                                    </p:anim>
                                    <p:anim calcmode="lin" valueType="num">
                                      <p:cBhvr additive="base">
                                        <p:cTn id="12" dur="500"/>
                                        <p:tgtEl>
                                          <p:spTgt spid="2"/>
                                        </p:tgtEl>
                                        <p:attrNameLst>
                                          <p:attrName>ppt_y</p:attrName>
                                        </p:attrNameLst>
                                      </p:cBhvr>
                                      <p:tavLst>
                                        <p:tav tm="0">
                                          <p:val>
                                            <p:strVal val="ppt_y"/>
                                          </p:val>
                                        </p:tav>
                                        <p:tav tm="100000">
                                          <p:val>
                                            <p:strVal val="1+ppt_h/2"/>
                                          </p:val>
                                        </p:tav>
                                      </p:tavLst>
                                    </p:anim>
                                    <p:set>
                                      <p:cBhvr>
                                        <p:cTn id="13" dur="1" fill="hold">
                                          <p:stCondLst>
                                            <p:cond delay="499"/>
                                          </p:stCondLst>
                                        </p:cTn>
                                        <p:tgtEl>
                                          <p:spTgt spid="2"/>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3"/>
                                        </p:tgtEl>
                                      </p:cBhvr>
                                    </p:animEffect>
                                    <p:set>
                                      <p:cBhvr>
                                        <p:cTn id="16" dur="1" fill="hold">
                                          <p:stCondLst>
                                            <p:cond delay="499"/>
                                          </p:stCondLst>
                                        </p:cTn>
                                        <p:tgtEl>
                                          <p:spTgt spid="3"/>
                                        </p:tgtEl>
                                        <p:attrNameLst>
                                          <p:attrName>style.visibility</p:attrName>
                                        </p:attrNameLst>
                                      </p:cBhvr>
                                      <p:to>
                                        <p:strVal val="hidden"/>
                                      </p:to>
                                    </p:set>
                                  </p:childTnLst>
                                </p:cTn>
                              </p:par>
                            </p:childTnLst>
                          </p:cTn>
                        </p:par>
                        <p:par>
                          <p:cTn id="17" fill="hold">
                            <p:stCondLst>
                              <p:cond delay="500"/>
                            </p:stCondLst>
                            <p:childTnLst>
                              <p:par>
                                <p:cTn id="18" presetID="1"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par>
                          <p:cTn id="20" fill="hold">
                            <p:stCondLst>
                              <p:cond delay="500"/>
                            </p:stCondLst>
                            <p:childTnLst>
                              <p:par>
                                <p:cTn id="21" presetID="53" presetClass="entr" presetSubtype="1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par>
                          <p:cTn id="26" fill="hold">
                            <p:stCondLst>
                              <p:cond delay="1000"/>
                            </p:stCondLst>
                            <p:childTnLst>
                              <p:par>
                                <p:cTn id="27" presetID="53" presetClass="entr" presetSubtype="16"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childTnLst>
                          </p:cTn>
                        </p:par>
                        <p:par>
                          <p:cTn id="32" fill="hold">
                            <p:stCondLst>
                              <p:cond delay="1500"/>
                            </p:stCondLst>
                            <p:childTnLst>
                              <p:par>
                                <p:cTn id="33" presetID="53" presetClass="entr" presetSubtype="16"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cTn>
                              </p:par>
                            </p:childTnLst>
                          </p:cTn>
                        </p:par>
                        <p:par>
                          <p:cTn id="38" fill="hold">
                            <p:stCondLst>
                              <p:cond delay="2000"/>
                            </p:stCondLst>
                            <p:childTnLst>
                              <p:par>
                                <p:cTn id="39" presetID="53" presetClass="entr" presetSubtype="16"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500" fill="hold"/>
                                        <p:tgtEl>
                                          <p:spTgt spid="13"/>
                                        </p:tgtEl>
                                        <p:attrNameLst>
                                          <p:attrName>ppt_w</p:attrName>
                                        </p:attrNameLst>
                                      </p:cBhvr>
                                      <p:tavLst>
                                        <p:tav tm="0">
                                          <p:val>
                                            <p:fltVal val="0"/>
                                          </p:val>
                                        </p:tav>
                                        <p:tav tm="100000">
                                          <p:val>
                                            <p:strVal val="#ppt_w"/>
                                          </p:val>
                                        </p:tav>
                                      </p:tavLst>
                                    </p:anim>
                                    <p:anim calcmode="lin" valueType="num">
                                      <p:cBhvr>
                                        <p:cTn id="42" dur="500" fill="hold"/>
                                        <p:tgtEl>
                                          <p:spTgt spid="13"/>
                                        </p:tgtEl>
                                        <p:attrNameLst>
                                          <p:attrName>ppt_h</p:attrName>
                                        </p:attrNameLst>
                                      </p:cBhvr>
                                      <p:tavLst>
                                        <p:tav tm="0">
                                          <p:val>
                                            <p:fltVal val="0"/>
                                          </p:val>
                                        </p:tav>
                                        <p:tav tm="100000">
                                          <p:val>
                                            <p:strVal val="#ppt_h"/>
                                          </p:val>
                                        </p:tav>
                                      </p:tavLst>
                                    </p:anim>
                                    <p:animEffect transition="in" filter="fade">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286088" y="7765566"/>
            <a:ext cx="2657856" cy="274320"/>
          </a:xfrm>
        </p:spPr>
        <p:txBody>
          <a:bodyPr/>
          <a:lstStyle/>
          <a:p>
            <a:endParaRPr lang="en-US" dirty="0"/>
          </a:p>
        </p:txBody>
      </p:sp>
      <p:pic>
        <p:nvPicPr>
          <p:cNvPr id="14" name="Picture 13"/>
          <p:cNvPicPr>
            <a:picLocks noChangeAspect="1"/>
          </p:cNvPicPr>
          <p:nvPr/>
        </p:nvPicPr>
        <p:blipFill>
          <a:blip r:embed="rId3"/>
          <a:stretch>
            <a:fillRect/>
          </a:stretch>
        </p:blipFill>
        <p:spPr>
          <a:xfrm>
            <a:off x="5654495" y="1759471"/>
            <a:ext cx="6242755" cy="4366517"/>
          </a:xfrm>
          <a:prstGeom prst="rect">
            <a:avLst/>
          </a:prstGeom>
        </p:spPr>
      </p:pic>
      <p:sp>
        <p:nvSpPr>
          <p:cNvPr id="33" name="Text Placeholder 2"/>
          <p:cNvSpPr txBox="1">
            <a:spLocks/>
          </p:cNvSpPr>
          <p:nvPr/>
        </p:nvSpPr>
        <p:spPr>
          <a:xfrm>
            <a:off x="600806" y="552324"/>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PRISM Climate Group</a:t>
            </a:r>
            <a:endParaRPr lang="en-US" sz="4000" dirty="0">
              <a:solidFill>
                <a:schemeClr val="bg1"/>
              </a:solidFill>
              <a:latin typeface="Century Gothic" panose="020B0502020202020204" pitchFamily="34" charset="0"/>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35934" t="3945" r="35062" b="3301"/>
          <a:stretch/>
        </p:blipFill>
        <p:spPr>
          <a:xfrm>
            <a:off x="286088" y="1290742"/>
            <a:ext cx="2941982" cy="5308841"/>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22850" t="9854" r="21869" b="19613"/>
          <a:stretch/>
        </p:blipFill>
        <p:spPr>
          <a:xfrm>
            <a:off x="10653519" y="5616192"/>
            <a:ext cx="1538481" cy="1107586"/>
          </a:xfrm>
          <a:prstGeom prst="rect">
            <a:avLst/>
          </a:prstGeom>
        </p:spPr>
      </p:pic>
      <p:grpSp>
        <p:nvGrpSpPr>
          <p:cNvPr id="38" name="Group 37"/>
          <p:cNvGrpSpPr/>
          <p:nvPr/>
        </p:nvGrpSpPr>
        <p:grpSpPr>
          <a:xfrm>
            <a:off x="3030639" y="1676808"/>
            <a:ext cx="9137090" cy="4405490"/>
            <a:chOff x="3030639" y="1676808"/>
            <a:chExt cx="9137090" cy="4405490"/>
          </a:xfrm>
        </p:grpSpPr>
        <p:pic>
          <p:nvPicPr>
            <p:cNvPr id="5" name="Picture 4"/>
            <p:cNvPicPr>
              <a:picLocks noChangeAspect="1"/>
            </p:cNvPicPr>
            <p:nvPr/>
          </p:nvPicPr>
          <p:blipFill>
            <a:blip r:embed="rId6"/>
            <a:stretch>
              <a:fillRect/>
            </a:stretch>
          </p:blipFill>
          <p:spPr>
            <a:xfrm flipV="1">
              <a:off x="6964584" y="1676808"/>
              <a:ext cx="4988877" cy="165326"/>
            </a:xfrm>
            <a:prstGeom prst="rect">
              <a:avLst/>
            </a:prstGeom>
          </p:spPr>
        </p:pic>
        <p:pic>
          <p:nvPicPr>
            <p:cNvPr id="12" name="Picture 11"/>
            <p:cNvPicPr>
              <a:picLocks noChangeAspect="1"/>
            </p:cNvPicPr>
            <p:nvPr/>
          </p:nvPicPr>
          <p:blipFill>
            <a:blip r:embed="rId6"/>
            <a:stretch>
              <a:fillRect/>
            </a:stretch>
          </p:blipFill>
          <p:spPr>
            <a:xfrm flipV="1">
              <a:off x="6337644" y="2501482"/>
              <a:ext cx="4988877" cy="165326"/>
            </a:xfrm>
            <a:prstGeom prst="rect">
              <a:avLst/>
            </a:prstGeom>
          </p:spPr>
        </p:pic>
        <p:pic>
          <p:nvPicPr>
            <p:cNvPr id="13" name="Picture 12"/>
            <p:cNvPicPr>
              <a:picLocks noChangeAspect="1"/>
            </p:cNvPicPr>
            <p:nvPr/>
          </p:nvPicPr>
          <p:blipFill>
            <a:blip r:embed="rId6"/>
            <a:stretch>
              <a:fillRect/>
            </a:stretch>
          </p:blipFill>
          <p:spPr>
            <a:xfrm flipV="1">
              <a:off x="5472167" y="3264036"/>
              <a:ext cx="4988877" cy="165326"/>
            </a:xfrm>
            <a:prstGeom prst="rect">
              <a:avLst/>
            </a:prstGeom>
          </p:spPr>
        </p:pic>
        <p:pic>
          <p:nvPicPr>
            <p:cNvPr id="16" name="Picture 15"/>
            <p:cNvPicPr>
              <a:picLocks noChangeAspect="1"/>
            </p:cNvPicPr>
            <p:nvPr/>
          </p:nvPicPr>
          <p:blipFill>
            <a:blip r:embed="rId6"/>
            <a:stretch>
              <a:fillRect/>
            </a:stretch>
          </p:blipFill>
          <p:spPr>
            <a:xfrm flipV="1">
              <a:off x="4797854" y="3977589"/>
              <a:ext cx="4988877" cy="165326"/>
            </a:xfrm>
            <a:prstGeom prst="rect">
              <a:avLst/>
            </a:prstGeom>
          </p:spPr>
        </p:pic>
        <p:pic>
          <p:nvPicPr>
            <p:cNvPr id="17" name="Picture 16"/>
            <p:cNvPicPr>
              <a:picLocks noChangeAspect="1"/>
            </p:cNvPicPr>
            <p:nvPr/>
          </p:nvPicPr>
          <p:blipFill>
            <a:blip r:embed="rId6"/>
            <a:stretch>
              <a:fillRect/>
            </a:stretch>
          </p:blipFill>
          <p:spPr>
            <a:xfrm flipV="1">
              <a:off x="4032824" y="4798306"/>
              <a:ext cx="4988877" cy="165326"/>
            </a:xfrm>
            <a:prstGeom prst="rect">
              <a:avLst/>
            </a:prstGeom>
          </p:spPr>
        </p:pic>
        <p:pic>
          <p:nvPicPr>
            <p:cNvPr id="18" name="Picture 17"/>
            <p:cNvPicPr>
              <a:picLocks noChangeAspect="1"/>
            </p:cNvPicPr>
            <p:nvPr/>
          </p:nvPicPr>
          <p:blipFill>
            <a:blip r:embed="rId6"/>
            <a:stretch>
              <a:fillRect/>
            </a:stretch>
          </p:blipFill>
          <p:spPr>
            <a:xfrm flipV="1">
              <a:off x="3228070" y="5619023"/>
              <a:ext cx="4988877" cy="165326"/>
            </a:xfrm>
            <a:prstGeom prst="rect">
              <a:avLst/>
            </a:prstGeom>
          </p:spPr>
        </p:pic>
        <p:sp>
          <p:nvSpPr>
            <p:cNvPr id="6" name="TextBox 5"/>
            <p:cNvSpPr txBox="1"/>
            <p:nvPr/>
          </p:nvSpPr>
          <p:spPr>
            <a:xfrm>
              <a:off x="6750316" y="1774991"/>
              <a:ext cx="1083951" cy="369332"/>
            </a:xfrm>
            <a:prstGeom prst="rect">
              <a:avLst/>
            </a:prstGeom>
            <a:noFill/>
          </p:spPr>
          <p:txBody>
            <a:bodyPr wrap="none" rtlCol="0">
              <a:spAutoFit/>
            </a:bodyPr>
            <a:lstStyle/>
            <a:p>
              <a:r>
                <a:rPr lang="en-US" dirty="0" smtClean="0"/>
                <a:t>January</a:t>
              </a:r>
              <a:endParaRPr lang="en-US" dirty="0"/>
            </a:p>
          </p:txBody>
        </p:sp>
        <p:sp>
          <p:nvSpPr>
            <p:cNvPr id="19" name="TextBox 18"/>
            <p:cNvSpPr txBox="1"/>
            <p:nvPr/>
          </p:nvSpPr>
          <p:spPr>
            <a:xfrm>
              <a:off x="6050445" y="2584145"/>
              <a:ext cx="1399742" cy="369332"/>
            </a:xfrm>
            <a:prstGeom prst="rect">
              <a:avLst/>
            </a:prstGeom>
            <a:noFill/>
          </p:spPr>
          <p:txBody>
            <a:bodyPr wrap="none" rtlCol="0">
              <a:spAutoFit/>
            </a:bodyPr>
            <a:lstStyle/>
            <a:p>
              <a:r>
                <a:rPr lang="en-US" dirty="0" smtClean="0"/>
                <a:t>December</a:t>
              </a:r>
              <a:endParaRPr lang="en-US" dirty="0"/>
            </a:p>
          </p:txBody>
        </p:sp>
        <p:sp>
          <p:nvSpPr>
            <p:cNvPr id="24" name="TextBox 23"/>
            <p:cNvSpPr txBox="1"/>
            <p:nvPr/>
          </p:nvSpPr>
          <p:spPr>
            <a:xfrm>
              <a:off x="10767987" y="1768905"/>
              <a:ext cx="1399742" cy="369332"/>
            </a:xfrm>
            <a:prstGeom prst="rect">
              <a:avLst/>
            </a:prstGeom>
            <a:noFill/>
          </p:spPr>
          <p:txBody>
            <a:bodyPr wrap="none" rtlCol="0">
              <a:spAutoFit/>
            </a:bodyPr>
            <a:lstStyle/>
            <a:p>
              <a:r>
                <a:rPr lang="en-US" dirty="0" smtClean="0"/>
                <a:t>December</a:t>
              </a:r>
              <a:endParaRPr lang="en-US" dirty="0"/>
            </a:p>
          </p:txBody>
        </p:sp>
        <p:sp>
          <p:nvSpPr>
            <p:cNvPr id="8" name="Rectangle 7"/>
            <p:cNvSpPr/>
            <p:nvPr/>
          </p:nvSpPr>
          <p:spPr>
            <a:xfrm>
              <a:off x="5223481" y="3361573"/>
              <a:ext cx="1378904" cy="369332"/>
            </a:xfrm>
            <a:prstGeom prst="rect">
              <a:avLst/>
            </a:prstGeom>
          </p:spPr>
          <p:txBody>
            <a:bodyPr wrap="none">
              <a:spAutoFit/>
            </a:bodyPr>
            <a:lstStyle/>
            <a:p>
              <a:r>
                <a:rPr lang="en-US" dirty="0" smtClean="0"/>
                <a:t>November</a:t>
              </a:r>
              <a:endParaRPr lang="en-US" dirty="0"/>
            </a:p>
          </p:txBody>
        </p:sp>
        <p:sp>
          <p:nvSpPr>
            <p:cNvPr id="30" name="Rectangle 29"/>
            <p:cNvSpPr/>
            <p:nvPr/>
          </p:nvSpPr>
          <p:spPr>
            <a:xfrm>
              <a:off x="10192480" y="2586149"/>
              <a:ext cx="1378904" cy="369332"/>
            </a:xfrm>
            <a:prstGeom prst="rect">
              <a:avLst/>
            </a:prstGeom>
          </p:spPr>
          <p:txBody>
            <a:bodyPr wrap="none">
              <a:spAutoFit/>
            </a:bodyPr>
            <a:lstStyle/>
            <a:p>
              <a:r>
                <a:rPr lang="en-US" dirty="0" smtClean="0"/>
                <a:t>November</a:t>
              </a:r>
              <a:endParaRPr lang="en-US" dirty="0"/>
            </a:p>
          </p:txBody>
        </p:sp>
        <p:sp>
          <p:nvSpPr>
            <p:cNvPr id="31" name="Rectangle 30"/>
            <p:cNvSpPr/>
            <p:nvPr/>
          </p:nvSpPr>
          <p:spPr>
            <a:xfrm>
              <a:off x="9513463" y="3368043"/>
              <a:ext cx="1140056" cy="369332"/>
            </a:xfrm>
            <a:prstGeom prst="rect">
              <a:avLst/>
            </a:prstGeom>
          </p:spPr>
          <p:txBody>
            <a:bodyPr wrap="none">
              <a:spAutoFit/>
            </a:bodyPr>
            <a:lstStyle/>
            <a:p>
              <a:r>
                <a:rPr lang="en-US" dirty="0" smtClean="0"/>
                <a:t>October</a:t>
              </a:r>
              <a:endParaRPr lang="en-US" dirty="0"/>
            </a:p>
          </p:txBody>
        </p:sp>
        <p:sp>
          <p:nvSpPr>
            <p:cNvPr id="29" name="Rectangle 28"/>
            <p:cNvSpPr/>
            <p:nvPr/>
          </p:nvSpPr>
          <p:spPr>
            <a:xfrm>
              <a:off x="4514439" y="4113057"/>
              <a:ext cx="1140056" cy="369332"/>
            </a:xfrm>
            <a:prstGeom prst="rect">
              <a:avLst/>
            </a:prstGeom>
          </p:spPr>
          <p:txBody>
            <a:bodyPr wrap="none">
              <a:spAutoFit/>
            </a:bodyPr>
            <a:lstStyle/>
            <a:p>
              <a:r>
                <a:rPr lang="en-US" dirty="0"/>
                <a:t>October</a:t>
              </a:r>
            </a:p>
          </p:txBody>
        </p:sp>
        <p:sp>
          <p:nvSpPr>
            <p:cNvPr id="34" name="Rectangle 33"/>
            <p:cNvSpPr/>
            <p:nvPr/>
          </p:nvSpPr>
          <p:spPr>
            <a:xfrm>
              <a:off x="8538859" y="4086350"/>
              <a:ext cx="1430200" cy="369332"/>
            </a:xfrm>
            <a:prstGeom prst="rect">
              <a:avLst/>
            </a:prstGeom>
          </p:spPr>
          <p:txBody>
            <a:bodyPr wrap="none">
              <a:spAutoFit/>
            </a:bodyPr>
            <a:lstStyle/>
            <a:p>
              <a:r>
                <a:rPr lang="en-US" dirty="0" smtClean="0"/>
                <a:t>September</a:t>
              </a:r>
              <a:endParaRPr lang="en-US" dirty="0"/>
            </a:p>
          </p:txBody>
        </p:sp>
        <p:sp>
          <p:nvSpPr>
            <p:cNvPr id="35" name="Rectangle 34"/>
            <p:cNvSpPr/>
            <p:nvPr/>
          </p:nvSpPr>
          <p:spPr>
            <a:xfrm>
              <a:off x="3821918" y="4921995"/>
              <a:ext cx="1430200" cy="369332"/>
            </a:xfrm>
            <a:prstGeom prst="rect">
              <a:avLst/>
            </a:prstGeom>
          </p:spPr>
          <p:txBody>
            <a:bodyPr wrap="none">
              <a:spAutoFit/>
            </a:bodyPr>
            <a:lstStyle/>
            <a:p>
              <a:r>
                <a:rPr lang="en-US" dirty="0" smtClean="0"/>
                <a:t>September</a:t>
              </a:r>
              <a:endParaRPr lang="en-US" dirty="0"/>
            </a:p>
          </p:txBody>
        </p:sp>
        <p:sp>
          <p:nvSpPr>
            <p:cNvPr id="36" name="Rectangle 35"/>
            <p:cNvSpPr/>
            <p:nvPr/>
          </p:nvSpPr>
          <p:spPr>
            <a:xfrm>
              <a:off x="8291836" y="4910217"/>
              <a:ext cx="962123" cy="369332"/>
            </a:xfrm>
            <a:prstGeom prst="rect">
              <a:avLst/>
            </a:prstGeom>
          </p:spPr>
          <p:txBody>
            <a:bodyPr wrap="none">
              <a:spAutoFit/>
            </a:bodyPr>
            <a:lstStyle/>
            <a:p>
              <a:r>
                <a:rPr lang="en-US" dirty="0" smtClean="0"/>
                <a:t>August</a:t>
              </a:r>
              <a:endParaRPr lang="en-US" dirty="0"/>
            </a:p>
          </p:txBody>
        </p:sp>
        <p:sp>
          <p:nvSpPr>
            <p:cNvPr id="37" name="Rectangle 36"/>
            <p:cNvSpPr/>
            <p:nvPr/>
          </p:nvSpPr>
          <p:spPr>
            <a:xfrm>
              <a:off x="3030639" y="5712966"/>
              <a:ext cx="962123" cy="369332"/>
            </a:xfrm>
            <a:prstGeom prst="rect">
              <a:avLst/>
            </a:prstGeom>
          </p:spPr>
          <p:txBody>
            <a:bodyPr wrap="none">
              <a:spAutoFit/>
            </a:bodyPr>
            <a:lstStyle/>
            <a:p>
              <a:r>
                <a:rPr lang="en-US" dirty="0" smtClean="0"/>
                <a:t>August</a:t>
              </a:r>
              <a:endParaRPr lang="en-US" dirty="0"/>
            </a:p>
          </p:txBody>
        </p:sp>
        <p:sp>
          <p:nvSpPr>
            <p:cNvPr id="32" name="Rectangle 31"/>
            <p:cNvSpPr/>
            <p:nvPr/>
          </p:nvSpPr>
          <p:spPr>
            <a:xfrm>
              <a:off x="6984178" y="5705133"/>
              <a:ext cx="1430200" cy="369332"/>
            </a:xfrm>
            <a:prstGeom prst="rect">
              <a:avLst/>
            </a:prstGeom>
          </p:spPr>
          <p:txBody>
            <a:bodyPr wrap="none">
              <a:spAutoFit/>
            </a:bodyPr>
            <a:lstStyle/>
            <a:p>
              <a:r>
                <a:rPr lang="en-US" dirty="0" smtClean="0"/>
                <a:t>September</a:t>
              </a:r>
              <a:endParaRPr lang="en-US" dirty="0"/>
            </a:p>
          </p:txBody>
        </p:sp>
      </p:grpSp>
    </p:spTree>
    <p:extLst>
      <p:ext uri="{BB962C8B-B14F-4D97-AF65-F5344CB8AC3E}">
        <p14:creationId xmlns:p14="http://schemas.microsoft.com/office/powerpoint/2010/main" val="3567100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33"/>
                                        </p:tgtEl>
                                      </p:cBhvr>
                                    </p:animEffect>
                                    <p:animScale>
                                      <p:cBhvr>
                                        <p:cTn id="7" dur="250" autoRev="1" fill="hold"/>
                                        <p:tgtEl>
                                          <p:spTgt spid="33"/>
                                        </p:tgtEl>
                                      </p:cBhvr>
                                      <p:by x="105000" y="105000"/>
                                    </p:animScale>
                                  </p:childTnLst>
                                </p:cTn>
                              </p:par>
                            </p:childTnLst>
                          </p:cTn>
                        </p:par>
                        <p:par>
                          <p:cTn id="8" fill="hold">
                            <p:stCondLst>
                              <p:cond delay="500"/>
                            </p:stCondLst>
                            <p:childTnLst>
                              <p:par>
                                <p:cTn id="9" presetID="42" presetClass="exit" presetSubtype="0" fill="hold" nodeType="afterEffect">
                                  <p:stCondLst>
                                    <p:cond delay="0"/>
                                  </p:stCondLst>
                                  <p:childTnLst>
                                    <p:animEffect transition="out" filter="fade">
                                      <p:cBhvr>
                                        <p:cTn id="10" dur="1000"/>
                                        <p:tgtEl>
                                          <p:spTgt spid="14"/>
                                        </p:tgtEl>
                                      </p:cBhvr>
                                    </p:animEffect>
                                    <p:anim calcmode="lin" valueType="num">
                                      <p:cBhvr>
                                        <p:cTn id="11" dur="1000"/>
                                        <p:tgtEl>
                                          <p:spTgt spid="14"/>
                                        </p:tgtEl>
                                        <p:attrNameLst>
                                          <p:attrName>ppt_x</p:attrName>
                                        </p:attrNameLst>
                                      </p:cBhvr>
                                      <p:tavLst>
                                        <p:tav tm="0">
                                          <p:val>
                                            <p:strVal val="ppt_x"/>
                                          </p:val>
                                        </p:tav>
                                        <p:tav tm="100000">
                                          <p:val>
                                            <p:strVal val="ppt_x"/>
                                          </p:val>
                                        </p:tav>
                                      </p:tavLst>
                                    </p:anim>
                                    <p:anim calcmode="lin" valueType="num">
                                      <p:cBhvr>
                                        <p:cTn id="12" dur="1000"/>
                                        <p:tgtEl>
                                          <p:spTgt spid="14"/>
                                        </p:tgtEl>
                                        <p:attrNameLst>
                                          <p:attrName>ppt_y</p:attrName>
                                        </p:attrNameLst>
                                      </p:cBhvr>
                                      <p:tavLst>
                                        <p:tav tm="0">
                                          <p:val>
                                            <p:strVal val="ppt_y"/>
                                          </p:val>
                                        </p:tav>
                                        <p:tav tm="100000">
                                          <p:val>
                                            <p:strVal val="ppt_y+.1"/>
                                          </p:val>
                                        </p:tav>
                                      </p:tavLst>
                                    </p:anim>
                                    <p:set>
                                      <p:cBhvr>
                                        <p:cTn id="13" dur="1" fill="hold">
                                          <p:stCondLst>
                                            <p:cond delay="999"/>
                                          </p:stCondLst>
                                        </p:cTn>
                                        <p:tgtEl>
                                          <p:spTgt spid="14"/>
                                        </p:tgtEl>
                                        <p:attrNameLst>
                                          <p:attrName>style.visibility</p:attrName>
                                        </p:attrNameLst>
                                      </p:cBhvr>
                                      <p:to>
                                        <p:strVal val="hidden"/>
                                      </p:to>
                                    </p:set>
                                  </p:childTnLst>
                                </p:cTn>
                              </p:par>
                            </p:childTnLst>
                          </p:cTn>
                        </p:par>
                        <p:par>
                          <p:cTn id="14" fill="hold">
                            <p:stCondLst>
                              <p:cond delay="1500"/>
                            </p:stCondLst>
                            <p:childTnLst>
                              <p:par>
                                <p:cTn id="15" presetID="1" presetClass="exit" presetSubtype="0" fill="hold" nodeType="afterEffect">
                                  <p:stCondLst>
                                    <p:cond delay="0"/>
                                  </p:stCondLst>
                                  <p:childTnLst>
                                    <p:set>
                                      <p:cBhvr>
                                        <p:cTn id="16" dur="1" fill="hold">
                                          <p:stCondLst>
                                            <p:cond delay="0"/>
                                          </p:stCondLst>
                                        </p:cTn>
                                        <p:tgtEl>
                                          <p:spTgt spid="14"/>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38"/>
                                        </p:tgtEl>
                                        <p:attrNameLst>
                                          <p:attrName>style.visibility</p:attrName>
                                        </p:attrNameLst>
                                      </p:cBhvr>
                                      <p:to>
                                        <p:strVal val="visible"/>
                                      </p:to>
                                    </p:set>
                                  </p:childTnLst>
                                </p:cTn>
                              </p:par>
                            </p:childTnLst>
                          </p:cTn>
                        </p:par>
                        <p:par>
                          <p:cTn id="26" fill="hold">
                            <p:stCondLst>
                              <p:cond delay="2000"/>
                            </p:stCondLst>
                            <p:childTnLst>
                              <p:par>
                                <p:cTn id="27" presetID="42" presetClass="path" presetSubtype="0" accel="50000" decel="50000" fill="hold" nodeType="afterEffect">
                                  <p:stCondLst>
                                    <p:cond delay="0"/>
                                  </p:stCondLst>
                                  <p:childTnLst>
                                    <p:animMotion origin="layout" path="M 0.79726 0.00093 L 2.70833E-6 7.40741E-7 " pathEditMode="relative" rAng="0" ptsTypes="AA">
                                      <p:cBhvr>
                                        <p:cTn id="28" dur="2000" fill="hold"/>
                                        <p:tgtEl>
                                          <p:spTgt spid="38"/>
                                        </p:tgtEl>
                                        <p:attrNameLst>
                                          <p:attrName>ppt_x</p:attrName>
                                          <p:attrName>ppt_y</p:attrName>
                                        </p:attrNameLst>
                                      </p:cBhvr>
                                      <p:rCtr x="-39870"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3944" y="1470992"/>
            <a:ext cx="8944042" cy="5148811"/>
          </a:xfrm>
          <a:prstGeom prst="rect">
            <a:avLst/>
          </a:prstGeom>
        </p:spPr>
      </p:pic>
      <p:sp>
        <p:nvSpPr>
          <p:cNvPr id="4" name="Text Placeholder 3"/>
          <p:cNvSpPr>
            <a:spLocks noGrp="1"/>
          </p:cNvSpPr>
          <p:nvPr>
            <p:ph type="body" sz="quarter" idx="13"/>
          </p:nvPr>
        </p:nvSpPr>
        <p:spPr>
          <a:xfrm>
            <a:off x="286088" y="7765566"/>
            <a:ext cx="2657856" cy="274320"/>
          </a:xfrm>
        </p:spPr>
        <p:txBody>
          <a:bodyPr/>
          <a:lstStyle/>
          <a:p>
            <a:endParaRPr lang="en-US" dirty="0"/>
          </a:p>
        </p:txBody>
      </p:sp>
      <p:sp>
        <p:nvSpPr>
          <p:cNvPr id="33" name="Text Placeholder 2"/>
          <p:cNvSpPr txBox="1">
            <a:spLocks/>
          </p:cNvSpPr>
          <p:nvPr/>
        </p:nvSpPr>
        <p:spPr>
          <a:xfrm>
            <a:off x="600806" y="552324"/>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smtClean="0">
                <a:solidFill>
                  <a:schemeClr val="bg1"/>
                </a:solidFill>
                <a:latin typeface="Century Gothic" panose="020B0502020202020204" pitchFamily="34" charset="0"/>
              </a:rPr>
              <a:t>National Park Service Inventory &amp; Monitoring Program</a:t>
            </a:r>
          </a:p>
          <a:p>
            <a:pPr marL="0" indent="0" algn="ctr">
              <a:buFont typeface="Arial" panose="020B0604020202020204" pitchFamily="34" charset="0"/>
              <a:buNone/>
            </a:pPr>
            <a:endParaRPr lang="en-US" dirty="0">
              <a:solidFill>
                <a:schemeClr val="bg1"/>
              </a:solidFill>
              <a:latin typeface="Century Gothic" panose="020B0502020202020204" pitchFamily="34" charset="0"/>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34081" t="1353" r="39314" b="11110"/>
          <a:stretch/>
        </p:blipFill>
        <p:spPr>
          <a:xfrm>
            <a:off x="5396643" y="1470992"/>
            <a:ext cx="2664641" cy="4947061"/>
          </a:xfrm>
          <a:prstGeom prst="rect">
            <a:avLst/>
          </a:prstGeom>
        </p:spPr>
      </p:pic>
      <p:sp>
        <p:nvSpPr>
          <p:cNvPr id="10" name="Rectangle 9"/>
          <p:cNvSpPr/>
          <p:nvPr/>
        </p:nvSpPr>
        <p:spPr>
          <a:xfrm>
            <a:off x="2503901" y="3722231"/>
            <a:ext cx="1361270" cy="646331"/>
          </a:xfrm>
          <a:prstGeom prst="rect">
            <a:avLst/>
          </a:prstGeom>
        </p:spPr>
        <p:txBody>
          <a:bodyPr wrap="none">
            <a:spAutoFit/>
          </a:bodyPr>
          <a:lstStyle/>
          <a:p>
            <a:pPr algn="r"/>
            <a:r>
              <a:rPr lang="en-US" dirty="0" smtClean="0"/>
              <a:t>Sagebrush</a:t>
            </a:r>
          </a:p>
          <a:p>
            <a:r>
              <a:rPr lang="en-US" dirty="0" err="1" smtClean="0"/>
              <a:t>Shrubland</a:t>
            </a:r>
            <a:endParaRPr lang="en-US" dirty="0"/>
          </a:p>
        </p:txBody>
      </p:sp>
      <p:sp>
        <p:nvSpPr>
          <p:cNvPr id="11" name="Rectangle 10"/>
          <p:cNvSpPr/>
          <p:nvPr/>
        </p:nvSpPr>
        <p:spPr>
          <a:xfrm>
            <a:off x="5396643" y="3722230"/>
            <a:ext cx="1487908" cy="646331"/>
          </a:xfrm>
          <a:prstGeom prst="rect">
            <a:avLst/>
          </a:prstGeom>
        </p:spPr>
        <p:txBody>
          <a:bodyPr wrap="none">
            <a:spAutoFit/>
          </a:bodyPr>
          <a:lstStyle/>
          <a:p>
            <a:r>
              <a:rPr lang="en-US" dirty="0" smtClean="0"/>
              <a:t>Semi-Desert</a:t>
            </a:r>
          </a:p>
          <a:p>
            <a:pPr algn="r"/>
            <a:r>
              <a:rPr lang="en-US" dirty="0" smtClean="0"/>
              <a:t>Grassland</a:t>
            </a:r>
            <a:endParaRPr lang="en-US" dirty="0"/>
          </a:p>
        </p:txBody>
      </p:sp>
      <p:sp>
        <p:nvSpPr>
          <p:cNvPr id="12" name="Rectangle 11"/>
          <p:cNvSpPr/>
          <p:nvPr/>
        </p:nvSpPr>
        <p:spPr>
          <a:xfrm>
            <a:off x="8130478" y="3722230"/>
            <a:ext cx="1880643" cy="923330"/>
          </a:xfrm>
          <a:prstGeom prst="rect">
            <a:avLst/>
          </a:prstGeom>
        </p:spPr>
        <p:txBody>
          <a:bodyPr wrap="none">
            <a:spAutoFit/>
          </a:bodyPr>
          <a:lstStyle/>
          <a:p>
            <a:pPr algn="r"/>
            <a:r>
              <a:rPr lang="en-US" dirty="0" smtClean="0"/>
              <a:t>Pinyon- Juniper</a:t>
            </a:r>
          </a:p>
          <a:p>
            <a:pPr algn="r"/>
            <a:r>
              <a:rPr lang="en-US" dirty="0" smtClean="0"/>
              <a:t>Woodland</a:t>
            </a:r>
          </a:p>
          <a:p>
            <a:pPr algn="r"/>
            <a:endParaRPr lang="en-US" dirty="0"/>
          </a:p>
        </p:txBody>
      </p:sp>
      <p:sp>
        <p:nvSpPr>
          <p:cNvPr id="9" name="Rectangle 8"/>
          <p:cNvSpPr/>
          <p:nvPr/>
        </p:nvSpPr>
        <p:spPr>
          <a:xfrm>
            <a:off x="6964934" y="3487897"/>
            <a:ext cx="2331087" cy="646331"/>
          </a:xfrm>
          <a:prstGeom prst="rect">
            <a:avLst/>
          </a:prstGeom>
        </p:spPr>
        <p:txBody>
          <a:bodyPr wrap="none">
            <a:spAutoFit/>
          </a:bodyPr>
          <a:lstStyle/>
          <a:p>
            <a:pPr algn="ctr"/>
            <a:r>
              <a:rPr lang="en-US" dirty="0" smtClean="0"/>
              <a:t>Capitol Reef </a:t>
            </a:r>
          </a:p>
          <a:p>
            <a:pPr algn="ctr"/>
            <a:r>
              <a:rPr lang="en-US" dirty="0" smtClean="0"/>
              <a:t>Vegetation Classes</a:t>
            </a:r>
            <a:endParaRPr lang="en-US" dirty="0"/>
          </a:p>
        </p:txBody>
      </p:sp>
    </p:spTree>
    <p:extLst>
      <p:ext uri="{BB962C8B-B14F-4D97-AF65-F5344CB8AC3E}">
        <p14:creationId xmlns:p14="http://schemas.microsoft.com/office/powerpoint/2010/main" val="2163021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33"/>
                                        </p:tgtEl>
                                      </p:cBhvr>
                                    </p:animEffect>
                                    <p:animScale>
                                      <p:cBhvr>
                                        <p:cTn id="7" dur="250" autoRev="1" fill="hold"/>
                                        <p:tgtEl>
                                          <p:spTgt spid="3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2.91667E-6 -1.48148E-6 L -0.42304 -0.00417 " pathEditMode="relative" rAng="0" ptsTypes="AA">
                                      <p:cBhvr>
                                        <p:cTn id="11" dur="2000" fill="hold"/>
                                        <p:tgtEl>
                                          <p:spTgt spid="3"/>
                                        </p:tgtEl>
                                        <p:attrNameLst>
                                          <p:attrName>ppt_x</p:attrName>
                                          <p:attrName>ppt_y</p:attrName>
                                        </p:attrNameLst>
                                      </p:cBhvr>
                                      <p:rCtr x="-21159" y="-208"/>
                                    </p:animMotion>
                                  </p:childTnLst>
                                </p:cTn>
                              </p:par>
                              <p:par>
                                <p:cTn id="12" presetID="42" presetClass="path" presetSubtype="0" accel="50000" decel="50000" fill="hold" grpId="1" nodeType="withEffect">
                                  <p:stCondLst>
                                    <p:cond delay="0"/>
                                  </p:stCondLst>
                                  <p:childTnLst>
                                    <p:animMotion origin="layout" path="M 3.125E-6 4.44444E-6 L -0.57071 0.37546 " pathEditMode="relative" rAng="0" ptsTypes="AA">
                                      <p:cBhvr>
                                        <p:cTn id="13" dur="2000" fill="hold"/>
                                        <p:tgtEl>
                                          <p:spTgt spid="9"/>
                                        </p:tgtEl>
                                        <p:attrNameLst>
                                          <p:attrName>ppt_x</p:attrName>
                                          <p:attrName>ppt_y</p:attrName>
                                        </p:attrNameLst>
                                      </p:cBhvr>
                                      <p:rCtr x="-28542" y="18773"/>
                                    </p:animMotion>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0" grpId="0"/>
      <p:bldP spid="11" grpId="0"/>
      <p:bldP spid="12" grpId="0"/>
      <p:bldP spid="9" grpId="0"/>
      <p:bldP spid="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0" y="1466491"/>
            <a:ext cx="12205250" cy="5302300"/>
          </a:xfrm>
          <a:prstGeom prst="rect">
            <a:avLst/>
          </a:prstGeom>
        </p:spPr>
      </p:pic>
      <p:sp>
        <p:nvSpPr>
          <p:cNvPr id="3" name="Text Placeholder 2"/>
          <p:cNvSpPr>
            <a:spLocks noGrp="1"/>
          </p:cNvSpPr>
          <p:nvPr>
            <p:ph type="body" sz="quarter" idx="4294967295"/>
          </p:nvPr>
        </p:nvSpPr>
        <p:spPr>
          <a:xfrm>
            <a:off x="1440598" y="483800"/>
            <a:ext cx="9591674" cy="638175"/>
          </a:xfrm>
          <a:prstGeom prst="rect">
            <a:avLst/>
          </a:prstGeom>
        </p:spPr>
        <p:txBody>
          <a:bodyPr/>
          <a:lstStyle/>
          <a:p>
            <a:pPr marL="0" indent="0" algn="ctr">
              <a:buNone/>
            </a:pPr>
            <a:r>
              <a:rPr lang="en-US" sz="4000" dirty="0" smtClean="0">
                <a:solidFill>
                  <a:schemeClr val="bg1"/>
                </a:solidFill>
                <a:latin typeface="Century Gothic" panose="020B0502020202020204" pitchFamily="34" charset="0"/>
              </a:rPr>
              <a:t>Methodology</a:t>
            </a:r>
            <a:endParaRPr lang="en-US" sz="4000" dirty="0">
              <a:solidFill>
                <a:schemeClr val="bg1"/>
              </a:solidFill>
              <a:latin typeface="Century Gothic" panose="020B0502020202020204" pitchFamily="34" charset="0"/>
            </a:endParaRPr>
          </a:p>
        </p:txBody>
      </p:sp>
      <p:sp>
        <p:nvSpPr>
          <p:cNvPr id="5" name="Rectangle 4"/>
          <p:cNvSpPr/>
          <p:nvPr/>
        </p:nvSpPr>
        <p:spPr>
          <a:xfrm>
            <a:off x="10508952" y="6279646"/>
            <a:ext cx="1696298" cy="461665"/>
          </a:xfrm>
          <a:prstGeom prst="rect">
            <a:avLst/>
          </a:prstGeom>
        </p:spPr>
        <p:txBody>
          <a:bodyPr wrap="none">
            <a:spAutoFit/>
          </a:bodyPr>
          <a:lstStyle/>
          <a:p>
            <a:pPr algn="r"/>
            <a:r>
              <a:rPr lang="en-US" sz="1200" dirty="0"/>
              <a:t>Image Credit: </a:t>
            </a:r>
            <a:r>
              <a:rPr lang="en-US" sz="1200" dirty="0" smtClean="0"/>
              <a:t>Travel</a:t>
            </a:r>
          </a:p>
          <a:p>
            <a:pPr algn="r"/>
            <a:r>
              <a:rPr lang="en-US" sz="1200" dirty="0" smtClean="0"/>
              <a:t> </a:t>
            </a:r>
            <a:r>
              <a:rPr lang="en-US" sz="1200" dirty="0"/>
              <a:t>Around USA</a:t>
            </a: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10021" r="70282" b="19791"/>
          <a:stretch/>
        </p:blipFill>
        <p:spPr>
          <a:xfrm>
            <a:off x="1700270" y="1708028"/>
            <a:ext cx="2656296" cy="4847873"/>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20632" t="10567" r="49287" b="17986"/>
          <a:stretch/>
        </p:blipFill>
        <p:spPr>
          <a:xfrm>
            <a:off x="4855654" y="1742361"/>
            <a:ext cx="2669759" cy="4813540"/>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25441" t="13585" r="44816" b="15723"/>
          <a:stretch/>
        </p:blipFill>
        <p:spPr>
          <a:xfrm>
            <a:off x="8024501" y="1708028"/>
            <a:ext cx="2639590" cy="4847873"/>
          </a:xfrm>
          <a:prstGeom prst="rect">
            <a:avLst/>
          </a:prstGeom>
        </p:spPr>
      </p:pic>
      <p:pic>
        <p:nvPicPr>
          <p:cNvPr id="2" name="Picture 1"/>
          <p:cNvPicPr>
            <a:picLocks noChangeAspect="1"/>
          </p:cNvPicPr>
          <p:nvPr/>
        </p:nvPicPr>
        <p:blipFill>
          <a:blip r:embed="rId7"/>
          <a:stretch>
            <a:fillRect/>
          </a:stretch>
        </p:blipFill>
        <p:spPr>
          <a:xfrm>
            <a:off x="1404367" y="1460351"/>
            <a:ext cx="9444548" cy="5274820"/>
          </a:xfrm>
          <a:prstGeom prst="rect">
            <a:avLst/>
          </a:prstGeom>
        </p:spPr>
      </p:pic>
      <p:sp>
        <p:nvSpPr>
          <p:cNvPr id="12" name="TextBox 11"/>
          <p:cNvSpPr txBox="1"/>
          <p:nvPr/>
        </p:nvSpPr>
        <p:spPr>
          <a:xfrm>
            <a:off x="4322665" y="1177403"/>
            <a:ext cx="6509014" cy="461665"/>
          </a:xfrm>
          <a:prstGeom prst="rect">
            <a:avLst/>
          </a:prstGeom>
          <a:noFill/>
        </p:spPr>
        <p:txBody>
          <a:bodyPr wrap="square" rtlCol="0">
            <a:spAutoFit/>
          </a:bodyPr>
          <a:lstStyle/>
          <a:p>
            <a:r>
              <a:rPr lang="en-US" sz="2400" b="1" dirty="0" smtClean="0"/>
              <a:t>Part 2: Data Analysis</a:t>
            </a:r>
            <a:endParaRPr lang="en-US" sz="2400" b="1" dirty="0"/>
          </a:p>
        </p:txBody>
      </p:sp>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l="30043" t="5024" r="30262" b="5121"/>
          <a:stretch/>
        </p:blipFill>
        <p:spPr>
          <a:xfrm>
            <a:off x="4013629" y="1487605"/>
            <a:ext cx="4161380" cy="5262695"/>
          </a:xfrm>
          <a:prstGeom prst="rect">
            <a:avLst/>
          </a:prstGeom>
        </p:spPr>
      </p:pic>
      <p:grpSp>
        <p:nvGrpSpPr>
          <p:cNvPr id="26" name="Group 25"/>
          <p:cNvGrpSpPr/>
          <p:nvPr/>
        </p:nvGrpSpPr>
        <p:grpSpPr>
          <a:xfrm>
            <a:off x="1881809" y="1616765"/>
            <a:ext cx="1908313" cy="4373218"/>
            <a:chOff x="1881809" y="1616765"/>
            <a:chExt cx="1908313" cy="4373218"/>
          </a:xfrm>
        </p:grpSpPr>
        <p:grpSp>
          <p:nvGrpSpPr>
            <p:cNvPr id="14" name="Group 13"/>
            <p:cNvGrpSpPr/>
            <p:nvPr/>
          </p:nvGrpSpPr>
          <p:grpSpPr>
            <a:xfrm>
              <a:off x="1881809" y="1616765"/>
              <a:ext cx="1908313" cy="4373218"/>
              <a:chOff x="-2239617" y="2014330"/>
              <a:chExt cx="1908313" cy="4373218"/>
            </a:xfrm>
          </p:grpSpPr>
          <p:sp>
            <p:nvSpPr>
              <p:cNvPr id="11" name="Rectangle 10"/>
              <p:cNvSpPr/>
              <p:nvPr/>
            </p:nvSpPr>
            <p:spPr>
              <a:xfrm>
                <a:off x="-2239617" y="2014330"/>
                <a:ext cx="1908313" cy="43732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rotWithShape="1">
              <a:blip r:embed="rId9"/>
              <a:srcRect t="1431"/>
              <a:stretch/>
            </p:blipFill>
            <p:spPr>
              <a:xfrm>
                <a:off x="-2083059" y="2143490"/>
                <a:ext cx="1545666" cy="3759389"/>
              </a:xfrm>
              <a:prstGeom prst="rect">
                <a:avLst/>
              </a:prstGeom>
            </p:spPr>
          </p:pic>
        </p:grpSp>
        <p:sp>
          <p:nvSpPr>
            <p:cNvPr id="25" name="TextBox 24"/>
            <p:cNvSpPr txBox="1"/>
            <p:nvPr/>
          </p:nvSpPr>
          <p:spPr>
            <a:xfrm>
              <a:off x="2080591" y="5539410"/>
              <a:ext cx="1289135" cy="369332"/>
            </a:xfrm>
            <a:prstGeom prst="rect">
              <a:avLst/>
            </a:prstGeom>
            <a:noFill/>
          </p:spPr>
          <p:txBody>
            <a:bodyPr wrap="none" rtlCol="0">
              <a:spAutoFit/>
            </a:bodyPr>
            <a:lstStyle/>
            <a:p>
              <a:r>
                <a:rPr lang="en-US" dirty="0" smtClean="0"/>
                <a:t>Observed</a:t>
              </a:r>
              <a:endParaRPr lang="en-US" dirty="0"/>
            </a:p>
          </p:txBody>
        </p:sp>
      </p:grpSp>
      <p:grpSp>
        <p:nvGrpSpPr>
          <p:cNvPr id="36" name="Group 35"/>
          <p:cNvGrpSpPr/>
          <p:nvPr/>
        </p:nvGrpSpPr>
        <p:grpSpPr>
          <a:xfrm>
            <a:off x="5267737" y="1623390"/>
            <a:ext cx="1908313" cy="4373218"/>
            <a:chOff x="5267737" y="1623390"/>
            <a:chExt cx="1908313" cy="4373218"/>
          </a:xfrm>
        </p:grpSpPr>
        <p:grpSp>
          <p:nvGrpSpPr>
            <p:cNvPr id="19" name="Group 18"/>
            <p:cNvGrpSpPr/>
            <p:nvPr/>
          </p:nvGrpSpPr>
          <p:grpSpPr>
            <a:xfrm>
              <a:off x="5267737" y="1623390"/>
              <a:ext cx="1908313" cy="4373218"/>
              <a:chOff x="11787809" y="1517373"/>
              <a:chExt cx="1908313" cy="4373218"/>
            </a:xfrm>
          </p:grpSpPr>
          <p:sp>
            <p:nvSpPr>
              <p:cNvPr id="16" name="Rectangle 15"/>
              <p:cNvSpPr/>
              <p:nvPr/>
            </p:nvSpPr>
            <p:spPr>
              <a:xfrm>
                <a:off x="11787809" y="1517373"/>
                <a:ext cx="1908313" cy="43732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rotWithShape="1">
              <a:blip r:embed="rId10"/>
              <a:srcRect t="1295"/>
              <a:stretch/>
            </p:blipFill>
            <p:spPr>
              <a:xfrm>
                <a:off x="11988869" y="1628774"/>
                <a:ext cx="1536718" cy="3764861"/>
              </a:xfrm>
              <a:prstGeom prst="rect">
                <a:avLst/>
              </a:prstGeom>
            </p:spPr>
          </p:pic>
        </p:grpSp>
        <p:sp>
          <p:nvSpPr>
            <p:cNvPr id="27" name="TextBox 26"/>
            <p:cNvSpPr txBox="1"/>
            <p:nvPr/>
          </p:nvSpPr>
          <p:spPr>
            <a:xfrm>
              <a:off x="5519531" y="5532784"/>
              <a:ext cx="1422184" cy="369332"/>
            </a:xfrm>
            <a:prstGeom prst="rect">
              <a:avLst/>
            </a:prstGeom>
            <a:noFill/>
          </p:spPr>
          <p:txBody>
            <a:bodyPr wrap="none" rtlCol="0">
              <a:spAutoFit/>
            </a:bodyPr>
            <a:lstStyle/>
            <a:p>
              <a:r>
                <a:rPr lang="en-US" dirty="0" smtClean="0"/>
                <a:t>Theoretical</a:t>
              </a:r>
              <a:endParaRPr lang="en-US" dirty="0"/>
            </a:p>
          </p:txBody>
        </p:sp>
      </p:grpSp>
      <p:grpSp>
        <p:nvGrpSpPr>
          <p:cNvPr id="35" name="Group 34"/>
          <p:cNvGrpSpPr/>
          <p:nvPr/>
        </p:nvGrpSpPr>
        <p:grpSpPr>
          <a:xfrm>
            <a:off x="8468141" y="1616763"/>
            <a:ext cx="1908313" cy="4373218"/>
            <a:chOff x="8468141" y="1616763"/>
            <a:chExt cx="1908313" cy="4373218"/>
          </a:xfrm>
        </p:grpSpPr>
        <p:grpSp>
          <p:nvGrpSpPr>
            <p:cNvPr id="24" name="Group 23"/>
            <p:cNvGrpSpPr/>
            <p:nvPr/>
          </p:nvGrpSpPr>
          <p:grpSpPr>
            <a:xfrm>
              <a:off x="8468141" y="1616763"/>
              <a:ext cx="1908313" cy="4373218"/>
              <a:chOff x="12430541" y="2213111"/>
              <a:chExt cx="1908313" cy="4373218"/>
            </a:xfrm>
          </p:grpSpPr>
          <p:sp>
            <p:nvSpPr>
              <p:cNvPr id="21" name="Rectangle 20"/>
              <p:cNvSpPr/>
              <p:nvPr/>
            </p:nvSpPr>
            <p:spPr>
              <a:xfrm>
                <a:off x="12430541" y="2213111"/>
                <a:ext cx="1908313" cy="43732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11"/>
              <a:stretch>
                <a:fillRect/>
              </a:stretch>
            </p:blipFill>
            <p:spPr>
              <a:xfrm>
                <a:off x="12629322" y="2338264"/>
                <a:ext cx="1519928" cy="3757738"/>
              </a:xfrm>
              <a:prstGeom prst="rect">
                <a:avLst/>
              </a:prstGeom>
            </p:spPr>
          </p:pic>
        </p:grpSp>
        <p:sp>
          <p:nvSpPr>
            <p:cNvPr id="28" name="TextBox 27"/>
            <p:cNvSpPr txBox="1"/>
            <p:nvPr/>
          </p:nvSpPr>
          <p:spPr>
            <a:xfrm>
              <a:off x="8713304" y="5506279"/>
              <a:ext cx="1410964" cy="369332"/>
            </a:xfrm>
            <a:prstGeom prst="rect">
              <a:avLst/>
            </a:prstGeom>
            <a:noFill/>
          </p:spPr>
          <p:txBody>
            <a:bodyPr wrap="none" rtlCol="0">
              <a:spAutoFit/>
            </a:bodyPr>
            <a:lstStyle/>
            <a:p>
              <a:r>
                <a:rPr lang="en-US" dirty="0" smtClean="0"/>
                <a:t>Delta NDVI</a:t>
              </a:r>
              <a:endParaRPr lang="en-US" dirty="0"/>
            </a:p>
          </p:txBody>
        </p:sp>
      </p:grpSp>
      <p:grpSp>
        <p:nvGrpSpPr>
          <p:cNvPr id="37" name="Group 36"/>
          <p:cNvGrpSpPr/>
          <p:nvPr/>
        </p:nvGrpSpPr>
        <p:grpSpPr>
          <a:xfrm>
            <a:off x="4320207" y="3419059"/>
            <a:ext cx="3703984" cy="669235"/>
            <a:chOff x="4320207" y="3419059"/>
            <a:chExt cx="3703984" cy="669235"/>
          </a:xfrm>
        </p:grpSpPr>
        <p:sp>
          <p:nvSpPr>
            <p:cNvPr id="30" name="Rectangle 29"/>
            <p:cNvSpPr/>
            <p:nvPr/>
          </p:nvSpPr>
          <p:spPr>
            <a:xfrm>
              <a:off x="4320207" y="3604591"/>
              <a:ext cx="609601" cy="26504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p:cNvGrpSpPr/>
            <p:nvPr/>
          </p:nvGrpSpPr>
          <p:grpSpPr>
            <a:xfrm>
              <a:off x="7407964" y="3419059"/>
              <a:ext cx="616227" cy="669235"/>
              <a:chOff x="13371442" y="2756451"/>
              <a:chExt cx="616227" cy="669235"/>
            </a:xfrm>
          </p:grpSpPr>
          <p:sp>
            <p:nvSpPr>
              <p:cNvPr id="31" name="Rectangle 30"/>
              <p:cNvSpPr/>
              <p:nvPr/>
            </p:nvSpPr>
            <p:spPr>
              <a:xfrm>
                <a:off x="13378068" y="3160642"/>
                <a:ext cx="609601" cy="26504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13371442" y="2756451"/>
                <a:ext cx="609601" cy="26504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659963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3">
                                            <p:txEl>
                                              <p:pRg st="0" end="0"/>
                                            </p:txEl>
                                          </p:spTgt>
                                        </p:tgtEl>
                                      </p:cBhvr>
                                    </p:animEffect>
                                    <p:animScale>
                                      <p:cBhvr>
                                        <p:cTn id="7" dur="250" autoRev="1" fill="hold"/>
                                        <p:tgtEl>
                                          <p:spTgt spid="3">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500"/>
                                        <p:tgtEl>
                                          <p:spTgt spid="2"/>
                                        </p:tgtEl>
                                        <p:attrNameLst>
                                          <p:attrName>ppt_x</p:attrName>
                                        </p:attrNameLst>
                                      </p:cBhvr>
                                      <p:tavLst>
                                        <p:tav tm="0">
                                          <p:val>
                                            <p:strVal val="ppt_x"/>
                                          </p:val>
                                        </p:tav>
                                        <p:tav tm="100000">
                                          <p:val>
                                            <p:strVal val="ppt_x"/>
                                          </p:val>
                                        </p:tav>
                                      </p:tavLst>
                                    </p:anim>
                                    <p:anim calcmode="lin" valueType="num">
                                      <p:cBhvr additive="base">
                                        <p:cTn id="12" dur="500"/>
                                        <p:tgtEl>
                                          <p:spTgt spid="2"/>
                                        </p:tgtEl>
                                        <p:attrNameLst>
                                          <p:attrName>ppt_y</p:attrName>
                                        </p:attrNameLst>
                                      </p:cBhvr>
                                      <p:tavLst>
                                        <p:tav tm="0">
                                          <p:val>
                                            <p:strVal val="ppt_y"/>
                                          </p:val>
                                        </p:tav>
                                        <p:tav tm="100000">
                                          <p:val>
                                            <p:strVal val="1+ppt_h/2"/>
                                          </p:val>
                                        </p:tav>
                                      </p:tavLst>
                                    </p:anim>
                                    <p:set>
                                      <p:cBhvr>
                                        <p:cTn id="13" dur="1" fill="hold">
                                          <p:stCondLst>
                                            <p:cond delay="499"/>
                                          </p:stCondLst>
                                        </p:cTn>
                                        <p:tgtEl>
                                          <p:spTgt spid="2"/>
                                        </p:tgtEl>
                                        <p:attrNameLst>
                                          <p:attrName>style.visibility</p:attrName>
                                        </p:attrNameLst>
                                      </p:cBhvr>
                                      <p:to>
                                        <p:strVal val="hidden"/>
                                      </p:to>
                                    </p:set>
                                  </p:childTnLst>
                                </p:cTn>
                              </p:par>
                              <p:par>
                                <p:cTn id="14" presetID="1" presetClass="exit"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42" presetClass="exit" presetSubtype="0" fill="hold" nodeType="clickEffect">
                                  <p:stCondLst>
                                    <p:cond delay="0"/>
                                  </p:stCondLst>
                                  <p:childTnLst>
                                    <p:animEffect transition="out" filter="fade">
                                      <p:cBhvr>
                                        <p:cTn id="19" dur="1000"/>
                                        <p:tgtEl>
                                          <p:spTgt spid="6"/>
                                        </p:tgtEl>
                                      </p:cBhvr>
                                    </p:animEffect>
                                    <p:anim calcmode="lin" valueType="num">
                                      <p:cBhvr>
                                        <p:cTn id="20" dur="1000"/>
                                        <p:tgtEl>
                                          <p:spTgt spid="6"/>
                                        </p:tgtEl>
                                        <p:attrNameLst>
                                          <p:attrName>ppt_x</p:attrName>
                                        </p:attrNameLst>
                                      </p:cBhvr>
                                      <p:tavLst>
                                        <p:tav tm="0">
                                          <p:val>
                                            <p:strVal val="ppt_x"/>
                                          </p:val>
                                        </p:tav>
                                        <p:tav tm="100000">
                                          <p:val>
                                            <p:strVal val="ppt_x"/>
                                          </p:val>
                                        </p:tav>
                                      </p:tavLst>
                                    </p:anim>
                                    <p:anim calcmode="lin" valueType="num">
                                      <p:cBhvr>
                                        <p:cTn id="21" dur="1000"/>
                                        <p:tgtEl>
                                          <p:spTgt spid="6"/>
                                        </p:tgtEl>
                                        <p:attrNameLst>
                                          <p:attrName>ppt_y</p:attrName>
                                        </p:attrNameLst>
                                      </p:cBhvr>
                                      <p:tavLst>
                                        <p:tav tm="0">
                                          <p:val>
                                            <p:strVal val="ppt_y"/>
                                          </p:val>
                                        </p:tav>
                                        <p:tav tm="100000">
                                          <p:val>
                                            <p:strVal val="ppt_y+.1"/>
                                          </p:val>
                                        </p:tav>
                                      </p:tavLst>
                                    </p:anim>
                                    <p:set>
                                      <p:cBhvr>
                                        <p:cTn id="22" dur="1" fill="hold">
                                          <p:stCondLst>
                                            <p:cond delay="999"/>
                                          </p:stCondLst>
                                        </p:cTn>
                                        <p:tgtEl>
                                          <p:spTgt spid="6"/>
                                        </p:tgtEl>
                                        <p:attrNameLst>
                                          <p:attrName>style.visibility</p:attrName>
                                        </p:attrNameLst>
                                      </p:cBhvr>
                                      <p:to>
                                        <p:strVal val="hidden"/>
                                      </p:to>
                                    </p:set>
                                  </p:childTnLst>
                                </p:cTn>
                              </p:par>
                              <p:par>
                                <p:cTn id="23" presetID="42" presetClass="exit" presetSubtype="0" fill="hold" nodeType="withEffect">
                                  <p:stCondLst>
                                    <p:cond delay="0"/>
                                  </p:stCondLst>
                                  <p:childTnLst>
                                    <p:animEffect transition="out" filter="fade">
                                      <p:cBhvr>
                                        <p:cTn id="24" dur="1000"/>
                                        <p:tgtEl>
                                          <p:spTgt spid="7"/>
                                        </p:tgtEl>
                                      </p:cBhvr>
                                    </p:animEffect>
                                    <p:anim calcmode="lin" valueType="num">
                                      <p:cBhvr>
                                        <p:cTn id="25" dur="1000"/>
                                        <p:tgtEl>
                                          <p:spTgt spid="7"/>
                                        </p:tgtEl>
                                        <p:attrNameLst>
                                          <p:attrName>ppt_x</p:attrName>
                                        </p:attrNameLst>
                                      </p:cBhvr>
                                      <p:tavLst>
                                        <p:tav tm="0">
                                          <p:val>
                                            <p:strVal val="ppt_x"/>
                                          </p:val>
                                        </p:tav>
                                        <p:tav tm="100000">
                                          <p:val>
                                            <p:strVal val="ppt_x"/>
                                          </p:val>
                                        </p:tav>
                                      </p:tavLst>
                                    </p:anim>
                                    <p:anim calcmode="lin" valueType="num">
                                      <p:cBhvr>
                                        <p:cTn id="26" dur="1000"/>
                                        <p:tgtEl>
                                          <p:spTgt spid="7"/>
                                        </p:tgtEl>
                                        <p:attrNameLst>
                                          <p:attrName>ppt_y</p:attrName>
                                        </p:attrNameLst>
                                      </p:cBhvr>
                                      <p:tavLst>
                                        <p:tav tm="0">
                                          <p:val>
                                            <p:strVal val="ppt_y"/>
                                          </p:val>
                                        </p:tav>
                                        <p:tav tm="100000">
                                          <p:val>
                                            <p:strVal val="ppt_y+.1"/>
                                          </p:val>
                                        </p:tav>
                                      </p:tavLst>
                                    </p:anim>
                                    <p:set>
                                      <p:cBhvr>
                                        <p:cTn id="27" dur="1" fill="hold">
                                          <p:stCondLst>
                                            <p:cond delay="999"/>
                                          </p:stCondLst>
                                        </p:cTn>
                                        <p:tgtEl>
                                          <p:spTgt spid="7"/>
                                        </p:tgtEl>
                                        <p:attrNameLst>
                                          <p:attrName>style.visibility</p:attrName>
                                        </p:attrNameLst>
                                      </p:cBhvr>
                                      <p:to>
                                        <p:strVal val="hidden"/>
                                      </p:to>
                                    </p:set>
                                  </p:childTnLst>
                                </p:cTn>
                              </p:par>
                              <p:par>
                                <p:cTn id="28" presetID="42" presetClass="exit" presetSubtype="0" fill="hold" nodeType="withEffect">
                                  <p:stCondLst>
                                    <p:cond delay="0"/>
                                  </p:stCondLst>
                                  <p:childTnLst>
                                    <p:animEffect transition="out" filter="fade">
                                      <p:cBhvr>
                                        <p:cTn id="29" dur="1000"/>
                                        <p:tgtEl>
                                          <p:spTgt spid="8"/>
                                        </p:tgtEl>
                                      </p:cBhvr>
                                    </p:animEffect>
                                    <p:anim calcmode="lin" valueType="num">
                                      <p:cBhvr>
                                        <p:cTn id="30" dur="1000"/>
                                        <p:tgtEl>
                                          <p:spTgt spid="8"/>
                                        </p:tgtEl>
                                        <p:attrNameLst>
                                          <p:attrName>ppt_x</p:attrName>
                                        </p:attrNameLst>
                                      </p:cBhvr>
                                      <p:tavLst>
                                        <p:tav tm="0">
                                          <p:val>
                                            <p:strVal val="ppt_x"/>
                                          </p:val>
                                        </p:tav>
                                        <p:tav tm="100000">
                                          <p:val>
                                            <p:strVal val="ppt_x"/>
                                          </p:val>
                                        </p:tav>
                                      </p:tavLst>
                                    </p:anim>
                                    <p:anim calcmode="lin" valueType="num">
                                      <p:cBhvr>
                                        <p:cTn id="31" dur="1000"/>
                                        <p:tgtEl>
                                          <p:spTgt spid="8"/>
                                        </p:tgtEl>
                                        <p:attrNameLst>
                                          <p:attrName>ppt_y</p:attrName>
                                        </p:attrNameLst>
                                      </p:cBhvr>
                                      <p:tavLst>
                                        <p:tav tm="0">
                                          <p:val>
                                            <p:strVal val="ppt_y"/>
                                          </p:val>
                                        </p:tav>
                                        <p:tav tm="100000">
                                          <p:val>
                                            <p:strVal val="ppt_y+.1"/>
                                          </p:val>
                                        </p:tav>
                                      </p:tavLst>
                                    </p:anim>
                                    <p:set>
                                      <p:cBhvr>
                                        <p:cTn id="32" dur="1" fill="hold">
                                          <p:stCondLst>
                                            <p:cond delay="999"/>
                                          </p:stCondLst>
                                        </p:cTn>
                                        <p:tgtEl>
                                          <p:spTgt spid="8"/>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nodeType="clickEffect">
                                  <p:stCondLst>
                                    <p:cond delay="0"/>
                                  </p:stCondLst>
                                  <p:childTnLst>
                                    <p:anim calcmode="lin" valueType="num">
                                      <p:cBhvr additive="base">
                                        <p:cTn id="38" dur="500"/>
                                        <p:tgtEl>
                                          <p:spTgt spid="9"/>
                                        </p:tgtEl>
                                        <p:attrNameLst>
                                          <p:attrName>ppt_x</p:attrName>
                                        </p:attrNameLst>
                                      </p:cBhvr>
                                      <p:tavLst>
                                        <p:tav tm="0">
                                          <p:val>
                                            <p:strVal val="ppt_x"/>
                                          </p:val>
                                        </p:tav>
                                        <p:tav tm="100000">
                                          <p:val>
                                            <p:strVal val="ppt_x"/>
                                          </p:val>
                                        </p:tav>
                                      </p:tavLst>
                                    </p:anim>
                                    <p:anim calcmode="lin" valueType="num">
                                      <p:cBhvr additive="base">
                                        <p:cTn id="39" dur="500"/>
                                        <p:tgtEl>
                                          <p:spTgt spid="9"/>
                                        </p:tgtEl>
                                        <p:attrNameLst>
                                          <p:attrName>ppt_y</p:attrName>
                                        </p:attrNameLst>
                                      </p:cBhvr>
                                      <p:tavLst>
                                        <p:tav tm="0">
                                          <p:val>
                                            <p:strVal val="ppt_y"/>
                                          </p:val>
                                        </p:tav>
                                        <p:tav tm="100000">
                                          <p:val>
                                            <p:strVal val="1+ppt_h/2"/>
                                          </p:val>
                                        </p:tav>
                                      </p:tavLst>
                                    </p:anim>
                                    <p:set>
                                      <p:cBhvr>
                                        <p:cTn id="40" dur="1" fill="hold">
                                          <p:stCondLst>
                                            <p:cond delay="499"/>
                                          </p:stCondLst>
                                        </p:cTn>
                                        <p:tgtEl>
                                          <p:spTgt spid="9"/>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5292</TotalTime>
  <Words>1517</Words>
  <Application>Microsoft Office PowerPoint</Application>
  <PresentationFormat>Widescreen</PresentationFormat>
  <Paragraphs>240</Paragraphs>
  <Slides>16</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Century Gothic</vt:lpstr>
      <vt:lpstr>Questrial</vt:lpstr>
      <vt:lpstr>Webdings</vt:lpstr>
      <vt:lpstr>Office Theme</vt:lpstr>
      <vt:lpstr>Assessing Landscape Vulnerability to Drought and Climate Change in National Parks of the Western United States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Taliaferro, Kaylie L. (LARC-E3)[DEVELOP]</cp:lastModifiedBy>
  <cp:revision>318</cp:revision>
  <cp:lastPrinted>2016-08-04T12:39:22Z</cp:lastPrinted>
  <dcterms:created xsi:type="dcterms:W3CDTF">2016-07-06T00:37:25Z</dcterms:created>
  <dcterms:modified xsi:type="dcterms:W3CDTF">2016-08-04T12:49:27Z</dcterms:modified>
</cp:coreProperties>
</file>