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71"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5400" userDrawn="1">
          <p15:clr>
            <a:srgbClr val="A4A3A4"/>
          </p15:clr>
        </p15:guide>
        <p15:guide id="2"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SA" initials="N" lastIdx="7" clrIdx="0"/>
  <p:cmAuthor id="1" name="Aubrey Hilte" initials="AH" lastIdx="2" clrIdx="1">
    <p:extLst>
      <p:ext uri="{19B8F6BF-5375-455C-9EA6-DF929625EA0E}">
        <p15:presenceInfo xmlns:p15="http://schemas.microsoft.com/office/powerpoint/2012/main" xmlns="" userId="54c1f3403e73a79c" providerId="Windows Live"/>
      </p:ext>
    </p:extLst>
  </p:cmAuthor>
  <p:cmAuthor id="2" name="Clayton, Amanda L. (LARC)[SSAI DEVELOP]" initials="CAL(D" lastIdx="4" clrIdx="2">
    <p:extLst>
      <p:ext uri="{19B8F6BF-5375-455C-9EA6-DF929625EA0E}">
        <p15:presenceInfo xmlns:p15="http://schemas.microsoft.com/office/powerpoint/2012/main" xmlns="" userId="S-1-5-21-330711430-3775241029-4075259233-682401" providerId="AD"/>
      </p:ext>
    </p:extLst>
  </p:cmAuthor>
  <p:cmAuthor id="3" name="Childs, Lauren M. (LARC-E3)[DEVELOP]" initials="LCG" lastIdx="1" clrIdx="3">
    <p:extLst>
      <p:ext uri="{19B8F6BF-5375-455C-9EA6-DF929625EA0E}">
        <p15:presenceInfo xmlns:p15="http://schemas.microsoft.com/office/powerpoint/2012/main" xmlns="" userId="Childs, Lauren M. (LARC-E3)[DEVELOP]" providerId="None"/>
      </p:ext>
    </p:extLst>
  </p:cmAuthor>
  <p:cmAuthor id="4" name="DEVELOP_USER" initials="D"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3A9DB"/>
    <a:srgbClr val="2B2929"/>
    <a:srgbClr val="072A77"/>
    <a:srgbClr val="12127E"/>
    <a:srgbClr val="0F0F67"/>
    <a:srgbClr val="AC4BE7"/>
    <a:srgbClr val="800000"/>
    <a:srgbClr val="39CBF9"/>
    <a:srgbClr val="2F8AB4"/>
    <a:srgbClr val="7DB86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72" autoAdjust="0"/>
    <p:restoredTop sz="99881" autoAdjust="0"/>
  </p:normalViewPr>
  <p:slideViewPr>
    <p:cSldViewPr snapToGrid="0">
      <p:cViewPr>
        <p:scale>
          <a:sx n="30" d="100"/>
          <a:sy n="30" d="100"/>
        </p:scale>
        <p:origin x="-1740" y="1482"/>
      </p:cViewPr>
      <p:guideLst>
        <p:guide orient="horz" pos="11520"/>
        <p:guide pos="540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B01E0E-B331-4E1D-943E-B1F092CF9635}" type="datetimeFigureOut">
              <a:rPr lang="en-US" smtClean="0"/>
              <a:pPr/>
              <a:t>11/18/2016</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BEF3EA-0FEA-4EEC-AE95-DEE8C186C4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xmlns="" val="341177245"/>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xmlns="" val="571321680"/>
      </p:ext>
    </p:extLst>
  </p:cSld>
  <p:clrMapOvr>
    <a:masterClrMapping/>
  </p:clrMapOvr>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xmlns="" val="3382560518"/>
      </p:ext>
    </p:extLst>
  </p:cSld>
  <p:clrMapOvr>
    <a:masterClrMapping/>
  </p:clrMapOvr>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xmlns="" val="2186971387"/>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xmlns="" val="1307413801"/>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xmlns="" val="1765088460"/>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xmlns="" val="2161174045"/>
      </p:ext>
    </p:extLst>
  </p:cSld>
  <p:clrMapOvr>
    <a:masterClrMapping/>
  </p:clrMapOvr>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xmlns="" val="102227128"/>
      </p:ext>
    </p:extLst>
  </p:cSld>
  <p:clrMapOvr>
    <a:masterClrMapping/>
  </p:clrMapOvr>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xmlns="" val="2832765254"/>
      </p:ext>
    </p:extLst>
  </p:cSld>
  <p:clrMapOvr>
    <a:masterClrMapping/>
  </p:clrMapOvr>
  <p:extLst mod="1">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xmlns="" val="3112809566"/>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xmlns=""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xmlns=""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jpe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emf"/><Relationship Id="rId2" Type="http://schemas.openxmlformats.org/officeDocument/2006/relationships/image" Target="../media/image23.jpeg"/><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9.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jpeg"/><Relationship Id="rId19" Type="http://schemas.openxmlformats.org/officeDocument/2006/relationships/image" Target="../media/image40.emf"/><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ve_streamdischarge_and_snow_biggerfont.jpg"/>
          <p:cNvPicPr>
            <a:picLocks noChangeAspect="1"/>
          </p:cNvPicPr>
          <p:nvPr/>
        </p:nvPicPr>
        <p:blipFill>
          <a:blip r:embed="rId2" cstate="print"/>
          <a:stretch>
            <a:fillRect/>
          </a:stretch>
        </p:blipFill>
        <p:spPr>
          <a:xfrm>
            <a:off x="16758741" y="23639245"/>
            <a:ext cx="7745899" cy="5453079"/>
          </a:xfrm>
          <a:prstGeom prst="rect">
            <a:avLst/>
          </a:prstGeom>
        </p:spPr>
      </p:pic>
      <p:sp>
        <p:nvSpPr>
          <p:cNvPr id="17" name="Text Placeholder 16"/>
          <p:cNvSpPr>
            <a:spLocks noGrp="1"/>
          </p:cNvSpPr>
          <p:nvPr>
            <p:ph type="body" sz="quarter" idx="11"/>
          </p:nvPr>
        </p:nvSpPr>
        <p:spPr>
          <a:xfrm>
            <a:off x="4009644" y="603769"/>
            <a:ext cx="19412712" cy="2719137"/>
          </a:xfrm>
        </p:spPr>
        <p:txBody>
          <a:bodyPr anchor="ctr"/>
          <a:lstStyle/>
          <a:p>
            <a:endParaRPr lang="en-US" dirty="0" smtClean="0"/>
          </a:p>
          <a:p>
            <a:r>
              <a:rPr lang="en-US" dirty="0" smtClean="0"/>
              <a:t>Using NASA Earth Observations to Assist the National Park Service in Assessing Snow Cover Distribution and Persistence Changes in the Sky Islands</a:t>
            </a:r>
          </a:p>
          <a:p>
            <a:endParaRPr lang="en-US" dirty="0"/>
          </a:p>
        </p:txBody>
      </p:sp>
      <p:sp>
        <p:nvSpPr>
          <p:cNvPr id="5" name="Text Placeholder 4"/>
          <p:cNvSpPr>
            <a:spLocks noGrp="1"/>
          </p:cNvSpPr>
          <p:nvPr>
            <p:ph type="body" sz="quarter" idx="10"/>
          </p:nvPr>
        </p:nvSpPr>
        <p:spPr>
          <a:xfrm rot="16200000">
            <a:off x="11292047" y="18200710"/>
            <a:ext cx="28686592" cy="2314074"/>
          </a:xfrm>
        </p:spPr>
        <p:txBody>
          <a:bodyPr anchor="ctr"/>
          <a:lstStyle/>
          <a:p>
            <a:pPr algn="ctr"/>
            <a:r>
              <a:rPr lang="en-US" sz="12000" b="1" dirty="0" smtClean="0">
                <a:solidFill>
                  <a:schemeClr val="accent1">
                    <a:lumMod val="60000"/>
                    <a:lumOff val="40000"/>
                  </a:schemeClr>
                </a:solidFill>
                <a:latin typeface="Century Gothic" panose="020B0502020202020204" pitchFamily="34" charset="0"/>
              </a:rPr>
              <a:t>Southeastern Arizona Water </a:t>
            </a:r>
            <a:r>
              <a:rPr lang="en-US" sz="12000" b="1" dirty="0" smtClean="0">
                <a:solidFill>
                  <a:srgbClr val="73A9DB"/>
                </a:solidFill>
                <a:latin typeface="Century Gothic" panose="020B0502020202020204" pitchFamily="34" charset="0"/>
              </a:rPr>
              <a:t>Resources</a:t>
            </a:r>
            <a:endParaRPr lang="en-US" sz="12000" b="1" dirty="0"/>
          </a:p>
        </p:txBody>
      </p:sp>
      <p:sp>
        <p:nvSpPr>
          <p:cNvPr id="11" name="Text Placeholder 16"/>
          <p:cNvSpPr txBox="1">
            <a:spLocks/>
          </p:cNvSpPr>
          <p:nvPr/>
        </p:nvSpPr>
        <p:spPr>
          <a:xfrm>
            <a:off x="13439922" y="29641709"/>
            <a:ext cx="109728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endParaRPr lang="en-US" sz="1600" i="1" dirty="0" smtClean="0">
              <a:solidFill>
                <a:srgbClr val="767171"/>
              </a:solidFill>
            </a:endParaRPr>
          </a:p>
          <a:p>
            <a:pPr lvl="0" defTabSz="3072384">
              <a:lnSpc>
                <a:spcPct val="100000"/>
              </a:lnSpc>
              <a:spcBef>
                <a:spcPts val="0"/>
              </a:spcBef>
            </a:pPr>
            <a:r>
              <a:rPr lang="en-US" sz="1600" i="1" dirty="0" smtClean="0">
                <a:solidFill>
                  <a:srgbClr val="767171"/>
                </a:solidFill>
              </a:rPr>
              <a:t>This </a:t>
            </a:r>
            <a:r>
              <a:rPr lang="en-US" sz="1600" i="1" dirty="0">
                <a:solidFill>
                  <a:srgbClr val="767171"/>
                </a:solidFill>
              </a:rPr>
              <a:t>material is based upon work supported by NASA through contract NNL11AA00B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endParaRPr lang="en-US" dirty="0" smtClean="0"/>
          </a:p>
        </p:txBody>
      </p:sp>
      <p:sp>
        <p:nvSpPr>
          <p:cNvPr id="7" name="Text Placeholder 16"/>
          <p:cNvSpPr txBox="1">
            <a:spLocks/>
          </p:cNvSpPr>
          <p:nvPr/>
        </p:nvSpPr>
        <p:spPr>
          <a:xfrm>
            <a:off x="697832" y="12615148"/>
            <a:ext cx="11407715" cy="551523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tx1">
                  <a:lumMod val="75000"/>
                </a:schemeClr>
              </a:solidFill>
            </a:endParaRPr>
          </a:p>
        </p:txBody>
      </p:sp>
      <p:sp>
        <p:nvSpPr>
          <p:cNvPr id="13" name="Text Placeholder 16"/>
          <p:cNvSpPr txBox="1">
            <a:spLocks/>
          </p:cNvSpPr>
          <p:nvPr/>
        </p:nvSpPr>
        <p:spPr>
          <a:xfrm>
            <a:off x="12743446" y="9629847"/>
            <a:ext cx="8207385"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tx1">
                  <a:lumMod val="75000"/>
                </a:schemeClr>
              </a:solidFill>
            </a:endParaRPr>
          </a:p>
        </p:txBody>
      </p:sp>
      <p:sp>
        <p:nvSpPr>
          <p:cNvPr id="6" name="Text Placeholder 16"/>
          <p:cNvSpPr txBox="1">
            <a:spLocks/>
          </p:cNvSpPr>
          <p:nvPr/>
        </p:nvSpPr>
        <p:spPr>
          <a:xfrm>
            <a:off x="914400" y="5447353"/>
            <a:ext cx="10782299" cy="7125647"/>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p:txBody>
      </p:sp>
      <p:sp>
        <p:nvSpPr>
          <p:cNvPr id="15" name="Text Placeholder 16"/>
          <p:cNvSpPr txBox="1">
            <a:spLocks/>
          </p:cNvSpPr>
          <p:nvPr/>
        </p:nvSpPr>
        <p:spPr>
          <a:xfrm>
            <a:off x="798354" y="13114342"/>
            <a:ext cx="10582656" cy="169854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1" indent="-347663">
              <a:spcBef>
                <a:spcPts val="1800"/>
              </a:spcBef>
              <a:buClr>
                <a:srgbClr val="73A9DB"/>
              </a:buClr>
              <a:buFont typeface="Webdings" panose="05030102010509060703" pitchFamily="18" charset="2"/>
              <a:buChar char="4"/>
            </a:pPr>
            <a:r>
              <a:rPr lang="en-US" b="1" dirty="0" smtClean="0">
                <a:solidFill>
                  <a:srgbClr val="73A9DB"/>
                </a:solidFill>
              </a:rPr>
              <a:t>Assess</a:t>
            </a:r>
            <a:r>
              <a:rPr lang="en-US" b="1" dirty="0" smtClean="0">
                <a:solidFill>
                  <a:schemeClr val="bg2">
                    <a:lumMod val="50000"/>
                  </a:schemeClr>
                </a:solidFill>
              </a:rPr>
              <a:t> </a:t>
            </a:r>
            <a:r>
              <a:rPr lang="en-US" dirty="0" smtClean="0">
                <a:solidFill>
                  <a:schemeClr val="tx1">
                    <a:lumMod val="75000"/>
                  </a:schemeClr>
                </a:solidFill>
              </a:rPr>
              <a:t>historic snow cover distribution and persistence in the sky islands region.</a:t>
            </a:r>
          </a:p>
          <a:p>
            <a:pPr marL="347663" lvl="1" indent="-347663">
              <a:spcBef>
                <a:spcPts val="1800"/>
              </a:spcBef>
              <a:buClr>
                <a:srgbClr val="73A9DB"/>
              </a:buClr>
              <a:buFont typeface="Webdings" panose="05030102010509060703" pitchFamily="18" charset="2"/>
              <a:buChar char="4"/>
            </a:pPr>
            <a:r>
              <a:rPr lang="en-US" b="1" dirty="0" smtClean="0">
                <a:solidFill>
                  <a:srgbClr val="73A9DB"/>
                </a:solidFill>
              </a:rPr>
              <a:t>Analyze</a:t>
            </a:r>
            <a:r>
              <a:rPr lang="en-US" dirty="0" smtClean="0">
                <a:solidFill>
                  <a:schemeClr val="bg2">
                    <a:lumMod val="50000"/>
                  </a:schemeClr>
                </a:solidFill>
              </a:rPr>
              <a:t> </a:t>
            </a:r>
            <a:r>
              <a:rPr lang="en-US" dirty="0" smtClean="0">
                <a:solidFill>
                  <a:schemeClr val="tx1">
                    <a:lumMod val="75000"/>
                  </a:schemeClr>
                </a:solidFill>
              </a:rPr>
              <a:t>water availability in Saguaro National Park watersheds during dry seasons.</a:t>
            </a:r>
          </a:p>
          <a:p>
            <a:pPr marL="347663" lvl="1" indent="-347663">
              <a:spcBef>
                <a:spcPts val="18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7663" indent="-347663">
              <a:buClr>
                <a:srgbClr val="73A9DB"/>
              </a:buClr>
            </a:pPr>
            <a:endParaRPr lang="en-US" dirty="0">
              <a:solidFill>
                <a:schemeClr val="tx1">
                  <a:lumMod val="75000"/>
                </a:schemeClr>
              </a:solidFill>
            </a:endParaRPr>
          </a:p>
        </p:txBody>
      </p:sp>
      <p:sp>
        <p:nvSpPr>
          <p:cNvPr id="16" name="TextBox 15"/>
          <p:cNvSpPr txBox="1"/>
          <p:nvPr/>
        </p:nvSpPr>
        <p:spPr>
          <a:xfrm>
            <a:off x="887514" y="4493747"/>
            <a:ext cx="11516347"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Abstract</a:t>
            </a:r>
          </a:p>
        </p:txBody>
      </p:sp>
      <p:sp>
        <p:nvSpPr>
          <p:cNvPr id="23" name="TextBox 22"/>
          <p:cNvSpPr txBox="1"/>
          <p:nvPr/>
        </p:nvSpPr>
        <p:spPr>
          <a:xfrm>
            <a:off x="876300" y="12081765"/>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Objectives</a:t>
            </a:r>
          </a:p>
        </p:txBody>
      </p:sp>
      <p:sp>
        <p:nvSpPr>
          <p:cNvPr id="24" name="TextBox 23"/>
          <p:cNvSpPr txBox="1"/>
          <p:nvPr/>
        </p:nvSpPr>
        <p:spPr>
          <a:xfrm>
            <a:off x="856593" y="15704832"/>
            <a:ext cx="11407715"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Methodology and Results</a:t>
            </a:r>
          </a:p>
        </p:txBody>
      </p:sp>
      <p:sp>
        <p:nvSpPr>
          <p:cNvPr id="25" name="TextBox 24"/>
          <p:cNvSpPr txBox="1"/>
          <p:nvPr/>
        </p:nvSpPr>
        <p:spPr>
          <a:xfrm>
            <a:off x="13994575" y="4673029"/>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Study Area</a:t>
            </a:r>
          </a:p>
        </p:txBody>
      </p:sp>
      <p:sp>
        <p:nvSpPr>
          <p:cNvPr id="26" name="TextBox 25"/>
          <p:cNvSpPr txBox="1"/>
          <p:nvPr/>
        </p:nvSpPr>
        <p:spPr>
          <a:xfrm>
            <a:off x="14001750" y="12122913"/>
            <a:ext cx="973455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Earth Observations &amp; Study Period</a:t>
            </a:r>
          </a:p>
        </p:txBody>
      </p:sp>
      <p:sp>
        <p:nvSpPr>
          <p:cNvPr id="28" name="TextBox 27"/>
          <p:cNvSpPr txBox="1"/>
          <p:nvPr/>
        </p:nvSpPr>
        <p:spPr>
          <a:xfrm>
            <a:off x="717190" y="22573500"/>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Conclusions</a:t>
            </a:r>
          </a:p>
        </p:txBody>
      </p:sp>
      <p:sp>
        <p:nvSpPr>
          <p:cNvPr id="29" name="TextBox 28"/>
          <p:cNvSpPr txBox="1"/>
          <p:nvPr/>
        </p:nvSpPr>
        <p:spPr>
          <a:xfrm>
            <a:off x="14157969" y="30586138"/>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Acknowledgements</a:t>
            </a:r>
          </a:p>
        </p:txBody>
      </p:sp>
      <p:sp>
        <p:nvSpPr>
          <p:cNvPr id="31" name="TextBox 30"/>
          <p:cNvSpPr txBox="1"/>
          <p:nvPr/>
        </p:nvSpPr>
        <p:spPr>
          <a:xfrm>
            <a:off x="695954" y="30589981"/>
            <a:ext cx="4542503"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Team Members</a:t>
            </a:r>
          </a:p>
        </p:txBody>
      </p:sp>
      <p:sp>
        <p:nvSpPr>
          <p:cNvPr id="38" name="TextBox 37"/>
          <p:cNvSpPr txBox="1"/>
          <p:nvPr/>
        </p:nvSpPr>
        <p:spPr>
          <a:xfrm>
            <a:off x="843099" y="34694241"/>
            <a:ext cx="18035451" cy="871515"/>
          </a:xfrm>
          <a:prstGeom prst="rect">
            <a:avLst/>
          </a:prstGeom>
          <a:noFill/>
        </p:spPr>
        <p:txBody>
          <a:bodyPr wrap="square" rtlCol="0">
            <a:noAutofit/>
          </a:bodyPr>
          <a:lstStyle/>
          <a:p>
            <a:pPr lvl="0"/>
            <a:r>
              <a:rPr lang="en-US" sz="4800" dirty="0" smtClean="0">
                <a:solidFill>
                  <a:schemeClr val="bg1"/>
                </a:solidFill>
                <a:latin typeface="+mj-lt"/>
              </a:rPr>
              <a:t>Mobile County Health Department – </a:t>
            </a:r>
            <a:r>
              <a:rPr lang="en-US" sz="4800" dirty="0" smtClean="0">
                <a:solidFill>
                  <a:srgbClr val="FFFFFF"/>
                </a:solidFill>
                <a:latin typeface="Century Gothic"/>
              </a:rPr>
              <a:t>Fall 2016</a:t>
            </a:r>
            <a:endParaRPr lang="en-US" sz="4800" dirty="0">
              <a:solidFill>
                <a:srgbClr val="FFFFFF"/>
              </a:solidFill>
              <a:latin typeface="Century Gothic"/>
            </a:endParaRPr>
          </a:p>
        </p:txBody>
      </p:sp>
      <p:sp>
        <p:nvSpPr>
          <p:cNvPr id="10" name="Text Placeholder 16"/>
          <p:cNvSpPr txBox="1">
            <a:spLocks/>
          </p:cNvSpPr>
          <p:nvPr/>
        </p:nvSpPr>
        <p:spPr>
          <a:xfrm>
            <a:off x="732921" y="29151848"/>
            <a:ext cx="7396413" cy="8178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National Park Service (NPS), Intermountain Region and Saguaro National Park</a:t>
            </a:r>
          </a:p>
        </p:txBody>
      </p:sp>
      <p:sp>
        <p:nvSpPr>
          <p:cNvPr id="30" name="TextBox 29"/>
          <p:cNvSpPr txBox="1"/>
          <p:nvPr/>
        </p:nvSpPr>
        <p:spPr>
          <a:xfrm>
            <a:off x="706284" y="28043426"/>
            <a:ext cx="8229600" cy="792498"/>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Project Partners</a:t>
            </a:r>
          </a:p>
        </p:txBody>
      </p:sp>
      <p:pic>
        <p:nvPicPr>
          <p:cNvPr id="1026" name="Picture 2" descr="Image result for national park service intermountain region logo"/>
          <p:cNvPicPr>
            <a:picLocks noChangeAspect="1" noChangeArrowheads="1"/>
          </p:cNvPicPr>
          <p:nvPr/>
        </p:nvPicPr>
        <p:blipFill>
          <a:blip r:embed="rId3" cstate="print"/>
          <a:srcRect/>
          <a:stretch>
            <a:fillRect/>
          </a:stretch>
        </p:blipFill>
        <p:spPr bwMode="auto">
          <a:xfrm>
            <a:off x="8198405" y="28476494"/>
            <a:ext cx="1480720" cy="1985670"/>
          </a:xfrm>
          <a:prstGeom prst="rect">
            <a:avLst/>
          </a:prstGeom>
          <a:noFill/>
        </p:spPr>
      </p:pic>
      <p:sp>
        <p:nvSpPr>
          <p:cNvPr id="49" name="Rectangle 48"/>
          <p:cNvSpPr/>
          <p:nvPr/>
        </p:nvSpPr>
        <p:spPr>
          <a:xfrm>
            <a:off x="13447364" y="31406224"/>
            <a:ext cx="10170695" cy="3862596"/>
          </a:xfrm>
          <a:prstGeom prst="rect">
            <a:avLst/>
          </a:prstGeom>
        </p:spPr>
        <p:txBody>
          <a:bodyPr wrap="square">
            <a:spAutoFit/>
          </a:bodyPr>
          <a:lstStyle/>
          <a:p>
            <a:pPr algn="ctr"/>
            <a:r>
              <a:rPr lang="en-US" sz="2700" dirty="0" smtClean="0">
                <a:solidFill>
                  <a:schemeClr val="tx1">
                    <a:lumMod val="75000"/>
                  </a:schemeClr>
                </a:solidFill>
              </a:rPr>
              <a:t>Bernard </a:t>
            </a:r>
            <a:r>
              <a:rPr lang="en-US" sz="2700" dirty="0" err="1" smtClean="0">
                <a:solidFill>
                  <a:schemeClr val="tx1">
                    <a:lumMod val="75000"/>
                  </a:schemeClr>
                </a:solidFill>
              </a:rPr>
              <a:t>Eichold</a:t>
            </a:r>
            <a:r>
              <a:rPr lang="en-US" sz="2700" dirty="0" smtClean="0">
                <a:solidFill>
                  <a:schemeClr val="tx1">
                    <a:lumMod val="75000"/>
                  </a:schemeClr>
                </a:solidFill>
              </a:rPr>
              <a:t>, M.D., Dr. PH (Mobile County Health Department)</a:t>
            </a:r>
          </a:p>
          <a:p>
            <a:pPr algn="ctr"/>
            <a:r>
              <a:rPr lang="en-US" sz="2700" dirty="0" smtClean="0">
                <a:solidFill>
                  <a:schemeClr val="tx1">
                    <a:lumMod val="75000"/>
                  </a:schemeClr>
                </a:solidFill>
              </a:rPr>
              <a:t>Joseph Spruce (NASA Langley Research Center)</a:t>
            </a:r>
          </a:p>
          <a:p>
            <a:pPr algn="ctr"/>
            <a:r>
              <a:rPr lang="en-US" sz="2700" dirty="0" smtClean="0">
                <a:solidFill>
                  <a:schemeClr val="tx1">
                    <a:lumMod val="75000"/>
                  </a:schemeClr>
                </a:solidFill>
              </a:rPr>
              <a:t>Kenton Ross, PhD (NASA Langley Research Center)</a:t>
            </a:r>
          </a:p>
          <a:p>
            <a:pPr algn="ctr"/>
            <a:r>
              <a:rPr lang="en-US" sz="2700" dirty="0" smtClean="0">
                <a:solidFill>
                  <a:schemeClr val="tx1">
                    <a:lumMod val="75000"/>
                  </a:schemeClr>
                </a:solidFill>
              </a:rPr>
              <a:t>Colleen </a:t>
            </a:r>
            <a:r>
              <a:rPr lang="en-US" sz="2800" dirty="0" err="1" smtClean="0">
                <a:solidFill>
                  <a:schemeClr val="tx1">
                    <a:lumMod val="75000"/>
                  </a:schemeClr>
                </a:solidFill>
              </a:rPr>
              <a:t>Filippone</a:t>
            </a:r>
            <a:r>
              <a:rPr lang="en-US" sz="2800" dirty="0" smtClean="0">
                <a:solidFill>
                  <a:schemeClr val="tx1">
                    <a:lumMod val="75000"/>
                  </a:schemeClr>
                </a:solidFill>
              </a:rPr>
              <a:t> </a:t>
            </a:r>
            <a:r>
              <a:rPr lang="en-US" sz="2700" dirty="0" smtClean="0">
                <a:solidFill>
                  <a:schemeClr val="tx1">
                    <a:lumMod val="75000"/>
                  </a:schemeClr>
                </a:solidFill>
              </a:rPr>
              <a:t>(NPS) </a:t>
            </a:r>
          </a:p>
          <a:p>
            <a:pPr algn="ctr"/>
            <a:r>
              <a:rPr lang="en-US" sz="2700" dirty="0" smtClean="0">
                <a:solidFill>
                  <a:schemeClr val="tx1">
                    <a:lumMod val="75000"/>
                  </a:schemeClr>
                </a:solidFill>
              </a:rPr>
              <a:t>Don Swann (NPS)</a:t>
            </a:r>
          </a:p>
          <a:p>
            <a:r>
              <a:rPr lang="en-US" sz="2700" dirty="0" smtClean="0">
                <a:solidFill>
                  <a:schemeClr val="tx1">
                    <a:lumMod val="75000"/>
                  </a:schemeClr>
                </a:solidFill>
              </a:rPr>
              <a:t>.</a:t>
            </a:r>
          </a:p>
          <a:p>
            <a:r>
              <a:rPr lang="en-US" sz="2700" dirty="0" smtClean="0">
                <a:solidFill>
                  <a:schemeClr val="tx1">
                    <a:lumMod val="75000"/>
                  </a:schemeClr>
                </a:solidFill>
              </a:rPr>
              <a:t> </a:t>
            </a:r>
          </a:p>
          <a:p>
            <a:endParaRPr lang="en-US" sz="2800" dirty="0" smtClean="0"/>
          </a:p>
          <a:p>
            <a:r>
              <a:rPr lang="en-US" sz="2700" dirty="0" smtClean="0"/>
              <a:t> </a:t>
            </a:r>
          </a:p>
        </p:txBody>
      </p:sp>
      <p:grpSp>
        <p:nvGrpSpPr>
          <p:cNvPr id="14" name="Group 13"/>
          <p:cNvGrpSpPr/>
          <p:nvPr/>
        </p:nvGrpSpPr>
        <p:grpSpPr>
          <a:xfrm>
            <a:off x="0" y="31523846"/>
            <a:ext cx="7691098" cy="3433950"/>
            <a:chOff x="533606" y="31091851"/>
            <a:chExt cx="7691098" cy="3433950"/>
          </a:xfrm>
        </p:grpSpPr>
        <p:grpSp>
          <p:nvGrpSpPr>
            <p:cNvPr id="4" name="Group 3"/>
            <p:cNvGrpSpPr/>
            <p:nvPr/>
          </p:nvGrpSpPr>
          <p:grpSpPr>
            <a:xfrm>
              <a:off x="5222544" y="31091851"/>
              <a:ext cx="3002160" cy="3409887"/>
              <a:chOff x="5222544" y="31091851"/>
              <a:chExt cx="3002160" cy="3409887"/>
            </a:xfrm>
          </p:grpSpPr>
          <p:sp>
            <p:nvSpPr>
              <p:cNvPr id="36" name="Text Placeholder 16"/>
              <p:cNvSpPr txBox="1">
                <a:spLocks/>
              </p:cNvSpPr>
              <p:nvPr/>
            </p:nvSpPr>
            <p:spPr>
              <a:xfrm>
                <a:off x="5222544" y="33253845"/>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Elaina </a:t>
                </a:r>
                <a:r>
                  <a:rPr lang="en-US" dirty="0" err="1" smtClean="0">
                    <a:solidFill>
                      <a:schemeClr val="tx1">
                        <a:lumMod val="75000"/>
                      </a:schemeClr>
                    </a:solidFill>
                  </a:rPr>
                  <a:t>Gonsoroski</a:t>
                </a:r>
                <a:endParaRPr lang="en-US" dirty="0" smtClean="0">
                  <a:solidFill>
                    <a:schemeClr val="tx1">
                      <a:lumMod val="75000"/>
                    </a:schemeClr>
                  </a:solidFill>
                </a:endParaRPr>
              </a:p>
            </p:txBody>
          </p:sp>
          <p:pic>
            <p:nvPicPr>
              <p:cNvPr id="37" name="Picture 3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76443" y="31091851"/>
                <a:ext cx="2057404" cy="2081788"/>
              </a:xfrm>
              <a:prstGeom prst="rect">
                <a:avLst/>
              </a:prstGeom>
            </p:spPr>
          </p:pic>
          <p:pic>
            <p:nvPicPr>
              <p:cNvPr id="56" name="Picture 55" descr="DSC_0072.JPG"/>
              <p:cNvPicPr>
                <a:picLocks noChangeAspect="1"/>
              </p:cNvPicPr>
              <p:nvPr/>
            </p:nvPicPr>
            <p:blipFill>
              <a:blip r:embed="rId5" cstate="print"/>
              <a:srcRect l="32422" t="28499" r="24719" b="43292"/>
              <a:stretch>
                <a:fillRect/>
              </a:stretch>
            </p:blipFill>
            <p:spPr>
              <a:xfrm>
                <a:off x="5840823" y="31272701"/>
                <a:ext cx="1738109" cy="1715968"/>
              </a:xfrm>
              <a:prstGeom prst="ellipse">
                <a:avLst/>
              </a:prstGeom>
            </p:spPr>
          </p:pic>
        </p:grpSp>
        <p:grpSp>
          <p:nvGrpSpPr>
            <p:cNvPr id="3" name="Group 2"/>
            <p:cNvGrpSpPr/>
            <p:nvPr/>
          </p:nvGrpSpPr>
          <p:grpSpPr>
            <a:xfrm>
              <a:off x="2827803" y="31148713"/>
              <a:ext cx="2872251" cy="3377088"/>
              <a:chOff x="2827803" y="31148713"/>
              <a:chExt cx="2872251" cy="3377088"/>
            </a:xfrm>
          </p:grpSpPr>
          <p:sp>
            <p:nvSpPr>
              <p:cNvPr id="34" name="Text Placeholder 16"/>
              <p:cNvSpPr txBox="1">
                <a:spLocks/>
              </p:cNvSpPr>
              <p:nvPr/>
            </p:nvSpPr>
            <p:spPr>
              <a:xfrm>
                <a:off x="2827803" y="33277908"/>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err="1" smtClean="0">
                    <a:solidFill>
                      <a:schemeClr val="tx1">
                        <a:lumMod val="75000"/>
                      </a:schemeClr>
                    </a:solidFill>
                  </a:rPr>
                  <a:t>Farnaz</a:t>
                </a:r>
                <a:r>
                  <a:rPr lang="en-US" dirty="0" smtClean="0">
                    <a:solidFill>
                      <a:schemeClr val="tx1">
                        <a:lumMod val="75000"/>
                      </a:schemeClr>
                    </a:solidFill>
                  </a:rPr>
                  <a:t> </a:t>
                </a:r>
                <a:r>
                  <a:rPr lang="en-US" dirty="0" err="1" smtClean="0">
                    <a:solidFill>
                      <a:schemeClr val="tx1">
                        <a:lumMod val="75000"/>
                      </a:schemeClr>
                    </a:solidFill>
                  </a:rPr>
                  <a:t>Bayat</a:t>
                </a:r>
                <a:endParaRPr lang="en-US" dirty="0" smtClean="0">
                  <a:solidFill>
                    <a:schemeClr val="tx1">
                      <a:lumMod val="75000"/>
                    </a:schemeClr>
                  </a:solidFill>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29642" y="31148713"/>
                <a:ext cx="2057404" cy="2081788"/>
              </a:xfrm>
              <a:prstGeom prst="rect">
                <a:avLst/>
              </a:prstGeom>
            </p:spPr>
          </p:pic>
          <p:pic>
            <p:nvPicPr>
              <p:cNvPr id="57" name="Picture 56" descr="DSC_0068.JPG"/>
              <p:cNvPicPr>
                <a:picLocks/>
              </p:cNvPicPr>
              <p:nvPr/>
            </p:nvPicPr>
            <p:blipFill>
              <a:blip r:embed="rId6" cstate="print"/>
              <a:srcRect l="36199" t="26566" r="20591" b="44888"/>
              <a:stretch>
                <a:fillRect/>
              </a:stretch>
            </p:blipFill>
            <p:spPr>
              <a:xfrm>
                <a:off x="3427882" y="31342875"/>
                <a:ext cx="1669774" cy="1701580"/>
              </a:xfrm>
              <a:prstGeom prst="ellipse">
                <a:avLst/>
              </a:prstGeom>
            </p:spPr>
          </p:pic>
        </p:grpSp>
        <p:grpSp>
          <p:nvGrpSpPr>
            <p:cNvPr id="2" name="Group 1"/>
            <p:cNvGrpSpPr/>
            <p:nvPr/>
          </p:nvGrpSpPr>
          <p:grpSpPr>
            <a:xfrm>
              <a:off x="533606" y="31139977"/>
              <a:ext cx="2872251" cy="3361632"/>
              <a:chOff x="533606" y="31139977"/>
              <a:chExt cx="2872251" cy="3361632"/>
            </a:xfrm>
          </p:grpSpPr>
          <p:sp>
            <p:nvSpPr>
              <p:cNvPr id="9" name="Text Placeholder 16"/>
              <p:cNvSpPr txBox="1">
                <a:spLocks/>
              </p:cNvSpPr>
              <p:nvPr/>
            </p:nvSpPr>
            <p:spPr>
              <a:xfrm>
                <a:off x="533606" y="3325371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err="1" smtClean="0">
                    <a:solidFill>
                      <a:schemeClr val="tx1">
                        <a:lumMod val="75000"/>
                      </a:schemeClr>
                    </a:solidFill>
                  </a:rPr>
                  <a:t>Saranee</a:t>
                </a:r>
                <a:r>
                  <a:rPr lang="en-US" dirty="0" smtClean="0">
                    <a:solidFill>
                      <a:schemeClr val="tx1">
                        <a:lumMod val="75000"/>
                      </a:schemeClr>
                    </a:solidFill>
                  </a:rPr>
                  <a:t> </a:t>
                </a:r>
                <a:r>
                  <a:rPr lang="en-US" dirty="0" err="1" smtClean="0">
                    <a:solidFill>
                      <a:schemeClr val="tx1">
                        <a:lumMod val="75000"/>
                      </a:schemeClr>
                    </a:solidFill>
                  </a:rPr>
                  <a:t>Dutta</a:t>
                </a:r>
                <a:endParaRPr lang="en-US" dirty="0" smtClean="0">
                  <a:solidFill>
                    <a:schemeClr val="tx1">
                      <a:lumMod val="75000"/>
                    </a:schemeClr>
                  </a:solidFill>
                </a:endParaRPr>
              </a:p>
              <a:p>
                <a:pPr algn="ctr">
                  <a:lnSpc>
                    <a:spcPct val="100000"/>
                  </a:lnSpc>
                  <a:spcBef>
                    <a:spcPts val="0"/>
                  </a:spcBef>
                </a:pPr>
                <a:r>
                  <a:rPr lang="en-US" dirty="0" smtClean="0">
                    <a:solidFill>
                      <a:schemeClr val="tx1">
                        <a:lumMod val="75000"/>
                      </a:schemeClr>
                    </a:solidFill>
                  </a:rPr>
                  <a:t>Team Lead</a:t>
                </a:r>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1703" y="31139977"/>
                <a:ext cx="2057404" cy="2081788"/>
              </a:xfrm>
              <a:prstGeom prst="rect">
                <a:avLst/>
              </a:prstGeom>
            </p:spPr>
          </p:pic>
          <p:pic>
            <p:nvPicPr>
              <p:cNvPr id="63" name="Picture 62" descr="DSC_0065.JPG"/>
              <p:cNvPicPr>
                <a:picLocks noChangeAspect="1"/>
              </p:cNvPicPr>
              <p:nvPr/>
            </p:nvPicPr>
            <p:blipFill>
              <a:blip r:embed="rId7" cstate="print"/>
              <a:srcRect l="32277" t="31393" r="31394" b="45143"/>
              <a:stretch>
                <a:fillRect/>
              </a:stretch>
            </p:blipFill>
            <p:spPr>
              <a:xfrm>
                <a:off x="1002732" y="31342874"/>
                <a:ext cx="1722436" cy="1667754"/>
              </a:xfrm>
              <a:prstGeom prst="ellipse">
                <a:avLst/>
              </a:prstGeom>
              <a:noFill/>
              <a:ln>
                <a:noFill/>
              </a:ln>
            </p:spPr>
          </p:pic>
        </p:grpSp>
      </p:grpSp>
      <p:grpSp>
        <p:nvGrpSpPr>
          <p:cNvPr id="21" name="Group 20"/>
          <p:cNvGrpSpPr/>
          <p:nvPr/>
        </p:nvGrpSpPr>
        <p:grpSpPr>
          <a:xfrm>
            <a:off x="7239657" y="31511339"/>
            <a:ext cx="5344307" cy="3441973"/>
            <a:chOff x="7781262" y="31051745"/>
            <a:chExt cx="5344307" cy="3441973"/>
          </a:xfrm>
        </p:grpSpPr>
        <p:grpSp>
          <p:nvGrpSpPr>
            <p:cNvPr id="18" name="Group 17"/>
            <p:cNvGrpSpPr/>
            <p:nvPr/>
          </p:nvGrpSpPr>
          <p:grpSpPr>
            <a:xfrm>
              <a:off x="7781262" y="31051745"/>
              <a:ext cx="3002160" cy="3409888"/>
              <a:chOff x="7781262" y="31051745"/>
              <a:chExt cx="3002160" cy="3409888"/>
            </a:xfrm>
          </p:grpSpPr>
          <p:pic>
            <p:nvPicPr>
              <p:cNvPr id="50" name="Picture 4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38907" y="31051745"/>
                <a:ext cx="2057404" cy="2081788"/>
              </a:xfrm>
              <a:prstGeom prst="rect">
                <a:avLst/>
              </a:prstGeom>
            </p:spPr>
          </p:pic>
          <p:sp>
            <p:nvSpPr>
              <p:cNvPr id="51" name="Text Placeholder 16"/>
              <p:cNvSpPr txBox="1">
                <a:spLocks/>
              </p:cNvSpPr>
              <p:nvPr/>
            </p:nvSpPr>
            <p:spPr>
              <a:xfrm>
                <a:off x="7781262" y="3321374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Katie </a:t>
                </a:r>
                <a:r>
                  <a:rPr lang="en-US" dirty="0" err="1" smtClean="0">
                    <a:solidFill>
                      <a:schemeClr val="tx1">
                        <a:lumMod val="75000"/>
                      </a:schemeClr>
                    </a:solidFill>
                  </a:rPr>
                  <a:t>Harville</a:t>
                </a:r>
                <a:endParaRPr lang="en-US" dirty="0" smtClean="0">
                  <a:solidFill>
                    <a:schemeClr val="tx1">
                      <a:lumMod val="75000"/>
                    </a:schemeClr>
                  </a:solidFill>
                </a:endParaRPr>
              </a:p>
            </p:txBody>
          </p:sp>
          <p:pic>
            <p:nvPicPr>
              <p:cNvPr id="58" name="Picture 57" descr="DSC_0060.JPG"/>
              <p:cNvPicPr>
                <a:picLocks noChangeAspect="1"/>
              </p:cNvPicPr>
              <p:nvPr/>
            </p:nvPicPr>
            <p:blipFill rotWithShape="1">
              <a:blip r:embed="rId8" cstate="print"/>
              <a:srcRect l="30570" t="32892" r="34658" b="43342"/>
              <a:stretch/>
            </p:blipFill>
            <p:spPr>
              <a:xfrm>
                <a:off x="8337232" y="31261740"/>
                <a:ext cx="1645920" cy="1687413"/>
              </a:xfrm>
              <a:prstGeom prst="ellipse">
                <a:avLst/>
              </a:prstGeom>
            </p:spPr>
          </p:pic>
        </p:grpSp>
        <p:grpSp>
          <p:nvGrpSpPr>
            <p:cNvPr id="20" name="Group 19"/>
            <p:cNvGrpSpPr/>
            <p:nvPr/>
          </p:nvGrpSpPr>
          <p:grpSpPr>
            <a:xfrm>
              <a:off x="10123409" y="31131956"/>
              <a:ext cx="3002160" cy="3361762"/>
              <a:chOff x="10123409" y="31131956"/>
              <a:chExt cx="3002160" cy="3361762"/>
            </a:xfrm>
          </p:grpSpPr>
          <p:pic>
            <p:nvPicPr>
              <p:cNvPr id="52" name="Picture 5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25434" y="31131956"/>
                <a:ext cx="2057404" cy="2081788"/>
              </a:xfrm>
              <a:prstGeom prst="rect">
                <a:avLst/>
              </a:prstGeom>
            </p:spPr>
          </p:pic>
          <p:sp>
            <p:nvSpPr>
              <p:cNvPr id="53" name="Text Placeholder 16"/>
              <p:cNvSpPr txBox="1">
                <a:spLocks/>
              </p:cNvSpPr>
              <p:nvPr/>
            </p:nvSpPr>
            <p:spPr>
              <a:xfrm>
                <a:off x="10123409" y="33245825"/>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Tyler Lynn</a:t>
                </a:r>
              </a:p>
            </p:txBody>
          </p:sp>
          <p:pic>
            <p:nvPicPr>
              <p:cNvPr id="64" name="Picture 63" descr="DSC_0075.JPG"/>
              <p:cNvPicPr>
                <a:picLocks noChangeAspect="1"/>
              </p:cNvPicPr>
              <p:nvPr/>
            </p:nvPicPr>
            <p:blipFill>
              <a:blip r:embed="rId9" cstate="print"/>
              <a:srcRect l="14719" t="22427" r="40103" b="47515"/>
              <a:stretch>
                <a:fillRect/>
              </a:stretch>
            </p:blipFill>
            <p:spPr>
              <a:xfrm>
                <a:off x="10832233" y="31349984"/>
                <a:ext cx="1645920" cy="1642636"/>
              </a:xfrm>
              <a:prstGeom prst="ellipse">
                <a:avLst/>
              </a:prstGeom>
            </p:spPr>
          </p:pic>
        </p:grpSp>
      </p:grpSp>
      <p:sp>
        <p:nvSpPr>
          <p:cNvPr id="61" name="TextBox 60"/>
          <p:cNvSpPr txBox="1"/>
          <p:nvPr/>
        </p:nvSpPr>
        <p:spPr>
          <a:xfrm>
            <a:off x="727911" y="5470357"/>
            <a:ext cx="11640552" cy="6324808"/>
          </a:xfrm>
          <a:prstGeom prst="rect">
            <a:avLst/>
          </a:prstGeom>
          <a:noFill/>
        </p:spPr>
        <p:txBody>
          <a:bodyPr wrap="square" rtlCol="0">
            <a:spAutoFit/>
          </a:bodyPr>
          <a:lstStyle/>
          <a:p>
            <a:r>
              <a:rPr lang="en-US" sz="2700" dirty="0" smtClean="0"/>
              <a:t>Saguaro National Park in southeastern Arizona occupies one of several unique mountain ranges known collectively as the Sky Islands or the </a:t>
            </a:r>
            <a:r>
              <a:rPr lang="en-US" sz="2700" dirty="0" err="1" smtClean="0"/>
              <a:t>Madrean</a:t>
            </a:r>
            <a:r>
              <a:rPr lang="en-US" sz="2700" dirty="0" smtClean="0"/>
              <a:t> Archipelago. The Sky Islands are Biodiversity Hotspots and host different ecosystems, ranging from arid deserts to temperate forests. Snowmelt provides a source of water during the dry season for the various flora and fauna that inhabit the Sky Islands. However, climate change and its effect on snow cover is of growing concern. Currently, the National Park Service (NPS) monitors water presence, but a synoptic record of snow presence does not exist due to the remote and rugged topography of the region. As a result, it is difficult to study how climate change has affected water resources in the Sky Islands and what effect this has on wildlife and vegetation. This project used NASA Earth observations to aid the NPS in understanding the role of snow cover in the Sky Islands. Historical snow cover maps were created to address the current gap in information regarding snow presence. With a more complete understanding of the impact of snow cover, the NPS will be able to analyze past snow cover changes to improve future land management decisions.</a:t>
            </a:r>
            <a:endParaRPr lang="en-US" sz="2700" dirty="0"/>
          </a:p>
        </p:txBody>
      </p:sp>
      <p:sp>
        <p:nvSpPr>
          <p:cNvPr id="89" name="Rounded Rectangle 88"/>
          <p:cNvSpPr/>
          <p:nvPr/>
        </p:nvSpPr>
        <p:spPr>
          <a:xfrm>
            <a:off x="6887482" y="20669250"/>
            <a:ext cx="2408918" cy="1428750"/>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a:p>
            <a:pPr algn="ctr"/>
            <a:r>
              <a:rPr lang="en-US" sz="2000" b="1" dirty="0" smtClean="0">
                <a:solidFill>
                  <a:schemeClr val="tx1">
                    <a:lumMod val="50000"/>
                  </a:schemeClr>
                </a:solidFill>
              </a:rPr>
              <a:t>Historical and current stream discharge, and stream flow</a:t>
            </a:r>
            <a:r>
              <a:rPr lang="en-US" sz="2000" dirty="0" smtClean="0">
                <a:solidFill>
                  <a:schemeClr val="tx1"/>
                </a:solidFill>
              </a:rPr>
              <a:t/>
            </a:r>
            <a:br>
              <a:rPr lang="en-US" sz="2000" dirty="0" smtClean="0">
                <a:solidFill>
                  <a:schemeClr val="tx1"/>
                </a:solidFill>
              </a:rPr>
            </a:br>
            <a:endParaRPr lang="en-US" sz="2000" dirty="0">
              <a:solidFill>
                <a:schemeClr val="tx1"/>
              </a:solidFill>
            </a:endParaRPr>
          </a:p>
        </p:txBody>
      </p:sp>
      <p:cxnSp>
        <p:nvCxnSpPr>
          <p:cNvPr id="94" name="Straight Connector 93"/>
          <p:cNvCxnSpPr/>
          <p:nvPr/>
        </p:nvCxnSpPr>
        <p:spPr>
          <a:xfrm>
            <a:off x="13335000" y="7162800"/>
            <a:ext cx="685800" cy="104775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3182600" y="7219950"/>
            <a:ext cx="876300" cy="27051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a:xfrm>
            <a:off x="3746151" y="16772366"/>
            <a:ext cx="2475805" cy="939925"/>
          </a:xfrm>
          <a:prstGeom prst="roundRect">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72" name="Rounded Rectangle 71"/>
          <p:cNvSpPr/>
          <p:nvPr/>
        </p:nvSpPr>
        <p:spPr>
          <a:xfrm>
            <a:off x="6855619" y="16759293"/>
            <a:ext cx="2571592" cy="909831"/>
          </a:xfrm>
          <a:prstGeom prst="roundRect">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73" name="Rounded Rectangle 72"/>
          <p:cNvSpPr/>
          <p:nvPr/>
        </p:nvSpPr>
        <p:spPr>
          <a:xfrm>
            <a:off x="659463" y="19657743"/>
            <a:ext cx="2325709" cy="1144857"/>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schemeClr>
                </a:solidFill>
              </a:rPr>
              <a:t>TERRA/MODIS</a:t>
            </a:r>
          </a:p>
          <a:p>
            <a:pPr algn="ctr"/>
            <a:r>
              <a:rPr lang="en-US" sz="2000" b="1" dirty="0" smtClean="0">
                <a:solidFill>
                  <a:schemeClr val="tx1">
                    <a:lumMod val="50000"/>
                  </a:schemeClr>
                </a:solidFill>
              </a:rPr>
              <a:t>AQUA/MODIS</a:t>
            </a:r>
            <a:endParaRPr lang="en-US" sz="2000" b="1" dirty="0">
              <a:solidFill>
                <a:schemeClr val="tx1">
                  <a:lumMod val="50000"/>
                </a:schemeClr>
              </a:solidFill>
            </a:endParaRPr>
          </a:p>
        </p:txBody>
      </p:sp>
      <p:sp>
        <p:nvSpPr>
          <p:cNvPr id="74" name="Rounded Rectangle 73"/>
          <p:cNvSpPr/>
          <p:nvPr/>
        </p:nvSpPr>
        <p:spPr>
          <a:xfrm>
            <a:off x="625754" y="17804419"/>
            <a:ext cx="2432955" cy="1611277"/>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schemeClr>
                </a:solidFill>
              </a:rPr>
              <a:t>Landsat 4/5 TM</a:t>
            </a:r>
          </a:p>
          <a:p>
            <a:pPr algn="ctr"/>
            <a:r>
              <a:rPr lang="en-US" sz="2000" b="1" dirty="0" smtClean="0">
                <a:solidFill>
                  <a:schemeClr val="tx1">
                    <a:lumMod val="50000"/>
                  </a:schemeClr>
                </a:solidFill>
              </a:rPr>
              <a:t>Landsat 7 ETM +</a:t>
            </a:r>
          </a:p>
          <a:p>
            <a:pPr algn="ctr"/>
            <a:r>
              <a:rPr lang="en-US" sz="2000" b="1" dirty="0" smtClean="0">
                <a:solidFill>
                  <a:schemeClr val="tx1">
                    <a:lumMod val="50000"/>
                  </a:schemeClr>
                </a:solidFill>
              </a:rPr>
              <a:t>Landsat 8 OLI</a:t>
            </a:r>
          </a:p>
          <a:p>
            <a:pPr algn="ctr"/>
            <a:endParaRPr lang="en-US" sz="2000" dirty="0">
              <a:solidFill>
                <a:schemeClr val="tx1"/>
              </a:solidFill>
            </a:endParaRPr>
          </a:p>
        </p:txBody>
      </p:sp>
      <p:sp>
        <p:nvSpPr>
          <p:cNvPr id="75" name="Rounded Rectangle 74"/>
          <p:cNvSpPr/>
          <p:nvPr/>
        </p:nvSpPr>
        <p:spPr>
          <a:xfrm>
            <a:off x="636728" y="21155368"/>
            <a:ext cx="2319583" cy="942632"/>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schemeClr>
                </a:solidFill>
              </a:rPr>
              <a:t>USGS Stream Gauge Data</a:t>
            </a:r>
            <a:endParaRPr lang="en-US" sz="2000" b="1" dirty="0">
              <a:solidFill>
                <a:schemeClr val="tx1">
                  <a:lumMod val="50000"/>
                </a:schemeClr>
              </a:solidFill>
            </a:endParaRPr>
          </a:p>
        </p:txBody>
      </p:sp>
      <p:sp>
        <p:nvSpPr>
          <p:cNvPr id="76" name="Rounded Rectangle 75"/>
          <p:cNvSpPr/>
          <p:nvPr/>
        </p:nvSpPr>
        <p:spPr>
          <a:xfrm>
            <a:off x="3773702" y="17808327"/>
            <a:ext cx="2422145" cy="1819742"/>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a:p>
            <a:pPr algn="ctr"/>
            <a:r>
              <a:rPr lang="en-US" sz="2000" b="1" dirty="0" smtClean="0">
                <a:solidFill>
                  <a:schemeClr val="tx1">
                    <a:lumMod val="50000"/>
                  </a:schemeClr>
                </a:solidFill>
              </a:rPr>
              <a:t>Top of Atmospheric Correction</a:t>
            </a:r>
          </a:p>
          <a:p>
            <a:pPr algn="ctr"/>
            <a:endParaRPr lang="en-US" sz="2000" dirty="0" smtClean="0">
              <a:solidFill>
                <a:schemeClr val="tx1"/>
              </a:solidFill>
            </a:endParaRPr>
          </a:p>
          <a:p>
            <a:pPr algn="ctr"/>
            <a:endParaRPr lang="en-US" sz="2000" b="1" dirty="0" smtClean="0">
              <a:solidFill>
                <a:schemeClr val="tx1">
                  <a:lumMod val="50000"/>
                </a:schemeClr>
              </a:solidFill>
            </a:endParaRPr>
          </a:p>
          <a:p>
            <a:pPr algn="ctr"/>
            <a:r>
              <a:rPr lang="en-US" sz="2000" b="1" dirty="0" smtClean="0">
                <a:solidFill>
                  <a:schemeClr val="tx1">
                    <a:lumMod val="50000"/>
                  </a:schemeClr>
                </a:solidFill>
              </a:rPr>
              <a:t>NDSI Calculation</a:t>
            </a:r>
          </a:p>
          <a:p>
            <a:pPr algn="ctr"/>
            <a:endParaRPr lang="en-US" sz="2000" dirty="0" smtClean="0">
              <a:solidFill>
                <a:schemeClr val="tx1"/>
              </a:solidFill>
            </a:endParaRPr>
          </a:p>
          <a:p>
            <a:pPr algn="ctr"/>
            <a:endParaRPr lang="en-US" sz="2000" dirty="0" smtClean="0">
              <a:solidFill>
                <a:schemeClr val="tx1"/>
              </a:solidFill>
            </a:endParaRPr>
          </a:p>
          <a:p>
            <a:pPr algn="ctr"/>
            <a:endParaRPr lang="en-US" sz="2000" dirty="0">
              <a:solidFill>
                <a:schemeClr val="tx1"/>
              </a:solidFill>
            </a:endParaRPr>
          </a:p>
        </p:txBody>
      </p:sp>
      <p:sp>
        <p:nvSpPr>
          <p:cNvPr id="78" name="Rounded Rectangle 77"/>
          <p:cNvSpPr/>
          <p:nvPr/>
        </p:nvSpPr>
        <p:spPr>
          <a:xfrm>
            <a:off x="3788141" y="19710325"/>
            <a:ext cx="2385270" cy="1604653"/>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schemeClr>
                </a:solidFill>
              </a:rPr>
              <a:t>Extract Sub dataset</a:t>
            </a:r>
          </a:p>
          <a:p>
            <a:pPr algn="ctr"/>
            <a:endParaRPr lang="en-US" sz="2000" dirty="0" smtClean="0">
              <a:solidFill>
                <a:schemeClr val="tx1"/>
              </a:solidFill>
            </a:endParaRPr>
          </a:p>
          <a:p>
            <a:pPr algn="ctr"/>
            <a:endParaRPr lang="en-US" sz="2000" b="1" dirty="0" smtClean="0">
              <a:solidFill>
                <a:schemeClr val="tx1">
                  <a:lumMod val="50000"/>
                </a:schemeClr>
              </a:solidFill>
            </a:endParaRPr>
          </a:p>
          <a:p>
            <a:pPr algn="ctr"/>
            <a:r>
              <a:rPr lang="en-US" sz="2000" b="1" dirty="0" smtClean="0">
                <a:solidFill>
                  <a:schemeClr val="tx1">
                    <a:lumMod val="50000"/>
                  </a:schemeClr>
                </a:solidFill>
              </a:rPr>
              <a:t>Cloud Mask</a:t>
            </a:r>
            <a:endParaRPr lang="en-US" sz="2000" b="1" dirty="0">
              <a:solidFill>
                <a:schemeClr val="tx1">
                  <a:lumMod val="50000"/>
                </a:schemeClr>
              </a:solidFill>
            </a:endParaRPr>
          </a:p>
        </p:txBody>
      </p:sp>
      <p:sp>
        <p:nvSpPr>
          <p:cNvPr id="85" name="Right Arrow 84"/>
          <p:cNvSpPr/>
          <p:nvPr/>
        </p:nvSpPr>
        <p:spPr>
          <a:xfrm>
            <a:off x="3124200" y="18135600"/>
            <a:ext cx="516217"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6938846" y="17830800"/>
            <a:ext cx="2357553" cy="1170799"/>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schemeClr>
                </a:solidFill>
              </a:rPr>
              <a:t>Snow cover distribution for the focus area</a:t>
            </a:r>
          </a:p>
          <a:p>
            <a:pPr algn="ctr"/>
            <a:endParaRPr lang="en-US" sz="2000" dirty="0">
              <a:solidFill>
                <a:schemeClr val="tx1"/>
              </a:solidFill>
            </a:endParaRPr>
          </a:p>
        </p:txBody>
      </p:sp>
      <p:sp>
        <p:nvSpPr>
          <p:cNvPr id="88" name="Rounded Rectangle 87"/>
          <p:cNvSpPr/>
          <p:nvPr/>
        </p:nvSpPr>
        <p:spPr>
          <a:xfrm>
            <a:off x="6887361" y="19202400"/>
            <a:ext cx="2400320" cy="1326906"/>
          </a:xfrm>
          <a:prstGeom prst="roundRect">
            <a:avLst/>
          </a:prstGeom>
          <a:solidFill>
            <a:srgbClr val="73A9DB"/>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lumMod val="50000"/>
                  </a:schemeClr>
                </a:solidFill>
              </a:rPr>
              <a:t>Snow cover distribution for the focus area</a:t>
            </a:r>
          </a:p>
          <a:p>
            <a:pPr algn="ctr"/>
            <a:endParaRPr lang="en-US" sz="2000" b="1" dirty="0">
              <a:solidFill>
                <a:schemeClr val="tx1">
                  <a:lumMod val="50000"/>
                </a:schemeClr>
              </a:solidFill>
            </a:endParaRPr>
          </a:p>
        </p:txBody>
      </p:sp>
      <p:sp>
        <p:nvSpPr>
          <p:cNvPr id="91" name="Rounded Rectangle 90"/>
          <p:cNvSpPr/>
          <p:nvPr/>
        </p:nvSpPr>
        <p:spPr>
          <a:xfrm>
            <a:off x="584464" y="16779101"/>
            <a:ext cx="2552460" cy="885470"/>
          </a:xfrm>
          <a:prstGeom prst="roundRect">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141" name="Down Arrow 140"/>
          <p:cNvSpPr/>
          <p:nvPr/>
        </p:nvSpPr>
        <p:spPr>
          <a:xfrm>
            <a:off x="4720773" y="18771665"/>
            <a:ext cx="444995" cy="427507"/>
          </a:xfrm>
          <a:prstGeom prst="down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10893972" y="22421735"/>
            <a:ext cx="5613356" cy="923330"/>
          </a:xfrm>
          <a:prstGeom prst="rect">
            <a:avLst/>
          </a:prstGeom>
          <a:noFill/>
        </p:spPr>
        <p:txBody>
          <a:bodyPr wrap="square" rtlCol="0">
            <a:spAutoFit/>
          </a:bodyPr>
          <a:lstStyle/>
          <a:p>
            <a:r>
              <a:rPr lang="en-US" sz="1800" b="1" dirty="0" smtClean="0">
                <a:solidFill>
                  <a:schemeClr val="tx1">
                    <a:lumMod val="75000"/>
                  </a:schemeClr>
                </a:solidFill>
              </a:rPr>
              <a:t>Figure 1: Side by side view of Aqua MODIS NDSI data and Landsat 8 OLI NDSI data overlaid on a </a:t>
            </a:r>
            <a:r>
              <a:rPr lang="en-US" sz="1800" b="1" dirty="0" err="1" smtClean="0">
                <a:solidFill>
                  <a:schemeClr val="tx1">
                    <a:lumMod val="75000"/>
                  </a:schemeClr>
                </a:solidFill>
              </a:rPr>
              <a:t>Landsat</a:t>
            </a:r>
            <a:r>
              <a:rPr lang="en-US" sz="1800" b="1" dirty="0" smtClean="0">
                <a:solidFill>
                  <a:schemeClr val="tx1">
                    <a:lumMod val="75000"/>
                  </a:schemeClr>
                </a:solidFill>
              </a:rPr>
              <a:t> true color image. </a:t>
            </a:r>
            <a:endParaRPr lang="en-US" sz="1800" b="1" dirty="0">
              <a:solidFill>
                <a:schemeClr val="tx1">
                  <a:lumMod val="75000"/>
                </a:schemeClr>
              </a:solidFill>
            </a:endParaRPr>
          </a:p>
        </p:txBody>
      </p:sp>
      <p:sp>
        <p:nvSpPr>
          <p:cNvPr id="95" name="Right Arrow 94"/>
          <p:cNvSpPr/>
          <p:nvPr/>
        </p:nvSpPr>
        <p:spPr>
          <a:xfrm>
            <a:off x="6324600" y="18135600"/>
            <a:ext cx="516217"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Arrow 96"/>
          <p:cNvSpPr/>
          <p:nvPr/>
        </p:nvSpPr>
        <p:spPr>
          <a:xfrm>
            <a:off x="9429750" y="18124129"/>
            <a:ext cx="516217"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p:cNvSpPr/>
          <p:nvPr/>
        </p:nvSpPr>
        <p:spPr>
          <a:xfrm>
            <a:off x="3124200" y="21412200"/>
            <a:ext cx="3654632"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own Arrow 98"/>
          <p:cNvSpPr/>
          <p:nvPr/>
        </p:nvSpPr>
        <p:spPr>
          <a:xfrm>
            <a:off x="4706918" y="20444106"/>
            <a:ext cx="444995" cy="427507"/>
          </a:xfrm>
          <a:prstGeom prst="down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3124200" y="19812000"/>
            <a:ext cx="516217"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ight Arrow 101"/>
          <p:cNvSpPr/>
          <p:nvPr/>
        </p:nvSpPr>
        <p:spPr>
          <a:xfrm>
            <a:off x="6248400" y="19812000"/>
            <a:ext cx="516217"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p:cNvSpPr/>
          <p:nvPr/>
        </p:nvSpPr>
        <p:spPr>
          <a:xfrm>
            <a:off x="9429750" y="19812000"/>
            <a:ext cx="516217" cy="539065"/>
          </a:xfrm>
          <a:prstGeom prst="rightArrow">
            <a:avLst/>
          </a:prstGeom>
          <a:solidFill>
            <a:srgbClr val="002060"/>
          </a:solidFill>
          <a:ln>
            <a:solidFill>
              <a:srgbClr val="072A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descr="StreamGauge_withLAbels.jpg"/>
          <p:cNvPicPr>
            <a:picLocks noChangeAspect="1"/>
          </p:cNvPicPr>
          <p:nvPr/>
        </p:nvPicPr>
        <p:blipFill>
          <a:blip r:embed="rId10" cstate="print"/>
          <a:stretch>
            <a:fillRect/>
          </a:stretch>
        </p:blipFill>
        <p:spPr>
          <a:xfrm>
            <a:off x="10893973" y="23750336"/>
            <a:ext cx="5675586" cy="5116325"/>
          </a:xfrm>
          <a:prstGeom prst="rect">
            <a:avLst/>
          </a:prstGeom>
        </p:spPr>
      </p:pic>
      <p:pic>
        <p:nvPicPr>
          <p:cNvPr id="110" name="Picture 109" descr="2016Fall_MCHD_SoutheasternAZWater_VPS.jpg"/>
          <p:cNvPicPr>
            <a:picLocks/>
          </p:cNvPicPr>
          <p:nvPr/>
        </p:nvPicPr>
        <p:blipFill>
          <a:blip r:embed="rId11" cstate="print"/>
          <a:stretch>
            <a:fillRect/>
          </a:stretch>
        </p:blipFill>
        <p:spPr>
          <a:xfrm>
            <a:off x="10871567" y="17175274"/>
            <a:ext cx="5678424" cy="5120640"/>
          </a:xfrm>
          <a:prstGeom prst="rect">
            <a:avLst/>
          </a:prstGeom>
        </p:spPr>
      </p:pic>
      <p:grpSp>
        <p:nvGrpSpPr>
          <p:cNvPr id="120" name="Group 119"/>
          <p:cNvGrpSpPr/>
          <p:nvPr/>
        </p:nvGrpSpPr>
        <p:grpSpPr>
          <a:xfrm>
            <a:off x="12268891" y="13059222"/>
            <a:ext cx="12395846" cy="3451428"/>
            <a:chOff x="90830" y="3979577"/>
            <a:chExt cx="8976970" cy="2366587"/>
          </a:xfrm>
        </p:grpSpPr>
        <p:cxnSp>
          <p:nvCxnSpPr>
            <p:cNvPr id="121" name="Straight Connector 120"/>
            <p:cNvCxnSpPr/>
            <p:nvPr/>
          </p:nvCxnSpPr>
          <p:spPr>
            <a:xfrm>
              <a:off x="914400" y="5334001"/>
              <a:ext cx="7315200" cy="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257800" y="4495800"/>
              <a:ext cx="0" cy="83820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29030" y="4503115"/>
              <a:ext cx="0" cy="83820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705600" y="4495800"/>
              <a:ext cx="0" cy="83820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229600" y="4514850"/>
              <a:ext cx="0" cy="83820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886200" y="5334000"/>
              <a:ext cx="0" cy="83820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8229600" y="5334000"/>
              <a:ext cx="0" cy="83820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28" name="Picture 127" descr="01_Landsat5.png"/>
            <p:cNvPicPr>
              <a:picLocks noChangeAspect="1"/>
            </p:cNvPicPr>
            <p:nvPr/>
          </p:nvPicPr>
          <p:blipFill>
            <a:blip r:embed="rId12" cstate="print"/>
            <a:stretch>
              <a:fillRect/>
            </a:stretch>
          </p:blipFill>
          <p:spPr>
            <a:xfrm>
              <a:off x="2713940" y="4100170"/>
              <a:ext cx="756884" cy="709255"/>
            </a:xfrm>
            <a:prstGeom prst="rect">
              <a:avLst/>
            </a:prstGeom>
          </p:spPr>
        </p:pic>
        <p:pic>
          <p:nvPicPr>
            <p:cNvPr id="129" name="Picture 128" descr="02_Landsat7.png"/>
            <p:cNvPicPr>
              <a:picLocks noChangeAspect="1"/>
            </p:cNvPicPr>
            <p:nvPr/>
          </p:nvPicPr>
          <p:blipFill>
            <a:blip r:embed="rId13" cstate="print"/>
            <a:stretch>
              <a:fillRect/>
            </a:stretch>
          </p:blipFill>
          <p:spPr>
            <a:xfrm>
              <a:off x="5398457" y="4130391"/>
              <a:ext cx="1219200" cy="480901"/>
            </a:xfrm>
            <a:prstGeom prst="rect">
              <a:avLst/>
            </a:prstGeom>
          </p:spPr>
        </p:pic>
        <p:pic>
          <p:nvPicPr>
            <p:cNvPr id="130" name="Picture 129" descr="03_Landsat8.png"/>
            <p:cNvPicPr>
              <a:picLocks noChangeAspect="1"/>
            </p:cNvPicPr>
            <p:nvPr/>
          </p:nvPicPr>
          <p:blipFill>
            <a:blip r:embed="rId14" cstate="print"/>
            <a:stretch>
              <a:fillRect/>
            </a:stretch>
          </p:blipFill>
          <p:spPr>
            <a:xfrm>
              <a:off x="7086601" y="3979577"/>
              <a:ext cx="762000" cy="604057"/>
            </a:xfrm>
            <a:prstGeom prst="rect">
              <a:avLst/>
            </a:prstGeom>
          </p:spPr>
        </p:pic>
        <p:pic>
          <p:nvPicPr>
            <p:cNvPr id="131" name="Picture 4" descr="http://www.devpedia.developexchange.com/dp/images/b/bf/06_Aqua.png"/>
            <p:cNvPicPr>
              <a:picLocks noChangeAspect="1" noChangeArrowheads="1"/>
            </p:cNvPicPr>
            <p:nvPr/>
          </p:nvPicPr>
          <p:blipFill>
            <a:blip r:embed="rId15" cstate="print"/>
            <a:srcRect/>
            <a:stretch>
              <a:fillRect/>
            </a:stretch>
          </p:blipFill>
          <p:spPr bwMode="auto">
            <a:xfrm>
              <a:off x="4530653" y="5778602"/>
              <a:ext cx="1066800" cy="567562"/>
            </a:xfrm>
            <a:prstGeom prst="rect">
              <a:avLst/>
            </a:prstGeom>
            <a:noFill/>
          </p:spPr>
        </p:pic>
        <p:pic>
          <p:nvPicPr>
            <p:cNvPr id="132" name="Picture 2" descr="http://www.devpedia.developexchange.com/dp/images/9/91/05_Terra.png"/>
            <p:cNvPicPr>
              <a:picLocks noChangeAspect="1" noChangeArrowheads="1"/>
            </p:cNvPicPr>
            <p:nvPr/>
          </p:nvPicPr>
          <p:blipFill>
            <a:blip r:embed="rId16" cstate="print"/>
            <a:srcRect/>
            <a:stretch>
              <a:fillRect/>
            </a:stretch>
          </p:blipFill>
          <p:spPr bwMode="auto">
            <a:xfrm>
              <a:off x="6746947" y="5702402"/>
              <a:ext cx="762000" cy="582524"/>
            </a:xfrm>
            <a:prstGeom prst="rect">
              <a:avLst/>
            </a:prstGeom>
            <a:noFill/>
          </p:spPr>
        </p:pic>
        <p:sp>
          <p:nvSpPr>
            <p:cNvPr id="133" name="TextBox 132"/>
            <p:cNvSpPr txBox="1"/>
            <p:nvPr/>
          </p:nvSpPr>
          <p:spPr>
            <a:xfrm>
              <a:off x="1617880" y="4953000"/>
              <a:ext cx="3048000" cy="305634"/>
            </a:xfrm>
            <a:prstGeom prst="rect">
              <a:avLst/>
            </a:prstGeom>
            <a:noFill/>
          </p:spPr>
          <p:txBody>
            <a:bodyPr wrap="square" rtlCol="0">
              <a:spAutoFit/>
            </a:bodyPr>
            <a:lstStyle/>
            <a:p>
              <a:pPr algn="ctr"/>
              <a:r>
                <a:rPr lang="en-US" sz="2400" dirty="0" smtClean="0">
                  <a:solidFill>
                    <a:schemeClr val="tx1">
                      <a:lumMod val="75000"/>
                    </a:schemeClr>
                  </a:solidFill>
                </a:rPr>
                <a:t>Landsat 5 TM (1985-2011)</a:t>
              </a:r>
              <a:endParaRPr lang="en-US" sz="2400" dirty="0">
                <a:solidFill>
                  <a:schemeClr val="tx1">
                    <a:lumMod val="75000"/>
                  </a:schemeClr>
                </a:solidFill>
              </a:endParaRPr>
            </a:p>
          </p:txBody>
        </p:sp>
        <p:sp>
          <p:nvSpPr>
            <p:cNvPr id="134" name="TextBox 133"/>
            <p:cNvSpPr txBox="1"/>
            <p:nvPr/>
          </p:nvSpPr>
          <p:spPr>
            <a:xfrm>
              <a:off x="5294375" y="4541812"/>
              <a:ext cx="1371600" cy="794649"/>
            </a:xfrm>
            <a:prstGeom prst="rect">
              <a:avLst/>
            </a:prstGeom>
            <a:noFill/>
          </p:spPr>
          <p:txBody>
            <a:bodyPr wrap="square" rtlCol="0">
              <a:spAutoFit/>
            </a:bodyPr>
            <a:lstStyle/>
            <a:p>
              <a:pPr algn="ctr"/>
              <a:r>
                <a:rPr lang="en-US" sz="2400" dirty="0" smtClean="0">
                  <a:solidFill>
                    <a:schemeClr val="tx1">
                      <a:lumMod val="75000"/>
                    </a:schemeClr>
                  </a:solidFill>
                </a:rPr>
                <a:t>Landsat 7 ETM+ (2011-2013)</a:t>
              </a:r>
              <a:endParaRPr lang="en-US" sz="2400" dirty="0">
                <a:solidFill>
                  <a:schemeClr val="tx1">
                    <a:lumMod val="75000"/>
                  </a:schemeClr>
                </a:solidFill>
              </a:endParaRPr>
            </a:p>
          </p:txBody>
        </p:sp>
        <p:sp>
          <p:nvSpPr>
            <p:cNvPr id="135" name="TextBox 134"/>
            <p:cNvSpPr txBox="1"/>
            <p:nvPr/>
          </p:nvSpPr>
          <p:spPr>
            <a:xfrm>
              <a:off x="6771598" y="4535209"/>
              <a:ext cx="1371600" cy="550142"/>
            </a:xfrm>
            <a:prstGeom prst="rect">
              <a:avLst/>
            </a:prstGeom>
            <a:noFill/>
          </p:spPr>
          <p:txBody>
            <a:bodyPr wrap="square" rtlCol="0">
              <a:spAutoFit/>
            </a:bodyPr>
            <a:lstStyle/>
            <a:p>
              <a:pPr algn="ctr"/>
              <a:r>
                <a:rPr lang="en-US" sz="2400" dirty="0" smtClean="0">
                  <a:solidFill>
                    <a:schemeClr val="tx1">
                      <a:lumMod val="75000"/>
                    </a:schemeClr>
                  </a:solidFill>
                </a:rPr>
                <a:t>Landsat 8 OLI (2013-2016)</a:t>
              </a:r>
              <a:endParaRPr lang="en-US" sz="2400" dirty="0">
                <a:solidFill>
                  <a:schemeClr val="tx1">
                    <a:lumMod val="75000"/>
                  </a:schemeClr>
                </a:solidFill>
              </a:endParaRPr>
            </a:p>
          </p:txBody>
        </p:sp>
        <p:sp>
          <p:nvSpPr>
            <p:cNvPr id="136" name="TextBox 135"/>
            <p:cNvSpPr txBox="1"/>
            <p:nvPr/>
          </p:nvSpPr>
          <p:spPr>
            <a:xfrm>
              <a:off x="4572000" y="5410200"/>
              <a:ext cx="3048000" cy="305634"/>
            </a:xfrm>
            <a:prstGeom prst="rect">
              <a:avLst/>
            </a:prstGeom>
            <a:noFill/>
          </p:spPr>
          <p:txBody>
            <a:bodyPr wrap="square" rtlCol="0">
              <a:spAutoFit/>
            </a:bodyPr>
            <a:lstStyle/>
            <a:p>
              <a:pPr algn="ctr"/>
              <a:r>
                <a:rPr lang="en-US" sz="2400" dirty="0" smtClean="0">
                  <a:solidFill>
                    <a:schemeClr val="tx1">
                      <a:lumMod val="75000"/>
                    </a:schemeClr>
                  </a:solidFill>
                </a:rPr>
                <a:t>Aqua/Terra MODIS (2000-2016)</a:t>
              </a:r>
              <a:endParaRPr lang="en-US" sz="2400" dirty="0">
                <a:solidFill>
                  <a:schemeClr val="tx1">
                    <a:lumMod val="75000"/>
                  </a:schemeClr>
                </a:solidFill>
              </a:endParaRPr>
            </a:p>
          </p:txBody>
        </p:sp>
        <p:sp>
          <p:nvSpPr>
            <p:cNvPr id="137" name="TextBox 136"/>
            <p:cNvSpPr txBox="1"/>
            <p:nvPr/>
          </p:nvSpPr>
          <p:spPr>
            <a:xfrm>
              <a:off x="8305800" y="5152340"/>
              <a:ext cx="762000" cy="305634"/>
            </a:xfrm>
            <a:prstGeom prst="rect">
              <a:avLst/>
            </a:prstGeom>
            <a:noFill/>
          </p:spPr>
          <p:txBody>
            <a:bodyPr wrap="square" rtlCol="0">
              <a:spAutoFit/>
            </a:bodyPr>
            <a:lstStyle/>
            <a:p>
              <a:r>
                <a:rPr lang="en-US" sz="2400" b="1" dirty="0" smtClean="0">
                  <a:solidFill>
                    <a:schemeClr val="tx1">
                      <a:lumMod val="75000"/>
                    </a:schemeClr>
                  </a:solidFill>
                </a:rPr>
                <a:t>2016</a:t>
              </a:r>
            </a:p>
          </p:txBody>
        </p:sp>
        <p:sp>
          <p:nvSpPr>
            <p:cNvPr id="138" name="TextBox 137"/>
            <p:cNvSpPr txBox="1"/>
            <p:nvPr/>
          </p:nvSpPr>
          <p:spPr>
            <a:xfrm>
              <a:off x="90830" y="5137710"/>
              <a:ext cx="762000" cy="305634"/>
            </a:xfrm>
            <a:prstGeom prst="rect">
              <a:avLst/>
            </a:prstGeom>
            <a:noFill/>
          </p:spPr>
          <p:txBody>
            <a:bodyPr wrap="square" rtlCol="0">
              <a:spAutoFit/>
            </a:bodyPr>
            <a:lstStyle/>
            <a:p>
              <a:r>
                <a:rPr lang="en-US" sz="2400" b="1" dirty="0" smtClean="0">
                  <a:solidFill>
                    <a:schemeClr val="tx1">
                      <a:lumMod val="75000"/>
                    </a:schemeClr>
                  </a:solidFill>
                </a:rPr>
                <a:t>1985</a:t>
              </a:r>
            </a:p>
          </p:txBody>
        </p:sp>
      </p:grpSp>
      <p:pic>
        <p:nvPicPr>
          <p:cNvPr id="8" name="Picture 2"/>
          <p:cNvPicPr>
            <a:picLocks noChangeAspect="1" noChangeArrowheads="1"/>
          </p:cNvPicPr>
          <p:nvPr/>
        </p:nvPicPr>
        <p:blipFill>
          <a:blip r:embed="rId17" cstate="print"/>
          <a:srcRect/>
          <a:stretch>
            <a:fillRect/>
          </a:stretch>
        </p:blipFill>
        <p:spPr bwMode="auto">
          <a:xfrm>
            <a:off x="13581063" y="17984788"/>
            <a:ext cx="268287" cy="606425"/>
          </a:xfrm>
          <a:prstGeom prst="rect">
            <a:avLst/>
          </a:prstGeom>
          <a:noFill/>
          <a:ln w="9525">
            <a:noFill/>
            <a:miter lim="800000"/>
            <a:headEnd/>
            <a:tailEnd/>
          </a:ln>
          <a:effectLst/>
        </p:spPr>
      </p:pic>
      <p:sp>
        <p:nvSpPr>
          <p:cNvPr id="144" name="TextBox 143"/>
          <p:cNvSpPr txBox="1"/>
          <p:nvPr/>
        </p:nvSpPr>
        <p:spPr>
          <a:xfrm>
            <a:off x="11141242" y="29172460"/>
            <a:ext cx="5269833" cy="923330"/>
          </a:xfrm>
          <a:prstGeom prst="rect">
            <a:avLst/>
          </a:prstGeom>
          <a:noFill/>
        </p:spPr>
        <p:txBody>
          <a:bodyPr wrap="square" rtlCol="0">
            <a:spAutoFit/>
          </a:bodyPr>
          <a:lstStyle/>
          <a:p>
            <a:r>
              <a:rPr lang="en-US" sz="1800" b="1" dirty="0" smtClean="0">
                <a:solidFill>
                  <a:schemeClr val="tx1">
                    <a:lumMod val="75000"/>
                  </a:schemeClr>
                </a:solidFill>
              </a:rPr>
              <a:t>Figure 3: </a:t>
            </a:r>
            <a:r>
              <a:rPr lang="en-US" sz="1800" b="1" dirty="0" err="1" smtClean="0">
                <a:solidFill>
                  <a:schemeClr val="tx1">
                    <a:lumMod val="75000"/>
                  </a:schemeClr>
                </a:solidFill>
              </a:rPr>
              <a:t>Landsat</a:t>
            </a:r>
            <a:r>
              <a:rPr lang="en-US" sz="1800" b="1" dirty="0" smtClean="0">
                <a:solidFill>
                  <a:schemeClr val="tx1">
                    <a:lumMod val="75000"/>
                  </a:schemeClr>
                </a:solidFill>
              </a:rPr>
              <a:t> true color image of the Rincon Creek watershed and the location of the USGS stream gauge.</a:t>
            </a:r>
            <a:endParaRPr lang="en-US" sz="1800" b="1" dirty="0">
              <a:solidFill>
                <a:schemeClr val="tx1">
                  <a:lumMod val="75000"/>
                </a:schemeClr>
              </a:solidFill>
            </a:endParaRPr>
          </a:p>
        </p:txBody>
      </p:sp>
      <p:sp>
        <p:nvSpPr>
          <p:cNvPr id="145" name="TextBox 144"/>
          <p:cNvSpPr txBox="1"/>
          <p:nvPr/>
        </p:nvSpPr>
        <p:spPr>
          <a:xfrm>
            <a:off x="17349538" y="29185268"/>
            <a:ext cx="6978316" cy="923330"/>
          </a:xfrm>
          <a:prstGeom prst="rect">
            <a:avLst/>
          </a:prstGeom>
          <a:noFill/>
        </p:spPr>
        <p:txBody>
          <a:bodyPr wrap="square" rtlCol="0">
            <a:spAutoFit/>
          </a:bodyPr>
          <a:lstStyle/>
          <a:p>
            <a:r>
              <a:rPr lang="en-US" sz="1800" b="1" dirty="0" smtClean="0">
                <a:solidFill>
                  <a:schemeClr val="tx1">
                    <a:lumMod val="75000"/>
                  </a:schemeClr>
                </a:solidFill>
              </a:rPr>
              <a:t>Figure 4: Graphical depiction of the daily discharge measured at the Rincon Creek stream gauge and the area of snow cover calculated with NDSI data from Landsat for the years 1990 to 1999.</a:t>
            </a:r>
            <a:endParaRPr lang="en-US" sz="1800" b="1" dirty="0">
              <a:solidFill>
                <a:schemeClr val="tx1">
                  <a:lumMod val="75000"/>
                </a:schemeClr>
              </a:solidFill>
            </a:endParaRPr>
          </a:p>
        </p:txBody>
      </p:sp>
      <p:sp>
        <p:nvSpPr>
          <p:cNvPr id="101" name="Text Placeholder 10"/>
          <p:cNvSpPr txBox="1">
            <a:spLocks/>
          </p:cNvSpPr>
          <p:nvPr/>
        </p:nvSpPr>
        <p:spPr>
          <a:xfrm>
            <a:off x="727507" y="23522152"/>
            <a:ext cx="9567376" cy="4587765"/>
          </a:xfrm>
          <a:prstGeom prst="rect">
            <a:avLst/>
          </a:prstGeom>
        </p:spPr>
        <p:txBody>
          <a:bodyPr>
            <a:normAutofit fontScale="55000" lnSpcReduction="20000"/>
          </a:bodyPr>
          <a:lstStyle/>
          <a:p>
            <a:pPr marL="342900" indent="-342900" defTabSz="2743200">
              <a:lnSpc>
                <a:spcPct val="90000"/>
              </a:lnSpc>
              <a:spcBef>
                <a:spcPts val="3000"/>
              </a:spcBef>
              <a:buClr>
                <a:srgbClr val="73A9DB"/>
              </a:buClr>
              <a:buFont typeface="Webdings" pitchFamily="18" charset="2"/>
              <a:buChar char=""/>
              <a:defRPr/>
            </a:pPr>
            <a:r>
              <a:rPr kumimoji="0" lang="en-US" sz="6000" i="0" u="none" strike="noStrike" kern="1200" cap="none" spc="0" normalizeH="0" baseline="0" noProof="0" dirty="0" smtClean="0">
                <a:ln>
                  <a:noFill/>
                </a:ln>
                <a:solidFill>
                  <a:schemeClr val="tx1">
                    <a:lumMod val="75000"/>
                  </a:schemeClr>
                </a:solidFill>
                <a:effectLst/>
                <a:uLnTx/>
                <a:uFillTx/>
                <a:ea typeface="+mn-ea"/>
                <a:cs typeface="+mn-cs"/>
              </a:rPr>
              <a:t>Snow cover area analyses were compared with stream discharge data in order to assess the effect of snow on water resources within the Rincon Mountain watersheds</a:t>
            </a:r>
            <a:r>
              <a:rPr lang="en-US" sz="6000" dirty="0" smtClean="0">
                <a:solidFill>
                  <a:schemeClr val="tx1">
                    <a:lumMod val="75000"/>
                  </a:schemeClr>
                </a:solidFill>
              </a:rPr>
              <a:t>. </a:t>
            </a:r>
          </a:p>
          <a:p>
            <a:pPr marL="342900" indent="-342900" defTabSz="2743200">
              <a:lnSpc>
                <a:spcPct val="90000"/>
              </a:lnSpc>
              <a:spcBef>
                <a:spcPts val="3000"/>
              </a:spcBef>
              <a:buClr>
                <a:srgbClr val="73A9DB"/>
              </a:buClr>
              <a:buFont typeface="Webdings" pitchFamily="18" charset="2"/>
              <a:buChar char=""/>
              <a:defRPr/>
            </a:pPr>
            <a:r>
              <a:rPr lang="en-US" sz="6000" dirty="0" smtClean="0">
                <a:solidFill>
                  <a:schemeClr val="tx1">
                    <a:lumMod val="75000"/>
                  </a:schemeClr>
                </a:solidFill>
              </a:rPr>
              <a:t>Initial results indicate </a:t>
            </a:r>
            <a:r>
              <a:rPr lang="en-US" sz="6000" dirty="0" err="1" smtClean="0">
                <a:solidFill>
                  <a:schemeClr val="tx1">
                    <a:lumMod val="75000"/>
                  </a:schemeClr>
                </a:solidFill>
              </a:rPr>
              <a:t>Landsat</a:t>
            </a:r>
            <a:r>
              <a:rPr lang="en-US" sz="6000" dirty="0" smtClean="0">
                <a:solidFill>
                  <a:schemeClr val="tx1">
                    <a:lumMod val="75000"/>
                  </a:schemeClr>
                </a:solidFill>
              </a:rPr>
              <a:t> and MODIS snow maps provide useful information on snowpack </a:t>
            </a:r>
            <a:r>
              <a:rPr lang="en-US" sz="6000" dirty="0" err="1" smtClean="0">
                <a:solidFill>
                  <a:schemeClr val="tx1">
                    <a:lumMod val="75000"/>
                  </a:schemeClr>
                </a:solidFill>
              </a:rPr>
              <a:t>phenology</a:t>
            </a:r>
            <a:r>
              <a:rPr lang="en-US" sz="6000" dirty="0" smtClean="0">
                <a:solidFill>
                  <a:schemeClr val="tx1">
                    <a:lumMod val="75000"/>
                  </a:schemeClr>
                </a:solidFill>
              </a:rPr>
              <a:t>; however, some issues with satellite data (e.g., clouds and shadow) were encountered. </a:t>
            </a:r>
            <a:endParaRPr kumimoji="0" lang="en-US" sz="6000" i="0" u="none" strike="noStrike" kern="1200" cap="none" spc="0" normalizeH="0" baseline="0" noProof="0" dirty="0" smtClean="0">
              <a:ln>
                <a:noFill/>
              </a:ln>
              <a:solidFill>
                <a:schemeClr val="tx1">
                  <a:lumMod val="75000"/>
                </a:schemeClr>
              </a:solidFill>
              <a:effectLst/>
              <a:uLnTx/>
              <a:uFillTx/>
              <a:ea typeface="+mn-ea"/>
              <a:cs typeface="+mn-cs"/>
            </a:endParaRPr>
          </a:p>
          <a:p>
            <a:pPr marL="342900" marR="0" lvl="0" indent="-342900" defTabSz="2743200" rtl="0" eaLnBrk="1" fontAlgn="auto" latinLnBrk="0" hangingPunct="1">
              <a:lnSpc>
                <a:spcPct val="90000"/>
              </a:lnSpc>
              <a:spcBef>
                <a:spcPts val="3000"/>
              </a:spcBef>
              <a:spcAft>
                <a:spcPts val="0"/>
              </a:spcAft>
              <a:buClr>
                <a:srgbClr val="73A9DB"/>
              </a:buClr>
              <a:buSzTx/>
              <a:buFont typeface="Webdings" pitchFamily="18" charset="2"/>
              <a:buChar char=""/>
              <a:tabLst/>
              <a:defRPr/>
            </a:pPr>
            <a:r>
              <a:rPr kumimoji="0" lang="en-US" sz="6000" i="0" u="none" strike="noStrike" kern="1200" cap="none" spc="0" normalizeH="0" baseline="0" noProof="0" dirty="0" smtClean="0">
                <a:ln>
                  <a:noFill/>
                </a:ln>
                <a:solidFill>
                  <a:schemeClr val="tx1">
                    <a:lumMod val="75000"/>
                  </a:schemeClr>
                </a:solidFill>
                <a:effectLst/>
                <a:uLnTx/>
                <a:uFillTx/>
                <a:ea typeface="+mn-ea"/>
                <a:cs typeface="+mn-cs"/>
              </a:rPr>
              <a:t>Work on long</a:t>
            </a:r>
            <a:r>
              <a:rPr kumimoji="0" lang="en-US" sz="6000" i="0" u="none" strike="noStrike" kern="1200" cap="none" spc="0" normalizeH="0" noProof="0" dirty="0" smtClean="0">
                <a:ln>
                  <a:noFill/>
                </a:ln>
                <a:solidFill>
                  <a:schemeClr val="tx1">
                    <a:lumMod val="75000"/>
                  </a:schemeClr>
                </a:solidFill>
                <a:effectLst/>
                <a:uLnTx/>
                <a:uFillTx/>
                <a:ea typeface="+mn-ea"/>
                <a:cs typeface="+mn-cs"/>
              </a:rPr>
              <a:t> term trend analysis was begun and will be addressed in more depth during the second</a:t>
            </a:r>
            <a:r>
              <a:rPr lang="en-US" sz="6000" dirty="0" smtClean="0">
                <a:solidFill>
                  <a:schemeClr val="tx1">
                    <a:lumMod val="75000"/>
                  </a:schemeClr>
                </a:solidFill>
              </a:rPr>
              <a:t> term.</a:t>
            </a:r>
            <a:endParaRPr kumimoji="0" lang="en-US" sz="6000" i="0" u="none" strike="noStrike" kern="1200" cap="none" spc="0" normalizeH="0" baseline="0" noProof="0" dirty="0" smtClean="0">
              <a:ln>
                <a:noFill/>
              </a:ln>
              <a:solidFill>
                <a:schemeClr val="tx1">
                  <a:lumMod val="75000"/>
                </a:schemeClr>
              </a:solidFill>
              <a:effectLst/>
              <a:uLnTx/>
              <a:uFillTx/>
              <a:ea typeface="+mn-ea"/>
              <a:cs typeface="+mn-cs"/>
            </a:endParaRPr>
          </a:p>
        </p:txBody>
      </p:sp>
      <p:pic>
        <p:nvPicPr>
          <p:cNvPr id="104" name="Picture 103" descr="Sky Islands and YellowBounding Box.png"/>
          <p:cNvPicPr>
            <a:picLocks noChangeAspect="1"/>
          </p:cNvPicPr>
          <p:nvPr/>
        </p:nvPicPr>
        <p:blipFill>
          <a:blip r:embed="rId18" cstate="print"/>
          <a:stretch>
            <a:fillRect/>
          </a:stretch>
        </p:blipFill>
        <p:spPr>
          <a:xfrm>
            <a:off x="14125904" y="5630782"/>
            <a:ext cx="9553904" cy="6253179"/>
          </a:xfrm>
          <a:prstGeom prst="rect">
            <a:avLst/>
          </a:prstGeom>
        </p:spPr>
      </p:pic>
      <p:pic>
        <p:nvPicPr>
          <p:cNvPr id="1027" name="Picture 3"/>
          <p:cNvPicPr>
            <a:picLocks noChangeAspect="1" noChangeArrowheads="1"/>
          </p:cNvPicPr>
          <p:nvPr/>
        </p:nvPicPr>
        <p:blipFill>
          <a:blip r:embed="rId17" cstate="print"/>
          <a:srcRect/>
          <a:stretch>
            <a:fillRect/>
          </a:stretch>
        </p:blipFill>
        <p:spPr bwMode="auto">
          <a:xfrm>
            <a:off x="22829184" y="5814788"/>
            <a:ext cx="447249" cy="1010943"/>
          </a:xfrm>
          <a:prstGeom prst="rect">
            <a:avLst/>
          </a:prstGeom>
          <a:noFill/>
          <a:ln w="9525">
            <a:noFill/>
            <a:miter lim="800000"/>
            <a:headEnd/>
            <a:tailEnd/>
          </a:ln>
          <a:effectLst/>
        </p:spPr>
      </p:pic>
      <p:pic>
        <p:nvPicPr>
          <p:cNvPr id="106" name="Picture 2"/>
          <p:cNvPicPr>
            <a:picLocks noChangeAspect="1" noChangeArrowheads="1"/>
          </p:cNvPicPr>
          <p:nvPr/>
        </p:nvPicPr>
        <p:blipFill>
          <a:blip r:embed="rId19" cstate="print"/>
          <a:srcRect/>
          <a:stretch>
            <a:fillRect/>
          </a:stretch>
        </p:blipFill>
        <p:spPr bwMode="auto">
          <a:xfrm>
            <a:off x="19757088" y="10471518"/>
            <a:ext cx="3423751" cy="898525"/>
          </a:xfrm>
          <a:prstGeom prst="rect">
            <a:avLst/>
          </a:prstGeom>
          <a:noFill/>
          <a:ln w="9525">
            <a:noFill/>
            <a:miter lim="800000"/>
            <a:headEnd/>
            <a:tailEnd/>
          </a:ln>
          <a:effectLst/>
        </p:spPr>
      </p:pic>
      <p:grpSp>
        <p:nvGrpSpPr>
          <p:cNvPr id="109" name="Group 108"/>
          <p:cNvGrpSpPr/>
          <p:nvPr/>
        </p:nvGrpSpPr>
        <p:grpSpPr>
          <a:xfrm>
            <a:off x="13750738" y="4367049"/>
            <a:ext cx="6956612" cy="5607448"/>
            <a:chOff x="13750738" y="4819650"/>
            <a:chExt cx="6956612" cy="5375564"/>
          </a:xfrm>
        </p:grpSpPr>
        <p:pic>
          <p:nvPicPr>
            <p:cNvPr id="84" name="Picture 83" descr="USA_Inset.jpg"/>
            <p:cNvPicPr>
              <a:picLocks noChangeAspect="1"/>
            </p:cNvPicPr>
            <p:nvPr/>
          </p:nvPicPr>
          <p:blipFill>
            <a:blip r:embed="rId20" cstate="print">
              <a:clrChange>
                <a:clrFrom>
                  <a:srgbClr val="FFFFFF"/>
                </a:clrFrom>
                <a:clrTo>
                  <a:srgbClr val="FFFFFF">
                    <a:alpha val="0"/>
                  </a:srgbClr>
                </a:clrTo>
              </a:clrChange>
            </a:blip>
            <a:stretch>
              <a:fillRect/>
            </a:stretch>
          </p:blipFill>
          <p:spPr>
            <a:xfrm>
              <a:off x="13750738" y="4819650"/>
              <a:ext cx="6956612" cy="5375564"/>
            </a:xfrm>
            <a:prstGeom prst="rect">
              <a:avLst/>
            </a:prstGeom>
          </p:spPr>
        </p:pic>
        <p:sp>
          <p:nvSpPr>
            <p:cNvPr id="108" name="Rectangle 107"/>
            <p:cNvSpPr/>
            <p:nvPr/>
          </p:nvSpPr>
          <p:spPr>
            <a:xfrm>
              <a:off x="15617228" y="7075283"/>
              <a:ext cx="140328" cy="117696"/>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Picture 110" descr="SnowCover_MonthsListed.jpg"/>
          <p:cNvPicPr>
            <a:picLocks/>
          </p:cNvPicPr>
          <p:nvPr/>
        </p:nvPicPr>
        <p:blipFill>
          <a:blip r:embed="rId21" cstate="print"/>
          <a:stretch>
            <a:fillRect/>
          </a:stretch>
        </p:blipFill>
        <p:spPr>
          <a:xfrm>
            <a:off x="16678735" y="17073591"/>
            <a:ext cx="7744968" cy="5449824"/>
          </a:xfrm>
          <a:prstGeom prst="rect">
            <a:avLst/>
          </a:prstGeom>
        </p:spPr>
      </p:pic>
      <p:sp>
        <p:nvSpPr>
          <p:cNvPr id="116" name="TextBox 115"/>
          <p:cNvSpPr txBox="1"/>
          <p:nvPr/>
        </p:nvSpPr>
        <p:spPr>
          <a:xfrm>
            <a:off x="17221477" y="22393369"/>
            <a:ext cx="6978316" cy="1200329"/>
          </a:xfrm>
          <a:prstGeom prst="rect">
            <a:avLst/>
          </a:prstGeom>
          <a:noFill/>
        </p:spPr>
        <p:txBody>
          <a:bodyPr wrap="square" rtlCol="0">
            <a:spAutoFit/>
          </a:bodyPr>
          <a:lstStyle/>
          <a:p>
            <a:r>
              <a:rPr lang="en-US" sz="1800" b="1" dirty="0" smtClean="0">
                <a:solidFill>
                  <a:schemeClr val="tx1">
                    <a:lumMod val="75000"/>
                  </a:schemeClr>
                </a:solidFill>
              </a:rPr>
              <a:t>Figure 2: Graphical depiction of the average snow cover of the Upper Rincon Creek Watershed as a percent of the total area of the watershed from 1990 to 2015. The graph only shows months when the possibility of snow cover was more likely (October – April).</a:t>
            </a:r>
            <a:endParaRPr lang="en-US" sz="1800" b="1" dirty="0">
              <a:solidFill>
                <a:schemeClr val="tx1">
                  <a:lumMod val="75000"/>
                </a:schemeClr>
              </a:solidFill>
            </a:endParaRPr>
          </a:p>
        </p:txBody>
      </p:sp>
    </p:spTree>
    <p:extLst>
      <p:ext uri="{BB962C8B-B14F-4D97-AF65-F5344CB8AC3E}">
        <p14:creationId xmlns:p14="http://schemas.microsoft.com/office/powerpoint/2010/main" xmlns="" val="2801379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4547</TotalTime>
  <Words>653</Words>
  <Application>Microsoft Office PowerPoint</Application>
  <PresentationFormat>Custom</PresentationFormat>
  <Paragraphs>90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HPES ACES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DEVELOP_USER</cp:lastModifiedBy>
  <cp:revision>392</cp:revision>
  <dcterms:created xsi:type="dcterms:W3CDTF">2015-06-02T14:58:58Z</dcterms:created>
  <dcterms:modified xsi:type="dcterms:W3CDTF">2016-11-18T21:42:42Z</dcterms:modified>
</cp:coreProperties>
</file>