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  <p15:guide id="3" orient="horz" pos="12624">
          <p15:clr>
            <a:srgbClr val="A4A3A4"/>
          </p15:clr>
        </p15:guide>
        <p15:guide id="4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berle Keith" initials="AK" lastIdx="9" clrIdx="0"/>
  <p:cmAuthor id="1" name="Brumbaugh, Beth (LARC-E3)[SSAI DEVELOP]" initials="BB(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-1020" y="4038"/>
      </p:cViewPr>
      <p:guideLst>
        <p:guide orient="horz" pos="11520"/>
        <p:guide orient="horz" pos="12624"/>
        <p:guide pos="8640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tif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tiff"/><Relationship Id="rId19" Type="http://schemas.openxmlformats.org/officeDocument/2006/relationships/image" Target="../media/image20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Ames Research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Utilizing 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ASA</a:t>
            </a:r>
            <a:r>
              <a:rPr lang="en-US" dirty="0" smtClean="0"/>
              <a:t> Earth Observations to Detect </a:t>
            </a:r>
            <a:r>
              <a:rPr lang="en-US" dirty="0"/>
              <a:t>F</a:t>
            </a:r>
            <a:r>
              <a:rPr lang="en-US" dirty="0" smtClean="0"/>
              <a:t>actors </a:t>
            </a:r>
            <a:r>
              <a:rPr lang="en-US" dirty="0"/>
              <a:t>C</a:t>
            </a:r>
            <a:r>
              <a:rPr lang="en-US" dirty="0" smtClean="0"/>
              <a:t>ontributing to Hypoxic </a:t>
            </a:r>
            <a:r>
              <a:rPr lang="en-US" dirty="0"/>
              <a:t>E</a:t>
            </a:r>
            <a:r>
              <a:rPr lang="en-US" dirty="0" smtClean="0"/>
              <a:t>vents in the Southern Gulf of Mexico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Gulf of Mexico Water Resources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23866646" y="29199541"/>
            <a:ext cx="2959345" cy="331307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r>
              <a:rPr lang="en-US" sz="2400" dirty="0" smtClean="0"/>
              <a:t>Left to Right: Mackenzie Taggart Irma Caraballo </a:t>
            </a:r>
            <a:r>
              <a:rPr lang="en-US" sz="2400" dirty="0" err="1" smtClean="0"/>
              <a:t>Álvarez</a:t>
            </a:r>
            <a:r>
              <a:rPr lang="en-US" sz="2400" dirty="0" smtClean="0"/>
              <a:t> Bridget Smith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Alannah </a:t>
            </a:r>
            <a:r>
              <a:rPr lang="en-US" sz="2400" dirty="0" smtClean="0"/>
              <a:t>Johansen Rebecca Chapman  </a:t>
            </a:r>
            <a:r>
              <a:rPr lang="en-US" sz="2400" dirty="0" err="1" smtClean="0"/>
              <a:t>Åse</a:t>
            </a:r>
            <a:r>
              <a:rPr lang="en-US" sz="2400" dirty="0" smtClean="0"/>
              <a:t> Mitchell</a:t>
            </a:r>
            <a:r>
              <a:rPr lang="en-US" sz="2400" dirty="0"/>
              <a:t> </a:t>
            </a:r>
            <a:endParaRPr lang="en-US" sz="2400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5995506" y="17368740"/>
            <a:ext cx="11132421" cy="2953000"/>
          </a:xfrm>
          <a:prstGeom prst="rect">
            <a:avLst/>
          </a:prstGeom>
        </p:spPr>
        <p:txBody>
          <a:bodyPr numCol="2" spcCol="36576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</a:pPr>
            <a:r>
              <a:rPr lang="es-ES" sz="2400" dirty="0">
                <a:solidFill>
                  <a:srgbClr val="767171"/>
                </a:solidFill>
              </a:rPr>
              <a:t>Consorcio de Instituciones de Investigación Marina del Golfo de México y del Caribe (</a:t>
            </a:r>
            <a:r>
              <a:rPr lang="es-ES" sz="2400" dirty="0" err="1">
                <a:solidFill>
                  <a:srgbClr val="767171"/>
                </a:solidFill>
              </a:rPr>
              <a:t>CiiMar-GoMC</a:t>
            </a:r>
            <a:r>
              <a:rPr lang="es-ES" sz="2400" dirty="0">
                <a:solidFill>
                  <a:srgbClr val="767171"/>
                </a:solidFill>
              </a:rPr>
              <a:t>)</a:t>
            </a:r>
            <a:endParaRPr lang="en-US" sz="2400" dirty="0"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s-ES" sz="2400" dirty="0">
                <a:solidFill>
                  <a:srgbClr val="767171"/>
                </a:solidFill>
              </a:rPr>
              <a:t>Centro </a:t>
            </a:r>
            <a:r>
              <a:rPr lang="es-ES" sz="2400" dirty="0" smtClean="0">
                <a:solidFill>
                  <a:srgbClr val="767171"/>
                </a:solidFill>
              </a:rPr>
              <a:t>del </a:t>
            </a:r>
            <a:r>
              <a:rPr lang="es-ES" sz="2400" dirty="0">
                <a:solidFill>
                  <a:srgbClr val="767171"/>
                </a:solidFill>
              </a:rPr>
              <a:t>Cambio Global y la Sustentabilidad en el Sureste (CCGSS)</a:t>
            </a:r>
            <a:endParaRPr lang="en-US" sz="2400" dirty="0"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s-ES" sz="2400" dirty="0">
                <a:solidFill>
                  <a:srgbClr val="767171"/>
                </a:solidFill>
              </a:rPr>
              <a:t>Comisión Nacional para el Conocimiento y Uso de la Biodiversidad (CONABIO)</a:t>
            </a:r>
            <a:endParaRPr lang="en-US" sz="2400" dirty="0"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s-ES" sz="2400" dirty="0" err="1">
                <a:solidFill>
                  <a:srgbClr val="767171"/>
                </a:solidFill>
              </a:rPr>
              <a:t>The</a:t>
            </a:r>
            <a:r>
              <a:rPr lang="es-ES" sz="2400" dirty="0">
                <a:solidFill>
                  <a:srgbClr val="767171"/>
                </a:solidFill>
              </a:rPr>
              <a:t> Federal </a:t>
            </a:r>
            <a:r>
              <a:rPr lang="es-ES" sz="2400" dirty="0" err="1">
                <a:solidFill>
                  <a:srgbClr val="767171"/>
                </a:solidFill>
              </a:rPr>
              <a:t>Ministry</a:t>
            </a:r>
            <a:r>
              <a:rPr lang="es-ES" sz="2400" dirty="0">
                <a:solidFill>
                  <a:srgbClr val="767171"/>
                </a:solidFill>
              </a:rPr>
              <a:t> of </a:t>
            </a:r>
            <a:r>
              <a:rPr lang="es-ES" sz="2400" dirty="0" err="1">
                <a:solidFill>
                  <a:srgbClr val="767171"/>
                </a:solidFill>
              </a:rPr>
              <a:t>Health</a:t>
            </a:r>
            <a:r>
              <a:rPr lang="es-ES" sz="2400" dirty="0">
                <a:solidFill>
                  <a:srgbClr val="767171"/>
                </a:solidFill>
              </a:rPr>
              <a:t> </a:t>
            </a:r>
            <a:endParaRPr lang="en-US" sz="2400" dirty="0"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endParaRPr lang="es-ES" sz="2400" dirty="0" smtClean="0">
              <a:solidFill>
                <a:srgbClr val="767171"/>
              </a:solidFill>
            </a:endParaRPr>
          </a:p>
          <a:p>
            <a:pPr fontAlgn="base">
              <a:spcBef>
                <a:spcPts val="0"/>
              </a:spcBef>
            </a:pPr>
            <a:endParaRPr lang="es-ES" sz="2400" dirty="0">
              <a:solidFill>
                <a:srgbClr val="767171"/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es-ES" sz="2400" dirty="0" smtClean="0">
                <a:solidFill>
                  <a:srgbClr val="767171"/>
                </a:solidFill>
              </a:rPr>
              <a:t>Centro </a:t>
            </a:r>
            <a:r>
              <a:rPr lang="es-ES" sz="2400" dirty="0">
                <a:solidFill>
                  <a:srgbClr val="767171"/>
                </a:solidFill>
              </a:rPr>
              <a:t>Nacional de Datos Oceanográficos (CENDO)</a:t>
            </a:r>
            <a:endParaRPr lang="en-US" sz="2400" dirty="0"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s-ES" sz="2400" dirty="0">
                <a:solidFill>
                  <a:srgbClr val="767171"/>
                </a:solidFill>
              </a:rPr>
              <a:t>Universidad Autónoma de Baja California (UABC)</a:t>
            </a:r>
            <a:endParaRPr lang="en-US" sz="2400" dirty="0"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s-ES" sz="2400" dirty="0">
                <a:solidFill>
                  <a:srgbClr val="767171"/>
                </a:solidFill>
              </a:rPr>
              <a:t>Universidad Juárez Autónoma De Tabasco (UJAT)</a:t>
            </a:r>
            <a:endParaRPr lang="en-US" sz="2400" dirty="0"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s-ES" sz="2400" dirty="0">
                <a:solidFill>
                  <a:srgbClr val="767171"/>
                </a:solidFill>
              </a:rPr>
              <a:t>Secretaría de Marina (SEMAR</a:t>
            </a:r>
            <a:r>
              <a:rPr lang="es-ES" sz="2400" dirty="0" smtClean="0">
                <a:solidFill>
                  <a:srgbClr val="767171"/>
                </a:solidFill>
              </a:rPr>
              <a:t>)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9240500" y="33057591"/>
            <a:ext cx="7565402" cy="240903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Special thanks to our science advisors </a:t>
            </a:r>
            <a:r>
              <a:rPr lang="en-US" sz="2400" b="1" dirty="0" smtClean="0"/>
              <a:t>Dr</a:t>
            </a:r>
            <a:r>
              <a:rPr lang="en-US" sz="2400" b="1" dirty="0"/>
              <a:t>. Juan L. </a:t>
            </a:r>
            <a:r>
              <a:rPr lang="en-US" sz="2400" b="1" dirty="0" smtClean="0"/>
              <a:t>Torres-Pérez</a:t>
            </a:r>
            <a:r>
              <a:rPr lang="en-US" sz="2400" dirty="0" smtClean="0"/>
              <a:t>, </a:t>
            </a:r>
            <a:r>
              <a:rPr lang="en-US" sz="2400" b="1" dirty="0"/>
              <a:t>Dr. Sherry L. </a:t>
            </a:r>
            <a:r>
              <a:rPr lang="en-US" sz="2400" b="1" dirty="0" smtClean="0"/>
              <a:t>Palacios</a:t>
            </a:r>
            <a:r>
              <a:rPr lang="en-US" sz="2400" dirty="0" smtClean="0"/>
              <a:t>, and </a:t>
            </a:r>
            <a:r>
              <a:rPr lang="en-US" sz="2400" b="1" dirty="0" smtClean="0"/>
              <a:t>Chase Mueller </a:t>
            </a:r>
            <a:r>
              <a:rPr lang="en-US" sz="2400" dirty="0" smtClean="0"/>
              <a:t>from the Bay Area Environmental Research Institute. The authors also wish to thank the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NASA </a:t>
            </a:r>
            <a:r>
              <a:rPr lang="en-US" sz="2400" dirty="0" smtClean="0"/>
              <a:t>Ames DEVELOP management team for their overall support and help with this project.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9123571" y="21282012"/>
            <a:ext cx="7682331" cy="7438063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750" dirty="0"/>
              <a:t>The </a:t>
            </a:r>
            <a:r>
              <a:rPr lang="en-US" sz="2750" dirty="0" smtClean="0"/>
              <a:t>results from this </a:t>
            </a:r>
            <a:r>
              <a:rPr lang="en-US" sz="2750" dirty="0"/>
              <a:t>project will </a:t>
            </a:r>
            <a:r>
              <a:rPr lang="en-US" sz="2750" dirty="0" smtClean="0"/>
              <a:t>assist our partners in future assessments of algal blooms and hypoxic events in the southern Gulf of Mexico. </a:t>
            </a:r>
          </a:p>
          <a:p>
            <a:pPr marL="347663" indent="-347663"/>
            <a:r>
              <a:rPr lang="en-US" sz="2750" dirty="0"/>
              <a:t>T</a:t>
            </a:r>
            <a:r>
              <a:rPr lang="en-US" sz="2750" dirty="0" smtClean="0"/>
              <a:t>he analyses </a:t>
            </a:r>
            <a:r>
              <a:rPr lang="en-US" sz="2750" dirty="0"/>
              <a:t>of </a:t>
            </a:r>
            <a:r>
              <a:rPr lang="en-US" sz="2750" dirty="0" err="1"/>
              <a:t>Chl</a:t>
            </a:r>
            <a:r>
              <a:rPr lang="en-US" sz="2750" dirty="0"/>
              <a:t>, CDOM, PAR, and SST </a:t>
            </a:r>
            <a:r>
              <a:rPr lang="en-US" sz="2750" dirty="0" smtClean="0"/>
              <a:t>could </a:t>
            </a:r>
            <a:r>
              <a:rPr lang="en-US" sz="2750" dirty="0"/>
              <a:t>potentially be used </a:t>
            </a:r>
            <a:r>
              <a:rPr lang="en-US" sz="2750" dirty="0" smtClean="0"/>
              <a:t>to forecast </a:t>
            </a:r>
            <a:r>
              <a:rPr lang="en-US" sz="2750" dirty="0"/>
              <a:t>the timing of hypoxic events and </a:t>
            </a:r>
            <a:r>
              <a:rPr lang="en-US" sz="2750" dirty="0" smtClean="0"/>
              <a:t>HABs. </a:t>
            </a:r>
          </a:p>
          <a:p>
            <a:pPr marL="347663" indent="-347663"/>
            <a:r>
              <a:rPr lang="en-US" sz="2750" dirty="0" smtClean="0"/>
              <a:t>The turbidity index </a:t>
            </a:r>
            <a:r>
              <a:rPr lang="en-US" sz="2750" dirty="0"/>
              <a:t>could be continually performed </a:t>
            </a:r>
            <a:r>
              <a:rPr lang="en-US" sz="2750" dirty="0" smtClean="0"/>
              <a:t>as </a:t>
            </a:r>
            <a:r>
              <a:rPr lang="en-US" sz="2750" dirty="0"/>
              <a:t>a method of remote water quality </a:t>
            </a:r>
            <a:r>
              <a:rPr lang="en-US" sz="2750" dirty="0" smtClean="0"/>
              <a:t>monitoring.</a:t>
            </a:r>
            <a:endParaRPr lang="en-US" sz="2750" dirty="0"/>
          </a:p>
          <a:p>
            <a:pPr marL="347663" indent="-347663"/>
            <a:r>
              <a:rPr lang="en-US" sz="2750" dirty="0" smtClean="0"/>
              <a:t>Once in-situ data becomes available, the SWAT model </a:t>
            </a:r>
            <a:r>
              <a:rPr lang="en-US" sz="2750" dirty="0"/>
              <a:t>can be used to revise regulatory water quality standards. </a:t>
            </a:r>
            <a:endParaRPr lang="en-US" sz="2750" dirty="0" smtClean="0"/>
          </a:p>
          <a:p>
            <a:pPr marL="347663" indent="-347663"/>
            <a:r>
              <a:rPr lang="en-US" sz="2750" dirty="0" smtClean="0"/>
              <a:t>Supplementing environmental monitoring efforts with analyses of Earth observations is especially important in regions where little to no</a:t>
            </a:r>
            <a:r>
              <a:rPr lang="en-US" sz="2750" i="1" dirty="0" smtClean="0"/>
              <a:t> in-situ </a:t>
            </a:r>
            <a:r>
              <a:rPr lang="en-US" sz="2750" dirty="0" smtClean="0"/>
              <a:t>data exists.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7830797" y="17427314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22437425" y="11918930"/>
            <a:ext cx="4593272" cy="533989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      Landsat 8 OLI                              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Aqua MODIS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550042" y="5833872"/>
            <a:ext cx="12954000" cy="467868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50" dirty="0"/>
              <a:t>Monitoring and analyzing harmful algal blooms (HABs) and hypoxic events in the southern coastal areas of the Gulf of Mexico (</a:t>
            </a:r>
            <a:r>
              <a:rPr lang="en-US" sz="2750" dirty="0" err="1"/>
              <a:t>GoM</a:t>
            </a:r>
            <a:r>
              <a:rPr lang="en-US" sz="2750" dirty="0"/>
              <a:t>) is important for watershed management and mitigation of environmental degradation. This study uncovered trends and dynamic characteristics of </a:t>
            </a:r>
            <a:r>
              <a:rPr lang="en-US" sz="2750" dirty="0" smtClean="0"/>
              <a:t>chlorophyll </a:t>
            </a:r>
            <a:r>
              <a:rPr lang="en-US" sz="2750" i="1" dirty="0" smtClean="0"/>
              <a:t>a</a:t>
            </a:r>
            <a:r>
              <a:rPr lang="en-US" sz="2750" dirty="0" smtClean="0"/>
              <a:t> </a:t>
            </a:r>
            <a:r>
              <a:rPr lang="en-US" sz="2750" dirty="0"/>
              <a:t>(</a:t>
            </a:r>
            <a:r>
              <a:rPr lang="en-US" sz="2750" dirty="0" err="1"/>
              <a:t>Chl</a:t>
            </a:r>
            <a:r>
              <a:rPr lang="en-US" sz="2750" dirty="0"/>
              <a:t>) concentration, sea surface temperature (SST), colored dissolved organic matter index (CDOM), and </a:t>
            </a:r>
            <a:r>
              <a:rPr lang="en-US" sz="2750" dirty="0" err="1"/>
              <a:t>photosynthetically</a:t>
            </a:r>
            <a:r>
              <a:rPr lang="en-US" sz="2750" dirty="0"/>
              <a:t> available radiation (PAR); as evident in 8-day standard mapped image (SMI) products from the MODIS instrument on the Aqua platform from 2002-2015 using Clark Labs </a:t>
            </a:r>
            <a:r>
              <a:rPr lang="en-US" sz="2750" dirty="0" err="1"/>
              <a:t>TerrSet</a:t>
            </a:r>
            <a:r>
              <a:rPr lang="en-US" sz="2750" dirty="0"/>
              <a:t> Earth Trends Modeler (ETM). Additionally, sediment and nutrient loading values of the </a:t>
            </a:r>
            <a:r>
              <a:rPr lang="en-US" sz="2750" dirty="0" err="1"/>
              <a:t>Grijalva</a:t>
            </a:r>
            <a:r>
              <a:rPr lang="en-US" sz="2750" dirty="0"/>
              <a:t>-Usumacinta watershed were modeled using the ArcGIS Soil and Water Assessment Tool (SWAT). </a:t>
            </a:r>
            <a:r>
              <a:rPr lang="en-US" sz="2750" dirty="0" smtClean="0"/>
              <a:t>A Turbidity Index was </a:t>
            </a:r>
            <a:r>
              <a:rPr lang="en-US" sz="2750" dirty="0"/>
              <a:t>generated using Landsat 8 Operational Land Imager (OLI) scenes for 2014-2015. Results will assist local </a:t>
            </a:r>
            <a:r>
              <a:rPr lang="en-US" sz="2750" dirty="0" smtClean="0"/>
              <a:t>environmental and </a:t>
            </a:r>
            <a:r>
              <a:rPr lang="en-US" sz="2750" dirty="0"/>
              <a:t>health authorities in revising water quality standards and mitigating the impacts of future HABs and hypoxic events in the region.</a:t>
            </a:r>
            <a:endParaRPr lang="en-US" sz="2750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5903687" y="11370902"/>
            <a:ext cx="6994252" cy="668185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750" dirty="0" smtClean="0"/>
              <a:t>Utilize NASA Earth observations to identify indicators of hypoxic events and HABs in the southern Gulf of Mexico.</a:t>
            </a:r>
          </a:p>
          <a:p>
            <a:pPr marL="347663" indent="-347663"/>
            <a:r>
              <a:rPr lang="en-US" sz="2750" dirty="0" smtClean="0"/>
              <a:t>Conduct time series analysis on MODIS Level III 8-day SMI products of </a:t>
            </a:r>
            <a:r>
              <a:rPr lang="en-US" sz="2750" dirty="0" err="1" smtClean="0"/>
              <a:t>Chl</a:t>
            </a:r>
            <a:r>
              <a:rPr lang="en-US" sz="2750" dirty="0" smtClean="0"/>
              <a:t>, SST, CDOM</a:t>
            </a:r>
            <a:r>
              <a:rPr lang="en-US" sz="2750" dirty="0"/>
              <a:t>,</a:t>
            </a:r>
            <a:r>
              <a:rPr lang="en-US" sz="2750" dirty="0" smtClean="0"/>
              <a:t> and PAR.</a:t>
            </a:r>
          </a:p>
          <a:p>
            <a:pPr marL="347663" indent="-347663"/>
            <a:r>
              <a:rPr lang="en-US" sz="2750" dirty="0" smtClean="0"/>
              <a:t>Apply the Turbidity Index to Landsat 8 OLI data.</a:t>
            </a:r>
          </a:p>
          <a:p>
            <a:pPr marL="347663" indent="-347663"/>
            <a:r>
              <a:rPr lang="en-US" sz="2750" dirty="0" smtClean="0"/>
              <a:t>Run the Soil Water Assessment Tool (SWAT) to model nutrient and sediment loading for the entire </a:t>
            </a:r>
            <a:r>
              <a:rPr lang="en-US" sz="2750" dirty="0" err="1" smtClean="0"/>
              <a:t>Grijalava</a:t>
            </a:r>
            <a:r>
              <a:rPr lang="en-US" sz="2750" dirty="0" smtClean="0"/>
              <a:t>-Usumacinta river basin.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042" y="5089708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03687" y="10598395"/>
            <a:ext cx="5314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042" y="10575659"/>
            <a:ext cx="12861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07825" y="510388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0" y="10508695"/>
            <a:ext cx="3862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</a:t>
            </a:r>
          </a:p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011" y="20461421"/>
            <a:ext cx="2343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123571" y="2044767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240500" y="32322338"/>
            <a:ext cx="7790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002405" y="165992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40500" y="27993721"/>
            <a:ext cx="7152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50" b="1" dirty="0" smtClean="0"/>
              <a:t>Rebecca Chapman(Project Lead)</a:t>
            </a:r>
            <a:r>
              <a:rPr lang="en-US" sz="2750" b="1" baseline="30000" dirty="0" smtClean="0"/>
              <a:t>1</a:t>
            </a:r>
            <a:r>
              <a:rPr lang="en-US" sz="2750" b="1" dirty="0" smtClean="0"/>
              <a:t>, Irma Caraballo Álvarez</a:t>
            </a:r>
            <a:r>
              <a:rPr lang="en-US" sz="2750" b="1" baseline="30000" dirty="0" smtClean="0"/>
              <a:t>1</a:t>
            </a:r>
            <a:r>
              <a:rPr lang="en-US" sz="2750" b="1" dirty="0" smtClean="0"/>
              <a:t>, Alannah Johansen</a:t>
            </a:r>
            <a:r>
              <a:rPr lang="en-US" sz="2750" b="1" baseline="30000" dirty="0" smtClean="0"/>
              <a:t>1</a:t>
            </a:r>
            <a:r>
              <a:rPr lang="en-US" sz="2750" b="1" dirty="0" smtClean="0"/>
              <a:t>, </a:t>
            </a:r>
            <a:r>
              <a:rPr lang="en-US" sz="2750" b="1" dirty="0" err="1" smtClean="0"/>
              <a:t>Åse</a:t>
            </a:r>
            <a:r>
              <a:rPr lang="en-US" sz="2750" b="1" dirty="0" smtClean="0"/>
              <a:t> Mitchell</a:t>
            </a:r>
            <a:r>
              <a:rPr lang="en-US" sz="2750" b="1" baseline="30000" dirty="0" smtClean="0"/>
              <a:t>1</a:t>
            </a:r>
            <a:r>
              <a:rPr lang="en-US" sz="2750" b="1" dirty="0" smtClean="0"/>
              <a:t>, Bridget Smith</a:t>
            </a:r>
            <a:r>
              <a:rPr lang="en-US" sz="2750" b="1" baseline="30000" dirty="0" smtClean="0"/>
              <a:t>1</a:t>
            </a:r>
            <a:r>
              <a:rPr lang="en-US" sz="2750" b="1" dirty="0" smtClean="0"/>
              <a:t>, Mackenzie Taggart</a:t>
            </a:r>
            <a:r>
              <a:rPr lang="en-US" sz="2750" b="1" baseline="30000" dirty="0" smtClean="0"/>
              <a:t>1</a:t>
            </a:r>
            <a:r>
              <a:rPr lang="en-US" sz="2750" b="1" dirty="0" smtClean="0"/>
              <a:t> </a:t>
            </a:r>
          </a:p>
          <a:p>
            <a:r>
              <a:rPr lang="en-US" sz="2750" b="1" baseline="30000" dirty="0" smtClean="0"/>
              <a:t>1 </a:t>
            </a:r>
            <a:r>
              <a:rPr lang="en-US" sz="2750" dirty="0" smtClean="0"/>
              <a:t>NASA Ames DEVELOP Program</a:t>
            </a:r>
            <a:endParaRPr lang="en-US" sz="2750" strike="sngStrike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mitche5\Desktop\PPT_materials\IMG_10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6540" r="13715" b="7744"/>
          <a:stretch/>
        </p:blipFill>
        <p:spPr bwMode="auto">
          <a:xfrm>
            <a:off x="19400813" y="28780662"/>
            <a:ext cx="4465833" cy="33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itche5\Desktop\PPT_materials\03_Landsa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939" y="12327049"/>
            <a:ext cx="2618960" cy="21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mitche5\Desktop\PPT_materials\06_Aqu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0" y="15403598"/>
            <a:ext cx="3033809" cy="158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9818198" y="11779955"/>
            <a:ext cx="2537169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Analyze Trends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43118" y="11947678"/>
            <a:ext cx="36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Run </a:t>
            </a:r>
            <a:r>
              <a:rPr lang="en-US" sz="2800" b="1" dirty="0" err="1" smtClean="0"/>
              <a:t>TerrSet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ETM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93146" y="14925098"/>
            <a:ext cx="2711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Apply</a:t>
            </a:r>
          </a:p>
          <a:p>
            <a:pPr algn="ctr"/>
            <a:r>
              <a:rPr lang="en-US" sz="2800" b="1" dirty="0" smtClean="0"/>
              <a:t>Turbidity Index</a:t>
            </a:r>
            <a:endParaRPr lang="en-US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124793" y="17754455"/>
            <a:ext cx="2427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Inputs: DEM, Soil, Weather &amp; Land Use  data</a:t>
            </a:r>
            <a:endParaRPr lang="en-US" sz="2800" b="1" dirty="0"/>
          </a:p>
        </p:txBody>
      </p:sp>
      <p:pic>
        <p:nvPicPr>
          <p:cNvPr id="1029" name="Picture 5" descr="C:\Users\amitche5\Desktop\PPT_materials\Chl_Nov1220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7" y="11429132"/>
            <a:ext cx="3436882" cy="20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itche5\Desktop\PPT_materials\presn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5" y="14457452"/>
            <a:ext cx="3995552" cy="18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mitche5\Desktop\PPT_materials\landus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1"/>
          <a:stretch/>
        </p:blipFill>
        <p:spPr bwMode="auto">
          <a:xfrm>
            <a:off x="778522" y="17729915"/>
            <a:ext cx="2451552" cy="18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mitche5\Desktop\PPT_materials\trubsni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41" y="14500581"/>
            <a:ext cx="3841220" cy="17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mitche5\Desktop\PPT_materials\imager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8"/>
          <a:stretch/>
        </p:blipFill>
        <p:spPr bwMode="auto">
          <a:xfrm>
            <a:off x="5455299" y="17721602"/>
            <a:ext cx="2622655" cy="18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394" y="13478607"/>
            <a:ext cx="702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Download Aqua Modis Data: 2002 - 2015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2396" y="16247607"/>
            <a:ext cx="809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Download Landsat 8 OLI Data: 2013 - 2014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8522" y="19678125"/>
            <a:ext cx="1101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Acquire SWAT input data</a:t>
            </a:r>
            <a:endParaRPr lang="en-US" sz="2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84504" y="12441674"/>
            <a:ext cx="2235321" cy="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8789" y="11533733"/>
            <a:ext cx="236482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Chl</a:t>
            </a:r>
            <a:r>
              <a:rPr lang="en-US" sz="2800" b="1" dirty="0" smtClean="0"/>
              <a:t>, SST, </a:t>
            </a:r>
          </a:p>
          <a:p>
            <a:pPr algn="ctr"/>
            <a:r>
              <a:rPr lang="en-US" sz="2800" b="1" dirty="0" smtClean="0"/>
              <a:t>CDOM</a:t>
            </a:r>
            <a:r>
              <a:rPr lang="en-US" sz="2800" b="1" dirty="0"/>
              <a:t> </a:t>
            </a:r>
            <a:r>
              <a:rPr lang="en-US" sz="2800" b="1" dirty="0" smtClean="0"/>
              <a:t>&amp; PAR Anomalies</a:t>
            </a:r>
            <a:endParaRPr lang="en-US" sz="2800" b="1" dirty="0"/>
          </a:p>
        </p:txBody>
      </p:sp>
      <p:cxnSp>
        <p:nvCxnSpPr>
          <p:cNvPr id="39" name="Straight Arrow Connector 38"/>
          <p:cNvCxnSpPr>
            <a:stCxn id="1030" idx="3"/>
            <a:endCxn id="1032" idx="1"/>
          </p:cNvCxnSpPr>
          <p:nvPr/>
        </p:nvCxnSpPr>
        <p:spPr>
          <a:xfrm>
            <a:off x="4647947" y="15397417"/>
            <a:ext cx="2906794" cy="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31" idx="3"/>
            <a:endCxn id="1033" idx="1"/>
          </p:cNvCxnSpPr>
          <p:nvPr/>
        </p:nvCxnSpPr>
        <p:spPr>
          <a:xfrm>
            <a:off x="3230074" y="18654813"/>
            <a:ext cx="2225225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934925" y="18187864"/>
            <a:ext cx="1858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Run SWAT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731891" y="17746872"/>
            <a:ext cx="234181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Outputs: Nutrient &amp; </a:t>
            </a:r>
          </a:p>
          <a:p>
            <a:pPr algn="ctr"/>
            <a:r>
              <a:rPr lang="en-US" sz="2800" b="1" dirty="0"/>
              <a:t>Sediment loading</a:t>
            </a:r>
          </a:p>
        </p:txBody>
      </p:sp>
      <p:cxnSp>
        <p:nvCxnSpPr>
          <p:cNvPr id="49" name="Straight Arrow Connector 48"/>
          <p:cNvCxnSpPr>
            <a:stCxn id="1033" idx="3"/>
            <a:endCxn id="47" idx="1"/>
          </p:cNvCxnSpPr>
          <p:nvPr/>
        </p:nvCxnSpPr>
        <p:spPr>
          <a:xfrm>
            <a:off x="8077954" y="18654813"/>
            <a:ext cx="1653937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6" idx="3"/>
            <a:endCxn id="57" idx="1"/>
          </p:cNvCxnSpPr>
          <p:nvPr/>
        </p:nvCxnSpPr>
        <p:spPr>
          <a:xfrm>
            <a:off x="8593618" y="12441674"/>
            <a:ext cx="1224580" cy="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32" idx="3"/>
            <a:endCxn id="76" idx="1"/>
          </p:cNvCxnSpPr>
          <p:nvPr/>
        </p:nvCxnSpPr>
        <p:spPr>
          <a:xfrm flipV="1">
            <a:off x="11395961" y="15397417"/>
            <a:ext cx="2011770" cy="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47" idx="3"/>
            <a:endCxn id="80" idx="1"/>
          </p:cNvCxnSpPr>
          <p:nvPr/>
        </p:nvCxnSpPr>
        <p:spPr>
          <a:xfrm>
            <a:off x="12073704" y="18654813"/>
            <a:ext cx="961249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0" descr="C:\Users\amitche5\Desktop\PPT_materials\Study_Area.t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798" r="5092" b="5975"/>
          <a:stretch/>
        </p:blipFill>
        <p:spPr bwMode="auto">
          <a:xfrm>
            <a:off x="20502830" y="5889774"/>
            <a:ext cx="6144549" cy="46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mitche5\Desktop\PPT_materials\ETOPO_Base_Map.t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7326" r="5407" b="6217"/>
          <a:stretch/>
        </p:blipFill>
        <p:spPr bwMode="auto">
          <a:xfrm>
            <a:off x="14176549" y="5836944"/>
            <a:ext cx="6326281" cy="47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/>
          <p:cNvCxnSpPr/>
          <p:nvPr/>
        </p:nvCxnSpPr>
        <p:spPr>
          <a:xfrm flipV="1">
            <a:off x="18312848" y="5929801"/>
            <a:ext cx="2219325" cy="244494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>
            <a:off x="18459718" y="9938110"/>
            <a:ext cx="2072455" cy="57538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8" name="Picture 10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03" y="29494052"/>
            <a:ext cx="6641464" cy="35650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50" name="Group 49"/>
          <p:cNvGrpSpPr/>
          <p:nvPr/>
        </p:nvGrpSpPr>
        <p:grpSpPr>
          <a:xfrm>
            <a:off x="685800" y="29143773"/>
            <a:ext cx="8138995" cy="5453984"/>
            <a:chOff x="665976" y="29448573"/>
            <a:chExt cx="8387419" cy="5453984"/>
          </a:xfrm>
        </p:grpSpPr>
        <p:grpSp>
          <p:nvGrpSpPr>
            <p:cNvPr id="55" name="Group 54"/>
            <p:cNvGrpSpPr/>
            <p:nvPr/>
          </p:nvGrpSpPr>
          <p:grpSpPr>
            <a:xfrm>
              <a:off x="665976" y="29448573"/>
              <a:ext cx="8387419" cy="4574955"/>
              <a:chOff x="665976" y="29416606"/>
              <a:chExt cx="8387419" cy="4574955"/>
            </a:xfrm>
          </p:grpSpPr>
          <p:pic>
            <p:nvPicPr>
              <p:cNvPr id="1057" name="Picture 105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76" y="29416606"/>
                <a:ext cx="8387419" cy="4574955"/>
              </a:xfrm>
              <a:prstGeom prst="rect">
                <a:avLst/>
              </a:prstGeom>
            </p:spPr>
          </p:pic>
          <p:pic>
            <p:nvPicPr>
              <p:cNvPr id="1059" name="Picture 1058"/>
              <p:cNvPicPr>
                <a:picLocks noChangeAspect="1"/>
              </p:cNvPicPr>
              <p:nvPr/>
            </p:nvPicPr>
            <p:blipFill rotWithShape="1">
              <a:blip r:embed="rId14" cstate="print">
                <a:clrChange>
                  <a:clrFrom>
                    <a:srgbClr val="D2FFBE"/>
                  </a:clrFrom>
                  <a:clrTo>
                    <a:srgbClr val="D2FFB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6" t="1982" r="5798" b="1544"/>
              <a:stretch/>
            </p:blipFill>
            <p:spPr>
              <a:xfrm>
                <a:off x="778522" y="29460122"/>
                <a:ext cx="1286524" cy="2801496"/>
              </a:xfrm>
              <a:prstGeom prst="rect">
                <a:avLst/>
              </a:prstGeom>
            </p:spPr>
          </p:pic>
        </p:grpSp>
        <p:sp>
          <p:nvSpPr>
            <p:cNvPr id="1074" name="TextBox 1073"/>
            <p:cNvSpPr txBox="1"/>
            <p:nvPr/>
          </p:nvSpPr>
          <p:spPr>
            <a:xfrm>
              <a:off x="665976" y="34071560"/>
              <a:ext cx="8387419" cy="83099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Figure 6: Turbidity index generated from Landsat 8 OLI scenes in the Bay of Campeche.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00810" y="21245111"/>
            <a:ext cx="10065580" cy="8100317"/>
            <a:chOff x="9100810" y="21207011"/>
            <a:chExt cx="10065580" cy="81003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335" y="21223432"/>
              <a:ext cx="5016902" cy="311311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145" y="24291648"/>
              <a:ext cx="5039286" cy="308070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145" y="21207011"/>
              <a:ext cx="5059245" cy="312953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0810" y="24303263"/>
              <a:ext cx="5021467" cy="3069841"/>
            </a:xfrm>
            <a:prstGeom prst="rect">
              <a:avLst/>
            </a:prstGeom>
          </p:spPr>
        </p:pic>
        <p:sp>
          <p:nvSpPr>
            <p:cNvPr id="1075" name="TextBox 1074"/>
            <p:cNvSpPr txBox="1"/>
            <p:nvPr/>
          </p:nvSpPr>
          <p:spPr>
            <a:xfrm>
              <a:off x="9135902" y="27368336"/>
              <a:ext cx="9952480" cy="193899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Figures 2-5: Fitted seasonal curves of </a:t>
              </a:r>
              <a:r>
                <a:rPr lang="en-US" sz="2400" dirty="0" err="1" smtClean="0"/>
                <a:t>Chl</a:t>
              </a:r>
              <a:r>
                <a:rPr lang="en-US" sz="2400" dirty="0" smtClean="0"/>
                <a:t>, CDOM, PAR, and SST for the Bay of Campeche, generated </a:t>
              </a:r>
              <a:r>
                <a:rPr lang="en-US" sz="2400" dirty="0"/>
                <a:t>from </a:t>
              </a:r>
              <a:r>
                <a:rPr lang="en-US" sz="2400" dirty="0" err="1"/>
                <a:t>TerrSet’s</a:t>
              </a:r>
              <a:r>
                <a:rPr lang="en-US" sz="2400" dirty="0"/>
                <a:t> ETM Seasonal Trend Analysis (STA). </a:t>
              </a:r>
              <a:endParaRPr lang="en-US" sz="2400" i="1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  <a:p>
              <a:r>
                <a:rPr lang="en-US" sz="2400" dirty="0" smtClean="0"/>
                <a:t>Green curves represent the first 6 years and red curves represent the last 6 years of each time series. For each parameter, </a:t>
              </a:r>
              <a:r>
                <a:rPr lang="en-US" sz="2400" i="1" dirty="0" smtClean="0"/>
                <a:t>green-up </a:t>
              </a:r>
              <a:r>
                <a:rPr lang="en-US" sz="2400" dirty="0" smtClean="0"/>
                <a:t>and </a:t>
              </a:r>
              <a:r>
                <a:rPr lang="en-US" sz="2400" i="1" dirty="0" smtClean="0"/>
                <a:t>green-down </a:t>
              </a:r>
              <a:r>
                <a:rPr lang="en-US" sz="2400" dirty="0" smtClean="0"/>
                <a:t>refer to the dates corresponding to the maximum rates of increase and decrease, respectively. </a:t>
              </a:r>
              <a:endParaRPr lang="en-US" sz="2400" i="1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sp>
        <p:nvSpPr>
          <p:cNvPr id="1076" name="TextBox 1075"/>
          <p:cNvSpPr txBox="1"/>
          <p:nvPr/>
        </p:nvSpPr>
        <p:spPr>
          <a:xfrm>
            <a:off x="8983503" y="33132600"/>
            <a:ext cx="6641464" cy="16226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7: Linear regression showing the correlation between </a:t>
            </a:r>
            <a:r>
              <a:rPr lang="en-US" sz="2400" i="1" dirty="0" smtClean="0"/>
              <a:t>in-situ</a:t>
            </a:r>
            <a:r>
              <a:rPr lang="en-US" sz="2400" dirty="0" smtClean="0"/>
              <a:t> </a:t>
            </a:r>
            <a:r>
              <a:rPr lang="en-US" sz="2400" dirty="0" err="1" smtClean="0"/>
              <a:t>nepholometric</a:t>
            </a:r>
            <a:r>
              <a:rPr lang="en-US" sz="2400" dirty="0" smtClean="0"/>
              <a:t> turbidity unit values and Landsat OLI derived turbidity index values for the northern Gulf of Mexico in 2014 (R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0.328). 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60394" y="26912720"/>
            <a:ext cx="8364357" cy="19389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1: Map of predicted dissolved oxygen values for June 10 – 17, 2014 in the </a:t>
            </a:r>
            <a:r>
              <a:rPr lang="en-US" sz="2400" dirty="0" err="1" smtClean="0"/>
              <a:t>GoM</a:t>
            </a:r>
            <a:r>
              <a:rPr lang="en-US" sz="2400" dirty="0" smtClean="0"/>
              <a:t> generated from </a:t>
            </a:r>
            <a:r>
              <a:rPr lang="en-US" sz="2400" dirty="0" err="1" smtClean="0"/>
              <a:t>TerrSet’s</a:t>
            </a:r>
            <a:r>
              <a:rPr lang="en-US" sz="2400" dirty="0" smtClean="0"/>
              <a:t> Multi-Layer </a:t>
            </a:r>
            <a:r>
              <a:rPr lang="en-US" sz="2400" dirty="0"/>
              <a:t>P</a:t>
            </a:r>
            <a:r>
              <a:rPr lang="en-US" sz="2400" dirty="0" smtClean="0"/>
              <a:t>erceptron (MLP) Classifier. DO was estimated using </a:t>
            </a:r>
            <a:r>
              <a:rPr lang="en-US" sz="2400" dirty="0" err="1" smtClean="0"/>
              <a:t>Chl</a:t>
            </a:r>
            <a:r>
              <a:rPr lang="en-US" sz="2400" dirty="0"/>
              <a:t>, CDOM, SST, </a:t>
            </a:r>
            <a:r>
              <a:rPr lang="en-US" sz="2400" dirty="0" smtClean="0"/>
              <a:t>PAR, and bathymetry, and trained using </a:t>
            </a:r>
            <a:r>
              <a:rPr lang="en-US" sz="2400" i="1" dirty="0"/>
              <a:t>i</a:t>
            </a:r>
            <a:r>
              <a:rPr lang="en-US" sz="2400" i="1" dirty="0" smtClean="0"/>
              <a:t>n-situ</a:t>
            </a:r>
            <a:r>
              <a:rPr lang="en-US" sz="2400" dirty="0" smtClean="0"/>
              <a:t> dissolved oxygen from buoy stations in the northern </a:t>
            </a:r>
            <a:r>
              <a:rPr lang="en-US" sz="2400" dirty="0" err="1" smtClean="0"/>
              <a:t>GoM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29092"/>
              </p:ext>
            </p:extLst>
          </p:nvPr>
        </p:nvGraphicFramePr>
        <p:xfrm>
          <a:off x="15808582" y="29513102"/>
          <a:ext cx="3189875" cy="5267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773"/>
                <a:gridCol w="1300102"/>
              </a:tblGrid>
              <a:tr h="23049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Table 1: SWAT model outputs giving average annual values for influx of sediment, organic nitrogen, and organic phosphorous from the </a:t>
                      </a:r>
                      <a:r>
                        <a:rPr lang="en-US" sz="1900" u="none" strike="noStrike" dirty="0" err="1">
                          <a:effectLst/>
                        </a:rPr>
                        <a:t>Grijalva</a:t>
                      </a:r>
                      <a:r>
                        <a:rPr lang="en-US" sz="1900" u="none" strike="noStrike" dirty="0">
                          <a:effectLst/>
                        </a:rPr>
                        <a:t>-Usumacinta River Basin into the Bay of Campeche from 2000-2014.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Watershed Area (km2)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900" u="none" strike="noStrike" dirty="0">
                          <a:effectLst/>
                        </a:rPr>
                        <a:t>153516.7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Number of Sub-basins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900" u="none" strike="noStrike" dirty="0">
                          <a:effectLst/>
                        </a:rPr>
                        <a:t>45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2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Total Sediment Loading (T/Ha)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900" u="none" strike="noStrike" dirty="0">
                          <a:effectLst/>
                        </a:rPr>
                        <a:t>88.9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Organic N (kg/Ha)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900" u="none" strike="noStrike" dirty="0">
                          <a:effectLst/>
                        </a:rPr>
                        <a:t>13.7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Organic P (kg/Ha)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900" u="none" strike="noStrike" dirty="0">
                          <a:effectLst/>
                        </a:rPr>
                        <a:t>2.1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"/>
          <a:stretch/>
        </p:blipFill>
        <p:spPr>
          <a:xfrm>
            <a:off x="685800" y="21307328"/>
            <a:ext cx="8367595" cy="557820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3640230" y="11779955"/>
            <a:ext cx="1980770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Predict DO</a:t>
            </a:r>
            <a:endParaRPr lang="en-US" sz="4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3407731" y="14735697"/>
            <a:ext cx="2226715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Measure Plumes</a:t>
            </a:r>
            <a:endParaRPr lang="en-US" sz="4000" b="1" dirty="0"/>
          </a:p>
        </p:txBody>
      </p:sp>
      <p:cxnSp>
        <p:nvCxnSpPr>
          <p:cNvPr id="78" name="Straight Arrow Connector 77"/>
          <p:cNvCxnSpPr>
            <a:stCxn id="57" idx="3"/>
            <a:endCxn id="75" idx="1"/>
          </p:cNvCxnSpPr>
          <p:nvPr/>
        </p:nvCxnSpPr>
        <p:spPr>
          <a:xfrm>
            <a:off x="12355367" y="12441675"/>
            <a:ext cx="1284863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3034953" y="17993093"/>
            <a:ext cx="2599493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Instruction Manual</a:t>
            </a:r>
            <a:endParaRPr lang="en-US" sz="4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2306861" y="11966390"/>
            <a:ext cx="1349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Run MLP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3029</TotalTime>
  <Words>886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anguyen7</cp:lastModifiedBy>
  <cp:revision>184</cp:revision>
  <dcterms:created xsi:type="dcterms:W3CDTF">2015-06-02T14:58:58Z</dcterms:created>
  <dcterms:modified xsi:type="dcterms:W3CDTF">2015-07-23T22:29:04Z</dcterms:modified>
</cp:coreProperties>
</file>