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10D983-E6E8-4EF7-DD9B-C026DD84F20F}" name="Byles, Robert C. (LARC-E3)[SSAI DEVELOP]" initials="BRC(ED" userId="S::rcbyles@ndc.nasa.gov::f2fd4499-2563-4908-9210-b44e2282d021" providerId="AD"/>
  <p188:author id="{73BB6B97-4ADA-E5FD-54E4-6E0029856EF8}" name="Tyler Pantle" initials="TP" userId="S::tyler.pantle@ssaihq.com::f0d0cd32-2367-4f07-ae89-a6e5a9e16558" providerId="AD"/>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E0CD89"/>
    <a:srgbClr val="94BFA1"/>
    <a:srgbClr val="8FB1D8"/>
    <a:srgbClr val="67A478"/>
    <a:srgbClr val="1B60B1"/>
    <a:srgbClr val="7030A0"/>
    <a:srgbClr val="FFFFFF"/>
    <a:srgbClr val="CACAE3"/>
    <a:srgbClr val="AAA7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9CCD9-C7E8-478F-ABA0-D245251D109D}" v="20" dt="2023-07-26T12:18:49.664"/>
    <p1510:client id="{7B111152-1705-44A3-9625-EBC21564B46A}" v="1" dt="2023-07-26T22:44:13.929"/>
    <p1510:client id="{D59A8198-88A2-4072-90C3-975E8BC82E66}" v="36" dt="2023-07-26T23:24:43.583"/>
    <p1510:client id="{E486A52E-614A-4209-B80E-1823AA4A4BF0}" v="20" dt="2023-07-26T14:37:33.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716" autoAdjust="0"/>
    <p:restoredTop sz="93711" autoAdjust="0"/>
  </p:normalViewPr>
  <p:slideViewPr>
    <p:cSldViewPr snapToGrid="0">
      <p:cViewPr>
        <p:scale>
          <a:sx n="32" d="100"/>
          <a:sy n="32" d="100"/>
        </p:scale>
        <p:origin x="1656" y="44"/>
      </p:cViewPr>
      <p:guideLst>
        <p:guide pos="7632"/>
        <p:guide orient="horz" pos="2073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commentAuthors" Target="commentAuthors.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926253" y="35550763"/>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7/26/2023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jpeg"/><Relationship Id="rId26" Type="http://schemas.microsoft.com/office/2007/relationships/hdphoto" Target="../media/hdphoto2.wdp"/><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6.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sv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24"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microsoft.com/office/2007/relationships/hdphoto" Target="../media/hdphoto3.wdp"/><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jpg"/><Relationship Id="rId14" Type="http://schemas.openxmlformats.org/officeDocument/2006/relationships/image" Target="../media/image16.png"/><Relationship Id="rId22" Type="http://schemas.openxmlformats.org/officeDocument/2006/relationships/image" Target="../media/image24.svg"/><Relationship Id="rId27" Type="http://schemas.openxmlformats.org/officeDocument/2006/relationships/image" Target="../media/image27.png"/><Relationship Id="rId30"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147010" y="34880779"/>
            <a:ext cx="6725519" cy="652008"/>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Massachusetts – Boston </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232355" y="712788"/>
            <a:ext cx="22340733" cy="1093992"/>
          </a:xfrm>
          <a:prstGeom prst="rect">
            <a:avLst/>
          </a:prstGeom>
        </p:spPr>
        <p:txBody>
          <a:bodyPr vert="horz" lIns="91440" tIns="45720" rIns="91440" bIns="45720" rtlCol="0" anchor="t">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None/>
              <a:defRPr/>
            </a:pPr>
            <a:r>
              <a:rPr lang="en-US" sz="7000" b="1" dirty="0">
                <a:solidFill>
                  <a:srgbClr val="6CA47A"/>
                </a:solidFill>
                <a:latin typeface="Century Gothic" panose="020F0302020204030204"/>
              </a:rPr>
              <a:t>Oregon Coast Range </a:t>
            </a:r>
            <a:r>
              <a:rPr lang="en-US" sz="7000" dirty="0">
                <a:solidFill>
                  <a:srgbClr val="6CA47A"/>
                </a:solidFill>
                <a:latin typeface="Century Gothic" panose="020F0302020204030204"/>
              </a:rPr>
              <a:t>Ecological Conservation</a:t>
            </a: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314350"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b="0" dirty="0"/>
              <a:t>Mapping</a:t>
            </a:r>
            <a:r>
              <a:rPr lang="en-US" sz="4400" b="0" dirty="0">
                <a:ea typeface="+mn-lt"/>
                <a:cs typeface="+mn-lt"/>
              </a:rPr>
              <a:t> Recent Logging within Drinking Watersheds of Oregon’s Coastal Range to Support Future Resource Management Policies</a:t>
            </a:r>
            <a:endParaRPr lang="en-US" sz="4400" dirty="0"/>
          </a:p>
        </p:txBody>
      </p:sp>
      <p:sp>
        <p:nvSpPr>
          <p:cNvPr id="24" name="Text Placeholder 16">
            <a:extLst>
              <a:ext uri="{FF2B5EF4-FFF2-40B4-BE49-F238E27FC236}">
                <a16:creationId xmlns:a16="http://schemas.microsoft.com/office/drawing/2014/main" id="{A33569C9-DA88-49AC-B858-D3E23CF31162}"/>
              </a:ext>
            </a:extLst>
          </p:cNvPr>
          <p:cNvSpPr txBox="1">
            <a:spLocks/>
          </p:cNvSpPr>
          <p:nvPr/>
        </p:nvSpPr>
        <p:spPr>
          <a:xfrm>
            <a:off x="530484" y="307631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p:txBody>
      </p:sp>
      <p:sp>
        <p:nvSpPr>
          <p:cNvPr id="6" name="AutoShape 2"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5F6C810E-DC1C-3B17-2480-5F05C2C97B99}"/>
              </a:ext>
            </a:extLst>
          </p:cNvPr>
          <p:cNvSpPr txBox="1"/>
          <p:nvPr/>
        </p:nvSpPr>
        <p:spPr>
          <a:xfrm>
            <a:off x="13391506" y="10244164"/>
            <a:ext cx="2894317" cy="584775"/>
          </a:xfrm>
          <a:prstGeom prst="rect">
            <a:avLst/>
          </a:prstGeom>
          <a:noFill/>
        </p:spPr>
        <p:txBody>
          <a:bodyPr wrap="square" rtlCol="0">
            <a:spAutoFit/>
          </a:bodyPr>
          <a:lstStyle/>
          <a:p>
            <a:r>
              <a:rPr lang="en-US" sz="3200" dirty="0">
                <a:solidFill>
                  <a:schemeClr val="tx1">
                    <a:lumMod val="75000"/>
                    <a:lumOff val="25000"/>
                  </a:schemeClr>
                </a:solidFill>
                <a:latin typeface="Garamond" panose="02020404030301010803" pitchFamily="18" charset="0"/>
              </a:rPr>
              <a:t>Landsat 5 TM</a:t>
            </a:r>
          </a:p>
        </p:txBody>
      </p:sp>
      <p:sp>
        <p:nvSpPr>
          <p:cNvPr id="17" name="TextBox 16">
            <a:extLst>
              <a:ext uri="{FF2B5EF4-FFF2-40B4-BE49-F238E27FC236}">
                <a16:creationId xmlns:a16="http://schemas.microsoft.com/office/drawing/2014/main" id="{1EB3C3AC-FA8B-91A5-CF31-32C210CD0D85}"/>
              </a:ext>
            </a:extLst>
          </p:cNvPr>
          <p:cNvSpPr txBox="1"/>
          <p:nvPr/>
        </p:nvSpPr>
        <p:spPr>
          <a:xfrm>
            <a:off x="16491848" y="10244164"/>
            <a:ext cx="3446097" cy="584775"/>
          </a:xfrm>
          <a:prstGeom prst="rect">
            <a:avLst/>
          </a:prstGeom>
          <a:noFill/>
        </p:spPr>
        <p:txBody>
          <a:bodyPr wrap="square" rtlCol="0">
            <a:spAutoFit/>
          </a:bodyPr>
          <a:lstStyle/>
          <a:p>
            <a:r>
              <a:rPr lang="en-US" sz="3200" dirty="0">
                <a:solidFill>
                  <a:schemeClr val="tx1">
                    <a:lumMod val="75000"/>
                    <a:lumOff val="25000"/>
                  </a:schemeClr>
                </a:solidFill>
                <a:latin typeface="Garamond" panose="02020404030301010803" pitchFamily="18" charset="0"/>
              </a:rPr>
              <a:t>Landsat 7 ETM+</a:t>
            </a:r>
          </a:p>
        </p:txBody>
      </p:sp>
      <p:sp>
        <p:nvSpPr>
          <p:cNvPr id="18" name="TextBox 17">
            <a:extLst>
              <a:ext uri="{FF2B5EF4-FFF2-40B4-BE49-F238E27FC236}">
                <a16:creationId xmlns:a16="http://schemas.microsoft.com/office/drawing/2014/main" id="{2D955851-9910-68C5-6677-50845B0BFF60}"/>
              </a:ext>
            </a:extLst>
          </p:cNvPr>
          <p:cNvSpPr txBox="1"/>
          <p:nvPr/>
        </p:nvSpPr>
        <p:spPr>
          <a:xfrm>
            <a:off x="20169034" y="10244164"/>
            <a:ext cx="2754295" cy="584775"/>
          </a:xfrm>
          <a:prstGeom prst="rect">
            <a:avLst/>
          </a:prstGeom>
          <a:noFill/>
        </p:spPr>
        <p:txBody>
          <a:bodyPr wrap="square" rtlCol="0">
            <a:spAutoFit/>
          </a:bodyPr>
          <a:lstStyle/>
          <a:p>
            <a:r>
              <a:rPr lang="en-US" sz="3200" dirty="0">
                <a:solidFill>
                  <a:schemeClr val="tx1">
                    <a:lumMod val="75000"/>
                    <a:lumOff val="25000"/>
                  </a:schemeClr>
                </a:solidFill>
                <a:latin typeface="Garamond" panose="02020404030301010803" pitchFamily="18" charset="0"/>
              </a:rPr>
              <a:t>Landsat 8 OLI</a:t>
            </a:r>
          </a:p>
        </p:txBody>
      </p:sp>
      <p:grpSp>
        <p:nvGrpSpPr>
          <p:cNvPr id="66" name="Group 65">
            <a:extLst>
              <a:ext uri="{FF2B5EF4-FFF2-40B4-BE49-F238E27FC236}">
                <a16:creationId xmlns:a16="http://schemas.microsoft.com/office/drawing/2014/main" id="{3D5E37E5-EB82-F19B-2372-4D8B0D563B27}"/>
              </a:ext>
            </a:extLst>
          </p:cNvPr>
          <p:cNvGrpSpPr/>
          <p:nvPr/>
        </p:nvGrpSpPr>
        <p:grpSpPr>
          <a:xfrm>
            <a:off x="8609955" y="31676603"/>
            <a:ext cx="9468234" cy="3094598"/>
            <a:chOff x="15373044" y="31323345"/>
            <a:chExt cx="12285795" cy="4024766"/>
          </a:xfrm>
        </p:grpSpPr>
        <p:sp>
          <p:nvSpPr>
            <p:cNvPr id="37" name="Text Placeholder 16">
              <a:extLst>
                <a:ext uri="{FF2B5EF4-FFF2-40B4-BE49-F238E27FC236}">
                  <a16:creationId xmlns:a16="http://schemas.microsoft.com/office/drawing/2014/main" id="{0DE2807D-F408-4480-8E13-C3F0C4B0A2F5}"/>
                </a:ext>
              </a:extLst>
            </p:cNvPr>
            <p:cNvSpPr txBox="1">
              <a:spLocks/>
            </p:cNvSpPr>
            <p:nvPr/>
          </p:nvSpPr>
          <p:spPr>
            <a:xfrm>
              <a:off x="15373044" y="34100217"/>
              <a:ext cx="2788396" cy="124789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Emily French</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2F797D64-81F4-4782-8198-930177809422}"/>
                </a:ext>
              </a:extLst>
            </p:cNvPr>
            <p:cNvSpPr txBox="1">
              <a:spLocks/>
            </p:cNvSpPr>
            <p:nvPr/>
          </p:nvSpPr>
          <p:spPr>
            <a:xfrm>
              <a:off x="18597131" y="34064264"/>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Uma Edulbehram</a:t>
              </a:r>
            </a:p>
          </p:txBody>
        </p:sp>
        <p:sp>
          <p:nvSpPr>
            <p:cNvPr id="41" name="Text Placeholder 16">
              <a:extLst>
                <a:ext uri="{FF2B5EF4-FFF2-40B4-BE49-F238E27FC236}">
                  <a16:creationId xmlns:a16="http://schemas.microsoft.com/office/drawing/2014/main" id="{FAF14BF6-7C61-4CA3-8CFB-EAE3172F38DE}"/>
                </a:ext>
              </a:extLst>
            </p:cNvPr>
            <p:cNvSpPr txBox="1">
              <a:spLocks/>
            </p:cNvSpPr>
            <p:nvPr/>
          </p:nvSpPr>
          <p:spPr>
            <a:xfrm>
              <a:off x="21486416" y="34062231"/>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Madison    Arndt</a:t>
              </a:r>
            </a:p>
          </p:txBody>
        </p:sp>
        <p:sp>
          <p:nvSpPr>
            <p:cNvPr id="42" name="Text Placeholder 16">
              <a:extLst>
                <a:ext uri="{FF2B5EF4-FFF2-40B4-BE49-F238E27FC236}">
                  <a16:creationId xmlns:a16="http://schemas.microsoft.com/office/drawing/2014/main" id="{1CC23D9A-CDAF-4B3F-8082-004D4FCB7955}"/>
                </a:ext>
              </a:extLst>
            </p:cNvPr>
            <p:cNvSpPr txBox="1">
              <a:spLocks/>
            </p:cNvSpPr>
            <p:nvPr/>
          </p:nvSpPr>
          <p:spPr>
            <a:xfrm>
              <a:off x="24656679" y="34012118"/>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Sarah </a:t>
              </a:r>
              <a:br>
                <a:rPr lang="en-US" sz="2400" b="1" dirty="0">
                  <a:solidFill>
                    <a:schemeClr val="tx1">
                      <a:lumMod val="75000"/>
                      <a:lumOff val="25000"/>
                    </a:schemeClr>
                  </a:solidFill>
                  <a:latin typeface="Garamond" panose="02020404030301010803" pitchFamily="18" charset="0"/>
                </a:rPr>
              </a:br>
              <a:r>
                <a:rPr lang="en-US" sz="2400" b="1" dirty="0">
                  <a:solidFill>
                    <a:schemeClr val="tx1">
                      <a:lumMod val="75000"/>
                      <a:lumOff val="25000"/>
                    </a:schemeClr>
                  </a:solidFill>
                  <a:latin typeface="Garamond" panose="02020404030301010803" pitchFamily="18" charset="0"/>
                </a:rPr>
                <a:t>Hughes</a:t>
              </a:r>
            </a:p>
          </p:txBody>
        </p:sp>
        <p:grpSp>
          <p:nvGrpSpPr>
            <p:cNvPr id="36" name="Group 35"/>
            <p:cNvGrpSpPr/>
            <p:nvPr/>
          </p:nvGrpSpPr>
          <p:grpSpPr>
            <a:xfrm>
              <a:off x="21623135" y="31400897"/>
              <a:ext cx="2728968" cy="2735273"/>
              <a:chOff x="6723791" y="29404837"/>
              <a:chExt cx="2728968" cy="2735273"/>
            </a:xfrm>
          </p:grpSpPr>
          <p:pic>
            <p:nvPicPr>
              <p:cNvPr id="49" name="Picture 48">
                <a:extLst>
                  <a:ext uri="{FF2B5EF4-FFF2-40B4-BE49-F238E27FC236}">
                    <a16:creationId xmlns:a16="http://schemas.microsoft.com/office/drawing/2014/main" id="{0115E1D1-0F54-4C9C-8836-AA4E2159023D}"/>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6723791" y="29404837"/>
                <a:ext cx="2728968" cy="2735273"/>
              </a:xfrm>
              <a:prstGeom prst="rect">
                <a:avLst/>
              </a:prstGeom>
            </p:spPr>
          </p:pic>
          <p:pic>
            <p:nvPicPr>
              <p:cNvPr id="76" name="Picture 4" descr="A person smiling at camera&#10;&#10;Description automatically generated">
                <a:extLst>
                  <a:ext uri="{FF2B5EF4-FFF2-40B4-BE49-F238E27FC236}">
                    <a16:creationId xmlns:a16="http://schemas.microsoft.com/office/drawing/2014/main" id="{C4B2BFE7-6D39-DB2D-9AAC-6A1467EC52D8}"/>
                  </a:ext>
                </a:extLst>
              </p:cNvPr>
              <p:cNvPicPr>
                <a:picLocks/>
              </p:cNvPicPr>
              <p:nvPr/>
            </p:nvPicPr>
            <p:blipFill rotWithShape="1">
              <a:blip r:embed="rId3"/>
              <a:srcRect l="16927" t="15189" r="16025" b="34325"/>
              <a:stretch/>
            </p:blipFill>
            <p:spPr>
              <a:xfrm>
                <a:off x="7012310" y="29693453"/>
                <a:ext cx="2135715" cy="2140647"/>
              </a:xfrm>
              <a:prstGeom prst="ellipse">
                <a:avLst/>
              </a:prstGeom>
              <a:ln w="28575">
                <a:noFill/>
              </a:ln>
            </p:spPr>
          </p:pic>
        </p:grpSp>
        <p:grpSp>
          <p:nvGrpSpPr>
            <p:cNvPr id="32" name="Group 31"/>
            <p:cNvGrpSpPr/>
            <p:nvPr/>
          </p:nvGrpSpPr>
          <p:grpSpPr>
            <a:xfrm>
              <a:off x="18536862" y="31400897"/>
              <a:ext cx="2728969" cy="2735273"/>
              <a:chOff x="3698252" y="29404837"/>
              <a:chExt cx="2728969" cy="2735273"/>
            </a:xfrm>
          </p:grpSpPr>
          <p:pic>
            <p:nvPicPr>
              <p:cNvPr id="48" name="Picture 47">
                <a:extLst>
                  <a:ext uri="{FF2B5EF4-FFF2-40B4-BE49-F238E27FC236}">
                    <a16:creationId xmlns:a16="http://schemas.microsoft.com/office/drawing/2014/main" id="{A5375DDD-E064-4A3D-AFB3-6EF30502B0D1}"/>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3698252" y="29404837"/>
                <a:ext cx="2728969" cy="2735273"/>
              </a:xfrm>
              <a:prstGeom prst="rect">
                <a:avLst/>
              </a:prstGeom>
            </p:spPr>
          </p:pic>
          <p:pic>
            <p:nvPicPr>
              <p:cNvPr id="77" name="Picture 12" descr="A person in a white shirt&#10;&#10;Description automatically generated">
                <a:extLst>
                  <a:ext uri="{FF2B5EF4-FFF2-40B4-BE49-F238E27FC236}">
                    <a16:creationId xmlns:a16="http://schemas.microsoft.com/office/drawing/2014/main" id="{AD6648B6-1148-19B1-7968-6A6AA8718942}"/>
                  </a:ext>
                </a:extLst>
              </p:cNvPr>
              <p:cNvPicPr>
                <a:picLocks/>
              </p:cNvPicPr>
              <p:nvPr/>
            </p:nvPicPr>
            <p:blipFill rotWithShape="1">
              <a:blip r:embed="rId4"/>
              <a:srcRect l="29187" t="13205" r="29106" b="31033"/>
              <a:stretch/>
            </p:blipFill>
            <p:spPr>
              <a:xfrm>
                <a:off x="4030858" y="29666197"/>
                <a:ext cx="2135714" cy="2140647"/>
              </a:xfrm>
              <a:prstGeom prst="ellipse">
                <a:avLst/>
              </a:prstGeom>
              <a:ln w="28575">
                <a:noFill/>
              </a:ln>
            </p:spPr>
          </p:pic>
        </p:grpSp>
        <p:grpSp>
          <p:nvGrpSpPr>
            <p:cNvPr id="31" name="Group 30"/>
            <p:cNvGrpSpPr/>
            <p:nvPr/>
          </p:nvGrpSpPr>
          <p:grpSpPr>
            <a:xfrm>
              <a:off x="15402759" y="31400898"/>
              <a:ext cx="2728968" cy="2735273"/>
              <a:chOff x="623434" y="29404838"/>
              <a:chExt cx="2728968" cy="2735273"/>
            </a:xfrm>
          </p:grpSpPr>
          <p:pic>
            <p:nvPicPr>
              <p:cNvPr id="47" name="Picture 46">
                <a:extLst>
                  <a:ext uri="{FF2B5EF4-FFF2-40B4-BE49-F238E27FC236}">
                    <a16:creationId xmlns:a16="http://schemas.microsoft.com/office/drawing/2014/main" id="{E527BFAB-4DFF-4794-BEEC-798244BFD449}"/>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623434" y="29404838"/>
                <a:ext cx="2728968" cy="2735273"/>
              </a:xfrm>
              <a:prstGeom prst="rect">
                <a:avLst/>
              </a:prstGeom>
            </p:spPr>
          </p:pic>
          <p:pic>
            <p:nvPicPr>
              <p:cNvPr id="78" name="Picture 77" descr="A person smiling at the camera&#10;&#10;Description automatically generated">
                <a:extLst>
                  <a:ext uri="{FF2B5EF4-FFF2-40B4-BE49-F238E27FC236}">
                    <a16:creationId xmlns:a16="http://schemas.microsoft.com/office/drawing/2014/main" id="{EE0A3B3A-8473-B91C-6D7D-CAB5DF1717FC}"/>
                  </a:ext>
                </a:extLst>
              </p:cNvPr>
              <p:cNvPicPr>
                <a:picLocks/>
              </p:cNvPicPr>
              <p:nvPr/>
            </p:nvPicPr>
            <p:blipFill rotWithShape="1">
              <a:blip r:embed="rId5"/>
              <a:srcRect l="476" t="5796" r="359" b="19887"/>
              <a:stretch/>
            </p:blipFill>
            <p:spPr>
              <a:xfrm>
                <a:off x="926396" y="29693453"/>
                <a:ext cx="2135714" cy="2140647"/>
              </a:xfrm>
              <a:prstGeom prst="ellipse">
                <a:avLst/>
              </a:prstGeom>
              <a:ln w="28575">
                <a:noFill/>
              </a:ln>
            </p:spPr>
          </p:pic>
        </p:grpSp>
        <p:grpSp>
          <p:nvGrpSpPr>
            <p:cNvPr id="84" name="Group 83"/>
            <p:cNvGrpSpPr/>
            <p:nvPr/>
          </p:nvGrpSpPr>
          <p:grpSpPr>
            <a:xfrm>
              <a:off x="24793276" y="31323345"/>
              <a:ext cx="2728968" cy="2735273"/>
              <a:chOff x="9997000" y="29327285"/>
              <a:chExt cx="2728968" cy="2735273"/>
            </a:xfrm>
          </p:grpSpPr>
          <p:pic>
            <p:nvPicPr>
              <p:cNvPr id="46" name="Picture 45">
                <a:extLst>
                  <a:ext uri="{FF2B5EF4-FFF2-40B4-BE49-F238E27FC236}">
                    <a16:creationId xmlns:a16="http://schemas.microsoft.com/office/drawing/2014/main" id="{3B3A9546-0B74-4C64-8ECC-A0373EB3B20A}"/>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997000" y="29327285"/>
                <a:ext cx="2728968" cy="2735273"/>
              </a:xfrm>
              <a:prstGeom prst="rect">
                <a:avLst/>
              </a:prstGeom>
            </p:spPr>
          </p:pic>
          <p:pic>
            <p:nvPicPr>
              <p:cNvPr id="79" name="Picture 4" descr="A person smiling in front of a tree&#10;&#10;Description automatically generated">
                <a:extLst>
                  <a:ext uri="{FF2B5EF4-FFF2-40B4-BE49-F238E27FC236}">
                    <a16:creationId xmlns:a16="http://schemas.microsoft.com/office/drawing/2014/main" id="{5AC82E1C-92BE-DD07-D655-F9CF5FA8E629}"/>
                  </a:ext>
                </a:extLst>
              </p:cNvPr>
              <p:cNvPicPr>
                <a:picLocks/>
              </p:cNvPicPr>
              <p:nvPr/>
            </p:nvPicPr>
            <p:blipFill rotWithShape="1">
              <a:blip r:embed="rId6"/>
              <a:srcRect l="28113" t="15777" r="29939" b="26609"/>
              <a:stretch/>
            </p:blipFill>
            <p:spPr>
              <a:xfrm>
                <a:off x="10293627" y="29621249"/>
                <a:ext cx="2135715" cy="2140647"/>
              </a:xfrm>
              <a:prstGeom prst="ellipse">
                <a:avLst/>
              </a:prstGeom>
              <a:ln w="28575">
                <a:noFill/>
              </a:ln>
            </p:spPr>
          </p:pic>
        </p:grpSp>
      </p:grpSp>
      <p:sp>
        <p:nvSpPr>
          <p:cNvPr id="90" name="TextBox 89">
            <a:extLst>
              <a:ext uri="{FF2B5EF4-FFF2-40B4-BE49-F238E27FC236}">
                <a16:creationId xmlns:a16="http://schemas.microsoft.com/office/drawing/2014/main" id="{BFA1D2B8-734B-B74C-F43C-2836C08BE304}"/>
              </a:ext>
            </a:extLst>
          </p:cNvPr>
          <p:cNvSpPr txBox="1"/>
          <p:nvPr/>
        </p:nvSpPr>
        <p:spPr>
          <a:xfrm>
            <a:off x="6760495" y="5345793"/>
            <a:ext cx="5145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endParaRPr lang="en-US" sz="2000">
              <a:solidFill>
                <a:schemeClr val="tx1">
                  <a:lumMod val="75000"/>
                  <a:lumOff val="25000"/>
                </a:schemeClr>
              </a:solidFill>
              <a:latin typeface="Century Gothic"/>
              <a:cs typeface="Calibri" panose="020F0502020204030204"/>
            </a:endParaRPr>
          </a:p>
        </p:txBody>
      </p:sp>
      <p:sp>
        <p:nvSpPr>
          <p:cNvPr id="25" name="TextBox 24">
            <a:extLst>
              <a:ext uri="{FF2B5EF4-FFF2-40B4-BE49-F238E27FC236}">
                <a16:creationId xmlns:a16="http://schemas.microsoft.com/office/drawing/2014/main" id="{16AF8A6B-597F-44E0-9AB1-C32F072E1972}"/>
              </a:ext>
            </a:extLst>
          </p:cNvPr>
          <p:cNvSpPr txBox="1"/>
          <p:nvPr/>
        </p:nvSpPr>
        <p:spPr>
          <a:xfrm>
            <a:off x="924524" y="9026383"/>
            <a:ext cx="7278066" cy="646331"/>
          </a:xfrm>
          <a:prstGeom prst="rect">
            <a:avLst/>
          </a:prstGeom>
          <a:noFill/>
        </p:spPr>
        <p:txBody>
          <a:bodyPr wrap="square" rtlCol="0">
            <a:spAutoFit/>
          </a:bodyPr>
          <a:lstStyle/>
          <a:p>
            <a:r>
              <a:rPr lang="en-US" sz="3600" b="1" dirty="0">
                <a:solidFill>
                  <a:srgbClr val="67A478"/>
                </a:solidFill>
                <a:latin typeface="Century Gothic" panose="020B0502020202020204" pitchFamily="34" charset="0"/>
              </a:rPr>
              <a:t>Objectives</a:t>
            </a:r>
          </a:p>
        </p:txBody>
      </p:sp>
      <p:grpSp>
        <p:nvGrpSpPr>
          <p:cNvPr id="60" name="Group 59">
            <a:extLst>
              <a:ext uri="{FF2B5EF4-FFF2-40B4-BE49-F238E27FC236}">
                <a16:creationId xmlns:a16="http://schemas.microsoft.com/office/drawing/2014/main" id="{249025C3-C4D0-4951-5A1D-B17B2545A01D}"/>
              </a:ext>
            </a:extLst>
          </p:cNvPr>
          <p:cNvGrpSpPr/>
          <p:nvPr/>
        </p:nvGrpSpPr>
        <p:grpSpPr>
          <a:xfrm>
            <a:off x="1043381" y="9931266"/>
            <a:ext cx="8185626" cy="700169"/>
            <a:chOff x="1043381" y="10257838"/>
            <a:chExt cx="8185626" cy="700169"/>
          </a:xfrm>
        </p:grpSpPr>
        <p:sp>
          <p:nvSpPr>
            <p:cNvPr id="99" name="Text Placeholder 5">
              <a:extLst>
                <a:ext uri="{FF2B5EF4-FFF2-40B4-BE49-F238E27FC236}">
                  <a16:creationId xmlns:a16="http://schemas.microsoft.com/office/drawing/2014/main" id="{CE1DCA70-9998-79AD-F933-8D0596898003}"/>
                </a:ext>
              </a:extLst>
            </p:cNvPr>
            <p:cNvSpPr txBox="1">
              <a:spLocks/>
            </p:cNvSpPr>
            <p:nvPr/>
          </p:nvSpPr>
          <p:spPr>
            <a:xfrm>
              <a:off x="1841715" y="10257838"/>
              <a:ext cx="7387292" cy="56303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dirty="0">
                  <a:solidFill>
                    <a:schemeClr val="tx1">
                      <a:lumMod val="75000"/>
                      <a:lumOff val="25000"/>
                    </a:schemeClr>
                  </a:solidFill>
                  <a:latin typeface="Garamond" panose="02020404030301010803" pitchFamily="18" charset="0"/>
                </a:rPr>
                <a:t>Quantify the extent of clear cutting</a:t>
              </a:r>
            </a:p>
          </p:txBody>
        </p:sp>
        <p:grpSp>
          <p:nvGrpSpPr>
            <p:cNvPr id="55" name="Group 54">
              <a:extLst>
                <a:ext uri="{FF2B5EF4-FFF2-40B4-BE49-F238E27FC236}">
                  <a16:creationId xmlns:a16="http://schemas.microsoft.com/office/drawing/2014/main" id="{3AE4A4DD-302F-ACCD-D483-E26A596E7215}"/>
                </a:ext>
              </a:extLst>
            </p:cNvPr>
            <p:cNvGrpSpPr/>
            <p:nvPr/>
          </p:nvGrpSpPr>
          <p:grpSpPr>
            <a:xfrm>
              <a:off x="1043381" y="10272207"/>
              <a:ext cx="685800" cy="685800"/>
              <a:chOff x="1043381" y="10272207"/>
              <a:chExt cx="685800" cy="685800"/>
            </a:xfrm>
          </p:grpSpPr>
          <p:sp>
            <p:nvSpPr>
              <p:cNvPr id="97" name="Rectangle: Rounded Corners 12">
                <a:extLst>
                  <a:ext uri="{FF2B5EF4-FFF2-40B4-BE49-F238E27FC236}">
                    <a16:creationId xmlns:a16="http://schemas.microsoft.com/office/drawing/2014/main" id="{72647EA7-9E31-3248-6D53-0509B0B00E7A}"/>
                  </a:ext>
                </a:extLst>
              </p:cNvPr>
              <p:cNvSpPr/>
              <p:nvPr/>
            </p:nvSpPr>
            <p:spPr>
              <a:xfrm>
                <a:off x="1043381" y="10272207"/>
                <a:ext cx="685800" cy="685800"/>
              </a:xfrm>
              <a:prstGeom prst="roundRect">
                <a:avLst/>
              </a:prstGeom>
              <a:solidFill>
                <a:srgbClr val="C5E0B4">
                  <a:alpha val="50000"/>
                </a:srgb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5E0B4"/>
                  </a:solidFill>
                  <a:ea typeface="Calibri"/>
                  <a:cs typeface="Calibri"/>
                </a:endParaRPr>
              </a:p>
            </p:txBody>
          </p:sp>
          <p:pic>
            <p:nvPicPr>
              <p:cNvPr id="87" name="Graphic 10" descr="Tree Stump outline">
                <a:extLst>
                  <a:ext uri="{FF2B5EF4-FFF2-40B4-BE49-F238E27FC236}">
                    <a16:creationId xmlns:a16="http://schemas.microsoft.com/office/drawing/2014/main" id="{BFE20E5F-5606-BB99-D774-894F649157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281" y="10341107"/>
                <a:ext cx="548000" cy="548000"/>
              </a:xfrm>
              <a:prstGeom prst="rect">
                <a:avLst/>
              </a:prstGeom>
            </p:spPr>
          </p:pic>
        </p:grpSp>
      </p:gr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637" t="19245" r="21826" b="17216"/>
          <a:stretch/>
        </p:blipFill>
        <p:spPr>
          <a:xfrm>
            <a:off x="481940" y="14017460"/>
            <a:ext cx="13920781" cy="8700488"/>
          </a:xfrm>
          <a:prstGeom prst="rect">
            <a:avLst/>
          </a:prstGeom>
          <a:ln>
            <a:noFill/>
          </a:ln>
        </p:spPr>
      </p:pic>
      <p:grpSp>
        <p:nvGrpSpPr>
          <p:cNvPr id="82" name="Group 81">
            <a:extLst>
              <a:ext uri="{FF2B5EF4-FFF2-40B4-BE49-F238E27FC236}">
                <a16:creationId xmlns:a16="http://schemas.microsoft.com/office/drawing/2014/main" id="{8C7A0003-2E42-072E-7B51-60FD597465AC}"/>
              </a:ext>
            </a:extLst>
          </p:cNvPr>
          <p:cNvGrpSpPr/>
          <p:nvPr/>
        </p:nvGrpSpPr>
        <p:grpSpPr>
          <a:xfrm>
            <a:off x="1107167" y="21074356"/>
            <a:ext cx="4975721" cy="2437162"/>
            <a:chOff x="1197884" y="29534766"/>
            <a:chExt cx="4975721" cy="2437162"/>
          </a:xfrm>
        </p:grpSpPr>
        <p:pic>
          <p:nvPicPr>
            <p:cNvPr id="110" name="Picture 8">
              <a:extLst>
                <a:ext uri="{FF2B5EF4-FFF2-40B4-BE49-F238E27FC236}">
                  <a16:creationId xmlns:a16="http://schemas.microsoft.com/office/drawing/2014/main" id="{D63A9039-987A-EE56-02DC-A811A38BD019}"/>
                </a:ext>
              </a:extLst>
            </p:cNvPr>
            <p:cNvPicPr>
              <a:picLocks noChangeAspect="1"/>
            </p:cNvPicPr>
            <p:nvPr/>
          </p:nvPicPr>
          <p:blipFill rotWithShape="1">
            <a:blip r:embed="rId10"/>
            <a:srcRect l="4135" t="20833" r="4511" b="14584"/>
            <a:stretch/>
          </p:blipFill>
          <p:spPr>
            <a:xfrm>
              <a:off x="1299866" y="30979060"/>
              <a:ext cx="3886744" cy="466759"/>
            </a:xfrm>
            <a:prstGeom prst="rect">
              <a:avLst/>
            </a:prstGeom>
          </p:spPr>
        </p:pic>
        <p:sp>
          <p:nvSpPr>
            <p:cNvPr id="111" name="TextBox 110">
              <a:extLst>
                <a:ext uri="{FF2B5EF4-FFF2-40B4-BE49-F238E27FC236}">
                  <a16:creationId xmlns:a16="http://schemas.microsoft.com/office/drawing/2014/main" id="{32B5A8A4-AAA5-1119-0F6D-16DBD7C2FF13}"/>
                </a:ext>
              </a:extLst>
            </p:cNvPr>
            <p:cNvSpPr txBox="1"/>
            <p:nvPr/>
          </p:nvSpPr>
          <p:spPr>
            <a:xfrm>
              <a:off x="1265879" y="31510263"/>
              <a:ext cx="14095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cs typeface="Calibri"/>
                </a:rPr>
                <a:t>2000</a:t>
              </a:r>
              <a:endParaRPr lang="en-US" sz="2400" dirty="0">
                <a:solidFill>
                  <a:schemeClr val="tx1">
                    <a:lumMod val="75000"/>
                    <a:lumOff val="25000"/>
                  </a:schemeClr>
                </a:solidFill>
                <a:latin typeface="Century Gothic"/>
              </a:endParaRPr>
            </a:p>
          </p:txBody>
        </p:sp>
        <p:sp>
          <p:nvSpPr>
            <p:cNvPr id="112" name="TextBox 111">
              <a:extLst>
                <a:ext uri="{FF2B5EF4-FFF2-40B4-BE49-F238E27FC236}">
                  <a16:creationId xmlns:a16="http://schemas.microsoft.com/office/drawing/2014/main" id="{4E269783-D707-62CC-D681-57C276C77A48}"/>
                </a:ext>
              </a:extLst>
            </p:cNvPr>
            <p:cNvSpPr txBox="1"/>
            <p:nvPr/>
          </p:nvSpPr>
          <p:spPr>
            <a:xfrm>
              <a:off x="4408845" y="31509414"/>
              <a:ext cx="9675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lumMod val="75000"/>
                      <a:lumOff val="25000"/>
                    </a:schemeClr>
                  </a:solidFill>
                  <a:latin typeface="Century Gothic"/>
                  <a:cs typeface="Calibri"/>
                </a:rPr>
                <a:t>2022</a:t>
              </a:r>
              <a:endParaRPr lang="en-US" sz="2400" dirty="0">
                <a:solidFill>
                  <a:schemeClr val="tx1">
                    <a:lumMod val="75000"/>
                    <a:lumOff val="25000"/>
                  </a:schemeClr>
                </a:solidFill>
                <a:latin typeface="Century Gothic"/>
              </a:endParaRPr>
            </a:p>
          </p:txBody>
        </p:sp>
        <p:sp>
          <p:nvSpPr>
            <p:cNvPr id="113" name="TextBox 112">
              <a:extLst>
                <a:ext uri="{FF2B5EF4-FFF2-40B4-BE49-F238E27FC236}">
                  <a16:creationId xmlns:a16="http://schemas.microsoft.com/office/drawing/2014/main" id="{1E70FBB4-BD07-08D7-076E-BBF16C58CA1E}"/>
                </a:ext>
              </a:extLst>
            </p:cNvPr>
            <p:cNvSpPr txBox="1"/>
            <p:nvPr/>
          </p:nvSpPr>
          <p:spPr>
            <a:xfrm>
              <a:off x="1197884" y="30330690"/>
              <a:ext cx="42979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tx1">
                      <a:lumMod val="75000"/>
                      <a:lumOff val="25000"/>
                    </a:schemeClr>
                  </a:solidFill>
                  <a:latin typeface="Century Gothic"/>
                  <a:cs typeface="Calibri"/>
                </a:rPr>
                <a:t>Clear Cut Year</a:t>
              </a:r>
            </a:p>
          </p:txBody>
        </p:sp>
        <p:pic>
          <p:nvPicPr>
            <p:cNvPr id="115" name="Picture 17">
              <a:extLst>
                <a:ext uri="{FF2B5EF4-FFF2-40B4-BE49-F238E27FC236}">
                  <a16:creationId xmlns:a16="http://schemas.microsoft.com/office/drawing/2014/main" id="{61747AEA-19FC-B49B-694E-B2507B3DD2D0}"/>
                </a:ext>
              </a:extLst>
            </p:cNvPr>
            <p:cNvPicPr>
              <a:picLocks noChangeAspect="1"/>
            </p:cNvPicPr>
            <p:nvPr/>
          </p:nvPicPr>
          <p:blipFill rotWithShape="1">
            <a:blip r:embed="rId11"/>
            <a:srcRect l="20728" t="23642" r="26762" b="19357"/>
            <a:stretch/>
          </p:blipFill>
          <p:spPr>
            <a:xfrm>
              <a:off x="1265879" y="29578413"/>
              <a:ext cx="525439" cy="429905"/>
            </a:xfrm>
            <a:prstGeom prst="rect">
              <a:avLst/>
            </a:prstGeom>
          </p:spPr>
        </p:pic>
        <p:sp>
          <p:nvSpPr>
            <p:cNvPr id="116" name="TextBox 115">
              <a:extLst>
                <a:ext uri="{FF2B5EF4-FFF2-40B4-BE49-F238E27FC236}">
                  <a16:creationId xmlns:a16="http://schemas.microsoft.com/office/drawing/2014/main" id="{1E70FBB4-BD07-08D7-076E-BBF16C58CA1E}"/>
                </a:ext>
              </a:extLst>
            </p:cNvPr>
            <p:cNvSpPr txBox="1"/>
            <p:nvPr/>
          </p:nvSpPr>
          <p:spPr>
            <a:xfrm>
              <a:off x="1875615" y="29534766"/>
              <a:ext cx="42979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tx1">
                      <a:lumMod val="75000"/>
                      <a:lumOff val="25000"/>
                    </a:schemeClr>
                  </a:solidFill>
                  <a:latin typeface="Century Gothic"/>
                  <a:cs typeface="Calibri"/>
                </a:rPr>
                <a:t>Thinning</a:t>
              </a:r>
            </a:p>
          </p:txBody>
        </p:sp>
      </p:grpSp>
      <p:pic>
        <p:nvPicPr>
          <p:cNvPr id="103" name="Picture 102">
            <a:extLst>
              <a:ext uri="{FF2B5EF4-FFF2-40B4-BE49-F238E27FC236}">
                <a16:creationId xmlns:a16="http://schemas.microsoft.com/office/drawing/2014/main" id="{66298DF8-9FAE-EF9B-A2BB-C5E6F3393E8A}"/>
              </a:ext>
            </a:extLst>
          </p:cNvPr>
          <p:cNvPicPr>
            <a:picLocks/>
          </p:cNvPicPr>
          <p:nvPr/>
        </p:nvPicPr>
        <p:blipFill>
          <a:blip r:embed="rId12"/>
          <a:stretch>
            <a:fillRect/>
          </a:stretch>
        </p:blipFill>
        <p:spPr>
          <a:xfrm>
            <a:off x="1123918" y="24455804"/>
            <a:ext cx="4069080" cy="3031637"/>
          </a:xfrm>
          <a:prstGeom prst="roundRect">
            <a:avLst/>
          </a:prstGeom>
        </p:spPr>
      </p:pic>
      <p:pic>
        <p:nvPicPr>
          <p:cNvPr id="101" name="Picture 100">
            <a:extLst>
              <a:ext uri="{FF2B5EF4-FFF2-40B4-BE49-F238E27FC236}">
                <a16:creationId xmlns:a16="http://schemas.microsoft.com/office/drawing/2014/main" id="{98B76952-1ED8-CB22-91BD-DB5F212E3376}"/>
              </a:ext>
            </a:extLst>
          </p:cNvPr>
          <p:cNvPicPr>
            <a:picLocks/>
          </p:cNvPicPr>
          <p:nvPr/>
        </p:nvPicPr>
        <p:blipFill>
          <a:blip r:embed="rId13"/>
          <a:stretch>
            <a:fillRect/>
          </a:stretch>
        </p:blipFill>
        <p:spPr>
          <a:xfrm>
            <a:off x="10742044" y="24447882"/>
            <a:ext cx="4069080" cy="3047481"/>
          </a:xfrm>
          <a:prstGeom prst="roundRect">
            <a:avLst/>
          </a:prstGeom>
        </p:spPr>
      </p:pic>
      <p:pic>
        <p:nvPicPr>
          <p:cNvPr id="102" name="Picture 101">
            <a:extLst>
              <a:ext uri="{FF2B5EF4-FFF2-40B4-BE49-F238E27FC236}">
                <a16:creationId xmlns:a16="http://schemas.microsoft.com/office/drawing/2014/main" id="{C5CDA06A-EF88-4822-D647-FE44D036D653}"/>
              </a:ext>
            </a:extLst>
          </p:cNvPr>
          <p:cNvPicPr>
            <a:picLocks/>
          </p:cNvPicPr>
          <p:nvPr/>
        </p:nvPicPr>
        <p:blipFill>
          <a:blip r:embed="rId14"/>
          <a:stretch>
            <a:fillRect/>
          </a:stretch>
        </p:blipFill>
        <p:spPr>
          <a:xfrm>
            <a:off x="5932981" y="24458290"/>
            <a:ext cx="4069080" cy="3026664"/>
          </a:xfrm>
          <a:prstGeom prst="roundRect">
            <a:avLst/>
          </a:prstGeom>
        </p:spPr>
      </p:pic>
      <p:pic>
        <p:nvPicPr>
          <p:cNvPr id="104" name="Picture 103">
            <a:extLst>
              <a:ext uri="{FF2B5EF4-FFF2-40B4-BE49-F238E27FC236}">
                <a16:creationId xmlns:a16="http://schemas.microsoft.com/office/drawing/2014/main" id="{75B6E5CF-0A83-FEA1-9A80-648F599653D7}"/>
              </a:ext>
            </a:extLst>
          </p:cNvPr>
          <p:cNvPicPr>
            <a:picLocks/>
          </p:cNvPicPr>
          <p:nvPr/>
        </p:nvPicPr>
        <p:blipFill>
          <a:blip r:embed="rId15"/>
          <a:stretch>
            <a:fillRect/>
          </a:stretch>
        </p:blipFill>
        <p:spPr>
          <a:xfrm>
            <a:off x="5932981" y="28102021"/>
            <a:ext cx="4069080" cy="3043164"/>
          </a:xfrm>
          <a:prstGeom prst="roundRect">
            <a:avLst/>
          </a:prstGeom>
        </p:spPr>
      </p:pic>
      <p:pic>
        <p:nvPicPr>
          <p:cNvPr id="105" name="Picture 104">
            <a:extLst>
              <a:ext uri="{FF2B5EF4-FFF2-40B4-BE49-F238E27FC236}">
                <a16:creationId xmlns:a16="http://schemas.microsoft.com/office/drawing/2014/main" id="{A35BBE55-C304-B8EA-14B9-FE5981037742}"/>
              </a:ext>
            </a:extLst>
          </p:cNvPr>
          <p:cNvPicPr>
            <a:picLocks/>
          </p:cNvPicPr>
          <p:nvPr/>
        </p:nvPicPr>
        <p:blipFill>
          <a:blip r:embed="rId16"/>
          <a:stretch>
            <a:fillRect/>
          </a:stretch>
        </p:blipFill>
        <p:spPr>
          <a:xfrm>
            <a:off x="1123918" y="28109929"/>
            <a:ext cx="4069080" cy="3027349"/>
          </a:xfrm>
          <a:prstGeom prst="roundRect">
            <a:avLst/>
          </a:prstGeom>
        </p:spPr>
      </p:pic>
      <p:pic>
        <p:nvPicPr>
          <p:cNvPr id="106" name="Picture 105">
            <a:extLst>
              <a:ext uri="{FF2B5EF4-FFF2-40B4-BE49-F238E27FC236}">
                <a16:creationId xmlns:a16="http://schemas.microsoft.com/office/drawing/2014/main" id="{39285A0D-7911-C351-B870-E2064D424539}"/>
              </a:ext>
            </a:extLst>
          </p:cNvPr>
          <p:cNvPicPr>
            <a:picLocks/>
          </p:cNvPicPr>
          <p:nvPr/>
        </p:nvPicPr>
        <p:blipFill>
          <a:blip r:embed="rId17"/>
          <a:stretch>
            <a:fillRect/>
          </a:stretch>
        </p:blipFill>
        <p:spPr>
          <a:xfrm>
            <a:off x="10742044" y="28102021"/>
            <a:ext cx="4069080" cy="3043164"/>
          </a:xfrm>
          <a:prstGeom prst="roundRect">
            <a:avLst/>
          </a:prstGeom>
        </p:spPr>
      </p:pic>
      <p:sp>
        <p:nvSpPr>
          <p:cNvPr id="107" name="TextBox 106">
            <a:extLst>
              <a:ext uri="{FF2B5EF4-FFF2-40B4-BE49-F238E27FC236}">
                <a16:creationId xmlns:a16="http://schemas.microsoft.com/office/drawing/2014/main" id="{F9361749-A437-D005-65E9-B05CE4A8211E}"/>
              </a:ext>
            </a:extLst>
          </p:cNvPr>
          <p:cNvSpPr txBox="1"/>
          <p:nvPr/>
        </p:nvSpPr>
        <p:spPr>
          <a:xfrm>
            <a:off x="3559487" y="24581256"/>
            <a:ext cx="1838371" cy="765304"/>
          </a:xfrm>
          <a:prstGeom prst="rect">
            <a:avLst/>
          </a:prstGeom>
          <a:noFill/>
        </p:spPr>
        <p:txBody>
          <a:bodyPr wrap="square" rtlCol="0">
            <a:spAutoFit/>
          </a:bodyPr>
          <a:lstStyle/>
          <a:p>
            <a:r>
              <a:rPr lang="en-US" sz="4400" b="1" dirty="0">
                <a:solidFill>
                  <a:schemeClr val="tx1">
                    <a:lumMod val="75000"/>
                    <a:lumOff val="25000"/>
                  </a:schemeClr>
                </a:solidFill>
                <a:effectLst>
                  <a:glow rad="127000">
                    <a:schemeClr val="bg1">
                      <a:alpha val="81000"/>
                    </a:schemeClr>
                  </a:glow>
                </a:effectLst>
                <a:latin typeface="Century Gothic" panose="020B0502020202020204" pitchFamily="34" charset="0"/>
              </a:rPr>
              <a:t>2020</a:t>
            </a:r>
          </a:p>
        </p:txBody>
      </p:sp>
      <p:sp>
        <p:nvSpPr>
          <p:cNvPr id="108" name="TextBox 107">
            <a:extLst>
              <a:ext uri="{FF2B5EF4-FFF2-40B4-BE49-F238E27FC236}">
                <a16:creationId xmlns:a16="http://schemas.microsoft.com/office/drawing/2014/main" id="{741A6997-06B3-BA23-514D-FA55E331295F}"/>
              </a:ext>
            </a:extLst>
          </p:cNvPr>
          <p:cNvSpPr txBox="1"/>
          <p:nvPr/>
        </p:nvSpPr>
        <p:spPr>
          <a:xfrm>
            <a:off x="8368550" y="24581256"/>
            <a:ext cx="1838371" cy="765304"/>
          </a:xfrm>
          <a:prstGeom prst="rect">
            <a:avLst/>
          </a:prstGeom>
          <a:noFill/>
        </p:spPr>
        <p:txBody>
          <a:bodyPr wrap="square" rtlCol="0">
            <a:spAutoFit/>
          </a:bodyPr>
          <a:lstStyle/>
          <a:p>
            <a:r>
              <a:rPr lang="en-US" sz="4400" b="1" dirty="0">
                <a:solidFill>
                  <a:schemeClr val="tx1">
                    <a:lumMod val="75000"/>
                    <a:lumOff val="25000"/>
                  </a:schemeClr>
                </a:solidFill>
                <a:effectLst>
                  <a:glow rad="127000">
                    <a:schemeClr val="bg1">
                      <a:alpha val="81000"/>
                    </a:schemeClr>
                  </a:glow>
                </a:effectLst>
                <a:latin typeface="Century Gothic" panose="020B0502020202020204" pitchFamily="34" charset="0"/>
              </a:rPr>
              <a:t>2022</a:t>
            </a:r>
          </a:p>
        </p:txBody>
      </p:sp>
      <p:sp>
        <p:nvSpPr>
          <p:cNvPr id="44" name="TextBox 43">
            <a:extLst>
              <a:ext uri="{FF2B5EF4-FFF2-40B4-BE49-F238E27FC236}">
                <a16:creationId xmlns:a16="http://schemas.microsoft.com/office/drawing/2014/main" id="{94ABE463-7D58-DDAF-62E7-239B6E966E16}"/>
              </a:ext>
            </a:extLst>
          </p:cNvPr>
          <p:cNvSpPr txBox="1"/>
          <p:nvPr/>
        </p:nvSpPr>
        <p:spPr>
          <a:xfrm>
            <a:off x="13192832" y="24579188"/>
            <a:ext cx="4058469" cy="769441"/>
          </a:xfrm>
          <a:prstGeom prst="rect">
            <a:avLst/>
          </a:prstGeom>
          <a:noFill/>
        </p:spPr>
        <p:txBody>
          <a:bodyPr wrap="square" rtlCol="0">
            <a:spAutoFit/>
          </a:bodyPr>
          <a:lstStyle/>
          <a:p>
            <a:r>
              <a:rPr lang="en-US" sz="4400" b="1" dirty="0">
                <a:solidFill>
                  <a:schemeClr val="tx1">
                    <a:lumMod val="75000"/>
                    <a:lumOff val="25000"/>
                  </a:schemeClr>
                </a:solidFill>
                <a:effectLst>
                  <a:glow rad="127000">
                    <a:schemeClr val="bg1">
                      <a:alpha val="81000"/>
                    </a:schemeClr>
                  </a:glow>
                </a:effectLst>
                <a:latin typeface="Century Gothic" panose="020B0502020202020204" pitchFamily="34" charset="0"/>
              </a:rPr>
              <a:t>2022</a:t>
            </a:r>
          </a:p>
        </p:txBody>
      </p:sp>
      <p:grpSp>
        <p:nvGrpSpPr>
          <p:cNvPr id="2" name="Group 1">
            <a:extLst>
              <a:ext uri="{FF2B5EF4-FFF2-40B4-BE49-F238E27FC236}">
                <a16:creationId xmlns:a16="http://schemas.microsoft.com/office/drawing/2014/main" id="{FA8B5F4C-D5D2-48F7-52CC-F739BE1D3882}"/>
              </a:ext>
            </a:extLst>
          </p:cNvPr>
          <p:cNvGrpSpPr/>
          <p:nvPr/>
        </p:nvGrpSpPr>
        <p:grpSpPr>
          <a:xfrm>
            <a:off x="18634793" y="31361959"/>
            <a:ext cx="7728387" cy="3220726"/>
            <a:chOff x="16142486" y="31745075"/>
            <a:chExt cx="9226549" cy="3220726"/>
          </a:xfrm>
        </p:grpSpPr>
        <p:sp>
          <p:nvSpPr>
            <p:cNvPr id="53" name="Text Placeholder 16">
              <a:extLst>
                <a:ext uri="{FF2B5EF4-FFF2-40B4-BE49-F238E27FC236}">
                  <a16:creationId xmlns:a16="http://schemas.microsoft.com/office/drawing/2014/main" id="{A33569C9-DA88-49AC-B858-D3E23CF31162}"/>
                </a:ext>
              </a:extLst>
            </p:cNvPr>
            <p:cNvSpPr txBox="1">
              <a:spLocks/>
            </p:cNvSpPr>
            <p:nvPr/>
          </p:nvSpPr>
          <p:spPr>
            <a:xfrm>
              <a:off x="16142486" y="32477489"/>
              <a:ext cx="9079822" cy="248831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600"/>
                </a:spcBef>
              </a:pPr>
              <a:r>
                <a:rPr lang="en-US" sz="2400" b="1" dirty="0">
                  <a:solidFill>
                    <a:schemeClr val="tx1">
                      <a:lumMod val="75000"/>
                      <a:lumOff val="25000"/>
                    </a:schemeClr>
                  </a:solidFill>
                  <a:latin typeface="Garamond" panose="02020404030301010803" pitchFamily="18" charset="0"/>
                </a:rPr>
                <a:t>Tyler Pantle </a:t>
              </a:r>
              <a:r>
                <a:rPr lang="en-US" sz="2400" dirty="0">
                  <a:solidFill>
                    <a:schemeClr val="tx1">
                      <a:lumMod val="75000"/>
                      <a:lumOff val="25000"/>
                    </a:schemeClr>
                  </a:solidFill>
                  <a:latin typeface="Garamond" panose="02020404030301010803" pitchFamily="18" charset="0"/>
                </a:rPr>
                <a:t>– MA Fellow, NASA DEVELOP</a:t>
              </a:r>
            </a:p>
            <a:p>
              <a:pPr fontAlgn="base">
                <a:spcBef>
                  <a:spcPts val="600"/>
                </a:spcBef>
              </a:pPr>
              <a:r>
                <a:rPr lang="en-US" sz="2400" b="1" dirty="0">
                  <a:solidFill>
                    <a:schemeClr val="tx1">
                      <a:lumMod val="75000"/>
                      <a:lumOff val="25000"/>
                    </a:schemeClr>
                  </a:solidFill>
                  <a:latin typeface="Garamond" panose="02020404030301010803" pitchFamily="18" charset="0"/>
                </a:rPr>
                <a:t>Dr. Cédric Fichot </a:t>
              </a:r>
              <a:r>
                <a:rPr lang="en-US" sz="2400" dirty="0">
                  <a:solidFill>
                    <a:schemeClr val="tx1">
                      <a:lumMod val="75000"/>
                      <a:lumOff val="25000"/>
                    </a:schemeClr>
                  </a:solidFill>
                  <a:latin typeface="Garamond" panose="02020404030301010803" pitchFamily="18" charset="0"/>
                </a:rPr>
                <a:t>– Science Advisor, Boston University </a:t>
              </a:r>
            </a:p>
            <a:p>
              <a:pPr fontAlgn="base">
                <a:spcBef>
                  <a:spcPts val="600"/>
                </a:spcBef>
              </a:pPr>
              <a:r>
                <a:rPr lang="en-US" sz="2400" b="1" dirty="0">
                  <a:solidFill>
                    <a:schemeClr val="tx1">
                      <a:lumMod val="75000"/>
                      <a:lumOff val="25000"/>
                    </a:schemeClr>
                  </a:solidFill>
                  <a:latin typeface="Garamond" panose="02020404030301010803" pitchFamily="18" charset="0"/>
                </a:rPr>
                <a:t>Joseph Spruce</a:t>
              </a:r>
              <a:r>
                <a:rPr lang="en-US" sz="2400" dirty="0">
                  <a:solidFill>
                    <a:schemeClr val="tx1">
                      <a:lumMod val="75000"/>
                      <a:lumOff val="25000"/>
                    </a:schemeClr>
                  </a:solidFill>
                  <a:latin typeface="Garamond" panose="02020404030301010803" pitchFamily="18" charset="0"/>
                </a:rPr>
                <a:t> – Science Advisor, Science Systems &amp; Applications, Inc. </a:t>
              </a:r>
            </a:p>
            <a:p>
              <a:pPr fontAlgn="base">
                <a:spcBef>
                  <a:spcPts val="600"/>
                </a:spcBef>
              </a:pPr>
              <a:r>
                <a:rPr lang="en-US" sz="2400" b="1" dirty="0">
                  <a:solidFill>
                    <a:schemeClr val="tx1">
                      <a:lumMod val="75000"/>
                      <a:lumOff val="25000"/>
                    </a:schemeClr>
                  </a:solidFill>
                  <a:latin typeface="Garamond" panose="02020404030301010803" pitchFamily="18" charset="0"/>
                </a:rPr>
                <a:t>Dr. Paulo Arévalo </a:t>
              </a:r>
              <a:r>
                <a:rPr lang="en-US" sz="2400" dirty="0">
                  <a:solidFill>
                    <a:schemeClr val="tx1">
                      <a:lumMod val="75000"/>
                      <a:lumOff val="25000"/>
                    </a:schemeClr>
                  </a:solidFill>
                  <a:latin typeface="Garamond" panose="02020404030301010803" pitchFamily="18" charset="0"/>
                </a:rPr>
                <a:t>– Research Scientist, Boston University</a:t>
              </a:r>
            </a:p>
            <a:p>
              <a:pPr fontAlgn="base">
                <a:spcBef>
                  <a:spcPts val="600"/>
                </a:spcBef>
              </a:pPr>
              <a:r>
                <a:rPr lang="en-US" sz="2400" b="1" dirty="0">
                  <a:solidFill>
                    <a:schemeClr val="tx1">
                      <a:lumMod val="75000"/>
                      <a:lumOff val="25000"/>
                    </a:schemeClr>
                  </a:solidFill>
                  <a:latin typeface="Garamond" panose="02020404030301010803" pitchFamily="18" charset="0"/>
                </a:rPr>
                <a:t>Erik Fernandez </a:t>
              </a:r>
              <a:r>
                <a:rPr lang="en-US" sz="2400" dirty="0">
                  <a:solidFill>
                    <a:schemeClr val="tx1">
                      <a:lumMod val="75000"/>
                      <a:lumOff val="25000"/>
                    </a:schemeClr>
                  </a:solidFill>
                  <a:latin typeface="Garamond" panose="02020404030301010803" pitchFamily="18" charset="0"/>
                </a:rPr>
                <a:t>–</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Project Partner, Oregon Wild</a:t>
              </a:r>
            </a:p>
          </p:txBody>
        </p:sp>
        <p:sp>
          <p:nvSpPr>
            <p:cNvPr id="54" name="TextBox 53">
              <a:extLst>
                <a:ext uri="{FF2B5EF4-FFF2-40B4-BE49-F238E27FC236}">
                  <a16:creationId xmlns:a16="http://schemas.microsoft.com/office/drawing/2014/main" id="{16AF8A6B-597F-44E0-9AB1-C32F072E1972}"/>
                </a:ext>
              </a:extLst>
            </p:cNvPr>
            <p:cNvSpPr txBox="1"/>
            <p:nvPr/>
          </p:nvSpPr>
          <p:spPr>
            <a:xfrm>
              <a:off x="16142486" y="31745075"/>
              <a:ext cx="9226549" cy="646331"/>
            </a:xfrm>
            <a:prstGeom prst="rect">
              <a:avLst/>
            </a:prstGeom>
            <a:noFill/>
          </p:spPr>
          <p:txBody>
            <a:bodyPr wrap="square" rtlCol="0">
              <a:spAutoFit/>
            </a:bodyPr>
            <a:lstStyle/>
            <a:p>
              <a:r>
                <a:rPr lang="en-US" sz="3600" b="1" dirty="0">
                  <a:solidFill>
                    <a:srgbClr val="67A478"/>
                  </a:solidFill>
                  <a:latin typeface="Century Gothic" panose="020B0502020202020204" pitchFamily="34" charset="0"/>
                </a:rPr>
                <a:t>Acknowledgements</a:t>
              </a:r>
            </a:p>
          </p:txBody>
        </p:sp>
      </p:grpSp>
      <p:pic>
        <p:nvPicPr>
          <p:cNvPr id="120" name="Picture 119"/>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6211607" y="13789538"/>
            <a:ext cx="10151573" cy="17257674"/>
          </a:xfrm>
          <a:prstGeom prst="rect">
            <a:avLst/>
          </a:prstGeom>
          <a:ln w="28575">
            <a:solidFill>
              <a:srgbClr val="8FB1D8"/>
            </a:solidFill>
          </a:ln>
        </p:spPr>
      </p:pic>
      <p:sp>
        <p:nvSpPr>
          <p:cNvPr id="45" name="TextBox 44">
            <a:extLst>
              <a:ext uri="{FF2B5EF4-FFF2-40B4-BE49-F238E27FC236}">
                <a16:creationId xmlns:a16="http://schemas.microsoft.com/office/drawing/2014/main" id="{AFDDD00A-6A08-78C5-F2D8-63ACEAD706EF}"/>
              </a:ext>
            </a:extLst>
          </p:cNvPr>
          <p:cNvSpPr txBox="1"/>
          <p:nvPr/>
        </p:nvSpPr>
        <p:spPr>
          <a:xfrm>
            <a:off x="25701249" y="30372682"/>
            <a:ext cx="636713" cy="307777"/>
          </a:xfrm>
          <a:prstGeom prst="rect">
            <a:avLst/>
          </a:prstGeom>
          <a:noFill/>
        </p:spPr>
        <p:txBody>
          <a:bodyPr wrap="none" rtlCol="0">
            <a:spAutoFit/>
          </a:bodyPr>
          <a:lstStyle/>
          <a:p>
            <a:r>
              <a:rPr lang="en-US" sz="1400" dirty="0">
                <a:solidFill>
                  <a:schemeClr val="tx1">
                    <a:lumMod val="75000"/>
                    <a:lumOff val="25000"/>
                  </a:schemeClr>
                </a:solidFill>
              </a:rPr>
              <a:t>20 mi</a:t>
            </a:r>
          </a:p>
        </p:txBody>
      </p:sp>
      <p:sp>
        <p:nvSpPr>
          <p:cNvPr id="51" name="TextBox 50">
            <a:extLst>
              <a:ext uri="{FF2B5EF4-FFF2-40B4-BE49-F238E27FC236}">
                <a16:creationId xmlns:a16="http://schemas.microsoft.com/office/drawing/2014/main" id="{8F461243-207A-AB76-8770-04A371E32045}"/>
              </a:ext>
            </a:extLst>
          </p:cNvPr>
          <p:cNvSpPr txBox="1"/>
          <p:nvPr/>
        </p:nvSpPr>
        <p:spPr>
          <a:xfrm>
            <a:off x="24499081" y="30371191"/>
            <a:ext cx="284052" cy="307777"/>
          </a:xfrm>
          <a:prstGeom prst="rect">
            <a:avLst/>
          </a:prstGeom>
          <a:noFill/>
        </p:spPr>
        <p:txBody>
          <a:bodyPr wrap="none" rtlCol="0">
            <a:spAutoFit/>
          </a:bodyPr>
          <a:lstStyle/>
          <a:p>
            <a:r>
              <a:rPr lang="en-US" sz="1400" dirty="0">
                <a:solidFill>
                  <a:schemeClr val="tx1">
                    <a:lumMod val="75000"/>
                    <a:lumOff val="25000"/>
                  </a:schemeClr>
                </a:solidFill>
              </a:rPr>
              <a:t>0</a:t>
            </a:r>
          </a:p>
        </p:txBody>
      </p:sp>
      <p:sp>
        <p:nvSpPr>
          <p:cNvPr id="83" name="TextBox 82">
            <a:extLst>
              <a:ext uri="{FF2B5EF4-FFF2-40B4-BE49-F238E27FC236}">
                <a16:creationId xmlns:a16="http://schemas.microsoft.com/office/drawing/2014/main" id="{9BF997D9-E267-7FBB-EBCE-62734B6967A2}"/>
              </a:ext>
            </a:extLst>
          </p:cNvPr>
          <p:cNvSpPr txBox="1"/>
          <p:nvPr/>
        </p:nvSpPr>
        <p:spPr>
          <a:xfrm>
            <a:off x="23192907" y="22985409"/>
            <a:ext cx="886424" cy="461665"/>
          </a:xfrm>
          <a:prstGeom prst="rect">
            <a:avLst/>
          </a:prstGeom>
          <a:noFill/>
        </p:spPr>
        <p:txBody>
          <a:bodyPr wrap="square" rtlCol="0">
            <a:spAutoFit/>
          </a:bodyPr>
          <a:lstStyle/>
          <a:p>
            <a:r>
              <a:rPr lang="en-US" sz="2400" dirty="0">
                <a:solidFill>
                  <a:schemeClr val="tx1">
                    <a:lumMod val="65000"/>
                    <a:lumOff val="35000"/>
                  </a:schemeClr>
                </a:solidFill>
                <a:effectLst>
                  <a:glow rad="127000">
                    <a:schemeClr val="bg1">
                      <a:alpha val="66000"/>
                    </a:schemeClr>
                  </a:glow>
                </a:effectLst>
              </a:rPr>
              <a:t>OR</a:t>
            </a:r>
            <a:endParaRPr lang="en-US" sz="3600" dirty="0">
              <a:solidFill>
                <a:schemeClr val="tx1">
                  <a:lumMod val="65000"/>
                  <a:lumOff val="35000"/>
                </a:schemeClr>
              </a:solidFill>
              <a:effectLst>
                <a:glow rad="127000">
                  <a:schemeClr val="bg1">
                    <a:alpha val="66000"/>
                  </a:schemeClr>
                </a:glow>
              </a:effectLst>
            </a:endParaRPr>
          </a:p>
        </p:txBody>
      </p:sp>
      <p:sp>
        <p:nvSpPr>
          <p:cNvPr id="88" name="TextBox 87">
            <a:extLst>
              <a:ext uri="{FF2B5EF4-FFF2-40B4-BE49-F238E27FC236}">
                <a16:creationId xmlns:a16="http://schemas.microsoft.com/office/drawing/2014/main" id="{7E1BBEDE-15AE-83D1-8C8F-641619E05D31}"/>
              </a:ext>
            </a:extLst>
          </p:cNvPr>
          <p:cNvSpPr txBox="1"/>
          <p:nvPr/>
        </p:nvSpPr>
        <p:spPr>
          <a:xfrm>
            <a:off x="25207827" y="15565524"/>
            <a:ext cx="995275" cy="523220"/>
          </a:xfrm>
          <a:prstGeom prst="rect">
            <a:avLst/>
          </a:prstGeom>
          <a:noFill/>
        </p:spPr>
        <p:txBody>
          <a:bodyPr wrap="square" rtlCol="0">
            <a:spAutoFit/>
          </a:bodyPr>
          <a:lstStyle/>
          <a:p>
            <a:r>
              <a:rPr lang="en-US" sz="2800" dirty="0">
                <a:solidFill>
                  <a:schemeClr val="tx1">
                    <a:lumMod val="65000"/>
                    <a:lumOff val="35000"/>
                  </a:schemeClr>
                </a:solidFill>
                <a:effectLst>
                  <a:glow rad="127000">
                    <a:schemeClr val="bg1">
                      <a:alpha val="66000"/>
                    </a:schemeClr>
                  </a:glow>
                </a:effectLst>
              </a:rPr>
              <a:t>WA</a:t>
            </a:r>
          </a:p>
        </p:txBody>
      </p:sp>
      <p:sp>
        <p:nvSpPr>
          <p:cNvPr id="89" name="TextBox 88">
            <a:extLst>
              <a:ext uri="{FF2B5EF4-FFF2-40B4-BE49-F238E27FC236}">
                <a16:creationId xmlns:a16="http://schemas.microsoft.com/office/drawing/2014/main" id="{3E91B56E-5373-D256-874A-2942DF7745EC}"/>
              </a:ext>
            </a:extLst>
          </p:cNvPr>
          <p:cNvSpPr txBox="1"/>
          <p:nvPr/>
        </p:nvSpPr>
        <p:spPr>
          <a:xfrm>
            <a:off x="929574" y="4170814"/>
            <a:ext cx="11976711" cy="4585871"/>
          </a:xfrm>
          <a:prstGeom prst="rect">
            <a:avLst/>
          </a:prstGeom>
          <a:noFill/>
        </p:spPr>
        <p:txBody>
          <a:bodyPr wrap="square" rtlCol="0">
            <a:spAutoFit/>
          </a:bodyPr>
          <a:lstStyle/>
          <a:p>
            <a:pPr algn="just"/>
            <a:r>
              <a:rPr lang="en-US" sz="4000" b="1" dirty="0">
                <a:solidFill>
                  <a:srgbClr val="67A478"/>
                </a:solidFill>
              </a:rPr>
              <a:t>42% </a:t>
            </a:r>
            <a:r>
              <a:rPr lang="en-US" sz="3200" dirty="0">
                <a:solidFill>
                  <a:schemeClr val="tx1">
                    <a:lumMod val="75000"/>
                    <a:lumOff val="25000"/>
                  </a:schemeClr>
                </a:solidFill>
                <a:latin typeface="Garamond" panose="02020404030301010803" pitchFamily="18" charset="0"/>
              </a:rPr>
              <a:t>of forested area in drinking watersheds on the Oregon Coast Range have been impacted by logging from </a:t>
            </a:r>
            <a:r>
              <a:rPr lang="en-US" sz="2800" b="1" dirty="0">
                <a:solidFill>
                  <a:srgbClr val="67A478"/>
                </a:solidFill>
              </a:rPr>
              <a:t>2000 to 2022</a:t>
            </a:r>
            <a:r>
              <a:rPr lang="en-US" sz="2800" dirty="0">
                <a:solidFill>
                  <a:schemeClr val="tx1">
                    <a:lumMod val="75000"/>
                    <a:lumOff val="25000"/>
                  </a:schemeClr>
                </a:solidFill>
              </a:rPr>
              <a:t>.</a:t>
            </a:r>
          </a:p>
          <a:p>
            <a:pPr algn="just"/>
            <a:endParaRPr lang="en-US" sz="2800" dirty="0">
              <a:solidFill>
                <a:schemeClr val="tx1">
                  <a:lumMod val="75000"/>
                  <a:lumOff val="25000"/>
                </a:schemeClr>
              </a:solidFill>
            </a:endParaRPr>
          </a:p>
          <a:p>
            <a:pPr algn="just"/>
            <a:r>
              <a:rPr lang="en-US" sz="3200" dirty="0">
                <a:solidFill>
                  <a:schemeClr val="tx1">
                    <a:lumMod val="75000"/>
                    <a:lumOff val="25000"/>
                  </a:schemeClr>
                </a:solidFill>
                <a:latin typeface="Garamond" panose="02020404030301010803" pitchFamily="18" charset="0"/>
              </a:rPr>
              <a:t>Approximately</a:t>
            </a:r>
            <a:r>
              <a:rPr lang="en-US" sz="2800" dirty="0">
                <a:solidFill>
                  <a:schemeClr val="tx1">
                    <a:lumMod val="75000"/>
                    <a:lumOff val="25000"/>
                  </a:schemeClr>
                </a:solidFill>
              </a:rPr>
              <a:t> </a:t>
            </a:r>
            <a:r>
              <a:rPr lang="en-US" sz="2800" b="1" dirty="0">
                <a:solidFill>
                  <a:srgbClr val="7030A0"/>
                </a:solidFill>
              </a:rPr>
              <a:t>26%</a:t>
            </a:r>
            <a:r>
              <a:rPr lang="en-US" sz="2800" b="1" dirty="0">
                <a:solidFill>
                  <a:srgbClr val="67A478"/>
                </a:solidFill>
              </a:rPr>
              <a:t> </a:t>
            </a:r>
            <a:r>
              <a:rPr lang="en-US" sz="3200" dirty="0">
                <a:solidFill>
                  <a:schemeClr val="tx1">
                    <a:lumMod val="75000"/>
                    <a:lumOff val="25000"/>
                  </a:schemeClr>
                </a:solidFill>
                <a:latin typeface="Garamond" panose="02020404030301010803" pitchFamily="18" charset="0"/>
              </a:rPr>
              <a:t>of this total can be attributed to</a:t>
            </a:r>
            <a:r>
              <a:rPr lang="en-US" sz="2800" dirty="0">
                <a:solidFill>
                  <a:schemeClr val="tx1">
                    <a:lumMod val="75000"/>
                    <a:lumOff val="25000"/>
                  </a:schemeClr>
                </a:solidFill>
              </a:rPr>
              <a:t> </a:t>
            </a:r>
            <a:r>
              <a:rPr lang="en-US" sz="2800" b="1" dirty="0">
                <a:solidFill>
                  <a:srgbClr val="7030A0"/>
                </a:solidFill>
              </a:rPr>
              <a:t>clear cutting</a:t>
            </a:r>
            <a:r>
              <a:rPr lang="en-US" sz="2800" dirty="0">
                <a:solidFill>
                  <a:schemeClr val="tx1">
                    <a:lumMod val="75000"/>
                    <a:lumOff val="25000"/>
                  </a:schemeClr>
                </a:solidFill>
              </a:rPr>
              <a:t> </a:t>
            </a:r>
            <a:r>
              <a:rPr lang="en-US" sz="3200" dirty="0">
                <a:solidFill>
                  <a:schemeClr val="tx1">
                    <a:lumMod val="75000"/>
                    <a:lumOff val="25000"/>
                  </a:schemeClr>
                </a:solidFill>
                <a:latin typeface="Garamond" panose="02020404030301010803" pitchFamily="18" charset="0"/>
              </a:rPr>
              <a:t>which happens primarily on private industrial lands.</a:t>
            </a:r>
          </a:p>
          <a:p>
            <a:pPr algn="just"/>
            <a:endParaRPr lang="en-US" sz="3200" dirty="0">
              <a:solidFill>
                <a:schemeClr val="tx1">
                  <a:lumMod val="75000"/>
                  <a:lumOff val="25000"/>
                </a:schemeClr>
              </a:solidFill>
            </a:endParaRPr>
          </a:p>
          <a:p>
            <a:pPr algn="just"/>
            <a:r>
              <a:rPr lang="en-US" sz="3200" dirty="0">
                <a:solidFill>
                  <a:schemeClr val="tx1">
                    <a:lumMod val="75000"/>
                    <a:lumOff val="25000"/>
                  </a:schemeClr>
                </a:solidFill>
                <a:latin typeface="Garamond" panose="02020404030301010803" pitchFamily="18" charset="0"/>
              </a:rPr>
              <a:t>Another</a:t>
            </a:r>
            <a:r>
              <a:rPr lang="en-US" sz="2800" dirty="0">
                <a:solidFill>
                  <a:schemeClr val="tx1">
                    <a:lumMod val="75000"/>
                    <a:lumOff val="25000"/>
                  </a:schemeClr>
                </a:solidFill>
              </a:rPr>
              <a:t> </a:t>
            </a:r>
            <a:r>
              <a:rPr lang="en-US" sz="2800" b="1" dirty="0">
                <a:solidFill>
                  <a:schemeClr val="accent4">
                    <a:lumMod val="75000"/>
                  </a:schemeClr>
                </a:solidFill>
              </a:rPr>
              <a:t>16%</a:t>
            </a:r>
            <a:r>
              <a:rPr lang="en-US" sz="2800" b="1" dirty="0">
                <a:solidFill>
                  <a:srgbClr val="67A478"/>
                </a:solidFill>
              </a:rPr>
              <a:t> </a:t>
            </a:r>
            <a:r>
              <a:rPr lang="en-US" sz="3200" dirty="0">
                <a:solidFill>
                  <a:schemeClr val="tx1">
                    <a:lumMod val="75000"/>
                    <a:lumOff val="25000"/>
                  </a:schemeClr>
                </a:solidFill>
                <a:latin typeface="Garamond" panose="02020404030301010803" pitchFamily="18" charset="0"/>
              </a:rPr>
              <a:t>of forest area has been disturbed. One of the primary disturbances is commercial thinning which happens mainly on federal and state land.</a:t>
            </a:r>
            <a:endParaRPr lang="en-US" sz="2800" dirty="0">
              <a:solidFill>
                <a:schemeClr val="tx1">
                  <a:lumMod val="75000"/>
                  <a:lumOff val="25000"/>
                </a:schemeClr>
              </a:solidFill>
              <a:latin typeface="Garamond" panose="02020404030301010803" pitchFamily="18" charset="0"/>
            </a:endParaRPr>
          </a:p>
        </p:txBody>
      </p:sp>
      <p:sp>
        <p:nvSpPr>
          <p:cNvPr id="114" name="TextBox 113">
            <a:extLst>
              <a:ext uri="{FF2B5EF4-FFF2-40B4-BE49-F238E27FC236}">
                <a16:creationId xmlns:a16="http://schemas.microsoft.com/office/drawing/2014/main" id="{A33B0084-6FD2-6748-03E1-71459A083CF4}"/>
              </a:ext>
            </a:extLst>
          </p:cNvPr>
          <p:cNvSpPr txBox="1"/>
          <p:nvPr/>
        </p:nvSpPr>
        <p:spPr>
          <a:xfrm>
            <a:off x="13360380" y="4245853"/>
            <a:ext cx="12952182" cy="4401205"/>
          </a:xfrm>
          <a:prstGeom prst="rect">
            <a:avLst/>
          </a:prstGeom>
          <a:noFill/>
        </p:spPr>
        <p:txBody>
          <a:bodyPr wrap="square" rtlCol="0">
            <a:spAutoFit/>
          </a:bodyPr>
          <a:lstStyle/>
          <a:p>
            <a:pPr algn="just"/>
            <a:r>
              <a:rPr lang="en-US" sz="3200" dirty="0">
                <a:solidFill>
                  <a:schemeClr val="tx1">
                    <a:lumMod val="75000"/>
                    <a:lumOff val="25000"/>
                  </a:schemeClr>
                </a:solidFill>
                <a:latin typeface="Garamond" panose="02020404030301010803" pitchFamily="18" charset="0"/>
              </a:rPr>
              <a:t>Conventional logging practices pose a significant threat to </a:t>
            </a:r>
            <a:r>
              <a:rPr lang="en-US" sz="2800" b="1" dirty="0">
                <a:solidFill>
                  <a:srgbClr val="67A478"/>
                </a:solidFill>
              </a:rPr>
              <a:t>drinking water quality </a:t>
            </a:r>
            <a:r>
              <a:rPr lang="en-US" sz="3200" dirty="0">
                <a:solidFill>
                  <a:schemeClr val="tx1">
                    <a:lumMod val="75000"/>
                    <a:lumOff val="25000"/>
                  </a:schemeClr>
                </a:solidFill>
                <a:latin typeface="Garamond" panose="02020404030301010803" pitchFamily="18" charset="0"/>
              </a:rPr>
              <a:t>on the Coast Range. </a:t>
            </a:r>
          </a:p>
          <a:p>
            <a:pPr algn="just"/>
            <a:endParaRPr lang="en-US" sz="2800" dirty="0"/>
          </a:p>
          <a:p>
            <a:pPr algn="just"/>
            <a:r>
              <a:rPr lang="en-US" sz="3200" dirty="0">
                <a:solidFill>
                  <a:schemeClr val="tx1">
                    <a:lumMod val="75000"/>
                    <a:lumOff val="25000"/>
                  </a:schemeClr>
                </a:solidFill>
                <a:latin typeface="Garamond" panose="02020404030301010803" pitchFamily="18" charset="0"/>
              </a:rPr>
              <a:t>Forests protect drinking water sources from contamination by preventing erosion and filtering precipitation before delivering it to streams.</a:t>
            </a:r>
          </a:p>
          <a:p>
            <a:pPr algn="just"/>
            <a:endParaRPr lang="en-US" sz="2800" dirty="0"/>
          </a:p>
          <a:p>
            <a:pPr algn="just"/>
            <a:r>
              <a:rPr lang="en-US" sz="3200" dirty="0">
                <a:solidFill>
                  <a:schemeClr val="tx1">
                    <a:lumMod val="75000"/>
                    <a:lumOff val="25000"/>
                  </a:schemeClr>
                </a:solidFill>
                <a:latin typeface="Garamond" panose="02020404030301010803" pitchFamily="18" charset="0"/>
              </a:rPr>
              <a:t>DEVELOP project partner, </a:t>
            </a:r>
            <a:r>
              <a:rPr lang="en-US" sz="2800" b="1" dirty="0">
                <a:solidFill>
                  <a:srgbClr val="67A478"/>
                </a:solidFill>
              </a:rPr>
              <a:t>Oregon Wild</a:t>
            </a:r>
            <a:r>
              <a:rPr lang="en-US" sz="2800" b="1" dirty="0">
                <a:solidFill>
                  <a:schemeClr val="tx1">
                    <a:lumMod val="75000"/>
                    <a:lumOff val="25000"/>
                  </a:schemeClr>
                </a:solidFill>
                <a:latin typeface="Garamond" panose="02020404030301010803" pitchFamily="18" charset="0"/>
              </a:rPr>
              <a:t>,</a:t>
            </a:r>
            <a:r>
              <a:rPr lang="en-US" sz="3200" b="1" dirty="0">
                <a:solidFill>
                  <a:schemeClr val="tx1">
                    <a:lumMod val="75000"/>
                    <a:lumOff val="25000"/>
                  </a:schemeClr>
                </a:solidFill>
                <a:latin typeface="Garamond" panose="02020404030301010803" pitchFamily="18" charset="0"/>
              </a:rPr>
              <a:t> </a:t>
            </a:r>
            <a:r>
              <a:rPr lang="en-US" sz="3200" dirty="0">
                <a:solidFill>
                  <a:schemeClr val="tx1">
                    <a:lumMod val="75000"/>
                    <a:lumOff val="25000"/>
                  </a:schemeClr>
                </a:solidFill>
                <a:latin typeface="Garamond" panose="02020404030301010803" pitchFamily="18" charset="0"/>
              </a:rPr>
              <a:t>is a vocal advocate for sustainable forest management practices and public education to protect public drinking water sources.</a:t>
            </a:r>
            <a:endParaRPr lang="en-US" sz="2800" dirty="0">
              <a:solidFill>
                <a:schemeClr val="tx1">
                  <a:lumMod val="75000"/>
                  <a:lumOff val="25000"/>
                </a:schemeClr>
              </a:solidFill>
              <a:latin typeface="Garamond" panose="02020404030301010803" pitchFamily="18" charset="0"/>
            </a:endParaRPr>
          </a:p>
        </p:txBody>
      </p:sp>
      <p:cxnSp>
        <p:nvCxnSpPr>
          <p:cNvPr id="5" name="Straight Connector 4">
            <a:extLst>
              <a:ext uri="{FF2B5EF4-FFF2-40B4-BE49-F238E27FC236}">
                <a16:creationId xmlns:a16="http://schemas.microsoft.com/office/drawing/2014/main" id="{D5DBDF12-9809-6247-098B-C2723F31C7D1}"/>
              </a:ext>
            </a:extLst>
          </p:cNvPr>
          <p:cNvCxnSpPr>
            <a:cxnSpLocks/>
          </p:cNvCxnSpPr>
          <p:nvPr/>
        </p:nvCxnSpPr>
        <p:spPr>
          <a:xfrm>
            <a:off x="9356540" y="14274355"/>
            <a:ext cx="11112685" cy="1152773"/>
          </a:xfrm>
          <a:prstGeom prst="line">
            <a:avLst/>
          </a:prstGeom>
          <a:ln w="28575">
            <a:solidFill>
              <a:srgbClr val="004DA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D5DFAA-0BFE-0C2C-E56C-1080AE31F410}"/>
              </a:ext>
            </a:extLst>
          </p:cNvPr>
          <p:cNvCxnSpPr>
            <a:cxnSpLocks/>
          </p:cNvCxnSpPr>
          <p:nvPr/>
        </p:nvCxnSpPr>
        <p:spPr>
          <a:xfrm flipV="1">
            <a:off x="11272741" y="15404884"/>
            <a:ext cx="9196484" cy="5412476"/>
          </a:xfrm>
          <a:prstGeom prst="line">
            <a:avLst/>
          </a:prstGeom>
          <a:ln w="28575">
            <a:solidFill>
              <a:srgbClr val="004DA8"/>
            </a:solidFill>
          </a:ln>
        </p:spPr>
        <p:style>
          <a:lnRef idx="1">
            <a:schemeClr val="accent1"/>
          </a:lnRef>
          <a:fillRef idx="0">
            <a:schemeClr val="accent1"/>
          </a:fillRef>
          <a:effectRef idx="0">
            <a:schemeClr val="accent1"/>
          </a:effectRef>
          <a:fontRef idx="minor">
            <a:schemeClr val="tx1"/>
          </a:fontRef>
        </p:style>
      </p:cxnSp>
      <p:sp>
        <p:nvSpPr>
          <p:cNvPr id="20" name="Rectangle: Rounded Corners 12">
            <a:extLst>
              <a:ext uri="{FF2B5EF4-FFF2-40B4-BE49-F238E27FC236}">
                <a16:creationId xmlns:a16="http://schemas.microsoft.com/office/drawing/2014/main" id="{6451B3FF-F5D8-1D8B-E71E-FA3BF458C965}"/>
              </a:ext>
            </a:extLst>
          </p:cNvPr>
          <p:cNvSpPr/>
          <p:nvPr/>
        </p:nvSpPr>
        <p:spPr>
          <a:xfrm>
            <a:off x="11898713" y="21122713"/>
            <a:ext cx="2732716" cy="1560022"/>
          </a:xfrm>
          <a:prstGeom prst="roundRect">
            <a:avLst/>
          </a:prstGeom>
          <a:solidFill>
            <a:srgbClr val="FFDFA3"/>
          </a:solidFill>
          <a:ln w="19050">
            <a:solidFill>
              <a:srgbClr val="C69B1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dirty="0">
              <a:solidFill>
                <a:schemeClr val="tx1">
                  <a:lumMod val="75000"/>
                  <a:lumOff val="25000"/>
                </a:schemeClr>
              </a:solidFill>
              <a:ea typeface="Calibri"/>
              <a:cs typeface="Calibri"/>
            </a:endParaRPr>
          </a:p>
        </p:txBody>
      </p:sp>
      <p:sp>
        <p:nvSpPr>
          <p:cNvPr id="28" name="Rectangle: Rounded Corners 12">
            <a:extLst>
              <a:ext uri="{FF2B5EF4-FFF2-40B4-BE49-F238E27FC236}">
                <a16:creationId xmlns:a16="http://schemas.microsoft.com/office/drawing/2014/main" id="{B695E90C-B9DC-87A0-DA90-6263DFB45611}"/>
              </a:ext>
            </a:extLst>
          </p:cNvPr>
          <p:cNvSpPr/>
          <p:nvPr/>
        </p:nvSpPr>
        <p:spPr>
          <a:xfrm>
            <a:off x="1038948" y="12987608"/>
            <a:ext cx="7736476" cy="783778"/>
          </a:xfrm>
          <a:prstGeom prst="roundRect">
            <a:avLst/>
          </a:prstGeom>
          <a:solidFill>
            <a:srgbClr val="E2EFD9"/>
          </a:solid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chemeClr val="tx1">
                    <a:lumMod val="75000"/>
                    <a:lumOff val="25000"/>
                  </a:schemeClr>
                </a:solidFill>
                <a:ea typeface="Calibri"/>
                <a:cs typeface="Calibri"/>
              </a:rPr>
              <a:t>Town of Seaside Drinking Watershed</a:t>
            </a:r>
          </a:p>
        </p:txBody>
      </p:sp>
      <p:sp>
        <p:nvSpPr>
          <p:cNvPr id="29" name="TextBox 28">
            <a:extLst>
              <a:ext uri="{FF2B5EF4-FFF2-40B4-BE49-F238E27FC236}">
                <a16:creationId xmlns:a16="http://schemas.microsoft.com/office/drawing/2014/main" id="{EF49A295-5818-4939-E279-0EE32BB7C675}"/>
              </a:ext>
            </a:extLst>
          </p:cNvPr>
          <p:cNvSpPr txBox="1"/>
          <p:nvPr/>
        </p:nvSpPr>
        <p:spPr>
          <a:xfrm>
            <a:off x="12118527" y="21210227"/>
            <a:ext cx="2293089" cy="1384995"/>
          </a:xfrm>
          <a:prstGeom prst="rect">
            <a:avLst/>
          </a:prstGeom>
          <a:noFill/>
        </p:spPr>
        <p:txBody>
          <a:bodyPr wrap="square" rtlCol="0">
            <a:spAutoFit/>
          </a:bodyPr>
          <a:lstStyle/>
          <a:p>
            <a:pPr algn="ctr"/>
            <a:r>
              <a:rPr lang="en-US" sz="3600" b="1" dirty="0">
                <a:solidFill>
                  <a:schemeClr val="tx1">
                    <a:lumMod val="75000"/>
                    <a:lumOff val="25000"/>
                  </a:schemeClr>
                </a:solidFill>
                <a:ea typeface="Calibri"/>
                <a:cs typeface="Calibri"/>
              </a:rPr>
              <a:t>24% </a:t>
            </a:r>
            <a:br>
              <a:rPr lang="en-US" sz="2800" dirty="0">
                <a:solidFill>
                  <a:schemeClr val="tx1">
                    <a:lumMod val="75000"/>
                    <a:lumOff val="25000"/>
                  </a:schemeClr>
                </a:solidFill>
                <a:ea typeface="Calibri"/>
                <a:cs typeface="Calibri"/>
              </a:rPr>
            </a:br>
            <a:r>
              <a:rPr lang="en-US" sz="2400" dirty="0">
                <a:solidFill>
                  <a:schemeClr val="tx1">
                    <a:lumMod val="75000"/>
                    <a:lumOff val="25000"/>
                  </a:schemeClr>
                </a:solidFill>
                <a:ea typeface="Calibri"/>
                <a:cs typeface="Calibri"/>
              </a:rPr>
              <a:t>of watershed forest thinned</a:t>
            </a:r>
          </a:p>
        </p:txBody>
      </p:sp>
      <p:sp>
        <p:nvSpPr>
          <p:cNvPr id="30" name="Rectangle: Rounded Corners 12">
            <a:extLst>
              <a:ext uri="{FF2B5EF4-FFF2-40B4-BE49-F238E27FC236}">
                <a16:creationId xmlns:a16="http://schemas.microsoft.com/office/drawing/2014/main" id="{592B5855-B987-382E-531B-9DB29DFE240C}"/>
              </a:ext>
            </a:extLst>
          </p:cNvPr>
          <p:cNvSpPr/>
          <p:nvPr/>
        </p:nvSpPr>
        <p:spPr>
          <a:xfrm>
            <a:off x="8723469" y="22053518"/>
            <a:ext cx="2732716" cy="1560022"/>
          </a:xfrm>
          <a:prstGeom prst="roundRect">
            <a:avLst/>
          </a:prstGeom>
          <a:solidFill>
            <a:srgbClr val="CACAE3"/>
          </a:solid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dirty="0">
              <a:solidFill>
                <a:schemeClr val="tx1">
                  <a:lumMod val="75000"/>
                  <a:lumOff val="25000"/>
                </a:schemeClr>
              </a:solidFill>
              <a:ea typeface="Calibri"/>
              <a:cs typeface="Calibri"/>
            </a:endParaRPr>
          </a:p>
        </p:txBody>
      </p:sp>
      <p:sp>
        <p:nvSpPr>
          <p:cNvPr id="33" name="TextBox 32">
            <a:extLst>
              <a:ext uri="{FF2B5EF4-FFF2-40B4-BE49-F238E27FC236}">
                <a16:creationId xmlns:a16="http://schemas.microsoft.com/office/drawing/2014/main" id="{7447AB5A-4F39-19A0-73AE-015B2104F515}"/>
              </a:ext>
            </a:extLst>
          </p:cNvPr>
          <p:cNvSpPr txBox="1"/>
          <p:nvPr/>
        </p:nvSpPr>
        <p:spPr>
          <a:xfrm>
            <a:off x="8833376" y="22141032"/>
            <a:ext cx="2512902" cy="1384995"/>
          </a:xfrm>
          <a:prstGeom prst="rect">
            <a:avLst/>
          </a:prstGeom>
          <a:noFill/>
        </p:spPr>
        <p:txBody>
          <a:bodyPr wrap="square" rtlCol="0">
            <a:spAutoFit/>
          </a:bodyPr>
          <a:lstStyle/>
          <a:p>
            <a:pPr algn="ctr"/>
            <a:r>
              <a:rPr lang="en-US" sz="3600" b="1" dirty="0">
                <a:solidFill>
                  <a:schemeClr val="tx1">
                    <a:lumMod val="75000"/>
                    <a:lumOff val="25000"/>
                  </a:schemeClr>
                </a:solidFill>
                <a:ea typeface="Calibri"/>
                <a:cs typeface="Calibri"/>
              </a:rPr>
              <a:t>56% </a:t>
            </a:r>
            <a:br>
              <a:rPr lang="en-US" sz="2800" dirty="0">
                <a:solidFill>
                  <a:schemeClr val="tx1">
                    <a:lumMod val="75000"/>
                    <a:lumOff val="25000"/>
                  </a:schemeClr>
                </a:solidFill>
                <a:ea typeface="Calibri"/>
                <a:cs typeface="Calibri"/>
              </a:rPr>
            </a:br>
            <a:r>
              <a:rPr lang="en-US" sz="2400" dirty="0">
                <a:solidFill>
                  <a:schemeClr val="tx1">
                    <a:lumMod val="75000"/>
                    <a:lumOff val="25000"/>
                  </a:schemeClr>
                </a:solidFill>
                <a:ea typeface="Calibri"/>
                <a:cs typeface="Calibri"/>
              </a:rPr>
              <a:t>of watershed forest clear cut</a:t>
            </a:r>
          </a:p>
        </p:txBody>
      </p:sp>
      <p:grpSp>
        <p:nvGrpSpPr>
          <p:cNvPr id="59" name="Group 58">
            <a:extLst>
              <a:ext uri="{FF2B5EF4-FFF2-40B4-BE49-F238E27FC236}">
                <a16:creationId xmlns:a16="http://schemas.microsoft.com/office/drawing/2014/main" id="{EBCF3D4F-01C7-FFC1-8398-1FCE388D7327}"/>
              </a:ext>
            </a:extLst>
          </p:cNvPr>
          <p:cNvGrpSpPr/>
          <p:nvPr/>
        </p:nvGrpSpPr>
        <p:grpSpPr>
          <a:xfrm>
            <a:off x="1043381" y="10759508"/>
            <a:ext cx="9925753" cy="685800"/>
            <a:chOff x="1043381" y="11007540"/>
            <a:chExt cx="9925753" cy="685800"/>
          </a:xfrm>
        </p:grpSpPr>
        <p:grpSp>
          <p:nvGrpSpPr>
            <p:cNvPr id="56" name="Group 55">
              <a:extLst>
                <a:ext uri="{FF2B5EF4-FFF2-40B4-BE49-F238E27FC236}">
                  <a16:creationId xmlns:a16="http://schemas.microsoft.com/office/drawing/2014/main" id="{591C64CD-E147-5375-8E01-670EF88A2DC4}"/>
                </a:ext>
              </a:extLst>
            </p:cNvPr>
            <p:cNvGrpSpPr/>
            <p:nvPr/>
          </p:nvGrpSpPr>
          <p:grpSpPr>
            <a:xfrm>
              <a:off x="1043381" y="11007540"/>
              <a:ext cx="685800" cy="685800"/>
              <a:chOff x="1043381" y="11083532"/>
              <a:chExt cx="685800" cy="685800"/>
            </a:xfrm>
          </p:grpSpPr>
          <p:sp>
            <p:nvSpPr>
              <p:cNvPr id="98" name="Rectangle: Rounded Corners 12">
                <a:extLst>
                  <a:ext uri="{FF2B5EF4-FFF2-40B4-BE49-F238E27FC236}">
                    <a16:creationId xmlns:a16="http://schemas.microsoft.com/office/drawing/2014/main" id="{72647EA7-9E31-3248-6D53-0509B0B00E7A}"/>
                  </a:ext>
                </a:extLst>
              </p:cNvPr>
              <p:cNvSpPr/>
              <p:nvPr/>
            </p:nvSpPr>
            <p:spPr>
              <a:xfrm>
                <a:off x="1043381" y="11083532"/>
                <a:ext cx="685800" cy="685800"/>
              </a:xfrm>
              <a:prstGeom prst="roundRect">
                <a:avLst/>
              </a:prstGeom>
              <a:solidFill>
                <a:srgbClr val="C5E0B4">
                  <a:alpha val="50000"/>
                </a:srgb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5E0B4"/>
                  </a:solidFill>
                  <a:ea typeface="Calibri"/>
                  <a:cs typeface="Calibri"/>
                </a:endParaRPr>
              </a:p>
            </p:txBody>
          </p:sp>
          <p:pic>
            <p:nvPicPr>
              <p:cNvPr id="86" name="Graphic 9" descr="Forest scene outline">
                <a:extLst>
                  <a:ext uri="{FF2B5EF4-FFF2-40B4-BE49-F238E27FC236}">
                    <a16:creationId xmlns:a16="http://schemas.microsoft.com/office/drawing/2014/main" id="{C4487231-02E7-BF4C-E21E-7A7F5739FC2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07167" y="11147318"/>
                <a:ext cx="558229" cy="558229"/>
              </a:xfrm>
              <a:prstGeom prst="rect">
                <a:avLst/>
              </a:prstGeom>
            </p:spPr>
          </p:pic>
        </p:grpSp>
        <p:sp>
          <p:nvSpPr>
            <p:cNvPr id="34" name="Text Placeholder 5">
              <a:extLst>
                <a:ext uri="{FF2B5EF4-FFF2-40B4-BE49-F238E27FC236}">
                  <a16:creationId xmlns:a16="http://schemas.microsoft.com/office/drawing/2014/main" id="{B9938CF4-CAC8-FF5A-5EAA-51B52B737229}"/>
                </a:ext>
              </a:extLst>
            </p:cNvPr>
            <p:cNvSpPr txBox="1">
              <a:spLocks/>
            </p:cNvSpPr>
            <p:nvPr/>
          </p:nvSpPr>
          <p:spPr>
            <a:xfrm>
              <a:off x="1841715" y="11049790"/>
              <a:ext cx="9127419" cy="56303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dirty="0">
                  <a:solidFill>
                    <a:schemeClr val="tx1">
                      <a:lumMod val="75000"/>
                      <a:lumOff val="25000"/>
                    </a:schemeClr>
                  </a:solidFill>
                  <a:latin typeface="Garamond" panose="02020404030301010803" pitchFamily="18" charset="0"/>
                </a:rPr>
                <a:t>Quantify the extent of commercial thinning</a:t>
              </a:r>
            </a:p>
          </p:txBody>
        </p:sp>
      </p:grpSp>
      <p:grpSp>
        <p:nvGrpSpPr>
          <p:cNvPr id="58" name="Group 57">
            <a:extLst>
              <a:ext uri="{FF2B5EF4-FFF2-40B4-BE49-F238E27FC236}">
                <a16:creationId xmlns:a16="http://schemas.microsoft.com/office/drawing/2014/main" id="{60A22510-3C93-50DF-57E5-4D5F36811BDE}"/>
              </a:ext>
            </a:extLst>
          </p:cNvPr>
          <p:cNvGrpSpPr/>
          <p:nvPr/>
        </p:nvGrpSpPr>
        <p:grpSpPr>
          <a:xfrm>
            <a:off x="1038948" y="11573380"/>
            <a:ext cx="8190059" cy="685800"/>
            <a:chOff x="1038948" y="11899952"/>
            <a:chExt cx="8190059" cy="685800"/>
          </a:xfrm>
        </p:grpSpPr>
        <p:grpSp>
          <p:nvGrpSpPr>
            <p:cNvPr id="57" name="Group 56">
              <a:extLst>
                <a:ext uri="{FF2B5EF4-FFF2-40B4-BE49-F238E27FC236}">
                  <a16:creationId xmlns:a16="http://schemas.microsoft.com/office/drawing/2014/main" id="{672FE6A3-BC36-7D19-E64E-DF44E6E56418}"/>
                </a:ext>
              </a:extLst>
            </p:cNvPr>
            <p:cNvGrpSpPr/>
            <p:nvPr/>
          </p:nvGrpSpPr>
          <p:grpSpPr>
            <a:xfrm>
              <a:off x="1038948" y="11899952"/>
              <a:ext cx="685800" cy="685800"/>
              <a:chOff x="1038948" y="11899952"/>
              <a:chExt cx="685800" cy="685800"/>
            </a:xfrm>
          </p:grpSpPr>
          <p:sp>
            <p:nvSpPr>
              <p:cNvPr id="121" name="Rectangle: Rounded Corners 12">
                <a:extLst>
                  <a:ext uri="{FF2B5EF4-FFF2-40B4-BE49-F238E27FC236}">
                    <a16:creationId xmlns:a16="http://schemas.microsoft.com/office/drawing/2014/main" id="{72647EA7-9E31-3248-6D53-0509B0B00E7A}"/>
                  </a:ext>
                </a:extLst>
              </p:cNvPr>
              <p:cNvSpPr/>
              <p:nvPr/>
            </p:nvSpPr>
            <p:spPr>
              <a:xfrm>
                <a:off x="1038948" y="11899952"/>
                <a:ext cx="685800" cy="685800"/>
              </a:xfrm>
              <a:prstGeom prst="roundRect">
                <a:avLst/>
              </a:prstGeom>
              <a:solidFill>
                <a:srgbClr val="C5E0B4">
                  <a:alpha val="50000"/>
                </a:srgbClr>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5E0B4"/>
                  </a:solidFill>
                  <a:ea typeface="Calibri"/>
                  <a:cs typeface="Calibri"/>
                </a:endParaRPr>
              </a:p>
            </p:txBody>
          </p:sp>
          <p:pic>
            <p:nvPicPr>
              <p:cNvPr id="85" name="Graphic 8" descr="Topography Map with solid fill">
                <a:extLst>
                  <a:ext uri="{FF2B5EF4-FFF2-40B4-BE49-F238E27FC236}">
                    <a16:creationId xmlns:a16="http://schemas.microsoft.com/office/drawing/2014/main" id="{3348479A-B5FF-8AA2-47FB-833A643BE54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33410" y="11989981"/>
                <a:ext cx="505742" cy="505742"/>
              </a:xfrm>
              <a:prstGeom prst="rect">
                <a:avLst/>
              </a:prstGeom>
            </p:spPr>
          </p:pic>
        </p:grpSp>
        <p:sp>
          <p:nvSpPr>
            <p:cNvPr id="43" name="Text Placeholder 5">
              <a:extLst>
                <a:ext uri="{FF2B5EF4-FFF2-40B4-BE49-F238E27FC236}">
                  <a16:creationId xmlns:a16="http://schemas.microsoft.com/office/drawing/2014/main" id="{9199B197-44AC-F5A8-ECA2-7801E3AFD1A6}"/>
                </a:ext>
              </a:extLst>
            </p:cNvPr>
            <p:cNvSpPr txBox="1">
              <a:spLocks/>
            </p:cNvSpPr>
            <p:nvPr/>
          </p:nvSpPr>
          <p:spPr>
            <a:xfrm>
              <a:off x="1841715" y="11961337"/>
              <a:ext cx="7387292" cy="56303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dirty="0">
                  <a:solidFill>
                    <a:schemeClr val="tx1">
                      <a:lumMod val="75000"/>
                      <a:lumOff val="25000"/>
                    </a:schemeClr>
                  </a:solidFill>
                  <a:latin typeface="Garamond" panose="02020404030301010803" pitchFamily="18" charset="0"/>
                </a:rPr>
                <a:t>Create maps for public education</a:t>
              </a:r>
            </a:p>
          </p:txBody>
        </p:sp>
      </p:grpSp>
      <p:sp>
        <p:nvSpPr>
          <p:cNvPr id="61" name="TextBox 60">
            <a:extLst>
              <a:ext uri="{FF2B5EF4-FFF2-40B4-BE49-F238E27FC236}">
                <a16:creationId xmlns:a16="http://schemas.microsoft.com/office/drawing/2014/main" id="{B4A46EEE-316B-B5AB-8C2C-7D3B5132EDDE}"/>
              </a:ext>
            </a:extLst>
          </p:cNvPr>
          <p:cNvSpPr txBox="1"/>
          <p:nvPr/>
        </p:nvSpPr>
        <p:spPr>
          <a:xfrm>
            <a:off x="13313736" y="9501964"/>
            <a:ext cx="7278066" cy="646331"/>
          </a:xfrm>
          <a:prstGeom prst="rect">
            <a:avLst/>
          </a:prstGeom>
          <a:noFill/>
        </p:spPr>
        <p:txBody>
          <a:bodyPr wrap="square" rtlCol="0">
            <a:spAutoFit/>
          </a:bodyPr>
          <a:lstStyle/>
          <a:p>
            <a:r>
              <a:rPr lang="en-US" sz="3600" b="1" dirty="0">
                <a:solidFill>
                  <a:srgbClr val="67A478"/>
                </a:solidFill>
                <a:latin typeface="Century Gothic" panose="020B0502020202020204" pitchFamily="34" charset="0"/>
              </a:rPr>
              <a:t>Earth Observations</a:t>
            </a:r>
          </a:p>
        </p:txBody>
      </p:sp>
      <p:sp>
        <p:nvSpPr>
          <p:cNvPr id="127" name="TextBox 126">
            <a:extLst>
              <a:ext uri="{FF2B5EF4-FFF2-40B4-BE49-F238E27FC236}">
                <a16:creationId xmlns:a16="http://schemas.microsoft.com/office/drawing/2014/main" id="{3DDD2031-BFAF-6B7A-183E-3497E57B4865}"/>
              </a:ext>
            </a:extLst>
          </p:cNvPr>
          <p:cNvSpPr txBox="1"/>
          <p:nvPr/>
        </p:nvSpPr>
        <p:spPr>
          <a:xfrm>
            <a:off x="24351468" y="17126063"/>
            <a:ext cx="1019831" cy="338554"/>
          </a:xfrm>
          <a:prstGeom prst="rect">
            <a:avLst/>
          </a:prstGeom>
          <a:noFill/>
        </p:spPr>
        <p:txBody>
          <a:bodyPr wrap="none" rtlCol="0">
            <a:spAutoFit/>
          </a:bodyPr>
          <a:lstStyle/>
          <a:p>
            <a:r>
              <a:rPr lang="en-US" sz="1600" dirty="0">
                <a:solidFill>
                  <a:schemeClr val="tx1">
                    <a:lumMod val="65000"/>
                    <a:lumOff val="35000"/>
                  </a:schemeClr>
                </a:solidFill>
                <a:effectLst>
                  <a:glow rad="127000">
                    <a:schemeClr val="bg1">
                      <a:alpha val="50000"/>
                    </a:schemeClr>
                  </a:glow>
                </a:effectLst>
              </a:rPr>
              <a:t>Portland</a:t>
            </a:r>
          </a:p>
        </p:txBody>
      </p:sp>
      <p:sp>
        <p:nvSpPr>
          <p:cNvPr id="128" name="TextBox 127">
            <a:extLst>
              <a:ext uri="{FF2B5EF4-FFF2-40B4-BE49-F238E27FC236}">
                <a16:creationId xmlns:a16="http://schemas.microsoft.com/office/drawing/2014/main" id="{C4D79114-E1B7-17B8-67F5-19B7E29EA9F8}"/>
              </a:ext>
            </a:extLst>
          </p:cNvPr>
          <p:cNvSpPr txBox="1"/>
          <p:nvPr/>
        </p:nvSpPr>
        <p:spPr>
          <a:xfrm>
            <a:off x="19642275" y="21315147"/>
            <a:ext cx="1045479" cy="338554"/>
          </a:xfrm>
          <a:prstGeom prst="rect">
            <a:avLst/>
          </a:prstGeom>
          <a:noFill/>
        </p:spPr>
        <p:txBody>
          <a:bodyPr wrap="none" rtlCol="0">
            <a:spAutoFit/>
          </a:bodyPr>
          <a:lstStyle/>
          <a:p>
            <a:r>
              <a:rPr lang="en-US" sz="1600" dirty="0">
                <a:solidFill>
                  <a:schemeClr val="tx1">
                    <a:lumMod val="65000"/>
                    <a:lumOff val="35000"/>
                  </a:schemeClr>
                </a:solidFill>
                <a:effectLst>
                  <a:glow rad="127000">
                    <a:schemeClr val="bg1">
                      <a:alpha val="50000"/>
                    </a:schemeClr>
                  </a:glow>
                </a:effectLst>
              </a:rPr>
              <a:t>Newport</a:t>
            </a:r>
          </a:p>
        </p:txBody>
      </p:sp>
      <p:sp>
        <p:nvSpPr>
          <p:cNvPr id="129" name="TextBox 128">
            <a:extLst>
              <a:ext uri="{FF2B5EF4-FFF2-40B4-BE49-F238E27FC236}">
                <a16:creationId xmlns:a16="http://schemas.microsoft.com/office/drawing/2014/main" id="{5BE7F8E9-454F-0A3D-D5D3-55CD97B1E5D9}"/>
              </a:ext>
            </a:extLst>
          </p:cNvPr>
          <p:cNvSpPr txBox="1"/>
          <p:nvPr/>
        </p:nvSpPr>
        <p:spPr>
          <a:xfrm>
            <a:off x="22302088" y="21677799"/>
            <a:ext cx="965329" cy="338554"/>
          </a:xfrm>
          <a:prstGeom prst="rect">
            <a:avLst/>
          </a:prstGeom>
          <a:noFill/>
        </p:spPr>
        <p:txBody>
          <a:bodyPr wrap="none" rtlCol="0">
            <a:spAutoFit/>
          </a:bodyPr>
          <a:lstStyle/>
          <a:p>
            <a:r>
              <a:rPr lang="en-US" sz="1600" dirty="0" err="1">
                <a:solidFill>
                  <a:schemeClr val="tx1">
                    <a:lumMod val="65000"/>
                    <a:lumOff val="35000"/>
                  </a:schemeClr>
                </a:solidFill>
                <a:effectLst>
                  <a:glow rad="127000">
                    <a:schemeClr val="bg1">
                      <a:alpha val="50000"/>
                    </a:schemeClr>
                  </a:glow>
                </a:effectLst>
              </a:rPr>
              <a:t>Corvalis</a:t>
            </a:r>
            <a:endParaRPr lang="en-US" sz="1600" dirty="0">
              <a:solidFill>
                <a:schemeClr val="tx1">
                  <a:lumMod val="65000"/>
                  <a:lumOff val="35000"/>
                </a:schemeClr>
              </a:solidFill>
              <a:effectLst>
                <a:glow rad="127000">
                  <a:schemeClr val="bg1">
                    <a:alpha val="50000"/>
                  </a:schemeClr>
                </a:glow>
              </a:effectLst>
            </a:endParaRPr>
          </a:p>
        </p:txBody>
      </p:sp>
      <p:sp>
        <p:nvSpPr>
          <p:cNvPr id="130" name="TextBox 129">
            <a:extLst>
              <a:ext uri="{FF2B5EF4-FFF2-40B4-BE49-F238E27FC236}">
                <a16:creationId xmlns:a16="http://schemas.microsoft.com/office/drawing/2014/main" id="{A2153FBE-638D-A2AB-65F2-791E29AAE098}"/>
              </a:ext>
            </a:extLst>
          </p:cNvPr>
          <p:cNvSpPr txBox="1"/>
          <p:nvPr/>
        </p:nvSpPr>
        <p:spPr>
          <a:xfrm>
            <a:off x="23124667" y="19960193"/>
            <a:ext cx="793807" cy="338554"/>
          </a:xfrm>
          <a:prstGeom prst="rect">
            <a:avLst/>
          </a:prstGeom>
          <a:noFill/>
        </p:spPr>
        <p:txBody>
          <a:bodyPr wrap="none" rtlCol="0">
            <a:spAutoFit/>
          </a:bodyPr>
          <a:lstStyle/>
          <a:p>
            <a:r>
              <a:rPr lang="en-US" sz="1600" dirty="0">
                <a:solidFill>
                  <a:schemeClr val="tx1">
                    <a:lumMod val="65000"/>
                    <a:lumOff val="35000"/>
                  </a:schemeClr>
                </a:solidFill>
                <a:effectLst>
                  <a:glow rad="127000">
                    <a:schemeClr val="bg1">
                      <a:alpha val="50000"/>
                    </a:schemeClr>
                  </a:glow>
                </a:effectLst>
              </a:rPr>
              <a:t>Salem</a:t>
            </a:r>
          </a:p>
        </p:txBody>
      </p:sp>
      <p:sp>
        <p:nvSpPr>
          <p:cNvPr id="131" name="TextBox 130">
            <a:extLst>
              <a:ext uri="{FF2B5EF4-FFF2-40B4-BE49-F238E27FC236}">
                <a16:creationId xmlns:a16="http://schemas.microsoft.com/office/drawing/2014/main" id="{602928A8-EFD1-E319-9463-F0C88F3F310C}"/>
              </a:ext>
            </a:extLst>
          </p:cNvPr>
          <p:cNvSpPr txBox="1"/>
          <p:nvPr/>
        </p:nvSpPr>
        <p:spPr>
          <a:xfrm>
            <a:off x="22880288" y="24086994"/>
            <a:ext cx="949299" cy="338554"/>
          </a:xfrm>
          <a:prstGeom prst="rect">
            <a:avLst/>
          </a:prstGeom>
          <a:noFill/>
        </p:spPr>
        <p:txBody>
          <a:bodyPr wrap="none" rtlCol="0">
            <a:spAutoFit/>
          </a:bodyPr>
          <a:lstStyle/>
          <a:p>
            <a:r>
              <a:rPr lang="en-US" sz="1600" dirty="0">
                <a:solidFill>
                  <a:schemeClr val="tx1">
                    <a:lumMod val="65000"/>
                    <a:lumOff val="35000"/>
                  </a:schemeClr>
                </a:solidFill>
                <a:effectLst>
                  <a:glow rad="127000">
                    <a:schemeClr val="bg1">
                      <a:alpha val="50000"/>
                    </a:schemeClr>
                  </a:glow>
                </a:effectLst>
              </a:rPr>
              <a:t>Eugene</a:t>
            </a:r>
          </a:p>
        </p:txBody>
      </p:sp>
      <p:sp>
        <p:nvSpPr>
          <p:cNvPr id="132" name="TextBox 131">
            <a:extLst>
              <a:ext uri="{FF2B5EF4-FFF2-40B4-BE49-F238E27FC236}">
                <a16:creationId xmlns:a16="http://schemas.microsoft.com/office/drawing/2014/main" id="{C334D75C-E859-9521-7808-AC7B1AF421D3}"/>
              </a:ext>
            </a:extLst>
          </p:cNvPr>
          <p:cNvSpPr txBox="1"/>
          <p:nvPr/>
        </p:nvSpPr>
        <p:spPr>
          <a:xfrm>
            <a:off x="18972146" y="27121278"/>
            <a:ext cx="1301959" cy="338554"/>
          </a:xfrm>
          <a:prstGeom prst="rect">
            <a:avLst/>
          </a:prstGeom>
          <a:noFill/>
        </p:spPr>
        <p:txBody>
          <a:bodyPr wrap="none" rtlCol="0">
            <a:spAutoFit/>
          </a:bodyPr>
          <a:lstStyle/>
          <a:p>
            <a:r>
              <a:rPr lang="en-US" sz="1600" dirty="0">
                <a:solidFill>
                  <a:schemeClr val="tx1">
                    <a:lumMod val="65000"/>
                    <a:lumOff val="35000"/>
                  </a:schemeClr>
                </a:solidFill>
                <a:effectLst>
                  <a:glow rad="127000">
                    <a:schemeClr val="bg1">
                      <a:alpha val="50000"/>
                    </a:schemeClr>
                  </a:glow>
                </a:effectLst>
              </a:rPr>
              <a:t>North Bend</a:t>
            </a:r>
          </a:p>
        </p:txBody>
      </p:sp>
      <p:sp>
        <p:nvSpPr>
          <p:cNvPr id="3" name="TextBox 2">
            <a:extLst>
              <a:ext uri="{FF2B5EF4-FFF2-40B4-BE49-F238E27FC236}">
                <a16:creationId xmlns:a16="http://schemas.microsoft.com/office/drawing/2014/main" id="{CAC3B3A0-F4DA-AB9E-CC23-80614818CE8F}"/>
              </a:ext>
            </a:extLst>
          </p:cNvPr>
          <p:cNvSpPr txBox="1"/>
          <p:nvPr/>
        </p:nvSpPr>
        <p:spPr>
          <a:xfrm>
            <a:off x="5555180" y="31587463"/>
            <a:ext cx="2907677" cy="1200329"/>
          </a:xfrm>
          <a:prstGeom prst="rect">
            <a:avLst/>
          </a:prstGeom>
          <a:noFill/>
        </p:spPr>
        <p:txBody>
          <a:bodyPr wrap="square" rtlCol="0">
            <a:spAutoFit/>
          </a:bodyPr>
          <a:lstStyle/>
          <a:p>
            <a:pPr algn="r"/>
            <a:r>
              <a:rPr lang="en-US" sz="3600" b="1" dirty="0">
                <a:solidFill>
                  <a:srgbClr val="67A478"/>
                </a:solidFill>
                <a:latin typeface="Century Gothic" panose="020B0502020202020204" pitchFamily="34" charset="0"/>
              </a:rPr>
              <a:t>Team</a:t>
            </a:r>
          </a:p>
          <a:p>
            <a:pPr algn="r"/>
            <a:r>
              <a:rPr lang="en-US" sz="3600" b="1" dirty="0">
                <a:solidFill>
                  <a:srgbClr val="67A478"/>
                </a:solidFill>
                <a:latin typeface="Century Gothic" panose="020B0502020202020204" pitchFamily="34" charset="0"/>
              </a:rPr>
              <a:t>Members</a:t>
            </a:r>
          </a:p>
        </p:txBody>
      </p:sp>
      <p:sp>
        <p:nvSpPr>
          <p:cNvPr id="94" name="TextBox 93">
            <a:extLst>
              <a:ext uri="{FF2B5EF4-FFF2-40B4-BE49-F238E27FC236}">
                <a16:creationId xmlns:a16="http://schemas.microsoft.com/office/drawing/2014/main" id="{2A3C738B-6030-48A7-A176-B1701C9B2B5B}"/>
              </a:ext>
            </a:extLst>
          </p:cNvPr>
          <p:cNvSpPr txBox="1"/>
          <p:nvPr/>
        </p:nvSpPr>
        <p:spPr>
          <a:xfrm>
            <a:off x="23167899" y="10244164"/>
            <a:ext cx="3552901" cy="584775"/>
          </a:xfrm>
          <a:prstGeom prst="rect">
            <a:avLst/>
          </a:prstGeom>
          <a:noFill/>
        </p:spPr>
        <p:txBody>
          <a:bodyPr wrap="square" rtlCol="0">
            <a:spAutoFit/>
          </a:bodyPr>
          <a:lstStyle/>
          <a:p>
            <a:r>
              <a:rPr lang="en-US" sz="3200" dirty="0">
                <a:solidFill>
                  <a:schemeClr val="tx1">
                    <a:lumMod val="75000"/>
                    <a:lumOff val="25000"/>
                  </a:schemeClr>
                </a:solidFill>
                <a:latin typeface="Garamond" panose="02020404030301010803" pitchFamily="18" charset="0"/>
              </a:rPr>
              <a:t>Landsat 9 OLI-2</a:t>
            </a:r>
          </a:p>
        </p:txBody>
      </p:sp>
      <p:pic>
        <p:nvPicPr>
          <p:cNvPr id="95" name="Picture 94">
            <a:extLst>
              <a:ext uri="{FF2B5EF4-FFF2-40B4-BE49-F238E27FC236}">
                <a16:creationId xmlns:a16="http://schemas.microsoft.com/office/drawing/2014/main" id="{004E0F34-C366-4756-9441-CD44C7B7CD25}"/>
              </a:ext>
            </a:extLst>
          </p:cNvPr>
          <p:cNvPicPr>
            <a:picLocks noChangeAspect="1"/>
          </p:cNvPicPr>
          <p:nvPr/>
        </p:nvPicPr>
        <p:blipFill>
          <a:blip r:embed="rId23">
            <a:duotone>
              <a:schemeClr val="accent1">
                <a:shade val="45000"/>
                <a:satMod val="135000"/>
              </a:schemeClr>
              <a:prstClr val="white"/>
            </a:duotone>
            <a:extLst>
              <a:ext uri="{BEBA8EAE-BF5A-486C-A8C5-ECC9F3942E4B}">
                <a14:imgProps xmlns:a14="http://schemas.microsoft.com/office/drawing/2010/main">
                  <a14:imgLayer r:embed="rId24">
                    <a14:imgEffect>
                      <a14:brightnessContrast bright="40000" contrast="-40000"/>
                    </a14:imgEffect>
                  </a14:imgLayer>
                </a14:imgProps>
              </a:ext>
            </a:extLst>
          </a:blip>
          <a:stretch>
            <a:fillRect/>
          </a:stretch>
        </p:blipFill>
        <p:spPr>
          <a:xfrm>
            <a:off x="13366742" y="10817467"/>
            <a:ext cx="2375082" cy="2294266"/>
          </a:xfrm>
          <a:prstGeom prst="rect">
            <a:avLst/>
          </a:prstGeom>
        </p:spPr>
      </p:pic>
      <p:pic>
        <p:nvPicPr>
          <p:cNvPr id="96" name="Picture 95">
            <a:extLst>
              <a:ext uri="{FF2B5EF4-FFF2-40B4-BE49-F238E27FC236}">
                <a16:creationId xmlns:a16="http://schemas.microsoft.com/office/drawing/2014/main" id="{558BCD87-84E9-41A0-94FA-CB8489313B06}"/>
              </a:ext>
            </a:extLst>
          </p:cNvPr>
          <p:cNvPicPr>
            <a:picLocks noChangeAspect="1"/>
          </p:cNvPicPr>
          <p:nvPr/>
        </p:nvPicPr>
        <p:blipFill>
          <a:blip r:embed="rId25">
            <a:duotone>
              <a:schemeClr val="accent1">
                <a:shade val="45000"/>
                <a:satMod val="135000"/>
              </a:schemeClr>
              <a:prstClr val="white"/>
            </a:duotone>
            <a:extLst>
              <a:ext uri="{BEBA8EAE-BF5A-486C-A8C5-ECC9F3942E4B}">
                <a14:imgProps xmlns:a14="http://schemas.microsoft.com/office/drawing/2010/main">
                  <a14:imgLayer r:embed="rId26">
                    <a14:imgEffect>
                      <a14:sharpenSoften amount="50000"/>
                    </a14:imgEffect>
                    <a14:imgEffect>
                      <a14:brightnessContrast bright="40000" contrast="-40000"/>
                    </a14:imgEffect>
                  </a14:imgLayer>
                </a14:imgProps>
              </a:ext>
            </a:extLst>
          </a:blip>
          <a:stretch>
            <a:fillRect/>
          </a:stretch>
        </p:blipFill>
        <p:spPr>
          <a:xfrm rot="20334513">
            <a:off x="16005497" y="11426881"/>
            <a:ext cx="3691342" cy="1500876"/>
          </a:xfrm>
          <a:prstGeom prst="rect">
            <a:avLst/>
          </a:prstGeom>
        </p:spPr>
      </p:pic>
      <p:pic>
        <p:nvPicPr>
          <p:cNvPr id="100" name="Picture 99">
            <a:extLst>
              <a:ext uri="{FF2B5EF4-FFF2-40B4-BE49-F238E27FC236}">
                <a16:creationId xmlns:a16="http://schemas.microsoft.com/office/drawing/2014/main" id="{1FE95D23-CF72-45E7-9933-0D8745D75B9A}"/>
              </a:ext>
            </a:extLst>
          </p:cNvPr>
          <p:cNvPicPr>
            <a:picLocks noChangeAspect="1"/>
          </p:cNvPicPr>
          <p:nvPr/>
        </p:nvPicPr>
        <p:blipFill>
          <a:blip r:embed="rId27">
            <a:duotone>
              <a:schemeClr val="accent1">
                <a:shade val="45000"/>
                <a:satMod val="135000"/>
              </a:schemeClr>
              <a:prstClr val="white"/>
            </a:duotone>
            <a:extLst>
              <a:ext uri="{BEBA8EAE-BF5A-486C-A8C5-ECC9F3942E4B}">
                <a14:imgProps xmlns:a14="http://schemas.microsoft.com/office/drawing/2010/main">
                  <a14:imgLayer r:embed="rId28">
                    <a14:imgEffect>
                      <a14:sharpenSoften amount="50000"/>
                    </a14:imgEffect>
                    <a14:imgEffect>
                      <a14:brightnessContrast bright="40000" contrast="-40000"/>
                    </a14:imgEffect>
                  </a14:imgLayer>
                </a14:imgProps>
              </a:ext>
            </a:extLst>
          </a:blip>
          <a:stretch>
            <a:fillRect/>
          </a:stretch>
        </p:blipFill>
        <p:spPr>
          <a:xfrm>
            <a:off x="20283770" y="11032198"/>
            <a:ext cx="2367403" cy="1935752"/>
          </a:xfrm>
          <a:prstGeom prst="rect">
            <a:avLst/>
          </a:prstGeom>
        </p:spPr>
      </p:pic>
      <p:pic>
        <p:nvPicPr>
          <p:cNvPr id="109" name="Picture 108">
            <a:extLst>
              <a:ext uri="{FF2B5EF4-FFF2-40B4-BE49-F238E27FC236}">
                <a16:creationId xmlns:a16="http://schemas.microsoft.com/office/drawing/2014/main" id="{2657E44E-9DDF-4364-8C1E-500E959F7A44}"/>
              </a:ext>
            </a:extLst>
          </p:cNvPr>
          <p:cNvPicPr>
            <a:picLocks noChangeAspect="1"/>
          </p:cNvPicPr>
          <p:nvPr/>
        </p:nvPicPr>
        <p:blipFill>
          <a:blip r:embed="rId29">
            <a:duotone>
              <a:schemeClr val="accent1">
                <a:shade val="45000"/>
                <a:satMod val="135000"/>
              </a:schemeClr>
              <a:prstClr val="white"/>
            </a:duotone>
            <a:extLst>
              <a:ext uri="{BEBA8EAE-BF5A-486C-A8C5-ECC9F3942E4B}">
                <a14:imgProps xmlns:a14="http://schemas.microsoft.com/office/drawing/2010/main">
                  <a14:imgLayer r:embed="rId30">
                    <a14:imgEffect>
                      <a14:brightnessContrast bright="40000" contrast="-40000"/>
                    </a14:imgEffect>
                  </a14:imgLayer>
                </a14:imgProps>
              </a:ext>
            </a:extLst>
          </a:blip>
          <a:stretch>
            <a:fillRect/>
          </a:stretch>
        </p:blipFill>
        <p:spPr>
          <a:xfrm rot="21180774">
            <a:off x="22472426" y="11008084"/>
            <a:ext cx="4122443" cy="2322135"/>
          </a:xfrm>
          <a:prstGeom prst="rect">
            <a:avLst/>
          </a:prstGeom>
        </p:spPr>
      </p:pic>
    </p:spTree>
    <p:extLst>
      <p:ext uri="{BB962C8B-B14F-4D97-AF65-F5344CB8AC3E}">
        <p14:creationId xmlns:p14="http://schemas.microsoft.com/office/powerpoint/2010/main" val="36978062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Cecil Byles</DisplayName>
        <AccountId>16</AccountId>
        <AccountType/>
      </UserInfo>
      <UserInfo>
        <DisplayName>Emily French</DisplayName>
        <AccountId>1359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19850C-B132-4F9E-91AE-B86D28DA0AF3}">
  <ds:schemaRefs>
    <ds:schemaRef ds:uri="3cb15ddf-dbe9-47ea-851d-c70642058130"/>
    <ds:schemaRef ds:uri="http://www.w3.org/XML/1998/namespace"/>
    <ds:schemaRef ds:uri="http://purl.org/dc/dcmitype/"/>
    <ds:schemaRef ds:uri="http://purl.org/dc/elements/1.1/"/>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4817ca35-7031-43a6-bda2-0d9832ef6347"/>
  </ds:schemaRefs>
</ds:datastoreItem>
</file>

<file path=customXml/itemProps2.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3.xml><?xml version="1.0" encoding="utf-8"?>
<ds:datastoreItem xmlns:ds="http://schemas.openxmlformats.org/officeDocument/2006/customXml" ds:itemID="{2D544083-92F4-4258-83DA-5012306202B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12819</TotalTime>
  <Words>294</Words>
  <Application>Microsoft Office PowerPoint</Application>
  <PresentationFormat>Custom</PresentationFormat>
  <Paragraphs>55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Wingdings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146</cp:revision>
  <dcterms:created xsi:type="dcterms:W3CDTF">2019-02-05T16:32:03Z</dcterms:created>
  <dcterms:modified xsi:type="dcterms:W3CDTF">2023-07-26T23:24:46Z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