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9"/>
  </p:notesMasterIdLst>
  <p:sldIdLst>
    <p:sldId id="392" r:id="rId5"/>
    <p:sldId id="394" r:id="rId6"/>
    <p:sldId id="393" r:id="rId7"/>
    <p:sldId id="398" r:id="rId8"/>
    <p:sldId id="403" r:id="rId9"/>
    <p:sldId id="382" r:id="rId10"/>
    <p:sldId id="400" r:id="rId11"/>
    <p:sldId id="402" r:id="rId12"/>
    <p:sldId id="401" r:id="rId13"/>
    <p:sldId id="415" r:id="rId14"/>
    <p:sldId id="408" r:id="rId15"/>
    <p:sldId id="410" r:id="rId16"/>
    <p:sldId id="381" r:id="rId17"/>
    <p:sldId id="405" r:id="rId18"/>
    <p:sldId id="406" r:id="rId19"/>
    <p:sldId id="407" r:id="rId20"/>
    <p:sldId id="404" r:id="rId21"/>
    <p:sldId id="416" r:id="rId22"/>
    <p:sldId id="417" r:id="rId23"/>
    <p:sldId id="412" r:id="rId24"/>
    <p:sldId id="386" r:id="rId25"/>
    <p:sldId id="380" r:id="rId26"/>
    <p:sldId id="387" r:id="rId27"/>
    <p:sldId id="3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E95E0C-30D6-5CD1-2544-514A7971D5C8}" name="Olivia Etherton" initials="OE" userId="S::olivia.etherton@ssaihq.com::9b02adb2-2aab-4d08-aa53-0dc10835d3fb"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5393383B-EF01-77BC-7F61-19E769F9D3AE}" name="Alex Krest" initials="AK" userId="S::alex.krest@ssaihq.com::9c1c6952-3cf6-46f9-9461-ba40ac808dfc" providerId="AD"/>
  <p188:author id="{EABB514C-5F0B-93A5-222B-B16DBF30FDD2}" name="Kathleen Lange" initials="KL" userId="Kathleen Lange" providerId="None"/>
  <p188:author id="{9C928459-D573-8191-5198-2FFD99F2967A}" name="Olivia Landry" initials="OL" userId="S::olivia.landry@ssaihq.com::ec423f44-10b5-4566-9a58-9d110155c730" providerId="AD"/>
  <p188:author id="{291C175D-665C-E15C-5906-8F801A209BAC}" name="Ross, Kenton W. (LARC-E3)" initials="RKW(E" userId="S::kwross@ndc.nasa.gov::73e742de-0059-4beb-8279-f6afc2201575" providerId="AD"/>
  <p188:author id="{3710D983-E6E8-4EF7-DD9B-C026DD84F20F}" name="Byles, Robert C. (LARC-E3)[SSAI DEVELOP]" initials="BRC(ED" userId="S::rcbyles@ndc.nasa.gov::f2fd4499-2563-4908-9210-b44e2282d021" providerId="AD"/>
  <p188:author id="{7A445DB1-52AA-26DC-9C8A-836B2ECEE10C}" name="Caroline Bahun" initials="CB" userId="S::caroline.bahun@ssaihq.com::0c839514-1454-4c07-88dc-aac0c022ad8b" providerId="AD"/>
  <p188:author id="{FE0C74BA-51EA-0BC2-2AC6-D25BBD4D4276}" name="Plott, Laramie D. (LARC-E3)[SSAI DEVELOP]" initials="PLD(ED" userId="S::ldplott@ndc.nasa.gov::12fa7add-6da5-4f07-a1f9-aac8f53d42a1" providerId="AD"/>
  <p188:author id="{68A06FC5-1F53-6231-92DE-3FAA1B133A5B}" name="Justin Wilder" initials="JW" userId="S::justin.wilder@ssaihq.com::e5c3a643-b08c-4b80-957e-449931f137c7" providerId="AD"/>
  <p188:author id="{C3E00CD3-E8F9-8265-0B4F-06B474C9FCAD}" name="Cecil Byles" initials="CB" userId="S::robert.byles@ssaihq.com::c798ae76-1ca0-48cd-999b-80a00bd13fc4"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2"/>
    <a:srgbClr val="00734C"/>
    <a:srgbClr val="00B869"/>
    <a:srgbClr val="E9FFBE"/>
    <a:srgbClr val="2C9E7E"/>
    <a:srgbClr val="4DAEB3"/>
    <a:srgbClr val="409EA3"/>
    <a:srgbClr val="385723"/>
    <a:srgbClr val="F5E0C4"/>
    <a:srgbClr val="94D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017563-9092-40BE-88CD-0B802DB30DF3}" v="1" dt="2023-07-31T22:17:34.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18" autoAdjust="0"/>
  </p:normalViewPr>
  <p:slideViewPr>
    <p:cSldViewPr snapToGrid="0">
      <p:cViewPr varScale="1">
        <p:scale>
          <a:sx n="93" d="100"/>
          <a:sy n="93" d="100"/>
        </p:scale>
        <p:origin x="5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Sheet1!$A$4:$A$8</cx:f>
        <cx:lvl ptCount="5">
          <cx:pt idx="0">25</cx:pt>
          <cx:pt idx="1">50</cx:pt>
          <cx:pt idx="2">75</cx:pt>
          <cx:pt idx="3">90</cx:pt>
          <cx:pt idx="4">100</cx:pt>
        </cx:lvl>
      </cx:strDim>
      <cx:numDim type="val">
        <cx:f>Sheet1!$B$4:$B$8</cx:f>
        <cx:lvl ptCount="5" formatCode="General">
          <cx:pt idx="0">0.0137</cx:pt>
          <cx:pt idx="1">0.021399999999999999</cx:pt>
          <cx:pt idx="2">0.072300000000000003</cx:pt>
          <cx:pt idx="3">0.158</cx:pt>
          <cx:pt idx="4">0.45300000000000001</cx:pt>
        </cx:lvl>
      </cx:numDim>
    </cx:data>
  </cx:chartData>
  <cx:chart>
    <cx:title pos="t" align="ctr" overlay="0">
      <cx:tx>
        <cx:txData>
          <cx:v>Mean NDCI Between 2016 and 2022</cx:v>
        </cx:txData>
      </cx:tx>
      <cx:txPr>
        <a:bodyPr spcFirstLastPara="1" vertOverflow="ellipsis" horzOverflow="overflow" wrap="square" lIns="0" tIns="0" rIns="0" bIns="0" anchor="ctr" anchorCtr="1"/>
        <a:lstStyle/>
        <a:p>
          <a:pPr algn="ctr" rtl="0">
            <a:defRPr/>
          </a:pPr>
          <a:r>
            <a:rPr lang="en-US" sz="1400" b="0" i="0" u="none" strike="noStrike" baseline="0">
              <a:solidFill>
                <a:schemeClr val="tx1">
                  <a:lumMod val="75000"/>
                  <a:lumOff val="25000"/>
                </a:schemeClr>
              </a:solidFill>
              <a:latin typeface="Century Gothic" panose="020B0502020202020204" pitchFamily="34" charset="0"/>
            </a:rPr>
            <a:t>Mean NDCI Between 2016 and 2022</a:t>
          </a:r>
        </a:p>
      </cx:txPr>
    </cx:title>
    <cx:plotArea>
      <cx:plotAreaRegion>
        <cx:series layoutId="clusteredColumn" uniqueId="{C4887CCA-20B9-4AA0-B85A-0AC2B10E388F}" formatIdx="1">
          <cx:tx>
            <cx:txData>
              <cx:f>Sheet1!$B$3</cx:f>
              <cx:v>Concentration</cx:v>
            </cx:txData>
          </cx:tx>
          <cx:spPr>
            <a:solidFill>
              <a:schemeClr val="accent5">
                <a:lumMod val="75000"/>
              </a:schemeClr>
            </a:solidFill>
          </cx:spPr>
          <cx:dataPt idx="0">
            <cx:spPr>
              <a:solidFill>
                <a:srgbClr val="E9FFBE"/>
              </a:solidFill>
            </cx:spPr>
          </cx:dataPt>
          <cx:dataPt idx="1">
            <cx:spPr>
              <a:solidFill>
                <a:srgbClr val="C9FF5D"/>
              </a:solidFill>
            </cx:spPr>
          </cx:dataPt>
          <cx:dataPt idx="2">
            <cx:spPr>
              <a:solidFill>
                <a:srgbClr val="94DE00"/>
              </a:solidFill>
            </cx:spPr>
          </cx:dataPt>
          <cx:dataPt idx="3">
            <cx:spPr>
              <a:solidFill>
                <a:srgbClr val="00B869"/>
              </a:solidFill>
            </cx:spPr>
          </cx:dataPt>
          <cx:dataPt idx="4">
            <cx:spPr>
              <a:solidFill>
                <a:srgbClr val="00734C"/>
              </a:solidFill>
            </cx:spPr>
          </cx:dataPt>
          <cx:dataId val="0"/>
          <cx:layoutPr>
            <cx:aggregation/>
          </cx:layoutPr>
        </cx:series>
      </cx:plotAreaRegion>
      <cx:axis id="0" hidden="1">
        <cx:catScaling gapWidth="0"/>
        <cx:tickLabels/>
      </cx:axis>
      <cx:axis id="1" hidden="1">
        <cx:valScaling max="0.5" min="0"/>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maps/d/viewer?mid=1TDt_yKTG3QyYbtZN3nYnLCB904dddOe-&amp;ll=38.039792558878965%2C-77.77694667933915&amp;z=1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nounproject.com/icon/pearls-552301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paceplace.nasa.gov/gallery-earth/en/&#160;(Public&#160;Domai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esa.int/ESA_Multimedia/Images/2012/02/Sentinel-32&#160;" TargetMode="External"/><Relationship Id="rId5" Type="http://schemas.openxmlformats.org/officeDocument/2006/relationships/hyperlink" Target="https://en.wikipedia.org/wiki/Sentinel-2#/media/File:Sentinel_2-IMG_5873-white_(crop).jpg&#160;" TargetMode="External"/><Relationship Id="rId4" Type="http://schemas.openxmlformats.org/officeDocument/2006/relationships/hyperlink" Target="https://science.nasa.gov/get-involved/toolkits/spacecraft-icons&#16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Secchi_disk_pattern.svg"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pixabay.com/vectors/thermometer-temperature-1134182/" TargetMode="External"/><Relationship Id="rId5" Type="http://schemas.openxmlformats.org/officeDocument/2006/relationships/hyperlink" Target="https://commons.wikimedia.org/wiki/File:CSIRO_ScienceImage_4203_A_bluegreen_algae_species_Cylindrospermum_sp_under_magnification.jpg" TargetMode="External"/><Relationship Id="rId4" Type="http://schemas.openxmlformats.org/officeDocument/2006/relationships/hyperlink" Target="https://commons.wikimedia.org/wiki/File:NSRW_Chlorophyll_-_Chloroplasts_(2).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a:cs typeface="Segoe U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Olivia</a:t>
            </a:r>
            <a:endParaRPr lang="en-US">
              <a:ea typeface="Calibri"/>
              <a:cs typeface="Calibri" panose="020F0502020204030204"/>
            </a:endParaRPr>
          </a:p>
          <a:p>
            <a:pPr marL="171450" indent="-171450">
              <a:spcBef>
                <a:spcPts val="1000"/>
              </a:spcBef>
              <a:spcAft>
                <a:spcPts val="600"/>
              </a:spcAft>
              <a:buFont typeface="Arial"/>
              <a:buChar char="•"/>
            </a:pPr>
            <a:r>
              <a:rPr lang="en-US">
                <a:ea typeface="Calibri"/>
                <a:cs typeface="Calibri" panose="020F0502020204030204"/>
              </a:rPr>
              <a:t>Our team examined Landsat 8 &amp; 9-derived surface temperature across sub-annual periods of our study. We looked at each year's 'recreation' and 'swimming' seasons as defined by the DEQ &amp; VDH, however, we focused on the summer months because the lack of cool weather outliers skewing data most useful for teasing out trends and the period during which temperature is most likely playing its most substantial role and algae proliferation is typically highest.</a:t>
            </a:r>
          </a:p>
          <a:p>
            <a:pPr marL="171450" indent="-171450">
              <a:spcBef>
                <a:spcPts val="1000"/>
              </a:spcBef>
              <a:spcAft>
                <a:spcPts val="600"/>
              </a:spcAft>
              <a:buFont typeface="Arial"/>
              <a:buChar char="•"/>
            </a:pPr>
            <a:r>
              <a:rPr lang="en-US">
                <a:ea typeface="Calibri"/>
                <a:cs typeface="Calibri" panose="020F0502020204030204"/>
              </a:rPr>
              <a:t>This map shows the lake surface median temperature in Celsius for 2016 through 2022. Orange gradient indicates a temperature around 25C and above. </a:t>
            </a:r>
            <a:r>
              <a:rPr lang="en-US"/>
              <a:t>Temperatures of 25 C (77 F) have been shown to be the lower threshold promoting algae proliferation.  According to these observations, Lake Anna's summer water temperatures are frequently in the mid-20s and higher.</a:t>
            </a:r>
            <a:endParaRPr lang="en-US">
              <a:cs typeface="Calibri"/>
            </a:endParaRPr>
          </a:p>
          <a:p>
            <a:pPr marL="171450" indent="-171450">
              <a:spcBef>
                <a:spcPts val="1000"/>
              </a:spcBef>
              <a:spcAft>
                <a:spcPts val="600"/>
              </a:spcAft>
              <a:buFont typeface="Arial"/>
              <a:buChar char="•"/>
            </a:pPr>
            <a:r>
              <a:rPr lang="en-US">
                <a:ea typeface="Calibri"/>
                <a:cs typeface="Calibri" panose="020F0502020204030204"/>
              </a:rPr>
              <a:t>Year to year, Lake Anna's waters show higher temperatures consistently in two places: in the upper "Splits" (Northern branches) of the lake and what is called the "hot side" of the lake. Higher temperatures in the Splits correspond to areas of the lake susceptible to HABs. It is interesting to note that this region of Lake Anna is generally shallower and easily warmed by insolation; it is also a region where our study saw high indications of other HABs risk factors. The "hot side" of the lake, as it is called, functions as cooling lagoon for the North Anna Nuclear Power Station, the temperatures there can reach into the upper 30s and 40s Celsius (above 100F), but upon discharge into the lake is typically around 15 degrees above the intake temperature.</a:t>
            </a:r>
            <a:endParaRPr lang="en-US">
              <a:cs typeface="Calibri"/>
            </a:endParaRPr>
          </a:p>
          <a:p>
            <a:pPr marL="171450" indent="-171450">
              <a:spcBef>
                <a:spcPts val="1000"/>
              </a:spcBef>
              <a:spcAft>
                <a:spcPts val="600"/>
              </a:spcAft>
              <a:buFont typeface="Arial"/>
              <a:buChar char="•"/>
            </a:pPr>
            <a:r>
              <a:rPr lang="en-US">
                <a:ea typeface="Calibri"/>
                <a:cs typeface="Calibri" panose="020F0502020204030204"/>
              </a:rPr>
              <a:t>These surface temperature observations are consistent with in-situ temperature data from the DEQ and appear to correspond to areas of the lake susceptible to HABs.</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99544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a:t>
            </a:r>
            <a:r>
              <a:rPr lang="en-US" dirty="0"/>
              <a:t> Caroline</a:t>
            </a:r>
          </a:p>
          <a:p>
            <a:r>
              <a:rPr lang="en-US" dirty="0"/>
              <a:t>The map above represents the mean NDCI off all the swim seasons from 2016 to 2022. To calculate the NDCI the ratio of the Red-Edge 1 and Red Bands were used to identify chlorophyll concentrations. The red-edge band is sensitive to medium to high chlorophyll levels. Because the NDCI is a ratio, the values calculated are unitless. Chlorophyll concentrations are represented by a green gradient where the darker green is higher concentrations and lower concentrations are lighter green. The results show that the higher chlorophyll concentrations can be seen in the upper three branches of Lake Anna, as well as along the edges of the entire water body. The figure on the left represents the concentration of chlorophyll broken down into percentiles. As you can see, the 100</a:t>
            </a:r>
            <a:r>
              <a:rPr lang="en-US" baseline="30000" dirty="0"/>
              <a:t>th</a:t>
            </a:r>
            <a:r>
              <a:rPr lang="en-US" dirty="0"/>
              <a:t> percentile appears to be significantly larger than the other four percentiles included in this histogram. I will go over in more detail of contributing factors to why there is a large difference between the 90</a:t>
            </a:r>
            <a:r>
              <a:rPr lang="en-US" baseline="30000" dirty="0"/>
              <a:t>th</a:t>
            </a:r>
            <a:r>
              <a:rPr lang="en-US" dirty="0"/>
              <a:t> and 100</a:t>
            </a:r>
            <a:r>
              <a:rPr lang="en-US" baseline="30000" dirty="0"/>
              <a:t>th</a:t>
            </a:r>
            <a:r>
              <a:rPr lang="en-US" dirty="0"/>
              <a:t> percentile in the errors section (needs rewording). After conducting the NDCI on all the swim seasons between 2016 and 2022, 2021 had the higher overall chlorophyll concentration average.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95851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a:t>
            </a:r>
            <a:r>
              <a:rPr lang="en-US"/>
              <a:t> Caroline</a:t>
            </a:r>
          </a:p>
          <a:p>
            <a:r>
              <a:rPr lang="en-US">
                <a:cs typeface="Calibri"/>
              </a:rPr>
              <a:t>Similar to the NDCI, the data used for the NDTI are the mean values</a:t>
            </a:r>
            <a:r>
              <a:rPr lang="en-US"/>
              <a:t> off all the swim seasons from 2016 to 2022.  The turbidity is calculated by taking the ratio of the red and green spectral bands from the Sentinel 2 MSI. These bands are used because of their electromagnetic reflectance. There is a higher green than red spectrum for clear water, meaning that as the turbidity increases the red reflectance also increases. However, I altered the color gradient in ArcGIS Pro. The </a:t>
            </a:r>
            <a:r>
              <a:rPr lang="en-US">
                <a:cs typeface="Calibri"/>
              </a:rPr>
              <a:t>more turbid waters are represented by a darker brown, while clearer waters are shown in a lighter yellow color.</a:t>
            </a:r>
            <a:r>
              <a:rPr lang="en-US"/>
              <a:t> The </a:t>
            </a:r>
            <a:r>
              <a:rPr lang="en-US">
                <a:cs typeface="Calibri"/>
              </a:rPr>
              <a:t>more turbid waters are seen at the very tips of the northern branches of Lake Anna. There is also some turbidity seen in the southern half of the lake. Again, like the NDCI the calculated values are unitless. The upper tributaries are clearer which is both expected and unexpected. Algae needs sunlight to grow, and if the water has less sediment or other particles blocking the algae is able to bloom. However, if there are active blooms occurring in the water, we would expect to see more turbid waters due to the bloom blocking the sunlight from penetrating through the water.</a:t>
            </a:r>
          </a:p>
          <a:p>
            <a:r>
              <a:rPr lang="en-US">
                <a:cs typeface="Calibri"/>
              </a:rPr>
              <a:t>The photo on the right was taken from our field trip to Lake Anna and we were given the opportunity to use the Secchi Disk to measure turbidity levels of Lake Anna. I wanted to include this photo to give a good representation of Lake Anna’s water clarity</a:t>
            </a:r>
          </a:p>
          <a:p>
            <a:endParaRPr lang="en-US">
              <a:cs typeface="Calibri"/>
            </a:endParaRPr>
          </a:p>
          <a:p>
            <a:r>
              <a:rPr lang="en-US">
                <a:ea typeface="Calibri"/>
                <a:cs typeface="Calibri"/>
              </a:rPr>
              <a:t>------------------------------------------------------------------------------------------------------------------------------------------------------------------------------</a:t>
            </a:r>
          </a:p>
          <a:p>
            <a:r>
              <a:rPr lang="en-US">
                <a:ea typeface="Calibri"/>
                <a:cs typeface="Calibri"/>
              </a:rPr>
              <a:t>Image credit: NASA DEVELOP, Lake Anna Water Resources team</a:t>
            </a:r>
          </a:p>
          <a:p>
            <a:r>
              <a:rPr lang="en-US">
                <a:ea typeface="Calibri"/>
                <a:cs typeface="Calibri"/>
              </a:rPr>
              <a:t>Image source: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417494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Alex</a:t>
            </a:r>
            <a:endParaRPr lang="en-US" dirty="0">
              <a:ea typeface="Calibri"/>
              <a:cs typeface="Calibri" panose="020F0502020204030204"/>
            </a:endParaRPr>
          </a:p>
          <a:p>
            <a:r>
              <a:rPr lang="en-US" i="1" dirty="0">
                <a:ea typeface="Calibri"/>
                <a:cs typeface="Calibri" panose="020F0502020204030204"/>
              </a:rPr>
              <a:t>August 2018 experienced the biggest HAB event in this lower portion of the Lake, covering all square 1.95km being studied.  Of this, ( </a:t>
            </a:r>
            <a:r>
              <a:rPr lang="en-US" i="1" dirty="0"/>
              <a:t>≈ 1.27 sq km) were at or above Advisory level and ( ≈ .68 sq km) were at or above the detection threshold</a:t>
            </a:r>
            <a:endParaRPr lang="en-US" i="1" dirty="0">
              <a:cs typeface="Calibri"/>
            </a:endParaRPr>
          </a:p>
          <a:p>
            <a:endParaRPr lang="en-US" i="1" dirty="0">
              <a:ea typeface="Calibri"/>
              <a:cs typeface="Calibri" panose="020F0502020204030204"/>
            </a:endParaRPr>
          </a:p>
          <a:p>
            <a:r>
              <a:rPr lang="en-US" i="1" dirty="0">
                <a:ea typeface="Calibri"/>
                <a:cs typeface="Calibri" panose="020F0502020204030204"/>
              </a:rPr>
              <a:t>** Hot Spot Analysis is Advisory Level Data only** ( greater than or equal to 100,000 cells / mL)</a:t>
            </a:r>
          </a:p>
          <a:p>
            <a:endParaRPr lang="en-US" i="1" dirty="0">
              <a:ea typeface="Calibri"/>
              <a:cs typeface="Calibri" panose="020F0502020204030204"/>
            </a:endParaRPr>
          </a:p>
          <a:p>
            <a:r>
              <a:rPr lang="en-US" i="1" dirty="0">
                <a:ea typeface="Calibri"/>
                <a:cs typeface="Calibri" panose="020F0502020204030204"/>
              </a:rPr>
              <a:t>Low Occurrence: 4 Months ( ≈ 0.08 sq km)</a:t>
            </a:r>
          </a:p>
          <a:p>
            <a:r>
              <a:rPr lang="en-US" i="1" dirty="0">
                <a:ea typeface="Calibri"/>
                <a:cs typeface="Calibri" panose="020F0502020204030204"/>
              </a:rPr>
              <a:t>Medium Occurrence: 5-7 Months ( ≈ 0.68 sq km)</a:t>
            </a:r>
          </a:p>
          <a:p>
            <a:r>
              <a:rPr lang="en-US" i="1" dirty="0">
                <a:ea typeface="Calibri"/>
                <a:cs typeface="Calibri" panose="020F0502020204030204"/>
              </a:rPr>
              <a:t>High Occurrence: 8-12 Months ( </a:t>
            </a:r>
            <a:r>
              <a:rPr lang="en-US" i="1" dirty="0"/>
              <a:t>≈</a:t>
            </a:r>
            <a:r>
              <a:rPr lang="en-US" i="1" dirty="0">
                <a:cs typeface="Calibri" panose="020F0502020204030204"/>
              </a:rPr>
              <a:t> </a:t>
            </a:r>
            <a:r>
              <a:rPr lang="en-US" i="1" dirty="0">
                <a:ea typeface="Calibri"/>
                <a:cs typeface="Calibri" panose="020F0502020204030204"/>
              </a:rPr>
              <a:t>1.2 sq km)</a:t>
            </a: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Study Period of 28 months total</a:t>
            </a: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Discuss lack of perceived mixing, relatively small size of the Lake compared to Lake Erie, stratification, spillway dam, past events in region, etc.</a:t>
            </a: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2018: Only available year for citizen reported blooms – 20 citizen reported HABs in lower half of the Lake, 3 confirmed by DEQ, with Fisherman's Cove exhibiting highest recorded concentration at</a:t>
            </a:r>
            <a:r>
              <a:rPr lang="en-US" dirty="0"/>
              <a:t> 10,800,000 cells/</a:t>
            </a:r>
            <a:r>
              <a:rPr lang="en-US" dirty="0" err="1"/>
              <a:t>mL.</a:t>
            </a:r>
            <a:endParaRPr lang="en-US" dirty="0">
              <a:cs typeface="Calibri"/>
            </a:endParaRPr>
          </a:p>
          <a:p>
            <a:pPr>
              <a:spcBef>
                <a:spcPts val="1000"/>
              </a:spcBef>
              <a:spcAft>
                <a:spcPts val="600"/>
              </a:spcAft>
            </a:pPr>
            <a:r>
              <a:rPr lang="en-US" dirty="0">
                <a:ea typeface="Calibri"/>
                <a:cs typeface="Calibri" panose="020F0502020204030204"/>
              </a:rPr>
              <a:t>Coincided with highest number of pixels recorded during October (during study period) … same time as Fisherman's Cove citizen report.</a:t>
            </a:r>
          </a:p>
          <a:p>
            <a:pPr>
              <a:spcBef>
                <a:spcPts val="1000"/>
              </a:spcBef>
              <a:spcAft>
                <a:spcPts val="600"/>
              </a:spcAft>
            </a:pPr>
            <a:br>
              <a:rPr lang="en-US" dirty="0">
                <a:ea typeface="Calibri"/>
                <a:cs typeface="+mn-lt"/>
              </a:rPr>
            </a:br>
            <a:r>
              <a:rPr lang="en-US" dirty="0">
                <a:ea typeface="Calibri"/>
                <a:cs typeface="Calibri" panose="020F0502020204030204"/>
              </a:rPr>
              <a:t>2018 data available from link below (only year with records retained including citizen reports)</a:t>
            </a:r>
          </a:p>
          <a:p>
            <a:pPr>
              <a:spcBef>
                <a:spcPts val="1000"/>
              </a:spcBef>
              <a:spcAft>
                <a:spcPts val="600"/>
              </a:spcAft>
            </a:pPr>
            <a:r>
              <a:rPr lang="en-US" dirty="0">
                <a:hlinkClick r:id="rId3"/>
              </a:rPr>
              <a:t>https://www.google.com/maps/d/viewer?mid=1TDt_yKTG3QyYbtZN3nYnLCB904dddOe-&amp;ll=38.039792558878965%2C-77.77694667933915&amp;z=13</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9880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 Alex</a:t>
            </a:r>
            <a:endParaRPr lang="en-US" dirty="0"/>
          </a:p>
          <a:p>
            <a:endParaRPr lang="en-US" i="1" dirty="0">
              <a:ea typeface="Calibri"/>
              <a:cs typeface="Calibri" panose="020F0502020204030204"/>
            </a:endParaRPr>
          </a:p>
          <a:p>
            <a:r>
              <a:rPr lang="en-US" i="1" dirty="0"/>
              <a:t>Advisory Level for these purposes is ≥ 100,000 (total cells/mL) of total potentially toxigenic (PTOX) cyanobacteria taxa.</a:t>
            </a:r>
            <a:endParaRPr lang="en-US" i="1" dirty="0">
              <a:cs typeface="Calibri"/>
            </a:endParaRPr>
          </a:p>
          <a:p>
            <a:r>
              <a:rPr lang="en-US" i="1" dirty="0"/>
              <a:t>Detection Level for these purposes ≥ 10,000 (total cells/mL) of total potentially toxigenic (PTOX) cyanobacteria taxa. (Based on Sentinel-3 spectral capability / (</a:t>
            </a:r>
            <a:r>
              <a:rPr lang="en-US" i="1" dirty="0" err="1"/>
              <a:t>Lunetta</a:t>
            </a:r>
            <a:r>
              <a:rPr lang="en-US" i="1" dirty="0"/>
              <a:t> et al. 2015) + (Schaeffer et al. 2023)</a:t>
            </a:r>
            <a:endParaRPr lang="en-US" dirty="0"/>
          </a:p>
          <a:p>
            <a:endParaRPr lang="en-US" i="1" dirty="0">
              <a:ea typeface="Calibri"/>
              <a:cs typeface="Calibri" panose="020F0502020204030204"/>
            </a:endParaRPr>
          </a:p>
          <a:p>
            <a:r>
              <a:rPr lang="en-US" i="1" dirty="0">
                <a:ea typeface="Calibri"/>
                <a:cs typeface="Calibri" panose="020F0502020204030204"/>
              </a:rPr>
              <a:t>Top Right = Advisory Level (</a:t>
            </a:r>
            <a:r>
              <a:rPr lang="en-US" i="1" dirty="0"/>
              <a:t>≥ 100,000 (total cells/mL)) year comparison</a:t>
            </a:r>
            <a:endParaRPr lang="en-US" i="1" dirty="0">
              <a:cs typeface="Calibri"/>
            </a:endParaRPr>
          </a:p>
          <a:p>
            <a:r>
              <a:rPr lang="en-US" i="1" dirty="0">
                <a:ea typeface="Calibri"/>
                <a:cs typeface="Calibri" panose="020F0502020204030204"/>
              </a:rPr>
              <a:t>Bottom Right = Total Area Yearly Comparison</a:t>
            </a:r>
          </a:p>
          <a:p>
            <a:endParaRPr lang="en-US" i="1" dirty="0">
              <a:ea typeface="Calibri"/>
              <a:cs typeface="Calibri" panose="020F0502020204030204"/>
            </a:endParaRPr>
          </a:p>
          <a:p>
            <a:r>
              <a:rPr lang="en-US" i="1" dirty="0">
                <a:ea typeface="Calibri"/>
                <a:cs typeface="Calibri" panose="020F0502020204030204"/>
              </a:rPr>
              <a:t>Middle Right = Total Area Yearly Comparison</a:t>
            </a:r>
          </a:p>
          <a:p>
            <a:r>
              <a:rPr lang="en-US" i="1" dirty="0">
                <a:ea typeface="Calibri"/>
                <a:cs typeface="Calibri" panose="020F0502020204030204"/>
              </a:rPr>
              <a:t>Middle Left = </a:t>
            </a:r>
            <a:r>
              <a:rPr lang="en-US" i="1" dirty="0"/>
              <a:t>Advisory Level (≥ 100,000 (total cells/mL)) year comparison</a:t>
            </a:r>
            <a:endParaRPr lang="en-US" i="1" dirty="0">
              <a:cs typeface="Calibri"/>
            </a:endParaRP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Offer examples of Lake Erie and Lake Okeechobee  // Phenological Implications? </a:t>
            </a: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b="1" dirty="0">
                <a:ea typeface="Calibri"/>
                <a:cs typeface="Calibri" panose="020F0502020204030204"/>
              </a:rPr>
              <a:t>Kruskal-Wallis (Yearly)</a:t>
            </a: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 - No significant difference for total detected area or advisory area (p: 0.87)</a:t>
            </a:r>
            <a:endParaRPr lang="en-US" b="1" dirty="0">
              <a:ea typeface="Calibri"/>
              <a:cs typeface="Calibri" panose="020F0502020204030204"/>
            </a:endParaRP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b="1" dirty="0">
                <a:ea typeface="Calibri"/>
                <a:cs typeface="Calibri" panose="020F0502020204030204"/>
              </a:rPr>
              <a:t>Kruskal-Wallis (Monthly) // Dunn's Post-Hoc Comparison</a:t>
            </a:r>
            <a:endParaRPr lang="en-US" dirty="0">
              <a:ea typeface="Calibri"/>
              <a:cs typeface="Calibri" panose="020F0502020204030204"/>
            </a:endParaRPr>
          </a:p>
          <a:p>
            <a:pPr marL="171450" indent="-171450">
              <a:spcBef>
                <a:spcPts val="1000"/>
              </a:spcBef>
              <a:spcAft>
                <a:spcPts val="600"/>
              </a:spcAft>
              <a:buFont typeface="Calibri"/>
              <a:buChar char="-"/>
            </a:pPr>
            <a:r>
              <a:rPr lang="en-US" dirty="0">
                <a:ea typeface="Calibri"/>
                <a:cs typeface="Calibri" panose="020F0502020204030204"/>
              </a:rPr>
              <a:t>Significant Difference (advisory area): (p: 0.007)</a:t>
            </a:r>
          </a:p>
          <a:p>
            <a:pPr marL="171450" indent="-171450">
              <a:spcBef>
                <a:spcPts val="1000"/>
              </a:spcBef>
              <a:spcAft>
                <a:spcPts val="600"/>
              </a:spcAft>
              <a:buFont typeface="Calibri"/>
              <a:buChar char="-"/>
            </a:pPr>
            <a:endParaRPr lang="en-US" dirty="0">
              <a:ea typeface="Calibri"/>
              <a:cs typeface="Calibri" panose="020F0502020204030204"/>
            </a:endParaRPr>
          </a:p>
          <a:p>
            <a:pPr marL="171450" indent="-171450">
              <a:spcBef>
                <a:spcPts val="1000"/>
              </a:spcBef>
              <a:spcAft>
                <a:spcPts val="600"/>
              </a:spcAft>
              <a:buFont typeface="Calibri"/>
              <a:buChar char="-"/>
            </a:pPr>
            <a:r>
              <a:rPr lang="en-US" dirty="0">
                <a:ea typeface="Calibri"/>
                <a:cs typeface="Calibri" panose="020F0502020204030204"/>
              </a:rPr>
              <a:t>October is significantly different from September &amp; August. (p: 0.007 &amp; p: 0.001) respectively … (0.06 for July)</a:t>
            </a:r>
          </a:p>
          <a:p>
            <a:pPr marL="171450" indent="-171450">
              <a:spcBef>
                <a:spcPts val="1000"/>
              </a:spcBef>
              <a:spcAft>
                <a:spcPts val="600"/>
              </a:spcAft>
              <a:buFont typeface="Calibri"/>
              <a:buChar char="-"/>
            </a:pPr>
            <a:r>
              <a:rPr lang="en-US" dirty="0">
                <a:ea typeface="Calibri"/>
                <a:cs typeface="Calibri" panose="020F0502020204030204"/>
              </a:rPr>
              <a:t>----------------------------------------------------------------------------------------------------------------------------------</a:t>
            </a:r>
          </a:p>
          <a:p>
            <a:pPr marL="171450" indent="-171450">
              <a:spcBef>
                <a:spcPts val="1000"/>
              </a:spcBef>
              <a:spcAft>
                <a:spcPts val="600"/>
              </a:spcAft>
              <a:buFont typeface="Calibri"/>
              <a:buChar char="-"/>
            </a:pPr>
            <a:r>
              <a:rPr lang="en-US" dirty="0">
                <a:cs typeface="Calibri" panose="020F0502020204030204"/>
              </a:rPr>
              <a:t>Significant Difference (total detected area): (p: 0.03)</a:t>
            </a:r>
          </a:p>
          <a:p>
            <a:pPr marL="171450" indent="-171450">
              <a:spcBef>
                <a:spcPts val="1000"/>
              </a:spcBef>
              <a:spcAft>
                <a:spcPts val="600"/>
              </a:spcAft>
              <a:buFont typeface="Calibri"/>
              <a:buChar char="-"/>
            </a:pPr>
            <a:endParaRPr lang="en-US" dirty="0"/>
          </a:p>
          <a:p>
            <a:pPr marL="171450" indent="-171450">
              <a:spcBef>
                <a:spcPts val="1000"/>
              </a:spcBef>
              <a:spcAft>
                <a:spcPts val="600"/>
              </a:spcAft>
              <a:buFont typeface="Calibri"/>
              <a:buChar char="-"/>
            </a:pPr>
            <a:r>
              <a:rPr lang="en-US" dirty="0"/>
              <a:t>October is significantly different from September &amp; August. (p: 0.03 &amp; p: 0.004) respectively … (0.06 for July)</a:t>
            </a:r>
            <a:endParaRPr lang="en-US" dirty="0">
              <a:cs typeface="Calibri"/>
            </a:endParaRPr>
          </a:p>
          <a:p>
            <a:pPr>
              <a:spcBef>
                <a:spcPts val="1000"/>
              </a:spcBef>
              <a:spcAft>
                <a:spcPts val="600"/>
              </a:spcAft>
            </a:pPr>
            <a:endParaRPr lang="en-US" dirty="0">
              <a:ea typeface="Calibri"/>
              <a:cs typeface="Calibri" panose="020F0502020204030204"/>
            </a:endParaRPr>
          </a:p>
          <a:p>
            <a:pPr>
              <a:spcBef>
                <a:spcPts val="1000"/>
              </a:spcBef>
              <a:spcAft>
                <a:spcPts val="600"/>
              </a:spcAft>
            </a:pP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4138833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Alex</a:t>
            </a:r>
            <a:endParaRPr lang="en-US">
              <a:ea typeface="Calibri" panose="020F0502020204030204"/>
              <a:cs typeface="Calibri" panose="020F0502020204030204"/>
            </a:endParaRPr>
          </a:p>
          <a:p>
            <a:endParaRPr lang="en-US" i="1">
              <a:ea typeface="Calibri"/>
              <a:cs typeface="Calibri" panose="020F0502020204030204"/>
            </a:endParaRPr>
          </a:p>
          <a:p>
            <a:r>
              <a:rPr lang="en-US" i="1">
                <a:ea typeface="Calibri"/>
                <a:cs typeface="Calibri" panose="020F0502020204030204"/>
              </a:rPr>
              <a:t>Images from October 2017, (picked for low occurrence in original formula).  The </a:t>
            </a:r>
            <a:r>
              <a:rPr lang="en-US" i="1" err="1">
                <a:ea typeface="Calibri"/>
                <a:cs typeface="Calibri" panose="020F0502020204030204"/>
              </a:rPr>
              <a:t>Cyanbacteria</a:t>
            </a:r>
            <a:r>
              <a:rPr lang="en-US" i="1">
                <a:ea typeface="Calibri"/>
                <a:cs typeface="Calibri" panose="020F0502020204030204"/>
              </a:rPr>
              <a:t> Index by Wynne et al., is known for producing false positives and detecting blooms that are not necessarily representative of phycocyanin absorption (which is of primary interest to this study) (Timothy et al. 2020).  </a:t>
            </a:r>
            <a:r>
              <a:rPr lang="en-US" i="1" err="1">
                <a:ea typeface="Calibri"/>
                <a:cs typeface="Calibri" panose="020F0502020204030204"/>
              </a:rPr>
              <a:t>CIcyano</a:t>
            </a:r>
            <a:r>
              <a:rPr lang="en-US" i="1">
                <a:ea typeface="Calibri"/>
                <a:cs typeface="Calibri" panose="020F0502020204030204"/>
              </a:rPr>
              <a:t> was developed for the Chesapeake Bay, and has been shown to be more attune to detecting solely phycocyanin producing blooms.  Indices were tested / validated on reported HAB occurrences in Lake Erie (2 NOAA reported events).</a:t>
            </a:r>
          </a:p>
          <a:p>
            <a:endParaRPr lang="en-US" i="1">
              <a:ea typeface="Calibri"/>
              <a:cs typeface="Calibri" panose="020F0502020204030204"/>
            </a:endParaRPr>
          </a:p>
          <a:p>
            <a:r>
              <a:rPr lang="en-US" i="1">
                <a:ea typeface="Calibri"/>
                <a:cs typeface="Calibri" panose="020F0502020204030204"/>
              </a:rPr>
              <a:t>Top left image blue-green example from nearby Smith-Mountain Lake.</a:t>
            </a:r>
          </a:p>
          <a:p>
            <a:r>
              <a:rPr lang="en-US" i="1">
                <a:ea typeface="Calibri"/>
                <a:cs typeface="Calibri" panose="020F0502020204030204"/>
              </a:rPr>
              <a:t>Top right image from Lake Anna, showing heavily greened water.</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5590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Speaker notes:</a:t>
            </a:r>
          </a:p>
          <a:p>
            <a:endParaRPr lang="en-US">
              <a:ea typeface="Calibri"/>
              <a:cs typeface="Calibri"/>
            </a:endParaRPr>
          </a:p>
          <a:p>
            <a:r>
              <a:rPr lang="en-US">
                <a:ea typeface="Calibri"/>
                <a:cs typeface="Calibri"/>
              </a:rPr>
              <a:t>Using a program called </a:t>
            </a:r>
            <a:r>
              <a:rPr lang="en-US" err="1">
                <a:ea typeface="Calibri"/>
                <a:cs typeface="Calibri"/>
              </a:rPr>
              <a:t>Acolite</a:t>
            </a:r>
            <a:r>
              <a:rPr lang="en-US">
                <a:ea typeface="Calibri"/>
                <a:cs typeface="Calibri"/>
              </a:rPr>
              <a:t>, the team performed an analysis on floating algal blooms on Lake Anna.</a:t>
            </a:r>
          </a:p>
          <a:p>
            <a:r>
              <a:rPr lang="en-US">
                <a:ea typeface="Calibri"/>
                <a:cs typeface="Calibri"/>
              </a:rPr>
              <a:t>Floating Algal Bloom in Turbid Waters (FAIT) Index by </a:t>
            </a:r>
            <a:r>
              <a:rPr lang="en-US" err="1">
                <a:ea typeface="Calibri"/>
                <a:cs typeface="Calibri"/>
              </a:rPr>
              <a:t>Dogliotti</a:t>
            </a:r>
            <a:r>
              <a:rPr lang="en-US">
                <a:ea typeface="Calibri"/>
                <a:cs typeface="Calibri"/>
              </a:rPr>
              <a:t> uses the surface reflectance rather than Rayleigh corrected reflectance (</a:t>
            </a:r>
            <a:r>
              <a:rPr lang="en-US" err="1">
                <a:ea typeface="Calibri"/>
                <a:cs typeface="Calibri"/>
              </a:rPr>
              <a:t>Rrc</a:t>
            </a:r>
            <a:r>
              <a:rPr lang="en-US">
                <a:ea typeface="Calibri"/>
                <a:cs typeface="Calibri"/>
              </a:rPr>
              <a:t>). </a:t>
            </a:r>
          </a:p>
          <a:p>
            <a:r>
              <a:rPr lang="en-US">
                <a:ea typeface="Calibri"/>
                <a:cs typeface="Calibri"/>
              </a:rPr>
              <a:t>The floating algal index makes use of the strong signal </a:t>
            </a:r>
            <a:r>
              <a:rPr lang="en-US"/>
              <a:t>in the Near-infrared part of the spectrum along with conditions on the red band to avoid misclassification of pixels to confirm the green pixels as floating vegetation.</a:t>
            </a:r>
          </a:p>
          <a:p>
            <a:r>
              <a:rPr lang="en-US">
                <a:ea typeface="Calibri"/>
                <a:cs typeface="Calibri"/>
              </a:rPr>
              <a:t>In general, positive values of FAI indicate floating algae.</a:t>
            </a:r>
          </a:p>
          <a:p>
            <a:endParaRPr lang="en-US">
              <a:ea typeface="Calibri"/>
              <a:cs typeface="Calibri"/>
            </a:endParaRPr>
          </a:p>
          <a:p>
            <a:r>
              <a:rPr lang="en-US">
                <a:ea typeface="Calibri"/>
                <a:cs typeface="Calibri"/>
              </a:rPr>
              <a:t>---------------------------------------------------------</a:t>
            </a:r>
          </a:p>
          <a:p>
            <a:r>
              <a:rPr lang="en-US">
                <a:ea typeface="Calibri"/>
                <a:cs typeface="Calibri"/>
              </a:rPr>
              <a:t>Image credit: Caroline Bahun</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99625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a:t>
            </a:r>
            <a:endParaRPr lang="en-US"/>
          </a:p>
          <a:p>
            <a:r>
              <a:rPr lang="en-US" i="1"/>
              <a:t>A gif was created of a Kriging analysis performed using the DEQ's In-situ data on Lake Anna. The gif displays the spread of concentration of chlorophyll-a throughout the lake and is overlayed on top of the USDA's Crop Land Data Layer for each respective year showing the correlation between most crops and the amount of nutrients.</a:t>
            </a:r>
            <a:endParaRPr lang="en-US">
              <a:cs typeface="Calibri"/>
            </a:endParaRPr>
          </a:p>
          <a:p>
            <a:pPr>
              <a:spcBef>
                <a:spcPts val="1000"/>
              </a:spcBef>
              <a:spcAft>
                <a:spcPts val="600"/>
              </a:spcAft>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886519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a:t>
            </a:r>
            <a:r>
              <a:rPr lang="en-US"/>
              <a:t>Alex</a:t>
            </a:r>
          </a:p>
          <a:p>
            <a:endParaRPr lang="en-US"/>
          </a:p>
          <a:p>
            <a:r>
              <a:rPr lang="en-US"/>
              <a:t>PCAs were performed in the (Middle) Lake Anna branch and (Upper) Pamunkey branch as classified by the VDH.  These sites were chosen based on data availability and all data utilized, were recorded at a depth of 0.3 m.</a:t>
            </a:r>
          </a:p>
          <a:p>
            <a:r>
              <a:rPr lang="en-US"/>
              <a:t>Data was gathered from June to November when possible, all but two months only received a single data point.</a:t>
            </a:r>
          </a:p>
          <a:p>
            <a:endParaRPr lang="en-US"/>
          </a:p>
          <a:p>
            <a:r>
              <a:rPr lang="en-US"/>
              <a:t>Discuss the possibility of different ecological functioning in the separate branches.</a:t>
            </a:r>
          </a:p>
          <a:p>
            <a:endParaRPr lang="en-US"/>
          </a:p>
          <a:p>
            <a:r>
              <a:rPr lang="en-US" err="1"/>
              <a:t>Basemap</a:t>
            </a:r>
            <a:r>
              <a:rPr lang="en-US"/>
              <a:t>: Esri, NASA, USGS, FEMA</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255399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Speaker notes</a:t>
            </a:r>
            <a:r>
              <a:rPr lang="en-US">
                <a:cs typeface="Calibri"/>
              </a:rPr>
              <a:t>: Alex</a:t>
            </a:r>
          </a:p>
          <a:p>
            <a:endParaRPr lang="en-US">
              <a:cs typeface="Calibri"/>
            </a:endParaRPr>
          </a:p>
          <a:p>
            <a:r>
              <a:rPr lang="en-US">
                <a:cs typeface="Calibri"/>
              </a:rPr>
              <a:t>First 2 Principal Components in </a:t>
            </a:r>
            <a:r>
              <a:rPr lang="en-US" b="1">
                <a:cs typeface="Calibri"/>
              </a:rPr>
              <a:t>North Anna</a:t>
            </a:r>
            <a:r>
              <a:rPr lang="en-US">
                <a:cs typeface="Calibri"/>
              </a:rPr>
              <a:t> explain: 64.8% of the variance in the data.  First PC is likely </a:t>
            </a:r>
            <a:r>
              <a:rPr lang="en-US" err="1">
                <a:cs typeface="Calibri"/>
              </a:rPr>
              <a:t>pH.</a:t>
            </a:r>
            <a:endParaRPr lang="en-US" err="1">
              <a:ea typeface="Calibri"/>
              <a:cs typeface="Calibri"/>
            </a:endParaRPr>
          </a:p>
          <a:p>
            <a:endParaRPr lang="en-US">
              <a:ea typeface="Calibri"/>
              <a:cs typeface="Calibri"/>
            </a:endParaRPr>
          </a:p>
          <a:p>
            <a:r>
              <a:rPr lang="en-US" b="1">
                <a:ea typeface="Calibri" panose="020F0502020204030204"/>
                <a:cs typeface="Calibri"/>
              </a:rPr>
              <a:t>North Anna</a:t>
            </a:r>
            <a:r>
              <a:rPr lang="en-US">
                <a:ea typeface="Calibri" panose="020F0502020204030204"/>
                <a:cs typeface="Calibri"/>
              </a:rPr>
              <a:t> visual correlation with pH / </a:t>
            </a:r>
            <a:r>
              <a:rPr lang="en-US" err="1">
                <a:ea typeface="Calibri" panose="020F0502020204030204"/>
                <a:cs typeface="Calibri"/>
              </a:rPr>
              <a:t>Temp_C</a:t>
            </a:r>
            <a:r>
              <a:rPr lang="en-US">
                <a:ea typeface="Calibri" panose="020F0502020204030204"/>
                <a:cs typeface="Calibri"/>
              </a:rPr>
              <a:t> / Advisory … numerical correlation highest between pH / Advisory (.37) … low for other variables and even slightly negative for N</a:t>
            </a:r>
          </a:p>
          <a:p>
            <a:endParaRPr lang="en-US">
              <a:ea typeface="Calibri" panose="020F0502020204030204"/>
              <a:cs typeface="Calibri"/>
            </a:endParaRPr>
          </a:p>
          <a:p>
            <a:r>
              <a:rPr lang="en-US">
                <a:ea typeface="Calibri" panose="020F0502020204030204"/>
                <a:cs typeface="Calibri"/>
              </a:rPr>
              <a:t>pH was the notable correlating factor with advisories in this branch, interesting because the recorded pHs here hovered between 7-7.5 … slightly below those levels favored by HABs (8-9.5)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47517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Speaker notes: Alex</a:t>
            </a:r>
          </a:p>
          <a:p>
            <a:endParaRPr lang="en-US"/>
          </a:p>
          <a:p>
            <a:r>
              <a:rPr lang="en-US"/>
              <a:t>Study Area: Lake Anna, VA</a:t>
            </a:r>
            <a:endParaRPr lang="en-US">
              <a:ea typeface="Calibri"/>
              <a:cs typeface="Calibri"/>
            </a:endParaRPr>
          </a:p>
          <a:p>
            <a:r>
              <a:rPr lang="en-US">
                <a:cs typeface="Calibri" panose="020F0502020204030204"/>
              </a:rPr>
              <a:t>*North Anna River was dammed to supply a reliable cooling source for the North Anna Power Station. (Nuclear)</a:t>
            </a:r>
          </a:p>
          <a:p>
            <a:r>
              <a:rPr lang="en-US"/>
              <a:t>*Lake Anna was filled ahead of schedule in 1972, following the impacts of a tropical system that dumped massive amounts of rainfall across the region.</a:t>
            </a:r>
            <a:endParaRPr lang="en-US">
              <a:ea typeface="Calibri"/>
              <a:cs typeface="Calibri"/>
            </a:endParaRPr>
          </a:p>
          <a:p>
            <a:r>
              <a:rPr lang="en-US"/>
              <a:t>*Spanning roughly 13,000 acres, of which approximately 3,400 acres are considered part of the Waste Heat Treatment Facility, operated by Dominion Energy.  This portion includes the 3 –4 large fingers jutting out from the southwest corner of the Lake.</a:t>
            </a:r>
            <a:endParaRPr lang="en-US">
              <a:ea typeface="Calibri"/>
              <a:cs typeface="Calibri"/>
            </a:endParaRPr>
          </a:p>
          <a:p>
            <a:r>
              <a:rPr lang="en-US">
                <a:cs typeface="Calibri" panose="020F0502020204030204"/>
              </a:rPr>
              <a:t>*Distinct Sections, upper and lower Lake Anna, split by New Bridge (Rt. 208).  Anecdotally north of New Bridge is considered more riverine while south is considered more Lacustrine. </a:t>
            </a:r>
            <a:endParaRPr lang="en-US"/>
          </a:p>
          <a:p>
            <a:r>
              <a:rPr lang="en-US"/>
              <a:t>*A rural but popular recreation destination, Lake Anna State Park attracts over $10 million annually in visitor spending.</a:t>
            </a:r>
            <a:endParaRPr lang="en-US">
              <a:ea typeface="Calibri"/>
              <a:cs typeface="Calibri"/>
            </a:endParaRPr>
          </a:p>
          <a:p>
            <a:endParaRPr lang="en-US">
              <a:ea typeface="Calibri"/>
              <a:cs typeface="Calibri"/>
            </a:endParaRPr>
          </a:p>
          <a:p>
            <a:r>
              <a:rPr lang="en-US">
                <a:ea typeface="Calibri"/>
                <a:cs typeface="Calibri"/>
              </a:rPr>
              <a:t>------------------------------------------------------------------------------------------------------------------------------------------------------------------------------</a:t>
            </a:r>
          </a:p>
          <a:p>
            <a:r>
              <a:rPr lang="en-US">
                <a:ea typeface="Calibri"/>
                <a:cs typeface="Calibri"/>
              </a:rPr>
              <a:t>Image credit: Alex Krest</a:t>
            </a:r>
          </a:p>
          <a:p>
            <a:r>
              <a:rPr lang="en-US">
                <a:ea typeface="Calibri"/>
                <a:cs typeface="Calibri"/>
              </a:rPr>
              <a:t>Image source: taken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55329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Speaker notes:</a:t>
            </a:r>
            <a:r>
              <a:rPr lang="en-US">
                <a:cs typeface="Calibri"/>
              </a:rPr>
              <a:t> Alex</a:t>
            </a:r>
          </a:p>
          <a:p>
            <a:endParaRPr lang="en-US">
              <a:ea typeface="Calibri"/>
              <a:cs typeface="Calibri"/>
            </a:endParaRPr>
          </a:p>
          <a:p>
            <a:r>
              <a:rPr lang="en-US"/>
              <a:t>First 2 Principal Components in </a:t>
            </a:r>
            <a:r>
              <a:rPr lang="en-US" b="1"/>
              <a:t>Pamunkey</a:t>
            </a:r>
            <a:r>
              <a:rPr lang="en-US"/>
              <a:t> explain: 62.2% of the variance in the data.</a:t>
            </a:r>
            <a:endParaRPr lang="en-US">
              <a:ea typeface="Calibri" panose="020F0502020204030204"/>
              <a:cs typeface="Calibri"/>
            </a:endParaRPr>
          </a:p>
          <a:p>
            <a:endParaRPr lang="en-US">
              <a:ea typeface="Calibri" panose="020F0502020204030204"/>
              <a:cs typeface="Calibri"/>
            </a:endParaRPr>
          </a:p>
          <a:p>
            <a:r>
              <a:rPr lang="en-US" b="1">
                <a:ea typeface="Calibri" panose="020F0502020204030204"/>
                <a:cs typeface="Calibri"/>
              </a:rPr>
              <a:t>Pamunkey</a:t>
            </a:r>
            <a:r>
              <a:rPr lang="en-US">
                <a:ea typeface="Calibri" panose="020F0502020204030204"/>
                <a:cs typeface="Calibri"/>
              </a:rPr>
              <a:t> visual correlation with N / P / Advisory … numerical correlation highest between N / Advisory (.34) &amp; </a:t>
            </a:r>
            <a:r>
              <a:rPr lang="en-US" err="1">
                <a:ea typeface="Calibri" panose="020F0502020204030204"/>
                <a:cs typeface="Calibri"/>
              </a:rPr>
              <a:t>Temp_C</a:t>
            </a:r>
            <a:r>
              <a:rPr lang="en-US">
                <a:ea typeface="Calibri" panose="020F0502020204030204"/>
                <a:cs typeface="Calibri"/>
              </a:rPr>
              <a:t> / Advisory (.32)  … P correlation (.12) &amp; pH correlation (.11)</a:t>
            </a:r>
          </a:p>
          <a:p>
            <a:endParaRPr lang="en-US">
              <a:ea typeface="Calibri" panose="020F0502020204030204"/>
              <a:cs typeface="Calibri"/>
            </a:endParaRPr>
          </a:p>
          <a:p>
            <a:r>
              <a:rPr lang="en-US">
                <a:ea typeface="Calibri" panose="020F0502020204030204"/>
                <a:cs typeface="Calibri"/>
              </a:rPr>
              <a:t>Discuss the possibility of different ecological functioning in the separate branches.  While relatively small in size, the various branches in Lake Anna may harbor conditions that favor (or not) algal blooms.</a:t>
            </a:r>
          </a:p>
          <a:p>
            <a:r>
              <a:rPr lang="en-US">
                <a:ea typeface="Calibri" panose="020F0502020204030204"/>
                <a:cs typeface="Calibri"/>
              </a:rPr>
              <a:t>The relationship shown here is what ne may consider the traditional correlation where N and P concentrations are closely associated with the number of HABs.</a:t>
            </a: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172107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a:t>
            </a:r>
            <a:endParaRPr lang="en-US" dirty="0"/>
          </a:p>
          <a:p>
            <a:endParaRPr lang="en-US" i="1" dirty="0">
              <a:ea typeface="Calibri"/>
              <a:cs typeface="Calibri" panose="020F0502020204030204"/>
            </a:endParaRPr>
          </a:p>
          <a:p>
            <a:r>
              <a:rPr lang="en-US" b="1" i="0" dirty="0">
                <a:ea typeface="Calibri"/>
                <a:cs typeface="Calibri" panose="020F0502020204030204"/>
              </a:rPr>
              <a:t>NDCI</a:t>
            </a:r>
            <a:r>
              <a:rPr lang="en-US" b="1" dirty="0">
                <a:ea typeface="Calibri"/>
                <a:cs typeface="Calibri" panose="020F0502020204030204"/>
              </a:rPr>
              <a:t>/ NDTI</a:t>
            </a:r>
            <a:r>
              <a:rPr lang="en-US" b="1" i="0" dirty="0">
                <a:ea typeface="Calibri"/>
                <a:cs typeface="Calibri" panose="020F0502020204030204"/>
              </a:rPr>
              <a:t>:</a:t>
            </a:r>
          </a:p>
          <a:p>
            <a:r>
              <a:rPr lang="en-US" b="0" i="0" dirty="0">
                <a:ea typeface="Calibri"/>
                <a:cs typeface="Calibri" panose="020F0502020204030204"/>
              </a:rPr>
              <a:t>-Cloud Mask did not remove all the clouds from the sentinel collection: certain cloud masks would filter through the data and run with no errors, but there was no image produced.</a:t>
            </a:r>
          </a:p>
          <a:p>
            <a:r>
              <a:rPr lang="en-US" b="0" i="0" dirty="0">
                <a:ea typeface="Calibri"/>
                <a:cs typeface="Calibri" panose="020F0502020204030204"/>
              </a:rPr>
              <a:t>-there were docks or panels that were on the edge of the lake that were being picked up as chlorophyll</a:t>
            </a:r>
            <a:r>
              <a:rPr lang="en-US" dirty="0">
                <a:ea typeface="Calibri"/>
                <a:cs typeface="Calibri" panose="020F0502020204030204"/>
              </a:rPr>
              <a:t> and turbidity</a:t>
            </a:r>
            <a:endParaRPr lang="en-US" b="0" i="0" dirty="0">
              <a:ea typeface="Calibri"/>
              <a:cs typeface="Calibri" panose="020F0502020204030204"/>
            </a:endParaRPr>
          </a:p>
          <a:p>
            <a:r>
              <a:rPr lang="en-US" b="0" i="0" dirty="0">
                <a:ea typeface="Calibri"/>
                <a:cs typeface="Calibri" panose="020F0502020204030204"/>
              </a:rPr>
              <a:t>-areas where the water is shallow and contains sediment swirls in the “true color” image were detected as chlorophyll</a:t>
            </a:r>
          </a:p>
          <a:p>
            <a:r>
              <a:rPr lang="en-US" b="0" i="0" dirty="0">
                <a:ea typeface="Calibri"/>
                <a:cs typeface="Calibri" panose="020F0502020204030204"/>
              </a:rPr>
              <a:t>-areas of shallow waters and are clear (not turbid) are more subjected to </a:t>
            </a:r>
            <a:r>
              <a:rPr lang="en-US" dirty="0">
                <a:ea typeface="Calibri"/>
                <a:cs typeface="Calibri" panose="020F0502020204030204"/>
              </a:rPr>
              <a:t>bottom</a:t>
            </a:r>
            <a:r>
              <a:rPr lang="en-US" b="0" i="0" dirty="0">
                <a:ea typeface="Calibri"/>
                <a:cs typeface="Calibri" panose="020F0502020204030204"/>
              </a:rPr>
              <a:t> reflectance</a:t>
            </a:r>
          </a:p>
          <a:p>
            <a:endParaRPr lang="en-US" dirty="0">
              <a:ea typeface="Calibri"/>
              <a:cs typeface="Calibri" panose="020F0502020204030204"/>
            </a:endParaRPr>
          </a:p>
          <a:p>
            <a:r>
              <a:rPr lang="en-US" b="1" dirty="0">
                <a:ea typeface="Calibri"/>
                <a:cs typeface="Calibri" panose="020F0502020204030204"/>
              </a:rPr>
              <a:t>General:</a:t>
            </a:r>
            <a:endParaRPr lang="en-US" dirty="0">
              <a:ea typeface="Calibri"/>
              <a:cs typeface="Calibri" panose="020F0502020204030204"/>
            </a:endParaRPr>
          </a:p>
          <a:p>
            <a:pPr marL="171450" indent="-171450">
              <a:buFont typeface="Calibri"/>
              <a:buChar char="-"/>
            </a:pPr>
            <a:r>
              <a:rPr lang="en-US" dirty="0">
                <a:ea typeface="Calibri"/>
                <a:cs typeface="Calibri" panose="020F0502020204030204"/>
              </a:rPr>
              <a:t>Variable pre-processing efforts and water mask coverages which may have altered symbology.</a:t>
            </a:r>
          </a:p>
          <a:p>
            <a:pPr marL="171450" indent="-171450">
              <a:buFont typeface="Calibri"/>
              <a:buChar char="-"/>
            </a:pPr>
            <a:endParaRPr lang="en-US" dirty="0">
              <a:ea typeface="Calibri"/>
              <a:cs typeface="Calibri" panose="020F0502020204030204"/>
            </a:endParaRPr>
          </a:p>
          <a:p>
            <a:r>
              <a:rPr lang="en-US" b="1" dirty="0">
                <a:ea typeface="Calibri"/>
                <a:cs typeface="Calibri" panose="020F0502020204030204"/>
              </a:rPr>
              <a:t>Cyanobacteria:</a:t>
            </a:r>
          </a:p>
          <a:p>
            <a:pPr marL="171450" indent="-171450">
              <a:buFont typeface="Calibri"/>
              <a:buChar char="-"/>
            </a:pPr>
            <a:r>
              <a:rPr lang="en-US" dirty="0">
                <a:ea typeface="Calibri"/>
                <a:cs typeface="Calibri" panose="020F0502020204030204"/>
              </a:rPr>
              <a:t>300 meter buffer made it difficult to compare the data to existing HAB reports, especially since the VDH only monitors the top half of Lake Anna.</a:t>
            </a:r>
          </a:p>
          <a:p>
            <a:pPr marL="171450" indent="-171450">
              <a:buFont typeface="Calibri"/>
              <a:buChar char="-"/>
            </a:pPr>
            <a:r>
              <a:rPr lang="en-US" dirty="0">
                <a:ea typeface="Calibri"/>
                <a:cs typeface="Calibri" panose="020F0502020204030204"/>
              </a:rPr>
              <a:t>Possible issues for PCA with limited field and advisory data.</a:t>
            </a:r>
          </a:p>
          <a:p>
            <a:pPr marL="171450" indent="-171450">
              <a:buFont typeface="Calibri"/>
              <a:buChar char="-"/>
            </a:pPr>
            <a:r>
              <a:rPr lang="en-US" dirty="0">
                <a:ea typeface="Calibri"/>
                <a:cs typeface="Calibri" panose="020F0502020204030204"/>
              </a:rPr>
              <a:t>Sentinel-3 monthly composites were composed of 4-5 images, including a greater number of images for analysis would be beneficial.</a:t>
            </a:r>
          </a:p>
          <a:p>
            <a:pPr>
              <a:spcBef>
                <a:spcPts val="1000"/>
              </a:spcBef>
              <a:spcAft>
                <a:spcPts val="600"/>
              </a:spcAft>
            </a:pP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4152386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a:t>
            </a:r>
            <a:endParaRPr lang="en-US"/>
          </a:p>
          <a:p>
            <a:pPr>
              <a:spcBef>
                <a:spcPts val="1000"/>
              </a:spcBef>
              <a:spcAft>
                <a:spcPts val="600"/>
              </a:spcAft>
            </a:pPr>
            <a:endParaRPr lang="en-US">
              <a:ea typeface="Calibri"/>
              <a:cs typeface="Calibri" panose="020F0502020204030204"/>
            </a:endParaRPr>
          </a:p>
          <a:p>
            <a:r>
              <a:rPr lang="en-US"/>
              <a:t>*From our findings, we believe NASA &amp; ESA Earth Observations can enhance the DEQ's future monitoring efforts in Lake Anna.</a:t>
            </a:r>
            <a:r>
              <a:rPr lang="en-US">
                <a:cs typeface="Calibri" panose="020F0502020204030204"/>
              </a:rPr>
              <a:t> Using Sentinel-2</a:t>
            </a:r>
            <a:r>
              <a:rPr lang="en-US">
                <a:ea typeface="Calibri"/>
                <a:cs typeface="Calibri" panose="020F0502020204030204"/>
              </a:rPr>
              <a:t>, we were able to identify higher chlorophyll concentrations, turbidity, and XX in the upper Splits of the lake, which corresponds to the higher incidence of blooms and HABs in this region. While Sentinel-3 data enabled us to selectively retrieve data on cyanobacteria, its coarse spatial resolution makes it impractical for DEQ use throughout the lake, and especially in the areas currently of most concern for HABs.</a:t>
            </a:r>
            <a:r>
              <a:rPr lang="en-US"/>
              <a:t> Parameters derived from Landsat &amp; ancillary datasets can help the DEQ assess risk factors contributing to HABs.</a:t>
            </a:r>
            <a:endParaRPr lang="en-US">
              <a:cs typeface="Calibri"/>
            </a:endParaRPr>
          </a:p>
          <a:p>
            <a:pPr>
              <a:spcBef>
                <a:spcPts val="1000"/>
              </a:spcBef>
              <a:spcAft>
                <a:spcPts val="600"/>
              </a:spcAft>
            </a:pPr>
            <a:endParaRPr lang="en-US">
              <a:ea typeface="Calibri"/>
              <a:cs typeface="Calibri" panose="020F0502020204030204"/>
            </a:endParaRPr>
          </a:p>
          <a:p>
            <a:pPr>
              <a:spcBef>
                <a:spcPts val="1000"/>
              </a:spcBef>
              <a:spcAft>
                <a:spcPts val="600"/>
              </a:spcAft>
            </a:pPr>
            <a:r>
              <a:rPr lang="en-US">
                <a:ea typeface="Calibri"/>
                <a:cs typeface="Calibri" panose="020F0502020204030204"/>
              </a:rPr>
              <a:t>*Need for HAB monitoring to occur in the southern half of Lake Anna, a region which is currently not vetted by the VDH.  Besides investigating some citizen reported blooms. (By that point its already too late)</a:t>
            </a:r>
          </a:p>
          <a:p>
            <a:pPr>
              <a:spcBef>
                <a:spcPts val="1000"/>
              </a:spcBef>
              <a:spcAft>
                <a:spcPts val="600"/>
              </a:spcAft>
            </a:pPr>
            <a:endParaRPr lang="en-US">
              <a:ea typeface="Calibri"/>
              <a:cs typeface="Calibri" panose="020F0502020204030204"/>
            </a:endParaRPr>
          </a:p>
          <a:p>
            <a:pPr>
              <a:spcBef>
                <a:spcPts val="1000"/>
              </a:spcBef>
              <a:spcAft>
                <a:spcPts val="600"/>
              </a:spcAft>
            </a:pPr>
            <a:r>
              <a:rPr lang="en-US">
                <a:ea typeface="Calibri"/>
                <a:cs typeface="Calibri" panose="020F0502020204030204"/>
              </a:rPr>
              <a:t>*Although the Lake is relatively small, the region's topography along with a variety of choke points may serve to isolate certain conditions that may be favorable (or not so) to the formation and persistence of HABs.</a:t>
            </a:r>
          </a:p>
          <a:p>
            <a:pPr>
              <a:spcBef>
                <a:spcPts val="1000"/>
              </a:spcBef>
              <a:spcAft>
                <a:spcPts val="600"/>
              </a:spcAft>
            </a:pPr>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95753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 notes:</a:t>
            </a:r>
            <a:endParaRPr lang="en-US" dirty="0"/>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b="1" dirty="0">
                <a:ea typeface="Calibri"/>
                <a:cs typeface="Calibri" panose="020F0502020204030204"/>
              </a:rPr>
              <a:t>Row Crop  / Phosphorous Export Coefficient Map:</a:t>
            </a: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Overall crop area highest in watersheds feeding Pamunkey Creek and Terry's Run (15.3 sq km of crop land) … also areas that often experience greatest number of HAB advisories.  Total area of those two watersheds roughly 250 sq km.  Row crops selected = corn, soybean, cotton, tobacco (as listed by VA DWR Gap Analysis [Land Cover Code / Description]).</a:t>
            </a: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**based on export coefficient**</a:t>
            </a:r>
          </a:p>
          <a:p>
            <a:pPr>
              <a:spcBef>
                <a:spcPts val="1000"/>
              </a:spcBef>
              <a:spcAft>
                <a:spcPts val="600"/>
              </a:spcAft>
            </a:pPr>
            <a:r>
              <a:rPr lang="en-US" dirty="0">
                <a:ea typeface="Calibri"/>
                <a:cs typeface="Calibri" panose="020F0502020204030204"/>
              </a:rPr>
              <a:t>High P = 2400-3600 kg/</a:t>
            </a:r>
            <a:r>
              <a:rPr lang="en-US" dirty="0" err="1">
                <a:ea typeface="Calibri"/>
                <a:cs typeface="Calibri" panose="020F0502020204030204"/>
              </a:rPr>
              <a:t>yr</a:t>
            </a: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Mod P = 1300-2300 kg/</a:t>
            </a:r>
            <a:r>
              <a:rPr lang="en-US" dirty="0" err="1">
                <a:ea typeface="Calibri"/>
                <a:cs typeface="Calibri" panose="020F0502020204030204"/>
              </a:rPr>
              <a:t>yr</a:t>
            </a:r>
            <a:endParaRPr lang="en-US" dirty="0">
              <a:ea typeface="Calibri"/>
              <a:cs typeface="Calibri" panose="020F0502020204030204"/>
            </a:endParaRPr>
          </a:p>
          <a:p>
            <a:pPr>
              <a:spcBef>
                <a:spcPts val="1000"/>
              </a:spcBef>
              <a:spcAft>
                <a:spcPts val="600"/>
              </a:spcAft>
            </a:pPr>
            <a:r>
              <a:rPr lang="en-US" dirty="0">
                <a:ea typeface="Calibri"/>
                <a:cs typeface="Calibri" panose="020F0502020204030204"/>
              </a:rPr>
              <a:t>Low P= 210-1200 kg/</a:t>
            </a:r>
            <a:r>
              <a:rPr lang="en-US" dirty="0" err="1">
                <a:ea typeface="Calibri"/>
                <a:cs typeface="Calibri" panose="020F0502020204030204"/>
              </a:rPr>
              <a:t>yr</a:t>
            </a:r>
            <a:endParaRPr lang="en-US" dirty="0">
              <a:ea typeface="Calibri"/>
              <a:cs typeface="Calibri" panose="020F0502020204030204"/>
            </a:endParaRPr>
          </a:p>
          <a:p>
            <a:pPr>
              <a:spcBef>
                <a:spcPts val="1000"/>
              </a:spcBef>
              <a:spcAft>
                <a:spcPts val="600"/>
              </a:spcAft>
            </a:pPr>
            <a:endParaRPr lang="en-US" dirty="0">
              <a:ea typeface="Calibri"/>
              <a:cs typeface="Calibri" panose="020F0502020204030204"/>
            </a:endParaRPr>
          </a:p>
          <a:p>
            <a:pPr>
              <a:spcBef>
                <a:spcPts val="1000"/>
              </a:spcBef>
              <a:spcAft>
                <a:spcPts val="600"/>
              </a:spcAft>
            </a:pPr>
            <a:r>
              <a:rPr lang="en-US" b="1" dirty="0">
                <a:ea typeface="Calibri"/>
                <a:cs typeface="Calibri" panose="020F0502020204030204"/>
              </a:rPr>
              <a:t>Cyanobacteria:</a:t>
            </a:r>
          </a:p>
          <a:p>
            <a:pPr marL="171450" indent="-171450">
              <a:spcBef>
                <a:spcPts val="1000"/>
              </a:spcBef>
              <a:spcAft>
                <a:spcPts val="600"/>
              </a:spcAft>
              <a:buFont typeface="Arial"/>
              <a:buChar char="•"/>
            </a:pPr>
            <a:r>
              <a:rPr lang="en-US" dirty="0">
                <a:ea typeface="Calibri"/>
                <a:cs typeface="Calibri" panose="020F0502020204030204"/>
              </a:rPr>
              <a:t>Sentinel-3 300x300m resolution is likely too coarse to be of sufficient use for many inland lakes.</a:t>
            </a:r>
          </a:p>
          <a:p>
            <a:pPr marL="171450" indent="-171450">
              <a:spcBef>
                <a:spcPts val="1000"/>
              </a:spcBef>
              <a:spcAft>
                <a:spcPts val="600"/>
              </a:spcAft>
              <a:buFont typeface="Calibri"/>
              <a:buChar char="-"/>
            </a:pPr>
            <a:endParaRPr lang="en-US" dirty="0">
              <a:ea typeface="Calibri"/>
              <a:cs typeface="Calibri" panose="020F0502020204030204"/>
            </a:endParaRPr>
          </a:p>
          <a:p>
            <a:pPr>
              <a:spcBef>
                <a:spcPts val="1000"/>
              </a:spcBef>
              <a:spcAft>
                <a:spcPts val="600"/>
              </a:spcAft>
            </a:pPr>
            <a:r>
              <a:rPr lang="en-US" b="1" dirty="0">
                <a:cs typeface="Calibri" panose="020F0502020204030204"/>
              </a:rPr>
              <a:t>Validation:</a:t>
            </a:r>
          </a:p>
          <a:p>
            <a:pPr marL="171450" indent="-171450">
              <a:spcAft>
                <a:spcPts val="600"/>
              </a:spcAft>
              <a:buFont typeface="Arial"/>
              <a:buChar char="•"/>
            </a:pPr>
            <a:r>
              <a:rPr lang="en-US" dirty="0"/>
              <a:t>Perform a more robust validation of satellite observations with more spatially and temporally continuous in-situ data, where possible. This should be feasible in the near term because, early this summer, the USGS began installing continuous monitoring stations at 4 different sites at the lake. A wide range of water quality parameters (fluorescence, conductivity, pH, nitrate, etc.) are collected at regular () min intervals,</a:t>
            </a:r>
            <a:endParaRPr lang="en-US" dirty="0">
              <a:ea typeface="Calibri"/>
              <a:cs typeface="Calibri" panose="020F0502020204030204"/>
            </a:endParaRPr>
          </a:p>
          <a:p>
            <a:pPr>
              <a:spcAft>
                <a:spcPts val="600"/>
              </a:spcAft>
            </a:pPr>
            <a:endParaRPr lang="en-US" dirty="0">
              <a:ea typeface="Calibri"/>
              <a:cs typeface="Calibri" panose="020F0502020204030204"/>
            </a:endParaRPr>
          </a:p>
          <a:p>
            <a:pPr>
              <a:spcAft>
                <a:spcPts val="600"/>
              </a:spcAft>
            </a:pPr>
            <a:r>
              <a:rPr lang="en-US" b="1" dirty="0">
                <a:ea typeface="Calibri"/>
                <a:cs typeface="Calibri" panose="020F0502020204030204"/>
              </a:rPr>
              <a:t>Modeling:</a:t>
            </a:r>
          </a:p>
          <a:p>
            <a:pPr marL="171450" indent="-171450">
              <a:spcBef>
                <a:spcPts val="1000"/>
              </a:spcBef>
              <a:spcAft>
                <a:spcPts val="600"/>
              </a:spcAft>
              <a:buFont typeface="Arial"/>
              <a:buChar char="•"/>
            </a:pPr>
            <a:r>
              <a:rPr lang="en-US" dirty="0">
                <a:ea typeface="Calibri"/>
                <a:cs typeface="Calibri" panose="020F0502020204030204"/>
              </a:rPr>
              <a:t>Relate to row crop map and possibility of expanded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707764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ea typeface="Calibri"/>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2708519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Alex</a:t>
            </a:r>
            <a:endParaRPr lang="en-US"/>
          </a:p>
          <a:p>
            <a:endParaRPr lang="en-US" i="1">
              <a:cs typeface="Calibri"/>
            </a:endParaRPr>
          </a:p>
          <a:p>
            <a:r>
              <a:rPr lang="en-US"/>
              <a:t>*A natural phenomenon that may be exacerbated by anthropogenic and or climatological impacts (i.e. land-use, hydrologic alteration, etc.).</a:t>
            </a:r>
            <a:endParaRPr lang="en-US">
              <a:ea typeface="Calibri"/>
              <a:cs typeface="Calibri"/>
            </a:endParaRPr>
          </a:p>
          <a:p>
            <a:r>
              <a:rPr lang="en-US">
                <a:cs typeface="Calibri"/>
              </a:rPr>
              <a:t>*Lake Anna swimming season (as compared to state recreation season). Lake Anna swim season = Memorial Day to Labor Day // DEQ Recreation season from May – October</a:t>
            </a:r>
          </a:p>
          <a:p>
            <a:r>
              <a:rPr lang="en-US">
                <a:cs typeface="Calibri"/>
              </a:rPr>
              <a:t>*Chart is not representative of advisories occurring during the swimming season as DEQ generally monitors from late June / early July to October</a:t>
            </a:r>
          </a:p>
          <a:p>
            <a:r>
              <a:rPr lang="en-US"/>
              <a:t>*May pose a variety of risks to public health including but not limited to the contraction of gastrointestinal, respiratory, and neurological illness.</a:t>
            </a:r>
            <a:endParaRPr lang="en-US">
              <a:cs typeface="Calibri" panose="020F0502020204030204"/>
            </a:endParaRPr>
          </a:p>
          <a:p>
            <a:r>
              <a:rPr lang="en-US">
                <a:cs typeface="Calibri" panose="020F0502020204030204"/>
              </a:rPr>
              <a:t>*Depending upon the species, risk may be encountered during recreation or subsistence activities.    </a:t>
            </a:r>
          </a:p>
          <a:p>
            <a:endParaRPr lang="en-US">
              <a:cs typeface="Calibri" panose="020F0502020204030204"/>
            </a:endParaRPr>
          </a:p>
          <a:p>
            <a:r>
              <a:rPr lang="en-US">
                <a:cs typeface="Calibri" panose="020F0502020204030204"/>
              </a:rPr>
              <a:t>Image provided with permission from Lake Anna Civic Association</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601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Olivia</a:t>
            </a:r>
            <a:endParaRPr lang="en-US"/>
          </a:p>
          <a:p>
            <a:endParaRPr lang="en-US" i="1">
              <a:ea typeface="Calibri"/>
              <a:cs typeface="Calibri"/>
            </a:endParaRPr>
          </a:p>
          <a:p>
            <a:pPr marL="171450" indent="-171450">
              <a:spcBef>
                <a:spcPts val="1000"/>
              </a:spcBef>
              <a:spcAft>
                <a:spcPts val="600"/>
              </a:spcAft>
              <a:buFont typeface="Arial"/>
              <a:buChar char="•"/>
            </a:pPr>
            <a:r>
              <a:rPr lang="en-US">
                <a:cs typeface="Calibri"/>
              </a:rPr>
              <a:t>This project was conducted in partnership with the Virginia Department of Environmental Quality (DEQ), more specifically with Dr. Tish Robertson, Amanda Shaver, &amp; Bryant Thomas. </a:t>
            </a:r>
          </a:p>
          <a:p>
            <a:pPr marL="171450" indent="-171450">
              <a:spcBef>
                <a:spcPts val="1000"/>
              </a:spcBef>
              <a:spcAft>
                <a:spcPts val="600"/>
              </a:spcAft>
              <a:buFont typeface="Arial"/>
              <a:buChar char="•"/>
            </a:pPr>
            <a:r>
              <a:rPr lang="en-US">
                <a:cs typeface="Calibri"/>
              </a:rPr>
              <a:t>The DEQ is responsible for establishing water quality standards and facilitating HAB monitoring statewide. They regularly work in conjunction with the Virginia Department of Health (VDH), which issues HAB advisories, as well as local citizen groups like the Lake Anna Civic Association (LACA), which engage in their own algae monitoring and mitigation efforts.</a:t>
            </a:r>
            <a:endParaRPr lang="en-US"/>
          </a:p>
          <a:p>
            <a:pPr marL="171450" indent="-171450">
              <a:spcBef>
                <a:spcPts val="1000"/>
              </a:spcBef>
              <a:spcAft>
                <a:spcPts val="600"/>
              </a:spcAft>
              <a:buFont typeface="Arial"/>
              <a:buChar char="•"/>
            </a:pPr>
            <a:r>
              <a:rPr lang="en-US">
                <a:cs typeface="Calibri"/>
              </a:rPr>
              <a:t>HABs have become a priority for the DEQ in recent years as public engagement with the issue has gained momentum and it has become clear that a strong need exists for improved </a:t>
            </a:r>
            <a:r>
              <a:rPr lang="en-US"/>
              <a:t>watershed monitoring and management.</a:t>
            </a:r>
            <a:endParaRPr lang="en-US">
              <a:cs typeface="Calibri"/>
            </a:endParaRPr>
          </a:p>
          <a:p>
            <a:pPr marL="171450" indent="-171450">
              <a:spcBef>
                <a:spcPts val="1000"/>
              </a:spcBef>
              <a:spcAft>
                <a:spcPts val="600"/>
              </a:spcAft>
              <a:buFont typeface="Arial"/>
              <a:buChar char="•"/>
            </a:pPr>
            <a:r>
              <a:rPr lang="en-US">
                <a:cs typeface="Calibri"/>
              </a:rPr>
              <a:t>As a part of an effort accelerate work on HABs in Virginia's freshwaters, the DEQ has begun Phase 1 of a two-phase project, the outcome of which will be a comprehensive report detailing the drivers of Virginia's freshwater HABs and best watershed management practices. </a:t>
            </a:r>
            <a:endParaRPr lang="en-US"/>
          </a:p>
          <a:p>
            <a:pPr marL="171450" indent="-171450">
              <a:spcBef>
                <a:spcPts val="1000"/>
              </a:spcBef>
              <a:spcAft>
                <a:spcPts val="600"/>
              </a:spcAft>
              <a:buFont typeface="Arial"/>
              <a:buChar char="•"/>
            </a:pPr>
            <a:r>
              <a:rPr lang="en-US">
                <a:cs typeface="Calibri"/>
              </a:rPr>
              <a:t>Our DEVELOP team's work nests into Phase 1 of the DEQ's plan. Prior to this project the DEQ has not used NASA EO due to a lack of expertise and capacity. Our goal has been to assess the utility of Earth Observing data to enhance the DEQ's ability to address HABs by mobilizing monitoring resources and informing decision-making for at-risk watersheds.</a:t>
            </a:r>
          </a:p>
          <a:p>
            <a:pPr marL="171450" indent="-171450">
              <a:spcBef>
                <a:spcPts val="1000"/>
              </a:spcBef>
              <a:spcAft>
                <a:spcPts val="600"/>
              </a:spcAft>
              <a:buFont typeface="Arial"/>
              <a:buChar char="•"/>
            </a:pPr>
            <a:endParaRPr lang="en-US">
              <a:cs typeface="Calibri"/>
            </a:endParaRPr>
          </a:p>
          <a:p>
            <a:pPr marL="171450" marR="0" lvl="0" indent="-171450" algn="l" defTabSz="914400" rtl="0" eaLnBrk="1" fontAlgn="auto" latinLnBrk="0" hangingPunct="1">
              <a:lnSpc>
                <a:spcPct val="100000"/>
              </a:lnSpc>
              <a:spcBef>
                <a:spcPts val="1000"/>
              </a:spcBef>
              <a:spcAft>
                <a:spcPts val="600"/>
              </a:spcAft>
              <a:buClrTx/>
              <a:buSzTx/>
              <a:buFont typeface="Arial"/>
              <a:buChar char="•"/>
              <a:tabLst/>
              <a:defRPr/>
            </a:pPr>
            <a:r>
              <a:rPr lang="en-US" sz="800" err="1">
                <a:solidFill>
                  <a:schemeClr val="tx1">
                    <a:lumMod val="75000"/>
                    <a:lumOff val="25000"/>
                  </a:schemeClr>
                </a:solidFill>
                <a:latin typeface="Century Gothic"/>
                <a:cs typeface="Calibri"/>
              </a:rPr>
              <a:t>Basemap</a:t>
            </a:r>
            <a:r>
              <a:rPr lang="en-US" sz="800">
                <a:solidFill>
                  <a:schemeClr val="tx1">
                    <a:lumMod val="75000"/>
                    <a:lumOff val="25000"/>
                  </a:schemeClr>
                </a:solidFill>
                <a:latin typeface="Century Gothic"/>
                <a:cs typeface="Calibri"/>
              </a:rPr>
              <a:t>: Esri, NASA, NGA, USGS, FEMA</a:t>
            </a:r>
          </a:p>
          <a:p>
            <a:pPr marL="171450" indent="-171450">
              <a:spcBef>
                <a:spcPts val="1000"/>
              </a:spcBef>
              <a:spcAft>
                <a:spcPts val="600"/>
              </a:spcAft>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04393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i="1">
                <a:ea typeface="Calibri"/>
                <a:cs typeface="Calibri" panose="020F0502020204030204"/>
              </a:rPr>
              <a:t>Speaker notes:  Olivia</a:t>
            </a:r>
            <a:endParaRPr lang="en-US"/>
          </a:p>
          <a:p>
            <a:pPr>
              <a:spcBef>
                <a:spcPts val="1000"/>
              </a:spcBef>
              <a:spcAft>
                <a:spcPts val="600"/>
              </a:spcAft>
            </a:pPr>
            <a:endParaRPr lang="en-US" i="1">
              <a:cs typeface="Calibri"/>
            </a:endParaRPr>
          </a:p>
          <a:p>
            <a:pPr>
              <a:spcBef>
                <a:spcPts val="1000"/>
              </a:spcBef>
              <a:spcAft>
                <a:spcPts val="600"/>
              </a:spcAft>
            </a:pPr>
            <a:r>
              <a:rPr lang="en-US" dirty="0"/>
              <a:t>The increasing frequency and duration of HAB events in Lake Anna has put it on Virginia’s impaired waters list, a classification which indicates it to be unsuitable for recreational use. Lake Anna has had no-swim advisories issued every year for the last 5 years.</a:t>
            </a:r>
          </a:p>
          <a:p>
            <a:pPr>
              <a:spcBef>
                <a:spcPts val="1000"/>
              </a:spcBef>
              <a:spcAft>
                <a:spcPts val="600"/>
              </a:spcAft>
            </a:pPr>
            <a:endParaRPr lang="en-US">
              <a:ea typeface="Calibri"/>
              <a:cs typeface="Calibri" panose="020F0502020204030204"/>
            </a:endParaRPr>
          </a:p>
          <a:p>
            <a:pPr>
              <a:spcBef>
                <a:spcPts val="1000"/>
              </a:spcBef>
              <a:spcAft>
                <a:spcPts val="600"/>
              </a:spcAft>
            </a:pPr>
            <a:r>
              <a:rPr lang="en-US">
                <a:ea typeface="Calibri"/>
                <a:cs typeface="Calibri" panose="020F0502020204030204"/>
              </a:rPr>
              <a:t>One of the most urgent consequences of HABs is its impact on public health. During a bloom, certain cyanobacteria </a:t>
            </a:r>
            <a:r>
              <a:rPr lang="en-US"/>
              <a:t>species will produce neurotoxins and hepatotoxins</a:t>
            </a:r>
            <a:r>
              <a:rPr lang="en-US">
                <a:ea typeface="Calibri"/>
                <a:cs typeface="Calibri" panose="020F0502020204030204"/>
              </a:rPr>
              <a:t> which can cause a variety of health complications, including gastrointestinal, respiratory, and neurological illness. </a:t>
            </a:r>
            <a:endParaRPr lang="en-US"/>
          </a:p>
          <a:p>
            <a:pPr>
              <a:spcBef>
                <a:spcPts val="1000"/>
              </a:spcBef>
              <a:spcAft>
                <a:spcPts val="600"/>
              </a:spcAft>
            </a:pPr>
            <a:endParaRPr lang="en-US">
              <a:ea typeface="Calibri"/>
              <a:cs typeface="Calibri" panose="020F0502020204030204"/>
            </a:endParaRPr>
          </a:p>
          <a:p>
            <a:pPr>
              <a:spcBef>
                <a:spcPts val="1000"/>
              </a:spcBef>
              <a:spcAft>
                <a:spcPts val="600"/>
              </a:spcAft>
            </a:pPr>
            <a:r>
              <a:rPr lang="en-US">
                <a:ea typeface="Calibri"/>
                <a:cs typeface="Calibri" panose="020F0502020204030204"/>
              </a:rPr>
              <a:t>HABs also pose risk to </a:t>
            </a:r>
            <a:r>
              <a:rPr lang="en-US"/>
              <a:t>ecological systems. The same cyanobacteria toxins which harm humans are also toxic to aquatic life. Additionally, the die-off that occurs after excessive algal proliferation depletes the oxygen necessary to sustain aquatic life.</a:t>
            </a:r>
            <a:endParaRPr lang="en-US">
              <a:ea typeface="Calibri"/>
              <a:cs typeface="Calibri" panose="020F0502020204030204"/>
            </a:endParaRPr>
          </a:p>
          <a:p>
            <a:pPr>
              <a:spcBef>
                <a:spcPts val="1000"/>
              </a:spcBef>
              <a:spcAft>
                <a:spcPts val="600"/>
              </a:spcAft>
            </a:pPr>
            <a:endParaRPr lang="en-US">
              <a:ea typeface="Calibri"/>
              <a:cs typeface="Calibri" panose="020F0502020204030204"/>
            </a:endParaRPr>
          </a:p>
          <a:p>
            <a:pPr>
              <a:spcBef>
                <a:spcPts val="1000"/>
              </a:spcBef>
              <a:spcAft>
                <a:spcPts val="600"/>
              </a:spcAft>
            </a:pPr>
            <a:r>
              <a:rPr lang="en-US">
                <a:ea typeface="Calibri"/>
                <a:cs typeface="Calibri" panose="020F0502020204030204"/>
              </a:rPr>
              <a:t>Higher incidence of HABs also raises economic concerns around the impact reduced recreation and impaired aesthetics have on local business and real estate value.</a:t>
            </a:r>
            <a:endParaRPr lang="en-US" i="1">
              <a:ea typeface="Calibri"/>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638597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Speaker notes: Caroline</a:t>
            </a:r>
            <a:endParaRPr lang="en-US"/>
          </a:p>
          <a:p>
            <a:endParaRPr lang="en-US" i="1">
              <a:ea typeface="Calibri"/>
              <a:cs typeface="Calibri"/>
            </a:endParaRPr>
          </a:p>
          <a:p>
            <a:pPr>
              <a:spcBef>
                <a:spcPts val="1000"/>
              </a:spcBef>
              <a:spcAft>
                <a:spcPts val="600"/>
              </a:spcAft>
            </a:pPr>
            <a:r>
              <a:rPr lang="en-US">
                <a:ea typeface="Calibri"/>
                <a:cs typeface="Calibri"/>
              </a:rPr>
              <a:t>Overarching objective is to use NASA EO to provide the Virginia DEQ with tools to better monitor cyanobacteria &amp; HAB risk factors to empower and enhance their decision-making capabilities. Our team's goal was to explore where HABs are likely to occur throughout Lake Anna, what the potential contributing factors are to algal blooms, and how can we enhance HAB monitoring capabilities through various indices and analyses. We then used these outcomes to generate timeseries of historic algal blooms and historic nuisance events. We strived to have reproducible methodologies in order to contribute to sustainable water resource management strategies for Lake Anna  (reword). </a:t>
            </a:r>
          </a:p>
          <a:p>
            <a:pPr>
              <a:spcBef>
                <a:spcPts val="1000"/>
              </a:spcBef>
              <a:spcAft>
                <a:spcPts val="600"/>
              </a:spcAft>
            </a:pPr>
            <a:endParaRPr lang="en-US">
              <a:ea typeface="Calibri"/>
              <a:cs typeface="Calibri"/>
            </a:endParaRPr>
          </a:p>
          <a:p>
            <a:pPr>
              <a:spcBef>
                <a:spcPts val="1000"/>
              </a:spcBef>
              <a:spcAft>
                <a:spcPts val="600"/>
              </a:spcAft>
            </a:pPr>
            <a:r>
              <a:rPr lang="en-US">
                <a:ea typeface="Calibri"/>
                <a:cs typeface="Calibri"/>
              </a:rPr>
              <a:t>-----</a:t>
            </a:r>
          </a:p>
          <a:p>
            <a:pPr>
              <a:spcBef>
                <a:spcPts val="1000"/>
              </a:spcBef>
              <a:spcAft>
                <a:spcPts val="600"/>
              </a:spcAft>
            </a:pPr>
            <a:r>
              <a:rPr lang="en-US" i="1">
                <a:ea typeface="Calibri"/>
                <a:cs typeface="Calibri"/>
              </a:rPr>
              <a:t>'cyanobacteria' icon:</a:t>
            </a:r>
            <a:r>
              <a:rPr lang="en-US"/>
              <a:t>   pearls by Humam from Noun Project (CCBY3.0): </a:t>
            </a:r>
            <a:r>
              <a:rPr lang="en-US">
                <a:hlinkClick r:id="rId3"/>
              </a:rPr>
              <a:t>https://thenounproject.com/icon/pearls-5523010/</a:t>
            </a:r>
            <a:endParaRPr lang="en-US">
              <a:cs typeface="Calibri"/>
              <a:hlinkClick r:id="rId3"/>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22680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a typeface="Calibri"/>
                <a:cs typeface="Calibri"/>
              </a:rPr>
              <a:t>Speaker notes: Caroline</a:t>
            </a:r>
            <a:endParaRPr lang="en-US" dirty="0">
              <a:ea typeface="Calibri"/>
              <a:cs typeface="Calibri"/>
            </a:endParaRPr>
          </a:p>
          <a:p>
            <a:r>
              <a:rPr lang="en-US" dirty="0">
                <a:ea typeface="Calibri"/>
                <a:cs typeface="Calibri"/>
              </a:rPr>
              <a:t>As mentioned in the previous slide, the overall goal of this project is to use satellite images to</a:t>
            </a:r>
            <a:r>
              <a:rPr lang="en-US" dirty="0"/>
              <a:t> provide the Virginia DEQ with tools to better monitor cyanobacteria &amp; HAB risk factors to empower and enhance their decision-making capabilities. The main satellites used for our analyses included NASA's Landsat 8 OLI/TIRS and Landsat 9 OLI-2/TIRS-2 and ESA's Sentinel 2 MSI and Sentinel 3 OLCI WFR. The timeline above shows when data from each satellite became available (may need to reword). </a:t>
            </a:r>
            <a:r>
              <a:rPr lang="en-US" dirty="0">
                <a:cs typeface="Calibri"/>
              </a:rPr>
              <a:t>Sentinel-2 is comprised of 13 spectral bands, which helped our team to identify chlorophyll concentration and turbidity using various spectral band combinations. </a:t>
            </a:r>
            <a:r>
              <a:rPr lang="en-US" dirty="0"/>
              <a:t>The two Landsat satellites were used to detect surface temperature, and Sentinel-3 was used to detect cyanobacteria in Lake Anna. Sentinel- 3 OLCI WFR contains a higher spectral, temporal, and spatial resolution of 300m that allows the satellite to detect cyanobacteria in water. </a:t>
            </a:r>
            <a:endParaRPr lang="en-US" dirty="0">
              <a:ea typeface="Calibri"/>
              <a:cs typeface="Calibri"/>
            </a:endParaRPr>
          </a:p>
          <a:p>
            <a:endParaRPr lang="en-US" dirty="0">
              <a:cs typeface="Calibri"/>
            </a:endParaRPr>
          </a:p>
          <a:p>
            <a:r>
              <a:rPr lang="en-US" dirty="0">
                <a:ea typeface="Calibri"/>
                <a:cs typeface="Calibri"/>
              </a:rPr>
              <a:t>-----</a:t>
            </a:r>
          </a:p>
          <a:p>
            <a:r>
              <a:rPr lang="en-US" dirty="0">
                <a:ea typeface="Calibri"/>
                <a:cs typeface="Calibri"/>
              </a:rPr>
              <a:t>Photo credit to NASA</a:t>
            </a:r>
          </a:p>
          <a:p>
            <a:r>
              <a:rPr lang="en-US" dirty="0">
                <a:cs typeface="Calibri"/>
                <a:hlinkClick r:id="rId3"/>
              </a:rPr>
              <a:t>https://spaceplace.nasa.gov/gallery-earth/en/ (Public Domain)</a:t>
            </a:r>
            <a:endParaRPr lang="en-US" dirty="0">
              <a:cs typeface="Calibri"/>
            </a:endParaRPr>
          </a:p>
          <a:p>
            <a:r>
              <a:rPr lang="en-US" dirty="0">
                <a:ea typeface="Calibri"/>
                <a:cs typeface="Calibri"/>
              </a:rPr>
              <a:t>Images credited to </a:t>
            </a:r>
          </a:p>
          <a:p>
            <a:r>
              <a:rPr lang="en-US" dirty="0">
                <a:hlinkClick r:id="rId4"/>
              </a:rPr>
              <a:t>https://science.nasa.gov/get-involved/toolkits/spacecraft-icons </a:t>
            </a:r>
            <a:r>
              <a:rPr lang="en-US" dirty="0"/>
              <a:t>(CC BY-SA 2.0 FR)</a:t>
            </a:r>
            <a:endParaRPr lang="en-US" dirty="0">
              <a:cs typeface="Calibri" panose="020F0502020204030204"/>
            </a:endParaRPr>
          </a:p>
          <a:p>
            <a:r>
              <a:rPr lang="en-US" dirty="0">
                <a:hlinkClick r:id="rId5"/>
              </a:rPr>
              <a:t>https://en.wikipedia.org/wiki/Sentinel-2#/media/File:Sentinel_2-IMG_5873-white_(crop).jpg </a:t>
            </a:r>
            <a:r>
              <a:rPr lang="en-US" dirty="0"/>
              <a:t>(CC BY-SA 2.0 FR)</a:t>
            </a:r>
          </a:p>
          <a:p>
            <a:r>
              <a:rPr lang="en-US" dirty="0">
                <a:hlinkClick r:id="rId6"/>
              </a:rPr>
              <a:t>https://www.esa.int/ESA_Multimedia/Images/2012/02/Sentinel-32 </a:t>
            </a:r>
            <a:r>
              <a:rPr lang="en-US" dirty="0"/>
              <a:t>(CC BY-SA 2.0 FR)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655064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Speaker notes: Justin</a:t>
            </a:r>
          </a:p>
          <a:p>
            <a:r>
              <a:rPr lang="en-US">
                <a:ea typeface="Calibri"/>
                <a:cs typeface="Calibri"/>
              </a:rPr>
              <a:t>Data Acquistion:</a:t>
            </a:r>
            <a:endParaRPr lang="en-US">
              <a:cs typeface="Calibri"/>
            </a:endParaRPr>
          </a:p>
          <a:p>
            <a:r>
              <a:rPr lang="en-US">
                <a:ea typeface="Calibri"/>
                <a:cs typeface="Calibri"/>
              </a:rPr>
              <a:t>         -Used GEE to pull Landsat 8 and 9, as well as Sentinel-2 images </a:t>
            </a:r>
            <a:endParaRPr lang="en-US">
              <a:cs typeface="Calibri"/>
            </a:endParaRPr>
          </a:p>
          <a:p>
            <a:r>
              <a:rPr lang="en-US">
                <a:ea typeface="Calibri" panose="020F0502020204030204"/>
                <a:cs typeface="Calibri"/>
              </a:rPr>
              <a:t>         -EUMETSAT was used to pull Sentinel-3 images</a:t>
            </a:r>
          </a:p>
          <a:p>
            <a:r>
              <a:rPr lang="en-US">
                <a:ea typeface="Calibri" panose="020F0502020204030204"/>
                <a:cs typeface="Calibri"/>
              </a:rPr>
              <a:t>         -DEQ In-Situ data: includes water variables and conditions and Ancillary Datasets for crop land data</a:t>
            </a:r>
          </a:p>
          <a:p>
            <a:endParaRPr lang="en-US">
              <a:cs typeface="Calibri"/>
            </a:endParaRPr>
          </a:p>
          <a:p>
            <a:r>
              <a:rPr lang="en-US">
                <a:cs typeface="Calibri"/>
              </a:rPr>
              <a:t>Data Processing: GEE, Excel, ArcGIS Pro, SNAP, and Model Builder were all used to run various filters and conversion in order for our analyses to be more readable. We used cloud masks, water masks, unit conversions- ex. Kelvin to Celsius, seasonal and date filtering reprojection, subset, and vis. Inspection.</a:t>
            </a:r>
            <a:endParaRPr lang="en-US">
              <a:ea typeface="Calibri" panose="020F0502020204030204"/>
              <a:cs typeface="Calibri" panose="020F0502020204030204"/>
            </a:endParaRPr>
          </a:p>
          <a:p>
            <a:endParaRPr lang="en-US">
              <a:cs typeface="Calibri"/>
            </a:endParaRPr>
          </a:p>
          <a:p>
            <a:r>
              <a:rPr lang="en-US">
                <a:cs typeface="Calibri"/>
              </a:rPr>
              <a:t>Data Analysis: We ran analyses on the median values of our image collections, as well as the maximum values of our data collections. The Kriging focused on nutrient detection such as phosphorus and nitrogen, chlorophyll, total suspended solids, and dissolved oxygen. A Principal Component Analysis was conducted on portions of the North Anna and Pamunkey branches of Lake Anna. Hot spot analysis of HAB occurrence.</a:t>
            </a:r>
            <a:endParaRPr lang="en-US">
              <a:ea typeface="Calibri"/>
              <a:cs typeface="Calibri"/>
            </a:endParaRPr>
          </a:p>
          <a:p>
            <a:endParaRPr lang="en-US">
              <a:cs typeface="Calibri"/>
            </a:endParaRPr>
          </a:p>
          <a:p>
            <a:r>
              <a:rPr lang="en-US">
                <a:cs typeface="Calibri"/>
              </a:rPr>
              <a:t>The analyses that we ran were exported to ArcGIS Pro, Excel data sets, and R-Studio in order to create maps and tables to pass off to our partners.</a:t>
            </a:r>
            <a:endParaRPr lang="en-US">
              <a:ea typeface="Calibri"/>
              <a:cs typeface="Calibri"/>
            </a:endParaRPr>
          </a:p>
          <a:p>
            <a:endParaRPr lang="en-US">
              <a:cs typeface="Calibri"/>
            </a:endParaRPr>
          </a:p>
          <a:p>
            <a:r>
              <a:rPr lang="en-US">
                <a:cs typeface="Calibri"/>
              </a:rPr>
              <a:t>End Products: The maps and tables created are used to identify algal bloom trends and risk factor trend maps.</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57252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a typeface="Calibri"/>
                <a:cs typeface="Calibri"/>
              </a:rPr>
              <a:t>Speaker notes:  Justin</a:t>
            </a:r>
            <a:endParaRPr lang="en-US" i="1">
              <a:cs typeface="Calibri"/>
            </a:endParaRPr>
          </a:p>
          <a:p>
            <a:endParaRPr lang="en-US"/>
          </a:p>
          <a:p>
            <a:r>
              <a:rPr lang="en-US">
                <a:cs typeface="Calibri"/>
              </a:rPr>
              <a:t>The team investigated the relationship and interactions between several water quality parameters such as chlorophyll, cyanobacteria, nutrients in the water, surface temperature and turbidity. </a:t>
            </a:r>
          </a:p>
          <a:p>
            <a:r>
              <a:rPr lang="en-US">
                <a:cs typeface="Calibri"/>
              </a:rPr>
              <a:t>The Virginia DEQ provided NASA DEVELOP with In-situ data to process, which included variables such as nitrogen, chlorophyll, phosphorus, dissolved oxygen and total suspended solids. </a:t>
            </a:r>
            <a:endParaRPr lang="en-US"/>
          </a:p>
          <a:p>
            <a:r>
              <a:rPr lang="en-US"/>
              <a:t>Using Sentinel-3 OLCI, the team was able to identify cyanobacteria in the lower portion of the lake. Surface temperature was taken using Landsat-9, and turbidity was taken using Sentinel-2.</a:t>
            </a:r>
            <a:endParaRPr lang="en-US">
              <a:cs typeface="Calibri"/>
            </a:endParaRPr>
          </a:p>
          <a:p>
            <a:endParaRPr lang="en-US">
              <a:cs typeface="Calibri"/>
            </a:endParaRPr>
          </a:p>
          <a:p>
            <a:r>
              <a:rPr lang="en-US">
                <a:cs typeface="Calibri"/>
              </a:rPr>
              <a:t>Nitrogen and Phosphorus created in power point by Justin</a:t>
            </a:r>
          </a:p>
          <a:p>
            <a:endParaRPr lang="en-US">
              <a:cs typeface="Calibri"/>
            </a:endParaRPr>
          </a:p>
          <a:p>
            <a:r>
              <a:rPr lang="en-US">
                <a:cs typeface="Calibri"/>
              </a:rPr>
              <a:t>Chlorophyll, cyanobacteria, and Secchi disk are from </a:t>
            </a:r>
            <a:r>
              <a:rPr lang="en-US" err="1">
                <a:cs typeface="Calibri"/>
              </a:rPr>
              <a:t>wikimedia</a:t>
            </a:r>
            <a:r>
              <a:rPr lang="en-US">
                <a:cs typeface="Calibri"/>
              </a:rPr>
              <a:t> commons</a:t>
            </a:r>
          </a:p>
          <a:p>
            <a:r>
              <a:rPr lang="en-US"/>
              <a:t>Secchi Disk: </a:t>
            </a:r>
            <a:r>
              <a:rPr lang="en-US">
                <a:hlinkClick r:id="rId3"/>
              </a:rPr>
              <a:t>https://commons.wikimedia.org/wiki/File:Secchi_disk_pattern.svg</a:t>
            </a:r>
            <a:r>
              <a:rPr lang="en-US"/>
              <a:t> (public domain)</a:t>
            </a:r>
            <a:endParaRPr lang="en-US">
              <a:cs typeface="Calibri"/>
            </a:endParaRPr>
          </a:p>
          <a:p>
            <a:r>
              <a:rPr lang="en-US">
                <a:cs typeface="Calibri"/>
              </a:rPr>
              <a:t>Chlorophyll: </a:t>
            </a:r>
            <a:r>
              <a:rPr lang="en-US">
                <a:hlinkClick r:id="rId4"/>
              </a:rPr>
              <a:t>https://commons.wikimedia.org/wiki/File:NSRW_Chlorophyll_-_Chloroplasts_(2).jpg</a:t>
            </a:r>
            <a:r>
              <a:rPr lang="en-US"/>
              <a:t> (public domain)</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Cyanobacteria: </a:t>
            </a:r>
            <a:r>
              <a:rPr lang="en-US">
                <a:hlinkClick r:id="rId5"/>
              </a:rPr>
              <a:t>https://commons.wikimedia.org/wiki/File:CSIRO_ScienceImage_4203_A_bluegreen_algae_species_Cylindrospermum_sp_under_magnification.jpg</a:t>
            </a:r>
            <a:r>
              <a:rPr lang="en-US"/>
              <a:t> (public domain)</a:t>
            </a:r>
            <a:endParaRPr lang="en-US">
              <a:cs typeface="Calibri"/>
            </a:endParaRPr>
          </a:p>
          <a:p>
            <a:endParaRPr lang="en-US">
              <a:cs typeface="Calibri"/>
            </a:endParaRPr>
          </a:p>
          <a:p>
            <a:r>
              <a:rPr lang="en-US">
                <a:cs typeface="Calibri"/>
              </a:rPr>
              <a:t>Thermometer is from </a:t>
            </a:r>
            <a:r>
              <a:rPr lang="en-US" err="1">
                <a:cs typeface="Calibri"/>
              </a:rPr>
              <a:t>Pixabay</a:t>
            </a:r>
            <a:endParaRPr lang="en-US">
              <a:cs typeface="Calibri"/>
            </a:endParaRPr>
          </a:p>
          <a:p>
            <a:r>
              <a:rPr lang="en-US">
                <a:hlinkClick r:id="rId6"/>
              </a:rPr>
              <a:t>https://pixabay.com/vectors/thermometer-temperature-1134182/</a:t>
            </a:r>
            <a:r>
              <a:rPr lang="en-US"/>
              <a:t> (</a:t>
            </a:r>
            <a:r>
              <a:rPr lang="en-US" err="1"/>
              <a:t>pixabay</a:t>
            </a:r>
            <a:r>
              <a:rPr lang="en-US"/>
              <a:t> license)</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012397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40" b="34940"/>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4DAEB3">
                    <a:alpha val="10000"/>
                  </a:srgbClr>
                </a:solidFill>
                <a:latin typeface="Century Gothic" panose="020B0502020202020204" pitchFamily="34" charset="0"/>
              </a:rPr>
              <a:t>ANNIVERSARY</a:t>
            </a:r>
            <a:endParaRPr lang="en-US" sz="2400" b="1" spc="4000" baseline="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Study Area </a:t>
            </a:r>
            <a:r>
              <a:rPr lang="en-US" sz="3200" b="0" spc="0" baseline="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4DAE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BE626FD2-F79C-401F-B094-EB00A4AC804C}"/>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
        <p:nvSpPr>
          <p:cNvPr id="26" name="TextBox 25">
            <a:extLst>
              <a:ext uri="{FF2B5EF4-FFF2-40B4-BE49-F238E27FC236}">
                <a16:creationId xmlns:a16="http://schemas.microsoft.com/office/drawing/2014/main" id="{E950B52E-9DD3-434F-B2D2-31F54CA389FC}"/>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27" name="TextBox 26">
            <a:extLst>
              <a:ext uri="{FF2B5EF4-FFF2-40B4-BE49-F238E27FC236}">
                <a16:creationId xmlns:a16="http://schemas.microsoft.com/office/drawing/2014/main" id="{54C29FDD-005D-468B-82CB-8109D41E50FC}"/>
              </a:ext>
            </a:extLst>
          </p:cNvPr>
          <p:cNvSpPr txBox="1"/>
          <p:nvPr userDrawn="1"/>
        </p:nvSpPr>
        <p:spPr>
          <a:xfrm>
            <a:off x="6047064" y="4366659"/>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28" name="TextBox 27">
            <a:extLst>
              <a:ext uri="{FF2B5EF4-FFF2-40B4-BE49-F238E27FC236}">
                <a16:creationId xmlns:a16="http://schemas.microsoft.com/office/drawing/2014/main" id="{30E783C9-923A-4BCE-BBD5-F1E601680CA9}"/>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29" name="TextBox 28">
            <a:extLst>
              <a:ext uri="{FF2B5EF4-FFF2-40B4-BE49-F238E27FC236}">
                <a16:creationId xmlns:a16="http://schemas.microsoft.com/office/drawing/2014/main" id="{B0142B22-E90D-45F1-A069-57878DE16B6A}"/>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30" name="TextBox 29">
            <a:extLst>
              <a:ext uri="{FF2B5EF4-FFF2-40B4-BE49-F238E27FC236}">
                <a16:creationId xmlns:a16="http://schemas.microsoft.com/office/drawing/2014/main" id="{B98C7520-C77F-4FA6-8A67-D8E141320EAC}"/>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jpe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40.png"/><Relationship Id="rId5" Type="http://schemas.microsoft.com/office/2007/relationships/hdphoto" Target="../media/hdphoto3.wdp"/><Relationship Id="rId10" Type="http://schemas.microsoft.com/office/2014/relationships/chartEx" Target="../charts/chartEx1.xml"/><Relationship Id="rId4" Type="http://schemas.openxmlformats.org/officeDocument/2006/relationships/image" Target="../media/image52.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5.jpe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6.wdp"/><Relationship Id="rId10" Type="http://schemas.openxmlformats.org/officeDocument/2006/relationships/image" Target="../media/image58.png"/><Relationship Id="rId4" Type="http://schemas.openxmlformats.org/officeDocument/2006/relationships/image" Target="../media/image56.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0.gi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gif"/><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1.png"/><Relationship Id="rId10" Type="http://schemas.openxmlformats.org/officeDocument/2006/relationships/image" Target="../media/image92.png"/><Relationship Id="rId4" Type="http://schemas.openxmlformats.org/officeDocument/2006/relationships/image" Target="../media/image90.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5.sv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Lake Anna </a:t>
            </a:r>
            <a:r>
              <a:rPr lang="en-US" sz="3200" b="0" spc="0" baseline="0">
                <a:solidFill>
                  <a:srgbClr val="4DAEB3"/>
                </a:solidFill>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Using NASA Earth Observations to Identify Algal Event Risk Factors in Lake Anna and Help Inform Future Management Practices</a:t>
            </a: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sym typeface="Wingdings" panose="05000000000000000000" pitchFamily="2" charset="2"/>
              </a:rPr>
              <a:t>Olivia Etherton </a:t>
            </a:r>
            <a:r>
              <a:rPr lang="en-US" sz="2000">
                <a:solidFill>
                  <a:schemeClr val="tx1">
                    <a:lumMod val="75000"/>
                    <a:lumOff val="25000"/>
                  </a:schemeClr>
                </a:solidFill>
                <a:latin typeface="Century Gothic"/>
              </a:rPr>
              <a:t> Caroline Bahun </a:t>
            </a:r>
            <a:r>
              <a:rPr lang="en-US" sz="2000">
                <a:solidFill>
                  <a:schemeClr val="tx1">
                    <a:lumMod val="75000"/>
                    <a:lumOff val="25000"/>
                  </a:schemeClr>
                </a:solidFill>
                <a:latin typeface="Century Gothic"/>
                <a:sym typeface="Wingdings" panose="05000000000000000000" pitchFamily="2" charset="2"/>
              </a:rPr>
              <a:t></a:t>
            </a:r>
            <a:r>
              <a:rPr lang="en-US" sz="2000">
                <a:solidFill>
                  <a:schemeClr val="tx1">
                    <a:lumMod val="75000"/>
                    <a:lumOff val="25000"/>
                  </a:schemeClr>
                </a:solidFill>
                <a:latin typeface="Century Gothic"/>
              </a:rPr>
              <a:t> Alexander Krest </a:t>
            </a:r>
            <a:r>
              <a:rPr lang="en-US" sz="2000">
                <a:solidFill>
                  <a:schemeClr val="tx1">
                    <a:lumMod val="75000"/>
                    <a:lumOff val="25000"/>
                  </a:schemeClr>
                </a:solidFill>
                <a:latin typeface="Century Gothic"/>
                <a:sym typeface="Wingdings" panose="05000000000000000000" pitchFamily="2" charset="2"/>
              </a:rPr>
              <a:t></a:t>
            </a:r>
            <a:r>
              <a:rPr lang="en-US" sz="2000">
                <a:solidFill>
                  <a:schemeClr val="tx1">
                    <a:lumMod val="75000"/>
                    <a:lumOff val="25000"/>
                  </a:schemeClr>
                </a:solidFill>
                <a:latin typeface="Century Gothic"/>
              </a:rPr>
              <a:t> Justin Wilder</a:t>
            </a:r>
            <a:endParaRPr lang="en-US" sz="200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Virginia – Langley | Summer 2023 </a:t>
            </a:r>
            <a:endParaRPr lang="en-US" sz="1600" b="1">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B0F5D5B8-7B33-5B3C-77E7-55CDAC80A754}"/>
              </a:ext>
            </a:extLst>
          </p:cNvPr>
          <p:cNvSpPr txBox="1"/>
          <p:nvPr/>
        </p:nvSpPr>
        <p:spPr>
          <a:xfrm>
            <a:off x="4724400" y="3200400"/>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8703B61F-B38F-8084-855A-71CE1CAFE827}"/>
              </a:ext>
            </a:extLst>
          </p:cNvPr>
          <p:cNvSpPr txBox="1"/>
          <p:nvPr/>
        </p:nvSpPr>
        <p:spPr>
          <a:xfrm>
            <a:off x="4867275" y="3343275"/>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134662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72A2DA9-11D9-7D18-770D-06FEDE5E3AD6}"/>
              </a:ext>
            </a:extLst>
          </p:cNvPr>
          <p:cNvPicPr>
            <a:picLocks noChangeAspect="1"/>
          </p:cNvPicPr>
          <p:nvPr/>
        </p:nvPicPr>
        <p:blipFill>
          <a:blip r:embed="rId3"/>
          <a:stretch>
            <a:fillRect/>
          </a:stretch>
        </p:blipFill>
        <p:spPr>
          <a:xfrm>
            <a:off x="3403600" y="1582651"/>
            <a:ext cx="5765800" cy="4988098"/>
          </a:xfrm>
          <a:prstGeom prst="rect">
            <a:avLst/>
          </a:prstGeom>
        </p:spPr>
      </p:pic>
      <p:sp>
        <p:nvSpPr>
          <p:cNvPr id="130" name="Rectangle 129">
            <a:extLst>
              <a:ext uri="{FF2B5EF4-FFF2-40B4-BE49-F238E27FC236}">
                <a16:creationId xmlns:a16="http://schemas.microsoft.com/office/drawing/2014/main" id="{83F9FDD4-E480-4BB5-B576-58EEEB622777}"/>
              </a:ext>
            </a:extLst>
          </p:cNvPr>
          <p:cNvSpPr/>
          <p:nvPr/>
        </p:nvSpPr>
        <p:spPr>
          <a:xfrm>
            <a:off x="-3376" y="255401"/>
            <a:ext cx="12199255" cy="419100"/>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sp>
        <p:nvSpPr>
          <p:cNvPr id="129" name="Text Placeholder 5">
            <a:extLst>
              <a:ext uri="{FF2B5EF4-FFF2-40B4-BE49-F238E27FC236}">
                <a16:creationId xmlns:a16="http://schemas.microsoft.com/office/drawing/2014/main" id="{CA960E6B-322C-0C66-2A8B-6A875C8B3A6A}"/>
              </a:ext>
            </a:extLst>
          </p:cNvPr>
          <p:cNvSpPr txBox="1">
            <a:spLocks/>
          </p:cNvSpPr>
          <p:nvPr/>
        </p:nvSpPr>
        <p:spPr>
          <a:xfrm>
            <a:off x="0" y="610036"/>
            <a:ext cx="1218910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b="1" i="1">
                <a:solidFill>
                  <a:schemeClr val="tx1">
                    <a:lumMod val="75000"/>
                    <a:lumOff val="25000"/>
                  </a:schemeClr>
                </a:solidFill>
                <a:latin typeface="Century Gothic" panose="020F0302020204030204"/>
              </a:rPr>
              <a:t>Surface Temperature</a:t>
            </a:r>
            <a:endParaRPr lang="en-US">
              <a:solidFill>
                <a:schemeClr val="tx1">
                  <a:lumMod val="75000"/>
                  <a:lumOff val="25000"/>
                </a:schemeClr>
              </a:solidFill>
            </a:endParaRPr>
          </a:p>
        </p:txBody>
      </p:sp>
      <p:grpSp>
        <p:nvGrpSpPr>
          <p:cNvPr id="171" name="Group 170">
            <a:extLst>
              <a:ext uri="{FF2B5EF4-FFF2-40B4-BE49-F238E27FC236}">
                <a16:creationId xmlns:a16="http://schemas.microsoft.com/office/drawing/2014/main" id="{31518531-8680-A063-53F6-C40FF399CBF9}"/>
              </a:ext>
            </a:extLst>
          </p:cNvPr>
          <p:cNvGrpSpPr/>
          <p:nvPr/>
        </p:nvGrpSpPr>
        <p:grpSpPr>
          <a:xfrm>
            <a:off x="8637396" y="1724938"/>
            <a:ext cx="420638" cy="631991"/>
            <a:chOff x="1828458" y="3632053"/>
            <a:chExt cx="675053" cy="918849"/>
          </a:xfrm>
        </p:grpSpPr>
        <p:pic>
          <p:nvPicPr>
            <p:cNvPr id="169" name="Picture 168" descr="Shape&#10;&#10;Description automatically generated">
              <a:extLst>
                <a:ext uri="{FF2B5EF4-FFF2-40B4-BE49-F238E27FC236}">
                  <a16:creationId xmlns:a16="http://schemas.microsoft.com/office/drawing/2014/main" id="{C40E6D50-5118-10E5-BB3F-95270007F3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0323" y1="61579" x2="40323" y2="61579"/>
                          <a14:foregroundMark x1="54839" y1="57895" x2="54839" y2="57895"/>
                          <a14:foregroundMark x1="54839" y1="57895" x2="54839" y2="57895"/>
                          <a14:foregroundMark x1="56452" y1="65789" x2="51613" y2="40000"/>
                          <a14:foregroundMark x1="53515" y1="14211" x2="54032" y2="13684"/>
                          <a14:foregroundMark x1="52999" y1="14737" x2="53515" y2="14211"/>
                          <a14:foregroundMark x1="52483" y1="15263" x2="52999" y2="14737"/>
                          <a14:foregroundMark x1="51967" y1="15789" x2="52483" y2="15263"/>
                          <a14:foregroundMark x1="50934" y1="16842" x2="51967" y2="15789"/>
                          <a14:foregroundMark x1="48870" y1="18947" x2="50934" y2="16842"/>
                          <a14:foregroundMark x1="48354" y1="19474" x2="48870" y2="18947"/>
                          <a14:foregroundMark x1="47838" y1="20000" x2="48354" y2="19474"/>
                          <a14:foregroundMark x1="47322" y1="20526" x2="47838" y2="20000"/>
                          <a14:foregroundMark x1="46805" y1="21053" x2="47322" y2="20526"/>
                          <a14:foregroundMark x1="45257" y1="22632" x2="46805" y2="21053"/>
                          <a14:foregroundMark x1="44741" y1="23158" x2="45257" y2="22632"/>
                          <a14:foregroundMark x1="43709" y1="24211" x2="44741" y2="23158"/>
                          <a14:foregroundMark x1="41645" y1="26316" x2="43709" y2="24211"/>
                          <a14:foregroundMark x1="41129" y1="26842" x2="41645" y2="26316"/>
                          <a14:backgroundMark x1="51613" y1="14211" x2="51613" y2="14211"/>
                          <a14:backgroundMark x1="54032" y1="15263" x2="54032" y2="15263"/>
                          <a14:backgroundMark x1="51613" y1="15789" x2="51613" y2="15789"/>
                          <a14:backgroundMark x1="54032" y1="14737" x2="54032" y2="14737"/>
                          <a14:backgroundMark x1="52419" y1="14737" x2="52419" y2="14737"/>
                          <a14:backgroundMark x1="45161" y1="20000" x2="45161" y2="20000"/>
                          <a14:backgroundMark x1="47581" y1="18947" x2="47581" y2="18947"/>
                          <a14:backgroundMark x1="46774" y1="20526" x2="46774" y2="20526"/>
                          <a14:backgroundMark x1="47581" y1="21053" x2="47581" y2="21053"/>
                          <a14:backgroundMark x1="46774" y1="22632" x2="46774" y2="22632"/>
                          <a14:backgroundMark x1="45161" y1="22632" x2="45161" y2="22632"/>
                          <a14:backgroundMark x1="45161" y1="23158" x2="45161" y2="23158"/>
                          <a14:backgroundMark x1="45161" y1="24211" x2="45161" y2="24211"/>
                          <a14:backgroundMark x1="53226" y1="13684" x2="53226" y2="13684"/>
                          <a14:backgroundMark x1="52419" y1="16842" x2="52419" y2="16842"/>
                          <a14:backgroundMark x1="51613" y1="15789" x2="51613" y2="15789"/>
                          <a14:backgroundMark x1="40323" y1="27368" x2="40323" y2="27368"/>
                          <a14:backgroundMark x1="45968" y1="21053" x2="45968" y2="21053"/>
                          <a14:backgroundMark x1="49194" y1="20000" x2="49194" y2="20000"/>
                          <a14:backgroundMark x1="47581" y1="19474" x2="47581" y2="19474"/>
                          <a14:backgroundMark x1="40323" y1="26316" x2="40323" y2="26316"/>
                        </a14:backgroundRemoval>
                      </a14:imgEffect>
                    </a14:imgLayer>
                  </a14:imgProps>
                </a:ext>
                <a:ext uri="{28A0092B-C50C-407E-A947-70E740481C1C}">
                  <a14:useLocalDpi xmlns:a14="http://schemas.microsoft.com/office/drawing/2010/main" val="0"/>
                </a:ext>
              </a:extLst>
            </a:blip>
            <a:srcRect t="27669" r="1493"/>
            <a:stretch/>
          </p:blipFill>
          <p:spPr>
            <a:xfrm>
              <a:off x="1828458" y="3966051"/>
              <a:ext cx="675053" cy="584851"/>
            </a:xfrm>
            <a:prstGeom prst="rect">
              <a:avLst/>
            </a:prstGeom>
          </p:spPr>
        </p:pic>
        <p:sp>
          <p:nvSpPr>
            <p:cNvPr id="170" name="TextBox 169">
              <a:extLst>
                <a:ext uri="{FF2B5EF4-FFF2-40B4-BE49-F238E27FC236}">
                  <a16:creationId xmlns:a16="http://schemas.microsoft.com/office/drawing/2014/main" id="{5B7B161C-8161-3A88-5439-A4408851282A}"/>
                </a:ext>
              </a:extLst>
            </p:cNvPr>
            <p:cNvSpPr txBox="1"/>
            <p:nvPr/>
          </p:nvSpPr>
          <p:spPr>
            <a:xfrm>
              <a:off x="1925547" y="3632053"/>
              <a:ext cx="339100" cy="36462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N</a:t>
              </a:r>
            </a:p>
          </p:txBody>
        </p:sp>
      </p:grpSp>
      <p:grpSp>
        <p:nvGrpSpPr>
          <p:cNvPr id="7" name="Group 6">
            <a:extLst>
              <a:ext uri="{FF2B5EF4-FFF2-40B4-BE49-F238E27FC236}">
                <a16:creationId xmlns:a16="http://schemas.microsoft.com/office/drawing/2014/main" id="{13F6A1A9-AB7F-5FD1-062D-B93C9A8585E1}"/>
              </a:ext>
            </a:extLst>
          </p:cNvPr>
          <p:cNvGrpSpPr/>
          <p:nvPr/>
        </p:nvGrpSpPr>
        <p:grpSpPr>
          <a:xfrm>
            <a:off x="3628979" y="5174562"/>
            <a:ext cx="1114020" cy="775863"/>
            <a:chOff x="668064" y="5367550"/>
            <a:chExt cx="1048706" cy="821097"/>
          </a:xfrm>
        </p:grpSpPr>
        <p:pic>
          <p:nvPicPr>
            <p:cNvPr id="2" name="Picture 2">
              <a:extLst>
                <a:ext uri="{FF2B5EF4-FFF2-40B4-BE49-F238E27FC236}">
                  <a16:creationId xmlns:a16="http://schemas.microsoft.com/office/drawing/2014/main" id="{4E8CD2A9-4FE0-EBFF-5012-93709AFE74BA}"/>
                </a:ext>
              </a:extLst>
            </p:cNvPr>
            <p:cNvPicPr>
              <a:picLocks noChangeAspect="1"/>
            </p:cNvPicPr>
            <p:nvPr/>
          </p:nvPicPr>
          <p:blipFill rotWithShape="1">
            <a:blip r:embed="rId6"/>
            <a:srcRect l="6896" t="5364" r="13333" b="7556"/>
            <a:stretch/>
          </p:blipFill>
          <p:spPr>
            <a:xfrm>
              <a:off x="668064" y="5418401"/>
              <a:ext cx="303926" cy="705027"/>
            </a:xfrm>
            <a:prstGeom prst="rect">
              <a:avLst/>
            </a:prstGeom>
          </p:spPr>
        </p:pic>
        <p:sp>
          <p:nvSpPr>
            <p:cNvPr id="4" name="TextBox 3">
              <a:extLst>
                <a:ext uri="{FF2B5EF4-FFF2-40B4-BE49-F238E27FC236}">
                  <a16:creationId xmlns:a16="http://schemas.microsoft.com/office/drawing/2014/main" id="{F9DAFB6D-8518-6AA6-3C6A-822C5E9431DC}"/>
                </a:ext>
              </a:extLst>
            </p:cNvPr>
            <p:cNvSpPr txBox="1"/>
            <p:nvPr/>
          </p:nvSpPr>
          <p:spPr>
            <a:xfrm>
              <a:off x="947515" y="5367550"/>
              <a:ext cx="7692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35 </a:t>
              </a:r>
              <a:r>
                <a:rPr lang="en-US" sz="1400">
                  <a:solidFill>
                    <a:srgbClr val="000000"/>
                  </a:solidFill>
                  <a:latin typeface="Century Gothic"/>
                  <a:cs typeface="Calibri"/>
                </a:rPr>
                <a:t>°C</a:t>
              </a:r>
              <a:endParaRPr lang="en-US" sz="140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FB4A9A41-16AB-7E9E-4C2F-1A13755E87A6}"/>
                </a:ext>
              </a:extLst>
            </p:cNvPr>
            <p:cNvSpPr txBox="1"/>
            <p:nvPr/>
          </p:nvSpPr>
          <p:spPr>
            <a:xfrm>
              <a:off x="969286" y="5880870"/>
              <a:ext cx="6168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a:t>
              </a:r>
              <a:r>
                <a:rPr lang="en-US" sz="1400">
                  <a:solidFill>
                    <a:srgbClr val="000000"/>
                  </a:solidFill>
                  <a:latin typeface="Century Gothic"/>
                  <a:cs typeface="Calibri"/>
                </a:rPr>
                <a:t>°C</a:t>
              </a:r>
              <a:endParaRPr lang="en-US" sz="1400">
                <a:solidFill>
                  <a:schemeClr val="tx1">
                    <a:lumMod val="75000"/>
                    <a:lumOff val="25000"/>
                  </a:schemeClr>
                </a:solidFill>
                <a:latin typeface="Century Gothic"/>
                <a:cs typeface="Calibri"/>
              </a:endParaRPr>
            </a:p>
          </p:txBody>
        </p:sp>
      </p:grpSp>
      <p:sp>
        <p:nvSpPr>
          <p:cNvPr id="9" name="TextBox 8">
            <a:extLst>
              <a:ext uri="{FF2B5EF4-FFF2-40B4-BE49-F238E27FC236}">
                <a16:creationId xmlns:a16="http://schemas.microsoft.com/office/drawing/2014/main" id="{03582263-D4D0-1B45-801A-84FBCDE65583}"/>
              </a:ext>
            </a:extLst>
          </p:cNvPr>
          <p:cNvSpPr txBox="1"/>
          <p:nvPr/>
        </p:nvSpPr>
        <p:spPr>
          <a:xfrm>
            <a:off x="3128252" y="1193117"/>
            <a:ext cx="638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Median Surface Temperature (</a:t>
            </a:r>
            <a:r>
              <a:rPr lang="en-US" sz="1600">
                <a:latin typeface="Century Gothic"/>
                <a:cs typeface="Calibri"/>
              </a:rPr>
              <a:t>°C)</a:t>
            </a:r>
            <a:r>
              <a:rPr lang="en-US">
                <a:latin typeface="Century Gothic"/>
                <a:cs typeface="Calibri"/>
              </a:rPr>
              <a:t> Jun-Sept, 2016 - 2022</a:t>
            </a:r>
            <a:endParaRPr lang="en-US">
              <a:latin typeface="Century Gothic"/>
            </a:endParaRPr>
          </a:p>
        </p:txBody>
      </p:sp>
      <p:grpSp>
        <p:nvGrpSpPr>
          <p:cNvPr id="16" name="Group 15">
            <a:extLst>
              <a:ext uri="{FF2B5EF4-FFF2-40B4-BE49-F238E27FC236}">
                <a16:creationId xmlns:a16="http://schemas.microsoft.com/office/drawing/2014/main" id="{BA48A8F3-181B-3DE6-DADD-E559A99A9839}"/>
              </a:ext>
            </a:extLst>
          </p:cNvPr>
          <p:cNvGrpSpPr/>
          <p:nvPr/>
        </p:nvGrpSpPr>
        <p:grpSpPr>
          <a:xfrm>
            <a:off x="3544833" y="6023647"/>
            <a:ext cx="1285251" cy="475883"/>
            <a:chOff x="3414204" y="6023647"/>
            <a:chExt cx="1285251" cy="475883"/>
          </a:xfrm>
        </p:grpSpPr>
        <p:pic>
          <p:nvPicPr>
            <p:cNvPr id="10" name="Picture 10" descr="A yellow and orange lightning&#10;&#10;Description automatically generated">
              <a:extLst>
                <a:ext uri="{FF2B5EF4-FFF2-40B4-BE49-F238E27FC236}">
                  <a16:creationId xmlns:a16="http://schemas.microsoft.com/office/drawing/2014/main" id="{8F6AA157-F365-CC36-221E-7051CD4D5DB1}"/>
                </a:ext>
              </a:extLst>
            </p:cNvPr>
            <p:cNvPicPr>
              <a:picLocks noChangeAspect="1"/>
            </p:cNvPicPr>
            <p:nvPr/>
          </p:nvPicPr>
          <p:blipFill rotWithShape="1">
            <a:blip r:embed="rId7"/>
            <a:srcRect l="1721" t="95048" r="81847" b="1524"/>
            <a:stretch/>
          </p:blipFill>
          <p:spPr>
            <a:xfrm>
              <a:off x="3429001" y="6303239"/>
              <a:ext cx="1144795" cy="196291"/>
            </a:xfrm>
            <a:prstGeom prst="rect">
              <a:avLst/>
            </a:prstGeom>
          </p:spPr>
        </p:pic>
        <p:sp>
          <p:nvSpPr>
            <p:cNvPr id="12" name="TextBox 11">
              <a:extLst>
                <a:ext uri="{FF2B5EF4-FFF2-40B4-BE49-F238E27FC236}">
                  <a16:creationId xmlns:a16="http://schemas.microsoft.com/office/drawing/2014/main" id="{F6EBDC5E-FAB7-960C-B4BF-0B8876CBC115}"/>
                </a:ext>
              </a:extLst>
            </p:cNvPr>
            <p:cNvSpPr txBox="1"/>
            <p:nvPr/>
          </p:nvSpPr>
          <p:spPr>
            <a:xfrm>
              <a:off x="4372147" y="6034533"/>
              <a:ext cx="3273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latin typeface="Century Gothic"/>
                  <a:cs typeface="Calibri"/>
                </a:rPr>
                <a:t>4</a:t>
              </a:r>
            </a:p>
          </p:txBody>
        </p:sp>
        <p:sp>
          <p:nvSpPr>
            <p:cNvPr id="13" name="TextBox 12">
              <a:extLst>
                <a:ext uri="{FF2B5EF4-FFF2-40B4-BE49-F238E27FC236}">
                  <a16:creationId xmlns:a16="http://schemas.microsoft.com/office/drawing/2014/main" id="{1DF021E9-40D9-E3C0-DDEC-94EF2DD3819E}"/>
                </a:ext>
              </a:extLst>
            </p:cNvPr>
            <p:cNvSpPr txBox="1"/>
            <p:nvPr/>
          </p:nvSpPr>
          <p:spPr>
            <a:xfrm>
              <a:off x="3414204" y="6034533"/>
              <a:ext cx="3273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latin typeface="Century Gothic"/>
                  <a:cs typeface="Calibri"/>
                </a:rPr>
                <a:t>0</a:t>
              </a:r>
            </a:p>
          </p:txBody>
        </p:sp>
        <p:sp>
          <p:nvSpPr>
            <p:cNvPr id="14" name="TextBox 13">
              <a:extLst>
                <a:ext uri="{FF2B5EF4-FFF2-40B4-BE49-F238E27FC236}">
                  <a16:creationId xmlns:a16="http://schemas.microsoft.com/office/drawing/2014/main" id="{9280F323-761D-2499-E69B-CFD50E177FC5}"/>
                </a:ext>
              </a:extLst>
            </p:cNvPr>
            <p:cNvSpPr txBox="1"/>
            <p:nvPr/>
          </p:nvSpPr>
          <p:spPr>
            <a:xfrm>
              <a:off x="3631918" y="6034532"/>
              <a:ext cx="3273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latin typeface="Century Gothic"/>
                  <a:cs typeface="Calibri"/>
                </a:rPr>
                <a:t>1</a:t>
              </a:r>
            </a:p>
          </p:txBody>
        </p:sp>
        <p:sp>
          <p:nvSpPr>
            <p:cNvPr id="15" name="TextBox 14">
              <a:extLst>
                <a:ext uri="{FF2B5EF4-FFF2-40B4-BE49-F238E27FC236}">
                  <a16:creationId xmlns:a16="http://schemas.microsoft.com/office/drawing/2014/main" id="{AA9ECE54-FA16-534B-A814-27251D2DAF0D}"/>
                </a:ext>
              </a:extLst>
            </p:cNvPr>
            <p:cNvSpPr txBox="1"/>
            <p:nvPr/>
          </p:nvSpPr>
          <p:spPr>
            <a:xfrm>
              <a:off x="3882289" y="6023647"/>
              <a:ext cx="3273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latin typeface="Century Gothic"/>
                  <a:cs typeface="Calibri"/>
                </a:rPr>
                <a:t>2</a:t>
              </a:r>
            </a:p>
          </p:txBody>
        </p:sp>
      </p:grpSp>
      <p:sp>
        <p:nvSpPr>
          <p:cNvPr id="18" name="TextBox 17">
            <a:extLst>
              <a:ext uri="{FF2B5EF4-FFF2-40B4-BE49-F238E27FC236}">
                <a16:creationId xmlns:a16="http://schemas.microsoft.com/office/drawing/2014/main" id="{8B2EFBCD-4CDB-A1AE-6F7B-6F5391169791}"/>
              </a:ext>
            </a:extLst>
          </p:cNvPr>
          <p:cNvSpPr txBox="1"/>
          <p:nvPr/>
        </p:nvSpPr>
        <p:spPr>
          <a:xfrm>
            <a:off x="4622519" y="6230476"/>
            <a:ext cx="6538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latin typeface="Century Gothic"/>
                <a:cs typeface="Calibri"/>
              </a:rPr>
              <a:t>Miles</a:t>
            </a:r>
          </a:p>
        </p:txBody>
      </p:sp>
      <p:sp>
        <p:nvSpPr>
          <p:cNvPr id="5" name="TextBox 4">
            <a:extLst>
              <a:ext uri="{FF2B5EF4-FFF2-40B4-BE49-F238E27FC236}">
                <a16:creationId xmlns:a16="http://schemas.microsoft.com/office/drawing/2014/main" id="{05A42933-37D4-F6E2-4D6C-C294BB85D3B0}"/>
              </a:ext>
            </a:extLst>
          </p:cNvPr>
          <p:cNvSpPr txBox="1"/>
          <p:nvPr/>
        </p:nvSpPr>
        <p:spPr>
          <a:xfrm>
            <a:off x="7903585" y="6405562"/>
            <a:ext cx="12967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chemeClr val="tx1">
                    <a:lumMod val="65000"/>
                    <a:lumOff val="35000"/>
                  </a:schemeClr>
                </a:solidFill>
                <a:latin typeface="Century Gothic"/>
                <a:cs typeface="Calibri"/>
              </a:rPr>
              <a:t>ESRI, NASA, NGA, USGS, FEMA</a:t>
            </a:r>
            <a:endParaRPr lang="en-US" sz="600">
              <a:solidFill>
                <a:schemeClr val="tx1">
                  <a:lumMod val="65000"/>
                  <a:lumOff val="35000"/>
                </a:schemeClr>
              </a:solidFill>
              <a:latin typeface="Century Gothic"/>
            </a:endParaRPr>
          </a:p>
        </p:txBody>
      </p:sp>
    </p:spTree>
    <p:extLst>
      <p:ext uri="{BB962C8B-B14F-4D97-AF65-F5344CB8AC3E}">
        <p14:creationId xmlns:p14="http://schemas.microsoft.com/office/powerpoint/2010/main" val="271076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5" descr="A map of a lake&#10;&#10;Description automatically generated">
            <a:extLst>
              <a:ext uri="{FF2B5EF4-FFF2-40B4-BE49-F238E27FC236}">
                <a16:creationId xmlns:a16="http://schemas.microsoft.com/office/drawing/2014/main" id="{04D54725-EB18-8170-616A-51F12D13BFCD}"/>
              </a:ext>
            </a:extLst>
          </p:cNvPr>
          <p:cNvPicPr>
            <a:picLocks noChangeAspect="1"/>
          </p:cNvPicPr>
          <p:nvPr/>
        </p:nvPicPr>
        <p:blipFill>
          <a:blip r:embed="rId3"/>
          <a:stretch>
            <a:fillRect/>
          </a:stretch>
        </p:blipFill>
        <p:spPr>
          <a:xfrm>
            <a:off x="5476504" y="1419101"/>
            <a:ext cx="6375070" cy="4930238"/>
          </a:xfrm>
          <a:prstGeom prst="rect">
            <a:avLst/>
          </a:prstGeom>
        </p:spPr>
      </p:pic>
      <p:sp>
        <p:nvSpPr>
          <p:cNvPr id="3" name="Rectangle 2">
            <a:extLst>
              <a:ext uri="{FF2B5EF4-FFF2-40B4-BE49-F238E27FC236}">
                <a16:creationId xmlns:a16="http://schemas.microsoft.com/office/drawing/2014/main" id="{9A084A83-C9D5-37DF-10B9-535094DF0430}"/>
              </a:ext>
            </a:extLst>
          </p:cNvPr>
          <p:cNvSpPr/>
          <p:nvPr/>
        </p:nvSpPr>
        <p:spPr>
          <a:xfrm>
            <a:off x="-3376" y="92115"/>
            <a:ext cx="12191338" cy="448788"/>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sp>
        <p:nvSpPr>
          <p:cNvPr id="5" name="Text Placeholder 5">
            <a:extLst>
              <a:ext uri="{FF2B5EF4-FFF2-40B4-BE49-F238E27FC236}">
                <a16:creationId xmlns:a16="http://schemas.microsoft.com/office/drawing/2014/main" id="{48B719FD-9DC0-14FE-7A54-6E6DD2A4BCB5}"/>
              </a:ext>
            </a:extLst>
          </p:cNvPr>
          <p:cNvSpPr txBox="1">
            <a:spLocks/>
          </p:cNvSpPr>
          <p:nvPr/>
        </p:nvSpPr>
        <p:spPr>
          <a:xfrm>
            <a:off x="0" y="599150"/>
            <a:ext cx="1218910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Normalized Difference Chlorophyll Index</a:t>
            </a:r>
          </a:p>
        </p:txBody>
      </p:sp>
      <p:grpSp>
        <p:nvGrpSpPr>
          <p:cNvPr id="31" name="Group 30">
            <a:extLst>
              <a:ext uri="{FF2B5EF4-FFF2-40B4-BE49-F238E27FC236}">
                <a16:creationId xmlns:a16="http://schemas.microsoft.com/office/drawing/2014/main" id="{AEEBB4B1-FFDD-5B9F-065E-CADC06400EBF}"/>
              </a:ext>
            </a:extLst>
          </p:cNvPr>
          <p:cNvGrpSpPr/>
          <p:nvPr/>
        </p:nvGrpSpPr>
        <p:grpSpPr>
          <a:xfrm>
            <a:off x="5476539" y="1438028"/>
            <a:ext cx="6329344" cy="4865225"/>
            <a:chOff x="5333310" y="1546166"/>
            <a:chExt cx="6229291" cy="4569737"/>
          </a:xfrm>
        </p:grpSpPr>
        <p:pic>
          <p:nvPicPr>
            <p:cNvPr id="9" name="Picture 8" descr="Shape&#10;&#10;Description automatically generated">
              <a:extLst>
                <a:ext uri="{FF2B5EF4-FFF2-40B4-BE49-F238E27FC236}">
                  <a16:creationId xmlns:a16="http://schemas.microsoft.com/office/drawing/2014/main" id="{720B2319-FBF0-2236-6D0E-92CA9078CAC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0323" y1="61579" x2="40323" y2="61579"/>
                          <a14:foregroundMark x1="54839" y1="57895" x2="54839" y2="57895"/>
                          <a14:foregroundMark x1="54839" y1="57895" x2="54839" y2="57895"/>
                          <a14:foregroundMark x1="56452" y1="65789" x2="51613" y2="40000"/>
                          <a14:foregroundMark x1="53515" y1="14211" x2="54032" y2="13684"/>
                          <a14:foregroundMark x1="52999" y1="14737" x2="53515" y2="14211"/>
                          <a14:foregroundMark x1="52483" y1="15263" x2="52999" y2="14737"/>
                          <a14:foregroundMark x1="51967" y1="15789" x2="52483" y2="15263"/>
                          <a14:foregroundMark x1="50934" y1="16842" x2="51967" y2="15789"/>
                          <a14:foregroundMark x1="48870" y1="18947" x2="50934" y2="16842"/>
                          <a14:foregroundMark x1="48354" y1="19474" x2="48870" y2="18947"/>
                          <a14:foregroundMark x1="47838" y1="20000" x2="48354" y2="19474"/>
                          <a14:foregroundMark x1="47322" y1="20526" x2="47838" y2="20000"/>
                          <a14:foregroundMark x1="46805" y1="21053" x2="47322" y2="20526"/>
                          <a14:foregroundMark x1="45257" y1="22632" x2="46805" y2="21053"/>
                          <a14:foregroundMark x1="44741" y1="23158" x2="45257" y2="22632"/>
                          <a14:foregroundMark x1="43709" y1="24211" x2="44741" y2="23158"/>
                          <a14:foregroundMark x1="41645" y1="26316" x2="43709" y2="24211"/>
                          <a14:foregroundMark x1="41129" y1="26842" x2="41645" y2="26316"/>
                          <a14:backgroundMark x1="51613" y1="14211" x2="51613" y2="14211"/>
                          <a14:backgroundMark x1="54032" y1="15263" x2="54032" y2="15263"/>
                          <a14:backgroundMark x1="51613" y1="15789" x2="51613" y2="15789"/>
                          <a14:backgroundMark x1="54032" y1="14737" x2="54032" y2="14737"/>
                          <a14:backgroundMark x1="52419" y1="14737" x2="52419" y2="14737"/>
                          <a14:backgroundMark x1="45161" y1="20000" x2="45161" y2="20000"/>
                          <a14:backgroundMark x1="47581" y1="18947" x2="47581" y2="18947"/>
                          <a14:backgroundMark x1="46774" y1="20526" x2="46774" y2="20526"/>
                          <a14:backgroundMark x1="47581" y1="21053" x2="47581" y2="21053"/>
                          <a14:backgroundMark x1="46774" y1="22632" x2="46774" y2="22632"/>
                          <a14:backgroundMark x1="45161" y1="22632" x2="45161" y2="22632"/>
                          <a14:backgroundMark x1="45161" y1="23158" x2="45161" y2="23158"/>
                          <a14:backgroundMark x1="45161" y1="24211" x2="45161" y2="24211"/>
                          <a14:backgroundMark x1="53226" y1="13684" x2="53226" y2="13684"/>
                          <a14:backgroundMark x1="52419" y1="16842" x2="52419" y2="16842"/>
                          <a14:backgroundMark x1="51613" y1="15789" x2="51613" y2="15789"/>
                          <a14:backgroundMark x1="40323" y1="27368" x2="40323" y2="27368"/>
                          <a14:backgroundMark x1="45968" y1="21053" x2="45968" y2="21053"/>
                          <a14:backgroundMark x1="49194" y1="20000" x2="49194" y2="20000"/>
                          <a14:backgroundMark x1="47581" y1="19474" x2="47581" y2="19474"/>
                          <a14:backgroundMark x1="40323" y1="26316" x2="40323" y2="26316"/>
                        </a14:backgroundRemoval>
                      </a14:imgEffect>
                    </a14:imgLayer>
                  </a14:imgProps>
                </a:ext>
                <a:ext uri="{28A0092B-C50C-407E-A947-70E740481C1C}">
                  <a14:useLocalDpi xmlns:a14="http://schemas.microsoft.com/office/drawing/2010/main" val="0"/>
                </a:ext>
              </a:extLst>
            </a:blip>
            <a:stretch>
              <a:fillRect/>
            </a:stretch>
          </p:blipFill>
          <p:spPr>
            <a:xfrm>
              <a:off x="5405350" y="5458982"/>
              <a:ext cx="370322" cy="567429"/>
            </a:xfrm>
            <a:prstGeom prst="rect">
              <a:avLst/>
            </a:prstGeom>
          </p:spPr>
        </p:pic>
        <p:pic>
          <p:nvPicPr>
            <p:cNvPr id="4" name="Picture 5" descr="A green stripe on a white background&#10;&#10;Description automatically generated">
              <a:extLst>
                <a:ext uri="{FF2B5EF4-FFF2-40B4-BE49-F238E27FC236}">
                  <a16:creationId xmlns:a16="http://schemas.microsoft.com/office/drawing/2014/main" id="{73E2E855-37D3-6D98-E4B9-A517A4D0284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08" b="89790" l="9091" r="89091">
                          <a14:foregroundMark x1="52727" y1="8108" x2="52727" y2="8108"/>
                        </a14:backgroundRemoval>
                      </a14:imgEffect>
                    </a14:imgLayer>
                  </a14:imgProps>
                </a:ext>
              </a:extLst>
            </a:blip>
            <a:stretch>
              <a:fillRect/>
            </a:stretch>
          </p:blipFill>
          <p:spPr>
            <a:xfrm>
              <a:off x="11071617" y="1934875"/>
              <a:ext cx="295276" cy="1680483"/>
            </a:xfrm>
            <a:prstGeom prst="rect">
              <a:avLst/>
            </a:prstGeom>
          </p:spPr>
        </p:pic>
        <p:pic>
          <p:nvPicPr>
            <p:cNvPr id="7" name="Picture 6" descr="Diagram, box and whisker chart&#10;&#10;Description automatically generated">
              <a:extLst>
                <a:ext uri="{FF2B5EF4-FFF2-40B4-BE49-F238E27FC236}">
                  <a16:creationId xmlns:a16="http://schemas.microsoft.com/office/drawing/2014/main" id="{BC42FDF7-2A7C-E608-6E6E-16B46B21B71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091" b="88312" l="3740" r="96171">
                          <a14:foregroundMark x1="3829" y1="50000" x2="3829" y2="50000"/>
                          <a14:foregroundMark x1="13891" y1="50000" x2="13891" y2="50000"/>
                          <a14:foregroundMark x1="24310" y1="49351" x2="24310" y2="49351"/>
                          <a14:foregroundMark x1="34996" y1="49351" x2="34996" y2="49351"/>
                          <a14:foregroundMark x1="45503" y1="50000" x2="45503" y2="50000"/>
                          <a14:foregroundMark x1="55922" y1="49351" x2="55922" y2="49351"/>
                          <a14:foregroundMark x1="66429" y1="50649" x2="66429" y2="50649"/>
                          <a14:foregroundMark x1="76848" y1="48701" x2="76848" y2="48701"/>
                          <a14:foregroundMark x1="87533" y1="50000" x2="87533" y2="50000"/>
                          <a14:foregroundMark x1="87266" y1="33766" x2="87266" y2="33766"/>
                          <a14:foregroundMark x1="76848" y1="37662" x2="76848" y2="37662"/>
                          <a14:foregroundMark x1="66251" y1="37013" x2="66251" y2="37013"/>
                          <a14:foregroundMark x1="66429" y1="37013" x2="66429" y2="37013"/>
                          <a14:foregroundMark x1="55922" y1="37013" x2="55922" y2="37013"/>
                          <a14:foregroundMark x1="55922" y1="40260" x2="55922" y2="40260"/>
                          <a14:foregroundMark x1="56011" y1="43506" x2="56011" y2="43506"/>
                          <a14:foregroundMark x1="76937" y1="40909" x2="76937" y2="40909"/>
                          <a14:foregroundMark x1="89047" y1="55844" x2="89047" y2="55844"/>
                          <a14:foregroundMark x1="90116" y1="72727" x2="90116" y2="72727"/>
                          <a14:foregroundMark x1="91006" y1="57143" x2="91006" y2="57143"/>
                          <a14:foregroundMark x1="92164" y1="56494" x2="92164" y2="56494"/>
                          <a14:foregroundMark x1="92164" y1="66234" x2="92164" y2="66234"/>
                          <a14:foregroundMark x1="92787" y1="61688" x2="92787" y2="61688"/>
                          <a14:foregroundMark x1="94479" y1="66234" x2="94479" y2="66234"/>
                          <a14:foregroundMark x1="95013" y1="66234" x2="95013" y2="66234"/>
                          <a14:foregroundMark x1="96171" y1="61688" x2="96171" y2="61688"/>
                        </a14:backgroundRemoval>
                      </a14:imgEffect>
                    </a14:imgLayer>
                  </a14:imgProps>
                </a:ext>
                <a:ext uri="{28A0092B-C50C-407E-A947-70E740481C1C}">
                  <a14:useLocalDpi xmlns:a14="http://schemas.microsoft.com/office/drawing/2010/main" val="0"/>
                </a:ext>
              </a:extLst>
            </a:blip>
            <a:stretch>
              <a:fillRect/>
            </a:stretch>
          </p:blipFill>
          <p:spPr>
            <a:xfrm>
              <a:off x="5780450" y="5703661"/>
              <a:ext cx="2216277" cy="412242"/>
            </a:xfrm>
            <a:prstGeom prst="rect">
              <a:avLst/>
            </a:prstGeom>
          </p:spPr>
        </p:pic>
        <p:sp>
          <p:nvSpPr>
            <p:cNvPr id="14" name="TextBox 13">
              <a:extLst>
                <a:ext uri="{FF2B5EF4-FFF2-40B4-BE49-F238E27FC236}">
                  <a16:creationId xmlns:a16="http://schemas.microsoft.com/office/drawing/2014/main" id="{1FD7B98E-40A0-D3BA-72B5-5AF8B797D51C}"/>
                </a:ext>
              </a:extLst>
            </p:cNvPr>
            <p:cNvSpPr txBox="1"/>
            <p:nvPr/>
          </p:nvSpPr>
          <p:spPr>
            <a:xfrm>
              <a:off x="10908442" y="1546166"/>
              <a:ext cx="654159" cy="307777"/>
            </a:xfrm>
            <a:prstGeom prst="rect">
              <a:avLst/>
            </a:prstGeom>
            <a:noFill/>
          </p:spPr>
          <p:txBody>
            <a:bodyPr wrap="square" rtlCol="0">
              <a:spAutoFit/>
            </a:bodyPr>
            <a:lstStyle/>
            <a:p>
              <a:r>
                <a:rPr lang="en-US" sz="1400" b="1">
                  <a:solidFill>
                    <a:schemeClr val="tx1">
                      <a:lumMod val="75000"/>
                      <a:lumOff val="25000"/>
                    </a:schemeClr>
                  </a:solidFill>
                  <a:latin typeface="Century Gothic" panose="020B0502020202020204" pitchFamily="34" charset="0"/>
                </a:rPr>
                <a:t>NDCI</a:t>
              </a:r>
            </a:p>
          </p:txBody>
        </p:sp>
        <p:sp>
          <p:nvSpPr>
            <p:cNvPr id="15" name="TextBox 14">
              <a:extLst>
                <a:ext uri="{FF2B5EF4-FFF2-40B4-BE49-F238E27FC236}">
                  <a16:creationId xmlns:a16="http://schemas.microsoft.com/office/drawing/2014/main" id="{78261BBB-CEE9-4212-8355-08DCEE705E03}"/>
                </a:ext>
              </a:extLst>
            </p:cNvPr>
            <p:cNvSpPr txBox="1"/>
            <p:nvPr/>
          </p:nvSpPr>
          <p:spPr>
            <a:xfrm>
              <a:off x="11086397" y="1755248"/>
              <a:ext cx="285656" cy="307777"/>
            </a:xfrm>
            <a:prstGeom prst="rect">
              <a:avLst/>
            </a:prstGeom>
            <a:noFill/>
          </p:spPr>
          <p:txBody>
            <a:bodyPr wrap="none" rtlCol="0">
              <a:spAutoFit/>
            </a:bodyPr>
            <a:lstStyle/>
            <a:p>
              <a:r>
                <a:rPr lang="en-US" sz="1400" b="1">
                  <a:solidFill>
                    <a:schemeClr val="tx1">
                      <a:lumMod val="75000"/>
                      <a:lumOff val="25000"/>
                    </a:schemeClr>
                  </a:solidFill>
                  <a:latin typeface="Century Gothic" panose="020B0502020202020204" pitchFamily="34" charset="0"/>
                </a:rPr>
                <a:t>1</a:t>
              </a:r>
            </a:p>
          </p:txBody>
        </p:sp>
        <p:sp>
          <p:nvSpPr>
            <p:cNvPr id="16" name="TextBox 15">
              <a:extLst>
                <a:ext uri="{FF2B5EF4-FFF2-40B4-BE49-F238E27FC236}">
                  <a16:creationId xmlns:a16="http://schemas.microsoft.com/office/drawing/2014/main" id="{0CF16CA1-96B6-F5D0-9EDB-8B9672940A0A}"/>
                </a:ext>
              </a:extLst>
            </p:cNvPr>
            <p:cNvSpPr txBox="1"/>
            <p:nvPr/>
          </p:nvSpPr>
          <p:spPr>
            <a:xfrm>
              <a:off x="11033233" y="3438184"/>
              <a:ext cx="360996" cy="307777"/>
            </a:xfrm>
            <a:prstGeom prst="rect">
              <a:avLst/>
            </a:prstGeom>
            <a:noFill/>
          </p:spPr>
          <p:txBody>
            <a:bodyPr wrap="none" lIns="91440" tIns="45720" rIns="91440" bIns="45720" rtlCol="0" anchor="t">
              <a:spAutoFit/>
            </a:bodyPr>
            <a:lstStyle/>
            <a:p>
              <a:r>
                <a:rPr lang="en-US" sz="1400" b="1">
                  <a:solidFill>
                    <a:schemeClr val="tx1">
                      <a:lumMod val="75000"/>
                      <a:lumOff val="25000"/>
                    </a:schemeClr>
                  </a:solidFill>
                  <a:latin typeface="Century Gothic"/>
                </a:rPr>
                <a:t>-1</a:t>
              </a:r>
            </a:p>
          </p:txBody>
        </p:sp>
        <p:sp>
          <p:nvSpPr>
            <p:cNvPr id="11" name="TextBox 10">
              <a:extLst>
                <a:ext uri="{FF2B5EF4-FFF2-40B4-BE49-F238E27FC236}">
                  <a16:creationId xmlns:a16="http://schemas.microsoft.com/office/drawing/2014/main" id="{D9602F16-CCFB-31DE-8F76-BC640B4E110F}"/>
                </a:ext>
              </a:extLst>
            </p:cNvPr>
            <p:cNvSpPr txBox="1"/>
            <p:nvPr/>
          </p:nvSpPr>
          <p:spPr>
            <a:xfrm>
              <a:off x="6000204" y="4418575"/>
              <a:ext cx="1409360"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Louisa County</a:t>
              </a:r>
            </a:p>
          </p:txBody>
        </p:sp>
        <p:sp>
          <p:nvSpPr>
            <p:cNvPr id="12" name="TextBox 11">
              <a:extLst>
                <a:ext uri="{FF2B5EF4-FFF2-40B4-BE49-F238E27FC236}">
                  <a16:creationId xmlns:a16="http://schemas.microsoft.com/office/drawing/2014/main" id="{1396DE00-FFF3-EE5C-A657-2E1DFE3D321D}"/>
                </a:ext>
              </a:extLst>
            </p:cNvPr>
            <p:cNvSpPr txBox="1"/>
            <p:nvPr/>
          </p:nvSpPr>
          <p:spPr>
            <a:xfrm>
              <a:off x="5333310" y="1701200"/>
              <a:ext cx="1552028"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Orange County</a:t>
              </a:r>
            </a:p>
          </p:txBody>
        </p:sp>
        <p:sp>
          <p:nvSpPr>
            <p:cNvPr id="17" name="TextBox 16">
              <a:extLst>
                <a:ext uri="{FF2B5EF4-FFF2-40B4-BE49-F238E27FC236}">
                  <a16:creationId xmlns:a16="http://schemas.microsoft.com/office/drawing/2014/main" id="{5A95C07B-B7ED-9410-B50B-374B8400A770}"/>
                </a:ext>
              </a:extLst>
            </p:cNvPr>
            <p:cNvSpPr txBox="1"/>
            <p:nvPr/>
          </p:nvSpPr>
          <p:spPr>
            <a:xfrm>
              <a:off x="8620664" y="2121961"/>
              <a:ext cx="20864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ea typeface="Calibri" panose="020F0502020204030204"/>
                  <a:cs typeface="Calibri" panose="020F0502020204030204"/>
                </a:rPr>
                <a:t>Spotsylvania County</a:t>
              </a:r>
              <a:endParaRPr lang="en-US" sz="1400">
                <a:solidFill>
                  <a:schemeClr val="tx1">
                    <a:lumMod val="75000"/>
                    <a:lumOff val="25000"/>
                  </a:schemeClr>
                </a:solidFill>
                <a:ea typeface="Calibri"/>
                <a:cs typeface="Calibri"/>
              </a:endParaRPr>
            </a:p>
          </p:txBody>
        </p:sp>
        <p:sp>
          <p:nvSpPr>
            <p:cNvPr id="2" name="TextBox 1">
              <a:extLst>
                <a:ext uri="{FF2B5EF4-FFF2-40B4-BE49-F238E27FC236}">
                  <a16:creationId xmlns:a16="http://schemas.microsoft.com/office/drawing/2014/main" id="{A6F92909-BF2F-74BE-6B1A-3236FEE2363C}"/>
                </a:ext>
              </a:extLst>
            </p:cNvPr>
            <p:cNvSpPr txBox="1"/>
            <p:nvPr/>
          </p:nvSpPr>
          <p:spPr>
            <a:xfrm>
              <a:off x="7568010" y="5547271"/>
              <a:ext cx="20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endParaRPr lang="en-US" sz="1400">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5ABB9E82-7590-0371-759C-7A6B3E10149C}"/>
                </a:ext>
              </a:extLst>
            </p:cNvPr>
            <p:cNvSpPr txBox="1"/>
            <p:nvPr/>
          </p:nvSpPr>
          <p:spPr>
            <a:xfrm>
              <a:off x="5726197" y="5547270"/>
              <a:ext cx="20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8" name="TextBox 7">
              <a:extLst>
                <a:ext uri="{FF2B5EF4-FFF2-40B4-BE49-F238E27FC236}">
                  <a16:creationId xmlns:a16="http://schemas.microsoft.com/office/drawing/2014/main" id="{BE1D74FE-6201-702D-8CCC-E482F44E44E7}"/>
                </a:ext>
              </a:extLst>
            </p:cNvPr>
            <p:cNvSpPr txBox="1"/>
            <p:nvPr/>
          </p:nvSpPr>
          <p:spPr>
            <a:xfrm>
              <a:off x="6054644" y="5547271"/>
              <a:ext cx="561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1.25</a:t>
              </a:r>
            </a:p>
          </p:txBody>
        </p:sp>
        <p:sp>
          <p:nvSpPr>
            <p:cNvPr id="13" name="TextBox 12">
              <a:extLst>
                <a:ext uri="{FF2B5EF4-FFF2-40B4-BE49-F238E27FC236}">
                  <a16:creationId xmlns:a16="http://schemas.microsoft.com/office/drawing/2014/main" id="{5495CE3F-9E9A-4B73-FDDF-F939A77FE08A}"/>
                </a:ext>
              </a:extLst>
            </p:cNvPr>
            <p:cNvSpPr txBox="1"/>
            <p:nvPr/>
          </p:nvSpPr>
          <p:spPr>
            <a:xfrm>
              <a:off x="6588608" y="5547270"/>
              <a:ext cx="533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2.5</a:t>
              </a:r>
              <a:endParaRPr lang="en-US" sz="1400">
                <a:solidFill>
                  <a:schemeClr val="tx1">
                    <a:lumMod val="75000"/>
                    <a:lumOff val="25000"/>
                  </a:schemeClr>
                </a:solidFill>
                <a:latin typeface="Century Gothic"/>
              </a:endParaRPr>
            </a:p>
          </p:txBody>
        </p:sp>
      </p:grpSp>
      <p:grpSp>
        <p:nvGrpSpPr>
          <p:cNvPr id="32" name="Group 31">
            <a:extLst>
              <a:ext uri="{FF2B5EF4-FFF2-40B4-BE49-F238E27FC236}">
                <a16:creationId xmlns:a16="http://schemas.microsoft.com/office/drawing/2014/main" id="{86C5ED57-24F2-A603-EC9D-3537BA98FA15}"/>
              </a:ext>
            </a:extLst>
          </p:cNvPr>
          <p:cNvGrpSpPr/>
          <p:nvPr/>
        </p:nvGrpSpPr>
        <p:grpSpPr>
          <a:xfrm>
            <a:off x="384346" y="1933346"/>
            <a:ext cx="4929508" cy="3069056"/>
            <a:chOff x="79546" y="2205489"/>
            <a:chExt cx="4929508" cy="3069056"/>
          </a:xfrm>
        </p:grpSpPr>
        <mc:AlternateContent xmlns:mc="http://schemas.openxmlformats.org/markup-compatibility/2006" xmlns:cx1="http://schemas.microsoft.com/office/drawing/2015/9/8/chartex">
          <mc:Choice Requires="cx1">
            <p:graphicFrame>
              <p:nvGraphicFramePr>
                <p:cNvPr id="19" name="Chart 18">
                  <a:extLst>
                    <a:ext uri="{FF2B5EF4-FFF2-40B4-BE49-F238E27FC236}">
                      <a16:creationId xmlns:a16="http://schemas.microsoft.com/office/drawing/2014/main" id="{7E0278C1-1473-90D7-3BE0-5ED5D4A5EB42}"/>
                    </a:ext>
                  </a:extLst>
                </p:cNvPr>
                <p:cNvGraphicFramePr/>
                <p:nvPr>
                  <p:extLst>
                    <p:ext uri="{D42A27DB-BD31-4B8C-83A1-F6EECF244321}">
                      <p14:modId xmlns:p14="http://schemas.microsoft.com/office/powerpoint/2010/main" val="2036555947"/>
                    </p:ext>
                  </p:extLst>
                </p:nvPr>
              </p:nvGraphicFramePr>
              <p:xfrm>
                <a:off x="410779" y="2285124"/>
                <a:ext cx="4598275" cy="2743200"/>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19" name="Chart 18">
                  <a:extLst>
                    <a:ext uri="{FF2B5EF4-FFF2-40B4-BE49-F238E27FC236}">
                      <a16:creationId xmlns:a16="http://schemas.microsoft.com/office/drawing/2014/main" id="{7E0278C1-1473-90D7-3BE0-5ED5D4A5EB42}"/>
                    </a:ext>
                  </a:extLst>
                </p:cNvPr>
                <p:cNvPicPr>
                  <a:picLocks noGrp="1" noRot="1" noChangeAspect="1" noMove="1" noResize="1" noEditPoints="1" noAdjustHandles="1" noChangeArrowheads="1" noChangeShapeType="1"/>
                </p:cNvPicPr>
                <p:nvPr/>
              </p:nvPicPr>
              <p:blipFill>
                <a:blip r:embed="rId11"/>
                <a:stretch>
                  <a:fillRect/>
                </a:stretch>
              </p:blipFill>
              <p:spPr>
                <a:xfrm>
                  <a:off x="715579" y="2012981"/>
                  <a:ext cx="4598275" cy="2743200"/>
                </a:xfrm>
                <a:prstGeom prst="rect">
                  <a:avLst/>
                </a:prstGeom>
              </p:spPr>
            </p:pic>
          </mc:Fallback>
        </mc:AlternateContent>
        <p:sp>
          <p:nvSpPr>
            <p:cNvPr id="20" name="TextBox 19">
              <a:extLst>
                <a:ext uri="{FF2B5EF4-FFF2-40B4-BE49-F238E27FC236}">
                  <a16:creationId xmlns:a16="http://schemas.microsoft.com/office/drawing/2014/main" id="{391A33B1-1FB3-851B-C59D-E48BB8CD950A}"/>
                </a:ext>
              </a:extLst>
            </p:cNvPr>
            <p:cNvSpPr txBox="1"/>
            <p:nvPr/>
          </p:nvSpPr>
          <p:spPr>
            <a:xfrm>
              <a:off x="4292866" y="4966767"/>
              <a:ext cx="482824"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100</a:t>
              </a:r>
            </a:p>
          </p:txBody>
        </p:sp>
        <p:sp>
          <p:nvSpPr>
            <p:cNvPr id="21" name="TextBox 20">
              <a:extLst>
                <a:ext uri="{FF2B5EF4-FFF2-40B4-BE49-F238E27FC236}">
                  <a16:creationId xmlns:a16="http://schemas.microsoft.com/office/drawing/2014/main" id="{8DE2665F-6F9B-74B3-B352-7BB265FF0C68}"/>
                </a:ext>
              </a:extLst>
            </p:cNvPr>
            <p:cNvSpPr txBox="1"/>
            <p:nvPr/>
          </p:nvSpPr>
          <p:spPr>
            <a:xfrm>
              <a:off x="3422748" y="4966767"/>
              <a:ext cx="383438"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90</a:t>
              </a:r>
            </a:p>
          </p:txBody>
        </p:sp>
        <p:sp>
          <p:nvSpPr>
            <p:cNvPr id="22" name="TextBox 21">
              <a:extLst>
                <a:ext uri="{FF2B5EF4-FFF2-40B4-BE49-F238E27FC236}">
                  <a16:creationId xmlns:a16="http://schemas.microsoft.com/office/drawing/2014/main" id="{E5DDAB9D-49F5-78B3-9E7F-5DFD9940F8EA}"/>
                </a:ext>
              </a:extLst>
            </p:cNvPr>
            <p:cNvSpPr txBox="1"/>
            <p:nvPr/>
          </p:nvSpPr>
          <p:spPr>
            <a:xfrm>
              <a:off x="2552630" y="4966767"/>
              <a:ext cx="383438"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75</a:t>
              </a:r>
            </a:p>
          </p:txBody>
        </p:sp>
        <p:sp>
          <p:nvSpPr>
            <p:cNvPr id="23" name="TextBox 22">
              <a:extLst>
                <a:ext uri="{FF2B5EF4-FFF2-40B4-BE49-F238E27FC236}">
                  <a16:creationId xmlns:a16="http://schemas.microsoft.com/office/drawing/2014/main" id="{CE2D22FE-A5D2-4D6C-1276-4D5DB2CE5986}"/>
                </a:ext>
              </a:extLst>
            </p:cNvPr>
            <p:cNvSpPr txBox="1"/>
            <p:nvPr/>
          </p:nvSpPr>
          <p:spPr>
            <a:xfrm>
              <a:off x="1696733" y="4966768"/>
              <a:ext cx="383438"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50</a:t>
              </a:r>
            </a:p>
          </p:txBody>
        </p:sp>
        <p:sp>
          <p:nvSpPr>
            <p:cNvPr id="24" name="TextBox 23">
              <a:extLst>
                <a:ext uri="{FF2B5EF4-FFF2-40B4-BE49-F238E27FC236}">
                  <a16:creationId xmlns:a16="http://schemas.microsoft.com/office/drawing/2014/main" id="{277A44D8-B3A4-1E24-B3B0-DA565FC9756A}"/>
                </a:ext>
              </a:extLst>
            </p:cNvPr>
            <p:cNvSpPr txBox="1"/>
            <p:nvPr/>
          </p:nvSpPr>
          <p:spPr>
            <a:xfrm>
              <a:off x="770443" y="4966768"/>
              <a:ext cx="383438"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25</a:t>
              </a:r>
            </a:p>
          </p:txBody>
        </p:sp>
        <p:sp>
          <p:nvSpPr>
            <p:cNvPr id="25" name="TextBox 24">
              <a:extLst>
                <a:ext uri="{FF2B5EF4-FFF2-40B4-BE49-F238E27FC236}">
                  <a16:creationId xmlns:a16="http://schemas.microsoft.com/office/drawing/2014/main" id="{011B2A5F-F3F2-1139-0898-300DFE18D066}"/>
                </a:ext>
              </a:extLst>
            </p:cNvPr>
            <p:cNvSpPr txBox="1"/>
            <p:nvPr/>
          </p:nvSpPr>
          <p:spPr>
            <a:xfrm>
              <a:off x="156779" y="4741929"/>
              <a:ext cx="284052"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0</a:t>
              </a:r>
            </a:p>
          </p:txBody>
        </p:sp>
        <p:sp>
          <p:nvSpPr>
            <p:cNvPr id="26" name="TextBox 25">
              <a:extLst>
                <a:ext uri="{FF2B5EF4-FFF2-40B4-BE49-F238E27FC236}">
                  <a16:creationId xmlns:a16="http://schemas.microsoft.com/office/drawing/2014/main" id="{7EBD3115-2192-B5B9-8A04-2041F103EFC1}"/>
                </a:ext>
              </a:extLst>
            </p:cNvPr>
            <p:cNvSpPr txBox="1"/>
            <p:nvPr/>
          </p:nvSpPr>
          <p:spPr>
            <a:xfrm>
              <a:off x="87725" y="2435033"/>
              <a:ext cx="433132"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0.5</a:t>
              </a:r>
            </a:p>
          </p:txBody>
        </p:sp>
        <p:sp>
          <p:nvSpPr>
            <p:cNvPr id="27" name="TextBox 26">
              <a:extLst>
                <a:ext uri="{FF2B5EF4-FFF2-40B4-BE49-F238E27FC236}">
                  <a16:creationId xmlns:a16="http://schemas.microsoft.com/office/drawing/2014/main" id="{C0413451-AC5B-5C5A-85EE-D58DF757DEB4}"/>
                </a:ext>
              </a:extLst>
            </p:cNvPr>
            <p:cNvSpPr txBox="1"/>
            <p:nvPr/>
          </p:nvSpPr>
          <p:spPr>
            <a:xfrm>
              <a:off x="87484" y="4334144"/>
              <a:ext cx="433132"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0.1</a:t>
              </a:r>
            </a:p>
          </p:txBody>
        </p:sp>
        <p:sp>
          <p:nvSpPr>
            <p:cNvPr id="28" name="TextBox 27">
              <a:extLst>
                <a:ext uri="{FF2B5EF4-FFF2-40B4-BE49-F238E27FC236}">
                  <a16:creationId xmlns:a16="http://schemas.microsoft.com/office/drawing/2014/main" id="{B26202A1-B4B6-CAA0-B448-3D3C25E718A0}"/>
                </a:ext>
              </a:extLst>
            </p:cNvPr>
            <p:cNvSpPr txBox="1"/>
            <p:nvPr/>
          </p:nvSpPr>
          <p:spPr>
            <a:xfrm>
              <a:off x="79546" y="3867131"/>
              <a:ext cx="433132"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0.2</a:t>
              </a:r>
            </a:p>
          </p:txBody>
        </p:sp>
        <p:sp>
          <p:nvSpPr>
            <p:cNvPr id="29" name="TextBox 28">
              <a:extLst>
                <a:ext uri="{FF2B5EF4-FFF2-40B4-BE49-F238E27FC236}">
                  <a16:creationId xmlns:a16="http://schemas.microsoft.com/office/drawing/2014/main" id="{6A7D6BB2-E032-940A-B7C0-B2470CD00B4B}"/>
                </a:ext>
              </a:extLst>
            </p:cNvPr>
            <p:cNvSpPr txBox="1"/>
            <p:nvPr/>
          </p:nvSpPr>
          <p:spPr>
            <a:xfrm>
              <a:off x="84285" y="3392180"/>
              <a:ext cx="433132"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0.3</a:t>
              </a:r>
            </a:p>
          </p:txBody>
        </p:sp>
        <p:sp>
          <p:nvSpPr>
            <p:cNvPr id="30" name="TextBox 29">
              <a:extLst>
                <a:ext uri="{FF2B5EF4-FFF2-40B4-BE49-F238E27FC236}">
                  <a16:creationId xmlns:a16="http://schemas.microsoft.com/office/drawing/2014/main" id="{591C43E7-D277-3AA6-A3E2-FA4C6487D055}"/>
                </a:ext>
              </a:extLst>
            </p:cNvPr>
            <p:cNvSpPr txBox="1"/>
            <p:nvPr/>
          </p:nvSpPr>
          <p:spPr>
            <a:xfrm>
              <a:off x="80641" y="2937081"/>
              <a:ext cx="433132"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rPr>
                <a:t>0.4</a:t>
              </a:r>
            </a:p>
          </p:txBody>
        </p:sp>
        <p:sp>
          <p:nvSpPr>
            <p:cNvPr id="18" name="TextBox 17">
              <a:extLst>
                <a:ext uri="{FF2B5EF4-FFF2-40B4-BE49-F238E27FC236}">
                  <a16:creationId xmlns:a16="http://schemas.microsoft.com/office/drawing/2014/main" id="{7976B603-FAD3-68C9-F609-80C2BD6EE08C}"/>
                </a:ext>
              </a:extLst>
            </p:cNvPr>
            <p:cNvSpPr txBox="1"/>
            <p:nvPr/>
          </p:nvSpPr>
          <p:spPr>
            <a:xfrm>
              <a:off x="591880" y="2205489"/>
              <a:ext cx="431378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Calibri"/>
                </a:rPr>
                <a:t>NDCI Percentiles (2016 to 2022)</a:t>
              </a:r>
              <a:endParaRPr lang="en-US" dirty="0">
                <a:latin typeface="Century Gothic"/>
              </a:endParaRPr>
            </a:p>
          </p:txBody>
        </p:sp>
      </p:grpSp>
    </p:spTree>
    <p:extLst>
      <p:ext uri="{BB962C8B-B14F-4D97-AF65-F5344CB8AC3E}">
        <p14:creationId xmlns:p14="http://schemas.microsoft.com/office/powerpoint/2010/main" val="17413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0189DC-2294-EA28-CBB1-ED55B9B98030}"/>
              </a:ext>
            </a:extLst>
          </p:cNvPr>
          <p:cNvSpPr/>
          <p:nvPr/>
        </p:nvSpPr>
        <p:spPr>
          <a:xfrm>
            <a:off x="-3376" y="92115"/>
            <a:ext cx="12191338" cy="448788"/>
          </a:xfrm>
          <a:prstGeom prst="rect">
            <a:avLst/>
          </a:prstGeom>
        </p:spPr>
        <p:txBody>
          <a:bodyPr wrap="none" lIns="91440" tIns="45720" rIns="91440" bIns="45720" anchor="ctr" anchorCtr="0">
            <a:noAutofit/>
          </a:bodyPr>
          <a:lstStyle/>
          <a:p>
            <a:pPr algn="ctr"/>
            <a:r>
              <a:rPr lang="en-US" sz="4000" b="1" dirty="0">
                <a:solidFill>
                  <a:srgbClr val="4DAEB3"/>
                </a:solidFill>
                <a:latin typeface="Century Gothic" panose="020F0302020204030204"/>
              </a:rPr>
              <a:t>RESULTS</a:t>
            </a:r>
            <a:endParaRPr lang="en-US" dirty="0">
              <a:cs typeface="Calibri" panose="020F0502020204030204"/>
            </a:endParaRPr>
          </a:p>
        </p:txBody>
      </p:sp>
      <p:sp>
        <p:nvSpPr>
          <p:cNvPr id="3" name="Text Placeholder 5">
            <a:extLst>
              <a:ext uri="{FF2B5EF4-FFF2-40B4-BE49-F238E27FC236}">
                <a16:creationId xmlns:a16="http://schemas.microsoft.com/office/drawing/2014/main" id="{ED64204F-720E-D87E-407E-0721AA5BF26E}"/>
              </a:ext>
            </a:extLst>
          </p:cNvPr>
          <p:cNvSpPr txBox="1">
            <a:spLocks/>
          </p:cNvSpPr>
          <p:nvPr/>
        </p:nvSpPr>
        <p:spPr>
          <a:xfrm>
            <a:off x="0" y="599150"/>
            <a:ext cx="1218910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dirty="0">
                <a:solidFill>
                  <a:schemeClr val="tx1">
                    <a:lumMod val="75000"/>
                    <a:lumOff val="25000"/>
                  </a:schemeClr>
                </a:solidFill>
                <a:latin typeface="Century Gothic" panose="020F0302020204030204"/>
              </a:rPr>
              <a:t>Normalized Difference Turbidity Index 2016-2022</a:t>
            </a:r>
          </a:p>
        </p:txBody>
      </p:sp>
      <p:pic>
        <p:nvPicPr>
          <p:cNvPr id="5" name="Picture 4">
            <a:extLst>
              <a:ext uri="{FF2B5EF4-FFF2-40B4-BE49-F238E27FC236}">
                <a16:creationId xmlns:a16="http://schemas.microsoft.com/office/drawing/2014/main" id="{9CDD8534-24E9-F924-2BDE-6892CEEC9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174" y="1180617"/>
            <a:ext cx="6695220" cy="5173579"/>
          </a:xfrm>
          <a:prstGeom prst="rect">
            <a:avLst/>
          </a:prstGeom>
        </p:spPr>
      </p:pic>
      <p:sp>
        <p:nvSpPr>
          <p:cNvPr id="6" name="TextBox 5">
            <a:extLst>
              <a:ext uri="{FF2B5EF4-FFF2-40B4-BE49-F238E27FC236}">
                <a16:creationId xmlns:a16="http://schemas.microsoft.com/office/drawing/2014/main" id="{77E7DEA4-7501-C903-6B97-E8F91116C556}"/>
              </a:ext>
            </a:extLst>
          </p:cNvPr>
          <p:cNvSpPr txBox="1"/>
          <p:nvPr/>
        </p:nvSpPr>
        <p:spPr>
          <a:xfrm>
            <a:off x="307411" y="1345995"/>
            <a:ext cx="1639613" cy="307777"/>
          </a:xfrm>
          <a:prstGeom prst="rect">
            <a:avLst/>
          </a:prstGeom>
          <a:noFill/>
        </p:spPr>
        <p:txBody>
          <a:bodyPr wrap="square" lIns="91440" tIns="45720" rIns="91440" bIns="45720" rtlCol="0" anchor="t">
            <a:spAutoFit/>
          </a:bodyPr>
          <a:lstStyle/>
          <a:p>
            <a:r>
              <a:rPr lang="en-US" sz="1350" dirty="0">
                <a:solidFill>
                  <a:schemeClr val="tx1">
                    <a:lumMod val="75000"/>
                    <a:lumOff val="25000"/>
                  </a:schemeClr>
                </a:solidFill>
                <a:latin typeface="Century Gothic"/>
              </a:rPr>
              <a:t>Orange County</a:t>
            </a:r>
            <a:endParaRPr lang="en-US" sz="1350" dirty="0">
              <a:solidFill>
                <a:schemeClr val="tx1">
                  <a:lumMod val="75000"/>
                  <a:lumOff val="25000"/>
                </a:schemeClr>
              </a:solidFill>
              <a:cs typeface="Calibri" panose="020F0502020204030204"/>
            </a:endParaRPr>
          </a:p>
        </p:txBody>
      </p:sp>
      <p:sp>
        <p:nvSpPr>
          <p:cNvPr id="7" name="TextBox 6">
            <a:extLst>
              <a:ext uri="{FF2B5EF4-FFF2-40B4-BE49-F238E27FC236}">
                <a16:creationId xmlns:a16="http://schemas.microsoft.com/office/drawing/2014/main" id="{B421B896-6844-3776-7D5F-7439E6C7DA91}"/>
              </a:ext>
            </a:extLst>
          </p:cNvPr>
          <p:cNvSpPr txBox="1"/>
          <p:nvPr/>
        </p:nvSpPr>
        <p:spPr>
          <a:xfrm>
            <a:off x="3828058" y="2242613"/>
            <a:ext cx="19988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Calibri" panose="020F0502020204030204"/>
                <a:cs typeface="Calibri" panose="020F0502020204030204"/>
              </a:rPr>
              <a:t>Spotsylvania County</a:t>
            </a:r>
            <a:endParaRPr lang="en-US" sz="1400" dirty="0">
              <a:solidFill>
                <a:schemeClr val="tx1">
                  <a:lumMod val="75000"/>
                  <a:lumOff val="25000"/>
                </a:schemeClr>
              </a:solidFill>
              <a:ea typeface="Calibri"/>
              <a:cs typeface="Calibri"/>
            </a:endParaRPr>
          </a:p>
        </p:txBody>
      </p:sp>
      <p:sp>
        <p:nvSpPr>
          <p:cNvPr id="8" name="TextBox 7">
            <a:extLst>
              <a:ext uri="{FF2B5EF4-FFF2-40B4-BE49-F238E27FC236}">
                <a16:creationId xmlns:a16="http://schemas.microsoft.com/office/drawing/2014/main" id="{3517CCFE-B1DB-9F54-D942-F8C648D7FB7A}"/>
              </a:ext>
            </a:extLst>
          </p:cNvPr>
          <p:cNvSpPr txBox="1"/>
          <p:nvPr/>
        </p:nvSpPr>
        <p:spPr>
          <a:xfrm>
            <a:off x="994537" y="4443058"/>
            <a:ext cx="1409360" cy="307777"/>
          </a:xfrm>
          <a:prstGeom prst="rect">
            <a:avLst/>
          </a:prstGeom>
          <a:noFill/>
        </p:spPr>
        <p:txBody>
          <a:bodyPr wrap="none" lIns="91440" tIns="45720" rIns="91440" bIns="45720" rtlCol="0" anchor="t">
            <a:spAutoFit/>
          </a:bodyPr>
          <a:lstStyle/>
          <a:p>
            <a:r>
              <a:rPr lang="en-US" sz="1400" dirty="0">
                <a:solidFill>
                  <a:schemeClr val="tx1">
                    <a:lumMod val="75000"/>
                    <a:lumOff val="25000"/>
                  </a:schemeClr>
                </a:solidFill>
                <a:latin typeface="Century Gothic"/>
              </a:rPr>
              <a:t>Louisa County</a:t>
            </a:r>
          </a:p>
        </p:txBody>
      </p:sp>
      <p:pic>
        <p:nvPicPr>
          <p:cNvPr id="9" name="Picture 8" descr="Shape&#10;&#10;Description automatically generated">
            <a:extLst>
              <a:ext uri="{FF2B5EF4-FFF2-40B4-BE49-F238E27FC236}">
                <a16:creationId xmlns:a16="http://schemas.microsoft.com/office/drawing/2014/main" id="{906F71EB-BFDC-2C24-0BC4-F36B6D0A20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0323" y1="61579" x2="40323" y2="61579"/>
                        <a14:foregroundMark x1="54839" y1="57895" x2="54839" y2="57895"/>
                        <a14:foregroundMark x1="54839" y1="57895" x2="54839" y2="57895"/>
                        <a14:foregroundMark x1="56452" y1="65789" x2="51613" y2="40000"/>
                        <a14:foregroundMark x1="53515" y1="14211" x2="54032" y2="13684"/>
                        <a14:foregroundMark x1="52999" y1="14737" x2="53515" y2="14211"/>
                        <a14:foregroundMark x1="52483" y1="15263" x2="52999" y2="14737"/>
                        <a14:foregroundMark x1="51967" y1="15789" x2="52483" y2="15263"/>
                        <a14:foregroundMark x1="50934" y1="16842" x2="51967" y2="15789"/>
                        <a14:foregroundMark x1="48870" y1="18947" x2="50934" y2="16842"/>
                        <a14:foregroundMark x1="48354" y1="19474" x2="48870" y2="18947"/>
                        <a14:foregroundMark x1="47838" y1="20000" x2="48354" y2="19474"/>
                        <a14:foregroundMark x1="47322" y1="20526" x2="47838" y2="20000"/>
                        <a14:foregroundMark x1="46805" y1="21053" x2="47322" y2="20526"/>
                        <a14:foregroundMark x1="45257" y1="22632" x2="46805" y2="21053"/>
                        <a14:foregroundMark x1="44741" y1="23158" x2="45257" y2="22632"/>
                        <a14:foregroundMark x1="43709" y1="24211" x2="44741" y2="23158"/>
                        <a14:foregroundMark x1="41645" y1="26316" x2="43709" y2="24211"/>
                        <a14:foregroundMark x1="41129" y1="26842" x2="41645" y2="26316"/>
                        <a14:backgroundMark x1="51613" y1="14211" x2="51613" y2="14211"/>
                        <a14:backgroundMark x1="54032" y1="15263" x2="54032" y2="15263"/>
                        <a14:backgroundMark x1="51613" y1="15789" x2="51613" y2="15789"/>
                        <a14:backgroundMark x1="54032" y1="14737" x2="54032" y2="14737"/>
                        <a14:backgroundMark x1="52419" y1="14737" x2="52419" y2="14737"/>
                        <a14:backgroundMark x1="45161" y1="20000" x2="45161" y2="20000"/>
                        <a14:backgroundMark x1="47581" y1="18947" x2="47581" y2="18947"/>
                        <a14:backgroundMark x1="46774" y1="20526" x2="46774" y2="20526"/>
                        <a14:backgroundMark x1="47581" y1="21053" x2="47581" y2="21053"/>
                        <a14:backgroundMark x1="46774" y1="22632" x2="46774" y2="22632"/>
                        <a14:backgroundMark x1="45161" y1="22632" x2="45161" y2="22632"/>
                        <a14:backgroundMark x1="45161" y1="23158" x2="45161" y2="23158"/>
                        <a14:backgroundMark x1="45161" y1="24211" x2="45161" y2="24211"/>
                        <a14:backgroundMark x1="53226" y1="13684" x2="53226" y2="13684"/>
                        <a14:backgroundMark x1="52419" y1="16842" x2="52419" y2="16842"/>
                        <a14:backgroundMark x1="51613" y1="15789" x2="51613" y2="15789"/>
                        <a14:backgroundMark x1="40323" y1="27368" x2="40323" y2="27368"/>
                        <a14:backgroundMark x1="45968" y1="21053" x2="45968" y2="21053"/>
                        <a14:backgroundMark x1="49194" y1="20000" x2="49194" y2="20000"/>
                        <a14:backgroundMark x1="47581" y1="19474" x2="47581" y2="19474"/>
                        <a14:backgroundMark x1="40323" y1="26316" x2="40323" y2="26316"/>
                      </a14:backgroundRemoval>
                    </a14:imgEffect>
                  </a14:imgLayer>
                </a14:imgProps>
              </a:ext>
              <a:ext uri="{28A0092B-C50C-407E-A947-70E740481C1C}">
                <a14:useLocalDpi xmlns:a14="http://schemas.microsoft.com/office/drawing/2010/main" val="0"/>
              </a:ext>
            </a:extLst>
          </a:blip>
          <a:stretch>
            <a:fillRect/>
          </a:stretch>
        </p:blipFill>
        <p:spPr>
          <a:xfrm>
            <a:off x="470195" y="5757842"/>
            <a:ext cx="370322" cy="567429"/>
          </a:xfrm>
          <a:prstGeom prst="rect">
            <a:avLst/>
          </a:prstGeom>
        </p:spPr>
      </p:pic>
      <p:sp>
        <p:nvSpPr>
          <p:cNvPr id="10" name="TextBox 9">
            <a:extLst>
              <a:ext uri="{FF2B5EF4-FFF2-40B4-BE49-F238E27FC236}">
                <a16:creationId xmlns:a16="http://schemas.microsoft.com/office/drawing/2014/main" id="{6E5C9A7B-809E-D0D2-50F3-3A634D516AA3}"/>
              </a:ext>
            </a:extLst>
          </p:cNvPr>
          <p:cNvSpPr txBox="1"/>
          <p:nvPr/>
        </p:nvSpPr>
        <p:spPr>
          <a:xfrm>
            <a:off x="6138232" y="1245480"/>
            <a:ext cx="658964" cy="307777"/>
          </a:xfrm>
          <a:prstGeom prst="rect">
            <a:avLst/>
          </a:prstGeom>
          <a:noFill/>
        </p:spPr>
        <p:txBody>
          <a:bodyPr wrap="square" lIns="91440" tIns="45720" rIns="91440" bIns="45720" rtlCol="0" anchor="t">
            <a:spAutoFit/>
          </a:bodyPr>
          <a:lstStyle/>
          <a:p>
            <a:r>
              <a:rPr lang="en-US" sz="1400" b="1" dirty="0">
                <a:solidFill>
                  <a:schemeClr val="tx1">
                    <a:lumMod val="75000"/>
                    <a:lumOff val="25000"/>
                  </a:schemeClr>
                </a:solidFill>
                <a:latin typeface="Century Gothic"/>
              </a:rPr>
              <a:t>NDTI</a:t>
            </a:r>
          </a:p>
        </p:txBody>
      </p:sp>
      <p:sp>
        <p:nvSpPr>
          <p:cNvPr id="11" name="TextBox 10">
            <a:extLst>
              <a:ext uri="{FF2B5EF4-FFF2-40B4-BE49-F238E27FC236}">
                <a16:creationId xmlns:a16="http://schemas.microsoft.com/office/drawing/2014/main" id="{E87666E7-99C6-B406-8B63-C423DA2EF8B8}"/>
              </a:ext>
            </a:extLst>
          </p:cNvPr>
          <p:cNvSpPr txBox="1"/>
          <p:nvPr/>
        </p:nvSpPr>
        <p:spPr>
          <a:xfrm>
            <a:off x="6270417" y="1525076"/>
            <a:ext cx="263214" cy="261610"/>
          </a:xfrm>
          <a:prstGeom prst="rect">
            <a:avLst/>
          </a:prstGeom>
          <a:noFill/>
        </p:spPr>
        <p:txBody>
          <a:bodyPr wrap="none" rtlCol="0">
            <a:spAutoFit/>
          </a:bodyPr>
          <a:lstStyle/>
          <a:p>
            <a:r>
              <a:rPr lang="en-US" sz="1100" b="1" dirty="0">
                <a:solidFill>
                  <a:schemeClr val="tx1">
                    <a:lumMod val="75000"/>
                    <a:lumOff val="25000"/>
                  </a:schemeClr>
                </a:solidFill>
                <a:latin typeface="Century Gothic" panose="020B0502020202020204" pitchFamily="34" charset="0"/>
              </a:rPr>
              <a:t>1</a:t>
            </a:r>
          </a:p>
        </p:txBody>
      </p:sp>
      <p:pic>
        <p:nvPicPr>
          <p:cNvPr id="13" name="Picture 12" descr="A picture containing furniture, table, stand&#10;&#10;Description automatically generated">
            <a:extLst>
              <a:ext uri="{FF2B5EF4-FFF2-40B4-BE49-F238E27FC236}">
                <a16:creationId xmlns:a16="http://schemas.microsoft.com/office/drawing/2014/main" id="{0264FDDF-014E-46F9-FC70-88D69C30CAF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79454" y="1654031"/>
            <a:ext cx="245143" cy="1493145"/>
          </a:xfrm>
          <a:prstGeom prst="rect">
            <a:avLst/>
          </a:prstGeom>
        </p:spPr>
      </p:pic>
      <p:sp>
        <p:nvSpPr>
          <p:cNvPr id="14" name="TextBox 13">
            <a:extLst>
              <a:ext uri="{FF2B5EF4-FFF2-40B4-BE49-F238E27FC236}">
                <a16:creationId xmlns:a16="http://schemas.microsoft.com/office/drawing/2014/main" id="{F60E283E-5DB6-9D9F-ECE6-FCC5298E3A1B}"/>
              </a:ext>
            </a:extLst>
          </p:cNvPr>
          <p:cNvSpPr txBox="1"/>
          <p:nvPr/>
        </p:nvSpPr>
        <p:spPr>
          <a:xfrm>
            <a:off x="6211107" y="2997781"/>
            <a:ext cx="322524" cy="261610"/>
          </a:xfrm>
          <a:prstGeom prst="rect">
            <a:avLst/>
          </a:prstGeom>
          <a:noFill/>
        </p:spPr>
        <p:txBody>
          <a:bodyPr wrap="none" rtlCol="0">
            <a:spAutoFit/>
          </a:bodyPr>
          <a:lstStyle/>
          <a:p>
            <a:r>
              <a:rPr lang="en-US" sz="1100" b="1" dirty="0">
                <a:solidFill>
                  <a:schemeClr val="tx1">
                    <a:lumMod val="75000"/>
                    <a:lumOff val="25000"/>
                  </a:schemeClr>
                </a:solidFill>
                <a:latin typeface="Century Gothic" panose="020B0502020202020204" pitchFamily="34" charset="0"/>
              </a:rPr>
              <a:t>-1</a:t>
            </a:r>
          </a:p>
        </p:txBody>
      </p:sp>
      <p:pic>
        <p:nvPicPr>
          <p:cNvPr id="15" name="Picture 14" descr="Diagram, box and whisker chart&#10;&#10;Description automatically generated">
            <a:extLst>
              <a:ext uri="{FF2B5EF4-FFF2-40B4-BE49-F238E27FC236}">
                <a16:creationId xmlns:a16="http://schemas.microsoft.com/office/drawing/2014/main" id="{4B32D652-AC8F-BD32-7ACB-6FB494326EA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091" b="88312" l="3740" r="96171">
                        <a14:foregroundMark x1="3829" y1="50000" x2="3829" y2="50000"/>
                        <a14:foregroundMark x1="13891" y1="50000" x2="13891" y2="50000"/>
                        <a14:foregroundMark x1="24310" y1="49351" x2="24310" y2="49351"/>
                        <a14:foregroundMark x1="34996" y1="49351" x2="34996" y2="49351"/>
                        <a14:foregroundMark x1="45503" y1="50000" x2="45503" y2="50000"/>
                        <a14:foregroundMark x1="55922" y1="49351" x2="55922" y2="49351"/>
                        <a14:foregroundMark x1="66429" y1="50649" x2="66429" y2="50649"/>
                        <a14:foregroundMark x1="76848" y1="48701" x2="76848" y2="48701"/>
                        <a14:foregroundMark x1="87533" y1="50000" x2="87533" y2="50000"/>
                        <a14:foregroundMark x1="87266" y1="33766" x2="87266" y2="33766"/>
                        <a14:foregroundMark x1="76848" y1="37662" x2="76848" y2="37662"/>
                        <a14:foregroundMark x1="66251" y1="37013" x2="66251" y2="37013"/>
                        <a14:foregroundMark x1="66429" y1="37013" x2="66429" y2="37013"/>
                        <a14:foregroundMark x1="55922" y1="37013" x2="55922" y2="37013"/>
                        <a14:foregroundMark x1="55922" y1="40260" x2="55922" y2="40260"/>
                        <a14:foregroundMark x1="56011" y1="43506" x2="56011" y2="43506"/>
                        <a14:foregroundMark x1="76937" y1="40909" x2="76937" y2="40909"/>
                        <a14:foregroundMark x1="89047" y1="55844" x2="89047" y2="55844"/>
                        <a14:foregroundMark x1="90116" y1="72727" x2="90116" y2="72727"/>
                        <a14:foregroundMark x1="91006" y1="57143" x2="91006" y2="57143"/>
                        <a14:foregroundMark x1="92164" y1="56494" x2="92164" y2="56494"/>
                        <a14:foregroundMark x1="92164" y1="66234" x2="92164" y2="66234"/>
                        <a14:foregroundMark x1="92787" y1="61688" x2="92787" y2="61688"/>
                        <a14:foregroundMark x1="94479" y1="66234" x2="94479" y2="66234"/>
                        <a14:foregroundMark x1="95013" y1="66234" x2="95013" y2="66234"/>
                        <a14:foregroundMark x1="96171" y1="61688" x2="96171" y2="61688"/>
                      </a14:backgroundRemoval>
                    </a14:imgEffect>
                  </a14:imgLayer>
                </a14:imgProps>
              </a:ext>
              <a:ext uri="{28A0092B-C50C-407E-A947-70E740481C1C}">
                <a14:useLocalDpi xmlns:a14="http://schemas.microsoft.com/office/drawing/2010/main" val="0"/>
              </a:ext>
            </a:extLst>
          </a:blip>
          <a:stretch>
            <a:fillRect/>
          </a:stretch>
        </p:blipFill>
        <p:spPr>
          <a:xfrm>
            <a:off x="954462" y="5966146"/>
            <a:ext cx="2216277" cy="412242"/>
          </a:xfrm>
          <a:prstGeom prst="rect">
            <a:avLst/>
          </a:prstGeom>
        </p:spPr>
      </p:pic>
      <p:sp>
        <p:nvSpPr>
          <p:cNvPr id="12" name="TextBox 11">
            <a:extLst>
              <a:ext uri="{FF2B5EF4-FFF2-40B4-BE49-F238E27FC236}">
                <a16:creationId xmlns:a16="http://schemas.microsoft.com/office/drawing/2014/main" id="{C7B3DCD3-35F3-EB69-DB0B-6C8331A38D33}"/>
              </a:ext>
            </a:extLst>
          </p:cNvPr>
          <p:cNvSpPr txBox="1"/>
          <p:nvPr/>
        </p:nvSpPr>
        <p:spPr>
          <a:xfrm>
            <a:off x="2743621" y="5791121"/>
            <a:ext cx="20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6</a:t>
            </a:r>
          </a:p>
        </p:txBody>
      </p:sp>
      <p:sp>
        <p:nvSpPr>
          <p:cNvPr id="17" name="TextBox 16">
            <a:extLst>
              <a:ext uri="{FF2B5EF4-FFF2-40B4-BE49-F238E27FC236}">
                <a16:creationId xmlns:a16="http://schemas.microsoft.com/office/drawing/2014/main" id="{11F3E094-B051-6230-7826-F1C1874A3891}"/>
              </a:ext>
            </a:extLst>
          </p:cNvPr>
          <p:cNvSpPr txBox="1"/>
          <p:nvPr/>
        </p:nvSpPr>
        <p:spPr>
          <a:xfrm>
            <a:off x="1818372" y="5782353"/>
            <a:ext cx="20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19" name="TextBox 18">
            <a:extLst>
              <a:ext uri="{FF2B5EF4-FFF2-40B4-BE49-F238E27FC236}">
                <a16:creationId xmlns:a16="http://schemas.microsoft.com/office/drawing/2014/main" id="{DCADB41C-DF9D-EF61-87E6-AD482CA74EDD}"/>
              </a:ext>
            </a:extLst>
          </p:cNvPr>
          <p:cNvSpPr txBox="1"/>
          <p:nvPr/>
        </p:nvSpPr>
        <p:spPr>
          <a:xfrm>
            <a:off x="1281577" y="5787655"/>
            <a:ext cx="5676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endParaRPr lang="en-US" sz="1400"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4E631211-FBDE-F841-8B1A-35019F9EACB5}"/>
              </a:ext>
            </a:extLst>
          </p:cNvPr>
          <p:cNvSpPr txBox="1"/>
          <p:nvPr/>
        </p:nvSpPr>
        <p:spPr>
          <a:xfrm>
            <a:off x="897106" y="5795053"/>
            <a:ext cx="20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pic>
        <p:nvPicPr>
          <p:cNvPr id="16" name="Picture 15" descr="A picture containing swimming&#10;&#10;Description automatically generated">
            <a:extLst>
              <a:ext uri="{FF2B5EF4-FFF2-40B4-BE49-F238E27FC236}">
                <a16:creationId xmlns:a16="http://schemas.microsoft.com/office/drawing/2014/main" id="{A052F132-5BC9-9D16-7D3B-FDD2EDDC97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1872" y="1477566"/>
            <a:ext cx="4683515" cy="4401141"/>
          </a:xfrm>
          <a:prstGeom prst="rect">
            <a:avLst/>
          </a:prstGeom>
        </p:spPr>
      </p:pic>
      <p:sp>
        <p:nvSpPr>
          <p:cNvPr id="18" name="TextBox 17">
            <a:extLst>
              <a:ext uri="{FF2B5EF4-FFF2-40B4-BE49-F238E27FC236}">
                <a16:creationId xmlns:a16="http://schemas.microsoft.com/office/drawing/2014/main" id="{3C5FB4ED-0CE6-601B-189F-C15BE41541EE}"/>
              </a:ext>
            </a:extLst>
          </p:cNvPr>
          <p:cNvSpPr txBox="1"/>
          <p:nvPr/>
        </p:nvSpPr>
        <p:spPr>
          <a:xfrm>
            <a:off x="9420549" y="5638026"/>
            <a:ext cx="2541080" cy="261610"/>
          </a:xfrm>
          <a:prstGeom prst="rect">
            <a:avLst/>
          </a:prstGeom>
          <a:noFill/>
        </p:spPr>
        <p:txBody>
          <a:bodyPr wrap="none" lIns="91440" tIns="45720" rIns="91440" bIns="45720" rtlCol="0" anchor="t">
            <a:spAutoFit/>
          </a:bodyPr>
          <a:lstStyle/>
          <a:p>
            <a:r>
              <a:rPr lang="en-US" sz="1100" i="1" dirty="0">
                <a:solidFill>
                  <a:schemeClr val="bg1"/>
                </a:solidFill>
                <a:latin typeface="Century Gothic"/>
              </a:rPr>
              <a:t>Photo by: DEVELOP Team Member</a:t>
            </a:r>
          </a:p>
        </p:txBody>
      </p:sp>
      <p:sp>
        <p:nvSpPr>
          <p:cNvPr id="20" name="TextBox 19">
            <a:extLst>
              <a:ext uri="{FF2B5EF4-FFF2-40B4-BE49-F238E27FC236}">
                <a16:creationId xmlns:a16="http://schemas.microsoft.com/office/drawing/2014/main" id="{50F6BC67-8B11-2444-771D-843CDCEC55A1}"/>
              </a:ext>
            </a:extLst>
          </p:cNvPr>
          <p:cNvSpPr txBox="1"/>
          <p:nvPr/>
        </p:nvSpPr>
        <p:spPr>
          <a:xfrm>
            <a:off x="7165364" y="5909739"/>
            <a:ext cx="4354077" cy="307777"/>
          </a:xfrm>
          <a:prstGeom prst="rect">
            <a:avLst/>
          </a:prstGeom>
          <a:noFill/>
        </p:spPr>
        <p:txBody>
          <a:bodyPr wrap="none" rtlCol="0">
            <a:spAutoFit/>
          </a:bodyPr>
          <a:lstStyle/>
          <a:p>
            <a:r>
              <a:rPr lang="en-US" sz="1400" b="0" i="0" dirty="0">
                <a:solidFill>
                  <a:schemeClr val="tx1">
                    <a:lumMod val="75000"/>
                    <a:lumOff val="25000"/>
                  </a:schemeClr>
                </a:solidFill>
                <a:effectLst/>
                <a:latin typeface="Century Gothic" panose="020B0502020202020204" pitchFamily="34" charset="0"/>
              </a:rPr>
              <a:t>Secchi disk measuring the turbidity in Lake Anna</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53378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3376" y="266286"/>
            <a:ext cx="12191338" cy="448788"/>
          </a:xfrm>
          <a:prstGeom prst="rect">
            <a:avLst/>
          </a:prstGeom>
        </p:spPr>
        <p:txBody>
          <a:bodyPr wrap="none" lIns="91440" tIns="45720" rIns="91440" bIns="45720" anchor="ctr" anchorCtr="0">
            <a:noAutofit/>
          </a:bodyPr>
          <a:lstStyle/>
          <a:p>
            <a:pPr algn="ctr"/>
            <a:r>
              <a:rPr lang="en-US" sz="4000" b="1" dirty="0">
                <a:solidFill>
                  <a:srgbClr val="4DAEB3"/>
                </a:solidFill>
                <a:latin typeface="Century Gothic" panose="020F0302020204030204"/>
              </a:rPr>
              <a:t>RESULTS</a:t>
            </a:r>
            <a:endParaRPr lang="en-US" dirty="0">
              <a:cs typeface="Calibri" panose="020F0502020204030204"/>
            </a:endParaRPr>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0" y="720159"/>
            <a:ext cx="1218910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dirty="0">
                <a:solidFill>
                  <a:schemeClr val="tx1">
                    <a:lumMod val="75000"/>
                    <a:lumOff val="25000"/>
                  </a:schemeClr>
                </a:solidFill>
                <a:latin typeface="Century Gothic" panose="020F0302020204030204"/>
              </a:rPr>
              <a:t>Cyanobacteria </a:t>
            </a:r>
            <a:endParaRPr lang="en-US" dirty="0">
              <a:solidFill>
                <a:schemeClr val="tx1">
                  <a:lumMod val="75000"/>
                  <a:lumOff val="25000"/>
                </a:schemeClr>
              </a:solidFill>
              <a:latin typeface="Calibri" panose="020F0502020204030204"/>
              <a:ea typeface="Calibri"/>
              <a:cs typeface="Calibri"/>
            </a:endParaRPr>
          </a:p>
        </p:txBody>
      </p:sp>
      <p:pic>
        <p:nvPicPr>
          <p:cNvPr id="5" name="Picture 5" descr="A map of a lake&#10;&#10;Description automatically generated">
            <a:extLst>
              <a:ext uri="{FF2B5EF4-FFF2-40B4-BE49-F238E27FC236}">
                <a16:creationId xmlns:a16="http://schemas.microsoft.com/office/drawing/2014/main" id="{20BC50B4-E7DA-726A-C6A9-2BB669D801A4}"/>
              </a:ext>
            </a:extLst>
          </p:cNvPr>
          <p:cNvPicPr>
            <a:picLocks noChangeAspect="1"/>
          </p:cNvPicPr>
          <p:nvPr/>
        </p:nvPicPr>
        <p:blipFill>
          <a:blip r:embed="rId3"/>
          <a:stretch>
            <a:fillRect/>
          </a:stretch>
        </p:blipFill>
        <p:spPr>
          <a:xfrm>
            <a:off x="6743206" y="1702130"/>
            <a:ext cx="4930238" cy="3792186"/>
          </a:xfrm>
          <a:prstGeom prst="rect">
            <a:avLst/>
          </a:prstGeom>
        </p:spPr>
      </p:pic>
      <p:sp>
        <p:nvSpPr>
          <p:cNvPr id="7" name="TextBox 6">
            <a:extLst>
              <a:ext uri="{FF2B5EF4-FFF2-40B4-BE49-F238E27FC236}">
                <a16:creationId xmlns:a16="http://schemas.microsoft.com/office/drawing/2014/main" id="{E9AB8800-6AC1-1ADD-B08C-D5A89A68112D}"/>
              </a:ext>
            </a:extLst>
          </p:cNvPr>
          <p:cNvSpPr txBox="1"/>
          <p:nvPr/>
        </p:nvSpPr>
        <p:spPr>
          <a:xfrm>
            <a:off x="9871320" y="2463755"/>
            <a:ext cx="17010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tx1">
                    <a:lumMod val="75000"/>
                    <a:lumOff val="25000"/>
                  </a:schemeClr>
                </a:solidFill>
                <a:latin typeface="Century Gothic"/>
                <a:ea typeface="Calibri" panose="020F0502020204030204"/>
                <a:cs typeface="Calibri" panose="020F0502020204030204"/>
              </a:rPr>
              <a:t>Spotsylvania County</a:t>
            </a:r>
            <a:endParaRPr lang="en-US" sz="800" dirty="0">
              <a:solidFill>
                <a:schemeClr val="tx1">
                  <a:lumMod val="75000"/>
                  <a:lumOff val="25000"/>
                </a:schemeClr>
              </a:solidFill>
              <a:ea typeface="Calibri"/>
              <a:cs typeface="Calibri"/>
            </a:endParaRPr>
          </a:p>
        </p:txBody>
      </p:sp>
      <p:sp>
        <p:nvSpPr>
          <p:cNvPr id="9" name="TextBox 8">
            <a:extLst>
              <a:ext uri="{FF2B5EF4-FFF2-40B4-BE49-F238E27FC236}">
                <a16:creationId xmlns:a16="http://schemas.microsoft.com/office/drawing/2014/main" id="{D3FD5230-972C-4FF1-D5D0-A5D3972323CA}"/>
              </a:ext>
            </a:extLst>
          </p:cNvPr>
          <p:cNvSpPr txBox="1"/>
          <p:nvPr/>
        </p:nvSpPr>
        <p:spPr>
          <a:xfrm>
            <a:off x="7358545" y="3270914"/>
            <a:ext cx="185133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tx1">
                    <a:lumMod val="75000"/>
                    <a:lumOff val="25000"/>
                  </a:schemeClr>
                </a:solidFill>
                <a:latin typeface="Century Gothic"/>
                <a:ea typeface="Calibri" panose="020F0502020204030204"/>
                <a:cs typeface="Calibri" panose="020F0502020204030204"/>
              </a:rPr>
              <a:t>Louisa County</a:t>
            </a:r>
            <a:endParaRPr lang="en-US" sz="800" dirty="0">
              <a:solidFill>
                <a:schemeClr val="tx1">
                  <a:lumMod val="75000"/>
                  <a:lumOff val="25000"/>
                </a:schemeClr>
              </a:solidFill>
              <a:ea typeface="Calibri"/>
              <a:cs typeface="Calibri"/>
            </a:endParaRPr>
          </a:p>
        </p:txBody>
      </p:sp>
      <p:pic>
        <p:nvPicPr>
          <p:cNvPr id="11" name="Picture 15" descr="A black background with a black square&#10;&#10;Description automatically generated">
            <a:extLst>
              <a:ext uri="{FF2B5EF4-FFF2-40B4-BE49-F238E27FC236}">
                <a16:creationId xmlns:a16="http://schemas.microsoft.com/office/drawing/2014/main" id="{0B6F446B-12DE-FD4D-E873-2B8DDB573387}"/>
              </a:ext>
            </a:extLst>
          </p:cNvPr>
          <p:cNvPicPr>
            <a:picLocks noChangeAspect="1"/>
          </p:cNvPicPr>
          <p:nvPr/>
        </p:nvPicPr>
        <p:blipFill>
          <a:blip r:embed="rId4"/>
          <a:stretch>
            <a:fillRect/>
          </a:stretch>
        </p:blipFill>
        <p:spPr>
          <a:xfrm>
            <a:off x="11123795" y="1804364"/>
            <a:ext cx="458098" cy="460606"/>
          </a:xfrm>
          <a:prstGeom prst="rect">
            <a:avLst/>
          </a:prstGeom>
        </p:spPr>
      </p:pic>
      <p:sp>
        <p:nvSpPr>
          <p:cNvPr id="13" name="TextBox 12">
            <a:extLst>
              <a:ext uri="{FF2B5EF4-FFF2-40B4-BE49-F238E27FC236}">
                <a16:creationId xmlns:a16="http://schemas.microsoft.com/office/drawing/2014/main" id="{CB33B6ED-F06A-3EEA-7713-BDC6A1FF54BA}"/>
              </a:ext>
            </a:extLst>
          </p:cNvPr>
          <p:cNvSpPr txBox="1"/>
          <p:nvPr/>
        </p:nvSpPr>
        <p:spPr>
          <a:xfrm>
            <a:off x="11123943" y="1691858"/>
            <a:ext cx="4883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dirty="0">
                <a:solidFill>
                  <a:schemeClr val="tx1">
                    <a:lumMod val="75000"/>
                    <a:lumOff val="25000"/>
                  </a:schemeClr>
                </a:solidFill>
                <a:latin typeface="Century Gothic"/>
                <a:ea typeface="Calibri" panose="020F0502020204030204"/>
                <a:cs typeface="Calibri" panose="020F0502020204030204"/>
              </a:rPr>
              <a:t>N</a:t>
            </a:r>
            <a:endParaRPr lang="en-US" sz="1000" dirty="0">
              <a:solidFill>
                <a:schemeClr val="tx1">
                  <a:lumMod val="75000"/>
                  <a:lumOff val="25000"/>
                </a:schemeClr>
              </a:solidFill>
              <a:ea typeface="Calibri" panose="020F0502020204030204"/>
              <a:cs typeface="Calibri" panose="020F0502020204030204"/>
            </a:endParaRPr>
          </a:p>
        </p:txBody>
      </p:sp>
      <p:sp>
        <p:nvSpPr>
          <p:cNvPr id="15" name="TextBox 14">
            <a:extLst>
              <a:ext uri="{FF2B5EF4-FFF2-40B4-BE49-F238E27FC236}">
                <a16:creationId xmlns:a16="http://schemas.microsoft.com/office/drawing/2014/main" id="{65FACE4A-F8D8-9179-5815-D7F6E4B46A55}"/>
              </a:ext>
            </a:extLst>
          </p:cNvPr>
          <p:cNvSpPr txBox="1"/>
          <p:nvPr/>
        </p:nvSpPr>
        <p:spPr>
          <a:xfrm>
            <a:off x="6961029" y="3584800"/>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ea typeface="Calibri" panose="020F0502020204030204"/>
                <a:cs typeface="Calibri" panose="020F0502020204030204"/>
              </a:rPr>
              <a:t>County Boundary</a:t>
            </a:r>
            <a:endParaRPr lang="en-US" sz="800" dirty="0">
              <a:solidFill>
                <a:schemeClr val="tx1">
                  <a:lumMod val="75000"/>
                  <a:lumOff val="25000"/>
                </a:schemeClr>
              </a:solidFill>
              <a:cs typeface="Calibri" panose="020F0502020204030204"/>
            </a:endParaRPr>
          </a:p>
        </p:txBody>
      </p:sp>
      <p:sp>
        <p:nvSpPr>
          <p:cNvPr id="17" name="TextBox 16">
            <a:extLst>
              <a:ext uri="{FF2B5EF4-FFF2-40B4-BE49-F238E27FC236}">
                <a16:creationId xmlns:a16="http://schemas.microsoft.com/office/drawing/2014/main" id="{CB17D5CA-0580-3E08-C95E-FB0588A23D6D}"/>
              </a:ext>
            </a:extLst>
          </p:cNvPr>
          <p:cNvSpPr txBox="1"/>
          <p:nvPr/>
        </p:nvSpPr>
        <p:spPr>
          <a:xfrm>
            <a:off x="6961029" y="3371547"/>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ea typeface="Calibri" panose="020F0502020204030204"/>
                <a:cs typeface="Calibri" panose="020F0502020204030204"/>
              </a:rPr>
              <a:t>Lake Anna</a:t>
            </a:r>
            <a:endParaRPr lang="en-US" sz="800" dirty="0">
              <a:solidFill>
                <a:schemeClr val="tx1">
                  <a:lumMod val="75000"/>
                  <a:lumOff val="25000"/>
                </a:schemeClr>
              </a:solidFill>
              <a:cs typeface="Calibri" panose="020F0502020204030204"/>
            </a:endParaRPr>
          </a:p>
        </p:txBody>
      </p:sp>
      <p:sp>
        <p:nvSpPr>
          <p:cNvPr id="18" name="Rectangle 17">
            <a:extLst>
              <a:ext uri="{FF2B5EF4-FFF2-40B4-BE49-F238E27FC236}">
                <a16:creationId xmlns:a16="http://schemas.microsoft.com/office/drawing/2014/main" id="{60D72CE2-5C3F-7185-43BA-817E2F0DCE67}"/>
              </a:ext>
            </a:extLst>
          </p:cNvPr>
          <p:cNvSpPr/>
          <p:nvPr/>
        </p:nvSpPr>
        <p:spPr>
          <a:xfrm>
            <a:off x="6788727" y="3405248"/>
            <a:ext cx="197922" cy="148442"/>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9A5AB1-0A6A-969A-C094-95E9DDBBDD1F}"/>
              </a:ext>
            </a:extLst>
          </p:cNvPr>
          <p:cNvSpPr/>
          <p:nvPr/>
        </p:nvSpPr>
        <p:spPr>
          <a:xfrm>
            <a:off x="6788726" y="3603170"/>
            <a:ext cx="197922" cy="148442"/>
          </a:xfrm>
          <a:prstGeom prst="rect">
            <a:avLst/>
          </a:prstGeom>
          <a:noFill/>
          <a:ln w="28575">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74BB848-9660-3E9E-D0DE-E9A7A306E8B0}"/>
              </a:ext>
            </a:extLst>
          </p:cNvPr>
          <p:cNvSpPr/>
          <p:nvPr/>
        </p:nvSpPr>
        <p:spPr>
          <a:xfrm>
            <a:off x="6788726" y="3810988"/>
            <a:ext cx="197922" cy="148442"/>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DA8C8E0-8B97-16A9-422C-ACAD964B3C2F}"/>
              </a:ext>
            </a:extLst>
          </p:cNvPr>
          <p:cNvSpPr txBox="1"/>
          <p:nvPr/>
        </p:nvSpPr>
        <p:spPr>
          <a:xfrm>
            <a:off x="6961029" y="3782721"/>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panose="020F0502020204030204"/>
              </a:rPr>
              <a:t>Low Occurrence</a:t>
            </a:r>
            <a:endParaRPr lang="en-US" sz="800" dirty="0">
              <a:solidFill>
                <a:schemeClr val="tx1">
                  <a:lumMod val="75000"/>
                  <a:lumOff val="25000"/>
                </a:schemeClr>
              </a:solidFill>
              <a:cs typeface="Calibri" panose="020F0502020204030204"/>
            </a:endParaRPr>
          </a:p>
        </p:txBody>
      </p:sp>
      <p:sp>
        <p:nvSpPr>
          <p:cNvPr id="22" name="Rectangle 21">
            <a:extLst>
              <a:ext uri="{FF2B5EF4-FFF2-40B4-BE49-F238E27FC236}">
                <a16:creationId xmlns:a16="http://schemas.microsoft.com/office/drawing/2014/main" id="{72190A7C-6DE6-11E5-8488-D9F49C0DC428}"/>
              </a:ext>
            </a:extLst>
          </p:cNvPr>
          <p:cNvSpPr/>
          <p:nvPr/>
        </p:nvSpPr>
        <p:spPr>
          <a:xfrm>
            <a:off x="6788725" y="4008909"/>
            <a:ext cx="197922" cy="14844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577977C-BDF9-C5CA-9F78-4AD45DC6C6DA}"/>
              </a:ext>
            </a:extLst>
          </p:cNvPr>
          <p:cNvSpPr txBox="1"/>
          <p:nvPr/>
        </p:nvSpPr>
        <p:spPr>
          <a:xfrm>
            <a:off x="6961029" y="3980643"/>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panose="020F0502020204030204"/>
              </a:rPr>
              <a:t>Medium Occurrence</a:t>
            </a:r>
            <a:endParaRPr lang="en-US" sz="800" dirty="0">
              <a:solidFill>
                <a:schemeClr val="tx1">
                  <a:lumMod val="75000"/>
                  <a:lumOff val="25000"/>
                </a:schemeClr>
              </a:solidFill>
              <a:cs typeface="Calibri" panose="020F0502020204030204"/>
            </a:endParaRPr>
          </a:p>
        </p:txBody>
      </p:sp>
      <p:sp>
        <p:nvSpPr>
          <p:cNvPr id="24" name="Rectangle 23">
            <a:extLst>
              <a:ext uri="{FF2B5EF4-FFF2-40B4-BE49-F238E27FC236}">
                <a16:creationId xmlns:a16="http://schemas.microsoft.com/office/drawing/2014/main" id="{493686B9-008B-293C-15C1-71A17E27587E}"/>
              </a:ext>
            </a:extLst>
          </p:cNvPr>
          <p:cNvSpPr/>
          <p:nvPr/>
        </p:nvSpPr>
        <p:spPr>
          <a:xfrm>
            <a:off x="6788725" y="4206830"/>
            <a:ext cx="197922" cy="148442"/>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6A80427-48AC-F917-990E-97CC11BE7D7B}"/>
              </a:ext>
            </a:extLst>
          </p:cNvPr>
          <p:cNvSpPr txBox="1"/>
          <p:nvPr/>
        </p:nvSpPr>
        <p:spPr>
          <a:xfrm>
            <a:off x="6961028" y="4178564"/>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dirty="0">
                <a:solidFill>
                  <a:schemeClr val="tx1">
                    <a:lumMod val="75000"/>
                    <a:lumOff val="25000"/>
                  </a:schemeClr>
                </a:solidFill>
                <a:latin typeface="Century Gothic"/>
                <a:cs typeface="Calibri" panose="020F0502020204030204"/>
              </a:rPr>
              <a:t>High Occurrence</a:t>
            </a:r>
            <a:endParaRPr lang="en-US" sz="800" dirty="0">
              <a:solidFill>
                <a:schemeClr val="tx1">
                  <a:lumMod val="75000"/>
                  <a:lumOff val="25000"/>
                </a:schemeClr>
              </a:solidFill>
              <a:cs typeface="Calibri" panose="020F0502020204030204"/>
            </a:endParaRPr>
          </a:p>
        </p:txBody>
      </p:sp>
      <p:sp>
        <p:nvSpPr>
          <p:cNvPr id="3" name="Text Placeholder 5">
            <a:extLst>
              <a:ext uri="{FF2B5EF4-FFF2-40B4-BE49-F238E27FC236}">
                <a16:creationId xmlns:a16="http://schemas.microsoft.com/office/drawing/2014/main" id="{41EC029C-5C20-3715-67DB-95BB5CEF4A4B}"/>
              </a:ext>
            </a:extLst>
          </p:cNvPr>
          <p:cNvSpPr txBox="1">
            <a:spLocks/>
          </p:cNvSpPr>
          <p:nvPr/>
        </p:nvSpPr>
        <p:spPr>
          <a:xfrm>
            <a:off x="508000" y="1177360"/>
            <a:ext cx="493486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000" dirty="0">
                <a:solidFill>
                  <a:schemeClr val="tx1">
                    <a:lumMod val="75000"/>
                    <a:lumOff val="25000"/>
                  </a:schemeClr>
                </a:solidFill>
                <a:latin typeface="Century Gothic" panose="020F0302020204030204"/>
              </a:rPr>
              <a:t>Monthly Composites</a:t>
            </a:r>
            <a:r>
              <a:rPr lang="en-US" b="1" i="1" dirty="0">
                <a:solidFill>
                  <a:schemeClr val="tx1">
                    <a:lumMod val="75000"/>
                    <a:lumOff val="25000"/>
                  </a:schemeClr>
                </a:solidFill>
                <a:latin typeface="Century Gothic" panose="020F0302020204030204"/>
              </a:rPr>
              <a:t> </a:t>
            </a:r>
            <a:endParaRPr lang="en-US" b="1" i="1" dirty="0">
              <a:solidFill>
                <a:schemeClr val="tx1">
                  <a:lumMod val="75000"/>
                  <a:lumOff val="25000"/>
                </a:schemeClr>
              </a:solidFill>
              <a:latin typeface="Calibri" panose="020F0502020204030204"/>
              <a:ea typeface="Calibri"/>
              <a:cs typeface="Calibri"/>
            </a:endParaRPr>
          </a:p>
        </p:txBody>
      </p:sp>
      <p:sp>
        <p:nvSpPr>
          <p:cNvPr id="4" name="Text Placeholder 5">
            <a:extLst>
              <a:ext uri="{FF2B5EF4-FFF2-40B4-BE49-F238E27FC236}">
                <a16:creationId xmlns:a16="http://schemas.microsoft.com/office/drawing/2014/main" id="{A977831C-1DC9-7C54-9C24-7C562D535A75}"/>
              </a:ext>
            </a:extLst>
          </p:cNvPr>
          <p:cNvSpPr txBox="1">
            <a:spLocks/>
          </p:cNvSpPr>
          <p:nvPr/>
        </p:nvSpPr>
        <p:spPr>
          <a:xfrm>
            <a:off x="6746239" y="1187520"/>
            <a:ext cx="493486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000" dirty="0">
                <a:solidFill>
                  <a:schemeClr val="tx1">
                    <a:lumMod val="75000"/>
                    <a:lumOff val="25000"/>
                  </a:schemeClr>
                </a:solidFill>
                <a:latin typeface="Century Gothic" panose="020F0302020204030204"/>
              </a:rPr>
              <a:t>Hot Spot Analysis</a:t>
            </a:r>
            <a:r>
              <a:rPr lang="en-US" b="1" i="1" dirty="0">
                <a:solidFill>
                  <a:schemeClr val="tx1">
                    <a:lumMod val="75000"/>
                    <a:lumOff val="25000"/>
                  </a:schemeClr>
                </a:solidFill>
                <a:latin typeface="Century Gothic" panose="020F0302020204030204"/>
              </a:rPr>
              <a:t> </a:t>
            </a:r>
            <a:endParaRPr lang="en-US" b="1" i="1" dirty="0">
              <a:solidFill>
                <a:schemeClr val="tx1">
                  <a:lumMod val="75000"/>
                  <a:lumOff val="25000"/>
                </a:schemeClr>
              </a:solidFill>
              <a:latin typeface="Calibri" panose="020F0502020204030204"/>
              <a:ea typeface="Calibri"/>
              <a:cs typeface="Calibri"/>
            </a:endParaRPr>
          </a:p>
        </p:txBody>
      </p:sp>
      <p:sp>
        <p:nvSpPr>
          <p:cNvPr id="6" name="TextBox 5">
            <a:extLst>
              <a:ext uri="{FF2B5EF4-FFF2-40B4-BE49-F238E27FC236}">
                <a16:creationId xmlns:a16="http://schemas.microsoft.com/office/drawing/2014/main" id="{54019191-1773-8A28-B4AA-E21F8C041B3B}"/>
              </a:ext>
            </a:extLst>
          </p:cNvPr>
          <p:cNvSpPr txBox="1"/>
          <p:nvPr/>
        </p:nvSpPr>
        <p:spPr>
          <a:xfrm>
            <a:off x="8177044" y="5101479"/>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dirty="0">
                <a:solidFill>
                  <a:schemeClr val="tx1">
                    <a:lumMod val="75000"/>
                    <a:lumOff val="25000"/>
                  </a:schemeClr>
                </a:solidFill>
                <a:latin typeface="Century Gothic"/>
                <a:cs typeface="Calibri" panose="020F0502020204030204"/>
              </a:rPr>
              <a:t>0</a:t>
            </a:r>
            <a:endParaRPr lang="en-US" sz="700" b="1" dirty="0">
              <a:solidFill>
                <a:schemeClr val="tx1">
                  <a:lumMod val="75000"/>
                  <a:lumOff val="25000"/>
                </a:schemeClr>
              </a:solidFill>
              <a:cs typeface="Calibri" panose="020F0502020204030204"/>
            </a:endParaRPr>
          </a:p>
        </p:txBody>
      </p:sp>
      <p:sp>
        <p:nvSpPr>
          <p:cNvPr id="8" name="TextBox 7">
            <a:extLst>
              <a:ext uri="{FF2B5EF4-FFF2-40B4-BE49-F238E27FC236}">
                <a16:creationId xmlns:a16="http://schemas.microsoft.com/office/drawing/2014/main" id="{2D44B92F-A1D9-7345-E968-9C371C1B905D}"/>
              </a:ext>
            </a:extLst>
          </p:cNvPr>
          <p:cNvSpPr txBox="1"/>
          <p:nvPr/>
        </p:nvSpPr>
        <p:spPr>
          <a:xfrm>
            <a:off x="8360839" y="5101478"/>
            <a:ext cx="34492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dirty="0">
                <a:solidFill>
                  <a:schemeClr val="tx1">
                    <a:lumMod val="75000"/>
                    <a:lumOff val="25000"/>
                  </a:schemeClr>
                </a:solidFill>
                <a:latin typeface="Century Gothic"/>
                <a:cs typeface="Calibri" panose="020F0502020204030204"/>
              </a:rPr>
              <a:t>0.5</a:t>
            </a:r>
            <a:endParaRPr lang="en-US" sz="700" b="1" dirty="0">
              <a:solidFill>
                <a:schemeClr val="tx1">
                  <a:lumMod val="75000"/>
                  <a:lumOff val="25000"/>
                </a:schemeClr>
              </a:solidFill>
              <a:cs typeface="Calibri" panose="020F0502020204030204"/>
            </a:endParaRPr>
          </a:p>
        </p:txBody>
      </p:sp>
      <p:sp>
        <p:nvSpPr>
          <p:cNvPr id="10" name="TextBox 9">
            <a:extLst>
              <a:ext uri="{FF2B5EF4-FFF2-40B4-BE49-F238E27FC236}">
                <a16:creationId xmlns:a16="http://schemas.microsoft.com/office/drawing/2014/main" id="{8346A778-F622-0DC4-0A89-C1DF3061DB76}"/>
              </a:ext>
            </a:extLst>
          </p:cNvPr>
          <p:cNvSpPr txBox="1"/>
          <p:nvPr/>
        </p:nvSpPr>
        <p:spPr>
          <a:xfrm>
            <a:off x="8591078" y="5101478"/>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dirty="0">
                <a:solidFill>
                  <a:schemeClr val="tx1">
                    <a:lumMod val="75000"/>
                    <a:lumOff val="25000"/>
                  </a:schemeClr>
                </a:solidFill>
                <a:latin typeface="Century Gothic"/>
                <a:cs typeface="Calibri" panose="020F0502020204030204"/>
              </a:rPr>
              <a:t>1</a:t>
            </a:r>
          </a:p>
        </p:txBody>
      </p:sp>
      <p:sp>
        <p:nvSpPr>
          <p:cNvPr id="12" name="TextBox 11">
            <a:extLst>
              <a:ext uri="{FF2B5EF4-FFF2-40B4-BE49-F238E27FC236}">
                <a16:creationId xmlns:a16="http://schemas.microsoft.com/office/drawing/2014/main" id="{E6BF6B1A-8837-4EA6-1A68-BA4B794D9E7A}"/>
              </a:ext>
            </a:extLst>
          </p:cNvPr>
          <p:cNvSpPr txBox="1"/>
          <p:nvPr/>
        </p:nvSpPr>
        <p:spPr>
          <a:xfrm>
            <a:off x="9017601" y="5101479"/>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dirty="0">
                <a:solidFill>
                  <a:schemeClr val="tx1">
                    <a:lumMod val="75000"/>
                    <a:lumOff val="25000"/>
                  </a:schemeClr>
                </a:solidFill>
                <a:latin typeface="Century Gothic"/>
                <a:cs typeface="Calibri" panose="020F0502020204030204"/>
              </a:rPr>
              <a:t>2</a:t>
            </a:r>
          </a:p>
        </p:txBody>
      </p:sp>
      <p:pic>
        <p:nvPicPr>
          <p:cNvPr id="14" name="Picture 15">
            <a:extLst>
              <a:ext uri="{FF2B5EF4-FFF2-40B4-BE49-F238E27FC236}">
                <a16:creationId xmlns:a16="http://schemas.microsoft.com/office/drawing/2014/main" id="{B07F5107-0597-A83D-EBBB-53C2B465A979}"/>
              </a:ext>
            </a:extLst>
          </p:cNvPr>
          <p:cNvPicPr>
            <a:picLocks noChangeAspect="1"/>
          </p:cNvPicPr>
          <p:nvPr/>
        </p:nvPicPr>
        <p:blipFill>
          <a:blip r:embed="rId5"/>
          <a:stretch>
            <a:fillRect/>
          </a:stretch>
        </p:blipFill>
        <p:spPr>
          <a:xfrm>
            <a:off x="511629" y="1708752"/>
            <a:ext cx="4931227" cy="3799723"/>
          </a:xfrm>
          <a:prstGeom prst="rect">
            <a:avLst/>
          </a:prstGeom>
        </p:spPr>
      </p:pic>
    </p:spTree>
    <p:extLst>
      <p:ext uri="{BB962C8B-B14F-4D97-AF65-F5344CB8AC3E}">
        <p14:creationId xmlns:p14="http://schemas.microsoft.com/office/powerpoint/2010/main" val="4216478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76F4BFF-DEF2-0CBB-0C5B-0A53B39017F5}"/>
              </a:ext>
            </a:extLst>
          </p:cNvPr>
          <p:cNvSpPr/>
          <p:nvPr/>
        </p:nvSpPr>
        <p:spPr>
          <a:xfrm>
            <a:off x="11436494" y="5974772"/>
            <a:ext cx="580159" cy="571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83F9FDD4-E480-4BB5-B576-58EEEB622777}"/>
              </a:ext>
            </a:extLst>
          </p:cNvPr>
          <p:cNvSpPr/>
          <p:nvPr/>
        </p:nvSpPr>
        <p:spPr>
          <a:xfrm>
            <a:off x="94595" y="255401"/>
            <a:ext cx="7757884"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RESULTS</a:t>
            </a:r>
            <a:endParaRPr lang="en-US"/>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99238" y="731045"/>
            <a:ext cx="7755650" cy="208050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Cyanobacteria</a:t>
            </a:r>
          </a:p>
          <a:p>
            <a:pPr marL="342900" indent="-342900">
              <a:lnSpc>
                <a:spcPct val="150000"/>
              </a:lnSpc>
              <a:spcBef>
                <a:spcPts val="0"/>
              </a:spcBef>
              <a:spcAft>
                <a:spcPts val="600"/>
              </a:spcAft>
              <a:buFont typeface="Courier New" panose="020B0604020202020204" pitchFamily="34" charset="0"/>
              <a:buChar char="o"/>
            </a:pPr>
            <a:r>
              <a:rPr lang="en-US" sz="2000">
                <a:solidFill>
                  <a:schemeClr val="tx1">
                    <a:lumMod val="75000"/>
                    <a:lumOff val="25000"/>
                  </a:schemeClr>
                </a:solidFill>
                <a:latin typeface="Century Gothic" panose="020F0302020204030204"/>
              </a:rPr>
              <a:t>HABs have been a persistent issue over the study period.</a:t>
            </a:r>
          </a:p>
          <a:p>
            <a:pPr marL="342900" indent="-342900">
              <a:lnSpc>
                <a:spcPct val="150000"/>
              </a:lnSpc>
              <a:spcBef>
                <a:spcPts val="0"/>
              </a:spcBef>
              <a:spcAft>
                <a:spcPts val="600"/>
              </a:spcAft>
              <a:buFont typeface="Courier New" panose="020B0604020202020204" pitchFamily="34" charset="0"/>
              <a:buChar char="o"/>
            </a:pPr>
            <a:r>
              <a:rPr lang="en-US" sz="2000">
                <a:solidFill>
                  <a:schemeClr val="tx1">
                    <a:lumMod val="75000"/>
                    <a:lumOff val="25000"/>
                  </a:schemeClr>
                </a:solidFill>
                <a:latin typeface="Century Gothic" panose="020F0302020204030204"/>
              </a:rPr>
              <a:t>Lower portion of the Lake is not immune to HABs.</a:t>
            </a:r>
          </a:p>
          <a:p>
            <a:pPr marL="342900" indent="-342900">
              <a:lnSpc>
                <a:spcPct val="150000"/>
              </a:lnSpc>
              <a:spcBef>
                <a:spcPts val="0"/>
              </a:spcBef>
              <a:spcAft>
                <a:spcPts val="600"/>
              </a:spcAft>
              <a:buFont typeface="Courier New" panose="020B0604020202020204" pitchFamily="34" charset="0"/>
              <a:buChar char="o"/>
            </a:pPr>
            <a:r>
              <a:rPr lang="en-US" sz="2000">
                <a:solidFill>
                  <a:schemeClr val="tx1">
                    <a:lumMod val="75000"/>
                    <a:lumOff val="25000"/>
                  </a:schemeClr>
                </a:solidFill>
                <a:latin typeface="Century Gothic" panose="020F0302020204030204"/>
              </a:rPr>
              <a:t>Similar phenology to locations across the eastern US.</a:t>
            </a:r>
          </a:p>
        </p:txBody>
      </p:sp>
      <p:grpSp>
        <p:nvGrpSpPr>
          <p:cNvPr id="202" name="Group 201">
            <a:extLst>
              <a:ext uri="{FF2B5EF4-FFF2-40B4-BE49-F238E27FC236}">
                <a16:creationId xmlns:a16="http://schemas.microsoft.com/office/drawing/2014/main" id="{0596E8A8-4E8A-820B-DD45-CBFD69A2F3F0}"/>
              </a:ext>
            </a:extLst>
          </p:cNvPr>
          <p:cNvGrpSpPr/>
          <p:nvPr/>
        </p:nvGrpSpPr>
        <p:grpSpPr>
          <a:xfrm>
            <a:off x="7739501" y="82107"/>
            <a:ext cx="4344364" cy="2917182"/>
            <a:chOff x="7852070" y="90766"/>
            <a:chExt cx="4344364" cy="2917182"/>
          </a:xfrm>
        </p:grpSpPr>
        <p:pic>
          <p:nvPicPr>
            <p:cNvPr id="9" name="Picture 9" descr="A graph of a bar chart&#10;&#10;Description automatically generated">
              <a:extLst>
                <a:ext uri="{FF2B5EF4-FFF2-40B4-BE49-F238E27FC236}">
                  <a16:creationId xmlns:a16="http://schemas.microsoft.com/office/drawing/2014/main" id="{3DD0AE4D-64E4-2891-B27D-ABA5DDE87285}"/>
                </a:ext>
              </a:extLst>
            </p:cNvPr>
            <p:cNvPicPr>
              <a:picLocks noChangeAspect="1"/>
            </p:cNvPicPr>
            <p:nvPr/>
          </p:nvPicPr>
          <p:blipFill>
            <a:blip r:embed="rId3"/>
            <a:stretch>
              <a:fillRect/>
            </a:stretch>
          </p:blipFill>
          <p:spPr>
            <a:xfrm>
              <a:off x="7852070" y="342377"/>
              <a:ext cx="4344364" cy="2645471"/>
            </a:xfrm>
            <a:prstGeom prst="rect">
              <a:avLst/>
            </a:prstGeom>
          </p:spPr>
        </p:pic>
        <p:grpSp>
          <p:nvGrpSpPr>
            <p:cNvPr id="201" name="Group 200">
              <a:extLst>
                <a:ext uri="{FF2B5EF4-FFF2-40B4-BE49-F238E27FC236}">
                  <a16:creationId xmlns:a16="http://schemas.microsoft.com/office/drawing/2014/main" id="{EA4B36E4-1714-6142-1FC2-679EE09E8971}"/>
                </a:ext>
              </a:extLst>
            </p:cNvPr>
            <p:cNvGrpSpPr/>
            <p:nvPr/>
          </p:nvGrpSpPr>
          <p:grpSpPr>
            <a:xfrm>
              <a:off x="7967629" y="90766"/>
              <a:ext cx="4222740" cy="2917182"/>
              <a:chOff x="7967629" y="90767"/>
              <a:chExt cx="4222740" cy="2917182"/>
            </a:xfrm>
          </p:grpSpPr>
          <p:sp>
            <p:nvSpPr>
              <p:cNvPr id="7" name="Rectangle 6">
                <a:extLst>
                  <a:ext uri="{FF2B5EF4-FFF2-40B4-BE49-F238E27FC236}">
                    <a16:creationId xmlns:a16="http://schemas.microsoft.com/office/drawing/2014/main" id="{39DE5B5C-5352-1365-A889-0B46E00A2951}"/>
                  </a:ext>
                </a:extLst>
              </p:cNvPr>
              <p:cNvSpPr/>
              <p:nvPr/>
            </p:nvSpPr>
            <p:spPr>
              <a:xfrm>
                <a:off x="8835342" y="183266"/>
                <a:ext cx="106100" cy="10610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B04CAA-71DF-9FA2-8A6C-83FA19F436B7}"/>
                  </a:ext>
                </a:extLst>
              </p:cNvPr>
              <p:cNvSpPr/>
              <p:nvPr/>
            </p:nvSpPr>
            <p:spPr>
              <a:xfrm>
                <a:off x="9375493" y="183265"/>
                <a:ext cx="106100" cy="106101"/>
              </a:xfrm>
              <a:prstGeom prst="rect">
                <a:avLst/>
              </a:prstGeom>
              <a:solidFill>
                <a:schemeClr val="bg1"/>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9DE8BD2-D71D-F154-6454-0F2064C9E042}"/>
                  </a:ext>
                </a:extLst>
              </p:cNvPr>
              <p:cNvCxnSpPr/>
              <p:nvPr/>
            </p:nvCxnSpPr>
            <p:spPr>
              <a:xfrm flipV="1">
                <a:off x="9379474" y="217282"/>
                <a:ext cx="104171" cy="1929"/>
              </a:xfrm>
              <a:prstGeom prst="straightConnector1">
                <a:avLst/>
              </a:prstGeom>
              <a:ln w="127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EAB4A23-BC83-8220-02E8-408BCB2A785E}"/>
                  </a:ext>
                </a:extLst>
              </p:cNvPr>
              <p:cNvCxnSpPr>
                <a:cxnSpLocks/>
              </p:cNvCxnSpPr>
              <p:nvPr/>
            </p:nvCxnSpPr>
            <p:spPr>
              <a:xfrm flipV="1">
                <a:off x="9379473" y="255863"/>
                <a:ext cx="104171" cy="1929"/>
              </a:xfrm>
              <a:prstGeom prst="straightConnector1">
                <a:avLst/>
              </a:prstGeom>
              <a:ln w="12700">
                <a:solidFill>
                  <a:srgbClr val="3B3838"/>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7783452-2AB0-8644-3F42-D7B22AF2B128}"/>
                  </a:ext>
                </a:extLst>
              </p:cNvPr>
              <p:cNvSpPr/>
              <p:nvPr/>
            </p:nvSpPr>
            <p:spPr>
              <a:xfrm>
                <a:off x="10133109" y="183266"/>
                <a:ext cx="106100" cy="10610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EDD6D4D-802A-4E02-6928-CF8E71228BCA}"/>
                  </a:ext>
                </a:extLst>
              </p:cNvPr>
              <p:cNvCxnSpPr>
                <a:cxnSpLocks/>
              </p:cNvCxnSpPr>
              <p:nvPr/>
            </p:nvCxnSpPr>
            <p:spPr>
              <a:xfrm flipH="1">
                <a:off x="10203814" y="182417"/>
                <a:ext cx="1929" cy="104172"/>
              </a:xfrm>
              <a:prstGeom prst="straightConnector1">
                <a:avLst/>
              </a:prstGeom>
              <a:ln w="127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B74BB48-DA2B-0F3F-238A-1F73E491F45A}"/>
                  </a:ext>
                </a:extLst>
              </p:cNvPr>
              <p:cNvCxnSpPr>
                <a:cxnSpLocks/>
              </p:cNvCxnSpPr>
              <p:nvPr/>
            </p:nvCxnSpPr>
            <p:spPr>
              <a:xfrm flipH="1">
                <a:off x="10164229" y="182418"/>
                <a:ext cx="1929" cy="104172"/>
              </a:xfrm>
              <a:prstGeom prst="straightConnector1">
                <a:avLst/>
              </a:prstGeom>
              <a:ln w="12700">
                <a:solidFill>
                  <a:srgbClr val="3B3838"/>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118B96DE-F8A8-D55D-56CC-CA8CCC959E25}"/>
                  </a:ext>
                </a:extLst>
              </p:cNvPr>
              <p:cNvSpPr txBox="1">
                <a:spLocks/>
              </p:cNvSpPr>
              <p:nvPr/>
            </p:nvSpPr>
            <p:spPr>
              <a:xfrm>
                <a:off x="8887969" y="90768"/>
                <a:ext cx="491910"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July</a:t>
                </a:r>
              </a:p>
            </p:txBody>
          </p:sp>
          <p:sp>
            <p:nvSpPr>
              <p:cNvPr id="19" name="Text Placeholder 5">
                <a:extLst>
                  <a:ext uri="{FF2B5EF4-FFF2-40B4-BE49-F238E27FC236}">
                    <a16:creationId xmlns:a16="http://schemas.microsoft.com/office/drawing/2014/main" id="{17FF616C-E71F-CE5A-B90A-7CFE10644761}"/>
                  </a:ext>
                </a:extLst>
              </p:cNvPr>
              <p:cNvSpPr txBox="1">
                <a:spLocks/>
              </p:cNvSpPr>
              <p:nvPr/>
            </p:nvSpPr>
            <p:spPr>
              <a:xfrm>
                <a:off x="9432255" y="90768"/>
                <a:ext cx="699728"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August</a:t>
                </a:r>
              </a:p>
            </p:txBody>
          </p:sp>
          <p:sp>
            <p:nvSpPr>
              <p:cNvPr id="20" name="Text Placeholder 5">
                <a:extLst>
                  <a:ext uri="{FF2B5EF4-FFF2-40B4-BE49-F238E27FC236}">
                    <a16:creationId xmlns:a16="http://schemas.microsoft.com/office/drawing/2014/main" id="{F70600BE-9D0B-4710-0C04-69C8170BE95D}"/>
                  </a:ext>
                </a:extLst>
              </p:cNvPr>
              <p:cNvSpPr txBox="1">
                <a:spLocks/>
              </p:cNvSpPr>
              <p:nvPr/>
            </p:nvSpPr>
            <p:spPr>
              <a:xfrm>
                <a:off x="11144280" y="90767"/>
                <a:ext cx="1006507"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October</a:t>
                </a:r>
              </a:p>
            </p:txBody>
          </p:sp>
          <p:sp>
            <p:nvSpPr>
              <p:cNvPr id="21" name="Rectangle 20">
                <a:extLst>
                  <a:ext uri="{FF2B5EF4-FFF2-40B4-BE49-F238E27FC236}">
                    <a16:creationId xmlns:a16="http://schemas.microsoft.com/office/drawing/2014/main" id="{B796A12E-F8AC-BD4E-D530-99ABDFB0EAFB}"/>
                  </a:ext>
                </a:extLst>
              </p:cNvPr>
              <p:cNvSpPr/>
              <p:nvPr/>
            </p:nvSpPr>
            <p:spPr>
              <a:xfrm>
                <a:off x="11192493" y="178130"/>
                <a:ext cx="108857" cy="108857"/>
              </a:xfrm>
              <a:prstGeom prst="rect">
                <a:avLst/>
              </a:prstGeom>
              <a:solidFill>
                <a:schemeClr val="bg1"/>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5">
                <a:extLst>
                  <a:ext uri="{FF2B5EF4-FFF2-40B4-BE49-F238E27FC236}">
                    <a16:creationId xmlns:a16="http://schemas.microsoft.com/office/drawing/2014/main" id="{E4AF2467-9AD5-7D00-C8FD-4EB3DA5FAA0E}"/>
                  </a:ext>
                </a:extLst>
              </p:cNvPr>
              <p:cNvSpPr txBox="1">
                <a:spLocks/>
              </p:cNvSpPr>
              <p:nvPr/>
            </p:nvSpPr>
            <p:spPr>
              <a:xfrm>
                <a:off x="10214045" y="90767"/>
                <a:ext cx="1006507"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September</a:t>
                </a:r>
              </a:p>
            </p:txBody>
          </p:sp>
          <p:cxnSp>
            <p:nvCxnSpPr>
              <p:cNvPr id="23" name="Straight Arrow Connector 22">
                <a:extLst>
                  <a:ext uri="{FF2B5EF4-FFF2-40B4-BE49-F238E27FC236}">
                    <a16:creationId xmlns:a16="http://schemas.microsoft.com/office/drawing/2014/main" id="{55D9C1E0-BD50-F4AD-4824-D3E473E07C4D}"/>
                  </a:ext>
                </a:extLst>
              </p:cNvPr>
              <p:cNvCxnSpPr/>
              <p:nvPr/>
            </p:nvCxnSpPr>
            <p:spPr>
              <a:xfrm flipV="1">
                <a:off x="11189276" y="173927"/>
                <a:ext cx="73232" cy="75206"/>
              </a:xfrm>
              <a:prstGeom prst="straightConnector1">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5EC5756-A926-A91C-0045-38461F3A0AFF}"/>
                  </a:ext>
                </a:extLst>
              </p:cNvPr>
              <p:cNvCxnSpPr>
                <a:cxnSpLocks/>
              </p:cNvCxnSpPr>
              <p:nvPr/>
            </p:nvCxnSpPr>
            <p:spPr>
              <a:xfrm flipV="1">
                <a:off x="11228860" y="203615"/>
                <a:ext cx="73232" cy="75206"/>
              </a:xfrm>
              <a:prstGeom prst="straightConnector1">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5" name="Text Placeholder 5">
                <a:extLst>
                  <a:ext uri="{FF2B5EF4-FFF2-40B4-BE49-F238E27FC236}">
                    <a16:creationId xmlns:a16="http://schemas.microsoft.com/office/drawing/2014/main" id="{F8378A14-D65F-66B0-A71D-71F080ACE5D6}"/>
                  </a:ext>
                </a:extLst>
              </p:cNvPr>
              <p:cNvSpPr txBox="1">
                <a:spLocks/>
              </p:cNvSpPr>
              <p:nvPr/>
            </p:nvSpPr>
            <p:spPr>
              <a:xfrm>
                <a:off x="8086384" y="2406456"/>
                <a:ext cx="264300"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a:t>
                </a:r>
              </a:p>
            </p:txBody>
          </p:sp>
          <p:sp>
            <p:nvSpPr>
              <p:cNvPr id="26" name="Text Placeholder 5">
                <a:extLst>
                  <a:ext uri="{FF2B5EF4-FFF2-40B4-BE49-F238E27FC236}">
                    <a16:creationId xmlns:a16="http://schemas.microsoft.com/office/drawing/2014/main" id="{277A97B8-5E35-C928-D5F6-6108E9DAEEA6}"/>
                  </a:ext>
                </a:extLst>
              </p:cNvPr>
              <p:cNvSpPr txBox="1">
                <a:spLocks/>
              </p:cNvSpPr>
              <p:nvPr/>
            </p:nvSpPr>
            <p:spPr>
              <a:xfrm>
                <a:off x="7967630" y="2208533"/>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0.2</a:t>
                </a:r>
              </a:p>
            </p:txBody>
          </p:sp>
          <p:sp>
            <p:nvSpPr>
              <p:cNvPr id="27" name="Text Placeholder 5">
                <a:extLst>
                  <a:ext uri="{FF2B5EF4-FFF2-40B4-BE49-F238E27FC236}">
                    <a16:creationId xmlns:a16="http://schemas.microsoft.com/office/drawing/2014/main" id="{49CDBF88-C8FD-6E64-826A-CBC4DEC91258}"/>
                  </a:ext>
                </a:extLst>
              </p:cNvPr>
              <p:cNvSpPr txBox="1">
                <a:spLocks/>
              </p:cNvSpPr>
              <p:nvPr/>
            </p:nvSpPr>
            <p:spPr>
              <a:xfrm>
                <a:off x="7967629" y="1980922"/>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0.4</a:t>
                </a:r>
              </a:p>
            </p:txBody>
          </p:sp>
          <p:sp>
            <p:nvSpPr>
              <p:cNvPr id="28" name="Text Placeholder 5">
                <a:extLst>
                  <a:ext uri="{FF2B5EF4-FFF2-40B4-BE49-F238E27FC236}">
                    <a16:creationId xmlns:a16="http://schemas.microsoft.com/office/drawing/2014/main" id="{15E325D2-1EF7-C75E-34C7-17A1B00FC8E6}"/>
                  </a:ext>
                </a:extLst>
              </p:cNvPr>
              <p:cNvSpPr txBox="1">
                <a:spLocks/>
              </p:cNvSpPr>
              <p:nvPr/>
            </p:nvSpPr>
            <p:spPr>
              <a:xfrm>
                <a:off x="7967629" y="1763208"/>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0.6</a:t>
                </a:r>
              </a:p>
            </p:txBody>
          </p:sp>
          <p:sp>
            <p:nvSpPr>
              <p:cNvPr id="29" name="Text Placeholder 5">
                <a:extLst>
                  <a:ext uri="{FF2B5EF4-FFF2-40B4-BE49-F238E27FC236}">
                    <a16:creationId xmlns:a16="http://schemas.microsoft.com/office/drawing/2014/main" id="{ADAF30F9-57CB-0E34-BCE0-9E8AB8506BA9}"/>
                  </a:ext>
                </a:extLst>
              </p:cNvPr>
              <p:cNvSpPr txBox="1">
                <a:spLocks/>
              </p:cNvSpPr>
              <p:nvPr/>
            </p:nvSpPr>
            <p:spPr>
              <a:xfrm>
                <a:off x="7977526" y="1555390"/>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0.8</a:t>
                </a:r>
              </a:p>
            </p:txBody>
          </p:sp>
          <p:sp>
            <p:nvSpPr>
              <p:cNvPr id="30" name="Text Placeholder 5">
                <a:extLst>
                  <a:ext uri="{FF2B5EF4-FFF2-40B4-BE49-F238E27FC236}">
                    <a16:creationId xmlns:a16="http://schemas.microsoft.com/office/drawing/2014/main" id="{9E781F01-EAE0-D024-23BE-70FAE30CA8E7}"/>
                  </a:ext>
                </a:extLst>
              </p:cNvPr>
              <p:cNvSpPr txBox="1">
                <a:spLocks/>
              </p:cNvSpPr>
              <p:nvPr/>
            </p:nvSpPr>
            <p:spPr>
              <a:xfrm>
                <a:off x="7977526" y="1119961"/>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1.2</a:t>
                </a:r>
              </a:p>
            </p:txBody>
          </p:sp>
          <p:sp>
            <p:nvSpPr>
              <p:cNvPr id="31" name="Text Placeholder 5">
                <a:extLst>
                  <a:ext uri="{FF2B5EF4-FFF2-40B4-BE49-F238E27FC236}">
                    <a16:creationId xmlns:a16="http://schemas.microsoft.com/office/drawing/2014/main" id="{BED6910D-0F88-1666-1DF2-1F9196DD58B3}"/>
                  </a:ext>
                </a:extLst>
              </p:cNvPr>
              <p:cNvSpPr txBox="1">
                <a:spLocks/>
              </p:cNvSpPr>
              <p:nvPr/>
            </p:nvSpPr>
            <p:spPr>
              <a:xfrm>
                <a:off x="7987422" y="902247"/>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1.4</a:t>
                </a:r>
              </a:p>
            </p:txBody>
          </p:sp>
          <p:sp>
            <p:nvSpPr>
              <p:cNvPr id="32" name="Text Placeholder 5">
                <a:extLst>
                  <a:ext uri="{FF2B5EF4-FFF2-40B4-BE49-F238E27FC236}">
                    <a16:creationId xmlns:a16="http://schemas.microsoft.com/office/drawing/2014/main" id="{DB1AFD14-7025-6916-2A41-7B0C276D1167}"/>
                  </a:ext>
                </a:extLst>
              </p:cNvPr>
              <p:cNvSpPr txBox="1">
                <a:spLocks/>
              </p:cNvSpPr>
              <p:nvPr/>
            </p:nvSpPr>
            <p:spPr>
              <a:xfrm>
                <a:off x="7987421" y="684532"/>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1.6</a:t>
                </a:r>
              </a:p>
            </p:txBody>
          </p:sp>
          <p:sp>
            <p:nvSpPr>
              <p:cNvPr id="33" name="Text Placeholder 5">
                <a:extLst>
                  <a:ext uri="{FF2B5EF4-FFF2-40B4-BE49-F238E27FC236}">
                    <a16:creationId xmlns:a16="http://schemas.microsoft.com/office/drawing/2014/main" id="{59AB8D2F-0AF6-4BF3-E464-160D6D69CA14}"/>
                  </a:ext>
                </a:extLst>
              </p:cNvPr>
              <p:cNvSpPr txBox="1">
                <a:spLocks/>
              </p:cNvSpPr>
              <p:nvPr/>
            </p:nvSpPr>
            <p:spPr>
              <a:xfrm>
                <a:off x="7987422" y="466818"/>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1.8</a:t>
                </a:r>
              </a:p>
            </p:txBody>
          </p:sp>
          <p:sp>
            <p:nvSpPr>
              <p:cNvPr id="34" name="Text Placeholder 5">
                <a:extLst>
                  <a:ext uri="{FF2B5EF4-FFF2-40B4-BE49-F238E27FC236}">
                    <a16:creationId xmlns:a16="http://schemas.microsoft.com/office/drawing/2014/main" id="{EB4791F4-D232-6E26-7E15-7E8A8717F8AF}"/>
                  </a:ext>
                </a:extLst>
              </p:cNvPr>
              <p:cNvSpPr txBox="1">
                <a:spLocks/>
              </p:cNvSpPr>
              <p:nvPr/>
            </p:nvSpPr>
            <p:spPr>
              <a:xfrm>
                <a:off x="8046798" y="1337675"/>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a:t>
                </a:r>
              </a:p>
            </p:txBody>
          </p:sp>
          <p:sp>
            <p:nvSpPr>
              <p:cNvPr id="35" name="Text Placeholder 5">
                <a:extLst>
                  <a:ext uri="{FF2B5EF4-FFF2-40B4-BE49-F238E27FC236}">
                    <a16:creationId xmlns:a16="http://schemas.microsoft.com/office/drawing/2014/main" id="{3DFF7C50-D546-89BB-4D66-33E2C79F4986}"/>
                  </a:ext>
                </a:extLst>
              </p:cNvPr>
              <p:cNvSpPr txBox="1">
                <a:spLocks/>
              </p:cNvSpPr>
              <p:nvPr/>
            </p:nvSpPr>
            <p:spPr>
              <a:xfrm>
                <a:off x="8353841" y="2545462"/>
                <a:ext cx="52265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2016</a:t>
                </a:r>
              </a:p>
            </p:txBody>
          </p:sp>
          <p:sp>
            <p:nvSpPr>
              <p:cNvPr id="36" name="Text Placeholder 5">
                <a:extLst>
                  <a:ext uri="{FF2B5EF4-FFF2-40B4-BE49-F238E27FC236}">
                    <a16:creationId xmlns:a16="http://schemas.microsoft.com/office/drawing/2014/main" id="{1BE54728-E8AD-D376-B7B3-07FAF41AC60C}"/>
                  </a:ext>
                </a:extLst>
              </p:cNvPr>
              <p:cNvSpPr txBox="1">
                <a:spLocks/>
              </p:cNvSpPr>
              <p:nvPr/>
            </p:nvSpPr>
            <p:spPr>
              <a:xfrm>
                <a:off x="8887966" y="2545462"/>
                <a:ext cx="49217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2017</a:t>
                </a:r>
              </a:p>
            </p:txBody>
          </p:sp>
          <p:sp>
            <p:nvSpPr>
              <p:cNvPr id="37" name="Text Placeholder 5">
                <a:extLst>
                  <a:ext uri="{FF2B5EF4-FFF2-40B4-BE49-F238E27FC236}">
                    <a16:creationId xmlns:a16="http://schemas.microsoft.com/office/drawing/2014/main" id="{067EA121-FF2C-B48C-7651-C96C1157BB63}"/>
                  </a:ext>
                </a:extLst>
              </p:cNvPr>
              <p:cNvSpPr txBox="1">
                <a:spLocks/>
              </p:cNvSpPr>
              <p:nvPr/>
            </p:nvSpPr>
            <p:spPr>
              <a:xfrm>
                <a:off x="9422092" y="2545461"/>
                <a:ext cx="49217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2018</a:t>
                </a:r>
              </a:p>
            </p:txBody>
          </p:sp>
          <p:sp>
            <p:nvSpPr>
              <p:cNvPr id="38" name="Text Placeholder 5">
                <a:extLst>
                  <a:ext uri="{FF2B5EF4-FFF2-40B4-BE49-F238E27FC236}">
                    <a16:creationId xmlns:a16="http://schemas.microsoft.com/office/drawing/2014/main" id="{E5152CAD-53EF-621F-E81C-E762DE7BA3CE}"/>
                  </a:ext>
                </a:extLst>
              </p:cNvPr>
              <p:cNvSpPr txBox="1">
                <a:spLocks/>
              </p:cNvSpPr>
              <p:nvPr/>
            </p:nvSpPr>
            <p:spPr>
              <a:xfrm>
                <a:off x="9976538" y="2545462"/>
                <a:ext cx="51249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2019</a:t>
                </a:r>
              </a:p>
            </p:txBody>
          </p:sp>
          <p:sp>
            <p:nvSpPr>
              <p:cNvPr id="39" name="Text Placeholder 5">
                <a:extLst>
                  <a:ext uri="{FF2B5EF4-FFF2-40B4-BE49-F238E27FC236}">
                    <a16:creationId xmlns:a16="http://schemas.microsoft.com/office/drawing/2014/main" id="{40D5B7B0-692E-5C81-9626-2084D1287948}"/>
                  </a:ext>
                </a:extLst>
              </p:cNvPr>
              <p:cNvSpPr txBox="1">
                <a:spLocks/>
              </p:cNvSpPr>
              <p:nvPr/>
            </p:nvSpPr>
            <p:spPr>
              <a:xfrm>
                <a:off x="10520823" y="2545824"/>
                <a:ext cx="537575"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2020</a:t>
                </a:r>
              </a:p>
            </p:txBody>
          </p:sp>
          <p:sp>
            <p:nvSpPr>
              <p:cNvPr id="40" name="Text Placeholder 5">
                <a:extLst>
                  <a:ext uri="{FF2B5EF4-FFF2-40B4-BE49-F238E27FC236}">
                    <a16:creationId xmlns:a16="http://schemas.microsoft.com/office/drawing/2014/main" id="{A02ACBB0-C2FB-639F-5D3F-328EDDBDEA00}"/>
                  </a:ext>
                </a:extLst>
              </p:cNvPr>
              <p:cNvSpPr txBox="1">
                <a:spLocks/>
              </p:cNvSpPr>
              <p:nvPr/>
            </p:nvSpPr>
            <p:spPr>
              <a:xfrm>
                <a:off x="11055213" y="2545825"/>
                <a:ext cx="48201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2021</a:t>
                </a:r>
              </a:p>
            </p:txBody>
          </p:sp>
          <p:sp>
            <p:nvSpPr>
              <p:cNvPr id="41" name="Text Placeholder 5">
                <a:extLst>
                  <a:ext uri="{FF2B5EF4-FFF2-40B4-BE49-F238E27FC236}">
                    <a16:creationId xmlns:a16="http://schemas.microsoft.com/office/drawing/2014/main" id="{AB9E034E-4257-5769-68AF-3CF2B1D7CE6B}"/>
                  </a:ext>
                </a:extLst>
              </p:cNvPr>
              <p:cNvSpPr txBox="1">
                <a:spLocks/>
              </p:cNvSpPr>
              <p:nvPr/>
            </p:nvSpPr>
            <p:spPr>
              <a:xfrm>
                <a:off x="11589602" y="2546236"/>
                <a:ext cx="525308"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2022</a:t>
                </a:r>
              </a:p>
            </p:txBody>
          </p:sp>
          <p:sp>
            <p:nvSpPr>
              <p:cNvPr id="43" name="Text Placeholder 5">
                <a:extLst>
                  <a:ext uri="{FF2B5EF4-FFF2-40B4-BE49-F238E27FC236}">
                    <a16:creationId xmlns:a16="http://schemas.microsoft.com/office/drawing/2014/main" id="{55B90FEF-53A1-AB0D-65F6-3D6E282682EA}"/>
                  </a:ext>
                </a:extLst>
              </p:cNvPr>
              <p:cNvSpPr txBox="1">
                <a:spLocks/>
              </p:cNvSpPr>
              <p:nvPr/>
            </p:nvSpPr>
            <p:spPr>
              <a:xfrm>
                <a:off x="7977525" y="2730950"/>
                <a:ext cx="4212844"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Years</a:t>
                </a:r>
              </a:p>
            </p:txBody>
          </p:sp>
        </p:grpSp>
      </p:grpSp>
      <p:sp>
        <p:nvSpPr>
          <p:cNvPr id="44" name="Text Placeholder 5">
            <a:extLst>
              <a:ext uri="{FF2B5EF4-FFF2-40B4-BE49-F238E27FC236}">
                <a16:creationId xmlns:a16="http://schemas.microsoft.com/office/drawing/2014/main" id="{CDAF3181-5272-D1F5-832E-4F5D4D9B1CD5}"/>
              </a:ext>
            </a:extLst>
          </p:cNvPr>
          <p:cNvSpPr txBox="1">
            <a:spLocks/>
          </p:cNvSpPr>
          <p:nvPr/>
        </p:nvSpPr>
        <p:spPr>
          <a:xfrm rot="16200000">
            <a:off x="6243233" y="1292922"/>
            <a:ext cx="3084688"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Area (km</a:t>
            </a:r>
            <a:r>
              <a:rPr lang="en-US" sz="1200" baseline="30000">
                <a:solidFill>
                  <a:schemeClr val="tx1">
                    <a:lumMod val="75000"/>
                    <a:lumOff val="25000"/>
                  </a:schemeClr>
                </a:solidFill>
                <a:latin typeface="Century Gothic" panose="020F0302020204030204"/>
              </a:rPr>
              <a:t>2</a:t>
            </a:r>
            <a:r>
              <a:rPr lang="en-US" sz="1200">
                <a:solidFill>
                  <a:schemeClr val="tx1">
                    <a:lumMod val="75000"/>
                    <a:lumOff val="25000"/>
                  </a:schemeClr>
                </a:solidFill>
                <a:latin typeface="Century Gothic" panose="020F0302020204030204"/>
              </a:rPr>
              <a:t>)</a:t>
            </a:r>
          </a:p>
        </p:txBody>
      </p:sp>
      <p:grpSp>
        <p:nvGrpSpPr>
          <p:cNvPr id="204" name="Group 203">
            <a:extLst>
              <a:ext uri="{FF2B5EF4-FFF2-40B4-BE49-F238E27FC236}">
                <a16:creationId xmlns:a16="http://schemas.microsoft.com/office/drawing/2014/main" id="{D88119CB-D677-E925-D046-5049EEE2A9D9}"/>
              </a:ext>
            </a:extLst>
          </p:cNvPr>
          <p:cNvGrpSpPr/>
          <p:nvPr/>
        </p:nvGrpSpPr>
        <p:grpSpPr>
          <a:xfrm>
            <a:off x="3748508" y="3779322"/>
            <a:ext cx="3812865" cy="2704916"/>
            <a:chOff x="3748507" y="3917867"/>
            <a:chExt cx="3812865" cy="2704916"/>
          </a:xfrm>
        </p:grpSpPr>
        <p:sp>
          <p:nvSpPr>
            <p:cNvPr id="5" name="Text Placeholder 5">
              <a:extLst>
                <a:ext uri="{FF2B5EF4-FFF2-40B4-BE49-F238E27FC236}">
                  <a16:creationId xmlns:a16="http://schemas.microsoft.com/office/drawing/2014/main" id="{F5073F31-A804-32ED-E23B-60F9A59629B2}"/>
                </a:ext>
              </a:extLst>
            </p:cNvPr>
            <p:cNvSpPr txBox="1">
              <a:spLocks/>
            </p:cNvSpPr>
            <p:nvPr/>
          </p:nvSpPr>
          <p:spPr>
            <a:xfrm>
              <a:off x="4723140" y="6345784"/>
              <a:ext cx="2391961"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Area (km</a:t>
              </a:r>
              <a:r>
                <a:rPr lang="en-US" sz="1200" baseline="30000">
                  <a:solidFill>
                    <a:schemeClr val="tx1">
                      <a:lumMod val="75000"/>
                      <a:lumOff val="25000"/>
                    </a:schemeClr>
                  </a:solidFill>
                  <a:latin typeface="Century Gothic" panose="020F0302020204030204"/>
                </a:rPr>
                <a:t>2</a:t>
              </a:r>
              <a:r>
                <a:rPr lang="en-US" sz="1200">
                  <a:solidFill>
                    <a:schemeClr val="tx1">
                      <a:lumMod val="75000"/>
                      <a:lumOff val="25000"/>
                    </a:schemeClr>
                  </a:solidFill>
                  <a:latin typeface="Century Gothic" panose="020F0302020204030204"/>
                </a:rPr>
                <a:t>)</a:t>
              </a:r>
            </a:p>
          </p:txBody>
        </p:sp>
        <p:pic>
          <p:nvPicPr>
            <p:cNvPr id="59" name="Picture 127" descr="A graph with black rectangles&#10;&#10;Description automatically generated">
              <a:extLst>
                <a:ext uri="{FF2B5EF4-FFF2-40B4-BE49-F238E27FC236}">
                  <a16:creationId xmlns:a16="http://schemas.microsoft.com/office/drawing/2014/main" id="{099B7786-0AAA-8058-51EE-84FE8F0BA8EE}"/>
                </a:ext>
              </a:extLst>
            </p:cNvPr>
            <p:cNvPicPr>
              <a:picLocks noChangeAspect="1"/>
            </p:cNvPicPr>
            <p:nvPr/>
          </p:nvPicPr>
          <p:blipFill>
            <a:blip r:embed="rId4"/>
            <a:stretch>
              <a:fillRect/>
            </a:stretch>
          </p:blipFill>
          <p:spPr>
            <a:xfrm rot="16200000" flipV="1">
              <a:off x="4717474" y="3470807"/>
              <a:ext cx="2396837" cy="3290958"/>
            </a:xfrm>
            <a:prstGeom prst="rect">
              <a:avLst/>
            </a:prstGeom>
          </p:spPr>
        </p:pic>
        <p:cxnSp>
          <p:nvCxnSpPr>
            <p:cNvPr id="132" name="Straight Arrow Connector 131">
              <a:extLst>
                <a:ext uri="{FF2B5EF4-FFF2-40B4-BE49-F238E27FC236}">
                  <a16:creationId xmlns:a16="http://schemas.microsoft.com/office/drawing/2014/main" id="{9A7ADB44-0FD4-791F-3063-36384B8F6390}"/>
                </a:ext>
              </a:extLst>
            </p:cNvPr>
            <p:cNvCxnSpPr>
              <a:cxnSpLocks/>
            </p:cNvCxnSpPr>
            <p:nvPr/>
          </p:nvCxnSpPr>
          <p:spPr>
            <a:xfrm flipH="1">
              <a:off x="4710715" y="6121662"/>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167DF2F-5D0F-F277-EDBF-EDD089BE50FB}"/>
                </a:ext>
              </a:extLst>
            </p:cNvPr>
            <p:cNvCxnSpPr>
              <a:cxnSpLocks/>
            </p:cNvCxnSpPr>
            <p:nvPr/>
          </p:nvCxnSpPr>
          <p:spPr>
            <a:xfrm flipH="1">
              <a:off x="5030687" y="6121662"/>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2CE324E3-A276-4A76-5F48-82399DF13E36}"/>
                </a:ext>
              </a:extLst>
            </p:cNvPr>
            <p:cNvCxnSpPr>
              <a:cxnSpLocks/>
            </p:cNvCxnSpPr>
            <p:nvPr/>
          </p:nvCxnSpPr>
          <p:spPr>
            <a:xfrm flipH="1">
              <a:off x="5356804" y="6121662"/>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CADCDE1E-11B0-4BE9-64D3-3FD04FBD4999}"/>
                </a:ext>
              </a:extLst>
            </p:cNvPr>
            <p:cNvCxnSpPr>
              <a:cxnSpLocks/>
            </p:cNvCxnSpPr>
            <p:nvPr/>
          </p:nvCxnSpPr>
          <p:spPr>
            <a:xfrm flipH="1">
              <a:off x="5676353" y="6121662"/>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7D78BC68-5F08-5A71-1462-50CABF907E87}"/>
                </a:ext>
              </a:extLst>
            </p:cNvPr>
            <p:cNvCxnSpPr>
              <a:cxnSpLocks/>
            </p:cNvCxnSpPr>
            <p:nvPr/>
          </p:nvCxnSpPr>
          <p:spPr>
            <a:xfrm flipH="1">
              <a:off x="5996325" y="6121661"/>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2016A75-8FA1-75F2-51A0-C19C6216A6C5}"/>
                </a:ext>
              </a:extLst>
            </p:cNvPr>
            <p:cNvCxnSpPr>
              <a:cxnSpLocks/>
            </p:cNvCxnSpPr>
            <p:nvPr/>
          </p:nvCxnSpPr>
          <p:spPr>
            <a:xfrm flipH="1">
              <a:off x="6321594" y="6121661"/>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1A3EA106-8E7D-D472-0D11-B76886612274}"/>
                </a:ext>
              </a:extLst>
            </p:cNvPr>
            <p:cNvCxnSpPr>
              <a:cxnSpLocks/>
            </p:cNvCxnSpPr>
            <p:nvPr/>
          </p:nvCxnSpPr>
          <p:spPr>
            <a:xfrm flipH="1">
              <a:off x="6641143" y="6121661"/>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95F21C26-1C47-9DAA-0547-343891C20A55}"/>
                </a:ext>
              </a:extLst>
            </p:cNvPr>
            <p:cNvCxnSpPr>
              <a:cxnSpLocks/>
            </p:cNvCxnSpPr>
            <p:nvPr/>
          </p:nvCxnSpPr>
          <p:spPr>
            <a:xfrm flipH="1">
              <a:off x="6954546" y="6121661"/>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82E69755-783F-C84C-D58D-47E6135D6242}"/>
                </a:ext>
              </a:extLst>
            </p:cNvPr>
            <p:cNvCxnSpPr>
              <a:cxnSpLocks/>
            </p:cNvCxnSpPr>
            <p:nvPr/>
          </p:nvCxnSpPr>
          <p:spPr>
            <a:xfrm flipH="1">
              <a:off x="7274943" y="6121661"/>
              <a:ext cx="2185" cy="699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CB893940-F8DD-AEDD-1CB0-F55CAA03791E}"/>
                </a:ext>
              </a:extLst>
            </p:cNvPr>
            <p:cNvSpPr txBox="1"/>
            <p:nvPr/>
          </p:nvSpPr>
          <p:spPr>
            <a:xfrm>
              <a:off x="4050438" y="4187671"/>
              <a:ext cx="3611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Jul</a:t>
              </a:r>
            </a:p>
          </p:txBody>
        </p:sp>
        <p:sp>
          <p:nvSpPr>
            <p:cNvPr id="144" name="TextBox 143">
              <a:extLst>
                <a:ext uri="{FF2B5EF4-FFF2-40B4-BE49-F238E27FC236}">
                  <a16:creationId xmlns:a16="http://schemas.microsoft.com/office/drawing/2014/main" id="{AABFA1B7-A1DC-1E8C-83FB-AE42F1CDAE32}"/>
                </a:ext>
              </a:extLst>
            </p:cNvPr>
            <p:cNvSpPr txBox="1"/>
            <p:nvPr/>
          </p:nvSpPr>
          <p:spPr>
            <a:xfrm>
              <a:off x="3944651" y="4698857"/>
              <a:ext cx="4669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Aug</a:t>
              </a:r>
            </a:p>
          </p:txBody>
        </p:sp>
        <p:sp>
          <p:nvSpPr>
            <p:cNvPr id="145" name="TextBox 144">
              <a:extLst>
                <a:ext uri="{FF2B5EF4-FFF2-40B4-BE49-F238E27FC236}">
                  <a16:creationId xmlns:a16="http://schemas.microsoft.com/office/drawing/2014/main" id="{AA9AC1DF-2C53-B83E-5DEB-E515836DDE16}"/>
                </a:ext>
              </a:extLst>
            </p:cNvPr>
            <p:cNvSpPr txBox="1"/>
            <p:nvPr/>
          </p:nvSpPr>
          <p:spPr>
            <a:xfrm>
              <a:off x="3933562" y="5212430"/>
              <a:ext cx="4681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Sep</a:t>
              </a:r>
            </a:p>
          </p:txBody>
        </p:sp>
        <p:sp>
          <p:nvSpPr>
            <p:cNvPr id="146" name="TextBox 145">
              <a:extLst>
                <a:ext uri="{FF2B5EF4-FFF2-40B4-BE49-F238E27FC236}">
                  <a16:creationId xmlns:a16="http://schemas.microsoft.com/office/drawing/2014/main" id="{0DE661A4-E9C1-57CF-2E85-4C9EDB7FC842}"/>
                </a:ext>
              </a:extLst>
            </p:cNvPr>
            <p:cNvSpPr txBox="1"/>
            <p:nvPr/>
          </p:nvSpPr>
          <p:spPr>
            <a:xfrm>
              <a:off x="3932879" y="5724809"/>
              <a:ext cx="46882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Oct</a:t>
              </a:r>
            </a:p>
          </p:txBody>
        </p:sp>
        <p:sp>
          <p:nvSpPr>
            <p:cNvPr id="147" name="TextBox 146">
              <a:extLst>
                <a:ext uri="{FF2B5EF4-FFF2-40B4-BE49-F238E27FC236}">
                  <a16:creationId xmlns:a16="http://schemas.microsoft.com/office/drawing/2014/main" id="{44D4DB61-FAA5-5333-8A51-05F104D40F5F}"/>
                </a:ext>
              </a:extLst>
            </p:cNvPr>
            <p:cNvSpPr txBox="1"/>
            <p:nvPr/>
          </p:nvSpPr>
          <p:spPr>
            <a:xfrm>
              <a:off x="4222000" y="6150256"/>
              <a:ext cx="35126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a:t>
              </a:r>
            </a:p>
          </p:txBody>
        </p:sp>
        <p:sp>
          <p:nvSpPr>
            <p:cNvPr id="148" name="TextBox 147">
              <a:extLst>
                <a:ext uri="{FF2B5EF4-FFF2-40B4-BE49-F238E27FC236}">
                  <a16:creationId xmlns:a16="http://schemas.microsoft.com/office/drawing/2014/main" id="{37946877-EBE4-EE4C-DBF5-9A4F118B4598}"/>
                </a:ext>
              </a:extLst>
            </p:cNvPr>
            <p:cNvSpPr txBox="1"/>
            <p:nvPr/>
          </p:nvSpPr>
          <p:spPr>
            <a:xfrm>
              <a:off x="4524172"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0.2</a:t>
              </a:r>
            </a:p>
          </p:txBody>
        </p:sp>
        <p:sp>
          <p:nvSpPr>
            <p:cNvPr id="149" name="TextBox 148">
              <a:extLst>
                <a:ext uri="{FF2B5EF4-FFF2-40B4-BE49-F238E27FC236}">
                  <a16:creationId xmlns:a16="http://schemas.microsoft.com/office/drawing/2014/main" id="{A2C0286A-B45E-15B1-F0E1-C67B6C8D0AC5}"/>
                </a:ext>
              </a:extLst>
            </p:cNvPr>
            <p:cNvSpPr txBox="1"/>
            <p:nvPr/>
          </p:nvSpPr>
          <p:spPr>
            <a:xfrm>
              <a:off x="4846051"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0.4</a:t>
              </a:r>
            </a:p>
          </p:txBody>
        </p:sp>
        <p:sp>
          <p:nvSpPr>
            <p:cNvPr id="150" name="TextBox 149">
              <a:extLst>
                <a:ext uri="{FF2B5EF4-FFF2-40B4-BE49-F238E27FC236}">
                  <a16:creationId xmlns:a16="http://schemas.microsoft.com/office/drawing/2014/main" id="{22BD7DF5-664C-A387-365A-A330A9031D6A}"/>
                </a:ext>
              </a:extLst>
            </p:cNvPr>
            <p:cNvSpPr txBox="1"/>
            <p:nvPr/>
          </p:nvSpPr>
          <p:spPr>
            <a:xfrm>
              <a:off x="5167930"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0.6</a:t>
              </a:r>
            </a:p>
          </p:txBody>
        </p:sp>
        <p:sp>
          <p:nvSpPr>
            <p:cNvPr id="151" name="TextBox 150">
              <a:extLst>
                <a:ext uri="{FF2B5EF4-FFF2-40B4-BE49-F238E27FC236}">
                  <a16:creationId xmlns:a16="http://schemas.microsoft.com/office/drawing/2014/main" id="{ECF5F95B-2CD6-F50A-6C74-8341C4091956}"/>
                </a:ext>
              </a:extLst>
            </p:cNvPr>
            <p:cNvSpPr txBox="1"/>
            <p:nvPr/>
          </p:nvSpPr>
          <p:spPr>
            <a:xfrm>
              <a:off x="5489810"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0.8</a:t>
              </a:r>
            </a:p>
          </p:txBody>
        </p:sp>
        <p:sp>
          <p:nvSpPr>
            <p:cNvPr id="152" name="TextBox 151">
              <a:extLst>
                <a:ext uri="{FF2B5EF4-FFF2-40B4-BE49-F238E27FC236}">
                  <a16:creationId xmlns:a16="http://schemas.microsoft.com/office/drawing/2014/main" id="{4ECDF504-605D-AA89-D914-4986EC9144D7}"/>
                </a:ext>
              </a:extLst>
            </p:cNvPr>
            <p:cNvSpPr txBox="1"/>
            <p:nvPr/>
          </p:nvSpPr>
          <p:spPr>
            <a:xfrm>
              <a:off x="5811688" y="6150255"/>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a:t>
              </a:r>
            </a:p>
          </p:txBody>
        </p:sp>
        <p:sp>
          <p:nvSpPr>
            <p:cNvPr id="153" name="TextBox 152">
              <a:extLst>
                <a:ext uri="{FF2B5EF4-FFF2-40B4-BE49-F238E27FC236}">
                  <a16:creationId xmlns:a16="http://schemas.microsoft.com/office/drawing/2014/main" id="{D640E139-43BE-08F8-F0D0-9D4513A43379}"/>
                </a:ext>
              </a:extLst>
            </p:cNvPr>
            <p:cNvSpPr txBox="1"/>
            <p:nvPr/>
          </p:nvSpPr>
          <p:spPr>
            <a:xfrm>
              <a:off x="6140137"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1.2</a:t>
              </a:r>
            </a:p>
          </p:txBody>
        </p:sp>
        <p:sp>
          <p:nvSpPr>
            <p:cNvPr id="154" name="TextBox 153">
              <a:extLst>
                <a:ext uri="{FF2B5EF4-FFF2-40B4-BE49-F238E27FC236}">
                  <a16:creationId xmlns:a16="http://schemas.microsoft.com/office/drawing/2014/main" id="{9D7B41FB-4F22-F323-DE79-8EEB50C8E2FE}"/>
                </a:ext>
              </a:extLst>
            </p:cNvPr>
            <p:cNvSpPr txBox="1"/>
            <p:nvPr/>
          </p:nvSpPr>
          <p:spPr>
            <a:xfrm>
              <a:off x="6455447" y="6150255"/>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1.4</a:t>
              </a:r>
            </a:p>
          </p:txBody>
        </p:sp>
        <p:sp>
          <p:nvSpPr>
            <p:cNvPr id="155" name="TextBox 154">
              <a:extLst>
                <a:ext uri="{FF2B5EF4-FFF2-40B4-BE49-F238E27FC236}">
                  <a16:creationId xmlns:a16="http://schemas.microsoft.com/office/drawing/2014/main" id="{18CCA80C-14E7-08D7-E23A-388BF0F80E24}"/>
                </a:ext>
              </a:extLst>
            </p:cNvPr>
            <p:cNvSpPr txBox="1"/>
            <p:nvPr/>
          </p:nvSpPr>
          <p:spPr>
            <a:xfrm>
              <a:off x="6764188" y="6150255"/>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1.6</a:t>
              </a:r>
            </a:p>
          </p:txBody>
        </p:sp>
        <p:sp>
          <p:nvSpPr>
            <p:cNvPr id="156" name="TextBox 155">
              <a:extLst>
                <a:ext uri="{FF2B5EF4-FFF2-40B4-BE49-F238E27FC236}">
                  <a16:creationId xmlns:a16="http://schemas.microsoft.com/office/drawing/2014/main" id="{2B5445A5-E092-E100-7F64-3B70DAAC25ED}"/>
                </a:ext>
              </a:extLst>
            </p:cNvPr>
            <p:cNvSpPr txBox="1"/>
            <p:nvPr/>
          </p:nvSpPr>
          <p:spPr>
            <a:xfrm>
              <a:off x="7086067" y="6150255"/>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1.8</a:t>
              </a:r>
            </a:p>
          </p:txBody>
        </p:sp>
        <p:sp>
          <p:nvSpPr>
            <p:cNvPr id="178" name="Text Placeholder 5">
              <a:extLst>
                <a:ext uri="{FF2B5EF4-FFF2-40B4-BE49-F238E27FC236}">
                  <a16:creationId xmlns:a16="http://schemas.microsoft.com/office/drawing/2014/main" id="{13145137-12E3-06ED-0ACB-F161505F9A75}"/>
                </a:ext>
              </a:extLst>
            </p:cNvPr>
            <p:cNvSpPr txBox="1">
              <a:spLocks/>
            </p:cNvSpPr>
            <p:nvPr/>
          </p:nvSpPr>
          <p:spPr>
            <a:xfrm rot="16200000">
              <a:off x="2700922" y="4969544"/>
              <a:ext cx="2372169"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Month</a:t>
              </a:r>
            </a:p>
          </p:txBody>
        </p:sp>
      </p:grpSp>
      <p:grpSp>
        <p:nvGrpSpPr>
          <p:cNvPr id="206" name="Group 205">
            <a:extLst>
              <a:ext uri="{FF2B5EF4-FFF2-40B4-BE49-F238E27FC236}">
                <a16:creationId xmlns:a16="http://schemas.microsoft.com/office/drawing/2014/main" id="{393DD81A-05DB-6623-4F92-821F95AF9EE7}"/>
              </a:ext>
            </a:extLst>
          </p:cNvPr>
          <p:cNvGrpSpPr/>
          <p:nvPr/>
        </p:nvGrpSpPr>
        <p:grpSpPr>
          <a:xfrm>
            <a:off x="36231" y="3805300"/>
            <a:ext cx="3793071" cy="2704914"/>
            <a:chOff x="27572" y="3917868"/>
            <a:chExt cx="3793071" cy="2704914"/>
          </a:xfrm>
        </p:grpSpPr>
        <p:pic>
          <p:nvPicPr>
            <p:cNvPr id="157" name="Picture 157" descr="A graph with black squares&#10;&#10;Description automatically generated">
              <a:extLst>
                <a:ext uri="{FF2B5EF4-FFF2-40B4-BE49-F238E27FC236}">
                  <a16:creationId xmlns:a16="http://schemas.microsoft.com/office/drawing/2014/main" id="{1D2228C4-6193-CF1A-5248-E7C72419D63C}"/>
                </a:ext>
              </a:extLst>
            </p:cNvPr>
            <p:cNvPicPr>
              <a:picLocks noChangeAspect="1"/>
            </p:cNvPicPr>
            <p:nvPr/>
          </p:nvPicPr>
          <p:blipFill>
            <a:blip r:embed="rId5"/>
            <a:stretch>
              <a:fillRect/>
            </a:stretch>
          </p:blipFill>
          <p:spPr>
            <a:xfrm rot="16200000" flipV="1">
              <a:off x="976745" y="3470808"/>
              <a:ext cx="2396837" cy="3290958"/>
            </a:xfrm>
            <a:prstGeom prst="rect">
              <a:avLst/>
            </a:prstGeom>
          </p:spPr>
        </p:pic>
        <p:sp>
          <p:nvSpPr>
            <p:cNvPr id="158" name="TextBox 157">
              <a:extLst>
                <a:ext uri="{FF2B5EF4-FFF2-40B4-BE49-F238E27FC236}">
                  <a16:creationId xmlns:a16="http://schemas.microsoft.com/office/drawing/2014/main" id="{0150115B-223A-9186-4261-3C6532B20EBE}"/>
                </a:ext>
              </a:extLst>
            </p:cNvPr>
            <p:cNvSpPr txBox="1"/>
            <p:nvPr/>
          </p:nvSpPr>
          <p:spPr>
            <a:xfrm>
              <a:off x="481272" y="6150256"/>
              <a:ext cx="35126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a:t>
              </a:r>
            </a:p>
          </p:txBody>
        </p:sp>
        <p:sp>
          <p:nvSpPr>
            <p:cNvPr id="159" name="TextBox 158">
              <a:extLst>
                <a:ext uri="{FF2B5EF4-FFF2-40B4-BE49-F238E27FC236}">
                  <a16:creationId xmlns:a16="http://schemas.microsoft.com/office/drawing/2014/main" id="{94B6F1B2-9071-CB44-7143-AE3B98EF1421}"/>
                </a:ext>
              </a:extLst>
            </p:cNvPr>
            <p:cNvSpPr txBox="1"/>
            <p:nvPr/>
          </p:nvSpPr>
          <p:spPr>
            <a:xfrm>
              <a:off x="783444"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0.2</a:t>
              </a:r>
            </a:p>
          </p:txBody>
        </p:sp>
        <p:sp>
          <p:nvSpPr>
            <p:cNvPr id="160" name="TextBox 159">
              <a:extLst>
                <a:ext uri="{FF2B5EF4-FFF2-40B4-BE49-F238E27FC236}">
                  <a16:creationId xmlns:a16="http://schemas.microsoft.com/office/drawing/2014/main" id="{E05DE9B8-A09B-9961-CBF6-1F4543B809B4}"/>
                </a:ext>
              </a:extLst>
            </p:cNvPr>
            <p:cNvSpPr txBox="1"/>
            <p:nvPr/>
          </p:nvSpPr>
          <p:spPr>
            <a:xfrm>
              <a:off x="1105323"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0.4</a:t>
              </a:r>
            </a:p>
          </p:txBody>
        </p:sp>
        <p:sp>
          <p:nvSpPr>
            <p:cNvPr id="161" name="TextBox 160">
              <a:extLst>
                <a:ext uri="{FF2B5EF4-FFF2-40B4-BE49-F238E27FC236}">
                  <a16:creationId xmlns:a16="http://schemas.microsoft.com/office/drawing/2014/main" id="{35DB6856-7C18-9CD9-FFCF-CC78A9595229}"/>
                </a:ext>
              </a:extLst>
            </p:cNvPr>
            <p:cNvSpPr txBox="1"/>
            <p:nvPr/>
          </p:nvSpPr>
          <p:spPr>
            <a:xfrm>
              <a:off x="1427202"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0.6</a:t>
              </a:r>
            </a:p>
          </p:txBody>
        </p:sp>
        <p:sp>
          <p:nvSpPr>
            <p:cNvPr id="162" name="TextBox 161">
              <a:extLst>
                <a:ext uri="{FF2B5EF4-FFF2-40B4-BE49-F238E27FC236}">
                  <a16:creationId xmlns:a16="http://schemas.microsoft.com/office/drawing/2014/main" id="{684C9DCE-679F-97A5-9508-E5C7892D83EC}"/>
                </a:ext>
              </a:extLst>
            </p:cNvPr>
            <p:cNvSpPr txBox="1"/>
            <p:nvPr/>
          </p:nvSpPr>
          <p:spPr>
            <a:xfrm>
              <a:off x="1749082"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0.8</a:t>
              </a:r>
            </a:p>
          </p:txBody>
        </p:sp>
        <p:sp>
          <p:nvSpPr>
            <p:cNvPr id="163" name="TextBox 162">
              <a:extLst>
                <a:ext uri="{FF2B5EF4-FFF2-40B4-BE49-F238E27FC236}">
                  <a16:creationId xmlns:a16="http://schemas.microsoft.com/office/drawing/2014/main" id="{7892F5EE-A5A2-3B02-6347-8D78E52F0C5F}"/>
                </a:ext>
              </a:extLst>
            </p:cNvPr>
            <p:cNvSpPr txBox="1"/>
            <p:nvPr/>
          </p:nvSpPr>
          <p:spPr>
            <a:xfrm>
              <a:off x="2070960" y="6150254"/>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a:t>
              </a:r>
            </a:p>
          </p:txBody>
        </p:sp>
        <p:sp>
          <p:nvSpPr>
            <p:cNvPr id="164" name="TextBox 163">
              <a:extLst>
                <a:ext uri="{FF2B5EF4-FFF2-40B4-BE49-F238E27FC236}">
                  <a16:creationId xmlns:a16="http://schemas.microsoft.com/office/drawing/2014/main" id="{D3DC142F-410F-BC15-9597-B5FB8A74EFA0}"/>
                </a:ext>
              </a:extLst>
            </p:cNvPr>
            <p:cNvSpPr txBox="1"/>
            <p:nvPr/>
          </p:nvSpPr>
          <p:spPr>
            <a:xfrm>
              <a:off x="2399409" y="6150256"/>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rgbClr val="3F3F3F"/>
                  </a:solidFill>
                  <a:latin typeface="Century Gothic"/>
                </a:rPr>
                <a:t>1.2</a:t>
              </a:r>
            </a:p>
          </p:txBody>
        </p:sp>
        <p:sp>
          <p:nvSpPr>
            <p:cNvPr id="165" name="TextBox 164">
              <a:extLst>
                <a:ext uri="{FF2B5EF4-FFF2-40B4-BE49-F238E27FC236}">
                  <a16:creationId xmlns:a16="http://schemas.microsoft.com/office/drawing/2014/main" id="{AC84E3CB-A037-9E25-1132-F05B82C5A8E3}"/>
                </a:ext>
              </a:extLst>
            </p:cNvPr>
            <p:cNvSpPr txBox="1"/>
            <p:nvPr/>
          </p:nvSpPr>
          <p:spPr>
            <a:xfrm>
              <a:off x="2714719" y="6150254"/>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1.4</a:t>
              </a:r>
            </a:p>
          </p:txBody>
        </p:sp>
        <p:sp>
          <p:nvSpPr>
            <p:cNvPr id="166" name="TextBox 165">
              <a:extLst>
                <a:ext uri="{FF2B5EF4-FFF2-40B4-BE49-F238E27FC236}">
                  <a16:creationId xmlns:a16="http://schemas.microsoft.com/office/drawing/2014/main" id="{FCE7C939-DA19-89EB-C178-71B97FE2C3A5}"/>
                </a:ext>
              </a:extLst>
            </p:cNvPr>
            <p:cNvSpPr txBox="1"/>
            <p:nvPr/>
          </p:nvSpPr>
          <p:spPr>
            <a:xfrm>
              <a:off x="3023460" y="6150254"/>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1.6</a:t>
              </a:r>
            </a:p>
          </p:txBody>
        </p:sp>
        <p:sp>
          <p:nvSpPr>
            <p:cNvPr id="167" name="TextBox 166">
              <a:extLst>
                <a:ext uri="{FF2B5EF4-FFF2-40B4-BE49-F238E27FC236}">
                  <a16:creationId xmlns:a16="http://schemas.microsoft.com/office/drawing/2014/main" id="{C870C824-674D-2B3A-EB64-82F8979B2A2E}"/>
                </a:ext>
              </a:extLst>
            </p:cNvPr>
            <p:cNvSpPr txBox="1"/>
            <p:nvPr/>
          </p:nvSpPr>
          <p:spPr>
            <a:xfrm>
              <a:off x="3345339" y="6150254"/>
              <a:ext cx="377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solidFill>
                    <a:schemeClr val="tx1">
                      <a:lumMod val="75000"/>
                      <a:lumOff val="25000"/>
                    </a:schemeClr>
                  </a:solidFill>
                  <a:latin typeface="Century Gothic"/>
                </a:rPr>
                <a:t>1.8</a:t>
              </a:r>
            </a:p>
          </p:txBody>
        </p:sp>
        <p:sp>
          <p:nvSpPr>
            <p:cNvPr id="172" name="TextBox 171">
              <a:extLst>
                <a:ext uri="{FF2B5EF4-FFF2-40B4-BE49-F238E27FC236}">
                  <a16:creationId xmlns:a16="http://schemas.microsoft.com/office/drawing/2014/main" id="{5E701C11-CE41-C0BC-DAB5-B3ED65FA6D97}"/>
                </a:ext>
              </a:extLst>
            </p:cNvPr>
            <p:cNvSpPr txBox="1"/>
            <p:nvPr/>
          </p:nvSpPr>
          <p:spPr>
            <a:xfrm>
              <a:off x="319606" y="4187670"/>
              <a:ext cx="3611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Jul</a:t>
              </a:r>
            </a:p>
          </p:txBody>
        </p:sp>
        <p:sp>
          <p:nvSpPr>
            <p:cNvPr id="173" name="TextBox 172">
              <a:extLst>
                <a:ext uri="{FF2B5EF4-FFF2-40B4-BE49-F238E27FC236}">
                  <a16:creationId xmlns:a16="http://schemas.microsoft.com/office/drawing/2014/main" id="{4A76E67F-D454-201F-2520-F563E909C99C}"/>
                </a:ext>
              </a:extLst>
            </p:cNvPr>
            <p:cNvSpPr txBox="1"/>
            <p:nvPr/>
          </p:nvSpPr>
          <p:spPr>
            <a:xfrm>
              <a:off x="213819" y="4698856"/>
              <a:ext cx="4669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Aug</a:t>
              </a:r>
            </a:p>
          </p:txBody>
        </p:sp>
        <p:sp>
          <p:nvSpPr>
            <p:cNvPr id="174" name="TextBox 173">
              <a:extLst>
                <a:ext uri="{FF2B5EF4-FFF2-40B4-BE49-F238E27FC236}">
                  <a16:creationId xmlns:a16="http://schemas.microsoft.com/office/drawing/2014/main" id="{F863FC8E-3ADD-7C6F-A018-729AF2373E51}"/>
                </a:ext>
              </a:extLst>
            </p:cNvPr>
            <p:cNvSpPr txBox="1"/>
            <p:nvPr/>
          </p:nvSpPr>
          <p:spPr>
            <a:xfrm>
              <a:off x="202730" y="5212429"/>
              <a:ext cx="4681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Sep</a:t>
              </a:r>
            </a:p>
          </p:txBody>
        </p:sp>
        <p:sp>
          <p:nvSpPr>
            <p:cNvPr id="175" name="TextBox 174">
              <a:extLst>
                <a:ext uri="{FF2B5EF4-FFF2-40B4-BE49-F238E27FC236}">
                  <a16:creationId xmlns:a16="http://schemas.microsoft.com/office/drawing/2014/main" id="{C3A2A1CE-150F-A009-A045-00D7E7BE091B}"/>
                </a:ext>
              </a:extLst>
            </p:cNvPr>
            <p:cNvSpPr txBox="1"/>
            <p:nvPr/>
          </p:nvSpPr>
          <p:spPr>
            <a:xfrm>
              <a:off x="202047" y="5724808"/>
              <a:ext cx="46882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75000"/>
                      <a:lumOff val="25000"/>
                    </a:schemeClr>
                  </a:solidFill>
                  <a:latin typeface="Century Gothic"/>
                </a:rPr>
                <a:t>Oct</a:t>
              </a:r>
            </a:p>
          </p:txBody>
        </p:sp>
        <p:sp>
          <p:nvSpPr>
            <p:cNvPr id="177" name="Text Placeholder 5">
              <a:extLst>
                <a:ext uri="{FF2B5EF4-FFF2-40B4-BE49-F238E27FC236}">
                  <a16:creationId xmlns:a16="http://schemas.microsoft.com/office/drawing/2014/main" id="{BD639D10-2A7A-E08C-8484-5B77ED815FB5}"/>
                </a:ext>
              </a:extLst>
            </p:cNvPr>
            <p:cNvSpPr txBox="1">
              <a:spLocks/>
            </p:cNvSpPr>
            <p:nvPr/>
          </p:nvSpPr>
          <p:spPr>
            <a:xfrm>
              <a:off x="982412" y="6345783"/>
              <a:ext cx="2391961"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Area (km</a:t>
              </a:r>
              <a:r>
                <a:rPr lang="en-US" sz="1200" baseline="30000">
                  <a:solidFill>
                    <a:schemeClr val="tx1">
                      <a:lumMod val="75000"/>
                      <a:lumOff val="25000"/>
                    </a:schemeClr>
                  </a:solidFill>
                  <a:latin typeface="Century Gothic" panose="020F0302020204030204"/>
                </a:rPr>
                <a:t>2</a:t>
              </a:r>
              <a:r>
                <a:rPr lang="en-US" sz="1200">
                  <a:solidFill>
                    <a:schemeClr val="tx1">
                      <a:lumMod val="75000"/>
                      <a:lumOff val="25000"/>
                    </a:schemeClr>
                  </a:solidFill>
                  <a:latin typeface="Century Gothic" panose="020F0302020204030204"/>
                </a:rPr>
                <a:t>)</a:t>
              </a:r>
            </a:p>
          </p:txBody>
        </p:sp>
        <p:sp>
          <p:nvSpPr>
            <p:cNvPr id="179" name="Text Placeholder 5">
              <a:extLst>
                <a:ext uri="{FF2B5EF4-FFF2-40B4-BE49-F238E27FC236}">
                  <a16:creationId xmlns:a16="http://schemas.microsoft.com/office/drawing/2014/main" id="{BA921B45-170F-587A-0592-AC1675729DB2}"/>
                </a:ext>
              </a:extLst>
            </p:cNvPr>
            <p:cNvSpPr txBox="1">
              <a:spLocks/>
            </p:cNvSpPr>
            <p:nvPr/>
          </p:nvSpPr>
          <p:spPr>
            <a:xfrm rot="16200000">
              <a:off x="-1020013" y="4969544"/>
              <a:ext cx="2372169"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Month</a:t>
              </a:r>
            </a:p>
          </p:txBody>
        </p:sp>
        <p:cxnSp>
          <p:nvCxnSpPr>
            <p:cNvPr id="180" name="Straight Arrow Connector 179">
              <a:extLst>
                <a:ext uri="{FF2B5EF4-FFF2-40B4-BE49-F238E27FC236}">
                  <a16:creationId xmlns:a16="http://schemas.microsoft.com/office/drawing/2014/main" id="{B31189AF-1CF0-CC9E-C837-19C10A95F42A}"/>
                </a:ext>
              </a:extLst>
            </p:cNvPr>
            <p:cNvCxnSpPr/>
            <p:nvPr/>
          </p:nvCxnSpPr>
          <p:spPr>
            <a:xfrm>
              <a:off x="969441" y="6120551"/>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13F9DBA3-D672-4F06-41BF-46C4099EED1B}"/>
                </a:ext>
              </a:extLst>
            </p:cNvPr>
            <p:cNvCxnSpPr>
              <a:cxnSpLocks/>
            </p:cNvCxnSpPr>
            <p:nvPr/>
          </p:nvCxnSpPr>
          <p:spPr>
            <a:xfrm>
              <a:off x="1291320" y="6120551"/>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A528170-64CA-E3DE-D64D-68E27CD2F880}"/>
                </a:ext>
              </a:extLst>
            </p:cNvPr>
            <p:cNvCxnSpPr>
              <a:cxnSpLocks/>
            </p:cNvCxnSpPr>
            <p:nvPr/>
          </p:nvCxnSpPr>
          <p:spPr>
            <a:xfrm>
              <a:off x="1613199" y="6120550"/>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18AC0D1C-FCFF-2B92-76E9-1317F75B7469}"/>
                </a:ext>
              </a:extLst>
            </p:cNvPr>
            <p:cNvCxnSpPr>
              <a:cxnSpLocks/>
            </p:cNvCxnSpPr>
            <p:nvPr/>
          </p:nvCxnSpPr>
          <p:spPr>
            <a:xfrm>
              <a:off x="1935079" y="6120550"/>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830BF1D0-205F-F5EE-6C0F-4FA83A57129A}"/>
                </a:ext>
              </a:extLst>
            </p:cNvPr>
            <p:cNvCxnSpPr>
              <a:cxnSpLocks/>
            </p:cNvCxnSpPr>
            <p:nvPr/>
          </p:nvCxnSpPr>
          <p:spPr>
            <a:xfrm>
              <a:off x="2250388" y="6120550"/>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70D3CB08-D8E8-0A66-90FA-7801A955DF1B}"/>
                </a:ext>
              </a:extLst>
            </p:cNvPr>
            <p:cNvCxnSpPr>
              <a:cxnSpLocks/>
            </p:cNvCxnSpPr>
            <p:nvPr/>
          </p:nvCxnSpPr>
          <p:spPr>
            <a:xfrm>
              <a:off x="2572269" y="6120551"/>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5B412F20-D65A-DE17-2D10-0E1725609C5A}"/>
                </a:ext>
              </a:extLst>
            </p:cNvPr>
            <p:cNvCxnSpPr>
              <a:cxnSpLocks/>
            </p:cNvCxnSpPr>
            <p:nvPr/>
          </p:nvCxnSpPr>
          <p:spPr>
            <a:xfrm>
              <a:off x="2894147" y="6120551"/>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136EBDC3-DD9E-A680-C346-2C5ECC52926A}"/>
                </a:ext>
              </a:extLst>
            </p:cNvPr>
            <p:cNvCxnSpPr>
              <a:cxnSpLocks/>
            </p:cNvCxnSpPr>
            <p:nvPr/>
          </p:nvCxnSpPr>
          <p:spPr>
            <a:xfrm>
              <a:off x="3216027" y="6120550"/>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6242659F-2652-71C7-99B1-8225983E548B}"/>
                </a:ext>
              </a:extLst>
            </p:cNvPr>
            <p:cNvCxnSpPr>
              <a:cxnSpLocks/>
            </p:cNvCxnSpPr>
            <p:nvPr/>
          </p:nvCxnSpPr>
          <p:spPr>
            <a:xfrm>
              <a:off x="3537906" y="6120550"/>
              <a:ext cx="3959" cy="633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526CD66D-CC73-F07F-5E5D-FA8A43DD8F91}"/>
              </a:ext>
            </a:extLst>
          </p:cNvPr>
          <p:cNvGrpSpPr/>
          <p:nvPr/>
        </p:nvGrpSpPr>
        <p:grpSpPr>
          <a:xfrm>
            <a:off x="7673991" y="3401539"/>
            <a:ext cx="4474714" cy="3084688"/>
            <a:chOff x="7717286" y="3029198"/>
            <a:chExt cx="4474714" cy="3084688"/>
          </a:xfrm>
        </p:grpSpPr>
        <p:pic>
          <p:nvPicPr>
            <p:cNvPr id="128" name="Picture 128" descr="A graph of different sizes and colors&#10;&#10;Description automatically generated">
              <a:extLst>
                <a:ext uri="{FF2B5EF4-FFF2-40B4-BE49-F238E27FC236}">
                  <a16:creationId xmlns:a16="http://schemas.microsoft.com/office/drawing/2014/main" id="{7D65890C-1CF5-F2C3-1605-3D63B20E11E1}"/>
                </a:ext>
              </a:extLst>
            </p:cNvPr>
            <p:cNvPicPr>
              <a:picLocks noChangeAspect="1"/>
            </p:cNvPicPr>
            <p:nvPr/>
          </p:nvPicPr>
          <p:blipFill>
            <a:blip r:embed="rId6"/>
            <a:stretch>
              <a:fillRect/>
            </a:stretch>
          </p:blipFill>
          <p:spPr>
            <a:xfrm>
              <a:off x="7853680" y="3333785"/>
              <a:ext cx="4338320" cy="2638990"/>
            </a:xfrm>
            <a:prstGeom prst="rect">
              <a:avLst/>
            </a:prstGeom>
          </p:spPr>
        </p:pic>
        <p:grpSp>
          <p:nvGrpSpPr>
            <p:cNvPr id="2" name="Group 1">
              <a:extLst>
                <a:ext uri="{FF2B5EF4-FFF2-40B4-BE49-F238E27FC236}">
                  <a16:creationId xmlns:a16="http://schemas.microsoft.com/office/drawing/2014/main" id="{668722F7-F715-9A61-3A54-2E77918C80C3}"/>
                </a:ext>
              </a:extLst>
            </p:cNvPr>
            <p:cNvGrpSpPr/>
            <p:nvPr/>
          </p:nvGrpSpPr>
          <p:grpSpPr>
            <a:xfrm>
              <a:off x="7717286" y="3029198"/>
              <a:ext cx="4473082" cy="3084688"/>
              <a:chOff x="7717286" y="3031992"/>
              <a:chExt cx="4473082" cy="3084688"/>
            </a:xfrm>
          </p:grpSpPr>
          <p:sp>
            <p:nvSpPr>
              <p:cNvPr id="4" name="Text Placeholder 5">
                <a:extLst>
                  <a:ext uri="{FF2B5EF4-FFF2-40B4-BE49-F238E27FC236}">
                    <a16:creationId xmlns:a16="http://schemas.microsoft.com/office/drawing/2014/main" id="{1FDEA01C-24CF-B6F0-168E-2A10A344949E}"/>
                  </a:ext>
                </a:extLst>
              </p:cNvPr>
              <p:cNvSpPr txBox="1">
                <a:spLocks/>
              </p:cNvSpPr>
              <p:nvPr/>
            </p:nvSpPr>
            <p:spPr>
              <a:xfrm>
                <a:off x="7977524" y="5787708"/>
                <a:ext cx="4212844"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Years</a:t>
                </a:r>
              </a:p>
            </p:txBody>
          </p:sp>
          <p:sp>
            <p:nvSpPr>
              <p:cNvPr id="6" name="Text Placeholder 5">
                <a:extLst>
                  <a:ext uri="{FF2B5EF4-FFF2-40B4-BE49-F238E27FC236}">
                    <a16:creationId xmlns:a16="http://schemas.microsoft.com/office/drawing/2014/main" id="{7B8D0981-F56F-FF68-469F-F59C1549E3AC}"/>
                  </a:ext>
                </a:extLst>
              </p:cNvPr>
              <p:cNvSpPr txBox="1">
                <a:spLocks/>
              </p:cNvSpPr>
              <p:nvPr/>
            </p:nvSpPr>
            <p:spPr>
              <a:xfrm>
                <a:off x="8353840" y="5559102"/>
                <a:ext cx="52265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2016</a:t>
                </a:r>
              </a:p>
            </p:txBody>
          </p:sp>
          <p:sp>
            <p:nvSpPr>
              <p:cNvPr id="8" name="Text Placeholder 5">
                <a:extLst>
                  <a:ext uri="{FF2B5EF4-FFF2-40B4-BE49-F238E27FC236}">
                    <a16:creationId xmlns:a16="http://schemas.microsoft.com/office/drawing/2014/main" id="{B48A285E-7520-07D5-AA51-23D1F0FAE9BE}"/>
                  </a:ext>
                </a:extLst>
              </p:cNvPr>
              <p:cNvSpPr txBox="1">
                <a:spLocks/>
              </p:cNvSpPr>
              <p:nvPr/>
            </p:nvSpPr>
            <p:spPr>
              <a:xfrm>
                <a:off x="8887965" y="5559102"/>
                <a:ext cx="541389"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2017</a:t>
                </a:r>
              </a:p>
            </p:txBody>
          </p:sp>
          <p:sp>
            <p:nvSpPr>
              <p:cNvPr id="11" name="Text Placeholder 5">
                <a:extLst>
                  <a:ext uri="{FF2B5EF4-FFF2-40B4-BE49-F238E27FC236}">
                    <a16:creationId xmlns:a16="http://schemas.microsoft.com/office/drawing/2014/main" id="{2DC54724-93E5-7C88-121B-2D50C32402F7}"/>
                  </a:ext>
                </a:extLst>
              </p:cNvPr>
              <p:cNvSpPr txBox="1">
                <a:spLocks/>
              </p:cNvSpPr>
              <p:nvPr/>
            </p:nvSpPr>
            <p:spPr>
              <a:xfrm>
                <a:off x="9422091" y="5559101"/>
                <a:ext cx="49217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2018</a:t>
                </a:r>
              </a:p>
            </p:txBody>
          </p:sp>
          <p:sp>
            <p:nvSpPr>
              <p:cNvPr id="18" name="Text Placeholder 5">
                <a:extLst>
                  <a:ext uri="{FF2B5EF4-FFF2-40B4-BE49-F238E27FC236}">
                    <a16:creationId xmlns:a16="http://schemas.microsoft.com/office/drawing/2014/main" id="{8CE6F9F3-DC14-6778-8549-228231E9A712}"/>
                  </a:ext>
                </a:extLst>
              </p:cNvPr>
              <p:cNvSpPr txBox="1">
                <a:spLocks/>
              </p:cNvSpPr>
              <p:nvPr/>
            </p:nvSpPr>
            <p:spPr>
              <a:xfrm>
                <a:off x="9976537" y="5559102"/>
                <a:ext cx="51249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2019</a:t>
                </a:r>
              </a:p>
            </p:txBody>
          </p:sp>
          <p:sp>
            <p:nvSpPr>
              <p:cNvPr id="45" name="Text Placeholder 5">
                <a:extLst>
                  <a:ext uri="{FF2B5EF4-FFF2-40B4-BE49-F238E27FC236}">
                    <a16:creationId xmlns:a16="http://schemas.microsoft.com/office/drawing/2014/main" id="{98516716-188F-0311-8B9B-CFD7588FC386}"/>
                  </a:ext>
                </a:extLst>
              </p:cNvPr>
              <p:cNvSpPr txBox="1">
                <a:spLocks/>
              </p:cNvSpPr>
              <p:nvPr/>
            </p:nvSpPr>
            <p:spPr>
              <a:xfrm>
                <a:off x="10520822" y="5559101"/>
                <a:ext cx="537575"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2020</a:t>
                </a:r>
              </a:p>
            </p:txBody>
          </p:sp>
          <p:sp>
            <p:nvSpPr>
              <p:cNvPr id="46" name="Text Placeholder 5">
                <a:extLst>
                  <a:ext uri="{FF2B5EF4-FFF2-40B4-BE49-F238E27FC236}">
                    <a16:creationId xmlns:a16="http://schemas.microsoft.com/office/drawing/2014/main" id="{DD86B4B9-7D67-3938-327E-3FCDD83C6D92}"/>
                  </a:ext>
                </a:extLst>
              </p:cNvPr>
              <p:cNvSpPr txBox="1">
                <a:spLocks/>
              </p:cNvSpPr>
              <p:nvPr/>
            </p:nvSpPr>
            <p:spPr>
              <a:xfrm>
                <a:off x="11055212" y="5559102"/>
                <a:ext cx="482013"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2021</a:t>
                </a:r>
              </a:p>
            </p:txBody>
          </p:sp>
          <p:sp>
            <p:nvSpPr>
              <p:cNvPr id="47" name="Text Placeholder 5">
                <a:extLst>
                  <a:ext uri="{FF2B5EF4-FFF2-40B4-BE49-F238E27FC236}">
                    <a16:creationId xmlns:a16="http://schemas.microsoft.com/office/drawing/2014/main" id="{C53C4B0C-0507-9C4D-3228-96A7754BBB5A}"/>
                  </a:ext>
                </a:extLst>
              </p:cNvPr>
              <p:cNvSpPr txBox="1">
                <a:spLocks/>
              </p:cNvSpPr>
              <p:nvPr/>
            </p:nvSpPr>
            <p:spPr>
              <a:xfrm>
                <a:off x="11589601" y="5559101"/>
                <a:ext cx="533967" cy="25391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2022</a:t>
                </a:r>
              </a:p>
            </p:txBody>
          </p:sp>
          <p:sp>
            <p:nvSpPr>
              <p:cNvPr id="48" name="Text Placeholder 5">
                <a:extLst>
                  <a:ext uri="{FF2B5EF4-FFF2-40B4-BE49-F238E27FC236}">
                    <a16:creationId xmlns:a16="http://schemas.microsoft.com/office/drawing/2014/main" id="{F0A2BE70-49AA-A9EC-6031-4821F3917C6A}"/>
                  </a:ext>
                </a:extLst>
              </p:cNvPr>
              <p:cNvSpPr txBox="1">
                <a:spLocks/>
              </p:cNvSpPr>
              <p:nvPr/>
            </p:nvSpPr>
            <p:spPr>
              <a:xfrm>
                <a:off x="8887968" y="3086215"/>
                <a:ext cx="491910"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July</a:t>
                </a:r>
              </a:p>
            </p:txBody>
          </p:sp>
          <p:sp>
            <p:nvSpPr>
              <p:cNvPr id="49" name="Text Placeholder 5">
                <a:extLst>
                  <a:ext uri="{FF2B5EF4-FFF2-40B4-BE49-F238E27FC236}">
                    <a16:creationId xmlns:a16="http://schemas.microsoft.com/office/drawing/2014/main" id="{F05AFCB6-29F9-4264-DDB2-A31E7F3D5A60}"/>
                  </a:ext>
                </a:extLst>
              </p:cNvPr>
              <p:cNvSpPr txBox="1">
                <a:spLocks/>
              </p:cNvSpPr>
              <p:nvPr/>
            </p:nvSpPr>
            <p:spPr>
              <a:xfrm>
                <a:off x="9432254" y="3086215"/>
                <a:ext cx="699728"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August</a:t>
                </a:r>
              </a:p>
            </p:txBody>
          </p:sp>
          <p:sp>
            <p:nvSpPr>
              <p:cNvPr id="50" name="Text Placeholder 5">
                <a:extLst>
                  <a:ext uri="{FF2B5EF4-FFF2-40B4-BE49-F238E27FC236}">
                    <a16:creationId xmlns:a16="http://schemas.microsoft.com/office/drawing/2014/main" id="{FE4FBDE8-F0E1-35BB-9105-C90186F28DA3}"/>
                  </a:ext>
                </a:extLst>
              </p:cNvPr>
              <p:cNvSpPr txBox="1">
                <a:spLocks/>
              </p:cNvSpPr>
              <p:nvPr/>
            </p:nvSpPr>
            <p:spPr>
              <a:xfrm>
                <a:off x="10194507" y="3087330"/>
                <a:ext cx="1039164"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September</a:t>
                </a:r>
              </a:p>
            </p:txBody>
          </p:sp>
          <p:sp>
            <p:nvSpPr>
              <p:cNvPr id="51" name="Text Placeholder 5">
                <a:extLst>
                  <a:ext uri="{FF2B5EF4-FFF2-40B4-BE49-F238E27FC236}">
                    <a16:creationId xmlns:a16="http://schemas.microsoft.com/office/drawing/2014/main" id="{FCE5CD67-BA78-1AE0-8A3A-F4AF28CC0233}"/>
                  </a:ext>
                </a:extLst>
              </p:cNvPr>
              <p:cNvSpPr txBox="1">
                <a:spLocks/>
              </p:cNvSpPr>
              <p:nvPr/>
            </p:nvSpPr>
            <p:spPr>
              <a:xfrm>
                <a:off x="11144279" y="3086215"/>
                <a:ext cx="1006507"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October</a:t>
                </a:r>
              </a:p>
            </p:txBody>
          </p:sp>
          <p:sp>
            <p:nvSpPr>
              <p:cNvPr id="52" name="Rectangle 51">
                <a:extLst>
                  <a:ext uri="{FF2B5EF4-FFF2-40B4-BE49-F238E27FC236}">
                    <a16:creationId xmlns:a16="http://schemas.microsoft.com/office/drawing/2014/main" id="{08085959-73AC-93A3-2050-3E2109B696A4}"/>
                  </a:ext>
                </a:extLst>
              </p:cNvPr>
              <p:cNvSpPr/>
              <p:nvPr/>
            </p:nvSpPr>
            <p:spPr>
              <a:xfrm>
                <a:off x="8828689" y="3170620"/>
                <a:ext cx="113862" cy="11386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69E96C3-32F0-015E-3B93-5922D24BD64A}"/>
                  </a:ext>
                </a:extLst>
              </p:cNvPr>
              <p:cNvSpPr/>
              <p:nvPr/>
            </p:nvSpPr>
            <p:spPr>
              <a:xfrm>
                <a:off x="9371722" y="3170620"/>
                <a:ext cx="113862" cy="11386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BB5895A-9D41-B87D-2B5F-63B858856724}"/>
                  </a:ext>
                </a:extLst>
              </p:cNvPr>
              <p:cNvSpPr/>
              <p:nvPr/>
            </p:nvSpPr>
            <p:spPr>
              <a:xfrm>
                <a:off x="10124965" y="3170619"/>
                <a:ext cx="113862" cy="11386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63CC1B2-E101-AB42-198C-03B25DDE97F4}"/>
                  </a:ext>
                </a:extLst>
              </p:cNvPr>
              <p:cNvSpPr/>
              <p:nvPr/>
            </p:nvSpPr>
            <p:spPr>
              <a:xfrm>
                <a:off x="11191981" y="3161228"/>
                <a:ext cx="113862" cy="11386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4846DD8D-A799-6C8F-7183-F9460610F70B}"/>
                  </a:ext>
                </a:extLst>
              </p:cNvPr>
              <p:cNvCxnSpPr/>
              <p:nvPr/>
            </p:nvCxnSpPr>
            <p:spPr>
              <a:xfrm>
                <a:off x="10155809" y="3176047"/>
                <a:ext cx="3143" cy="10526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6609D0D-C8DF-CE16-E29C-1BED09D519A4}"/>
                  </a:ext>
                </a:extLst>
              </p:cNvPr>
              <p:cNvCxnSpPr>
                <a:cxnSpLocks/>
              </p:cNvCxnSpPr>
              <p:nvPr/>
            </p:nvCxnSpPr>
            <p:spPr>
              <a:xfrm>
                <a:off x="10198718" y="3169970"/>
                <a:ext cx="3143" cy="10526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AAC0A6B-1D8D-84D3-EB0F-147AB0787925}"/>
                  </a:ext>
                </a:extLst>
              </p:cNvPr>
              <p:cNvCxnSpPr>
                <a:cxnSpLocks/>
              </p:cNvCxnSpPr>
              <p:nvPr/>
            </p:nvCxnSpPr>
            <p:spPr>
              <a:xfrm flipV="1">
                <a:off x="9370242" y="3242035"/>
                <a:ext cx="113123" cy="47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6194F11-3881-9C3C-FB01-74A39A0FED9F}"/>
                  </a:ext>
                </a:extLst>
              </p:cNvPr>
              <p:cNvCxnSpPr>
                <a:cxnSpLocks/>
              </p:cNvCxnSpPr>
              <p:nvPr/>
            </p:nvCxnSpPr>
            <p:spPr>
              <a:xfrm flipV="1">
                <a:off x="9370242" y="3202756"/>
                <a:ext cx="113123" cy="471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752AE6-5284-F120-3C8F-77F02D5ADF74}"/>
                  </a:ext>
                </a:extLst>
              </p:cNvPr>
              <p:cNvCxnSpPr>
                <a:cxnSpLocks/>
              </p:cNvCxnSpPr>
              <p:nvPr/>
            </p:nvCxnSpPr>
            <p:spPr>
              <a:xfrm flipH="1">
                <a:off x="11190085" y="3170230"/>
                <a:ext cx="91124" cy="817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6D932BF-0A4D-919E-3B0F-1C72CAD3F464}"/>
                  </a:ext>
                </a:extLst>
              </p:cNvPr>
              <p:cNvCxnSpPr>
                <a:cxnSpLocks/>
              </p:cNvCxnSpPr>
              <p:nvPr/>
            </p:nvCxnSpPr>
            <p:spPr>
              <a:xfrm flipH="1">
                <a:off x="11219467" y="3193796"/>
                <a:ext cx="91124" cy="8170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 Placeholder 5">
                <a:extLst>
                  <a:ext uri="{FF2B5EF4-FFF2-40B4-BE49-F238E27FC236}">
                    <a16:creationId xmlns:a16="http://schemas.microsoft.com/office/drawing/2014/main" id="{7931EF72-534C-762F-FA9E-5765933E8798}"/>
                  </a:ext>
                </a:extLst>
              </p:cNvPr>
              <p:cNvSpPr txBox="1">
                <a:spLocks/>
              </p:cNvSpPr>
              <p:nvPr/>
            </p:nvSpPr>
            <p:spPr>
              <a:xfrm rot="16200000">
                <a:off x="6313442" y="4435836"/>
                <a:ext cx="3084688" cy="2769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200">
                    <a:solidFill>
                      <a:schemeClr val="tx1">
                        <a:lumMod val="75000"/>
                        <a:lumOff val="25000"/>
                      </a:schemeClr>
                    </a:solidFill>
                    <a:latin typeface="Century Gothic" panose="020F0302020204030204"/>
                  </a:rPr>
                  <a:t>Area (km</a:t>
                </a:r>
                <a:r>
                  <a:rPr lang="en-US" sz="1200" baseline="30000">
                    <a:solidFill>
                      <a:schemeClr val="tx1">
                        <a:lumMod val="75000"/>
                        <a:lumOff val="25000"/>
                      </a:schemeClr>
                    </a:solidFill>
                    <a:latin typeface="Century Gothic" panose="020F0302020204030204"/>
                  </a:rPr>
                  <a:t>2</a:t>
                </a:r>
                <a:r>
                  <a:rPr lang="en-US" sz="1200">
                    <a:solidFill>
                      <a:schemeClr val="tx1">
                        <a:lumMod val="75000"/>
                        <a:lumOff val="25000"/>
                      </a:schemeClr>
                    </a:solidFill>
                    <a:latin typeface="Century Gothic" panose="020F0302020204030204"/>
                  </a:rPr>
                  <a:t>)</a:t>
                </a:r>
              </a:p>
            </p:txBody>
          </p:sp>
        </p:grpSp>
        <p:sp>
          <p:nvSpPr>
            <p:cNvPr id="142" name="Text Placeholder 5">
              <a:extLst>
                <a:ext uri="{FF2B5EF4-FFF2-40B4-BE49-F238E27FC236}">
                  <a16:creationId xmlns:a16="http://schemas.microsoft.com/office/drawing/2014/main" id="{39286C4B-EB37-7EC6-E585-AFF7285C68CB}"/>
                </a:ext>
              </a:extLst>
            </p:cNvPr>
            <p:cNvSpPr txBox="1">
              <a:spLocks/>
            </p:cNvSpPr>
            <p:nvPr/>
          </p:nvSpPr>
          <p:spPr>
            <a:xfrm>
              <a:off x="8086383" y="5408921"/>
              <a:ext cx="264300"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a:t>
              </a:r>
            </a:p>
          </p:txBody>
        </p:sp>
        <p:sp>
          <p:nvSpPr>
            <p:cNvPr id="143" name="Text Placeholder 5">
              <a:extLst>
                <a:ext uri="{FF2B5EF4-FFF2-40B4-BE49-F238E27FC236}">
                  <a16:creationId xmlns:a16="http://schemas.microsoft.com/office/drawing/2014/main" id="{5FF8DF9D-241D-F58D-619E-FB779E9CC897}"/>
                </a:ext>
              </a:extLst>
            </p:cNvPr>
            <p:cNvSpPr txBox="1">
              <a:spLocks/>
            </p:cNvSpPr>
            <p:nvPr/>
          </p:nvSpPr>
          <p:spPr>
            <a:xfrm>
              <a:off x="7967629" y="5210997"/>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0.2</a:t>
              </a:r>
            </a:p>
          </p:txBody>
        </p:sp>
        <p:sp>
          <p:nvSpPr>
            <p:cNvPr id="168" name="Text Placeholder 5">
              <a:extLst>
                <a:ext uri="{FF2B5EF4-FFF2-40B4-BE49-F238E27FC236}">
                  <a16:creationId xmlns:a16="http://schemas.microsoft.com/office/drawing/2014/main" id="{E045F2E5-19EB-29B4-9136-EB44DF1CDDB4}"/>
                </a:ext>
              </a:extLst>
            </p:cNvPr>
            <p:cNvSpPr txBox="1">
              <a:spLocks/>
            </p:cNvSpPr>
            <p:nvPr/>
          </p:nvSpPr>
          <p:spPr>
            <a:xfrm>
              <a:off x="7967628" y="4983386"/>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0.4</a:t>
              </a:r>
            </a:p>
          </p:txBody>
        </p:sp>
        <p:sp>
          <p:nvSpPr>
            <p:cNvPr id="169" name="Text Placeholder 5">
              <a:extLst>
                <a:ext uri="{FF2B5EF4-FFF2-40B4-BE49-F238E27FC236}">
                  <a16:creationId xmlns:a16="http://schemas.microsoft.com/office/drawing/2014/main" id="{703685FB-D92B-36B9-0BCD-432533DB7772}"/>
                </a:ext>
              </a:extLst>
            </p:cNvPr>
            <p:cNvSpPr txBox="1">
              <a:spLocks/>
            </p:cNvSpPr>
            <p:nvPr/>
          </p:nvSpPr>
          <p:spPr>
            <a:xfrm>
              <a:off x="7967628" y="4765672"/>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0.6</a:t>
              </a:r>
            </a:p>
          </p:txBody>
        </p:sp>
        <p:sp>
          <p:nvSpPr>
            <p:cNvPr id="170" name="Text Placeholder 5">
              <a:extLst>
                <a:ext uri="{FF2B5EF4-FFF2-40B4-BE49-F238E27FC236}">
                  <a16:creationId xmlns:a16="http://schemas.microsoft.com/office/drawing/2014/main" id="{AA5946F0-EAF0-0008-E540-FCA0673C1C8B}"/>
                </a:ext>
              </a:extLst>
            </p:cNvPr>
            <p:cNvSpPr txBox="1">
              <a:spLocks/>
            </p:cNvSpPr>
            <p:nvPr/>
          </p:nvSpPr>
          <p:spPr>
            <a:xfrm>
              <a:off x="7977525" y="4557855"/>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0.8</a:t>
              </a:r>
            </a:p>
          </p:txBody>
        </p:sp>
        <p:sp>
          <p:nvSpPr>
            <p:cNvPr id="171" name="Text Placeholder 5">
              <a:extLst>
                <a:ext uri="{FF2B5EF4-FFF2-40B4-BE49-F238E27FC236}">
                  <a16:creationId xmlns:a16="http://schemas.microsoft.com/office/drawing/2014/main" id="{FF896DAE-5085-AA98-951C-743F7DADF884}"/>
                </a:ext>
              </a:extLst>
            </p:cNvPr>
            <p:cNvSpPr txBox="1">
              <a:spLocks/>
            </p:cNvSpPr>
            <p:nvPr/>
          </p:nvSpPr>
          <p:spPr>
            <a:xfrm>
              <a:off x="7977525" y="4122425"/>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1.2</a:t>
              </a:r>
            </a:p>
          </p:txBody>
        </p:sp>
        <p:sp>
          <p:nvSpPr>
            <p:cNvPr id="189" name="Text Placeholder 5">
              <a:extLst>
                <a:ext uri="{FF2B5EF4-FFF2-40B4-BE49-F238E27FC236}">
                  <a16:creationId xmlns:a16="http://schemas.microsoft.com/office/drawing/2014/main" id="{C5660E5D-19F3-AB9D-D3E7-CB4330693BE9}"/>
                </a:ext>
              </a:extLst>
            </p:cNvPr>
            <p:cNvSpPr txBox="1">
              <a:spLocks/>
            </p:cNvSpPr>
            <p:nvPr/>
          </p:nvSpPr>
          <p:spPr>
            <a:xfrm>
              <a:off x="7987421" y="3904711"/>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1.4</a:t>
              </a:r>
            </a:p>
          </p:txBody>
        </p:sp>
        <p:sp>
          <p:nvSpPr>
            <p:cNvPr id="190" name="Text Placeholder 5">
              <a:extLst>
                <a:ext uri="{FF2B5EF4-FFF2-40B4-BE49-F238E27FC236}">
                  <a16:creationId xmlns:a16="http://schemas.microsoft.com/office/drawing/2014/main" id="{5562B862-0C4F-B5B8-C5CF-EE5B10E04A6F}"/>
                </a:ext>
              </a:extLst>
            </p:cNvPr>
            <p:cNvSpPr txBox="1">
              <a:spLocks/>
            </p:cNvSpPr>
            <p:nvPr/>
          </p:nvSpPr>
          <p:spPr>
            <a:xfrm>
              <a:off x="7987420" y="3686996"/>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1.6</a:t>
              </a:r>
            </a:p>
          </p:txBody>
        </p:sp>
        <p:sp>
          <p:nvSpPr>
            <p:cNvPr id="191" name="Text Placeholder 5">
              <a:extLst>
                <a:ext uri="{FF2B5EF4-FFF2-40B4-BE49-F238E27FC236}">
                  <a16:creationId xmlns:a16="http://schemas.microsoft.com/office/drawing/2014/main" id="{926BBDDF-83E2-05AF-2921-C1F0155C5180}"/>
                </a:ext>
              </a:extLst>
            </p:cNvPr>
            <p:cNvSpPr txBox="1">
              <a:spLocks/>
            </p:cNvSpPr>
            <p:nvPr/>
          </p:nvSpPr>
          <p:spPr>
            <a:xfrm>
              <a:off x="7987421" y="3469282"/>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1.8</a:t>
              </a:r>
            </a:p>
          </p:txBody>
        </p:sp>
        <p:sp>
          <p:nvSpPr>
            <p:cNvPr id="192" name="Text Placeholder 5">
              <a:extLst>
                <a:ext uri="{FF2B5EF4-FFF2-40B4-BE49-F238E27FC236}">
                  <a16:creationId xmlns:a16="http://schemas.microsoft.com/office/drawing/2014/main" id="{14814BF0-B5CB-1433-0B46-4B91771DAC75}"/>
                </a:ext>
              </a:extLst>
            </p:cNvPr>
            <p:cNvSpPr txBox="1">
              <a:spLocks/>
            </p:cNvSpPr>
            <p:nvPr/>
          </p:nvSpPr>
          <p:spPr>
            <a:xfrm>
              <a:off x="8046797" y="4340139"/>
              <a:ext cx="392948"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050">
                  <a:solidFill>
                    <a:schemeClr val="tx1">
                      <a:lumMod val="75000"/>
                      <a:lumOff val="25000"/>
                    </a:schemeClr>
                  </a:solidFill>
                  <a:latin typeface="Century Gothic" panose="020F0302020204030204"/>
                </a:rPr>
                <a:t>1</a:t>
              </a:r>
            </a:p>
          </p:txBody>
        </p:sp>
      </p:grpSp>
      <p:sp>
        <p:nvSpPr>
          <p:cNvPr id="193" name="Text Placeholder 5">
            <a:extLst>
              <a:ext uri="{FF2B5EF4-FFF2-40B4-BE49-F238E27FC236}">
                <a16:creationId xmlns:a16="http://schemas.microsoft.com/office/drawing/2014/main" id="{B7B8F486-5284-F745-5F48-916E06EEA243}"/>
              </a:ext>
            </a:extLst>
          </p:cNvPr>
          <p:cNvSpPr txBox="1">
            <a:spLocks/>
          </p:cNvSpPr>
          <p:nvPr/>
        </p:nvSpPr>
        <p:spPr>
          <a:xfrm>
            <a:off x="7579207" y="2903014"/>
            <a:ext cx="4836299" cy="3077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400" b="1" i="1">
                <a:solidFill>
                  <a:srgbClr val="000000"/>
                </a:solidFill>
                <a:latin typeface="Century Gothic" panose="020F0302020204030204"/>
              </a:rPr>
              <a:t> ^  ≥ 100,000 (cells/mL)</a:t>
            </a:r>
            <a:r>
              <a:rPr lang="en-US" sz="1400" b="1">
                <a:solidFill>
                  <a:schemeClr val="tx1">
                    <a:lumMod val="75000"/>
                    <a:lumOff val="25000"/>
                  </a:schemeClr>
                </a:solidFill>
                <a:latin typeface="Century Gothic" panose="020F0302020204030204"/>
              </a:rPr>
              <a:t> Area Yearly Comparison ^</a:t>
            </a:r>
          </a:p>
        </p:txBody>
      </p:sp>
      <p:sp>
        <p:nvSpPr>
          <p:cNvPr id="194" name="Text Placeholder 5">
            <a:extLst>
              <a:ext uri="{FF2B5EF4-FFF2-40B4-BE49-F238E27FC236}">
                <a16:creationId xmlns:a16="http://schemas.microsoft.com/office/drawing/2014/main" id="{DE6E88BC-3BF1-1E69-038B-737CE0283A18}"/>
              </a:ext>
            </a:extLst>
          </p:cNvPr>
          <p:cNvSpPr txBox="1">
            <a:spLocks/>
          </p:cNvSpPr>
          <p:nvPr/>
        </p:nvSpPr>
        <p:spPr>
          <a:xfrm>
            <a:off x="8372210" y="6337880"/>
            <a:ext cx="3520117" cy="30777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400" b="1">
                <a:solidFill>
                  <a:schemeClr val="tx1">
                    <a:lumMod val="75000"/>
                    <a:lumOff val="25000"/>
                  </a:schemeClr>
                </a:solidFill>
                <a:latin typeface="Century Gothic" panose="020F0302020204030204"/>
              </a:rPr>
              <a:t>^ Total Area Yearly Comparison ^</a:t>
            </a:r>
          </a:p>
        </p:txBody>
      </p:sp>
      <p:grpSp>
        <p:nvGrpSpPr>
          <p:cNvPr id="203" name="Group 202">
            <a:extLst>
              <a:ext uri="{FF2B5EF4-FFF2-40B4-BE49-F238E27FC236}">
                <a16:creationId xmlns:a16="http://schemas.microsoft.com/office/drawing/2014/main" id="{04B4998E-460C-17B2-CCF5-B052110C6547}"/>
              </a:ext>
            </a:extLst>
          </p:cNvPr>
          <p:cNvGrpSpPr/>
          <p:nvPr/>
        </p:nvGrpSpPr>
        <p:grpSpPr>
          <a:xfrm>
            <a:off x="3956891" y="3242115"/>
            <a:ext cx="3601026" cy="602093"/>
            <a:chOff x="4229417" y="3415296"/>
            <a:chExt cx="3376420" cy="584775"/>
          </a:xfrm>
        </p:grpSpPr>
        <p:sp>
          <p:nvSpPr>
            <p:cNvPr id="195" name="Text Placeholder 5">
              <a:extLst>
                <a:ext uri="{FF2B5EF4-FFF2-40B4-BE49-F238E27FC236}">
                  <a16:creationId xmlns:a16="http://schemas.microsoft.com/office/drawing/2014/main" id="{A60E424C-C8CF-97E5-6A13-96990BB9D9CA}"/>
                </a:ext>
              </a:extLst>
            </p:cNvPr>
            <p:cNvSpPr txBox="1">
              <a:spLocks/>
            </p:cNvSpPr>
            <p:nvPr/>
          </p:nvSpPr>
          <p:spPr>
            <a:xfrm>
              <a:off x="4290919" y="3415296"/>
              <a:ext cx="3254200" cy="58477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600" b="1">
                  <a:solidFill>
                    <a:schemeClr val="tx1">
                      <a:lumMod val="75000"/>
                      <a:lumOff val="25000"/>
                    </a:schemeClr>
                  </a:solidFill>
                  <a:latin typeface="Century Gothic" panose="020F0302020204030204"/>
                </a:rPr>
                <a:t>Total Area Monthly Comparison</a:t>
              </a:r>
            </a:p>
          </p:txBody>
        </p:sp>
        <p:pic>
          <p:nvPicPr>
            <p:cNvPr id="196" name="Graphic 196" descr="Caret Down with solid fill">
              <a:extLst>
                <a:ext uri="{FF2B5EF4-FFF2-40B4-BE49-F238E27FC236}">
                  <a16:creationId xmlns:a16="http://schemas.microsoft.com/office/drawing/2014/main" id="{D9BB9AA2-1CE3-9C8F-32E1-7F3BB91E44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29417" y="3425869"/>
              <a:ext cx="189272" cy="275304"/>
            </a:xfrm>
            <a:prstGeom prst="rect">
              <a:avLst/>
            </a:prstGeom>
          </p:spPr>
        </p:pic>
        <p:pic>
          <p:nvPicPr>
            <p:cNvPr id="197" name="Graphic 196" descr="Caret Down with solid fill">
              <a:extLst>
                <a:ext uri="{FF2B5EF4-FFF2-40B4-BE49-F238E27FC236}">
                  <a16:creationId xmlns:a16="http://schemas.microsoft.com/office/drawing/2014/main" id="{17AF4E89-0791-5624-8699-31E27847DF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6565" y="3417458"/>
              <a:ext cx="189272" cy="275304"/>
            </a:xfrm>
            <a:prstGeom prst="rect">
              <a:avLst/>
            </a:prstGeom>
          </p:spPr>
        </p:pic>
      </p:grpSp>
      <p:grpSp>
        <p:nvGrpSpPr>
          <p:cNvPr id="215" name="Group 214">
            <a:extLst>
              <a:ext uri="{FF2B5EF4-FFF2-40B4-BE49-F238E27FC236}">
                <a16:creationId xmlns:a16="http://schemas.microsoft.com/office/drawing/2014/main" id="{FF7AA8FD-BD13-5D9A-3EF4-2A57FD6AFA42}"/>
              </a:ext>
            </a:extLst>
          </p:cNvPr>
          <p:cNvGrpSpPr/>
          <p:nvPr/>
        </p:nvGrpSpPr>
        <p:grpSpPr>
          <a:xfrm>
            <a:off x="214342" y="3182615"/>
            <a:ext cx="3639828" cy="630942"/>
            <a:chOff x="127751" y="3191274"/>
            <a:chExt cx="3639828" cy="630942"/>
          </a:xfrm>
        </p:grpSpPr>
        <p:sp>
          <p:nvSpPr>
            <p:cNvPr id="198" name="Text Placeholder 5">
              <a:extLst>
                <a:ext uri="{FF2B5EF4-FFF2-40B4-BE49-F238E27FC236}">
                  <a16:creationId xmlns:a16="http://schemas.microsoft.com/office/drawing/2014/main" id="{383CBC5A-D41B-7416-2000-F62F0864203F}"/>
                </a:ext>
              </a:extLst>
            </p:cNvPr>
            <p:cNvSpPr txBox="1">
              <a:spLocks/>
            </p:cNvSpPr>
            <p:nvPr/>
          </p:nvSpPr>
          <p:spPr>
            <a:xfrm>
              <a:off x="127751" y="3191274"/>
              <a:ext cx="3639828" cy="63094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000" b="1">
                  <a:solidFill>
                    <a:schemeClr val="tx1">
                      <a:lumMod val="75000"/>
                      <a:lumOff val="25000"/>
                    </a:schemeClr>
                  </a:solidFill>
                  <a:latin typeface="Century Gothic" panose="020F0302020204030204"/>
                </a:rPr>
                <a:t> </a:t>
              </a:r>
              <a:r>
                <a:rPr lang="en-US" sz="1400" b="1" i="1">
                  <a:solidFill>
                    <a:srgbClr val="000000"/>
                  </a:solidFill>
                  <a:latin typeface="Century Gothic" panose="020F0302020204030204"/>
                </a:rPr>
                <a:t>≥ </a:t>
              </a:r>
              <a:r>
                <a:rPr lang="en-US" sz="1500" b="1" i="1">
                  <a:solidFill>
                    <a:srgbClr val="000000"/>
                  </a:solidFill>
                  <a:latin typeface="Century Gothic" panose="020F0302020204030204"/>
                </a:rPr>
                <a:t>100,000 (cells/mL)</a:t>
              </a:r>
              <a:r>
                <a:rPr lang="en-US" sz="1400" b="1">
                  <a:solidFill>
                    <a:schemeClr val="tx1">
                      <a:lumMod val="75000"/>
                      <a:lumOff val="25000"/>
                    </a:schemeClr>
                  </a:solidFill>
                  <a:latin typeface="Century Gothic" panose="020F0302020204030204"/>
                </a:rPr>
                <a:t> </a:t>
              </a:r>
              <a:r>
                <a:rPr lang="en-US" sz="1500" b="1">
                  <a:solidFill>
                    <a:schemeClr val="tx1">
                      <a:lumMod val="75000"/>
                      <a:lumOff val="25000"/>
                    </a:schemeClr>
                  </a:solidFill>
                  <a:latin typeface="Century Gothic" panose="020F0302020204030204"/>
                </a:rPr>
                <a:t>Area Monthly Comparison</a:t>
              </a:r>
            </a:p>
          </p:txBody>
        </p:sp>
        <p:pic>
          <p:nvPicPr>
            <p:cNvPr id="212" name="Graphic 196" descr="Caret Down with solid fill">
              <a:extLst>
                <a:ext uri="{FF2B5EF4-FFF2-40B4-BE49-F238E27FC236}">
                  <a16:creationId xmlns:a16="http://schemas.microsoft.com/office/drawing/2014/main" id="{9D3791B0-2FD1-3E93-6565-B14960BDDB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326" y="3505759"/>
              <a:ext cx="189272" cy="275304"/>
            </a:xfrm>
            <a:prstGeom prst="rect">
              <a:avLst/>
            </a:prstGeom>
          </p:spPr>
        </p:pic>
        <p:pic>
          <p:nvPicPr>
            <p:cNvPr id="214" name="Graphic 196" descr="Caret Down with solid fill">
              <a:extLst>
                <a:ext uri="{FF2B5EF4-FFF2-40B4-BE49-F238E27FC236}">
                  <a16:creationId xmlns:a16="http://schemas.microsoft.com/office/drawing/2014/main" id="{7C1E6316-4984-4678-F514-2BC6813BF7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0575" y="3505758"/>
              <a:ext cx="189272" cy="275304"/>
            </a:xfrm>
            <a:prstGeom prst="rect">
              <a:avLst/>
            </a:prstGeom>
          </p:spPr>
        </p:pic>
      </p:grpSp>
    </p:spTree>
    <p:extLst>
      <p:ext uri="{BB962C8B-B14F-4D97-AF65-F5344CB8AC3E}">
        <p14:creationId xmlns:p14="http://schemas.microsoft.com/office/powerpoint/2010/main" val="2813601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9D409C7-A6D8-6F02-5FE9-0698A7D2C6AE}"/>
              </a:ext>
            </a:extLst>
          </p:cNvPr>
          <p:cNvCxnSpPr/>
          <p:nvPr/>
        </p:nvCxnSpPr>
        <p:spPr>
          <a:xfrm>
            <a:off x="6098474" y="1516796"/>
            <a:ext cx="3960" cy="493168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65E8E0F-A957-FDC2-CA8C-DEF5639DF172}"/>
              </a:ext>
            </a:extLst>
          </p:cNvPr>
          <p:cNvSpPr txBox="1">
            <a:spLocks/>
          </p:cNvSpPr>
          <p:nvPr/>
        </p:nvSpPr>
        <p:spPr>
          <a:xfrm>
            <a:off x="-43543" y="784207"/>
            <a:ext cx="1218910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Cyanobacteria: Index Comparison</a:t>
            </a:r>
          </a:p>
        </p:txBody>
      </p:sp>
      <p:pic>
        <p:nvPicPr>
          <p:cNvPr id="12" name="Picture 12" descr="A boat in the water&#10;&#10;Description automatically generated">
            <a:extLst>
              <a:ext uri="{FF2B5EF4-FFF2-40B4-BE49-F238E27FC236}">
                <a16:creationId xmlns:a16="http://schemas.microsoft.com/office/drawing/2014/main" id="{77DEEF91-F204-4353-AD24-54871798836E}"/>
              </a:ext>
            </a:extLst>
          </p:cNvPr>
          <p:cNvPicPr>
            <a:picLocks noChangeAspect="1"/>
          </p:cNvPicPr>
          <p:nvPr/>
        </p:nvPicPr>
        <p:blipFill>
          <a:blip r:embed="rId3"/>
          <a:stretch>
            <a:fillRect/>
          </a:stretch>
        </p:blipFill>
        <p:spPr>
          <a:xfrm>
            <a:off x="10572999" y="211164"/>
            <a:ext cx="1407228" cy="864165"/>
          </a:xfrm>
          <a:prstGeom prst="rect">
            <a:avLst/>
          </a:prstGeom>
        </p:spPr>
      </p:pic>
      <p:pic>
        <p:nvPicPr>
          <p:cNvPr id="13" name="Picture 13" descr="Green algae in a pond&#10;&#10;Description automatically generated">
            <a:extLst>
              <a:ext uri="{FF2B5EF4-FFF2-40B4-BE49-F238E27FC236}">
                <a16:creationId xmlns:a16="http://schemas.microsoft.com/office/drawing/2014/main" id="{7C8E933B-74CA-F11B-2972-9FC9593DB7ED}"/>
              </a:ext>
            </a:extLst>
          </p:cNvPr>
          <p:cNvPicPr>
            <a:picLocks noChangeAspect="1"/>
          </p:cNvPicPr>
          <p:nvPr/>
        </p:nvPicPr>
        <p:blipFill>
          <a:blip r:embed="rId4"/>
          <a:stretch>
            <a:fillRect/>
          </a:stretch>
        </p:blipFill>
        <p:spPr>
          <a:xfrm>
            <a:off x="190994" y="215734"/>
            <a:ext cx="1407226" cy="876795"/>
          </a:xfrm>
          <a:prstGeom prst="rect">
            <a:avLst/>
          </a:prstGeom>
        </p:spPr>
      </p:pic>
      <p:sp>
        <p:nvSpPr>
          <p:cNvPr id="17" name="TextBox 16">
            <a:extLst>
              <a:ext uri="{FF2B5EF4-FFF2-40B4-BE49-F238E27FC236}">
                <a16:creationId xmlns:a16="http://schemas.microsoft.com/office/drawing/2014/main" id="{05D14361-1A9C-1CB5-0C4C-4193E4C93303}"/>
              </a:ext>
            </a:extLst>
          </p:cNvPr>
          <p:cNvSpPr txBox="1"/>
          <p:nvPr/>
        </p:nvSpPr>
        <p:spPr>
          <a:xfrm>
            <a:off x="3670653" y="6437331"/>
            <a:ext cx="236557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solidFill>
                  <a:schemeClr val="tx1">
                    <a:lumMod val="75000"/>
                    <a:lumOff val="25000"/>
                  </a:schemeClr>
                </a:solidFill>
                <a:latin typeface="Century Gothic"/>
              </a:rPr>
              <a:t>Image courtesy of Anthony Ford</a:t>
            </a:r>
            <a:endParaRPr lang="en-US" sz="1100" i="1">
              <a:solidFill>
                <a:schemeClr val="tx1">
                  <a:lumMod val="75000"/>
                  <a:lumOff val="25000"/>
                </a:schemeClr>
              </a:solidFill>
              <a:ea typeface="Calibri"/>
              <a:cs typeface="Calibri"/>
            </a:endParaRPr>
          </a:p>
        </p:txBody>
      </p:sp>
      <p:grpSp>
        <p:nvGrpSpPr>
          <p:cNvPr id="11" name="Group 10">
            <a:extLst>
              <a:ext uri="{FF2B5EF4-FFF2-40B4-BE49-F238E27FC236}">
                <a16:creationId xmlns:a16="http://schemas.microsoft.com/office/drawing/2014/main" id="{5AFA843F-1A6A-48B2-BAC0-B59519F105B7}"/>
              </a:ext>
            </a:extLst>
          </p:cNvPr>
          <p:cNvGrpSpPr/>
          <p:nvPr/>
        </p:nvGrpSpPr>
        <p:grpSpPr>
          <a:xfrm>
            <a:off x="488592" y="2297203"/>
            <a:ext cx="4719733" cy="4142851"/>
            <a:chOff x="488592" y="2297203"/>
            <a:chExt cx="4719733" cy="4142851"/>
          </a:xfrm>
        </p:grpSpPr>
        <p:sp>
          <p:nvSpPr>
            <p:cNvPr id="5" name="Text Placeholder 5">
              <a:extLst>
                <a:ext uri="{FF2B5EF4-FFF2-40B4-BE49-F238E27FC236}">
                  <a16:creationId xmlns:a16="http://schemas.microsoft.com/office/drawing/2014/main" id="{3E013F33-4188-2AE7-1C0C-862DB1B3FDE6}"/>
                </a:ext>
              </a:extLst>
            </p:cNvPr>
            <p:cNvSpPr txBox="1">
              <a:spLocks/>
            </p:cNvSpPr>
            <p:nvPr/>
          </p:nvSpPr>
          <p:spPr>
            <a:xfrm>
              <a:off x="488592" y="6101500"/>
              <a:ext cx="4719733" cy="33855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600" err="1">
                  <a:solidFill>
                    <a:schemeClr val="tx1">
                      <a:lumMod val="75000"/>
                      <a:lumOff val="25000"/>
                    </a:schemeClr>
                  </a:solidFill>
                  <a:latin typeface="Century Gothic" panose="020F0302020204030204"/>
                </a:rPr>
                <a:t>CIcyano</a:t>
              </a:r>
            </a:p>
          </p:txBody>
        </p:sp>
        <p:pic>
          <p:nvPicPr>
            <p:cNvPr id="2" name="Picture 3" descr="A map of a lake&#10;&#10;Description automatically generated">
              <a:extLst>
                <a:ext uri="{FF2B5EF4-FFF2-40B4-BE49-F238E27FC236}">
                  <a16:creationId xmlns:a16="http://schemas.microsoft.com/office/drawing/2014/main" id="{B4C06F6C-E171-54CB-AA7E-CE4DF2C77A2B}"/>
                </a:ext>
              </a:extLst>
            </p:cNvPr>
            <p:cNvPicPr>
              <a:picLocks noChangeAspect="1"/>
            </p:cNvPicPr>
            <p:nvPr/>
          </p:nvPicPr>
          <p:blipFill>
            <a:blip r:embed="rId5"/>
            <a:stretch>
              <a:fillRect/>
            </a:stretch>
          </p:blipFill>
          <p:spPr>
            <a:xfrm>
              <a:off x="489097" y="2324825"/>
              <a:ext cx="4719084" cy="3626024"/>
            </a:xfrm>
            <a:prstGeom prst="rect">
              <a:avLst/>
            </a:prstGeom>
          </p:spPr>
        </p:pic>
        <p:sp>
          <p:nvSpPr>
            <p:cNvPr id="24" name="TextBox 23">
              <a:extLst>
                <a:ext uri="{FF2B5EF4-FFF2-40B4-BE49-F238E27FC236}">
                  <a16:creationId xmlns:a16="http://schemas.microsoft.com/office/drawing/2014/main" id="{06FF89CE-D057-97BB-94D7-CACC6297D907}"/>
                </a:ext>
              </a:extLst>
            </p:cNvPr>
            <p:cNvSpPr txBox="1"/>
            <p:nvPr/>
          </p:nvSpPr>
          <p:spPr>
            <a:xfrm>
              <a:off x="1835802" y="5584204"/>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0</a:t>
              </a:r>
              <a:endParaRPr lang="en-US" sz="700" b="1">
                <a:solidFill>
                  <a:schemeClr val="tx1">
                    <a:lumMod val="75000"/>
                    <a:lumOff val="25000"/>
                  </a:schemeClr>
                </a:solidFill>
                <a:cs typeface="Calibri" panose="020F0502020204030204"/>
              </a:endParaRPr>
            </a:p>
          </p:txBody>
        </p:sp>
        <p:sp>
          <p:nvSpPr>
            <p:cNvPr id="26" name="TextBox 25">
              <a:extLst>
                <a:ext uri="{FF2B5EF4-FFF2-40B4-BE49-F238E27FC236}">
                  <a16:creationId xmlns:a16="http://schemas.microsoft.com/office/drawing/2014/main" id="{C5749E67-EA7F-9D69-B192-F52EFD8CB478}"/>
                </a:ext>
              </a:extLst>
            </p:cNvPr>
            <p:cNvSpPr txBox="1"/>
            <p:nvPr/>
          </p:nvSpPr>
          <p:spPr>
            <a:xfrm>
              <a:off x="2019597" y="5584203"/>
              <a:ext cx="34492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0.5</a:t>
              </a:r>
              <a:endParaRPr lang="en-US" sz="700" b="1">
                <a:solidFill>
                  <a:schemeClr val="tx1">
                    <a:lumMod val="75000"/>
                    <a:lumOff val="25000"/>
                  </a:schemeClr>
                </a:solidFill>
                <a:cs typeface="Calibri" panose="020F0502020204030204"/>
              </a:endParaRPr>
            </a:p>
          </p:txBody>
        </p:sp>
        <p:sp>
          <p:nvSpPr>
            <p:cNvPr id="28" name="TextBox 27">
              <a:extLst>
                <a:ext uri="{FF2B5EF4-FFF2-40B4-BE49-F238E27FC236}">
                  <a16:creationId xmlns:a16="http://schemas.microsoft.com/office/drawing/2014/main" id="{FF82C689-9E4D-F88E-18C7-4543EB3E2F8A}"/>
                </a:ext>
              </a:extLst>
            </p:cNvPr>
            <p:cNvSpPr txBox="1"/>
            <p:nvPr/>
          </p:nvSpPr>
          <p:spPr>
            <a:xfrm>
              <a:off x="2249836" y="5584203"/>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1</a:t>
              </a:r>
            </a:p>
          </p:txBody>
        </p:sp>
        <p:sp>
          <p:nvSpPr>
            <p:cNvPr id="30" name="TextBox 29">
              <a:extLst>
                <a:ext uri="{FF2B5EF4-FFF2-40B4-BE49-F238E27FC236}">
                  <a16:creationId xmlns:a16="http://schemas.microsoft.com/office/drawing/2014/main" id="{9F01E122-21F1-F146-898D-41130FEFA157}"/>
                </a:ext>
              </a:extLst>
            </p:cNvPr>
            <p:cNvSpPr txBox="1"/>
            <p:nvPr/>
          </p:nvSpPr>
          <p:spPr>
            <a:xfrm>
              <a:off x="2658842" y="5584204"/>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2</a:t>
              </a:r>
            </a:p>
          </p:txBody>
        </p:sp>
        <p:sp>
          <p:nvSpPr>
            <p:cNvPr id="38" name="TextBox 37">
              <a:extLst>
                <a:ext uri="{FF2B5EF4-FFF2-40B4-BE49-F238E27FC236}">
                  <a16:creationId xmlns:a16="http://schemas.microsoft.com/office/drawing/2014/main" id="{9A451649-0BAD-4560-40F0-C3DD8B2035C6}"/>
                </a:ext>
              </a:extLst>
            </p:cNvPr>
            <p:cNvSpPr txBox="1"/>
            <p:nvPr/>
          </p:nvSpPr>
          <p:spPr>
            <a:xfrm>
              <a:off x="3407458" y="3077859"/>
              <a:ext cx="17010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ea typeface="Calibri" panose="020F0502020204030204"/>
                  <a:cs typeface="Calibri" panose="020F0502020204030204"/>
                </a:rPr>
                <a:t>Spotsylvania County</a:t>
              </a:r>
              <a:endParaRPr lang="en-US" sz="800">
                <a:solidFill>
                  <a:schemeClr val="tx1">
                    <a:lumMod val="75000"/>
                    <a:lumOff val="25000"/>
                  </a:schemeClr>
                </a:solidFill>
                <a:ea typeface="Calibri"/>
                <a:cs typeface="Calibri"/>
              </a:endParaRPr>
            </a:p>
          </p:txBody>
        </p:sp>
        <p:sp>
          <p:nvSpPr>
            <p:cNvPr id="40" name="TextBox 39">
              <a:extLst>
                <a:ext uri="{FF2B5EF4-FFF2-40B4-BE49-F238E27FC236}">
                  <a16:creationId xmlns:a16="http://schemas.microsoft.com/office/drawing/2014/main" id="{A1F8DBBA-80A3-7AAE-B523-28822AF78344}"/>
                </a:ext>
              </a:extLst>
            </p:cNvPr>
            <p:cNvSpPr txBox="1"/>
            <p:nvPr/>
          </p:nvSpPr>
          <p:spPr>
            <a:xfrm>
              <a:off x="894683" y="3885018"/>
              <a:ext cx="185133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ea typeface="Calibri" panose="020F0502020204030204"/>
                  <a:cs typeface="Calibri" panose="020F0502020204030204"/>
                </a:rPr>
                <a:t>Louisa County</a:t>
              </a:r>
              <a:endParaRPr lang="en-US" sz="800">
                <a:solidFill>
                  <a:schemeClr val="tx1">
                    <a:lumMod val="75000"/>
                    <a:lumOff val="25000"/>
                  </a:schemeClr>
                </a:solidFill>
                <a:ea typeface="Calibri"/>
                <a:cs typeface="Calibri"/>
              </a:endParaRPr>
            </a:p>
          </p:txBody>
        </p:sp>
        <p:pic>
          <p:nvPicPr>
            <p:cNvPr id="42" name="Picture 15" descr="A black background with a black square&#10;&#10;Description automatically generated">
              <a:extLst>
                <a:ext uri="{FF2B5EF4-FFF2-40B4-BE49-F238E27FC236}">
                  <a16:creationId xmlns:a16="http://schemas.microsoft.com/office/drawing/2014/main" id="{B13A0585-1475-0F20-E674-12367F27E74D}"/>
                </a:ext>
              </a:extLst>
            </p:cNvPr>
            <p:cNvPicPr>
              <a:picLocks noChangeAspect="1"/>
            </p:cNvPicPr>
            <p:nvPr/>
          </p:nvPicPr>
          <p:blipFill>
            <a:blip r:embed="rId6"/>
            <a:stretch>
              <a:fillRect/>
            </a:stretch>
          </p:blipFill>
          <p:spPr>
            <a:xfrm>
              <a:off x="4659933" y="2418468"/>
              <a:ext cx="458098" cy="460606"/>
            </a:xfrm>
            <a:prstGeom prst="rect">
              <a:avLst/>
            </a:prstGeom>
          </p:spPr>
        </p:pic>
        <p:sp>
          <p:nvSpPr>
            <p:cNvPr id="59" name="TextBox 58">
              <a:extLst>
                <a:ext uri="{FF2B5EF4-FFF2-40B4-BE49-F238E27FC236}">
                  <a16:creationId xmlns:a16="http://schemas.microsoft.com/office/drawing/2014/main" id="{A848DD36-E549-FC63-49E7-FC10DF311E66}"/>
                </a:ext>
              </a:extLst>
            </p:cNvPr>
            <p:cNvSpPr txBox="1"/>
            <p:nvPr/>
          </p:nvSpPr>
          <p:spPr>
            <a:xfrm>
              <a:off x="716132" y="4277730"/>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ea typeface="Calibri" panose="020F0502020204030204"/>
                  <a:cs typeface="Calibri" panose="020F0502020204030204"/>
                </a:rPr>
                <a:t>County Boundary</a:t>
              </a:r>
              <a:endParaRPr lang="en-US" sz="800">
                <a:solidFill>
                  <a:schemeClr val="tx1">
                    <a:lumMod val="75000"/>
                    <a:lumOff val="25000"/>
                  </a:schemeClr>
                </a:solidFill>
                <a:cs typeface="Calibri" panose="020F0502020204030204"/>
              </a:endParaRPr>
            </a:p>
          </p:txBody>
        </p:sp>
        <p:sp>
          <p:nvSpPr>
            <p:cNvPr id="60" name="TextBox 59">
              <a:extLst>
                <a:ext uri="{FF2B5EF4-FFF2-40B4-BE49-F238E27FC236}">
                  <a16:creationId xmlns:a16="http://schemas.microsoft.com/office/drawing/2014/main" id="{C2C91A3B-BFE9-0888-DC81-F450E5FB224E}"/>
                </a:ext>
              </a:extLst>
            </p:cNvPr>
            <p:cNvSpPr txBox="1"/>
            <p:nvPr/>
          </p:nvSpPr>
          <p:spPr>
            <a:xfrm>
              <a:off x="716132" y="4064477"/>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ea typeface="Calibri" panose="020F0502020204030204"/>
                  <a:cs typeface="Calibri" panose="020F0502020204030204"/>
                </a:rPr>
                <a:t>Lake Anna</a:t>
              </a:r>
              <a:endParaRPr lang="en-US" sz="800">
                <a:solidFill>
                  <a:schemeClr val="tx1">
                    <a:lumMod val="75000"/>
                    <a:lumOff val="25000"/>
                  </a:schemeClr>
                </a:solidFill>
                <a:cs typeface="Calibri" panose="020F0502020204030204"/>
              </a:endParaRPr>
            </a:p>
          </p:txBody>
        </p:sp>
        <p:sp>
          <p:nvSpPr>
            <p:cNvPr id="61" name="Rectangle 60">
              <a:extLst>
                <a:ext uri="{FF2B5EF4-FFF2-40B4-BE49-F238E27FC236}">
                  <a16:creationId xmlns:a16="http://schemas.microsoft.com/office/drawing/2014/main" id="{72D1932F-6B91-4F10-167F-FE4C4817E26A}"/>
                </a:ext>
              </a:extLst>
            </p:cNvPr>
            <p:cNvSpPr/>
            <p:nvPr/>
          </p:nvSpPr>
          <p:spPr>
            <a:xfrm>
              <a:off x="543830" y="4098178"/>
              <a:ext cx="197922" cy="148442"/>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F8A711D-3EA0-328A-A955-EF5820A6C495}"/>
                </a:ext>
              </a:extLst>
            </p:cNvPr>
            <p:cNvSpPr/>
            <p:nvPr/>
          </p:nvSpPr>
          <p:spPr>
            <a:xfrm>
              <a:off x="543829" y="4296100"/>
              <a:ext cx="197922" cy="148442"/>
            </a:xfrm>
            <a:prstGeom prst="rect">
              <a:avLst/>
            </a:prstGeom>
            <a:noFill/>
            <a:ln w="28575">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F5C0DFE-9712-66FC-6597-5EF32219EF87}"/>
                </a:ext>
              </a:extLst>
            </p:cNvPr>
            <p:cNvSpPr/>
            <p:nvPr/>
          </p:nvSpPr>
          <p:spPr>
            <a:xfrm>
              <a:off x="543829" y="4503918"/>
              <a:ext cx="197922" cy="148442"/>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3485A3A9-702B-B4D6-37DC-F03980C2C469}"/>
                </a:ext>
              </a:extLst>
            </p:cNvPr>
            <p:cNvSpPr txBox="1"/>
            <p:nvPr/>
          </p:nvSpPr>
          <p:spPr>
            <a:xfrm>
              <a:off x="716132" y="4475651"/>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i="1">
                  <a:solidFill>
                    <a:srgbClr val="000000"/>
                  </a:solidFill>
                  <a:latin typeface="Century Gothic"/>
                  <a:cs typeface="Calibri" panose="020F0502020204030204"/>
                </a:rPr>
                <a:t>≥ 100,000 (cells/mL)</a:t>
              </a:r>
              <a:endParaRPr lang="en-US" sz="800" b="1">
                <a:latin typeface="Century Gothic"/>
              </a:endParaRPr>
            </a:p>
          </p:txBody>
        </p:sp>
        <p:sp>
          <p:nvSpPr>
            <p:cNvPr id="65" name="Rectangle 64">
              <a:extLst>
                <a:ext uri="{FF2B5EF4-FFF2-40B4-BE49-F238E27FC236}">
                  <a16:creationId xmlns:a16="http://schemas.microsoft.com/office/drawing/2014/main" id="{0A517C7A-3599-99B5-EDF8-80E2867C3248}"/>
                </a:ext>
              </a:extLst>
            </p:cNvPr>
            <p:cNvSpPr/>
            <p:nvPr/>
          </p:nvSpPr>
          <p:spPr>
            <a:xfrm>
              <a:off x="543828" y="4701839"/>
              <a:ext cx="197922" cy="148442"/>
            </a:xfrm>
            <a:prstGeom prst="rect">
              <a:avLst/>
            </a:prstGeom>
            <a:solidFill>
              <a:srgbClr val="2CF000"/>
            </a:solidFill>
            <a:ln>
              <a:solidFill>
                <a:srgbClr val="2CF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5324A0C-92C1-E653-7F32-B95314B1180D}"/>
                </a:ext>
              </a:extLst>
            </p:cNvPr>
            <p:cNvSpPr txBox="1"/>
            <p:nvPr/>
          </p:nvSpPr>
          <p:spPr>
            <a:xfrm>
              <a:off x="716132" y="4673573"/>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i="1">
                  <a:solidFill>
                    <a:srgbClr val="000000"/>
                  </a:solidFill>
                  <a:latin typeface="Century Gothic"/>
                  <a:cs typeface="Calibri" panose="020F0502020204030204"/>
                </a:rPr>
                <a:t>≥ 10,000 (cells/mL)</a:t>
              </a:r>
              <a:endParaRPr lang="en-US"/>
            </a:p>
          </p:txBody>
        </p:sp>
        <p:sp>
          <p:nvSpPr>
            <p:cNvPr id="16" name="TextBox 15">
              <a:extLst>
                <a:ext uri="{FF2B5EF4-FFF2-40B4-BE49-F238E27FC236}">
                  <a16:creationId xmlns:a16="http://schemas.microsoft.com/office/drawing/2014/main" id="{1C98D24C-F8EE-8A62-8804-0F7CBE5B70CC}"/>
                </a:ext>
              </a:extLst>
            </p:cNvPr>
            <p:cNvSpPr txBox="1"/>
            <p:nvPr/>
          </p:nvSpPr>
          <p:spPr>
            <a:xfrm>
              <a:off x="4642563" y="2297203"/>
              <a:ext cx="4883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chemeClr val="tx1">
                      <a:lumMod val="75000"/>
                      <a:lumOff val="25000"/>
                    </a:schemeClr>
                  </a:solidFill>
                  <a:latin typeface="Century Gothic"/>
                  <a:ea typeface="Calibri" panose="020F0502020204030204"/>
                  <a:cs typeface="Calibri" panose="020F0502020204030204"/>
                </a:rPr>
                <a:t>N</a:t>
              </a:r>
              <a:endParaRPr lang="en-US" sz="1000">
                <a:solidFill>
                  <a:schemeClr val="tx1">
                    <a:lumMod val="75000"/>
                    <a:lumOff val="25000"/>
                  </a:schemeClr>
                </a:solidFill>
                <a:ea typeface="Calibri" panose="020F0502020204030204"/>
                <a:cs typeface="Calibri" panose="020F0502020204030204"/>
              </a:endParaRPr>
            </a:p>
          </p:txBody>
        </p:sp>
      </p:grpSp>
      <p:grpSp>
        <p:nvGrpSpPr>
          <p:cNvPr id="19" name="Group 18">
            <a:extLst>
              <a:ext uri="{FF2B5EF4-FFF2-40B4-BE49-F238E27FC236}">
                <a16:creationId xmlns:a16="http://schemas.microsoft.com/office/drawing/2014/main" id="{440E34DC-9755-69A5-2C33-51E344FC78DF}"/>
              </a:ext>
            </a:extLst>
          </p:cNvPr>
          <p:cNvGrpSpPr/>
          <p:nvPr/>
        </p:nvGrpSpPr>
        <p:grpSpPr>
          <a:xfrm>
            <a:off x="6872429" y="2297203"/>
            <a:ext cx="4684292" cy="4401737"/>
            <a:chOff x="6992172" y="2297203"/>
            <a:chExt cx="4684292" cy="4401737"/>
          </a:xfrm>
        </p:grpSpPr>
        <p:pic>
          <p:nvPicPr>
            <p:cNvPr id="4" name="Picture 5" descr="A map of a lake&#10;&#10;Description automatically generated">
              <a:extLst>
                <a:ext uri="{FF2B5EF4-FFF2-40B4-BE49-F238E27FC236}">
                  <a16:creationId xmlns:a16="http://schemas.microsoft.com/office/drawing/2014/main" id="{DEA7482B-C3D3-A6F1-C422-4824576DC994}"/>
                </a:ext>
              </a:extLst>
            </p:cNvPr>
            <p:cNvPicPr>
              <a:picLocks noChangeAspect="1"/>
            </p:cNvPicPr>
            <p:nvPr/>
          </p:nvPicPr>
          <p:blipFill>
            <a:blip r:embed="rId7"/>
            <a:stretch>
              <a:fillRect/>
            </a:stretch>
          </p:blipFill>
          <p:spPr>
            <a:xfrm>
              <a:off x="6992679" y="2324825"/>
              <a:ext cx="4683642" cy="3626024"/>
            </a:xfrm>
            <a:prstGeom prst="rect">
              <a:avLst/>
            </a:prstGeom>
          </p:spPr>
        </p:pic>
        <p:sp>
          <p:nvSpPr>
            <p:cNvPr id="10" name="Text Placeholder 5">
              <a:extLst>
                <a:ext uri="{FF2B5EF4-FFF2-40B4-BE49-F238E27FC236}">
                  <a16:creationId xmlns:a16="http://schemas.microsoft.com/office/drawing/2014/main" id="{D1470BCA-0D80-A63D-B186-98597082126C}"/>
                </a:ext>
              </a:extLst>
            </p:cNvPr>
            <p:cNvSpPr txBox="1">
              <a:spLocks/>
            </p:cNvSpPr>
            <p:nvPr/>
          </p:nvSpPr>
          <p:spPr>
            <a:xfrm>
              <a:off x="6992172" y="6101499"/>
              <a:ext cx="4684292" cy="33855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1600">
                  <a:solidFill>
                    <a:schemeClr val="tx1">
                      <a:lumMod val="75000"/>
                      <a:lumOff val="25000"/>
                    </a:schemeClr>
                  </a:solidFill>
                  <a:latin typeface="Century Gothic" panose="020F0302020204030204"/>
                </a:rPr>
                <a:t>Cyanobacteria Index</a:t>
              </a:r>
            </a:p>
          </p:txBody>
        </p:sp>
        <p:sp>
          <p:nvSpPr>
            <p:cNvPr id="15" name="TextBox 14">
              <a:extLst>
                <a:ext uri="{FF2B5EF4-FFF2-40B4-BE49-F238E27FC236}">
                  <a16:creationId xmlns:a16="http://schemas.microsoft.com/office/drawing/2014/main" id="{55D20CEC-E958-82C8-8772-18DFA0D89C85}"/>
                </a:ext>
              </a:extLst>
            </p:cNvPr>
            <p:cNvSpPr txBox="1"/>
            <p:nvPr/>
          </p:nvSpPr>
          <p:spPr>
            <a:xfrm>
              <a:off x="9144188" y="6437330"/>
              <a:ext cx="24942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solidFill>
                    <a:schemeClr val="tx1">
                      <a:lumMod val="75000"/>
                      <a:lumOff val="25000"/>
                    </a:schemeClr>
                  </a:solidFill>
                  <a:latin typeface="Century Gothic"/>
                </a:rPr>
                <a:t>Image courtesy of Kenny Fletcher</a:t>
              </a:r>
              <a:endParaRPr lang="en-US" sz="1100" i="1">
                <a:solidFill>
                  <a:schemeClr val="tx1">
                    <a:lumMod val="75000"/>
                    <a:lumOff val="25000"/>
                  </a:schemeClr>
                </a:solidFill>
                <a:ea typeface="Calibri"/>
                <a:cs typeface="Calibri"/>
              </a:endParaRPr>
            </a:p>
          </p:txBody>
        </p:sp>
        <p:sp>
          <p:nvSpPr>
            <p:cNvPr id="14" name="TextBox 13">
              <a:extLst>
                <a:ext uri="{FF2B5EF4-FFF2-40B4-BE49-F238E27FC236}">
                  <a16:creationId xmlns:a16="http://schemas.microsoft.com/office/drawing/2014/main" id="{DDB86BBB-3D98-6C7E-37DA-78CAECCB9415}"/>
                </a:ext>
              </a:extLst>
            </p:cNvPr>
            <p:cNvSpPr txBox="1"/>
            <p:nvPr/>
          </p:nvSpPr>
          <p:spPr>
            <a:xfrm>
              <a:off x="8334699" y="5584203"/>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0</a:t>
              </a:r>
              <a:endParaRPr lang="en-US" sz="700" b="1">
                <a:solidFill>
                  <a:schemeClr val="tx1">
                    <a:lumMod val="75000"/>
                    <a:lumOff val="25000"/>
                  </a:schemeClr>
                </a:solidFill>
                <a:cs typeface="Calibri" panose="020F0502020204030204"/>
              </a:endParaRPr>
            </a:p>
          </p:txBody>
        </p:sp>
        <p:sp>
          <p:nvSpPr>
            <p:cNvPr id="18" name="TextBox 17">
              <a:extLst>
                <a:ext uri="{FF2B5EF4-FFF2-40B4-BE49-F238E27FC236}">
                  <a16:creationId xmlns:a16="http://schemas.microsoft.com/office/drawing/2014/main" id="{7C32C764-6800-00C4-7C17-F8ECDC599BD5}"/>
                </a:ext>
              </a:extLst>
            </p:cNvPr>
            <p:cNvSpPr txBox="1"/>
            <p:nvPr/>
          </p:nvSpPr>
          <p:spPr>
            <a:xfrm>
              <a:off x="8518494" y="5584202"/>
              <a:ext cx="34492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0.5</a:t>
              </a:r>
              <a:endParaRPr lang="en-US" sz="700" b="1">
                <a:solidFill>
                  <a:schemeClr val="tx1">
                    <a:lumMod val="75000"/>
                    <a:lumOff val="25000"/>
                  </a:schemeClr>
                </a:solidFill>
                <a:cs typeface="Calibri" panose="020F0502020204030204"/>
              </a:endParaRPr>
            </a:p>
          </p:txBody>
        </p:sp>
        <p:sp>
          <p:nvSpPr>
            <p:cNvPr id="20" name="TextBox 19">
              <a:extLst>
                <a:ext uri="{FF2B5EF4-FFF2-40B4-BE49-F238E27FC236}">
                  <a16:creationId xmlns:a16="http://schemas.microsoft.com/office/drawing/2014/main" id="{7E5F4917-5C90-5414-D9A1-D3DDD9DF8A51}"/>
                </a:ext>
              </a:extLst>
            </p:cNvPr>
            <p:cNvSpPr txBox="1"/>
            <p:nvPr/>
          </p:nvSpPr>
          <p:spPr>
            <a:xfrm>
              <a:off x="8748733" y="5584202"/>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1</a:t>
              </a:r>
            </a:p>
          </p:txBody>
        </p:sp>
        <p:sp>
          <p:nvSpPr>
            <p:cNvPr id="22" name="TextBox 21">
              <a:extLst>
                <a:ext uri="{FF2B5EF4-FFF2-40B4-BE49-F238E27FC236}">
                  <a16:creationId xmlns:a16="http://schemas.microsoft.com/office/drawing/2014/main" id="{2EA841E0-5936-5CF9-8E0A-7DF7D8A3349D}"/>
                </a:ext>
              </a:extLst>
            </p:cNvPr>
            <p:cNvSpPr txBox="1"/>
            <p:nvPr/>
          </p:nvSpPr>
          <p:spPr>
            <a:xfrm>
              <a:off x="9148980" y="5584203"/>
              <a:ext cx="30528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b="1">
                  <a:solidFill>
                    <a:schemeClr val="tx1">
                      <a:lumMod val="75000"/>
                      <a:lumOff val="25000"/>
                    </a:schemeClr>
                  </a:solidFill>
                  <a:latin typeface="Century Gothic"/>
                  <a:cs typeface="Calibri" panose="020F0502020204030204"/>
                </a:rPr>
                <a:t>2</a:t>
              </a:r>
            </a:p>
          </p:txBody>
        </p:sp>
        <p:sp>
          <p:nvSpPr>
            <p:cNvPr id="32" name="TextBox 31">
              <a:extLst>
                <a:ext uri="{FF2B5EF4-FFF2-40B4-BE49-F238E27FC236}">
                  <a16:creationId xmlns:a16="http://schemas.microsoft.com/office/drawing/2014/main" id="{E78ED4AD-4D8B-0C1D-35D1-D142553808C3}"/>
                </a:ext>
              </a:extLst>
            </p:cNvPr>
            <p:cNvSpPr txBox="1"/>
            <p:nvPr/>
          </p:nvSpPr>
          <p:spPr>
            <a:xfrm>
              <a:off x="9880079" y="3069100"/>
              <a:ext cx="17010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ea typeface="Calibri" panose="020F0502020204030204"/>
                  <a:cs typeface="Calibri" panose="020F0502020204030204"/>
                </a:rPr>
                <a:t>Spotsylvania County</a:t>
              </a:r>
              <a:endParaRPr lang="en-US" sz="800">
                <a:solidFill>
                  <a:schemeClr val="tx1">
                    <a:lumMod val="75000"/>
                    <a:lumOff val="25000"/>
                  </a:schemeClr>
                </a:solidFill>
                <a:ea typeface="Calibri"/>
                <a:cs typeface="Calibri"/>
              </a:endParaRPr>
            </a:p>
          </p:txBody>
        </p:sp>
        <p:sp>
          <p:nvSpPr>
            <p:cNvPr id="34" name="TextBox 33">
              <a:extLst>
                <a:ext uri="{FF2B5EF4-FFF2-40B4-BE49-F238E27FC236}">
                  <a16:creationId xmlns:a16="http://schemas.microsoft.com/office/drawing/2014/main" id="{4E1F152B-5B58-B32B-6903-DB95AED13035}"/>
                </a:ext>
              </a:extLst>
            </p:cNvPr>
            <p:cNvSpPr txBox="1"/>
            <p:nvPr/>
          </p:nvSpPr>
          <p:spPr>
            <a:xfrm>
              <a:off x="7367304" y="3876259"/>
              <a:ext cx="185133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ea typeface="Calibri" panose="020F0502020204030204"/>
                  <a:cs typeface="Calibri" panose="020F0502020204030204"/>
                </a:rPr>
                <a:t>Louisa County</a:t>
              </a:r>
              <a:endParaRPr lang="en-US" sz="800">
                <a:solidFill>
                  <a:schemeClr val="tx1">
                    <a:lumMod val="75000"/>
                    <a:lumOff val="25000"/>
                  </a:schemeClr>
                </a:solidFill>
                <a:ea typeface="Calibri"/>
                <a:cs typeface="Calibri"/>
              </a:endParaRPr>
            </a:p>
          </p:txBody>
        </p:sp>
        <p:pic>
          <p:nvPicPr>
            <p:cNvPr id="36" name="Picture 15" descr="A black background with a black square&#10;&#10;Description automatically generated">
              <a:extLst>
                <a:ext uri="{FF2B5EF4-FFF2-40B4-BE49-F238E27FC236}">
                  <a16:creationId xmlns:a16="http://schemas.microsoft.com/office/drawing/2014/main" id="{CBD56314-32B5-CDC2-ABD9-246549CC50C6}"/>
                </a:ext>
              </a:extLst>
            </p:cNvPr>
            <p:cNvPicPr>
              <a:picLocks noChangeAspect="1"/>
            </p:cNvPicPr>
            <p:nvPr/>
          </p:nvPicPr>
          <p:blipFill>
            <a:blip r:embed="rId6"/>
            <a:stretch>
              <a:fillRect/>
            </a:stretch>
          </p:blipFill>
          <p:spPr>
            <a:xfrm>
              <a:off x="11132554" y="2409709"/>
              <a:ext cx="458098" cy="460606"/>
            </a:xfrm>
            <a:prstGeom prst="rect">
              <a:avLst/>
            </a:prstGeom>
          </p:spPr>
        </p:pic>
        <p:sp>
          <p:nvSpPr>
            <p:cNvPr id="44" name="TextBox 43">
              <a:extLst>
                <a:ext uri="{FF2B5EF4-FFF2-40B4-BE49-F238E27FC236}">
                  <a16:creationId xmlns:a16="http://schemas.microsoft.com/office/drawing/2014/main" id="{84AAC66F-5E5D-C9C9-642A-BD51B36FA6E7}"/>
                </a:ext>
              </a:extLst>
            </p:cNvPr>
            <p:cNvSpPr txBox="1"/>
            <p:nvPr/>
          </p:nvSpPr>
          <p:spPr>
            <a:xfrm>
              <a:off x="7223788" y="4277731"/>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ea typeface="Calibri" panose="020F0502020204030204"/>
                  <a:cs typeface="Calibri" panose="020F0502020204030204"/>
                </a:rPr>
                <a:t>County Boundary</a:t>
              </a:r>
              <a:endParaRPr lang="en-US" sz="800">
                <a:solidFill>
                  <a:schemeClr val="tx1">
                    <a:lumMod val="75000"/>
                    <a:lumOff val="25000"/>
                  </a:schemeClr>
                </a:solidFill>
                <a:cs typeface="Calibri" panose="020F0502020204030204"/>
              </a:endParaRPr>
            </a:p>
          </p:txBody>
        </p:sp>
        <p:sp>
          <p:nvSpPr>
            <p:cNvPr id="46" name="TextBox 45">
              <a:extLst>
                <a:ext uri="{FF2B5EF4-FFF2-40B4-BE49-F238E27FC236}">
                  <a16:creationId xmlns:a16="http://schemas.microsoft.com/office/drawing/2014/main" id="{37ED3F6E-A55B-4533-14DB-ECAF98F597C1}"/>
                </a:ext>
              </a:extLst>
            </p:cNvPr>
            <p:cNvSpPr txBox="1"/>
            <p:nvPr/>
          </p:nvSpPr>
          <p:spPr>
            <a:xfrm>
              <a:off x="7223788" y="4064478"/>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ea typeface="Calibri" panose="020F0502020204030204"/>
                  <a:cs typeface="Calibri" panose="020F0502020204030204"/>
                </a:rPr>
                <a:t>Lake Anna</a:t>
              </a:r>
              <a:endParaRPr lang="en-US" sz="800">
                <a:solidFill>
                  <a:schemeClr val="tx1">
                    <a:lumMod val="75000"/>
                    <a:lumOff val="25000"/>
                  </a:schemeClr>
                </a:solidFill>
                <a:cs typeface="Calibri" panose="020F0502020204030204"/>
              </a:endParaRPr>
            </a:p>
          </p:txBody>
        </p:sp>
        <p:sp>
          <p:nvSpPr>
            <p:cNvPr id="48" name="Rectangle 47">
              <a:extLst>
                <a:ext uri="{FF2B5EF4-FFF2-40B4-BE49-F238E27FC236}">
                  <a16:creationId xmlns:a16="http://schemas.microsoft.com/office/drawing/2014/main" id="{7A9CDD28-562C-912F-AE2A-6EF794DDD2EB}"/>
                </a:ext>
              </a:extLst>
            </p:cNvPr>
            <p:cNvSpPr/>
            <p:nvPr/>
          </p:nvSpPr>
          <p:spPr>
            <a:xfrm>
              <a:off x="7051486" y="4098179"/>
              <a:ext cx="197922" cy="148442"/>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FE821F8-6259-8241-64E5-41E91659DAB2}"/>
                </a:ext>
              </a:extLst>
            </p:cNvPr>
            <p:cNvSpPr/>
            <p:nvPr/>
          </p:nvSpPr>
          <p:spPr>
            <a:xfrm>
              <a:off x="7051485" y="4296101"/>
              <a:ext cx="197922" cy="148442"/>
            </a:xfrm>
            <a:prstGeom prst="rect">
              <a:avLst/>
            </a:prstGeom>
            <a:noFill/>
            <a:ln w="28575">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413C76C-11A2-9F56-1031-EB8B9BAEBC8C}"/>
                </a:ext>
              </a:extLst>
            </p:cNvPr>
            <p:cNvSpPr/>
            <p:nvPr/>
          </p:nvSpPr>
          <p:spPr>
            <a:xfrm>
              <a:off x="7051485" y="4503919"/>
              <a:ext cx="197922" cy="148442"/>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3F75592-2F3D-EC7D-0301-0147B6BD6A33}"/>
                </a:ext>
              </a:extLst>
            </p:cNvPr>
            <p:cNvSpPr txBox="1"/>
            <p:nvPr/>
          </p:nvSpPr>
          <p:spPr>
            <a:xfrm>
              <a:off x="7223788" y="4475652"/>
              <a:ext cx="129715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i="1">
                  <a:solidFill>
                    <a:srgbClr val="000000"/>
                  </a:solidFill>
                  <a:latin typeface="Century Gothic"/>
                  <a:cs typeface="Calibri" panose="020F0502020204030204"/>
                </a:rPr>
                <a:t>≥ 100,000 (cells/mL)</a:t>
              </a:r>
              <a:endParaRPr lang="en-US"/>
            </a:p>
          </p:txBody>
        </p:sp>
        <p:sp>
          <p:nvSpPr>
            <p:cNvPr id="56" name="Rectangle 55">
              <a:extLst>
                <a:ext uri="{FF2B5EF4-FFF2-40B4-BE49-F238E27FC236}">
                  <a16:creationId xmlns:a16="http://schemas.microsoft.com/office/drawing/2014/main" id="{70A6216B-71E2-62BA-E717-A07F8F6D6807}"/>
                </a:ext>
              </a:extLst>
            </p:cNvPr>
            <p:cNvSpPr/>
            <p:nvPr/>
          </p:nvSpPr>
          <p:spPr>
            <a:xfrm>
              <a:off x="7051484" y="4701840"/>
              <a:ext cx="197922" cy="148442"/>
            </a:xfrm>
            <a:prstGeom prst="rect">
              <a:avLst/>
            </a:prstGeom>
            <a:solidFill>
              <a:srgbClr val="2CF000"/>
            </a:solidFill>
            <a:ln>
              <a:solidFill>
                <a:srgbClr val="2CF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F1042FE-CB38-3728-06F1-3A5D86B59D82}"/>
                </a:ext>
              </a:extLst>
            </p:cNvPr>
            <p:cNvSpPr txBox="1"/>
            <p:nvPr/>
          </p:nvSpPr>
          <p:spPr>
            <a:xfrm>
              <a:off x="7223788" y="4673574"/>
              <a:ext cx="12971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i="1">
                  <a:solidFill>
                    <a:srgbClr val="000000"/>
                  </a:solidFill>
                  <a:latin typeface="Century Gothic"/>
                  <a:cs typeface="Calibri" panose="020F0502020204030204"/>
                </a:rPr>
                <a:t>≥ 10,000 (cells/mL)</a:t>
              </a:r>
              <a:endParaRPr lang="en-US" sz="800">
                <a:solidFill>
                  <a:srgbClr val="000000"/>
                </a:solidFill>
                <a:latin typeface="Century Gothic"/>
                <a:cs typeface="Calibri" panose="020F0502020204030204"/>
              </a:endParaRPr>
            </a:p>
            <a:p>
              <a:endParaRPr lang="en-US" sz="800" b="1">
                <a:solidFill>
                  <a:schemeClr val="tx1">
                    <a:lumMod val="75000"/>
                    <a:lumOff val="25000"/>
                  </a:schemeClr>
                </a:solidFill>
                <a:latin typeface="Century Gothic"/>
                <a:cs typeface="Calibri" panose="020F0502020204030204"/>
              </a:endParaRPr>
            </a:p>
          </p:txBody>
        </p:sp>
        <p:sp>
          <p:nvSpPr>
            <p:cNvPr id="21" name="TextBox 20">
              <a:extLst>
                <a:ext uri="{FF2B5EF4-FFF2-40B4-BE49-F238E27FC236}">
                  <a16:creationId xmlns:a16="http://schemas.microsoft.com/office/drawing/2014/main" id="{B365E74E-1BF0-558E-B2A7-51D7F6168707}"/>
                </a:ext>
              </a:extLst>
            </p:cNvPr>
            <p:cNvSpPr txBox="1"/>
            <p:nvPr/>
          </p:nvSpPr>
          <p:spPr>
            <a:xfrm>
              <a:off x="11115184" y="2297203"/>
              <a:ext cx="4883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chemeClr val="tx1">
                      <a:lumMod val="75000"/>
                      <a:lumOff val="25000"/>
                    </a:schemeClr>
                  </a:solidFill>
                  <a:latin typeface="Century Gothic"/>
                  <a:ea typeface="Calibri" panose="020F0502020204030204"/>
                  <a:cs typeface="Calibri" panose="020F0502020204030204"/>
                </a:rPr>
                <a:t>N</a:t>
              </a:r>
              <a:endParaRPr lang="en-US" sz="1000">
                <a:solidFill>
                  <a:schemeClr val="tx1">
                    <a:lumMod val="75000"/>
                    <a:lumOff val="25000"/>
                  </a:schemeClr>
                </a:solidFill>
                <a:ea typeface="Calibri" panose="020F0502020204030204"/>
                <a:cs typeface="Calibri" panose="020F0502020204030204"/>
              </a:endParaRPr>
            </a:p>
          </p:txBody>
        </p:sp>
      </p:grpSp>
      <p:sp>
        <p:nvSpPr>
          <p:cNvPr id="25" name="Rectangle 24">
            <a:extLst>
              <a:ext uri="{FF2B5EF4-FFF2-40B4-BE49-F238E27FC236}">
                <a16:creationId xmlns:a16="http://schemas.microsoft.com/office/drawing/2014/main" id="{B1D61D82-2416-B4CE-2BDA-AFAB7CE9A474}"/>
              </a:ext>
            </a:extLst>
          </p:cNvPr>
          <p:cNvSpPr/>
          <p:nvPr/>
        </p:nvSpPr>
        <p:spPr>
          <a:xfrm>
            <a:off x="-3376" y="266286"/>
            <a:ext cx="12191338" cy="448788"/>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sp>
        <p:nvSpPr>
          <p:cNvPr id="23" name="TextBox 22">
            <a:extLst>
              <a:ext uri="{FF2B5EF4-FFF2-40B4-BE49-F238E27FC236}">
                <a16:creationId xmlns:a16="http://schemas.microsoft.com/office/drawing/2014/main" id="{5DBDA333-AF8C-D434-A41F-0B79F001D09E}"/>
              </a:ext>
            </a:extLst>
          </p:cNvPr>
          <p:cNvSpPr txBox="1"/>
          <p:nvPr/>
        </p:nvSpPr>
        <p:spPr>
          <a:xfrm>
            <a:off x="193040" y="1656080"/>
            <a:ext cx="482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tx1">
                    <a:lumMod val="75000"/>
                    <a:lumOff val="25000"/>
                  </a:schemeClr>
                </a:solidFill>
                <a:latin typeface="Century Gothic"/>
              </a:rPr>
              <a:t>R(665) </a:t>
            </a:r>
            <a:r>
              <a:rPr lang="en-US">
                <a:solidFill>
                  <a:schemeClr val="tx1">
                    <a:lumMod val="75000"/>
                    <a:lumOff val="25000"/>
                  </a:schemeClr>
                </a:solidFill>
                <a:latin typeface="Century Gothic"/>
              </a:rPr>
              <a:t>–</a:t>
            </a:r>
            <a:r>
              <a:rPr lang="en-US" i="1">
                <a:solidFill>
                  <a:schemeClr val="tx1">
                    <a:lumMod val="75000"/>
                    <a:lumOff val="25000"/>
                  </a:schemeClr>
                </a:solidFill>
                <a:latin typeface="Century Gothic"/>
              </a:rPr>
              <a:t> R(620) + [R(681) </a:t>
            </a:r>
            <a:r>
              <a:rPr lang="en-US">
                <a:solidFill>
                  <a:schemeClr val="tx1">
                    <a:lumMod val="75000"/>
                    <a:lumOff val="25000"/>
                  </a:schemeClr>
                </a:solidFill>
                <a:latin typeface="Century Gothic"/>
              </a:rPr>
              <a:t>–</a:t>
            </a:r>
            <a:r>
              <a:rPr lang="en-US" i="1">
                <a:solidFill>
                  <a:schemeClr val="tx1">
                    <a:lumMod val="75000"/>
                    <a:lumOff val="25000"/>
                  </a:schemeClr>
                </a:solidFill>
                <a:latin typeface="Century Gothic"/>
              </a:rPr>
              <a:t> R(620)] * </a:t>
            </a:r>
            <a:endParaRPr lang="en-US">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72708810-6CD7-0589-ED30-6540C23C4DB3}"/>
              </a:ext>
            </a:extLst>
          </p:cNvPr>
          <p:cNvSpPr txBox="1"/>
          <p:nvPr/>
        </p:nvSpPr>
        <p:spPr>
          <a:xfrm>
            <a:off x="4196080" y="1463039"/>
            <a:ext cx="1513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(665 – 620)</a:t>
            </a:r>
          </a:p>
        </p:txBody>
      </p:sp>
      <p:sp>
        <p:nvSpPr>
          <p:cNvPr id="29" name="TextBox 28">
            <a:extLst>
              <a:ext uri="{FF2B5EF4-FFF2-40B4-BE49-F238E27FC236}">
                <a16:creationId xmlns:a16="http://schemas.microsoft.com/office/drawing/2014/main" id="{FE9C76F1-282B-2BB6-F9BF-0A81B6B35015}"/>
              </a:ext>
            </a:extLst>
          </p:cNvPr>
          <p:cNvSpPr txBox="1"/>
          <p:nvPr/>
        </p:nvSpPr>
        <p:spPr>
          <a:xfrm>
            <a:off x="4196080" y="1879598"/>
            <a:ext cx="1513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85000"/>
                    <a:lumOff val="15000"/>
                  </a:schemeClr>
                </a:solidFill>
                <a:latin typeface="Century Gothic"/>
              </a:rPr>
              <a:t>(681 – 620)</a:t>
            </a:r>
          </a:p>
        </p:txBody>
      </p:sp>
      <p:cxnSp>
        <p:nvCxnSpPr>
          <p:cNvPr id="31" name="Straight Arrow Connector 30">
            <a:extLst>
              <a:ext uri="{FF2B5EF4-FFF2-40B4-BE49-F238E27FC236}">
                <a16:creationId xmlns:a16="http://schemas.microsoft.com/office/drawing/2014/main" id="{02053FAE-C3AD-DA35-6817-56640C222C43}"/>
              </a:ext>
            </a:extLst>
          </p:cNvPr>
          <p:cNvCxnSpPr/>
          <p:nvPr/>
        </p:nvCxnSpPr>
        <p:spPr>
          <a:xfrm>
            <a:off x="4288155" y="1844675"/>
            <a:ext cx="1188720" cy="0"/>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B360D48-0064-BFBA-6594-2C95E917643C}"/>
              </a:ext>
            </a:extLst>
          </p:cNvPr>
          <p:cNvSpPr txBox="1"/>
          <p:nvPr/>
        </p:nvSpPr>
        <p:spPr>
          <a:xfrm>
            <a:off x="6390640" y="1656079"/>
            <a:ext cx="482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 </a:t>
            </a:r>
            <a:r>
              <a:rPr lang="en-US" i="1">
                <a:solidFill>
                  <a:schemeClr val="tx1">
                    <a:lumMod val="75000"/>
                    <a:lumOff val="25000"/>
                  </a:schemeClr>
                </a:solidFill>
                <a:latin typeface="Century Gothic"/>
              </a:rPr>
              <a:t>[R(681) </a:t>
            </a:r>
            <a:r>
              <a:rPr lang="en-US">
                <a:solidFill>
                  <a:schemeClr val="tx1">
                    <a:lumMod val="75000"/>
                    <a:lumOff val="25000"/>
                  </a:schemeClr>
                </a:solidFill>
                <a:latin typeface="Century Gothic"/>
              </a:rPr>
              <a:t>–</a:t>
            </a:r>
            <a:r>
              <a:rPr lang="en-US" i="1">
                <a:solidFill>
                  <a:schemeClr val="tx1">
                    <a:lumMod val="75000"/>
                    <a:lumOff val="25000"/>
                  </a:schemeClr>
                </a:solidFill>
                <a:latin typeface="Century Gothic"/>
              </a:rPr>
              <a:t> R(665) + [R(709) </a:t>
            </a:r>
            <a:r>
              <a:rPr lang="en-US">
                <a:solidFill>
                  <a:schemeClr val="tx1">
                    <a:lumMod val="75000"/>
                    <a:lumOff val="25000"/>
                  </a:schemeClr>
                </a:solidFill>
                <a:latin typeface="Century Gothic"/>
              </a:rPr>
              <a:t>–</a:t>
            </a:r>
            <a:r>
              <a:rPr lang="en-US" i="1">
                <a:solidFill>
                  <a:schemeClr val="tx1">
                    <a:lumMod val="75000"/>
                    <a:lumOff val="25000"/>
                  </a:schemeClr>
                </a:solidFill>
                <a:latin typeface="Century Gothic"/>
              </a:rPr>
              <a:t> R(665)] * </a:t>
            </a:r>
            <a:endParaRPr lang="en-US">
              <a:solidFill>
                <a:schemeClr val="tx1">
                  <a:lumMod val="75000"/>
                  <a:lumOff val="25000"/>
                </a:schemeClr>
              </a:solidFill>
              <a:latin typeface="Century Gothic"/>
            </a:endParaRPr>
          </a:p>
        </p:txBody>
      </p:sp>
      <p:sp>
        <p:nvSpPr>
          <p:cNvPr id="35" name="TextBox 34">
            <a:extLst>
              <a:ext uri="{FF2B5EF4-FFF2-40B4-BE49-F238E27FC236}">
                <a16:creationId xmlns:a16="http://schemas.microsoft.com/office/drawing/2014/main" id="{B2960009-BE40-ACEA-9CAB-15390F62BC86}"/>
              </a:ext>
            </a:extLst>
          </p:cNvPr>
          <p:cNvSpPr txBox="1"/>
          <p:nvPr/>
        </p:nvSpPr>
        <p:spPr>
          <a:xfrm>
            <a:off x="10576560" y="1422398"/>
            <a:ext cx="1513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(681 – 665)</a:t>
            </a:r>
          </a:p>
        </p:txBody>
      </p:sp>
      <p:sp>
        <p:nvSpPr>
          <p:cNvPr id="37" name="TextBox 36">
            <a:extLst>
              <a:ext uri="{FF2B5EF4-FFF2-40B4-BE49-F238E27FC236}">
                <a16:creationId xmlns:a16="http://schemas.microsoft.com/office/drawing/2014/main" id="{CEAD4C39-0180-086F-1383-098165F79018}"/>
              </a:ext>
            </a:extLst>
          </p:cNvPr>
          <p:cNvSpPr txBox="1"/>
          <p:nvPr/>
        </p:nvSpPr>
        <p:spPr>
          <a:xfrm>
            <a:off x="10576560" y="1838957"/>
            <a:ext cx="1513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85000"/>
                    <a:lumOff val="15000"/>
                  </a:schemeClr>
                </a:solidFill>
                <a:latin typeface="Century Gothic"/>
              </a:rPr>
              <a:t>(709 – 665)</a:t>
            </a:r>
          </a:p>
        </p:txBody>
      </p:sp>
      <p:cxnSp>
        <p:nvCxnSpPr>
          <p:cNvPr id="39" name="Straight Arrow Connector 38">
            <a:extLst>
              <a:ext uri="{FF2B5EF4-FFF2-40B4-BE49-F238E27FC236}">
                <a16:creationId xmlns:a16="http://schemas.microsoft.com/office/drawing/2014/main" id="{4DC6A50D-BB08-D930-A377-DE1E59D500A1}"/>
              </a:ext>
            </a:extLst>
          </p:cNvPr>
          <p:cNvCxnSpPr>
            <a:cxnSpLocks/>
          </p:cNvCxnSpPr>
          <p:nvPr/>
        </p:nvCxnSpPr>
        <p:spPr>
          <a:xfrm>
            <a:off x="10668635" y="1804034"/>
            <a:ext cx="1188720" cy="0"/>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269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AAAF99BB-F90B-0FB5-26AE-BB72DE201C2A}"/>
              </a:ext>
            </a:extLst>
          </p:cNvPr>
          <p:cNvSpPr txBox="1">
            <a:spLocks/>
          </p:cNvSpPr>
          <p:nvPr/>
        </p:nvSpPr>
        <p:spPr>
          <a:xfrm>
            <a:off x="0" y="740664"/>
            <a:ext cx="12189104"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Floating Algal Bloom in Turbid Waters Index</a:t>
            </a:r>
          </a:p>
        </p:txBody>
      </p:sp>
      <p:grpSp>
        <p:nvGrpSpPr>
          <p:cNvPr id="12" name="Group 11">
            <a:extLst>
              <a:ext uri="{FF2B5EF4-FFF2-40B4-BE49-F238E27FC236}">
                <a16:creationId xmlns:a16="http://schemas.microsoft.com/office/drawing/2014/main" id="{3FC15C47-7164-40E7-7B57-059C42A00745}"/>
              </a:ext>
            </a:extLst>
          </p:cNvPr>
          <p:cNvGrpSpPr/>
          <p:nvPr/>
        </p:nvGrpSpPr>
        <p:grpSpPr>
          <a:xfrm>
            <a:off x="971043" y="1360301"/>
            <a:ext cx="3623787" cy="4972152"/>
            <a:chOff x="946462" y="1226980"/>
            <a:chExt cx="3623787" cy="4972152"/>
          </a:xfrm>
        </p:grpSpPr>
        <p:grpSp>
          <p:nvGrpSpPr>
            <p:cNvPr id="11" name="Group 10">
              <a:extLst>
                <a:ext uri="{FF2B5EF4-FFF2-40B4-BE49-F238E27FC236}">
                  <a16:creationId xmlns:a16="http://schemas.microsoft.com/office/drawing/2014/main" id="{18C53ABD-65F5-66F2-6511-1573309850FE}"/>
                </a:ext>
              </a:extLst>
            </p:cNvPr>
            <p:cNvGrpSpPr/>
            <p:nvPr/>
          </p:nvGrpSpPr>
          <p:grpSpPr>
            <a:xfrm>
              <a:off x="1028766" y="1226980"/>
              <a:ext cx="3541483" cy="4632093"/>
              <a:chOff x="1028766" y="1226980"/>
              <a:chExt cx="3541483" cy="4632093"/>
            </a:xfrm>
          </p:grpSpPr>
          <p:pic>
            <p:nvPicPr>
              <p:cNvPr id="2" name="Picture 3" descr="A green water with ripples&#10;&#10;Description automatically generated">
                <a:extLst>
                  <a:ext uri="{FF2B5EF4-FFF2-40B4-BE49-F238E27FC236}">
                    <a16:creationId xmlns:a16="http://schemas.microsoft.com/office/drawing/2014/main" id="{27F70DD6-AEB6-A1AA-186D-CA7A7A413636}"/>
                  </a:ext>
                </a:extLst>
              </p:cNvPr>
              <p:cNvPicPr>
                <a:picLocks noChangeAspect="1"/>
              </p:cNvPicPr>
              <p:nvPr/>
            </p:nvPicPr>
            <p:blipFill>
              <a:blip r:embed="rId3"/>
              <a:stretch>
                <a:fillRect/>
              </a:stretch>
            </p:blipFill>
            <p:spPr>
              <a:xfrm rot="5400000">
                <a:off x="452759" y="1802987"/>
                <a:ext cx="4616245" cy="3464232"/>
              </a:xfrm>
              <a:prstGeom prst="rect">
                <a:avLst/>
              </a:prstGeom>
            </p:spPr>
          </p:pic>
          <p:sp>
            <p:nvSpPr>
              <p:cNvPr id="8" name="TextBox 7">
                <a:extLst>
                  <a:ext uri="{FF2B5EF4-FFF2-40B4-BE49-F238E27FC236}">
                    <a16:creationId xmlns:a16="http://schemas.microsoft.com/office/drawing/2014/main" id="{653C0CD9-2853-EB6B-0259-C20E880DDB8A}"/>
                  </a:ext>
                </a:extLst>
              </p:cNvPr>
              <p:cNvSpPr txBox="1"/>
              <p:nvPr/>
            </p:nvSpPr>
            <p:spPr>
              <a:xfrm>
                <a:off x="2638310" y="5597463"/>
                <a:ext cx="1931939" cy="261610"/>
              </a:xfrm>
              <a:prstGeom prst="rect">
                <a:avLst/>
              </a:prstGeom>
              <a:noFill/>
            </p:spPr>
            <p:txBody>
              <a:bodyPr wrap="none" lIns="91440" tIns="45720" rIns="91440" bIns="45720" rtlCol="0" anchor="t">
                <a:spAutoFit/>
              </a:bodyPr>
              <a:lstStyle/>
              <a:p>
                <a:r>
                  <a:rPr lang="en-US" sz="1100" i="1">
                    <a:solidFill>
                      <a:schemeClr val="bg1"/>
                    </a:solidFill>
                    <a:latin typeface="Century Gothic"/>
                  </a:rPr>
                  <a:t>Photo by: Caroline Bahun</a:t>
                </a:r>
              </a:p>
            </p:txBody>
          </p:sp>
        </p:grpSp>
        <p:sp>
          <p:nvSpPr>
            <p:cNvPr id="10" name="TextBox 9">
              <a:extLst>
                <a:ext uri="{FF2B5EF4-FFF2-40B4-BE49-F238E27FC236}">
                  <a16:creationId xmlns:a16="http://schemas.microsoft.com/office/drawing/2014/main" id="{C3EFCD94-C314-E830-F8AD-701A1BC2EF4A}"/>
                </a:ext>
              </a:extLst>
            </p:cNvPr>
            <p:cNvSpPr txBox="1"/>
            <p:nvPr/>
          </p:nvSpPr>
          <p:spPr>
            <a:xfrm>
              <a:off x="946462" y="5860578"/>
              <a:ext cx="3550972" cy="338554"/>
            </a:xfrm>
            <a:prstGeom prst="rect">
              <a:avLst/>
            </a:prstGeom>
            <a:noFill/>
          </p:spPr>
          <p:txBody>
            <a:bodyPr wrap="none" lIns="91440" tIns="45720" rIns="91440" bIns="45720" rtlCol="0" anchor="t">
              <a:spAutoFit/>
            </a:bodyPr>
            <a:lstStyle/>
            <a:p>
              <a:r>
                <a:rPr lang="en-US" sz="1600">
                  <a:solidFill>
                    <a:schemeClr val="tx1">
                      <a:lumMod val="75000"/>
                      <a:lumOff val="25000"/>
                    </a:schemeClr>
                  </a:solidFill>
                  <a:latin typeface="Century Gothic"/>
                </a:rPr>
                <a:t>Harmful algal bloom in Lake Anna</a:t>
              </a:r>
            </a:p>
          </p:txBody>
        </p:sp>
      </p:grpSp>
      <p:pic>
        <p:nvPicPr>
          <p:cNvPr id="3" name="Picture 3" descr="A colorful lines and numbers&#10;&#10;Description automatically generated">
            <a:extLst>
              <a:ext uri="{FF2B5EF4-FFF2-40B4-BE49-F238E27FC236}">
                <a16:creationId xmlns:a16="http://schemas.microsoft.com/office/drawing/2014/main" id="{2F26C56A-BCDA-5567-F3F5-C776E7048F4C}"/>
              </a:ext>
            </a:extLst>
          </p:cNvPr>
          <p:cNvPicPr>
            <a:picLocks noChangeAspect="1"/>
          </p:cNvPicPr>
          <p:nvPr/>
        </p:nvPicPr>
        <p:blipFill rotWithShape="1">
          <a:blip r:embed="rId4"/>
          <a:srcRect t="11284" r="18070" b="3645"/>
          <a:stretch/>
        </p:blipFill>
        <p:spPr>
          <a:xfrm>
            <a:off x="5432940" y="1882643"/>
            <a:ext cx="4743424" cy="3791853"/>
          </a:xfrm>
          <a:prstGeom prst="rect">
            <a:avLst/>
          </a:prstGeom>
          <a:ln>
            <a:noFill/>
          </a:ln>
        </p:spPr>
      </p:pic>
      <p:grpSp>
        <p:nvGrpSpPr>
          <p:cNvPr id="13" name="Group 12">
            <a:extLst>
              <a:ext uri="{FF2B5EF4-FFF2-40B4-BE49-F238E27FC236}">
                <a16:creationId xmlns:a16="http://schemas.microsoft.com/office/drawing/2014/main" id="{4313A35D-0061-074C-957A-11BECE4113CE}"/>
              </a:ext>
            </a:extLst>
          </p:cNvPr>
          <p:cNvGrpSpPr/>
          <p:nvPr/>
        </p:nvGrpSpPr>
        <p:grpSpPr>
          <a:xfrm>
            <a:off x="5432459" y="1433517"/>
            <a:ext cx="333326" cy="560555"/>
            <a:chOff x="1828458" y="3497848"/>
            <a:chExt cx="675053" cy="1053054"/>
          </a:xfrm>
        </p:grpSpPr>
        <p:pic>
          <p:nvPicPr>
            <p:cNvPr id="6" name="Picture 5" descr="Shape&#10;&#10;Description automatically generated">
              <a:extLst>
                <a:ext uri="{FF2B5EF4-FFF2-40B4-BE49-F238E27FC236}">
                  <a16:creationId xmlns:a16="http://schemas.microsoft.com/office/drawing/2014/main" id="{0067CFFE-023C-0CFD-7DD3-4577B7E9CE0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0323" y1="61579" x2="40323" y2="61579"/>
                          <a14:foregroundMark x1="54839" y1="57895" x2="54839" y2="57895"/>
                          <a14:foregroundMark x1="54839" y1="57895" x2="54839" y2="57895"/>
                          <a14:foregroundMark x1="56452" y1="65789" x2="51613" y2="40000"/>
                          <a14:foregroundMark x1="53515" y1="14211" x2="54032" y2="13684"/>
                          <a14:foregroundMark x1="52999" y1="14737" x2="53515" y2="14211"/>
                          <a14:foregroundMark x1="52483" y1="15263" x2="52999" y2="14737"/>
                          <a14:foregroundMark x1="51967" y1="15789" x2="52483" y2="15263"/>
                          <a14:foregroundMark x1="50934" y1="16842" x2="51967" y2="15789"/>
                          <a14:foregroundMark x1="48870" y1="18947" x2="50934" y2="16842"/>
                          <a14:foregroundMark x1="48354" y1="19474" x2="48870" y2="18947"/>
                          <a14:foregroundMark x1="47838" y1="20000" x2="48354" y2="19474"/>
                          <a14:foregroundMark x1="47322" y1="20526" x2="47838" y2="20000"/>
                          <a14:foregroundMark x1="46805" y1="21053" x2="47322" y2="20526"/>
                          <a14:foregroundMark x1="45257" y1="22632" x2="46805" y2="21053"/>
                          <a14:foregroundMark x1="44741" y1="23158" x2="45257" y2="22632"/>
                          <a14:foregroundMark x1="43709" y1="24211" x2="44741" y2="23158"/>
                          <a14:foregroundMark x1="41645" y1="26316" x2="43709" y2="24211"/>
                          <a14:foregroundMark x1="41129" y1="26842" x2="41645" y2="26316"/>
                          <a14:backgroundMark x1="51613" y1="14211" x2="51613" y2="14211"/>
                          <a14:backgroundMark x1="54032" y1="15263" x2="54032" y2="15263"/>
                          <a14:backgroundMark x1="51613" y1="15789" x2="51613" y2="15789"/>
                          <a14:backgroundMark x1="54032" y1="14737" x2="54032" y2="14737"/>
                          <a14:backgroundMark x1="52419" y1="14737" x2="52419" y2="14737"/>
                          <a14:backgroundMark x1="45161" y1="20000" x2="45161" y2="20000"/>
                          <a14:backgroundMark x1="47581" y1="18947" x2="47581" y2="18947"/>
                          <a14:backgroundMark x1="46774" y1="20526" x2="46774" y2="20526"/>
                          <a14:backgroundMark x1="47581" y1="21053" x2="47581" y2="21053"/>
                          <a14:backgroundMark x1="46774" y1="22632" x2="46774" y2="22632"/>
                          <a14:backgroundMark x1="45161" y1="22632" x2="45161" y2="22632"/>
                          <a14:backgroundMark x1="45161" y1="23158" x2="45161" y2="23158"/>
                          <a14:backgroundMark x1="45161" y1="24211" x2="45161" y2="24211"/>
                          <a14:backgroundMark x1="53226" y1="13684" x2="53226" y2="13684"/>
                          <a14:backgroundMark x1="52419" y1="16842" x2="52419" y2="16842"/>
                          <a14:backgroundMark x1="51613" y1="15789" x2="51613" y2="15789"/>
                          <a14:backgroundMark x1="40323" y1="27368" x2="40323" y2="27368"/>
                          <a14:backgroundMark x1="45968" y1="21053" x2="45968" y2="21053"/>
                          <a14:backgroundMark x1="49194" y1="20000" x2="49194" y2="20000"/>
                          <a14:backgroundMark x1="47581" y1="19474" x2="47581" y2="19474"/>
                          <a14:backgroundMark x1="40323" y1="26316" x2="40323" y2="26316"/>
                        </a14:backgroundRemoval>
                      </a14:imgEffect>
                    </a14:imgLayer>
                  </a14:imgProps>
                </a:ext>
                <a:ext uri="{28A0092B-C50C-407E-A947-70E740481C1C}">
                  <a14:useLocalDpi xmlns:a14="http://schemas.microsoft.com/office/drawing/2010/main" val="0"/>
                </a:ext>
              </a:extLst>
            </a:blip>
            <a:srcRect t="27669" r="1493"/>
            <a:stretch/>
          </p:blipFill>
          <p:spPr>
            <a:xfrm>
              <a:off x="1828458" y="3966051"/>
              <a:ext cx="675053" cy="584851"/>
            </a:xfrm>
            <a:prstGeom prst="rect">
              <a:avLst/>
            </a:prstGeom>
            <a:ln>
              <a:noFill/>
            </a:ln>
          </p:spPr>
        </p:pic>
        <p:sp>
          <p:nvSpPr>
            <p:cNvPr id="9" name="TextBox 8">
              <a:extLst>
                <a:ext uri="{FF2B5EF4-FFF2-40B4-BE49-F238E27FC236}">
                  <a16:creationId xmlns:a16="http://schemas.microsoft.com/office/drawing/2014/main" id="{5317C59C-A9E5-12F7-8753-B6BCFF84FDA9}"/>
                </a:ext>
              </a:extLst>
            </p:cNvPr>
            <p:cNvSpPr txBox="1"/>
            <p:nvPr/>
          </p:nvSpPr>
          <p:spPr>
            <a:xfrm>
              <a:off x="1877320" y="3497848"/>
              <a:ext cx="339100" cy="578187"/>
            </a:xfrm>
            <a:prstGeom prst="rect">
              <a:avLst/>
            </a:prstGeom>
            <a:noFill/>
            <a:ln>
              <a:noFill/>
            </a:ln>
          </p:spPr>
          <p:txBody>
            <a:bodyPr wrap="square" lIns="91440" tIns="45720" rIns="91440" bIns="45720" rtlCol="0" anchor="t">
              <a:spAutoFit/>
            </a:bodyPr>
            <a:lstStyle/>
            <a:p>
              <a:r>
                <a:rPr lang="en-US" sz="1400">
                  <a:solidFill>
                    <a:schemeClr val="tx1">
                      <a:lumMod val="75000"/>
                      <a:lumOff val="25000"/>
                    </a:schemeClr>
                  </a:solidFill>
                  <a:latin typeface="Century Gothic" panose="020B0502020202020204" pitchFamily="34" charset="0"/>
                </a:rPr>
                <a:t>N</a:t>
              </a:r>
            </a:p>
          </p:txBody>
        </p:sp>
      </p:grpSp>
      <p:sp>
        <p:nvSpPr>
          <p:cNvPr id="16" name="Rectangle 15">
            <a:extLst>
              <a:ext uri="{FF2B5EF4-FFF2-40B4-BE49-F238E27FC236}">
                <a16:creationId xmlns:a16="http://schemas.microsoft.com/office/drawing/2014/main" id="{25C20EA1-70CF-2418-DCE7-4B46A412BFBE}"/>
              </a:ext>
            </a:extLst>
          </p:cNvPr>
          <p:cNvSpPr/>
          <p:nvPr/>
        </p:nvSpPr>
        <p:spPr>
          <a:xfrm>
            <a:off x="-3376" y="266286"/>
            <a:ext cx="12191338" cy="448788"/>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pic>
        <p:nvPicPr>
          <p:cNvPr id="5" name="Picture 3" descr="A colorful lines and numbers&#10;&#10;Description automatically generated">
            <a:extLst>
              <a:ext uri="{FF2B5EF4-FFF2-40B4-BE49-F238E27FC236}">
                <a16:creationId xmlns:a16="http://schemas.microsoft.com/office/drawing/2014/main" id="{BF72800E-5CD2-3572-ABBB-01AFAB0D550E}"/>
              </a:ext>
            </a:extLst>
          </p:cNvPr>
          <p:cNvPicPr>
            <a:picLocks noChangeAspect="1"/>
          </p:cNvPicPr>
          <p:nvPr/>
        </p:nvPicPr>
        <p:blipFill rotWithShape="1">
          <a:blip r:embed="rId4"/>
          <a:srcRect l="83128" t="10731" r="10545" b="3425"/>
          <a:stretch/>
        </p:blipFill>
        <p:spPr>
          <a:xfrm>
            <a:off x="10340326" y="1563657"/>
            <a:ext cx="366310" cy="3826343"/>
          </a:xfrm>
          <a:prstGeom prst="rect">
            <a:avLst/>
          </a:prstGeom>
          <a:ln>
            <a:noFill/>
          </a:ln>
        </p:spPr>
      </p:pic>
      <p:sp>
        <p:nvSpPr>
          <p:cNvPr id="15" name="TextBox 14">
            <a:extLst>
              <a:ext uri="{FF2B5EF4-FFF2-40B4-BE49-F238E27FC236}">
                <a16:creationId xmlns:a16="http://schemas.microsoft.com/office/drawing/2014/main" id="{E9E17A22-B631-397E-C451-018863DD1962}"/>
              </a:ext>
            </a:extLst>
          </p:cNvPr>
          <p:cNvSpPr txBox="1"/>
          <p:nvPr/>
        </p:nvSpPr>
        <p:spPr>
          <a:xfrm>
            <a:off x="6538906" y="1269919"/>
            <a:ext cx="32410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panose="020B0502020202020204" pitchFamily="34" charset="0"/>
                <a:cs typeface="Calibri"/>
              </a:rPr>
              <a:t>S2A/MSI 2018-10-18 15:57:51 FAIT (</a:t>
            </a:r>
            <a:r>
              <a:rPr lang="en-US" sz="1600" b="1" err="1">
                <a:latin typeface="Century Gothic" panose="020B0502020202020204" pitchFamily="34" charset="0"/>
                <a:cs typeface="Calibri"/>
              </a:rPr>
              <a:t>Dogliotti</a:t>
            </a:r>
            <a:r>
              <a:rPr lang="en-US" sz="1600" b="1">
                <a:latin typeface="Century Gothic" panose="020B0502020202020204" pitchFamily="34" charset="0"/>
                <a:cs typeface="Calibri"/>
              </a:rPr>
              <a:t> et al. 2018) [-]</a:t>
            </a:r>
            <a:endParaRPr lang="en-US" sz="1600" b="1">
              <a:latin typeface="Century Gothic" panose="020B0502020202020204" pitchFamily="34" charset="0"/>
            </a:endParaRPr>
          </a:p>
        </p:txBody>
      </p:sp>
      <p:sp>
        <p:nvSpPr>
          <p:cNvPr id="17" name="TextBox 16">
            <a:extLst>
              <a:ext uri="{FF2B5EF4-FFF2-40B4-BE49-F238E27FC236}">
                <a16:creationId xmlns:a16="http://schemas.microsoft.com/office/drawing/2014/main" id="{5E69C391-DB15-89D1-BF1F-6C05A3B7C50A}"/>
              </a:ext>
            </a:extLst>
          </p:cNvPr>
          <p:cNvSpPr txBox="1"/>
          <p:nvPr/>
        </p:nvSpPr>
        <p:spPr>
          <a:xfrm>
            <a:off x="10709106" y="1412113"/>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Calibri"/>
              </a:rPr>
              <a:t>1.0</a:t>
            </a:r>
          </a:p>
        </p:txBody>
      </p:sp>
      <p:sp>
        <p:nvSpPr>
          <p:cNvPr id="20" name="TextBox 19">
            <a:extLst>
              <a:ext uri="{FF2B5EF4-FFF2-40B4-BE49-F238E27FC236}">
                <a16:creationId xmlns:a16="http://schemas.microsoft.com/office/drawing/2014/main" id="{0392CFD1-78C7-3E57-F93D-186634ED4B8E}"/>
              </a:ext>
            </a:extLst>
          </p:cNvPr>
          <p:cNvSpPr txBox="1"/>
          <p:nvPr/>
        </p:nvSpPr>
        <p:spPr>
          <a:xfrm>
            <a:off x="10709106" y="2154320"/>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Calibri"/>
              </a:rPr>
              <a:t>0.8</a:t>
            </a:r>
            <a:endParaRPr lang="en-US">
              <a:latin typeface="Century Gothic" panose="020B0502020202020204" pitchFamily="34" charset="0"/>
            </a:endParaRPr>
          </a:p>
        </p:txBody>
      </p:sp>
      <p:sp>
        <p:nvSpPr>
          <p:cNvPr id="21" name="TextBox 20">
            <a:extLst>
              <a:ext uri="{FF2B5EF4-FFF2-40B4-BE49-F238E27FC236}">
                <a16:creationId xmlns:a16="http://schemas.microsoft.com/office/drawing/2014/main" id="{64B2BF6A-2C45-D720-86FB-CA3F28B9117C}"/>
              </a:ext>
            </a:extLst>
          </p:cNvPr>
          <p:cNvSpPr txBox="1"/>
          <p:nvPr/>
        </p:nvSpPr>
        <p:spPr>
          <a:xfrm>
            <a:off x="10709106" y="2906424"/>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Calibri"/>
              </a:rPr>
              <a:t>0.6</a:t>
            </a:r>
            <a:endParaRPr lang="en-US">
              <a:latin typeface="Century Gothic" panose="020B0502020202020204" pitchFamily="34" charset="0"/>
            </a:endParaRPr>
          </a:p>
        </p:txBody>
      </p:sp>
      <p:sp>
        <p:nvSpPr>
          <p:cNvPr id="22" name="TextBox 21">
            <a:extLst>
              <a:ext uri="{FF2B5EF4-FFF2-40B4-BE49-F238E27FC236}">
                <a16:creationId xmlns:a16="http://schemas.microsoft.com/office/drawing/2014/main" id="{75499614-0D26-04B3-C128-C62CCFA391D1}"/>
              </a:ext>
            </a:extLst>
          </p:cNvPr>
          <p:cNvSpPr txBox="1"/>
          <p:nvPr/>
        </p:nvSpPr>
        <p:spPr>
          <a:xfrm>
            <a:off x="10709106" y="3668424"/>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Calibri"/>
              </a:rPr>
              <a:t>0.4</a:t>
            </a:r>
            <a:endParaRPr lang="en-US">
              <a:latin typeface="Century Gothic" panose="020B0502020202020204" pitchFamily="34" charset="0"/>
            </a:endParaRPr>
          </a:p>
        </p:txBody>
      </p:sp>
      <p:sp>
        <p:nvSpPr>
          <p:cNvPr id="23" name="TextBox 22">
            <a:extLst>
              <a:ext uri="{FF2B5EF4-FFF2-40B4-BE49-F238E27FC236}">
                <a16:creationId xmlns:a16="http://schemas.microsoft.com/office/drawing/2014/main" id="{3EA6AFE1-1B09-8316-100F-9A3E927D78E5}"/>
              </a:ext>
            </a:extLst>
          </p:cNvPr>
          <p:cNvSpPr txBox="1"/>
          <p:nvPr/>
        </p:nvSpPr>
        <p:spPr>
          <a:xfrm>
            <a:off x="10709106" y="4420528"/>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Calibri"/>
              </a:rPr>
              <a:t>0.2</a:t>
            </a:r>
            <a:endParaRPr lang="en-US">
              <a:latin typeface="Century Gothic" panose="020B0502020202020204" pitchFamily="34" charset="0"/>
            </a:endParaRPr>
          </a:p>
        </p:txBody>
      </p:sp>
      <p:sp>
        <p:nvSpPr>
          <p:cNvPr id="24" name="TextBox 23">
            <a:extLst>
              <a:ext uri="{FF2B5EF4-FFF2-40B4-BE49-F238E27FC236}">
                <a16:creationId xmlns:a16="http://schemas.microsoft.com/office/drawing/2014/main" id="{C178C49F-CD7D-3266-B046-9C80B4B9765D}"/>
              </a:ext>
            </a:extLst>
          </p:cNvPr>
          <p:cNvSpPr txBox="1"/>
          <p:nvPr/>
        </p:nvSpPr>
        <p:spPr>
          <a:xfrm>
            <a:off x="10704158" y="5172632"/>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panose="020B0502020202020204" pitchFamily="34" charset="0"/>
                <a:cs typeface="Calibri"/>
              </a:rPr>
              <a:t>0.0</a:t>
            </a:r>
            <a:endParaRPr lang="en-US">
              <a:latin typeface="Century Gothic" panose="020B0502020202020204" pitchFamily="34" charset="0"/>
            </a:endParaRPr>
          </a:p>
        </p:txBody>
      </p:sp>
    </p:spTree>
    <p:extLst>
      <p:ext uri="{BB962C8B-B14F-4D97-AF65-F5344CB8AC3E}">
        <p14:creationId xmlns:p14="http://schemas.microsoft.com/office/powerpoint/2010/main" val="218834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11EA6-E52B-40EB-97D1-4A16D1CF5263}"/>
              </a:ext>
            </a:extLst>
          </p:cNvPr>
          <p:cNvSpPr txBox="1"/>
          <p:nvPr/>
        </p:nvSpPr>
        <p:spPr>
          <a:xfrm>
            <a:off x="148416" y="6079506"/>
            <a:ext cx="688137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latin typeface="Century Gothic"/>
                <a:ea typeface="Calibri"/>
                <a:cs typeface="Calibri"/>
              </a:rPr>
              <a:t>The team performed a Kriging analysis to interpolate the concentration spread of chlorophyll-a throughout Lake Anna for the 2016-2022 time period.</a:t>
            </a:r>
          </a:p>
        </p:txBody>
      </p:sp>
      <p:pic>
        <p:nvPicPr>
          <p:cNvPr id="31" name="Picture 32">
            <a:extLst>
              <a:ext uri="{FF2B5EF4-FFF2-40B4-BE49-F238E27FC236}">
                <a16:creationId xmlns:a16="http://schemas.microsoft.com/office/drawing/2014/main" id="{AC26DE3B-BD75-37F1-A8AE-1702E6ED2EC9}"/>
              </a:ext>
            </a:extLst>
          </p:cNvPr>
          <p:cNvPicPr>
            <a:picLocks noChangeAspect="1"/>
          </p:cNvPicPr>
          <p:nvPr/>
        </p:nvPicPr>
        <p:blipFill>
          <a:blip r:embed="rId3"/>
          <a:stretch>
            <a:fillRect/>
          </a:stretch>
        </p:blipFill>
        <p:spPr>
          <a:xfrm>
            <a:off x="200025" y="769239"/>
            <a:ext cx="6781800" cy="5224272"/>
          </a:xfrm>
          <a:prstGeom prst="rect">
            <a:avLst/>
          </a:prstGeom>
          <a:ln>
            <a:solidFill>
              <a:schemeClr val="tx1"/>
            </a:solidFill>
          </a:ln>
        </p:spPr>
      </p:pic>
      <p:grpSp>
        <p:nvGrpSpPr>
          <p:cNvPr id="10" name="Group 9">
            <a:extLst>
              <a:ext uri="{FF2B5EF4-FFF2-40B4-BE49-F238E27FC236}">
                <a16:creationId xmlns:a16="http://schemas.microsoft.com/office/drawing/2014/main" id="{871D53B4-97B2-FCE3-1C9B-4908CF58F91D}"/>
              </a:ext>
            </a:extLst>
          </p:cNvPr>
          <p:cNvGrpSpPr/>
          <p:nvPr/>
        </p:nvGrpSpPr>
        <p:grpSpPr>
          <a:xfrm>
            <a:off x="141823" y="4620657"/>
            <a:ext cx="3333596" cy="1294634"/>
            <a:chOff x="5686250" y="3654131"/>
            <a:chExt cx="2603755" cy="1011020"/>
          </a:xfrm>
        </p:grpSpPr>
        <p:pic>
          <p:nvPicPr>
            <p:cNvPr id="9" name="Picture 9" descr="A grey rectangular sign with black text&#10;&#10;Description automatically generated">
              <a:extLst>
                <a:ext uri="{FF2B5EF4-FFF2-40B4-BE49-F238E27FC236}">
                  <a16:creationId xmlns:a16="http://schemas.microsoft.com/office/drawing/2014/main" id="{C97114E4-653A-DED5-01B8-55EEFE0A12C3}"/>
                </a:ext>
              </a:extLst>
            </p:cNvPr>
            <p:cNvPicPr>
              <a:picLocks noChangeAspect="1"/>
            </p:cNvPicPr>
            <p:nvPr/>
          </p:nvPicPr>
          <p:blipFill>
            <a:blip r:embed="rId4"/>
            <a:stretch>
              <a:fillRect/>
            </a:stretch>
          </p:blipFill>
          <p:spPr>
            <a:xfrm>
              <a:off x="5789561" y="4003626"/>
              <a:ext cx="1473200" cy="661525"/>
            </a:xfrm>
            <a:prstGeom prst="rect">
              <a:avLst/>
            </a:prstGeom>
          </p:spPr>
        </p:pic>
        <p:grpSp>
          <p:nvGrpSpPr>
            <p:cNvPr id="3" name="Group 2">
              <a:extLst>
                <a:ext uri="{FF2B5EF4-FFF2-40B4-BE49-F238E27FC236}">
                  <a16:creationId xmlns:a16="http://schemas.microsoft.com/office/drawing/2014/main" id="{77A3033A-2717-B002-B351-3EEF1EA648CD}"/>
                </a:ext>
              </a:extLst>
            </p:cNvPr>
            <p:cNvGrpSpPr/>
            <p:nvPr/>
          </p:nvGrpSpPr>
          <p:grpSpPr>
            <a:xfrm>
              <a:off x="5686250" y="3654131"/>
              <a:ext cx="2603755" cy="316566"/>
              <a:chOff x="5686250" y="3654131"/>
              <a:chExt cx="2603755" cy="316566"/>
            </a:xfrm>
          </p:grpSpPr>
          <p:pic>
            <p:nvPicPr>
              <p:cNvPr id="7" name="Picture 7">
                <a:extLst>
                  <a:ext uri="{FF2B5EF4-FFF2-40B4-BE49-F238E27FC236}">
                    <a16:creationId xmlns:a16="http://schemas.microsoft.com/office/drawing/2014/main" id="{3E29309A-638E-4DDA-591A-F21AB323B063}"/>
                  </a:ext>
                </a:extLst>
              </p:cNvPr>
              <p:cNvPicPr>
                <a:picLocks noChangeAspect="1"/>
              </p:cNvPicPr>
              <p:nvPr/>
            </p:nvPicPr>
            <p:blipFill>
              <a:blip r:embed="rId5"/>
              <a:stretch>
                <a:fillRect/>
              </a:stretch>
            </p:blipFill>
            <p:spPr>
              <a:xfrm>
                <a:off x="5738864" y="3780402"/>
                <a:ext cx="1959691" cy="190295"/>
              </a:xfrm>
              <a:prstGeom prst="rect">
                <a:avLst/>
              </a:prstGeom>
            </p:spPr>
          </p:pic>
          <p:grpSp>
            <p:nvGrpSpPr>
              <p:cNvPr id="15" name="Group 14">
                <a:extLst>
                  <a:ext uri="{FF2B5EF4-FFF2-40B4-BE49-F238E27FC236}">
                    <a16:creationId xmlns:a16="http://schemas.microsoft.com/office/drawing/2014/main" id="{EC700AFE-CCFC-DD92-23F1-C5C3C7F0140D}"/>
                  </a:ext>
                </a:extLst>
              </p:cNvPr>
              <p:cNvGrpSpPr/>
              <p:nvPr/>
            </p:nvGrpSpPr>
            <p:grpSpPr>
              <a:xfrm>
                <a:off x="5686250" y="3654131"/>
                <a:ext cx="2603755" cy="248617"/>
                <a:chOff x="5686250" y="3654131"/>
                <a:chExt cx="2603755" cy="248617"/>
              </a:xfrm>
            </p:grpSpPr>
            <p:sp>
              <p:nvSpPr>
                <p:cNvPr id="12" name="TextBox 11">
                  <a:extLst>
                    <a:ext uri="{FF2B5EF4-FFF2-40B4-BE49-F238E27FC236}">
                      <a16:creationId xmlns:a16="http://schemas.microsoft.com/office/drawing/2014/main" id="{C674CD89-45E7-AFA4-C290-1DA7390A164C}"/>
                    </a:ext>
                  </a:extLst>
                </p:cNvPr>
                <p:cNvSpPr txBox="1"/>
                <p:nvPr/>
              </p:nvSpPr>
              <p:spPr>
                <a:xfrm>
                  <a:off x="5686250" y="3654131"/>
                  <a:ext cx="386188" cy="2403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entury Gothic"/>
                      <a:ea typeface="Calibri"/>
                      <a:cs typeface="Calibri"/>
                    </a:rPr>
                    <a:t> 0</a:t>
                  </a:r>
                  <a:endParaRPr lang="en-US" sz="1400" b="1">
                    <a:latin typeface="Century Gothic"/>
                  </a:endParaRPr>
                </a:p>
              </p:txBody>
            </p:sp>
            <p:sp>
              <p:nvSpPr>
                <p:cNvPr id="13" name="TextBox 12">
                  <a:extLst>
                    <a:ext uri="{FF2B5EF4-FFF2-40B4-BE49-F238E27FC236}">
                      <a16:creationId xmlns:a16="http://schemas.microsoft.com/office/drawing/2014/main" id="{CEE88973-A5F3-539C-44A7-371E9AD6F4B5}"/>
                    </a:ext>
                  </a:extLst>
                </p:cNvPr>
                <p:cNvSpPr txBox="1"/>
                <p:nvPr/>
              </p:nvSpPr>
              <p:spPr>
                <a:xfrm>
                  <a:off x="7525788" y="3662396"/>
                  <a:ext cx="764217" cy="2403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entury Gothic"/>
                      <a:ea typeface="Calibri"/>
                      <a:cs typeface="Calibri"/>
                    </a:rPr>
                    <a:t>6 Miles</a:t>
                  </a:r>
                  <a:endParaRPr lang="en-US" sz="1400" b="1">
                    <a:latin typeface="Century Gothic"/>
                  </a:endParaRPr>
                </a:p>
              </p:txBody>
            </p:sp>
            <p:sp>
              <p:nvSpPr>
                <p:cNvPr id="14" name="TextBox 13">
                  <a:extLst>
                    <a:ext uri="{FF2B5EF4-FFF2-40B4-BE49-F238E27FC236}">
                      <a16:creationId xmlns:a16="http://schemas.microsoft.com/office/drawing/2014/main" id="{700E14AB-5BD8-18F1-73F5-1EC8875A47C4}"/>
                    </a:ext>
                  </a:extLst>
                </p:cNvPr>
                <p:cNvSpPr txBox="1"/>
                <p:nvPr/>
              </p:nvSpPr>
              <p:spPr>
                <a:xfrm>
                  <a:off x="6584795" y="3662396"/>
                  <a:ext cx="330868" cy="2403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entury Gothic"/>
                      <a:ea typeface="Calibri"/>
                      <a:cs typeface="Calibri"/>
                    </a:rPr>
                    <a:t> 3</a:t>
                  </a:r>
                  <a:endParaRPr lang="en-US" sz="1400" b="1">
                    <a:latin typeface="Century Gothic"/>
                  </a:endParaRPr>
                </a:p>
              </p:txBody>
            </p:sp>
          </p:grpSp>
        </p:grpSp>
      </p:grpSp>
      <p:sp>
        <p:nvSpPr>
          <p:cNvPr id="32" name="Rectangle 31">
            <a:extLst>
              <a:ext uri="{FF2B5EF4-FFF2-40B4-BE49-F238E27FC236}">
                <a16:creationId xmlns:a16="http://schemas.microsoft.com/office/drawing/2014/main" id="{DD7E006B-1384-F79D-47F3-4FA0E387CD8C}"/>
              </a:ext>
            </a:extLst>
          </p:cNvPr>
          <p:cNvSpPr/>
          <p:nvPr/>
        </p:nvSpPr>
        <p:spPr>
          <a:xfrm>
            <a:off x="-3376" y="266286"/>
            <a:ext cx="12191338" cy="448788"/>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grpSp>
        <p:nvGrpSpPr>
          <p:cNvPr id="23" name="Group 22">
            <a:extLst>
              <a:ext uri="{FF2B5EF4-FFF2-40B4-BE49-F238E27FC236}">
                <a16:creationId xmlns:a16="http://schemas.microsoft.com/office/drawing/2014/main" id="{CE5516AA-024D-DA49-7373-224DA024EFB7}"/>
              </a:ext>
            </a:extLst>
          </p:cNvPr>
          <p:cNvGrpSpPr/>
          <p:nvPr/>
        </p:nvGrpSpPr>
        <p:grpSpPr>
          <a:xfrm>
            <a:off x="7591808" y="3862523"/>
            <a:ext cx="2656115" cy="2265520"/>
            <a:chOff x="7591808" y="3862523"/>
            <a:chExt cx="2656115" cy="2265520"/>
          </a:xfrm>
        </p:grpSpPr>
        <p:grpSp>
          <p:nvGrpSpPr>
            <p:cNvPr id="19" name="Group 18">
              <a:extLst>
                <a:ext uri="{FF2B5EF4-FFF2-40B4-BE49-F238E27FC236}">
                  <a16:creationId xmlns:a16="http://schemas.microsoft.com/office/drawing/2014/main" id="{79DD1C93-F726-7379-F84E-5106F56DBE1C}"/>
                </a:ext>
              </a:extLst>
            </p:cNvPr>
            <p:cNvGrpSpPr/>
            <p:nvPr/>
          </p:nvGrpSpPr>
          <p:grpSpPr>
            <a:xfrm>
              <a:off x="7591808" y="3862523"/>
              <a:ext cx="2656115" cy="2265520"/>
              <a:chOff x="7228114" y="4175418"/>
              <a:chExt cx="2743200" cy="2396148"/>
            </a:xfrm>
          </p:grpSpPr>
          <p:pic>
            <p:nvPicPr>
              <p:cNvPr id="8" name="Picture 15" descr="A green and pink lightning&#10;&#10;Description automatically generated">
                <a:extLst>
                  <a:ext uri="{FF2B5EF4-FFF2-40B4-BE49-F238E27FC236}">
                    <a16:creationId xmlns:a16="http://schemas.microsoft.com/office/drawing/2014/main" id="{429A0997-A0E4-19EC-052A-C5BB7B424E46}"/>
                  </a:ext>
                </a:extLst>
              </p:cNvPr>
              <p:cNvPicPr>
                <a:picLocks noChangeAspect="1"/>
              </p:cNvPicPr>
              <p:nvPr/>
            </p:nvPicPr>
            <p:blipFill>
              <a:blip r:embed="rId6"/>
              <a:stretch>
                <a:fillRect/>
              </a:stretch>
            </p:blipFill>
            <p:spPr>
              <a:xfrm>
                <a:off x="7228114" y="4175418"/>
                <a:ext cx="2743200" cy="2186228"/>
              </a:xfrm>
              <a:prstGeom prst="rect">
                <a:avLst/>
              </a:prstGeom>
            </p:spPr>
          </p:pic>
          <p:sp>
            <p:nvSpPr>
              <p:cNvPr id="18" name="TextBox 17">
                <a:extLst>
                  <a:ext uri="{FF2B5EF4-FFF2-40B4-BE49-F238E27FC236}">
                    <a16:creationId xmlns:a16="http://schemas.microsoft.com/office/drawing/2014/main" id="{AAD19E16-CA36-B444-729A-3A48C0841F56}"/>
                  </a:ext>
                </a:extLst>
              </p:cNvPr>
              <p:cNvSpPr txBox="1"/>
              <p:nvPr/>
            </p:nvSpPr>
            <p:spPr>
              <a:xfrm>
                <a:off x="7786253" y="6248401"/>
                <a:ext cx="52387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b="1">
                    <a:latin typeface="Century Gothic"/>
                    <a:cs typeface="Calibri"/>
                  </a:rPr>
                  <a:t>pH</a:t>
                </a:r>
                <a:endParaRPr lang="en-US" sz="1500" b="1">
                  <a:latin typeface="Century Gothic"/>
                </a:endParaRPr>
              </a:p>
            </p:txBody>
          </p:sp>
        </p:grpSp>
        <p:sp>
          <p:nvSpPr>
            <p:cNvPr id="4" name="TextBox 3">
              <a:extLst>
                <a:ext uri="{FF2B5EF4-FFF2-40B4-BE49-F238E27FC236}">
                  <a16:creationId xmlns:a16="http://schemas.microsoft.com/office/drawing/2014/main" id="{98362792-F449-8862-ABC6-5188788FDA2C}"/>
                </a:ext>
              </a:extLst>
            </p:cNvPr>
            <p:cNvSpPr txBox="1"/>
            <p:nvPr/>
          </p:nvSpPr>
          <p:spPr>
            <a:xfrm>
              <a:off x="8438444" y="5348111"/>
              <a:ext cx="4760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8.9</a:t>
              </a:r>
            </a:p>
            <a:p>
              <a:r>
                <a:rPr lang="en-US" sz="1400">
                  <a:cs typeface="Calibri"/>
                </a:rPr>
                <a:t>6.4</a:t>
              </a:r>
            </a:p>
          </p:txBody>
        </p:sp>
      </p:grpSp>
      <p:grpSp>
        <p:nvGrpSpPr>
          <p:cNvPr id="26" name="Group 25">
            <a:extLst>
              <a:ext uri="{FF2B5EF4-FFF2-40B4-BE49-F238E27FC236}">
                <a16:creationId xmlns:a16="http://schemas.microsoft.com/office/drawing/2014/main" id="{BB2F702D-9EF4-B126-450F-67B1ED88EAE6}"/>
              </a:ext>
            </a:extLst>
          </p:cNvPr>
          <p:cNvGrpSpPr/>
          <p:nvPr/>
        </p:nvGrpSpPr>
        <p:grpSpPr>
          <a:xfrm>
            <a:off x="9388943" y="2659834"/>
            <a:ext cx="2656115" cy="2324175"/>
            <a:chOff x="9388943" y="2659834"/>
            <a:chExt cx="2656115" cy="2324175"/>
          </a:xfrm>
        </p:grpSpPr>
        <p:grpSp>
          <p:nvGrpSpPr>
            <p:cNvPr id="22" name="Group 21">
              <a:extLst>
                <a:ext uri="{FF2B5EF4-FFF2-40B4-BE49-F238E27FC236}">
                  <a16:creationId xmlns:a16="http://schemas.microsoft.com/office/drawing/2014/main" id="{C15EE635-A3BE-B448-E90F-59FD42072EA8}"/>
                </a:ext>
              </a:extLst>
            </p:cNvPr>
            <p:cNvGrpSpPr/>
            <p:nvPr/>
          </p:nvGrpSpPr>
          <p:grpSpPr>
            <a:xfrm>
              <a:off x="9388943" y="2659834"/>
              <a:ext cx="2656115" cy="2324175"/>
              <a:chOff x="9240173" y="2757526"/>
              <a:chExt cx="2656115" cy="2324175"/>
            </a:xfrm>
          </p:grpSpPr>
          <p:pic>
            <p:nvPicPr>
              <p:cNvPr id="6" name="Picture 7" descr="A rainbow colored lightning on a black background&#10;&#10;Description automatically generated">
                <a:extLst>
                  <a:ext uri="{FF2B5EF4-FFF2-40B4-BE49-F238E27FC236}">
                    <a16:creationId xmlns:a16="http://schemas.microsoft.com/office/drawing/2014/main" id="{C18C917F-2735-9873-3D11-021C3774B516}"/>
                  </a:ext>
                </a:extLst>
              </p:cNvPr>
              <p:cNvPicPr>
                <a:picLocks noChangeAspect="1"/>
              </p:cNvPicPr>
              <p:nvPr/>
            </p:nvPicPr>
            <p:blipFill rotWithShape="1">
              <a:blip r:embed="rId7"/>
              <a:srcRect b="13063"/>
              <a:stretch/>
            </p:blipFill>
            <p:spPr>
              <a:xfrm>
                <a:off x="9240173" y="2757526"/>
                <a:ext cx="2656115" cy="2098785"/>
              </a:xfrm>
              <a:prstGeom prst="rect">
                <a:avLst/>
              </a:prstGeom>
            </p:spPr>
          </p:pic>
          <p:sp>
            <p:nvSpPr>
              <p:cNvPr id="21" name="TextBox 20">
                <a:extLst>
                  <a:ext uri="{FF2B5EF4-FFF2-40B4-BE49-F238E27FC236}">
                    <a16:creationId xmlns:a16="http://schemas.microsoft.com/office/drawing/2014/main" id="{BFF6256C-36C8-9FA2-AECA-F1FDE2260D6F}"/>
                  </a:ext>
                </a:extLst>
              </p:cNvPr>
              <p:cNvSpPr txBox="1"/>
              <p:nvPr/>
            </p:nvSpPr>
            <p:spPr>
              <a:xfrm>
                <a:off x="9727962" y="4758536"/>
                <a:ext cx="190585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Century Gothic"/>
                    <a:cs typeface="Calibri"/>
                  </a:rPr>
                  <a:t>Phosphorous Mg/L</a:t>
                </a:r>
              </a:p>
            </p:txBody>
          </p:sp>
        </p:grpSp>
        <p:sp>
          <p:nvSpPr>
            <p:cNvPr id="16" name="TextBox 15">
              <a:extLst>
                <a:ext uri="{FF2B5EF4-FFF2-40B4-BE49-F238E27FC236}">
                  <a16:creationId xmlns:a16="http://schemas.microsoft.com/office/drawing/2014/main" id="{8795C197-4955-41DB-5129-95B0DCBCC4C6}"/>
                </a:ext>
              </a:extLst>
            </p:cNvPr>
            <p:cNvSpPr txBox="1"/>
            <p:nvPr/>
          </p:nvSpPr>
          <p:spPr>
            <a:xfrm>
              <a:off x="10224874" y="4134555"/>
              <a:ext cx="5794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0.25</a:t>
              </a:r>
              <a:endParaRPr lang="en-US">
                <a:cs typeface="Calibri"/>
              </a:endParaRPr>
            </a:p>
            <a:p>
              <a:pPr algn="l"/>
              <a:r>
                <a:rPr lang="en-US" sz="1400">
                  <a:cs typeface="Calibri"/>
                </a:rPr>
                <a:t>0.01</a:t>
              </a:r>
            </a:p>
          </p:txBody>
        </p:sp>
      </p:grpSp>
      <p:grpSp>
        <p:nvGrpSpPr>
          <p:cNvPr id="30" name="Group 29">
            <a:extLst>
              <a:ext uri="{FF2B5EF4-FFF2-40B4-BE49-F238E27FC236}">
                <a16:creationId xmlns:a16="http://schemas.microsoft.com/office/drawing/2014/main" id="{CF3B1BB3-3834-051B-6266-10F0B5B2A46E}"/>
              </a:ext>
            </a:extLst>
          </p:cNvPr>
          <p:cNvGrpSpPr/>
          <p:nvPr/>
        </p:nvGrpSpPr>
        <p:grpSpPr>
          <a:xfrm>
            <a:off x="7597112" y="557402"/>
            <a:ext cx="2648960" cy="2346069"/>
            <a:chOff x="7597112" y="557402"/>
            <a:chExt cx="2648960" cy="2346069"/>
          </a:xfrm>
        </p:grpSpPr>
        <p:grpSp>
          <p:nvGrpSpPr>
            <p:cNvPr id="25" name="Group 24">
              <a:extLst>
                <a:ext uri="{FF2B5EF4-FFF2-40B4-BE49-F238E27FC236}">
                  <a16:creationId xmlns:a16="http://schemas.microsoft.com/office/drawing/2014/main" id="{144222CF-0FFC-3DA7-855E-B30487A664EA}"/>
                </a:ext>
              </a:extLst>
            </p:cNvPr>
            <p:cNvGrpSpPr/>
            <p:nvPr/>
          </p:nvGrpSpPr>
          <p:grpSpPr>
            <a:xfrm>
              <a:off x="7597112" y="557402"/>
              <a:ext cx="2648960" cy="2346069"/>
              <a:chOff x="7184571" y="771767"/>
              <a:chExt cx="2648960" cy="2346069"/>
            </a:xfrm>
          </p:grpSpPr>
          <p:pic>
            <p:nvPicPr>
              <p:cNvPr id="5" name="Picture 5" descr="A colorful lines on a black background&#10;&#10;Description automatically generated">
                <a:extLst>
                  <a:ext uri="{FF2B5EF4-FFF2-40B4-BE49-F238E27FC236}">
                    <a16:creationId xmlns:a16="http://schemas.microsoft.com/office/drawing/2014/main" id="{1B3E83E3-B8B9-1DC1-1ED6-B99C684E8B05}"/>
                  </a:ext>
                </a:extLst>
              </p:cNvPr>
              <p:cNvPicPr>
                <a:picLocks noChangeAspect="1"/>
              </p:cNvPicPr>
              <p:nvPr/>
            </p:nvPicPr>
            <p:blipFill rotWithShape="1">
              <a:blip r:embed="rId8"/>
              <a:srcRect t="162" r="269" b="12869"/>
              <a:stretch/>
            </p:blipFill>
            <p:spPr>
              <a:xfrm>
                <a:off x="7184571" y="771767"/>
                <a:ext cx="2648960" cy="2104965"/>
              </a:xfrm>
              <a:prstGeom prst="rect">
                <a:avLst/>
              </a:prstGeom>
            </p:spPr>
          </p:pic>
          <p:sp>
            <p:nvSpPr>
              <p:cNvPr id="24" name="TextBox 23">
                <a:extLst>
                  <a:ext uri="{FF2B5EF4-FFF2-40B4-BE49-F238E27FC236}">
                    <a16:creationId xmlns:a16="http://schemas.microsoft.com/office/drawing/2014/main" id="{73C64D23-5872-F66B-06DD-C7B1721F5124}"/>
                  </a:ext>
                </a:extLst>
              </p:cNvPr>
              <p:cNvSpPr txBox="1"/>
              <p:nvPr/>
            </p:nvSpPr>
            <p:spPr>
              <a:xfrm>
                <a:off x="7616134" y="2794671"/>
                <a:ext cx="152243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Century Gothic"/>
                    <a:cs typeface="Calibri"/>
                  </a:rPr>
                  <a:t>Nitrogen Mg/L</a:t>
                </a:r>
              </a:p>
            </p:txBody>
          </p:sp>
        </p:grpSp>
        <p:sp>
          <p:nvSpPr>
            <p:cNvPr id="17" name="TextBox 16">
              <a:extLst>
                <a:ext uri="{FF2B5EF4-FFF2-40B4-BE49-F238E27FC236}">
                  <a16:creationId xmlns:a16="http://schemas.microsoft.com/office/drawing/2014/main" id="{1A782961-AC98-163F-DECB-62504D2DAC1B}"/>
                </a:ext>
              </a:extLst>
            </p:cNvPr>
            <p:cNvSpPr txBox="1"/>
            <p:nvPr/>
          </p:nvSpPr>
          <p:spPr>
            <a:xfrm>
              <a:off x="8372592" y="2064925"/>
              <a:ext cx="5512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1.69</a:t>
              </a:r>
            </a:p>
            <a:p>
              <a:r>
                <a:rPr lang="en-US" sz="1400">
                  <a:cs typeface="Calibri"/>
                </a:rPr>
                <a:t>0.1</a:t>
              </a:r>
            </a:p>
          </p:txBody>
        </p:sp>
      </p:grpSp>
      <p:sp>
        <p:nvSpPr>
          <p:cNvPr id="20" name="Rectangle 19">
            <a:extLst>
              <a:ext uri="{FF2B5EF4-FFF2-40B4-BE49-F238E27FC236}">
                <a16:creationId xmlns:a16="http://schemas.microsoft.com/office/drawing/2014/main" id="{6FC50F80-FBA2-728C-96CE-A91970893093}"/>
              </a:ext>
            </a:extLst>
          </p:cNvPr>
          <p:cNvSpPr/>
          <p:nvPr/>
        </p:nvSpPr>
        <p:spPr>
          <a:xfrm>
            <a:off x="-1306286" y="267194"/>
            <a:ext cx="158337" cy="336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69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3376" y="157430"/>
            <a:ext cx="12199255" cy="419100"/>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sp>
        <p:nvSpPr>
          <p:cNvPr id="139" name="Text Placeholder 5">
            <a:extLst>
              <a:ext uri="{FF2B5EF4-FFF2-40B4-BE49-F238E27FC236}">
                <a16:creationId xmlns:a16="http://schemas.microsoft.com/office/drawing/2014/main" id="{E2F142D9-168F-E813-3557-181083D90DC4}"/>
              </a:ext>
            </a:extLst>
          </p:cNvPr>
          <p:cNvSpPr txBox="1">
            <a:spLocks/>
          </p:cNvSpPr>
          <p:nvPr/>
        </p:nvSpPr>
        <p:spPr>
          <a:xfrm>
            <a:off x="1" y="533745"/>
            <a:ext cx="12195178"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Localized Principal Component Analysis</a:t>
            </a:r>
            <a:endParaRPr lang="en-US">
              <a:solidFill>
                <a:schemeClr val="tx1">
                  <a:lumMod val="75000"/>
                  <a:lumOff val="25000"/>
                </a:schemeClr>
              </a:solidFill>
              <a:cs typeface="Calibri" panose="020F0502020204030204"/>
            </a:endParaRPr>
          </a:p>
        </p:txBody>
      </p:sp>
      <p:grpSp>
        <p:nvGrpSpPr>
          <p:cNvPr id="163" name="Group 162">
            <a:extLst>
              <a:ext uri="{FF2B5EF4-FFF2-40B4-BE49-F238E27FC236}">
                <a16:creationId xmlns:a16="http://schemas.microsoft.com/office/drawing/2014/main" id="{5AFE91BC-603A-BB2C-0930-4D7117743852}"/>
              </a:ext>
            </a:extLst>
          </p:cNvPr>
          <p:cNvGrpSpPr/>
          <p:nvPr/>
        </p:nvGrpSpPr>
        <p:grpSpPr>
          <a:xfrm>
            <a:off x="2463830" y="1015231"/>
            <a:ext cx="7385402" cy="5564230"/>
            <a:chOff x="2463830" y="1015231"/>
            <a:chExt cx="7385402" cy="5564230"/>
          </a:xfrm>
        </p:grpSpPr>
        <p:grpSp>
          <p:nvGrpSpPr>
            <p:cNvPr id="162" name="Group 161">
              <a:extLst>
                <a:ext uri="{FF2B5EF4-FFF2-40B4-BE49-F238E27FC236}">
                  <a16:creationId xmlns:a16="http://schemas.microsoft.com/office/drawing/2014/main" id="{B1873CF7-6D7B-F68B-8BB0-BBDE1A44E114}"/>
                </a:ext>
              </a:extLst>
            </p:cNvPr>
            <p:cNvGrpSpPr/>
            <p:nvPr/>
          </p:nvGrpSpPr>
          <p:grpSpPr>
            <a:xfrm>
              <a:off x="2463830" y="1015231"/>
              <a:ext cx="7385402" cy="5564230"/>
              <a:chOff x="2512754" y="1058774"/>
              <a:chExt cx="7053448" cy="5379173"/>
            </a:xfrm>
          </p:grpSpPr>
          <p:pic>
            <p:nvPicPr>
              <p:cNvPr id="141" name="Picture 5" descr="A map of a river&#10;&#10;Description automatically generated">
                <a:extLst>
                  <a:ext uri="{FF2B5EF4-FFF2-40B4-BE49-F238E27FC236}">
                    <a16:creationId xmlns:a16="http://schemas.microsoft.com/office/drawing/2014/main" id="{FF893C01-C59C-CF62-3FB0-90B5621AE3FD}"/>
                  </a:ext>
                </a:extLst>
              </p:cNvPr>
              <p:cNvPicPr>
                <a:picLocks noChangeAspect="1"/>
              </p:cNvPicPr>
              <p:nvPr/>
            </p:nvPicPr>
            <p:blipFill>
              <a:blip r:embed="rId3"/>
              <a:stretch>
                <a:fillRect/>
              </a:stretch>
            </p:blipFill>
            <p:spPr>
              <a:xfrm>
                <a:off x="2627128" y="1076930"/>
                <a:ext cx="6939074" cy="5361017"/>
              </a:xfrm>
              <a:prstGeom prst="rect">
                <a:avLst/>
              </a:prstGeom>
            </p:spPr>
          </p:pic>
          <p:sp>
            <p:nvSpPr>
              <p:cNvPr id="142" name="TextBox 141">
                <a:extLst>
                  <a:ext uri="{FF2B5EF4-FFF2-40B4-BE49-F238E27FC236}">
                    <a16:creationId xmlns:a16="http://schemas.microsoft.com/office/drawing/2014/main" id="{E49054EA-08A4-617E-17C1-FBEB10361B67}"/>
                  </a:ext>
                </a:extLst>
              </p:cNvPr>
              <p:cNvSpPr txBox="1"/>
              <p:nvPr/>
            </p:nvSpPr>
            <p:spPr>
              <a:xfrm>
                <a:off x="7516910" y="2042814"/>
                <a:ext cx="1701083" cy="267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panose="020F0502020204030204"/>
                    <a:cs typeface="Calibri" panose="020F0502020204030204"/>
                  </a:rPr>
                  <a:t>Spotsylvania County</a:t>
                </a:r>
              </a:p>
            </p:txBody>
          </p:sp>
          <p:sp>
            <p:nvSpPr>
              <p:cNvPr id="144" name="TextBox 143">
                <a:extLst>
                  <a:ext uri="{FF2B5EF4-FFF2-40B4-BE49-F238E27FC236}">
                    <a16:creationId xmlns:a16="http://schemas.microsoft.com/office/drawing/2014/main" id="{59F1A132-34A7-95CD-192D-A30FA1462682}"/>
                  </a:ext>
                </a:extLst>
              </p:cNvPr>
              <p:cNvSpPr txBox="1"/>
              <p:nvPr/>
            </p:nvSpPr>
            <p:spPr>
              <a:xfrm>
                <a:off x="5195471" y="4692136"/>
                <a:ext cx="1851336" cy="267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panose="020F0502020204030204"/>
                    <a:cs typeface="Calibri" panose="020F0502020204030204"/>
                  </a:rPr>
                  <a:t>Louisa County</a:t>
                </a:r>
              </a:p>
            </p:txBody>
          </p:sp>
          <p:pic>
            <p:nvPicPr>
              <p:cNvPr id="145" name="Picture 15" descr="A black background with a black square&#10;&#10;Description automatically generated">
                <a:extLst>
                  <a:ext uri="{FF2B5EF4-FFF2-40B4-BE49-F238E27FC236}">
                    <a16:creationId xmlns:a16="http://schemas.microsoft.com/office/drawing/2014/main" id="{CE93E3D3-4A84-962F-A64C-7F4303177882}"/>
                  </a:ext>
                </a:extLst>
              </p:cNvPr>
              <p:cNvPicPr>
                <a:picLocks noChangeAspect="1"/>
              </p:cNvPicPr>
              <p:nvPr/>
            </p:nvPicPr>
            <p:blipFill>
              <a:blip r:embed="rId4"/>
              <a:stretch>
                <a:fillRect/>
              </a:stretch>
            </p:blipFill>
            <p:spPr>
              <a:xfrm>
                <a:off x="9015004" y="1162217"/>
                <a:ext cx="458098" cy="460606"/>
              </a:xfrm>
              <a:prstGeom prst="rect">
                <a:avLst/>
              </a:prstGeom>
            </p:spPr>
          </p:pic>
          <p:sp>
            <p:nvSpPr>
              <p:cNvPr id="146" name="TextBox 145">
                <a:extLst>
                  <a:ext uri="{FF2B5EF4-FFF2-40B4-BE49-F238E27FC236}">
                    <a16:creationId xmlns:a16="http://schemas.microsoft.com/office/drawing/2014/main" id="{0BF9EE1D-8A9C-0A2E-4A6A-CCB235051D13}"/>
                  </a:ext>
                </a:extLst>
              </p:cNvPr>
              <p:cNvSpPr txBox="1"/>
              <p:nvPr/>
            </p:nvSpPr>
            <p:spPr>
              <a:xfrm>
                <a:off x="8997532" y="1058774"/>
                <a:ext cx="4883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chemeClr val="tx1">
                        <a:lumMod val="75000"/>
                        <a:lumOff val="25000"/>
                      </a:schemeClr>
                    </a:solidFill>
                    <a:latin typeface="Century Gothic"/>
                    <a:ea typeface="Calibri" panose="020F0502020204030204"/>
                    <a:cs typeface="Calibri" panose="020F0502020204030204"/>
                  </a:rPr>
                  <a:t>N</a:t>
                </a:r>
                <a:endParaRPr lang="en-US" sz="1000">
                  <a:solidFill>
                    <a:schemeClr val="tx1">
                      <a:lumMod val="75000"/>
                      <a:lumOff val="25000"/>
                    </a:schemeClr>
                  </a:solidFill>
                  <a:latin typeface="Century Gothic"/>
                  <a:ea typeface="Calibri" panose="020F0502020204030204"/>
                  <a:cs typeface="Calibri" panose="020F0502020204030204"/>
                </a:endParaRPr>
              </a:p>
            </p:txBody>
          </p:sp>
          <p:sp>
            <p:nvSpPr>
              <p:cNvPr id="147" name="TextBox 146">
                <a:extLst>
                  <a:ext uri="{FF2B5EF4-FFF2-40B4-BE49-F238E27FC236}">
                    <a16:creationId xmlns:a16="http://schemas.microsoft.com/office/drawing/2014/main" id="{D38F76D3-AD7C-EFA7-67E1-631EB8841920}"/>
                  </a:ext>
                </a:extLst>
              </p:cNvPr>
              <p:cNvSpPr txBox="1"/>
              <p:nvPr/>
            </p:nvSpPr>
            <p:spPr>
              <a:xfrm>
                <a:off x="2722031" y="1441763"/>
                <a:ext cx="1422164" cy="267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panose="020F0502020204030204"/>
                    <a:cs typeface="Calibri" panose="020F0502020204030204"/>
                  </a:rPr>
                  <a:t>Orange County</a:t>
                </a:r>
              </a:p>
            </p:txBody>
          </p:sp>
          <p:sp>
            <p:nvSpPr>
              <p:cNvPr id="148" name="TextBox 147">
                <a:extLst>
                  <a:ext uri="{FF2B5EF4-FFF2-40B4-BE49-F238E27FC236}">
                    <a16:creationId xmlns:a16="http://schemas.microsoft.com/office/drawing/2014/main" id="{22D2AA88-8681-06DC-EFC4-56A07D08E799}"/>
                  </a:ext>
                </a:extLst>
              </p:cNvPr>
              <p:cNvSpPr txBox="1"/>
              <p:nvPr/>
            </p:nvSpPr>
            <p:spPr>
              <a:xfrm>
                <a:off x="4779466" y="5840124"/>
                <a:ext cx="305288" cy="297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panose="020F0502020204030204"/>
                  </a:rPr>
                  <a:t>0</a:t>
                </a:r>
              </a:p>
            </p:txBody>
          </p:sp>
          <p:sp>
            <p:nvSpPr>
              <p:cNvPr id="149" name="TextBox 148">
                <a:extLst>
                  <a:ext uri="{FF2B5EF4-FFF2-40B4-BE49-F238E27FC236}">
                    <a16:creationId xmlns:a16="http://schemas.microsoft.com/office/drawing/2014/main" id="{7B7F6905-8C33-5FDC-25DA-A3911D09E063}"/>
                  </a:ext>
                </a:extLst>
              </p:cNvPr>
              <p:cNvSpPr txBox="1"/>
              <p:nvPr/>
            </p:nvSpPr>
            <p:spPr>
              <a:xfrm>
                <a:off x="5018179" y="5848591"/>
                <a:ext cx="428578" cy="297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panose="020F0502020204030204"/>
                  </a:rPr>
                  <a:t>0.5</a:t>
                </a:r>
              </a:p>
            </p:txBody>
          </p:sp>
          <p:sp>
            <p:nvSpPr>
              <p:cNvPr id="150" name="TextBox 149">
                <a:extLst>
                  <a:ext uri="{FF2B5EF4-FFF2-40B4-BE49-F238E27FC236}">
                    <a16:creationId xmlns:a16="http://schemas.microsoft.com/office/drawing/2014/main" id="{2040F6BB-69F4-73ED-E496-2116D4C41F45}"/>
                  </a:ext>
                </a:extLst>
              </p:cNvPr>
              <p:cNvSpPr txBox="1"/>
              <p:nvPr/>
            </p:nvSpPr>
            <p:spPr>
              <a:xfrm>
                <a:off x="5362629" y="5848590"/>
                <a:ext cx="305288" cy="297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panose="020F0502020204030204"/>
                  </a:rPr>
                  <a:t>1</a:t>
                </a:r>
              </a:p>
            </p:txBody>
          </p:sp>
          <p:sp>
            <p:nvSpPr>
              <p:cNvPr id="151" name="TextBox 150">
                <a:extLst>
                  <a:ext uri="{FF2B5EF4-FFF2-40B4-BE49-F238E27FC236}">
                    <a16:creationId xmlns:a16="http://schemas.microsoft.com/office/drawing/2014/main" id="{7B4EBF11-5A19-315F-E4E9-B0E375E10A13}"/>
                  </a:ext>
                </a:extLst>
              </p:cNvPr>
              <p:cNvSpPr txBox="1"/>
              <p:nvPr/>
            </p:nvSpPr>
            <p:spPr>
              <a:xfrm>
                <a:off x="5831147" y="5848590"/>
                <a:ext cx="538542" cy="297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panose="020F0502020204030204"/>
                  </a:rPr>
                  <a:t>2</a:t>
                </a:r>
              </a:p>
            </p:txBody>
          </p:sp>
          <p:sp>
            <p:nvSpPr>
              <p:cNvPr id="152" name="TextBox 1">
                <a:extLst>
                  <a:ext uri="{FF2B5EF4-FFF2-40B4-BE49-F238E27FC236}">
                    <a16:creationId xmlns:a16="http://schemas.microsoft.com/office/drawing/2014/main" id="{17E1015A-1910-4121-A8F0-B1DDB7F7E255}"/>
                  </a:ext>
                </a:extLst>
              </p:cNvPr>
              <p:cNvSpPr txBox="1"/>
              <p:nvPr/>
            </p:nvSpPr>
            <p:spPr>
              <a:xfrm>
                <a:off x="2934944" y="4305725"/>
                <a:ext cx="2001960" cy="2975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ea typeface="Calibri" panose="020F0502020204030204"/>
                    <a:cs typeface="Calibri" panose="020F0502020204030204"/>
                  </a:rPr>
                  <a:t>County Boundary</a:t>
                </a:r>
                <a:endParaRPr lang="en-US" sz="1400">
                  <a:solidFill>
                    <a:schemeClr val="tx1">
                      <a:lumMod val="75000"/>
                      <a:lumOff val="25000"/>
                    </a:schemeClr>
                  </a:solidFill>
                  <a:latin typeface="Century Gothic"/>
                  <a:cs typeface="Calibri" panose="020F0502020204030204"/>
                </a:endParaRPr>
              </a:p>
            </p:txBody>
          </p:sp>
          <p:sp>
            <p:nvSpPr>
              <p:cNvPr id="153" name="TextBox 2">
                <a:extLst>
                  <a:ext uri="{FF2B5EF4-FFF2-40B4-BE49-F238E27FC236}">
                    <a16:creationId xmlns:a16="http://schemas.microsoft.com/office/drawing/2014/main" id="{A01932D9-7B45-180B-35F6-A70841878C51}"/>
                  </a:ext>
                </a:extLst>
              </p:cNvPr>
              <p:cNvSpPr txBox="1"/>
              <p:nvPr/>
            </p:nvSpPr>
            <p:spPr>
              <a:xfrm>
                <a:off x="2931961" y="3831534"/>
                <a:ext cx="1321215" cy="2975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ea typeface="Calibri" panose="020F0502020204030204"/>
                    <a:cs typeface="Calibri" panose="020F0502020204030204"/>
                  </a:rPr>
                  <a:t>Lake Anna</a:t>
                </a:r>
                <a:endParaRPr lang="en-US" sz="1400" b="1">
                  <a:solidFill>
                    <a:schemeClr val="tx1">
                      <a:lumMod val="75000"/>
                      <a:lumOff val="25000"/>
                    </a:schemeClr>
                  </a:solidFill>
                  <a:latin typeface="Century Gothic"/>
                  <a:cs typeface="Calibri" panose="020F0502020204030204"/>
                </a:endParaRPr>
              </a:p>
            </p:txBody>
          </p:sp>
          <p:sp>
            <p:nvSpPr>
              <p:cNvPr id="154" name="Rectangle 153">
                <a:extLst>
                  <a:ext uri="{FF2B5EF4-FFF2-40B4-BE49-F238E27FC236}">
                    <a16:creationId xmlns:a16="http://schemas.microsoft.com/office/drawing/2014/main" id="{7A3A7544-50A4-8D00-C1CD-0F7C62366706}"/>
                  </a:ext>
                </a:extLst>
              </p:cNvPr>
              <p:cNvSpPr/>
              <p:nvPr/>
            </p:nvSpPr>
            <p:spPr>
              <a:xfrm>
                <a:off x="2726200" y="3909628"/>
                <a:ext cx="197922" cy="148442"/>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155" name="Rectangle 154">
                <a:extLst>
                  <a:ext uri="{FF2B5EF4-FFF2-40B4-BE49-F238E27FC236}">
                    <a16:creationId xmlns:a16="http://schemas.microsoft.com/office/drawing/2014/main" id="{A59D6DCA-177C-94A1-3414-C614A3CA92DF}"/>
                  </a:ext>
                </a:extLst>
              </p:cNvPr>
              <p:cNvSpPr/>
              <p:nvPr/>
            </p:nvSpPr>
            <p:spPr>
              <a:xfrm>
                <a:off x="2734564" y="4381165"/>
                <a:ext cx="197922" cy="148442"/>
              </a:xfrm>
              <a:prstGeom prst="rect">
                <a:avLst/>
              </a:prstGeom>
              <a:noFill/>
              <a:ln w="28575">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156" name="Rectangle 155">
                <a:extLst>
                  <a:ext uri="{FF2B5EF4-FFF2-40B4-BE49-F238E27FC236}">
                    <a16:creationId xmlns:a16="http://schemas.microsoft.com/office/drawing/2014/main" id="{446D8F32-74B6-D811-A3F4-4DFB7CA66D4D}"/>
                  </a:ext>
                </a:extLst>
              </p:cNvPr>
              <p:cNvSpPr/>
              <p:nvPr/>
            </p:nvSpPr>
            <p:spPr>
              <a:xfrm>
                <a:off x="2726200" y="4136466"/>
                <a:ext cx="197922" cy="148442"/>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a:endParaRPr>
              </a:p>
            </p:txBody>
          </p:sp>
          <p:sp>
            <p:nvSpPr>
              <p:cNvPr id="157" name="TextBox 6">
                <a:extLst>
                  <a:ext uri="{FF2B5EF4-FFF2-40B4-BE49-F238E27FC236}">
                    <a16:creationId xmlns:a16="http://schemas.microsoft.com/office/drawing/2014/main" id="{06129AF0-6926-CE35-17ED-CBD30E75A073}"/>
                  </a:ext>
                </a:extLst>
              </p:cNvPr>
              <p:cNvSpPr txBox="1"/>
              <p:nvPr/>
            </p:nvSpPr>
            <p:spPr>
              <a:xfrm>
                <a:off x="2927897" y="4067917"/>
                <a:ext cx="1380326" cy="2975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cs typeface="Calibri" panose="020F0502020204030204"/>
                  </a:rPr>
                  <a:t>Study Area</a:t>
                </a:r>
              </a:p>
            </p:txBody>
          </p:sp>
          <p:pic>
            <p:nvPicPr>
              <p:cNvPr id="158" name="Picture 157">
                <a:extLst>
                  <a:ext uri="{FF2B5EF4-FFF2-40B4-BE49-F238E27FC236}">
                    <a16:creationId xmlns:a16="http://schemas.microsoft.com/office/drawing/2014/main" id="{AAB87AD5-4480-D52A-B481-1068EFCE396D}"/>
                  </a:ext>
                </a:extLst>
              </p:cNvPr>
              <p:cNvPicPr>
                <a:picLocks noChangeAspect="1"/>
              </p:cNvPicPr>
              <p:nvPr/>
            </p:nvPicPr>
            <p:blipFill>
              <a:blip r:embed="rId5"/>
              <a:stretch>
                <a:fillRect/>
              </a:stretch>
            </p:blipFill>
            <p:spPr>
              <a:xfrm>
                <a:off x="2512754" y="4675680"/>
                <a:ext cx="528224" cy="688334"/>
              </a:xfrm>
              <a:prstGeom prst="rect">
                <a:avLst/>
              </a:prstGeom>
            </p:spPr>
          </p:pic>
          <p:pic>
            <p:nvPicPr>
              <p:cNvPr id="159" name="Picture 158">
                <a:extLst>
                  <a:ext uri="{FF2B5EF4-FFF2-40B4-BE49-F238E27FC236}">
                    <a16:creationId xmlns:a16="http://schemas.microsoft.com/office/drawing/2014/main" id="{F2F21DCB-A2B7-7B8F-7D25-A0430451E1FF}"/>
                  </a:ext>
                </a:extLst>
              </p:cNvPr>
              <p:cNvPicPr>
                <a:picLocks noChangeAspect="1"/>
              </p:cNvPicPr>
              <p:nvPr/>
            </p:nvPicPr>
            <p:blipFill>
              <a:blip r:embed="rId6"/>
              <a:stretch>
                <a:fillRect/>
              </a:stretch>
            </p:blipFill>
            <p:spPr>
              <a:xfrm>
                <a:off x="2757342" y="4631169"/>
                <a:ext cx="169166" cy="165877"/>
              </a:xfrm>
              <a:prstGeom prst="rect">
                <a:avLst/>
              </a:prstGeom>
            </p:spPr>
          </p:pic>
          <p:sp>
            <p:nvSpPr>
              <p:cNvPr id="160" name="TextBox 9">
                <a:extLst>
                  <a:ext uri="{FF2B5EF4-FFF2-40B4-BE49-F238E27FC236}">
                    <a16:creationId xmlns:a16="http://schemas.microsoft.com/office/drawing/2014/main" id="{78722AA0-BCAA-81CD-D889-209AE9F85EC8}"/>
                  </a:ext>
                </a:extLst>
              </p:cNvPr>
              <p:cNvSpPr txBox="1"/>
              <p:nvPr/>
            </p:nvSpPr>
            <p:spPr>
              <a:xfrm>
                <a:off x="2927898" y="4569445"/>
                <a:ext cx="1732132" cy="2975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cs typeface="Calibri" panose="020F0502020204030204"/>
                  </a:rPr>
                  <a:t>Sampling Location</a:t>
                </a:r>
              </a:p>
            </p:txBody>
          </p:sp>
          <p:sp>
            <p:nvSpPr>
              <p:cNvPr id="161" name="TextBox 10">
                <a:extLst>
                  <a:ext uri="{FF2B5EF4-FFF2-40B4-BE49-F238E27FC236}">
                    <a16:creationId xmlns:a16="http://schemas.microsoft.com/office/drawing/2014/main" id="{E5B7AA34-D5ED-B80B-2072-32568ABF57D9}"/>
                  </a:ext>
                </a:extLst>
              </p:cNvPr>
              <p:cNvSpPr txBox="1"/>
              <p:nvPr/>
            </p:nvSpPr>
            <p:spPr>
              <a:xfrm>
                <a:off x="2942359" y="4784486"/>
                <a:ext cx="1773957" cy="2975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tx1">
                        <a:lumMod val="75000"/>
                        <a:lumOff val="25000"/>
                      </a:schemeClr>
                    </a:solidFill>
                    <a:latin typeface="Century Gothic"/>
                    <a:cs typeface="Calibri" panose="020F0502020204030204"/>
                  </a:rPr>
                  <a:t>Lake Anna Beach</a:t>
                </a:r>
              </a:p>
            </p:txBody>
          </p:sp>
        </p:grpSp>
        <p:sp>
          <p:nvSpPr>
            <p:cNvPr id="137" name="TextBox 136">
              <a:extLst>
                <a:ext uri="{FF2B5EF4-FFF2-40B4-BE49-F238E27FC236}">
                  <a16:creationId xmlns:a16="http://schemas.microsoft.com/office/drawing/2014/main" id="{CF91C743-F427-64D1-9F5E-A0E04A6EAF38}"/>
                </a:ext>
              </a:extLst>
            </p:cNvPr>
            <p:cNvSpPr txBox="1"/>
            <p:nvPr/>
          </p:nvSpPr>
          <p:spPr>
            <a:xfrm>
              <a:off x="6166022" y="6194496"/>
              <a:ext cx="692869" cy="30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Miles</a:t>
              </a:r>
              <a:endParaRPr lang="en-US" sz="1400" b="1">
                <a:solidFill>
                  <a:schemeClr val="tx1">
                    <a:lumMod val="75000"/>
                    <a:lumOff val="25000"/>
                  </a:schemeClr>
                </a:solidFill>
                <a:ea typeface="Calibri" panose="020F0502020204030204"/>
                <a:cs typeface="Calibri" panose="020F0502020204030204"/>
              </a:endParaRPr>
            </a:p>
          </p:txBody>
        </p:sp>
      </p:grpSp>
    </p:spTree>
    <p:extLst>
      <p:ext uri="{BB962C8B-B14F-4D97-AF65-F5344CB8AC3E}">
        <p14:creationId xmlns:p14="http://schemas.microsoft.com/office/powerpoint/2010/main" val="1584778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84A83-C9D5-37DF-10B9-535094DF0430}"/>
              </a:ext>
            </a:extLst>
          </p:cNvPr>
          <p:cNvSpPr/>
          <p:nvPr/>
        </p:nvSpPr>
        <p:spPr>
          <a:xfrm>
            <a:off x="-3376" y="145706"/>
            <a:ext cx="12191338" cy="448788"/>
          </a:xfrm>
          <a:prstGeom prst="rect">
            <a:avLst/>
          </a:prstGeom>
        </p:spPr>
        <p:txBody>
          <a:bodyPr wrap="none" lIns="91440" tIns="45720" rIns="91440" bIns="45720" anchor="ctr" anchorCtr="0">
            <a:noAutofit/>
          </a:bodyPr>
          <a:lstStyle/>
          <a:p>
            <a:pPr algn="ctr"/>
            <a:r>
              <a:rPr lang="en-US" sz="4000" b="1">
                <a:solidFill>
                  <a:schemeClr val="tx1">
                    <a:lumMod val="75000"/>
                    <a:lumOff val="25000"/>
                  </a:schemeClr>
                </a:solidFill>
                <a:latin typeface="Century Gothic" panose="020F0302020204030204"/>
              </a:rPr>
              <a:t>RESULTS</a:t>
            </a:r>
            <a:endParaRPr lang="en-US">
              <a:solidFill>
                <a:schemeClr val="tx1">
                  <a:lumMod val="75000"/>
                  <a:lumOff val="25000"/>
                </a:schemeClr>
              </a:solidFill>
              <a:cs typeface="Calibri" panose="020F0502020204030204"/>
            </a:endParaRPr>
          </a:p>
        </p:txBody>
      </p:sp>
      <p:sp>
        <p:nvSpPr>
          <p:cNvPr id="49" name="Rectangle 48">
            <a:extLst>
              <a:ext uri="{FF2B5EF4-FFF2-40B4-BE49-F238E27FC236}">
                <a16:creationId xmlns:a16="http://schemas.microsoft.com/office/drawing/2014/main" id="{8FFBF3DA-5FC0-941D-0F89-DCC0537FEA9F}"/>
              </a:ext>
            </a:extLst>
          </p:cNvPr>
          <p:cNvSpPr/>
          <p:nvPr/>
        </p:nvSpPr>
        <p:spPr>
          <a:xfrm>
            <a:off x="2032000" y="6324600"/>
            <a:ext cx="1733550" cy="317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Text Placeholder 5">
            <a:extLst>
              <a:ext uri="{FF2B5EF4-FFF2-40B4-BE49-F238E27FC236}">
                <a16:creationId xmlns:a16="http://schemas.microsoft.com/office/drawing/2014/main" id="{48B719FD-9DC0-14FE-7A54-6E6DD2A4BCB5}"/>
              </a:ext>
            </a:extLst>
          </p:cNvPr>
          <p:cNvSpPr txBox="1">
            <a:spLocks/>
          </p:cNvSpPr>
          <p:nvPr/>
        </p:nvSpPr>
        <p:spPr>
          <a:xfrm>
            <a:off x="-7656" y="540461"/>
            <a:ext cx="12190099"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Localized Principal Component Analysis</a:t>
            </a:r>
            <a:endParaRPr lang="en-US">
              <a:solidFill>
                <a:schemeClr val="tx1">
                  <a:lumMod val="75000"/>
                  <a:lumOff val="25000"/>
                </a:schemeClr>
              </a:solidFill>
              <a:cs typeface="Calibri" panose="020F0502020204030204"/>
            </a:endParaRPr>
          </a:p>
        </p:txBody>
      </p:sp>
      <p:sp>
        <p:nvSpPr>
          <p:cNvPr id="17" name="Text Placeholder 5">
            <a:extLst>
              <a:ext uri="{FF2B5EF4-FFF2-40B4-BE49-F238E27FC236}">
                <a16:creationId xmlns:a16="http://schemas.microsoft.com/office/drawing/2014/main" id="{4534F384-F54E-6108-BFBF-7091F7C20600}"/>
              </a:ext>
            </a:extLst>
          </p:cNvPr>
          <p:cNvSpPr txBox="1">
            <a:spLocks/>
          </p:cNvSpPr>
          <p:nvPr/>
        </p:nvSpPr>
        <p:spPr>
          <a:xfrm>
            <a:off x="-2647" y="995585"/>
            <a:ext cx="12187755"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000" b="1" i="1">
                <a:solidFill>
                  <a:schemeClr val="tx1">
                    <a:lumMod val="75000"/>
                    <a:lumOff val="25000"/>
                  </a:schemeClr>
                </a:solidFill>
                <a:latin typeface="Century Gothic" panose="020F0302020204030204"/>
              </a:rPr>
              <a:t>North Anna (Middle)</a:t>
            </a:r>
            <a:endParaRPr lang="en-US" sz="2000" b="1" i="1">
              <a:solidFill>
                <a:schemeClr val="tx1">
                  <a:lumMod val="75000"/>
                  <a:lumOff val="25000"/>
                </a:schemeClr>
              </a:solidFill>
              <a:latin typeface="Century Gothic"/>
              <a:cs typeface="Calibri" panose="020F0502020204030204"/>
            </a:endParaRPr>
          </a:p>
        </p:txBody>
      </p:sp>
      <p:sp>
        <p:nvSpPr>
          <p:cNvPr id="12" name="Rectangle 11">
            <a:extLst>
              <a:ext uri="{FF2B5EF4-FFF2-40B4-BE49-F238E27FC236}">
                <a16:creationId xmlns:a16="http://schemas.microsoft.com/office/drawing/2014/main" id="{D64FF8D6-4D9A-5BE9-1118-459D29DFAE5E}"/>
              </a:ext>
            </a:extLst>
          </p:cNvPr>
          <p:cNvSpPr/>
          <p:nvPr/>
        </p:nvSpPr>
        <p:spPr>
          <a:xfrm>
            <a:off x="208017" y="416034"/>
            <a:ext cx="481724" cy="113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7" name="Picture 5" descr="A map of a river&#10;&#10;Description automatically generated">
            <a:extLst>
              <a:ext uri="{FF2B5EF4-FFF2-40B4-BE49-F238E27FC236}">
                <a16:creationId xmlns:a16="http://schemas.microsoft.com/office/drawing/2014/main" id="{F4EB29B6-17FC-75F7-5919-CBBA7771D95D}"/>
              </a:ext>
            </a:extLst>
          </p:cNvPr>
          <p:cNvPicPr>
            <a:picLocks noChangeAspect="1"/>
          </p:cNvPicPr>
          <p:nvPr/>
        </p:nvPicPr>
        <p:blipFill rotWithShape="1">
          <a:blip r:embed="rId3"/>
          <a:srcRect l="28335" t="37086" r="39912" b="37107"/>
          <a:stretch/>
        </p:blipFill>
        <p:spPr>
          <a:xfrm>
            <a:off x="10229646" y="145389"/>
            <a:ext cx="1826915" cy="1153989"/>
          </a:xfrm>
          <a:prstGeom prst="rect">
            <a:avLst/>
          </a:prstGeom>
        </p:spPr>
      </p:pic>
      <p:grpSp>
        <p:nvGrpSpPr>
          <p:cNvPr id="10" name="Group 9">
            <a:extLst>
              <a:ext uri="{FF2B5EF4-FFF2-40B4-BE49-F238E27FC236}">
                <a16:creationId xmlns:a16="http://schemas.microsoft.com/office/drawing/2014/main" id="{951CB435-0503-958A-BBFB-FBB425409A6F}"/>
              </a:ext>
            </a:extLst>
          </p:cNvPr>
          <p:cNvGrpSpPr/>
          <p:nvPr/>
        </p:nvGrpSpPr>
        <p:grpSpPr>
          <a:xfrm>
            <a:off x="3644252" y="1257809"/>
            <a:ext cx="4462414" cy="2476810"/>
            <a:chOff x="3713525" y="1318423"/>
            <a:chExt cx="4462414" cy="2476810"/>
          </a:xfrm>
        </p:grpSpPr>
        <p:sp>
          <p:nvSpPr>
            <p:cNvPr id="158" name="Rectangle 157">
              <a:extLst>
                <a:ext uri="{FF2B5EF4-FFF2-40B4-BE49-F238E27FC236}">
                  <a16:creationId xmlns:a16="http://schemas.microsoft.com/office/drawing/2014/main" id="{443DA854-FE13-66BE-7C28-4E2AEC4901AE}"/>
                </a:ext>
              </a:extLst>
            </p:cNvPr>
            <p:cNvSpPr/>
            <p:nvPr/>
          </p:nvSpPr>
          <p:spPr>
            <a:xfrm>
              <a:off x="4059643" y="1413555"/>
              <a:ext cx="259934" cy="1595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 name="Rectangle 1">
              <a:extLst>
                <a:ext uri="{FF2B5EF4-FFF2-40B4-BE49-F238E27FC236}">
                  <a16:creationId xmlns:a16="http://schemas.microsoft.com/office/drawing/2014/main" id="{FFC90955-D226-9259-8678-1B29659EA29A}"/>
                </a:ext>
              </a:extLst>
            </p:cNvPr>
            <p:cNvSpPr/>
            <p:nvPr/>
          </p:nvSpPr>
          <p:spPr>
            <a:xfrm>
              <a:off x="3971350" y="1410445"/>
              <a:ext cx="224852" cy="162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Rectangle 14">
              <a:extLst>
                <a:ext uri="{FF2B5EF4-FFF2-40B4-BE49-F238E27FC236}">
                  <a16:creationId xmlns:a16="http://schemas.microsoft.com/office/drawing/2014/main" id="{98EDA341-143C-676A-F260-CEFDDE376BAF}"/>
                </a:ext>
              </a:extLst>
            </p:cNvPr>
            <p:cNvSpPr/>
            <p:nvPr/>
          </p:nvSpPr>
          <p:spPr>
            <a:xfrm>
              <a:off x="4031420" y="1451184"/>
              <a:ext cx="259934" cy="1595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A6175116-2A4A-BE20-A2EA-CE3803A2FAFF}"/>
                </a:ext>
              </a:extLst>
            </p:cNvPr>
            <p:cNvSpPr/>
            <p:nvPr/>
          </p:nvSpPr>
          <p:spPr>
            <a:xfrm>
              <a:off x="4387735" y="3356720"/>
              <a:ext cx="224852" cy="162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9" name="Picture 19" descr="A graph with a line and a line&#10;&#10;Description automatically generated">
              <a:extLst>
                <a:ext uri="{FF2B5EF4-FFF2-40B4-BE49-F238E27FC236}">
                  <a16:creationId xmlns:a16="http://schemas.microsoft.com/office/drawing/2014/main" id="{947D15B2-CFC2-A01F-96E9-AEFCFE008A98}"/>
                </a:ext>
              </a:extLst>
            </p:cNvPr>
            <p:cNvPicPr>
              <a:picLocks noChangeAspect="1"/>
            </p:cNvPicPr>
            <p:nvPr/>
          </p:nvPicPr>
          <p:blipFill rotWithShape="1">
            <a:blip r:embed="rId4"/>
            <a:srcRect l="148" t="5118" r="-260" b="1488"/>
            <a:stretch/>
          </p:blipFill>
          <p:spPr>
            <a:xfrm>
              <a:off x="3975176" y="1406882"/>
              <a:ext cx="4200763" cy="2179515"/>
            </a:xfrm>
            <a:prstGeom prst="rect">
              <a:avLst/>
            </a:prstGeom>
          </p:spPr>
        </p:pic>
        <p:sp>
          <p:nvSpPr>
            <p:cNvPr id="155" name="Rectangle 154">
              <a:extLst>
                <a:ext uri="{FF2B5EF4-FFF2-40B4-BE49-F238E27FC236}">
                  <a16:creationId xmlns:a16="http://schemas.microsoft.com/office/drawing/2014/main" id="{602BFD71-989C-8427-D308-B8452D6D97E2}"/>
                </a:ext>
              </a:extLst>
            </p:cNvPr>
            <p:cNvSpPr/>
            <p:nvPr/>
          </p:nvSpPr>
          <p:spPr>
            <a:xfrm>
              <a:off x="4307859" y="1373761"/>
              <a:ext cx="273216" cy="124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2" name="TextBox 171">
              <a:extLst>
                <a:ext uri="{FF2B5EF4-FFF2-40B4-BE49-F238E27FC236}">
                  <a16:creationId xmlns:a16="http://schemas.microsoft.com/office/drawing/2014/main" id="{C561E657-D075-654C-951B-D3358DD4DC8C}"/>
                </a:ext>
              </a:extLst>
            </p:cNvPr>
            <p:cNvSpPr txBox="1"/>
            <p:nvPr/>
          </p:nvSpPr>
          <p:spPr>
            <a:xfrm rot="16200000">
              <a:off x="2765977" y="2265971"/>
              <a:ext cx="229520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 of Explained Variance</a:t>
              </a:r>
            </a:p>
            <a:p>
              <a:pPr algn="ctr"/>
              <a:endParaRPr lang="en-US" sz="600">
                <a:solidFill>
                  <a:schemeClr val="tx1">
                    <a:lumMod val="75000"/>
                    <a:lumOff val="25000"/>
                  </a:schemeClr>
                </a:solidFill>
                <a:latin typeface="Century Gothic"/>
              </a:endParaRPr>
            </a:p>
          </p:txBody>
        </p:sp>
        <p:sp>
          <p:nvSpPr>
            <p:cNvPr id="6" name="Rectangle 5">
              <a:extLst>
                <a:ext uri="{FF2B5EF4-FFF2-40B4-BE49-F238E27FC236}">
                  <a16:creationId xmlns:a16="http://schemas.microsoft.com/office/drawing/2014/main" id="{98FEB5D0-BBB3-5F1D-6049-4C1A3E90CCB4}"/>
                </a:ext>
              </a:extLst>
            </p:cNvPr>
            <p:cNvSpPr/>
            <p:nvPr/>
          </p:nvSpPr>
          <p:spPr>
            <a:xfrm>
              <a:off x="4027794" y="1830391"/>
              <a:ext cx="224852" cy="162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9" name="Rectangle 8">
              <a:extLst>
                <a:ext uri="{FF2B5EF4-FFF2-40B4-BE49-F238E27FC236}">
                  <a16:creationId xmlns:a16="http://schemas.microsoft.com/office/drawing/2014/main" id="{F1D6109C-C84E-5051-1327-36AF215CB674}"/>
                </a:ext>
              </a:extLst>
            </p:cNvPr>
            <p:cNvSpPr/>
            <p:nvPr/>
          </p:nvSpPr>
          <p:spPr>
            <a:xfrm>
              <a:off x="4005812" y="2114458"/>
              <a:ext cx="246832" cy="12247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 name="Rectangle 10">
              <a:extLst>
                <a:ext uri="{FF2B5EF4-FFF2-40B4-BE49-F238E27FC236}">
                  <a16:creationId xmlns:a16="http://schemas.microsoft.com/office/drawing/2014/main" id="{371C8374-E177-1A09-9C37-3AFF58048180}"/>
                </a:ext>
              </a:extLst>
            </p:cNvPr>
            <p:cNvSpPr/>
            <p:nvPr/>
          </p:nvSpPr>
          <p:spPr>
            <a:xfrm>
              <a:off x="4628598" y="3353188"/>
              <a:ext cx="3507314" cy="169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2" name="TextBox 181">
              <a:extLst>
                <a:ext uri="{FF2B5EF4-FFF2-40B4-BE49-F238E27FC236}">
                  <a16:creationId xmlns:a16="http://schemas.microsoft.com/office/drawing/2014/main" id="{2CAE9988-5DA1-4DE1-F33C-D8232C0B3C54}"/>
                </a:ext>
              </a:extLst>
            </p:cNvPr>
            <p:cNvSpPr txBox="1"/>
            <p:nvPr/>
          </p:nvSpPr>
          <p:spPr>
            <a:xfrm>
              <a:off x="3931149" y="1732532"/>
              <a:ext cx="400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40</a:t>
              </a:r>
            </a:p>
          </p:txBody>
        </p:sp>
        <p:sp>
          <p:nvSpPr>
            <p:cNvPr id="180" name="TextBox 179">
              <a:extLst>
                <a:ext uri="{FF2B5EF4-FFF2-40B4-BE49-F238E27FC236}">
                  <a16:creationId xmlns:a16="http://schemas.microsoft.com/office/drawing/2014/main" id="{B3978BD8-6A3D-009B-2C3E-A768DF640C22}"/>
                </a:ext>
              </a:extLst>
            </p:cNvPr>
            <p:cNvSpPr txBox="1"/>
            <p:nvPr/>
          </p:nvSpPr>
          <p:spPr>
            <a:xfrm>
              <a:off x="3925263" y="2080189"/>
              <a:ext cx="422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30</a:t>
              </a:r>
            </a:p>
          </p:txBody>
        </p:sp>
        <p:sp>
          <p:nvSpPr>
            <p:cNvPr id="174" name="TextBox 173">
              <a:extLst>
                <a:ext uri="{FF2B5EF4-FFF2-40B4-BE49-F238E27FC236}">
                  <a16:creationId xmlns:a16="http://schemas.microsoft.com/office/drawing/2014/main" id="{5CB36C13-3078-1181-CC64-FE465063E56E}"/>
                </a:ext>
              </a:extLst>
            </p:cNvPr>
            <p:cNvSpPr txBox="1"/>
            <p:nvPr/>
          </p:nvSpPr>
          <p:spPr>
            <a:xfrm>
              <a:off x="3942562" y="2783955"/>
              <a:ext cx="386192"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10</a:t>
              </a:r>
            </a:p>
          </p:txBody>
        </p:sp>
        <p:sp>
          <p:nvSpPr>
            <p:cNvPr id="176" name="TextBox 175">
              <a:extLst>
                <a:ext uri="{FF2B5EF4-FFF2-40B4-BE49-F238E27FC236}">
                  <a16:creationId xmlns:a16="http://schemas.microsoft.com/office/drawing/2014/main" id="{7272DD3B-199B-DCDA-A629-5B549E72B5CE}"/>
                </a:ext>
              </a:extLst>
            </p:cNvPr>
            <p:cNvSpPr txBox="1"/>
            <p:nvPr/>
          </p:nvSpPr>
          <p:spPr>
            <a:xfrm>
              <a:off x="3982461" y="3133508"/>
              <a:ext cx="296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178" name="TextBox 177">
              <a:extLst>
                <a:ext uri="{FF2B5EF4-FFF2-40B4-BE49-F238E27FC236}">
                  <a16:creationId xmlns:a16="http://schemas.microsoft.com/office/drawing/2014/main" id="{ED490BAD-1725-FAED-74BA-6D86D4E834D0}"/>
                </a:ext>
              </a:extLst>
            </p:cNvPr>
            <p:cNvSpPr txBox="1"/>
            <p:nvPr/>
          </p:nvSpPr>
          <p:spPr>
            <a:xfrm>
              <a:off x="3947485" y="2454187"/>
              <a:ext cx="400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20</a:t>
              </a:r>
            </a:p>
          </p:txBody>
        </p:sp>
        <p:sp>
          <p:nvSpPr>
            <p:cNvPr id="168" name="TextBox 167">
              <a:extLst>
                <a:ext uri="{FF2B5EF4-FFF2-40B4-BE49-F238E27FC236}">
                  <a16:creationId xmlns:a16="http://schemas.microsoft.com/office/drawing/2014/main" id="{8AEB3A3A-6FBC-5AF6-4747-6ADBC2B60C32}"/>
                </a:ext>
              </a:extLst>
            </p:cNvPr>
            <p:cNvSpPr txBox="1"/>
            <p:nvPr/>
          </p:nvSpPr>
          <p:spPr>
            <a:xfrm>
              <a:off x="7603554" y="3265742"/>
              <a:ext cx="178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5</a:t>
              </a:r>
            </a:p>
          </p:txBody>
        </p:sp>
        <p:sp>
          <p:nvSpPr>
            <p:cNvPr id="166" name="TextBox 165">
              <a:extLst>
                <a:ext uri="{FF2B5EF4-FFF2-40B4-BE49-F238E27FC236}">
                  <a16:creationId xmlns:a16="http://schemas.microsoft.com/office/drawing/2014/main" id="{E1BB0608-7BD9-2398-B53E-C8EFA33AC71A}"/>
                </a:ext>
              </a:extLst>
            </p:cNvPr>
            <p:cNvSpPr txBox="1"/>
            <p:nvPr/>
          </p:nvSpPr>
          <p:spPr>
            <a:xfrm>
              <a:off x="6862631" y="3265742"/>
              <a:ext cx="178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4</a:t>
              </a:r>
            </a:p>
          </p:txBody>
        </p:sp>
        <p:sp>
          <p:nvSpPr>
            <p:cNvPr id="164" name="TextBox 163">
              <a:extLst>
                <a:ext uri="{FF2B5EF4-FFF2-40B4-BE49-F238E27FC236}">
                  <a16:creationId xmlns:a16="http://schemas.microsoft.com/office/drawing/2014/main" id="{C43E66C7-9273-121E-D556-92550E3F7B92}"/>
                </a:ext>
              </a:extLst>
            </p:cNvPr>
            <p:cNvSpPr txBox="1"/>
            <p:nvPr/>
          </p:nvSpPr>
          <p:spPr>
            <a:xfrm>
              <a:off x="6096958" y="3273069"/>
              <a:ext cx="17851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3</a:t>
              </a:r>
            </a:p>
          </p:txBody>
        </p:sp>
        <p:sp>
          <p:nvSpPr>
            <p:cNvPr id="162" name="TextBox 161">
              <a:extLst>
                <a:ext uri="{FF2B5EF4-FFF2-40B4-BE49-F238E27FC236}">
                  <a16:creationId xmlns:a16="http://schemas.microsoft.com/office/drawing/2014/main" id="{748B14BC-F8EE-DF3C-A813-B40BE4DF1C36}"/>
                </a:ext>
              </a:extLst>
            </p:cNvPr>
            <p:cNvSpPr txBox="1"/>
            <p:nvPr/>
          </p:nvSpPr>
          <p:spPr>
            <a:xfrm>
              <a:off x="5343792" y="3280396"/>
              <a:ext cx="17851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a:t>
              </a:r>
            </a:p>
          </p:txBody>
        </p:sp>
        <p:sp>
          <p:nvSpPr>
            <p:cNvPr id="160" name="TextBox 159">
              <a:extLst>
                <a:ext uri="{FF2B5EF4-FFF2-40B4-BE49-F238E27FC236}">
                  <a16:creationId xmlns:a16="http://schemas.microsoft.com/office/drawing/2014/main" id="{6B3CE502-4590-D000-73F4-62DB46FA4215}"/>
                </a:ext>
              </a:extLst>
            </p:cNvPr>
            <p:cNvSpPr txBox="1"/>
            <p:nvPr/>
          </p:nvSpPr>
          <p:spPr>
            <a:xfrm>
              <a:off x="4627848" y="3286403"/>
              <a:ext cx="17851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a:t>
              </a:r>
              <a:endParaRPr lang="en-US" sz="1400">
                <a:solidFill>
                  <a:schemeClr val="tx1">
                    <a:lumMod val="75000"/>
                    <a:lumOff val="25000"/>
                  </a:schemeClr>
                </a:solidFill>
                <a:cs typeface="Calibri"/>
              </a:endParaRPr>
            </a:p>
          </p:txBody>
        </p:sp>
        <p:sp>
          <p:nvSpPr>
            <p:cNvPr id="170" name="TextBox 169">
              <a:extLst>
                <a:ext uri="{FF2B5EF4-FFF2-40B4-BE49-F238E27FC236}">
                  <a16:creationId xmlns:a16="http://schemas.microsoft.com/office/drawing/2014/main" id="{401D46BA-9C82-C183-4924-266B00DD2C2C}"/>
                </a:ext>
              </a:extLst>
            </p:cNvPr>
            <p:cNvSpPr txBox="1"/>
            <p:nvPr/>
          </p:nvSpPr>
          <p:spPr>
            <a:xfrm>
              <a:off x="5582690" y="3487456"/>
              <a:ext cx="1216479" cy="307777"/>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Dimensions</a:t>
              </a:r>
              <a:endParaRPr lang="en-US" sz="140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88A79B44-1F4A-C298-9C18-0870835E93CA}"/>
                </a:ext>
              </a:extLst>
            </p:cNvPr>
            <p:cNvSpPr txBox="1"/>
            <p:nvPr/>
          </p:nvSpPr>
          <p:spPr>
            <a:xfrm>
              <a:off x="4068702" y="1434630"/>
              <a:ext cx="209316"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lumMod val="75000"/>
                    <a:lumOff val="25000"/>
                  </a:schemeClr>
                </a:solidFill>
              </a:endParaRPr>
            </a:p>
          </p:txBody>
        </p:sp>
        <p:sp>
          <p:nvSpPr>
            <p:cNvPr id="184" name="TextBox 183">
              <a:extLst>
                <a:ext uri="{FF2B5EF4-FFF2-40B4-BE49-F238E27FC236}">
                  <a16:creationId xmlns:a16="http://schemas.microsoft.com/office/drawing/2014/main" id="{77CC79A5-291D-2964-E884-6F05D8FF863F}"/>
                </a:ext>
              </a:extLst>
            </p:cNvPr>
            <p:cNvSpPr txBox="1"/>
            <p:nvPr/>
          </p:nvSpPr>
          <p:spPr>
            <a:xfrm>
              <a:off x="3926938" y="1397792"/>
              <a:ext cx="4147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rPr>
                <a:t>50</a:t>
              </a:r>
            </a:p>
          </p:txBody>
        </p:sp>
      </p:grpSp>
      <p:grpSp>
        <p:nvGrpSpPr>
          <p:cNvPr id="24" name="Group 23">
            <a:extLst>
              <a:ext uri="{FF2B5EF4-FFF2-40B4-BE49-F238E27FC236}">
                <a16:creationId xmlns:a16="http://schemas.microsoft.com/office/drawing/2014/main" id="{35C675E9-C841-35B0-2E38-36AD384F11A3}"/>
              </a:ext>
            </a:extLst>
          </p:cNvPr>
          <p:cNvGrpSpPr/>
          <p:nvPr/>
        </p:nvGrpSpPr>
        <p:grpSpPr>
          <a:xfrm>
            <a:off x="71902" y="3623120"/>
            <a:ext cx="4988560" cy="3020455"/>
            <a:chOff x="452902" y="3718370"/>
            <a:chExt cx="4988560" cy="3020455"/>
          </a:xfrm>
        </p:grpSpPr>
        <p:pic>
          <p:nvPicPr>
            <p:cNvPr id="153" name="Picture 20" descr="A graph of a graph with a diagram&#10;&#10;Description automatically generated">
              <a:extLst>
                <a:ext uri="{FF2B5EF4-FFF2-40B4-BE49-F238E27FC236}">
                  <a16:creationId xmlns:a16="http://schemas.microsoft.com/office/drawing/2014/main" id="{EB536C48-F201-46BE-358E-B25009639FAC}"/>
                </a:ext>
              </a:extLst>
            </p:cNvPr>
            <p:cNvPicPr>
              <a:picLocks noChangeAspect="1"/>
            </p:cNvPicPr>
            <p:nvPr/>
          </p:nvPicPr>
          <p:blipFill>
            <a:blip r:embed="rId5"/>
            <a:stretch>
              <a:fillRect/>
            </a:stretch>
          </p:blipFill>
          <p:spPr>
            <a:xfrm>
              <a:off x="452902" y="3719350"/>
              <a:ext cx="4988560" cy="2767413"/>
            </a:xfrm>
            <a:prstGeom prst="rect">
              <a:avLst/>
            </a:prstGeom>
          </p:spPr>
        </p:pic>
        <p:sp>
          <p:nvSpPr>
            <p:cNvPr id="157" name="Rectangle 156">
              <a:extLst>
                <a:ext uri="{FF2B5EF4-FFF2-40B4-BE49-F238E27FC236}">
                  <a16:creationId xmlns:a16="http://schemas.microsoft.com/office/drawing/2014/main" id="{C4444071-4921-CA71-AF29-1E9F3DDDC1D0}"/>
                </a:ext>
              </a:extLst>
            </p:cNvPr>
            <p:cNvSpPr/>
            <p:nvPr/>
          </p:nvSpPr>
          <p:spPr>
            <a:xfrm>
              <a:off x="1476733" y="3718370"/>
              <a:ext cx="964214" cy="1689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6" name="TextBox 185">
              <a:extLst>
                <a:ext uri="{FF2B5EF4-FFF2-40B4-BE49-F238E27FC236}">
                  <a16:creationId xmlns:a16="http://schemas.microsoft.com/office/drawing/2014/main" id="{7216C471-72BB-D9FF-E3DF-25A081042272}"/>
                </a:ext>
              </a:extLst>
            </p:cNvPr>
            <p:cNvSpPr txBox="1"/>
            <p:nvPr/>
          </p:nvSpPr>
          <p:spPr>
            <a:xfrm>
              <a:off x="2692943" y="6199614"/>
              <a:ext cx="297266"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chemeClr val="tx1">
                      <a:lumMod val="75000"/>
                      <a:lumOff val="25000"/>
                    </a:schemeClr>
                  </a:solidFill>
                  <a:latin typeface="Century Gothic"/>
                </a:rPr>
                <a:t>0.0</a:t>
              </a:r>
            </a:p>
          </p:txBody>
        </p:sp>
        <p:sp>
          <p:nvSpPr>
            <p:cNvPr id="188" name="TextBox 187">
              <a:extLst>
                <a:ext uri="{FF2B5EF4-FFF2-40B4-BE49-F238E27FC236}">
                  <a16:creationId xmlns:a16="http://schemas.microsoft.com/office/drawing/2014/main" id="{4DB3E743-3E08-A4EA-9B4B-F7086F7635D9}"/>
                </a:ext>
              </a:extLst>
            </p:cNvPr>
            <p:cNvSpPr txBox="1"/>
            <p:nvPr/>
          </p:nvSpPr>
          <p:spPr>
            <a:xfrm>
              <a:off x="3295583" y="6199614"/>
              <a:ext cx="297266"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chemeClr val="tx1">
                      <a:lumMod val="75000"/>
                      <a:lumOff val="25000"/>
                    </a:schemeClr>
                  </a:solidFill>
                  <a:latin typeface="Century Gothic"/>
                </a:rPr>
                <a:t>0.5</a:t>
              </a:r>
            </a:p>
          </p:txBody>
        </p:sp>
        <p:sp>
          <p:nvSpPr>
            <p:cNvPr id="190" name="TextBox 189">
              <a:extLst>
                <a:ext uri="{FF2B5EF4-FFF2-40B4-BE49-F238E27FC236}">
                  <a16:creationId xmlns:a16="http://schemas.microsoft.com/office/drawing/2014/main" id="{BD25E500-D774-642E-FB42-29BE2FB5DDF8}"/>
                </a:ext>
              </a:extLst>
            </p:cNvPr>
            <p:cNvSpPr txBox="1"/>
            <p:nvPr/>
          </p:nvSpPr>
          <p:spPr>
            <a:xfrm>
              <a:off x="3907673" y="6199612"/>
              <a:ext cx="297266"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chemeClr val="tx1">
                      <a:lumMod val="75000"/>
                      <a:lumOff val="25000"/>
                    </a:schemeClr>
                  </a:solidFill>
                  <a:latin typeface="Century Gothic"/>
                </a:rPr>
                <a:t>1.0</a:t>
              </a:r>
            </a:p>
          </p:txBody>
        </p:sp>
        <p:sp>
          <p:nvSpPr>
            <p:cNvPr id="192" name="TextBox 191">
              <a:extLst>
                <a:ext uri="{FF2B5EF4-FFF2-40B4-BE49-F238E27FC236}">
                  <a16:creationId xmlns:a16="http://schemas.microsoft.com/office/drawing/2014/main" id="{5E7FD3DE-E341-9A83-589C-91DD30D7811A}"/>
                </a:ext>
              </a:extLst>
            </p:cNvPr>
            <p:cNvSpPr txBox="1"/>
            <p:nvPr/>
          </p:nvSpPr>
          <p:spPr>
            <a:xfrm>
              <a:off x="2080661" y="6199614"/>
              <a:ext cx="317058"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chemeClr val="tx1">
                      <a:lumMod val="75000"/>
                      <a:lumOff val="25000"/>
                    </a:schemeClr>
                  </a:solidFill>
                  <a:latin typeface="Century Gothic"/>
                </a:rPr>
                <a:t>-0.5</a:t>
              </a:r>
            </a:p>
          </p:txBody>
        </p:sp>
        <p:sp>
          <p:nvSpPr>
            <p:cNvPr id="194" name="TextBox 193">
              <a:extLst>
                <a:ext uri="{FF2B5EF4-FFF2-40B4-BE49-F238E27FC236}">
                  <a16:creationId xmlns:a16="http://schemas.microsoft.com/office/drawing/2014/main" id="{34832ADF-B297-FF83-4268-AAE6B6AA5A00}"/>
                </a:ext>
              </a:extLst>
            </p:cNvPr>
            <p:cNvSpPr txBox="1"/>
            <p:nvPr/>
          </p:nvSpPr>
          <p:spPr>
            <a:xfrm>
              <a:off x="1458420" y="6199612"/>
              <a:ext cx="346746"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chemeClr val="tx1">
                      <a:lumMod val="75000"/>
                      <a:lumOff val="25000"/>
                    </a:schemeClr>
                  </a:solidFill>
                  <a:latin typeface="Century Gothic"/>
                </a:rPr>
                <a:t>-1.0</a:t>
              </a:r>
            </a:p>
          </p:txBody>
        </p:sp>
        <p:sp>
          <p:nvSpPr>
            <p:cNvPr id="14" name="TextBox 13">
              <a:extLst>
                <a:ext uri="{FF2B5EF4-FFF2-40B4-BE49-F238E27FC236}">
                  <a16:creationId xmlns:a16="http://schemas.microsoft.com/office/drawing/2014/main" id="{6F5DEAEE-E0A3-8115-3374-F5A4158576BC}"/>
                </a:ext>
              </a:extLst>
            </p:cNvPr>
            <p:cNvSpPr txBox="1"/>
            <p:nvPr/>
          </p:nvSpPr>
          <p:spPr>
            <a:xfrm>
              <a:off x="1363643" y="6173852"/>
              <a:ext cx="52858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-1.0</a:t>
              </a:r>
            </a:p>
          </p:txBody>
        </p:sp>
        <p:sp>
          <p:nvSpPr>
            <p:cNvPr id="22" name="TextBox 21">
              <a:extLst>
                <a:ext uri="{FF2B5EF4-FFF2-40B4-BE49-F238E27FC236}">
                  <a16:creationId xmlns:a16="http://schemas.microsoft.com/office/drawing/2014/main" id="{CC326836-20DA-A373-DCC3-A8AF0841C15A}"/>
                </a:ext>
              </a:extLst>
            </p:cNvPr>
            <p:cNvSpPr txBox="1"/>
            <p:nvPr/>
          </p:nvSpPr>
          <p:spPr>
            <a:xfrm>
              <a:off x="3808879" y="6142539"/>
              <a:ext cx="49482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1.0</a:t>
              </a:r>
            </a:p>
          </p:txBody>
        </p:sp>
        <p:sp>
          <p:nvSpPr>
            <p:cNvPr id="50" name="Rectangle 49">
              <a:extLst>
                <a:ext uri="{FF2B5EF4-FFF2-40B4-BE49-F238E27FC236}">
                  <a16:creationId xmlns:a16="http://schemas.microsoft.com/office/drawing/2014/main" id="{7F03CE9A-3EA9-09AE-D703-CA0F8DC60037}"/>
                </a:ext>
              </a:extLst>
            </p:cNvPr>
            <p:cNvSpPr/>
            <p:nvPr/>
          </p:nvSpPr>
          <p:spPr>
            <a:xfrm>
              <a:off x="2108200" y="6184900"/>
              <a:ext cx="1682750" cy="3365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TextBox 29">
              <a:extLst>
                <a:ext uri="{FF2B5EF4-FFF2-40B4-BE49-F238E27FC236}">
                  <a16:creationId xmlns:a16="http://schemas.microsoft.com/office/drawing/2014/main" id="{156DE68D-8F87-5155-69C5-7EBA614F3E01}"/>
                </a:ext>
              </a:extLst>
            </p:cNvPr>
            <p:cNvSpPr txBox="1"/>
            <p:nvPr/>
          </p:nvSpPr>
          <p:spPr>
            <a:xfrm>
              <a:off x="1125402" y="3883205"/>
              <a:ext cx="419764" cy="2295624"/>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lumMod val="75000"/>
                    <a:lumOff val="25000"/>
                  </a:schemeClr>
                </a:solidFill>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p:txBody>
        </p:sp>
        <p:sp>
          <p:nvSpPr>
            <p:cNvPr id="206" name="TextBox 205">
              <a:extLst>
                <a:ext uri="{FF2B5EF4-FFF2-40B4-BE49-F238E27FC236}">
                  <a16:creationId xmlns:a16="http://schemas.microsoft.com/office/drawing/2014/main" id="{1EE8B006-F61E-369B-6654-A589EC22ECC3}"/>
                </a:ext>
              </a:extLst>
            </p:cNvPr>
            <p:cNvSpPr txBox="1"/>
            <p:nvPr/>
          </p:nvSpPr>
          <p:spPr>
            <a:xfrm>
              <a:off x="1085884" y="3844995"/>
              <a:ext cx="494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1.0</a:t>
              </a:r>
            </a:p>
          </p:txBody>
        </p:sp>
        <p:sp>
          <p:nvSpPr>
            <p:cNvPr id="202" name="TextBox 201">
              <a:extLst>
                <a:ext uri="{FF2B5EF4-FFF2-40B4-BE49-F238E27FC236}">
                  <a16:creationId xmlns:a16="http://schemas.microsoft.com/office/drawing/2014/main" id="{DEE99735-BF9E-2C33-DDB3-35A0B3BF107C}"/>
                </a:ext>
              </a:extLst>
            </p:cNvPr>
            <p:cNvSpPr txBox="1"/>
            <p:nvPr/>
          </p:nvSpPr>
          <p:spPr>
            <a:xfrm>
              <a:off x="1067769" y="4904427"/>
              <a:ext cx="5310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0.0</a:t>
              </a:r>
            </a:p>
          </p:txBody>
        </p:sp>
        <p:sp>
          <p:nvSpPr>
            <p:cNvPr id="196" name="TextBox 195">
              <a:extLst>
                <a:ext uri="{FF2B5EF4-FFF2-40B4-BE49-F238E27FC236}">
                  <a16:creationId xmlns:a16="http://schemas.microsoft.com/office/drawing/2014/main" id="{73306BC5-767B-4B05-CC41-B643B5C11793}"/>
                </a:ext>
              </a:extLst>
            </p:cNvPr>
            <p:cNvSpPr txBox="1"/>
            <p:nvPr/>
          </p:nvSpPr>
          <p:spPr>
            <a:xfrm>
              <a:off x="2238991" y="6431048"/>
              <a:ext cx="12853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Dim1 (35.4%)</a:t>
              </a:r>
              <a:endParaRPr lang="en-US" sz="1400">
                <a:solidFill>
                  <a:schemeClr val="tx1">
                    <a:lumMod val="75000"/>
                    <a:lumOff val="25000"/>
                  </a:schemeClr>
                </a:solidFill>
                <a:cs typeface="Calibri"/>
              </a:endParaRPr>
            </a:p>
          </p:txBody>
        </p:sp>
        <p:sp>
          <p:nvSpPr>
            <p:cNvPr id="16" name="TextBox 15">
              <a:extLst>
                <a:ext uri="{FF2B5EF4-FFF2-40B4-BE49-F238E27FC236}">
                  <a16:creationId xmlns:a16="http://schemas.microsoft.com/office/drawing/2014/main" id="{7015993A-AF8C-21D2-FE1E-81D33CB10DC3}"/>
                </a:ext>
              </a:extLst>
            </p:cNvPr>
            <p:cNvSpPr txBox="1"/>
            <p:nvPr/>
          </p:nvSpPr>
          <p:spPr>
            <a:xfrm>
              <a:off x="1970839" y="6185101"/>
              <a:ext cx="5248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-0.5</a:t>
              </a:r>
            </a:p>
          </p:txBody>
        </p:sp>
        <p:sp>
          <p:nvSpPr>
            <p:cNvPr id="21" name="TextBox 20">
              <a:extLst>
                <a:ext uri="{FF2B5EF4-FFF2-40B4-BE49-F238E27FC236}">
                  <a16:creationId xmlns:a16="http://schemas.microsoft.com/office/drawing/2014/main" id="{30F4E121-C904-D084-52E9-527A87122BE9}"/>
                </a:ext>
              </a:extLst>
            </p:cNvPr>
            <p:cNvSpPr txBox="1"/>
            <p:nvPr/>
          </p:nvSpPr>
          <p:spPr>
            <a:xfrm>
              <a:off x="2577336" y="6181930"/>
              <a:ext cx="53106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0.0</a:t>
              </a:r>
            </a:p>
          </p:txBody>
        </p:sp>
        <p:sp>
          <p:nvSpPr>
            <p:cNvPr id="23" name="TextBox 22">
              <a:extLst>
                <a:ext uri="{FF2B5EF4-FFF2-40B4-BE49-F238E27FC236}">
                  <a16:creationId xmlns:a16="http://schemas.microsoft.com/office/drawing/2014/main" id="{477ACA05-27BB-7BA6-56D8-44B2375E6F60}"/>
                </a:ext>
              </a:extLst>
            </p:cNvPr>
            <p:cNvSpPr txBox="1"/>
            <p:nvPr/>
          </p:nvSpPr>
          <p:spPr>
            <a:xfrm>
              <a:off x="3193545" y="6179501"/>
              <a:ext cx="50508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0.5</a:t>
              </a:r>
            </a:p>
          </p:txBody>
        </p:sp>
        <p:sp>
          <p:nvSpPr>
            <p:cNvPr id="204" name="TextBox 203">
              <a:extLst>
                <a:ext uri="{FF2B5EF4-FFF2-40B4-BE49-F238E27FC236}">
                  <a16:creationId xmlns:a16="http://schemas.microsoft.com/office/drawing/2014/main" id="{400CF181-82D8-96C0-3C42-786AB6DACA08}"/>
                </a:ext>
              </a:extLst>
            </p:cNvPr>
            <p:cNvSpPr txBox="1"/>
            <p:nvPr/>
          </p:nvSpPr>
          <p:spPr>
            <a:xfrm>
              <a:off x="1040318" y="4393997"/>
              <a:ext cx="50508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0.5</a:t>
              </a:r>
            </a:p>
          </p:txBody>
        </p:sp>
        <p:sp>
          <p:nvSpPr>
            <p:cNvPr id="198" name="TextBox 197">
              <a:extLst>
                <a:ext uri="{FF2B5EF4-FFF2-40B4-BE49-F238E27FC236}">
                  <a16:creationId xmlns:a16="http://schemas.microsoft.com/office/drawing/2014/main" id="{36662ABE-900C-346E-F2A3-32A05BCC8CA8}"/>
                </a:ext>
              </a:extLst>
            </p:cNvPr>
            <p:cNvSpPr txBox="1"/>
            <p:nvPr/>
          </p:nvSpPr>
          <p:spPr>
            <a:xfrm>
              <a:off x="1015567" y="5973688"/>
              <a:ext cx="52858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-1.0</a:t>
              </a:r>
            </a:p>
          </p:txBody>
        </p:sp>
        <p:sp>
          <p:nvSpPr>
            <p:cNvPr id="200" name="TextBox 199">
              <a:extLst>
                <a:ext uri="{FF2B5EF4-FFF2-40B4-BE49-F238E27FC236}">
                  <a16:creationId xmlns:a16="http://schemas.microsoft.com/office/drawing/2014/main" id="{7085525F-D809-3030-FBDE-9248D294883C}"/>
                </a:ext>
              </a:extLst>
            </p:cNvPr>
            <p:cNvSpPr txBox="1"/>
            <p:nvPr/>
          </p:nvSpPr>
          <p:spPr>
            <a:xfrm>
              <a:off x="1018545" y="5447011"/>
              <a:ext cx="5248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-0.5</a:t>
              </a:r>
            </a:p>
          </p:txBody>
        </p:sp>
        <p:sp>
          <p:nvSpPr>
            <p:cNvPr id="208" name="TextBox 207">
              <a:extLst>
                <a:ext uri="{FF2B5EF4-FFF2-40B4-BE49-F238E27FC236}">
                  <a16:creationId xmlns:a16="http://schemas.microsoft.com/office/drawing/2014/main" id="{F78A9209-D819-5A33-A5F3-1B84952FDA08}"/>
                </a:ext>
              </a:extLst>
            </p:cNvPr>
            <p:cNvSpPr txBox="1"/>
            <p:nvPr/>
          </p:nvSpPr>
          <p:spPr>
            <a:xfrm rot="16200000">
              <a:off x="201318" y="4933161"/>
              <a:ext cx="146347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Dim2 (29.4%)</a:t>
              </a:r>
            </a:p>
          </p:txBody>
        </p:sp>
      </p:grpSp>
      <p:grpSp>
        <p:nvGrpSpPr>
          <p:cNvPr id="13" name="Group 12">
            <a:extLst>
              <a:ext uri="{FF2B5EF4-FFF2-40B4-BE49-F238E27FC236}">
                <a16:creationId xmlns:a16="http://schemas.microsoft.com/office/drawing/2014/main" id="{FB97D06C-EF0D-BCBE-06CE-DDDF14CB3F4D}"/>
              </a:ext>
            </a:extLst>
          </p:cNvPr>
          <p:cNvGrpSpPr/>
          <p:nvPr/>
        </p:nvGrpSpPr>
        <p:grpSpPr>
          <a:xfrm>
            <a:off x="6637582" y="3673173"/>
            <a:ext cx="5483099" cy="2970819"/>
            <a:chOff x="6542332" y="3716468"/>
            <a:chExt cx="5483099" cy="2970819"/>
          </a:xfrm>
        </p:grpSpPr>
        <p:pic>
          <p:nvPicPr>
            <p:cNvPr id="4" name="Picture 6" descr="A diagram of a diagram&#10;&#10;Description automatically generated">
              <a:extLst>
                <a:ext uri="{FF2B5EF4-FFF2-40B4-BE49-F238E27FC236}">
                  <a16:creationId xmlns:a16="http://schemas.microsoft.com/office/drawing/2014/main" id="{1F869104-44D0-C8FA-C9F7-8247149C8118}"/>
                </a:ext>
              </a:extLst>
            </p:cNvPr>
            <p:cNvPicPr>
              <a:picLocks noChangeAspect="1"/>
            </p:cNvPicPr>
            <p:nvPr/>
          </p:nvPicPr>
          <p:blipFill>
            <a:blip r:embed="rId6"/>
            <a:stretch>
              <a:fillRect/>
            </a:stretch>
          </p:blipFill>
          <p:spPr>
            <a:xfrm>
              <a:off x="6809160" y="3716468"/>
              <a:ext cx="4984652" cy="2769076"/>
            </a:xfrm>
            <a:prstGeom prst="rect">
              <a:avLst/>
            </a:prstGeom>
          </p:spPr>
        </p:pic>
        <p:sp>
          <p:nvSpPr>
            <p:cNvPr id="253" name="Rectangle 252">
              <a:extLst>
                <a:ext uri="{FF2B5EF4-FFF2-40B4-BE49-F238E27FC236}">
                  <a16:creationId xmlns:a16="http://schemas.microsoft.com/office/drawing/2014/main" id="{2051CCD5-F87F-0E61-C429-8B76977803B4}"/>
                </a:ext>
              </a:extLst>
            </p:cNvPr>
            <p:cNvSpPr/>
            <p:nvPr/>
          </p:nvSpPr>
          <p:spPr>
            <a:xfrm>
              <a:off x="11224991" y="4634106"/>
              <a:ext cx="637189" cy="10247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38" name="Picture 113" descr="A black background with a black square&#10;&#10;Description automatically generated">
              <a:extLst>
                <a:ext uri="{FF2B5EF4-FFF2-40B4-BE49-F238E27FC236}">
                  <a16:creationId xmlns:a16="http://schemas.microsoft.com/office/drawing/2014/main" id="{E93A845F-C10A-7E14-1E28-5355F5A26162}"/>
                </a:ext>
              </a:extLst>
            </p:cNvPr>
            <p:cNvPicPr>
              <a:picLocks noChangeAspect="1"/>
            </p:cNvPicPr>
            <p:nvPr/>
          </p:nvPicPr>
          <p:blipFill>
            <a:blip r:embed="rId7"/>
            <a:stretch>
              <a:fillRect/>
            </a:stretch>
          </p:blipFill>
          <p:spPr>
            <a:xfrm>
              <a:off x="11279017" y="4779114"/>
              <a:ext cx="151783" cy="129888"/>
            </a:xfrm>
            <a:prstGeom prst="rect">
              <a:avLst/>
            </a:prstGeom>
          </p:spPr>
        </p:pic>
        <p:pic>
          <p:nvPicPr>
            <p:cNvPr id="240" name="Picture 115" descr="A black background with a black square&#10;&#10;Description automatically generated">
              <a:extLst>
                <a:ext uri="{FF2B5EF4-FFF2-40B4-BE49-F238E27FC236}">
                  <a16:creationId xmlns:a16="http://schemas.microsoft.com/office/drawing/2014/main" id="{73D968A1-27FF-1F87-4F1A-EEB57832A4CF}"/>
                </a:ext>
              </a:extLst>
            </p:cNvPr>
            <p:cNvPicPr>
              <a:picLocks noChangeAspect="1"/>
            </p:cNvPicPr>
            <p:nvPr/>
          </p:nvPicPr>
          <p:blipFill>
            <a:blip r:embed="rId8"/>
            <a:stretch>
              <a:fillRect/>
            </a:stretch>
          </p:blipFill>
          <p:spPr>
            <a:xfrm>
              <a:off x="11279016" y="5006725"/>
              <a:ext cx="151784" cy="129888"/>
            </a:xfrm>
            <a:prstGeom prst="rect">
              <a:avLst/>
            </a:prstGeom>
          </p:spPr>
        </p:pic>
        <p:pic>
          <p:nvPicPr>
            <p:cNvPr id="242" name="Picture 116" descr="A black background with a black square&#10;&#10;Description automatically generated">
              <a:extLst>
                <a:ext uri="{FF2B5EF4-FFF2-40B4-BE49-F238E27FC236}">
                  <a16:creationId xmlns:a16="http://schemas.microsoft.com/office/drawing/2014/main" id="{11BE850B-AD4E-AA75-3B8A-E2DB8EBA71C0}"/>
                </a:ext>
              </a:extLst>
            </p:cNvPr>
            <p:cNvPicPr>
              <a:picLocks noChangeAspect="1"/>
            </p:cNvPicPr>
            <p:nvPr/>
          </p:nvPicPr>
          <p:blipFill>
            <a:blip r:embed="rId9"/>
            <a:stretch>
              <a:fillRect/>
            </a:stretch>
          </p:blipFill>
          <p:spPr>
            <a:xfrm>
              <a:off x="11279017" y="5244231"/>
              <a:ext cx="151784" cy="129888"/>
            </a:xfrm>
            <a:prstGeom prst="rect">
              <a:avLst/>
            </a:prstGeom>
          </p:spPr>
        </p:pic>
        <p:pic>
          <p:nvPicPr>
            <p:cNvPr id="244" name="Picture 117" descr="A white circle with a cross&#10;&#10;Description automatically generated">
              <a:extLst>
                <a:ext uri="{FF2B5EF4-FFF2-40B4-BE49-F238E27FC236}">
                  <a16:creationId xmlns:a16="http://schemas.microsoft.com/office/drawing/2014/main" id="{8FC8E168-F51E-E49E-4844-6A955192817B}"/>
                </a:ext>
              </a:extLst>
            </p:cNvPr>
            <p:cNvPicPr>
              <a:picLocks noChangeAspect="1"/>
            </p:cNvPicPr>
            <p:nvPr/>
          </p:nvPicPr>
          <p:blipFill>
            <a:blip r:embed="rId10"/>
            <a:stretch>
              <a:fillRect/>
            </a:stretch>
          </p:blipFill>
          <p:spPr>
            <a:xfrm>
              <a:off x="11279017" y="5471842"/>
              <a:ext cx="151783" cy="129887"/>
            </a:xfrm>
            <a:prstGeom prst="rect">
              <a:avLst/>
            </a:prstGeom>
          </p:spPr>
        </p:pic>
        <p:sp>
          <p:nvSpPr>
            <p:cNvPr id="246" name="TextBox 245">
              <a:extLst>
                <a:ext uri="{FF2B5EF4-FFF2-40B4-BE49-F238E27FC236}">
                  <a16:creationId xmlns:a16="http://schemas.microsoft.com/office/drawing/2014/main" id="{A1A9CE4E-75FD-1DE8-0560-196FB6EC78B3}"/>
                </a:ext>
              </a:extLst>
            </p:cNvPr>
            <p:cNvSpPr txBox="1"/>
            <p:nvPr/>
          </p:nvSpPr>
          <p:spPr>
            <a:xfrm>
              <a:off x="11388301" y="4703030"/>
              <a:ext cx="6198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2019</a:t>
              </a:r>
            </a:p>
          </p:txBody>
        </p:sp>
        <p:sp>
          <p:nvSpPr>
            <p:cNvPr id="248" name="TextBox 247">
              <a:extLst>
                <a:ext uri="{FF2B5EF4-FFF2-40B4-BE49-F238E27FC236}">
                  <a16:creationId xmlns:a16="http://schemas.microsoft.com/office/drawing/2014/main" id="{C858B83B-579F-FC05-51F8-AD793C48BF29}"/>
                </a:ext>
              </a:extLst>
            </p:cNvPr>
            <p:cNvSpPr txBox="1"/>
            <p:nvPr/>
          </p:nvSpPr>
          <p:spPr>
            <a:xfrm>
              <a:off x="11379642" y="4923218"/>
              <a:ext cx="637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2020</a:t>
              </a:r>
            </a:p>
          </p:txBody>
        </p:sp>
        <p:sp>
          <p:nvSpPr>
            <p:cNvPr id="250" name="TextBox 249">
              <a:extLst>
                <a:ext uri="{FF2B5EF4-FFF2-40B4-BE49-F238E27FC236}">
                  <a16:creationId xmlns:a16="http://schemas.microsoft.com/office/drawing/2014/main" id="{C99BA34E-AF38-C0F2-6BA9-3991A9FF9EE0}"/>
                </a:ext>
              </a:extLst>
            </p:cNvPr>
            <p:cNvSpPr txBox="1"/>
            <p:nvPr/>
          </p:nvSpPr>
          <p:spPr>
            <a:xfrm>
              <a:off x="11388300" y="5185465"/>
              <a:ext cx="637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2021</a:t>
              </a:r>
            </a:p>
          </p:txBody>
        </p:sp>
        <p:sp>
          <p:nvSpPr>
            <p:cNvPr id="252" name="TextBox 251">
              <a:extLst>
                <a:ext uri="{FF2B5EF4-FFF2-40B4-BE49-F238E27FC236}">
                  <a16:creationId xmlns:a16="http://schemas.microsoft.com/office/drawing/2014/main" id="{A9E5DB09-6612-D6C1-DA40-A4E4E5412751}"/>
                </a:ext>
              </a:extLst>
            </p:cNvPr>
            <p:cNvSpPr txBox="1"/>
            <p:nvPr/>
          </p:nvSpPr>
          <p:spPr>
            <a:xfrm>
              <a:off x="11379642" y="5396993"/>
              <a:ext cx="6457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2022</a:t>
              </a:r>
            </a:p>
          </p:txBody>
        </p:sp>
        <p:sp>
          <p:nvSpPr>
            <p:cNvPr id="226" name="TextBox 225">
              <a:extLst>
                <a:ext uri="{FF2B5EF4-FFF2-40B4-BE49-F238E27FC236}">
                  <a16:creationId xmlns:a16="http://schemas.microsoft.com/office/drawing/2014/main" id="{46CA51C8-6597-C781-A155-6655386B410C}"/>
                </a:ext>
              </a:extLst>
            </p:cNvPr>
            <p:cNvSpPr txBox="1"/>
            <p:nvPr/>
          </p:nvSpPr>
          <p:spPr>
            <a:xfrm rot="16200000">
              <a:off x="5934177" y="4878651"/>
              <a:ext cx="15240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Dim2 (29.4%)</a:t>
              </a:r>
            </a:p>
          </p:txBody>
        </p:sp>
        <p:sp>
          <p:nvSpPr>
            <p:cNvPr id="20" name="TextBox 19">
              <a:extLst>
                <a:ext uri="{FF2B5EF4-FFF2-40B4-BE49-F238E27FC236}">
                  <a16:creationId xmlns:a16="http://schemas.microsoft.com/office/drawing/2014/main" id="{266B96BD-4D9C-37C1-6B42-1645E66A138A}"/>
                </a:ext>
              </a:extLst>
            </p:cNvPr>
            <p:cNvSpPr txBox="1"/>
            <p:nvPr/>
          </p:nvSpPr>
          <p:spPr>
            <a:xfrm>
              <a:off x="7036740" y="3730037"/>
              <a:ext cx="1197092"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9B958FF6-9022-F36A-FF64-2ABEE956D17D}"/>
                </a:ext>
              </a:extLst>
            </p:cNvPr>
            <p:cNvSpPr txBox="1"/>
            <p:nvPr/>
          </p:nvSpPr>
          <p:spPr>
            <a:xfrm>
              <a:off x="10174690" y="6142492"/>
              <a:ext cx="195830"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a:t>
              </a:r>
            </a:p>
          </p:txBody>
        </p:sp>
        <p:sp>
          <p:nvSpPr>
            <p:cNvPr id="27" name="TextBox 26">
              <a:extLst>
                <a:ext uri="{FF2B5EF4-FFF2-40B4-BE49-F238E27FC236}">
                  <a16:creationId xmlns:a16="http://schemas.microsoft.com/office/drawing/2014/main" id="{D42D6180-F876-36BE-8C00-0AF2629480C1}"/>
                </a:ext>
              </a:extLst>
            </p:cNvPr>
            <p:cNvSpPr txBox="1"/>
            <p:nvPr/>
          </p:nvSpPr>
          <p:spPr>
            <a:xfrm>
              <a:off x="7594730" y="6176001"/>
              <a:ext cx="35169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a:t>
              </a:r>
            </a:p>
          </p:txBody>
        </p:sp>
        <p:sp>
          <p:nvSpPr>
            <p:cNvPr id="31" name="TextBox 30">
              <a:extLst>
                <a:ext uri="{FF2B5EF4-FFF2-40B4-BE49-F238E27FC236}">
                  <a16:creationId xmlns:a16="http://schemas.microsoft.com/office/drawing/2014/main" id="{50C74A09-3542-3471-175A-0439FF524C93}"/>
                </a:ext>
              </a:extLst>
            </p:cNvPr>
            <p:cNvSpPr txBox="1"/>
            <p:nvPr/>
          </p:nvSpPr>
          <p:spPr>
            <a:xfrm>
              <a:off x="6764202" y="3938006"/>
              <a:ext cx="235614" cy="2308324"/>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lumMod val="75000"/>
                    <a:lumOff val="25000"/>
                  </a:schemeClr>
                </a:solidFill>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p:txBody>
        </p:sp>
        <p:sp>
          <p:nvSpPr>
            <p:cNvPr id="236" name="TextBox 235">
              <a:extLst>
                <a:ext uri="{FF2B5EF4-FFF2-40B4-BE49-F238E27FC236}">
                  <a16:creationId xmlns:a16="http://schemas.microsoft.com/office/drawing/2014/main" id="{8772B036-2AE9-C9CB-BEBE-F50F3090B8A5}"/>
                </a:ext>
              </a:extLst>
            </p:cNvPr>
            <p:cNvSpPr txBox="1"/>
            <p:nvPr/>
          </p:nvSpPr>
          <p:spPr>
            <a:xfrm>
              <a:off x="6937310" y="3854246"/>
              <a:ext cx="19583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a:t>
              </a:r>
            </a:p>
          </p:txBody>
        </p:sp>
        <p:sp>
          <p:nvSpPr>
            <p:cNvPr id="234" name="TextBox 233">
              <a:extLst>
                <a:ext uri="{FF2B5EF4-FFF2-40B4-BE49-F238E27FC236}">
                  <a16:creationId xmlns:a16="http://schemas.microsoft.com/office/drawing/2014/main" id="{59FA9C3A-3ACD-18E8-0FA7-E1E0983A468B}"/>
                </a:ext>
              </a:extLst>
            </p:cNvPr>
            <p:cNvSpPr txBox="1"/>
            <p:nvPr/>
          </p:nvSpPr>
          <p:spPr>
            <a:xfrm>
              <a:off x="6998063" y="4324789"/>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a:t>
              </a:r>
            </a:p>
          </p:txBody>
        </p:sp>
        <p:sp>
          <p:nvSpPr>
            <p:cNvPr id="230" name="TextBox 229">
              <a:extLst>
                <a:ext uri="{FF2B5EF4-FFF2-40B4-BE49-F238E27FC236}">
                  <a16:creationId xmlns:a16="http://schemas.microsoft.com/office/drawing/2014/main" id="{EA1F3FE7-38A4-2A9F-C477-85763B956FD2}"/>
                </a:ext>
              </a:extLst>
            </p:cNvPr>
            <p:cNvSpPr txBox="1"/>
            <p:nvPr/>
          </p:nvSpPr>
          <p:spPr>
            <a:xfrm>
              <a:off x="6983749" y="4794567"/>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228" name="TextBox 227">
              <a:extLst>
                <a:ext uri="{FF2B5EF4-FFF2-40B4-BE49-F238E27FC236}">
                  <a16:creationId xmlns:a16="http://schemas.microsoft.com/office/drawing/2014/main" id="{9C8E10CC-F7D3-66C2-A8A6-49772F720476}"/>
                </a:ext>
              </a:extLst>
            </p:cNvPr>
            <p:cNvSpPr txBox="1"/>
            <p:nvPr/>
          </p:nvSpPr>
          <p:spPr>
            <a:xfrm>
              <a:off x="6827766" y="5283877"/>
              <a:ext cx="39893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-1</a:t>
              </a:r>
            </a:p>
          </p:txBody>
        </p:sp>
        <p:sp>
          <p:nvSpPr>
            <p:cNvPr id="232" name="TextBox 231">
              <a:extLst>
                <a:ext uri="{FF2B5EF4-FFF2-40B4-BE49-F238E27FC236}">
                  <a16:creationId xmlns:a16="http://schemas.microsoft.com/office/drawing/2014/main" id="{212F86C5-BA41-AF21-A2B7-BDDB208F1E3A}"/>
                </a:ext>
              </a:extLst>
            </p:cNvPr>
            <p:cNvSpPr txBox="1"/>
            <p:nvPr/>
          </p:nvSpPr>
          <p:spPr>
            <a:xfrm>
              <a:off x="6805519" y="5764338"/>
              <a:ext cx="44323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-2</a:t>
              </a:r>
            </a:p>
          </p:txBody>
        </p:sp>
        <p:sp>
          <p:nvSpPr>
            <p:cNvPr id="53" name="TextBox 52">
              <a:extLst>
                <a:ext uri="{FF2B5EF4-FFF2-40B4-BE49-F238E27FC236}">
                  <a16:creationId xmlns:a16="http://schemas.microsoft.com/office/drawing/2014/main" id="{E7CE4637-B85E-00FF-20DD-04EDDCFB11FC}"/>
                </a:ext>
              </a:extLst>
            </p:cNvPr>
            <p:cNvSpPr txBox="1"/>
            <p:nvPr/>
          </p:nvSpPr>
          <p:spPr>
            <a:xfrm rot="5400000">
              <a:off x="8897802" y="5255817"/>
              <a:ext cx="235614" cy="2308324"/>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tx1">
                    <a:lumMod val="75000"/>
                    <a:lumOff val="25000"/>
                  </a:schemeClr>
                </a:solidFill>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a:p>
              <a:endParaRPr lang="en-US">
                <a:solidFill>
                  <a:schemeClr val="tx1">
                    <a:lumMod val="75000"/>
                    <a:lumOff val="25000"/>
                  </a:schemeClr>
                </a:solidFill>
                <a:cs typeface="Calibri"/>
              </a:endParaRPr>
            </a:p>
          </p:txBody>
        </p:sp>
        <p:sp>
          <p:nvSpPr>
            <p:cNvPr id="29" name="TextBox 28">
              <a:extLst>
                <a:ext uri="{FF2B5EF4-FFF2-40B4-BE49-F238E27FC236}">
                  <a16:creationId xmlns:a16="http://schemas.microsoft.com/office/drawing/2014/main" id="{5F1E8804-4B96-C5A8-3531-1DCB9FCC5E66}"/>
                </a:ext>
              </a:extLst>
            </p:cNvPr>
            <p:cNvSpPr txBox="1"/>
            <p:nvPr/>
          </p:nvSpPr>
          <p:spPr>
            <a:xfrm>
              <a:off x="8953540" y="6177167"/>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0</a:t>
              </a:r>
            </a:p>
          </p:txBody>
        </p:sp>
        <p:sp>
          <p:nvSpPr>
            <p:cNvPr id="212" name="TextBox 211">
              <a:extLst>
                <a:ext uri="{FF2B5EF4-FFF2-40B4-BE49-F238E27FC236}">
                  <a16:creationId xmlns:a16="http://schemas.microsoft.com/office/drawing/2014/main" id="{4CA066A1-75D8-2573-C9AB-4D254AF7B38F}"/>
                </a:ext>
              </a:extLst>
            </p:cNvPr>
            <p:cNvSpPr txBox="1"/>
            <p:nvPr/>
          </p:nvSpPr>
          <p:spPr>
            <a:xfrm>
              <a:off x="8365862" y="6379510"/>
              <a:ext cx="12849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Dim1 (35.4%)</a:t>
              </a:r>
              <a:endParaRPr lang="en-US" sz="1400">
                <a:solidFill>
                  <a:schemeClr val="tx1">
                    <a:lumMod val="75000"/>
                    <a:lumOff val="25000"/>
                  </a:schemeClr>
                </a:solidFill>
                <a:cs typeface="Calibri"/>
              </a:endParaRPr>
            </a:p>
          </p:txBody>
        </p:sp>
      </p:grpSp>
    </p:spTree>
    <p:extLst>
      <p:ext uri="{BB962C8B-B14F-4D97-AF65-F5344CB8AC3E}">
        <p14:creationId xmlns:p14="http://schemas.microsoft.com/office/powerpoint/2010/main" val="258125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A88C-0975-4213-BB4E-568DDCF2C85E}"/>
              </a:ext>
            </a:extLst>
          </p:cNvPr>
          <p:cNvSpPr txBox="1">
            <a:spLocks/>
          </p:cNvSpPr>
          <p:nvPr/>
        </p:nvSpPr>
        <p:spPr>
          <a:xfrm>
            <a:off x="291712" y="470458"/>
            <a:ext cx="3278039" cy="49098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4DAEB3"/>
                </a:solidFill>
                <a:latin typeface="Century Gothic"/>
              </a:rPr>
              <a:t>Study Area</a:t>
            </a:r>
            <a:endParaRPr lang="en-US">
              <a:ea typeface="Calibri Light" panose="020F0302020204030204"/>
              <a:cs typeface="Calibri Light" panose="020F0302020204030204"/>
            </a:endParaRPr>
          </a:p>
        </p:txBody>
      </p:sp>
      <p:grpSp>
        <p:nvGrpSpPr>
          <p:cNvPr id="10" name="Group 9">
            <a:extLst>
              <a:ext uri="{FF2B5EF4-FFF2-40B4-BE49-F238E27FC236}">
                <a16:creationId xmlns:a16="http://schemas.microsoft.com/office/drawing/2014/main" id="{4CF4C53D-41A2-5D28-9079-8E032D522B79}"/>
              </a:ext>
            </a:extLst>
          </p:cNvPr>
          <p:cNvGrpSpPr/>
          <p:nvPr/>
        </p:nvGrpSpPr>
        <p:grpSpPr>
          <a:xfrm>
            <a:off x="3756225" y="495993"/>
            <a:ext cx="7554489" cy="5929798"/>
            <a:chOff x="3717985" y="558795"/>
            <a:chExt cx="7320028" cy="5733617"/>
          </a:xfrm>
        </p:grpSpPr>
        <p:pic>
          <p:nvPicPr>
            <p:cNvPr id="7" name="Picture 7">
              <a:extLst>
                <a:ext uri="{FF2B5EF4-FFF2-40B4-BE49-F238E27FC236}">
                  <a16:creationId xmlns:a16="http://schemas.microsoft.com/office/drawing/2014/main" id="{8D2E8FF6-FB6F-06E1-A275-0D03F0A4C9B8}"/>
                </a:ext>
              </a:extLst>
            </p:cNvPr>
            <p:cNvPicPr>
              <a:picLocks noChangeAspect="1"/>
            </p:cNvPicPr>
            <p:nvPr/>
          </p:nvPicPr>
          <p:blipFill>
            <a:blip r:embed="rId3"/>
            <a:stretch>
              <a:fillRect/>
            </a:stretch>
          </p:blipFill>
          <p:spPr>
            <a:xfrm>
              <a:off x="3717985" y="558795"/>
              <a:ext cx="7315200" cy="5682899"/>
            </a:xfrm>
            <a:prstGeom prst="rect">
              <a:avLst/>
            </a:prstGeom>
            <a:ln w="12700">
              <a:solidFill>
                <a:schemeClr val="tx1"/>
              </a:solidFill>
            </a:ln>
          </p:spPr>
        </p:pic>
        <p:sp>
          <p:nvSpPr>
            <p:cNvPr id="6" name="TextBox 5">
              <a:extLst>
                <a:ext uri="{FF2B5EF4-FFF2-40B4-BE49-F238E27FC236}">
                  <a16:creationId xmlns:a16="http://schemas.microsoft.com/office/drawing/2014/main" id="{4B4F681C-BD4D-A5DA-7D74-285A1BC32DBD}"/>
                </a:ext>
              </a:extLst>
            </p:cNvPr>
            <p:cNvSpPr txBox="1"/>
            <p:nvPr/>
          </p:nvSpPr>
          <p:spPr>
            <a:xfrm>
              <a:off x="6890870" y="5994817"/>
              <a:ext cx="671365" cy="297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Miles</a:t>
              </a:r>
              <a:endParaRPr lang="en-US" sz="1400" b="1">
                <a:solidFill>
                  <a:schemeClr val="tx1">
                    <a:lumMod val="75000"/>
                    <a:lumOff val="25000"/>
                  </a:schemeClr>
                </a:solidFill>
                <a:ea typeface="Calibri" panose="020F0502020204030204"/>
                <a:cs typeface="Calibri" panose="020F0502020204030204"/>
              </a:endParaRPr>
            </a:p>
          </p:txBody>
        </p:sp>
        <p:pic>
          <p:nvPicPr>
            <p:cNvPr id="11" name="Picture 11">
              <a:extLst>
                <a:ext uri="{FF2B5EF4-FFF2-40B4-BE49-F238E27FC236}">
                  <a16:creationId xmlns:a16="http://schemas.microsoft.com/office/drawing/2014/main" id="{398CA80B-4CFC-4E88-6B62-C5E01AB14FDB}"/>
                </a:ext>
              </a:extLst>
            </p:cNvPr>
            <p:cNvPicPr>
              <a:picLocks noChangeAspect="1"/>
            </p:cNvPicPr>
            <p:nvPr/>
          </p:nvPicPr>
          <p:blipFill>
            <a:blip r:embed="rId4"/>
            <a:stretch>
              <a:fillRect/>
            </a:stretch>
          </p:blipFill>
          <p:spPr>
            <a:xfrm>
              <a:off x="3741127" y="3830457"/>
              <a:ext cx="314325" cy="704850"/>
            </a:xfrm>
            <a:prstGeom prst="rect">
              <a:avLst/>
            </a:prstGeom>
          </p:spPr>
        </p:pic>
        <p:sp>
          <p:nvSpPr>
            <p:cNvPr id="12" name="TextBox 11">
              <a:extLst>
                <a:ext uri="{FF2B5EF4-FFF2-40B4-BE49-F238E27FC236}">
                  <a16:creationId xmlns:a16="http://schemas.microsoft.com/office/drawing/2014/main" id="{74FE75D2-2603-7E41-BC7F-95A35D9E58FF}"/>
                </a:ext>
              </a:extLst>
            </p:cNvPr>
            <p:cNvSpPr txBox="1"/>
            <p:nvPr/>
          </p:nvSpPr>
          <p:spPr>
            <a:xfrm>
              <a:off x="6128314" y="5594604"/>
              <a:ext cx="2291364" cy="297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0  </a:t>
              </a:r>
              <a:r>
                <a:rPr lang="en-US" sz="1200" b="1">
                  <a:solidFill>
                    <a:schemeClr val="tx1">
                      <a:lumMod val="75000"/>
                      <a:lumOff val="25000"/>
                    </a:schemeClr>
                  </a:solidFill>
                  <a:latin typeface="Century Gothic"/>
                </a:rPr>
                <a:t>   </a:t>
              </a:r>
              <a:r>
                <a:rPr lang="en-US" sz="600" b="1">
                  <a:solidFill>
                    <a:schemeClr val="tx1">
                      <a:lumMod val="75000"/>
                      <a:lumOff val="25000"/>
                    </a:schemeClr>
                  </a:solidFill>
                  <a:latin typeface="Century Gothic"/>
                </a:rPr>
                <a:t> </a:t>
              </a:r>
              <a:r>
                <a:rPr lang="en-US" sz="1200" b="1">
                  <a:solidFill>
                    <a:schemeClr val="tx1">
                      <a:lumMod val="75000"/>
                      <a:lumOff val="25000"/>
                    </a:schemeClr>
                  </a:solidFill>
                  <a:latin typeface="Century Gothic"/>
                </a:rPr>
                <a:t>  </a:t>
              </a:r>
              <a:r>
                <a:rPr lang="en-US" sz="1400" b="1">
                  <a:solidFill>
                    <a:schemeClr val="tx1">
                      <a:lumMod val="75000"/>
                      <a:lumOff val="25000"/>
                    </a:schemeClr>
                  </a:solidFill>
                  <a:latin typeface="Century Gothic"/>
                </a:rPr>
                <a:t>2.5</a:t>
              </a:r>
              <a:r>
                <a:rPr lang="en-US" sz="1200" b="1">
                  <a:solidFill>
                    <a:schemeClr val="tx1">
                      <a:lumMod val="75000"/>
                      <a:lumOff val="25000"/>
                    </a:schemeClr>
                  </a:solidFill>
                  <a:latin typeface="Century Gothic"/>
                </a:rPr>
                <a:t> </a:t>
              </a:r>
              <a:r>
                <a:rPr lang="en-US" sz="800" b="1">
                  <a:solidFill>
                    <a:schemeClr val="tx1">
                      <a:lumMod val="75000"/>
                      <a:lumOff val="25000"/>
                    </a:schemeClr>
                  </a:solidFill>
                  <a:latin typeface="Century Gothic"/>
                </a:rPr>
                <a:t>  </a:t>
              </a:r>
              <a:r>
                <a:rPr lang="en-US" sz="600" b="1">
                  <a:solidFill>
                    <a:schemeClr val="tx1">
                      <a:lumMod val="75000"/>
                      <a:lumOff val="25000"/>
                    </a:schemeClr>
                  </a:solidFill>
                  <a:latin typeface="Century Gothic"/>
                </a:rPr>
                <a:t>    </a:t>
              </a:r>
              <a:r>
                <a:rPr lang="en-US" sz="1200" b="1">
                  <a:solidFill>
                    <a:schemeClr val="tx1">
                      <a:lumMod val="75000"/>
                      <a:lumOff val="25000"/>
                    </a:schemeClr>
                  </a:solidFill>
                  <a:latin typeface="Century Gothic"/>
                </a:rPr>
                <a:t>   </a:t>
              </a:r>
              <a:r>
                <a:rPr lang="en-US" sz="1400" b="1">
                  <a:solidFill>
                    <a:schemeClr val="tx1">
                      <a:lumMod val="75000"/>
                      <a:lumOff val="25000"/>
                    </a:schemeClr>
                  </a:solidFill>
                  <a:latin typeface="Century Gothic"/>
                </a:rPr>
                <a:t>5 </a:t>
              </a:r>
              <a:r>
                <a:rPr lang="en-US" sz="1200" b="1">
                  <a:solidFill>
                    <a:schemeClr val="tx1">
                      <a:lumMod val="75000"/>
                      <a:lumOff val="25000"/>
                    </a:schemeClr>
                  </a:solidFill>
                  <a:latin typeface="Century Gothic"/>
                </a:rPr>
                <a:t>                  </a:t>
              </a:r>
              <a:r>
                <a:rPr lang="en-US" sz="1400" b="1">
                  <a:solidFill>
                    <a:schemeClr val="tx1">
                      <a:lumMod val="75000"/>
                      <a:lumOff val="25000"/>
                    </a:schemeClr>
                  </a:solidFill>
                  <a:latin typeface="Century Gothic"/>
                </a:rPr>
                <a:t>10</a:t>
              </a:r>
              <a:endParaRPr lang="en-US" sz="1400" b="1">
                <a:solidFill>
                  <a:schemeClr val="tx1">
                    <a:lumMod val="75000"/>
                    <a:lumOff val="25000"/>
                  </a:schemeClr>
                </a:solidFill>
                <a:ea typeface="Calibri" panose="020F0502020204030204"/>
                <a:cs typeface="Calibri" panose="020F0502020204030204"/>
              </a:endParaRPr>
            </a:p>
          </p:txBody>
        </p:sp>
        <p:sp>
          <p:nvSpPr>
            <p:cNvPr id="5" name="TextBox 4">
              <a:extLst>
                <a:ext uri="{FF2B5EF4-FFF2-40B4-BE49-F238E27FC236}">
                  <a16:creationId xmlns:a16="http://schemas.microsoft.com/office/drawing/2014/main" id="{A564D4F2-796B-BCE1-04B7-BB88040A2797}"/>
                </a:ext>
              </a:extLst>
            </p:cNvPr>
            <p:cNvSpPr txBox="1"/>
            <p:nvPr/>
          </p:nvSpPr>
          <p:spPr>
            <a:xfrm>
              <a:off x="3971103" y="4263582"/>
              <a:ext cx="1851336" cy="29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chemeClr val="tx1">
                      <a:lumMod val="75000"/>
                      <a:lumOff val="25000"/>
                    </a:schemeClr>
                  </a:solidFill>
                  <a:latin typeface="Century Gothic"/>
                  <a:ea typeface="Calibri" panose="020F0502020204030204"/>
                  <a:cs typeface="Calibri" panose="020F0502020204030204"/>
                </a:rPr>
                <a:t>County Boundary</a:t>
              </a:r>
              <a:endParaRPr lang="en-US" sz="1350">
                <a:solidFill>
                  <a:schemeClr val="tx1">
                    <a:lumMod val="75000"/>
                    <a:lumOff val="25000"/>
                  </a:schemeClr>
                </a:solidFill>
              </a:endParaRPr>
            </a:p>
          </p:txBody>
        </p:sp>
        <p:sp>
          <p:nvSpPr>
            <p:cNvPr id="13" name="TextBox 12">
              <a:extLst>
                <a:ext uri="{FF2B5EF4-FFF2-40B4-BE49-F238E27FC236}">
                  <a16:creationId xmlns:a16="http://schemas.microsoft.com/office/drawing/2014/main" id="{54E78222-514F-2112-9DE0-609AE3C4A7E4}"/>
                </a:ext>
              </a:extLst>
            </p:cNvPr>
            <p:cNvSpPr txBox="1"/>
            <p:nvPr/>
          </p:nvSpPr>
          <p:spPr>
            <a:xfrm>
              <a:off x="3971103" y="4039715"/>
              <a:ext cx="1851336" cy="29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chemeClr val="tx1">
                      <a:lumMod val="75000"/>
                      <a:lumOff val="25000"/>
                    </a:schemeClr>
                  </a:solidFill>
                  <a:latin typeface="Century Gothic"/>
                  <a:ea typeface="Calibri" panose="020F0502020204030204"/>
                  <a:cs typeface="Calibri" panose="020F0502020204030204"/>
                </a:rPr>
                <a:t>L. Anna Watershed</a:t>
              </a:r>
              <a:endParaRPr lang="en-US" sz="135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0901720F-2374-4C47-D6A4-4CD4B7C48829}"/>
                </a:ext>
              </a:extLst>
            </p:cNvPr>
            <p:cNvSpPr txBox="1"/>
            <p:nvPr/>
          </p:nvSpPr>
          <p:spPr>
            <a:xfrm>
              <a:off x="3971103" y="3815091"/>
              <a:ext cx="1851336" cy="29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chemeClr val="tx1">
                      <a:lumMod val="75000"/>
                      <a:lumOff val="25000"/>
                    </a:schemeClr>
                  </a:solidFill>
                  <a:latin typeface="Century Gothic"/>
                  <a:ea typeface="Calibri" panose="020F0502020204030204"/>
                  <a:cs typeface="Calibri" panose="020F0502020204030204"/>
                </a:rPr>
                <a:t>Lake Anna</a:t>
              </a:r>
              <a:endParaRPr lang="en-US" sz="1350">
                <a:solidFill>
                  <a:schemeClr val="tx1">
                    <a:lumMod val="75000"/>
                    <a:lumOff val="25000"/>
                  </a:schemeClr>
                </a:solidFill>
                <a:latin typeface="Century Gothic"/>
              </a:endParaRPr>
            </a:p>
          </p:txBody>
        </p:sp>
        <p:pic>
          <p:nvPicPr>
            <p:cNvPr id="15" name="Picture 15">
              <a:extLst>
                <a:ext uri="{FF2B5EF4-FFF2-40B4-BE49-F238E27FC236}">
                  <a16:creationId xmlns:a16="http://schemas.microsoft.com/office/drawing/2014/main" id="{1A1145DA-8A83-DA2C-3ACE-F4FE780C2658}"/>
                </a:ext>
              </a:extLst>
            </p:cNvPr>
            <p:cNvPicPr>
              <a:picLocks noChangeAspect="1"/>
            </p:cNvPicPr>
            <p:nvPr/>
          </p:nvPicPr>
          <p:blipFill>
            <a:blip r:embed="rId5"/>
            <a:stretch>
              <a:fillRect/>
            </a:stretch>
          </p:blipFill>
          <p:spPr>
            <a:xfrm>
              <a:off x="6146055" y="4886010"/>
              <a:ext cx="656019" cy="688215"/>
            </a:xfrm>
            <a:prstGeom prst="rect">
              <a:avLst/>
            </a:prstGeom>
          </p:spPr>
        </p:pic>
        <p:sp>
          <p:nvSpPr>
            <p:cNvPr id="16" name="TextBox 15">
              <a:extLst>
                <a:ext uri="{FF2B5EF4-FFF2-40B4-BE49-F238E27FC236}">
                  <a16:creationId xmlns:a16="http://schemas.microsoft.com/office/drawing/2014/main" id="{CCB1D36A-DDD3-6EAA-E7E2-D964DBF6A18F}"/>
                </a:ext>
              </a:extLst>
            </p:cNvPr>
            <p:cNvSpPr txBox="1"/>
            <p:nvPr/>
          </p:nvSpPr>
          <p:spPr>
            <a:xfrm>
              <a:off x="6235268" y="4704232"/>
              <a:ext cx="4883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75000"/>
                      <a:lumOff val="25000"/>
                    </a:schemeClr>
                  </a:solidFill>
                  <a:latin typeface="Century Gothic"/>
                  <a:ea typeface="Calibri" panose="020F0502020204030204"/>
                  <a:cs typeface="Calibri" panose="020F0502020204030204"/>
                </a:rPr>
                <a:t>N</a:t>
              </a:r>
              <a:endParaRPr lang="en-US">
                <a:solidFill>
                  <a:schemeClr val="tx1">
                    <a:lumMod val="75000"/>
                    <a:lumOff val="25000"/>
                  </a:schemeClr>
                </a:solidFill>
                <a:ea typeface="Calibri" panose="020F0502020204030204"/>
                <a:cs typeface="Calibri" panose="020F0502020204030204"/>
              </a:endParaRPr>
            </a:p>
          </p:txBody>
        </p:sp>
        <p:sp>
          <p:nvSpPr>
            <p:cNvPr id="17" name="TextBox 16">
              <a:extLst>
                <a:ext uri="{FF2B5EF4-FFF2-40B4-BE49-F238E27FC236}">
                  <a16:creationId xmlns:a16="http://schemas.microsoft.com/office/drawing/2014/main" id="{F36AB2D6-7E86-ADC8-127B-8F0F33AB12EA}"/>
                </a:ext>
              </a:extLst>
            </p:cNvPr>
            <p:cNvSpPr txBox="1"/>
            <p:nvPr/>
          </p:nvSpPr>
          <p:spPr>
            <a:xfrm>
              <a:off x="7728732" y="5220628"/>
              <a:ext cx="18513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panose="020F0502020204030204"/>
                  <a:cs typeface="Calibri" panose="020F0502020204030204"/>
                </a:rPr>
                <a:t>Louisa County</a:t>
              </a:r>
              <a:endParaRPr lang="en-US" sz="1200">
                <a:solidFill>
                  <a:schemeClr val="tx1">
                    <a:lumMod val="75000"/>
                    <a:lumOff val="25000"/>
                  </a:schemeClr>
                </a:solidFill>
                <a:ea typeface="Calibri"/>
                <a:cs typeface="Calibri"/>
              </a:endParaRPr>
            </a:p>
          </p:txBody>
        </p:sp>
        <p:sp>
          <p:nvSpPr>
            <p:cNvPr id="18" name="TextBox 17">
              <a:extLst>
                <a:ext uri="{FF2B5EF4-FFF2-40B4-BE49-F238E27FC236}">
                  <a16:creationId xmlns:a16="http://schemas.microsoft.com/office/drawing/2014/main" id="{D61E685E-11F6-F6E3-AE80-AACE84E96580}"/>
                </a:ext>
              </a:extLst>
            </p:cNvPr>
            <p:cNvSpPr txBox="1"/>
            <p:nvPr/>
          </p:nvSpPr>
          <p:spPr>
            <a:xfrm>
              <a:off x="9336930" y="2418232"/>
              <a:ext cx="17010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panose="020F0502020204030204"/>
                  <a:cs typeface="Calibri" panose="020F0502020204030204"/>
                </a:rPr>
                <a:t>Spotsylvania County</a:t>
              </a:r>
              <a:endParaRPr lang="en-US" sz="1200">
                <a:solidFill>
                  <a:schemeClr val="tx1">
                    <a:lumMod val="75000"/>
                    <a:lumOff val="25000"/>
                  </a:schemeClr>
                </a:solidFill>
                <a:ea typeface="Calibri"/>
                <a:cs typeface="Calibri"/>
              </a:endParaRPr>
            </a:p>
          </p:txBody>
        </p:sp>
        <p:sp>
          <p:nvSpPr>
            <p:cNvPr id="19" name="TextBox 18">
              <a:extLst>
                <a:ext uri="{FF2B5EF4-FFF2-40B4-BE49-F238E27FC236}">
                  <a16:creationId xmlns:a16="http://schemas.microsoft.com/office/drawing/2014/main" id="{AD2E3005-A3C2-5188-3438-E8FD0B4F778F}"/>
                </a:ext>
              </a:extLst>
            </p:cNvPr>
            <p:cNvSpPr txBox="1"/>
            <p:nvPr/>
          </p:nvSpPr>
          <p:spPr>
            <a:xfrm>
              <a:off x="6235268" y="851302"/>
              <a:ext cx="18513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panose="020F0502020204030204"/>
                  <a:cs typeface="Calibri" panose="020F0502020204030204"/>
                </a:rPr>
                <a:t>Orange County</a:t>
              </a:r>
              <a:endParaRPr lang="en-US" sz="1200">
                <a:solidFill>
                  <a:schemeClr val="tx1">
                    <a:lumMod val="75000"/>
                    <a:lumOff val="25000"/>
                  </a:schemeClr>
                </a:solidFill>
                <a:ea typeface="Calibri" panose="020F0502020204030204"/>
                <a:cs typeface="Calibri" panose="020F0502020204030204"/>
              </a:endParaRPr>
            </a:p>
          </p:txBody>
        </p:sp>
      </p:grpSp>
      <p:sp>
        <p:nvSpPr>
          <p:cNvPr id="4" name="Text Placeholder 5">
            <a:extLst>
              <a:ext uri="{FF2B5EF4-FFF2-40B4-BE49-F238E27FC236}">
                <a16:creationId xmlns:a16="http://schemas.microsoft.com/office/drawing/2014/main" id="{F328645E-67C0-89FD-0934-3F4AD1A94695}"/>
              </a:ext>
            </a:extLst>
          </p:cNvPr>
          <p:cNvSpPr txBox="1">
            <a:spLocks/>
          </p:cNvSpPr>
          <p:nvPr/>
        </p:nvSpPr>
        <p:spPr>
          <a:xfrm>
            <a:off x="288233" y="1289764"/>
            <a:ext cx="3274675" cy="225189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rPr>
              <a:t>Lake Anna,</a:t>
            </a:r>
            <a:endParaRPr lang="en-US">
              <a:solidFill>
                <a:schemeClr val="tx1">
                  <a:lumMod val="75000"/>
                  <a:lumOff val="25000"/>
                </a:schemeClr>
              </a:solidFill>
              <a:ea typeface="Calibri" panose="020F0502020204030204"/>
              <a:cs typeface="Calibri" panose="020F0502020204030204"/>
            </a:endParaRPr>
          </a:p>
          <a:p>
            <a:pPr marL="0" indent="0" algn="ctr">
              <a:lnSpc>
                <a:spcPct val="100000"/>
              </a:lnSpc>
              <a:spcBef>
                <a:spcPts val="0"/>
              </a:spcBef>
              <a:spcAft>
                <a:spcPts val="600"/>
              </a:spcAft>
              <a:buNone/>
            </a:pPr>
            <a:r>
              <a:rPr lang="en-US" sz="2400">
                <a:solidFill>
                  <a:schemeClr val="tx1">
                    <a:lumMod val="75000"/>
                    <a:lumOff val="25000"/>
                  </a:schemeClr>
                </a:solidFill>
                <a:latin typeface="Century Gothic"/>
                <a:ea typeface="Calibri"/>
                <a:cs typeface="Calibri"/>
              </a:rPr>
              <a:t>Virginia</a:t>
            </a:r>
          </a:p>
          <a:p>
            <a:pPr marL="0" indent="0" algn="ctr">
              <a:lnSpc>
                <a:spcPct val="100000"/>
              </a:lnSpc>
              <a:spcBef>
                <a:spcPts val="0"/>
              </a:spcBef>
              <a:spcAft>
                <a:spcPts val="600"/>
              </a:spcAft>
              <a:buNone/>
            </a:pPr>
            <a:endParaRPr lang="en-US" sz="2000">
              <a:solidFill>
                <a:schemeClr val="tx1">
                  <a:lumMod val="75000"/>
                  <a:lumOff val="25000"/>
                </a:schemeClr>
              </a:solidFill>
              <a:latin typeface="Century Gothic"/>
              <a:ea typeface="Calibri"/>
              <a:cs typeface="Calibri"/>
            </a:endParaRPr>
          </a:p>
          <a:p>
            <a:pPr marL="0" indent="0" algn="ctr">
              <a:lnSpc>
                <a:spcPct val="100000"/>
              </a:lnSpc>
              <a:spcAft>
                <a:spcPts val="600"/>
              </a:spcAft>
              <a:buNone/>
            </a:pPr>
            <a:r>
              <a:rPr lang="en-US" sz="2000">
                <a:solidFill>
                  <a:schemeClr val="tx1">
                    <a:lumMod val="75000"/>
                    <a:lumOff val="25000"/>
                  </a:schemeClr>
                </a:solidFill>
                <a:latin typeface="Century Gothic"/>
                <a:ea typeface="Calibri"/>
                <a:cs typeface="Calibri"/>
              </a:rPr>
              <a:t>Est. 1972</a:t>
            </a:r>
          </a:p>
          <a:p>
            <a:pPr marL="0" indent="0" algn="ctr">
              <a:lnSpc>
                <a:spcPct val="100000"/>
              </a:lnSpc>
              <a:spcBef>
                <a:spcPts val="0"/>
              </a:spcBef>
              <a:spcAft>
                <a:spcPts val="600"/>
              </a:spcAft>
              <a:buNone/>
            </a:pPr>
            <a:r>
              <a:rPr lang="en-US" sz="2000">
                <a:solidFill>
                  <a:schemeClr val="tx1">
                    <a:lumMod val="75000"/>
                    <a:lumOff val="25000"/>
                  </a:schemeClr>
                </a:solidFill>
                <a:latin typeface="Century Gothic"/>
                <a:ea typeface="Calibri"/>
                <a:cs typeface="Calibri"/>
              </a:rPr>
              <a:t>13,000 acres</a:t>
            </a:r>
            <a:endParaRPr lang="en-US" sz="2000">
              <a:solidFill>
                <a:schemeClr val="tx1">
                  <a:lumMod val="75000"/>
                  <a:lumOff val="25000"/>
                </a:schemeClr>
              </a:solidFill>
              <a:cs typeface="Calibri"/>
            </a:endParaRPr>
          </a:p>
        </p:txBody>
      </p:sp>
      <p:pic>
        <p:nvPicPr>
          <p:cNvPr id="3" name="Picture 8" descr="A beach with a body of water&#10;&#10;Description automatically generated">
            <a:extLst>
              <a:ext uri="{FF2B5EF4-FFF2-40B4-BE49-F238E27FC236}">
                <a16:creationId xmlns:a16="http://schemas.microsoft.com/office/drawing/2014/main" id="{7FD54E2F-7DF8-5BEF-510A-738EFB68382B}"/>
              </a:ext>
            </a:extLst>
          </p:cNvPr>
          <p:cNvPicPr>
            <a:picLocks noChangeAspect="1"/>
          </p:cNvPicPr>
          <p:nvPr/>
        </p:nvPicPr>
        <p:blipFill>
          <a:blip r:embed="rId6"/>
          <a:stretch>
            <a:fillRect/>
          </a:stretch>
        </p:blipFill>
        <p:spPr>
          <a:xfrm>
            <a:off x="624046" y="4112623"/>
            <a:ext cx="2599484" cy="1987786"/>
          </a:xfrm>
          <a:prstGeom prst="rect">
            <a:avLst/>
          </a:prstGeom>
          <a:ln w="6350">
            <a:solidFill>
              <a:schemeClr val="tx1">
                <a:lumMod val="50000"/>
                <a:lumOff val="50000"/>
              </a:schemeClr>
            </a:solidFill>
          </a:ln>
        </p:spPr>
      </p:pic>
      <p:sp>
        <p:nvSpPr>
          <p:cNvPr id="9" name="Text Placeholder 5">
            <a:extLst>
              <a:ext uri="{FF2B5EF4-FFF2-40B4-BE49-F238E27FC236}">
                <a16:creationId xmlns:a16="http://schemas.microsoft.com/office/drawing/2014/main" id="{B7AA5E85-8A2F-1D94-3392-244146C1C816}"/>
              </a:ext>
            </a:extLst>
          </p:cNvPr>
          <p:cNvSpPr txBox="1">
            <a:spLocks/>
          </p:cNvSpPr>
          <p:nvPr/>
        </p:nvSpPr>
        <p:spPr>
          <a:xfrm>
            <a:off x="8852558" y="6440716"/>
            <a:ext cx="2576860" cy="2616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100" i="1">
                <a:solidFill>
                  <a:schemeClr val="tx1">
                    <a:lumMod val="75000"/>
                    <a:lumOff val="25000"/>
                  </a:schemeClr>
                </a:solidFill>
                <a:latin typeface="Century Gothic"/>
              </a:rPr>
              <a:t>Image courtesy of Alexander Krest</a:t>
            </a:r>
            <a:endParaRPr lang="en-US" sz="1100" i="1">
              <a:solidFill>
                <a:schemeClr val="tx1">
                  <a:lumMod val="75000"/>
                  <a:lumOff val="25000"/>
                </a:schemeClr>
              </a:solidFill>
              <a:ea typeface="Calibri" panose="020F0502020204030204"/>
              <a:cs typeface="Calibri" panose="020F0502020204030204"/>
            </a:endParaRPr>
          </a:p>
        </p:txBody>
      </p:sp>
    </p:spTree>
    <p:extLst>
      <p:ext uri="{BB962C8B-B14F-4D97-AF65-F5344CB8AC3E}">
        <p14:creationId xmlns:p14="http://schemas.microsoft.com/office/powerpoint/2010/main" val="480692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84A83-C9D5-37DF-10B9-535094DF0430}"/>
              </a:ext>
            </a:extLst>
          </p:cNvPr>
          <p:cNvSpPr/>
          <p:nvPr/>
        </p:nvSpPr>
        <p:spPr>
          <a:xfrm>
            <a:off x="-3376" y="158267"/>
            <a:ext cx="12191338" cy="448788"/>
          </a:xfrm>
          <a:prstGeom prst="rect">
            <a:avLst/>
          </a:prstGeom>
        </p:spPr>
        <p:txBody>
          <a:bodyPr wrap="none" lIns="91440" tIns="45720" rIns="91440" bIns="45720" anchor="ctr" anchorCtr="0">
            <a:noAutofit/>
          </a:bodyPr>
          <a:lstStyle/>
          <a:p>
            <a:pPr algn="ctr"/>
            <a:r>
              <a:rPr lang="en-US" sz="4000" b="1">
                <a:solidFill>
                  <a:srgbClr val="4DAEB3"/>
                </a:solidFill>
                <a:latin typeface="Century Gothic" panose="020F0302020204030204"/>
              </a:rPr>
              <a:t>RESULTS</a:t>
            </a:r>
            <a:endParaRPr lang="en-US">
              <a:cs typeface="Calibri" panose="020F0502020204030204"/>
            </a:endParaRPr>
          </a:p>
        </p:txBody>
      </p:sp>
      <p:sp>
        <p:nvSpPr>
          <p:cNvPr id="5" name="Text Placeholder 5">
            <a:extLst>
              <a:ext uri="{FF2B5EF4-FFF2-40B4-BE49-F238E27FC236}">
                <a16:creationId xmlns:a16="http://schemas.microsoft.com/office/drawing/2014/main" id="{48B719FD-9DC0-14FE-7A54-6E6DD2A4BCB5}"/>
              </a:ext>
            </a:extLst>
          </p:cNvPr>
          <p:cNvSpPr txBox="1">
            <a:spLocks/>
          </p:cNvSpPr>
          <p:nvPr/>
        </p:nvSpPr>
        <p:spPr>
          <a:xfrm>
            <a:off x="4386" y="625175"/>
            <a:ext cx="12190229"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b="1" i="1">
                <a:solidFill>
                  <a:schemeClr val="tx1">
                    <a:lumMod val="75000"/>
                    <a:lumOff val="25000"/>
                  </a:schemeClr>
                </a:solidFill>
                <a:latin typeface="Century Gothic" panose="020F0302020204030204"/>
              </a:rPr>
              <a:t>Localized Principal Component Analysis</a:t>
            </a:r>
            <a:endParaRPr lang="en-US">
              <a:solidFill>
                <a:schemeClr val="tx1">
                  <a:lumMod val="75000"/>
                  <a:lumOff val="25000"/>
                </a:schemeClr>
              </a:solidFill>
              <a:cs typeface="Calibri" panose="020F0502020204030204"/>
            </a:endParaRPr>
          </a:p>
        </p:txBody>
      </p:sp>
      <p:sp>
        <p:nvSpPr>
          <p:cNvPr id="18" name="Text Placeholder 5">
            <a:extLst>
              <a:ext uri="{FF2B5EF4-FFF2-40B4-BE49-F238E27FC236}">
                <a16:creationId xmlns:a16="http://schemas.microsoft.com/office/drawing/2014/main" id="{BF95E262-CB06-1266-6C15-ED873282B705}"/>
              </a:ext>
            </a:extLst>
          </p:cNvPr>
          <p:cNvSpPr txBox="1">
            <a:spLocks/>
          </p:cNvSpPr>
          <p:nvPr/>
        </p:nvSpPr>
        <p:spPr>
          <a:xfrm>
            <a:off x="0" y="1083358"/>
            <a:ext cx="12189343"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000" b="1" i="1">
                <a:solidFill>
                  <a:schemeClr val="tx1">
                    <a:lumMod val="75000"/>
                    <a:lumOff val="25000"/>
                  </a:schemeClr>
                </a:solidFill>
                <a:latin typeface="Century Gothic" panose="020F0302020204030204"/>
              </a:rPr>
              <a:t>Pamunkey (Upper)</a:t>
            </a:r>
            <a:endParaRPr lang="en-US" sz="2000" b="1" i="1">
              <a:solidFill>
                <a:schemeClr val="tx1">
                  <a:lumMod val="75000"/>
                  <a:lumOff val="25000"/>
                </a:schemeClr>
              </a:solidFill>
              <a:latin typeface="Century Gothic"/>
              <a:cs typeface="Calibri" panose="020F0502020204030204"/>
            </a:endParaRPr>
          </a:p>
        </p:txBody>
      </p:sp>
      <p:sp>
        <p:nvSpPr>
          <p:cNvPr id="12" name="Rectangle 11">
            <a:extLst>
              <a:ext uri="{FF2B5EF4-FFF2-40B4-BE49-F238E27FC236}">
                <a16:creationId xmlns:a16="http://schemas.microsoft.com/office/drawing/2014/main" id="{D64FF8D6-4D9A-5BE9-1118-459D29DFAE5E}"/>
              </a:ext>
            </a:extLst>
          </p:cNvPr>
          <p:cNvSpPr/>
          <p:nvPr/>
        </p:nvSpPr>
        <p:spPr>
          <a:xfrm>
            <a:off x="208017" y="416034"/>
            <a:ext cx="481724" cy="113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5" descr="A map of a river&#10;&#10;Description automatically generated">
            <a:extLst>
              <a:ext uri="{FF2B5EF4-FFF2-40B4-BE49-F238E27FC236}">
                <a16:creationId xmlns:a16="http://schemas.microsoft.com/office/drawing/2014/main" id="{A0EF3D4D-CB09-A8BD-EA7E-C40E07077F67}"/>
              </a:ext>
            </a:extLst>
          </p:cNvPr>
          <p:cNvPicPr>
            <a:picLocks noChangeAspect="1"/>
          </p:cNvPicPr>
          <p:nvPr/>
        </p:nvPicPr>
        <p:blipFill rotWithShape="1">
          <a:blip r:embed="rId3"/>
          <a:srcRect l="31592" t="17546" r="44758" b="66055"/>
          <a:stretch/>
        </p:blipFill>
        <p:spPr>
          <a:xfrm>
            <a:off x="10243472" y="120114"/>
            <a:ext cx="1818389" cy="1161824"/>
          </a:xfrm>
          <a:prstGeom prst="rect">
            <a:avLst/>
          </a:prstGeom>
        </p:spPr>
      </p:pic>
      <p:sp>
        <p:nvSpPr>
          <p:cNvPr id="33" name="Rectangle 32">
            <a:extLst>
              <a:ext uri="{FF2B5EF4-FFF2-40B4-BE49-F238E27FC236}">
                <a16:creationId xmlns:a16="http://schemas.microsoft.com/office/drawing/2014/main" id="{D493BAE2-3AA5-B545-E7E4-3EA56F8F951D}"/>
              </a:ext>
            </a:extLst>
          </p:cNvPr>
          <p:cNvSpPr/>
          <p:nvPr/>
        </p:nvSpPr>
        <p:spPr>
          <a:xfrm>
            <a:off x="4117257" y="1505564"/>
            <a:ext cx="135193" cy="2052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1CF94A-5C07-2769-DC30-4C95C2CF9BCF}"/>
              </a:ext>
            </a:extLst>
          </p:cNvPr>
          <p:cNvGrpSpPr/>
          <p:nvPr/>
        </p:nvGrpSpPr>
        <p:grpSpPr>
          <a:xfrm>
            <a:off x="83571" y="3723745"/>
            <a:ext cx="4989615" cy="2911171"/>
            <a:chOff x="447253" y="3810336"/>
            <a:chExt cx="4989615" cy="2911171"/>
          </a:xfrm>
        </p:grpSpPr>
        <p:pic>
          <p:nvPicPr>
            <p:cNvPr id="140" name="Picture 9" descr="A graph of a graph with yellow and orange lines&#10;&#10;Description automatically generated">
              <a:extLst>
                <a:ext uri="{FF2B5EF4-FFF2-40B4-BE49-F238E27FC236}">
                  <a16:creationId xmlns:a16="http://schemas.microsoft.com/office/drawing/2014/main" id="{3CE5273B-B20E-B63D-1F71-1DF9BC9A6318}"/>
                </a:ext>
              </a:extLst>
            </p:cNvPr>
            <p:cNvPicPr>
              <a:picLocks noChangeAspect="1"/>
            </p:cNvPicPr>
            <p:nvPr/>
          </p:nvPicPr>
          <p:blipFill>
            <a:blip r:embed="rId4"/>
            <a:stretch>
              <a:fillRect/>
            </a:stretch>
          </p:blipFill>
          <p:spPr>
            <a:xfrm>
              <a:off x="447253" y="3812372"/>
              <a:ext cx="4989615" cy="2754745"/>
            </a:xfrm>
            <a:prstGeom prst="rect">
              <a:avLst/>
            </a:prstGeom>
          </p:spPr>
        </p:pic>
        <p:sp>
          <p:nvSpPr>
            <p:cNvPr id="227" name="Rectangle 226">
              <a:extLst>
                <a:ext uri="{FF2B5EF4-FFF2-40B4-BE49-F238E27FC236}">
                  <a16:creationId xmlns:a16="http://schemas.microsoft.com/office/drawing/2014/main" id="{64C27BE3-6498-0CE2-B81F-C0F676DC8B24}"/>
                </a:ext>
              </a:extLst>
            </p:cNvPr>
            <p:cNvSpPr/>
            <p:nvPr/>
          </p:nvSpPr>
          <p:spPr>
            <a:xfrm>
              <a:off x="1476733" y="3810336"/>
              <a:ext cx="964214" cy="1689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86B35CC-EFE4-CDE6-A377-B933929DBB14}"/>
                </a:ext>
              </a:extLst>
            </p:cNvPr>
            <p:cNvSpPr/>
            <p:nvPr/>
          </p:nvSpPr>
          <p:spPr>
            <a:xfrm>
              <a:off x="2032000" y="6324600"/>
              <a:ext cx="1733550" cy="317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B690D34-3F8C-3305-E9EF-76AAAD1A387D}"/>
                </a:ext>
              </a:extLst>
            </p:cNvPr>
            <p:cNvSpPr txBox="1"/>
            <p:nvPr/>
          </p:nvSpPr>
          <p:spPr>
            <a:xfrm>
              <a:off x="1363643" y="6173852"/>
              <a:ext cx="52858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-1.0</a:t>
              </a:r>
            </a:p>
          </p:txBody>
        </p:sp>
        <p:sp>
          <p:nvSpPr>
            <p:cNvPr id="41" name="TextBox 40">
              <a:extLst>
                <a:ext uri="{FF2B5EF4-FFF2-40B4-BE49-F238E27FC236}">
                  <a16:creationId xmlns:a16="http://schemas.microsoft.com/office/drawing/2014/main" id="{EA195E7B-254B-9833-D2D0-2E606EEB61C6}"/>
                </a:ext>
              </a:extLst>
            </p:cNvPr>
            <p:cNvSpPr txBox="1"/>
            <p:nvPr/>
          </p:nvSpPr>
          <p:spPr>
            <a:xfrm>
              <a:off x="3808879" y="6173265"/>
              <a:ext cx="49482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1.0</a:t>
              </a:r>
            </a:p>
          </p:txBody>
        </p:sp>
        <p:sp>
          <p:nvSpPr>
            <p:cNvPr id="43" name="Rectangle 42">
              <a:extLst>
                <a:ext uri="{FF2B5EF4-FFF2-40B4-BE49-F238E27FC236}">
                  <a16:creationId xmlns:a16="http://schemas.microsoft.com/office/drawing/2014/main" id="{D8B1230B-A02F-2554-7247-44F802C2E78F}"/>
                </a:ext>
              </a:extLst>
            </p:cNvPr>
            <p:cNvSpPr/>
            <p:nvPr/>
          </p:nvSpPr>
          <p:spPr>
            <a:xfrm>
              <a:off x="2108200" y="6184900"/>
              <a:ext cx="1682750" cy="3365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29E94FC-130C-07D3-4556-593475B8B4D3}"/>
                </a:ext>
              </a:extLst>
            </p:cNvPr>
            <p:cNvSpPr txBox="1"/>
            <p:nvPr/>
          </p:nvSpPr>
          <p:spPr>
            <a:xfrm>
              <a:off x="1125402" y="3883205"/>
              <a:ext cx="419764" cy="2295624"/>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7" name="TextBox 46">
              <a:extLst>
                <a:ext uri="{FF2B5EF4-FFF2-40B4-BE49-F238E27FC236}">
                  <a16:creationId xmlns:a16="http://schemas.microsoft.com/office/drawing/2014/main" id="{AD2D80A8-C571-954B-DA28-7C61E4A40259}"/>
                </a:ext>
              </a:extLst>
            </p:cNvPr>
            <p:cNvSpPr txBox="1"/>
            <p:nvPr/>
          </p:nvSpPr>
          <p:spPr>
            <a:xfrm>
              <a:off x="1085884" y="3844995"/>
              <a:ext cx="494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1.0</a:t>
              </a:r>
            </a:p>
          </p:txBody>
        </p:sp>
        <p:sp>
          <p:nvSpPr>
            <p:cNvPr id="49" name="TextBox 48">
              <a:extLst>
                <a:ext uri="{FF2B5EF4-FFF2-40B4-BE49-F238E27FC236}">
                  <a16:creationId xmlns:a16="http://schemas.microsoft.com/office/drawing/2014/main" id="{AFD6CEBD-D826-D270-3F16-F8FACF443647}"/>
                </a:ext>
              </a:extLst>
            </p:cNvPr>
            <p:cNvSpPr txBox="1"/>
            <p:nvPr/>
          </p:nvSpPr>
          <p:spPr>
            <a:xfrm>
              <a:off x="1067769" y="4904427"/>
              <a:ext cx="5310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0.0</a:t>
              </a:r>
            </a:p>
          </p:txBody>
        </p:sp>
        <p:sp>
          <p:nvSpPr>
            <p:cNvPr id="51" name="TextBox 50">
              <a:extLst>
                <a:ext uri="{FF2B5EF4-FFF2-40B4-BE49-F238E27FC236}">
                  <a16:creationId xmlns:a16="http://schemas.microsoft.com/office/drawing/2014/main" id="{6D90C6F7-2CE7-0045-30B4-5587E72B44AA}"/>
                </a:ext>
              </a:extLst>
            </p:cNvPr>
            <p:cNvSpPr txBox="1"/>
            <p:nvPr/>
          </p:nvSpPr>
          <p:spPr>
            <a:xfrm>
              <a:off x="2238991" y="6413730"/>
              <a:ext cx="12853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Dim1 (36.9%)</a:t>
              </a:r>
              <a:endParaRPr lang="en-US" sz="1400">
                <a:cs typeface="Calibri"/>
              </a:endParaRPr>
            </a:p>
          </p:txBody>
        </p:sp>
        <p:sp>
          <p:nvSpPr>
            <p:cNvPr id="53" name="TextBox 52">
              <a:extLst>
                <a:ext uri="{FF2B5EF4-FFF2-40B4-BE49-F238E27FC236}">
                  <a16:creationId xmlns:a16="http://schemas.microsoft.com/office/drawing/2014/main" id="{7BE3B05F-49D8-6945-E3B0-8A352FDCF836}"/>
                </a:ext>
              </a:extLst>
            </p:cNvPr>
            <p:cNvSpPr txBox="1"/>
            <p:nvPr/>
          </p:nvSpPr>
          <p:spPr>
            <a:xfrm>
              <a:off x="1970839" y="6185101"/>
              <a:ext cx="5248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-0.5</a:t>
              </a:r>
            </a:p>
          </p:txBody>
        </p:sp>
        <p:sp>
          <p:nvSpPr>
            <p:cNvPr id="55" name="TextBox 54">
              <a:extLst>
                <a:ext uri="{FF2B5EF4-FFF2-40B4-BE49-F238E27FC236}">
                  <a16:creationId xmlns:a16="http://schemas.microsoft.com/office/drawing/2014/main" id="{88A820B6-5E40-5809-7A47-522229D47A5E}"/>
                </a:ext>
              </a:extLst>
            </p:cNvPr>
            <p:cNvSpPr txBox="1"/>
            <p:nvPr/>
          </p:nvSpPr>
          <p:spPr>
            <a:xfrm>
              <a:off x="2585995" y="6181930"/>
              <a:ext cx="5310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0.0</a:t>
              </a:r>
            </a:p>
          </p:txBody>
        </p:sp>
        <p:sp>
          <p:nvSpPr>
            <p:cNvPr id="57" name="TextBox 56">
              <a:extLst>
                <a:ext uri="{FF2B5EF4-FFF2-40B4-BE49-F238E27FC236}">
                  <a16:creationId xmlns:a16="http://schemas.microsoft.com/office/drawing/2014/main" id="{5AC18F74-088E-E5C8-8962-46E9B74F10DD}"/>
                </a:ext>
              </a:extLst>
            </p:cNvPr>
            <p:cNvSpPr txBox="1"/>
            <p:nvPr/>
          </p:nvSpPr>
          <p:spPr>
            <a:xfrm>
              <a:off x="3210863" y="6188160"/>
              <a:ext cx="5050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0.5</a:t>
              </a:r>
            </a:p>
          </p:txBody>
        </p:sp>
        <p:sp>
          <p:nvSpPr>
            <p:cNvPr id="59" name="TextBox 58">
              <a:extLst>
                <a:ext uri="{FF2B5EF4-FFF2-40B4-BE49-F238E27FC236}">
                  <a16:creationId xmlns:a16="http://schemas.microsoft.com/office/drawing/2014/main" id="{ABD118FA-C0D2-BAA4-0C15-0C4A07657752}"/>
                </a:ext>
              </a:extLst>
            </p:cNvPr>
            <p:cNvSpPr txBox="1"/>
            <p:nvPr/>
          </p:nvSpPr>
          <p:spPr>
            <a:xfrm>
              <a:off x="1040318" y="4393997"/>
              <a:ext cx="50508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0.5</a:t>
              </a:r>
            </a:p>
          </p:txBody>
        </p:sp>
        <p:sp>
          <p:nvSpPr>
            <p:cNvPr id="61" name="TextBox 60">
              <a:extLst>
                <a:ext uri="{FF2B5EF4-FFF2-40B4-BE49-F238E27FC236}">
                  <a16:creationId xmlns:a16="http://schemas.microsoft.com/office/drawing/2014/main" id="{56A2CEED-5430-2EBE-B20D-1BC00A431262}"/>
                </a:ext>
              </a:extLst>
            </p:cNvPr>
            <p:cNvSpPr txBox="1"/>
            <p:nvPr/>
          </p:nvSpPr>
          <p:spPr>
            <a:xfrm>
              <a:off x="1015567" y="5973688"/>
              <a:ext cx="52858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-1.0</a:t>
              </a:r>
            </a:p>
          </p:txBody>
        </p:sp>
        <p:sp>
          <p:nvSpPr>
            <p:cNvPr id="63" name="TextBox 62">
              <a:extLst>
                <a:ext uri="{FF2B5EF4-FFF2-40B4-BE49-F238E27FC236}">
                  <a16:creationId xmlns:a16="http://schemas.microsoft.com/office/drawing/2014/main" id="{FD99A4F5-C51A-60CF-136A-B097B05AEFEC}"/>
                </a:ext>
              </a:extLst>
            </p:cNvPr>
            <p:cNvSpPr txBox="1"/>
            <p:nvPr/>
          </p:nvSpPr>
          <p:spPr>
            <a:xfrm>
              <a:off x="1018545" y="5447011"/>
              <a:ext cx="5248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-0.5</a:t>
              </a:r>
            </a:p>
          </p:txBody>
        </p:sp>
        <p:sp>
          <p:nvSpPr>
            <p:cNvPr id="65" name="TextBox 64">
              <a:extLst>
                <a:ext uri="{FF2B5EF4-FFF2-40B4-BE49-F238E27FC236}">
                  <a16:creationId xmlns:a16="http://schemas.microsoft.com/office/drawing/2014/main" id="{7571C6D4-3814-D2D2-4E3A-7A7B5581F19C}"/>
                </a:ext>
              </a:extLst>
            </p:cNvPr>
            <p:cNvSpPr txBox="1"/>
            <p:nvPr/>
          </p:nvSpPr>
          <p:spPr>
            <a:xfrm rot="16200000">
              <a:off x="201318" y="4933161"/>
              <a:ext cx="146347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Dim2 (25.3%)</a:t>
              </a:r>
            </a:p>
          </p:txBody>
        </p:sp>
      </p:grpSp>
      <p:grpSp>
        <p:nvGrpSpPr>
          <p:cNvPr id="2" name="Group 1">
            <a:extLst>
              <a:ext uri="{FF2B5EF4-FFF2-40B4-BE49-F238E27FC236}">
                <a16:creationId xmlns:a16="http://schemas.microsoft.com/office/drawing/2014/main" id="{9C922ADE-5DE0-BB17-6200-D72F3DF9EB82}"/>
              </a:ext>
            </a:extLst>
          </p:cNvPr>
          <p:cNvGrpSpPr/>
          <p:nvPr/>
        </p:nvGrpSpPr>
        <p:grpSpPr>
          <a:xfrm>
            <a:off x="6577248" y="3744002"/>
            <a:ext cx="5483099" cy="2910883"/>
            <a:chOff x="6499316" y="3813275"/>
            <a:chExt cx="5483099" cy="2910883"/>
          </a:xfrm>
        </p:grpSpPr>
        <p:pic>
          <p:nvPicPr>
            <p:cNvPr id="147" name="Picture 11" descr="A diagram of a diagram&#10;&#10;Description automatically generated">
              <a:extLst>
                <a:ext uri="{FF2B5EF4-FFF2-40B4-BE49-F238E27FC236}">
                  <a16:creationId xmlns:a16="http://schemas.microsoft.com/office/drawing/2014/main" id="{F115149A-7DB1-09AD-C27F-D99FC6012FC1}"/>
                </a:ext>
              </a:extLst>
            </p:cNvPr>
            <p:cNvPicPr>
              <a:picLocks noChangeAspect="1"/>
            </p:cNvPicPr>
            <p:nvPr/>
          </p:nvPicPr>
          <p:blipFill>
            <a:blip r:embed="rId5"/>
            <a:stretch>
              <a:fillRect/>
            </a:stretch>
          </p:blipFill>
          <p:spPr>
            <a:xfrm>
              <a:off x="6758303" y="3813275"/>
              <a:ext cx="4985047" cy="2756467"/>
            </a:xfrm>
            <a:prstGeom prst="rect">
              <a:avLst/>
            </a:prstGeom>
          </p:spPr>
        </p:pic>
        <p:sp>
          <p:nvSpPr>
            <p:cNvPr id="249" name="Rectangle 248">
              <a:extLst>
                <a:ext uri="{FF2B5EF4-FFF2-40B4-BE49-F238E27FC236}">
                  <a16:creationId xmlns:a16="http://schemas.microsoft.com/office/drawing/2014/main" id="{3481EE32-0A00-6A08-373D-4993E262A677}"/>
                </a:ext>
              </a:extLst>
            </p:cNvPr>
            <p:cNvSpPr/>
            <p:nvPr/>
          </p:nvSpPr>
          <p:spPr>
            <a:xfrm>
              <a:off x="11154103" y="4690241"/>
              <a:ext cx="637189" cy="10247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5ADD213A-58C1-CD62-37A0-63310BB4A896}"/>
                </a:ext>
              </a:extLst>
            </p:cNvPr>
            <p:cNvSpPr/>
            <p:nvPr/>
          </p:nvSpPr>
          <p:spPr>
            <a:xfrm>
              <a:off x="8736724" y="6398172"/>
              <a:ext cx="709448" cy="170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113" descr="A black background with a black square&#10;&#10;Description automatically generated">
              <a:extLst>
                <a:ext uri="{FF2B5EF4-FFF2-40B4-BE49-F238E27FC236}">
                  <a16:creationId xmlns:a16="http://schemas.microsoft.com/office/drawing/2014/main" id="{F3E5223D-7A5A-4056-79BB-5DC82A166FEF}"/>
                </a:ext>
              </a:extLst>
            </p:cNvPr>
            <p:cNvPicPr>
              <a:picLocks noChangeAspect="1"/>
            </p:cNvPicPr>
            <p:nvPr/>
          </p:nvPicPr>
          <p:blipFill>
            <a:blip r:embed="rId6"/>
            <a:stretch>
              <a:fillRect/>
            </a:stretch>
          </p:blipFill>
          <p:spPr>
            <a:xfrm>
              <a:off x="11236001" y="4785259"/>
              <a:ext cx="151783" cy="129888"/>
            </a:xfrm>
            <a:prstGeom prst="rect">
              <a:avLst/>
            </a:prstGeom>
          </p:spPr>
        </p:pic>
        <p:pic>
          <p:nvPicPr>
            <p:cNvPr id="69" name="Picture 115" descr="A black background with a black square&#10;&#10;Description automatically generated">
              <a:extLst>
                <a:ext uri="{FF2B5EF4-FFF2-40B4-BE49-F238E27FC236}">
                  <a16:creationId xmlns:a16="http://schemas.microsoft.com/office/drawing/2014/main" id="{BB4EA11F-CA05-BE57-3363-E911760EC788}"/>
                </a:ext>
              </a:extLst>
            </p:cNvPr>
            <p:cNvPicPr>
              <a:picLocks noChangeAspect="1"/>
            </p:cNvPicPr>
            <p:nvPr/>
          </p:nvPicPr>
          <p:blipFill>
            <a:blip r:embed="rId7"/>
            <a:stretch>
              <a:fillRect/>
            </a:stretch>
          </p:blipFill>
          <p:spPr>
            <a:xfrm>
              <a:off x="11236000" y="5012870"/>
              <a:ext cx="151784" cy="129888"/>
            </a:xfrm>
            <a:prstGeom prst="rect">
              <a:avLst/>
            </a:prstGeom>
          </p:spPr>
        </p:pic>
        <p:pic>
          <p:nvPicPr>
            <p:cNvPr id="71" name="Picture 116" descr="A black background with a black square&#10;&#10;Description automatically generated">
              <a:extLst>
                <a:ext uri="{FF2B5EF4-FFF2-40B4-BE49-F238E27FC236}">
                  <a16:creationId xmlns:a16="http://schemas.microsoft.com/office/drawing/2014/main" id="{BFF600BD-6540-99B7-BFC6-1899934F8618}"/>
                </a:ext>
              </a:extLst>
            </p:cNvPr>
            <p:cNvPicPr>
              <a:picLocks noChangeAspect="1"/>
            </p:cNvPicPr>
            <p:nvPr/>
          </p:nvPicPr>
          <p:blipFill>
            <a:blip r:embed="rId8"/>
            <a:stretch>
              <a:fillRect/>
            </a:stretch>
          </p:blipFill>
          <p:spPr>
            <a:xfrm>
              <a:off x="11236001" y="5250376"/>
              <a:ext cx="151784" cy="129888"/>
            </a:xfrm>
            <a:prstGeom prst="rect">
              <a:avLst/>
            </a:prstGeom>
          </p:spPr>
        </p:pic>
        <p:pic>
          <p:nvPicPr>
            <p:cNvPr id="73" name="Picture 117" descr="A white circle with a cross&#10;&#10;Description automatically generated">
              <a:extLst>
                <a:ext uri="{FF2B5EF4-FFF2-40B4-BE49-F238E27FC236}">
                  <a16:creationId xmlns:a16="http://schemas.microsoft.com/office/drawing/2014/main" id="{3D8CBF83-DC85-1FE6-D1CC-02E5C893474C}"/>
                </a:ext>
              </a:extLst>
            </p:cNvPr>
            <p:cNvPicPr>
              <a:picLocks noChangeAspect="1"/>
            </p:cNvPicPr>
            <p:nvPr/>
          </p:nvPicPr>
          <p:blipFill>
            <a:blip r:embed="rId9"/>
            <a:stretch>
              <a:fillRect/>
            </a:stretch>
          </p:blipFill>
          <p:spPr>
            <a:xfrm>
              <a:off x="11236001" y="5477987"/>
              <a:ext cx="151783" cy="129887"/>
            </a:xfrm>
            <a:prstGeom prst="rect">
              <a:avLst/>
            </a:prstGeom>
          </p:spPr>
        </p:pic>
        <p:sp>
          <p:nvSpPr>
            <p:cNvPr id="75" name="TextBox 74">
              <a:extLst>
                <a:ext uri="{FF2B5EF4-FFF2-40B4-BE49-F238E27FC236}">
                  <a16:creationId xmlns:a16="http://schemas.microsoft.com/office/drawing/2014/main" id="{280BB8F4-D628-6804-681D-EEE96A88555E}"/>
                </a:ext>
              </a:extLst>
            </p:cNvPr>
            <p:cNvSpPr txBox="1"/>
            <p:nvPr/>
          </p:nvSpPr>
          <p:spPr>
            <a:xfrm>
              <a:off x="11345285" y="4709175"/>
              <a:ext cx="6198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2019</a:t>
              </a:r>
            </a:p>
          </p:txBody>
        </p:sp>
        <p:sp>
          <p:nvSpPr>
            <p:cNvPr id="77" name="TextBox 76">
              <a:extLst>
                <a:ext uri="{FF2B5EF4-FFF2-40B4-BE49-F238E27FC236}">
                  <a16:creationId xmlns:a16="http://schemas.microsoft.com/office/drawing/2014/main" id="{B86E410B-042F-064B-10EE-42141CFBB75F}"/>
                </a:ext>
              </a:extLst>
            </p:cNvPr>
            <p:cNvSpPr txBox="1"/>
            <p:nvPr/>
          </p:nvSpPr>
          <p:spPr>
            <a:xfrm>
              <a:off x="11336626" y="4929363"/>
              <a:ext cx="637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2020</a:t>
              </a:r>
            </a:p>
          </p:txBody>
        </p:sp>
        <p:sp>
          <p:nvSpPr>
            <p:cNvPr id="79" name="TextBox 78">
              <a:extLst>
                <a:ext uri="{FF2B5EF4-FFF2-40B4-BE49-F238E27FC236}">
                  <a16:creationId xmlns:a16="http://schemas.microsoft.com/office/drawing/2014/main" id="{0E9308CD-A7C5-E71A-397B-072D283102E3}"/>
                </a:ext>
              </a:extLst>
            </p:cNvPr>
            <p:cNvSpPr txBox="1"/>
            <p:nvPr/>
          </p:nvSpPr>
          <p:spPr>
            <a:xfrm>
              <a:off x="11345284" y="5191610"/>
              <a:ext cx="637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2021</a:t>
              </a:r>
            </a:p>
          </p:txBody>
        </p:sp>
        <p:sp>
          <p:nvSpPr>
            <p:cNvPr id="81" name="TextBox 80">
              <a:extLst>
                <a:ext uri="{FF2B5EF4-FFF2-40B4-BE49-F238E27FC236}">
                  <a16:creationId xmlns:a16="http://schemas.microsoft.com/office/drawing/2014/main" id="{C5354617-6A20-F71D-4180-3467578A2780}"/>
                </a:ext>
              </a:extLst>
            </p:cNvPr>
            <p:cNvSpPr txBox="1"/>
            <p:nvPr/>
          </p:nvSpPr>
          <p:spPr>
            <a:xfrm>
              <a:off x="11336626" y="5403138"/>
              <a:ext cx="6457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2022</a:t>
              </a:r>
            </a:p>
          </p:txBody>
        </p:sp>
        <p:sp>
          <p:nvSpPr>
            <p:cNvPr id="83" name="TextBox 82">
              <a:extLst>
                <a:ext uri="{FF2B5EF4-FFF2-40B4-BE49-F238E27FC236}">
                  <a16:creationId xmlns:a16="http://schemas.microsoft.com/office/drawing/2014/main" id="{B4EC5F4B-B51E-33F7-C535-D289B765F623}"/>
                </a:ext>
              </a:extLst>
            </p:cNvPr>
            <p:cNvSpPr txBox="1"/>
            <p:nvPr/>
          </p:nvSpPr>
          <p:spPr>
            <a:xfrm rot="16200000">
              <a:off x="5891161" y="5142893"/>
              <a:ext cx="15240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Dim2 (25.3%)</a:t>
              </a:r>
            </a:p>
          </p:txBody>
        </p:sp>
        <p:sp>
          <p:nvSpPr>
            <p:cNvPr id="86" name="TextBox 85">
              <a:extLst>
                <a:ext uri="{FF2B5EF4-FFF2-40B4-BE49-F238E27FC236}">
                  <a16:creationId xmlns:a16="http://schemas.microsoft.com/office/drawing/2014/main" id="{B61188A0-E333-9AAD-EFCA-A45909204BB1}"/>
                </a:ext>
              </a:extLst>
            </p:cNvPr>
            <p:cNvSpPr txBox="1"/>
            <p:nvPr/>
          </p:nvSpPr>
          <p:spPr>
            <a:xfrm>
              <a:off x="6956853" y="3846795"/>
              <a:ext cx="1197092" cy="209315"/>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2" name="TextBox 91">
              <a:extLst>
                <a:ext uri="{FF2B5EF4-FFF2-40B4-BE49-F238E27FC236}">
                  <a16:creationId xmlns:a16="http://schemas.microsoft.com/office/drawing/2014/main" id="{FAEC2423-877C-9BD7-6F10-4B3D613B333C}"/>
                </a:ext>
              </a:extLst>
            </p:cNvPr>
            <p:cNvSpPr txBox="1"/>
            <p:nvPr/>
          </p:nvSpPr>
          <p:spPr>
            <a:xfrm>
              <a:off x="6721186" y="4202248"/>
              <a:ext cx="235614" cy="2308324"/>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94" name="TextBox 93">
              <a:extLst>
                <a:ext uri="{FF2B5EF4-FFF2-40B4-BE49-F238E27FC236}">
                  <a16:creationId xmlns:a16="http://schemas.microsoft.com/office/drawing/2014/main" id="{7DA83DEB-600C-7B70-D6EE-5B1BA3FC3DB4}"/>
                </a:ext>
              </a:extLst>
            </p:cNvPr>
            <p:cNvSpPr txBox="1"/>
            <p:nvPr/>
          </p:nvSpPr>
          <p:spPr>
            <a:xfrm>
              <a:off x="6894294" y="4118488"/>
              <a:ext cx="19583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a:t>
              </a:r>
            </a:p>
          </p:txBody>
        </p:sp>
        <p:sp>
          <p:nvSpPr>
            <p:cNvPr id="104" name="TextBox 103">
              <a:extLst>
                <a:ext uri="{FF2B5EF4-FFF2-40B4-BE49-F238E27FC236}">
                  <a16:creationId xmlns:a16="http://schemas.microsoft.com/office/drawing/2014/main" id="{138EA1DF-C0C2-24C6-5FDE-B41E453C07A1}"/>
                </a:ext>
              </a:extLst>
            </p:cNvPr>
            <p:cNvSpPr txBox="1"/>
            <p:nvPr/>
          </p:nvSpPr>
          <p:spPr>
            <a:xfrm rot="5400000">
              <a:off x="8516803" y="5335704"/>
              <a:ext cx="235614" cy="2308324"/>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96" name="TextBox 95">
              <a:extLst>
                <a:ext uri="{FF2B5EF4-FFF2-40B4-BE49-F238E27FC236}">
                  <a16:creationId xmlns:a16="http://schemas.microsoft.com/office/drawing/2014/main" id="{CC02AF4A-72EC-C910-97E2-3E05AAE97EA9}"/>
                </a:ext>
              </a:extLst>
            </p:cNvPr>
            <p:cNvSpPr txBox="1"/>
            <p:nvPr/>
          </p:nvSpPr>
          <p:spPr>
            <a:xfrm>
              <a:off x="6955047" y="4589031"/>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a:t>
              </a:r>
            </a:p>
          </p:txBody>
        </p:sp>
        <p:sp>
          <p:nvSpPr>
            <p:cNvPr id="98" name="TextBox 97">
              <a:extLst>
                <a:ext uri="{FF2B5EF4-FFF2-40B4-BE49-F238E27FC236}">
                  <a16:creationId xmlns:a16="http://schemas.microsoft.com/office/drawing/2014/main" id="{9214E107-58EE-C658-0059-E3B83FA23611}"/>
                </a:ext>
              </a:extLst>
            </p:cNvPr>
            <p:cNvSpPr txBox="1"/>
            <p:nvPr/>
          </p:nvSpPr>
          <p:spPr>
            <a:xfrm>
              <a:off x="6940733" y="5058809"/>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a:t>
              </a:r>
            </a:p>
          </p:txBody>
        </p:sp>
        <p:sp>
          <p:nvSpPr>
            <p:cNvPr id="100" name="TextBox 99">
              <a:extLst>
                <a:ext uri="{FF2B5EF4-FFF2-40B4-BE49-F238E27FC236}">
                  <a16:creationId xmlns:a16="http://schemas.microsoft.com/office/drawing/2014/main" id="{47A575FE-BB07-61CB-FC50-281487DD1700}"/>
                </a:ext>
              </a:extLst>
            </p:cNvPr>
            <p:cNvSpPr txBox="1"/>
            <p:nvPr/>
          </p:nvSpPr>
          <p:spPr>
            <a:xfrm>
              <a:off x="6784750" y="5548119"/>
              <a:ext cx="39893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a:t>
              </a:r>
            </a:p>
          </p:txBody>
        </p:sp>
        <p:sp>
          <p:nvSpPr>
            <p:cNvPr id="102" name="TextBox 101">
              <a:extLst>
                <a:ext uri="{FF2B5EF4-FFF2-40B4-BE49-F238E27FC236}">
                  <a16:creationId xmlns:a16="http://schemas.microsoft.com/office/drawing/2014/main" id="{D269F30E-4B96-2EDF-2B52-037FF5CDFD46}"/>
                </a:ext>
              </a:extLst>
            </p:cNvPr>
            <p:cNvSpPr txBox="1"/>
            <p:nvPr/>
          </p:nvSpPr>
          <p:spPr>
            <a:xfrm>
              <a:off x="6762503" y="6028580"/>
              <a:ext cx="44323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a:t>
              </a:r>
            </a:p>
          </p:txBody>
        </p:sp>
        <p:sp>
          <p:nvSpPr>
            <p:cNvPr id="106" name="TextBox 105">
              <a:extLst>
                <a:ext uri="{FF2B5EF4-FFF2-40B4-BE49-F238E27FC236}">
                  <a16:creationId xmlns:a16="http://schemas.microsoft.com/office/drawing/2014/main" id="{9A1DB592-58C7-9798-B5BE-59A7FD75C787}"/>
                </a:ext>
              </a:extLst>
            </p:cNvPr>
            <p:cNvSpPr txBox="1"/>
            <p:nvPr/>
          </p:nvSpPr>
          <p:spPr>
            <a:xfrm>
              <a:off x="9654089" y="6226328"/>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a:t>
              </a:r>
            </a:p>
          </p:txBody>
        </p:sp>
        <p:sp>
          <p:nvSpPr>
            <p:cNvPr id="108" name="TextBox 107">
              <a:extLst>
                <a:ext uri="{FF2B5EF4-FFF2-40B4-BE49-F238E27FC236}">
                  <a16:creationId xmlns:a16="http://schemas.microsoft.com/office/drawing/2014/main" id="{464F3B11-3A20-19F5-7E94-93F14F15D060}"/>
                </a:ext>
              </a:extLst>
            </p:cNvPr>
            <p:cNvSpPr txBox="1"/>
            <p:nvPr/>
          </p:nvSpPr>
          <p:spPr>
            <a:xfrm>
              <a:off x="9090991" y="6416381"/>
              <a:ext cx="12849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Dim1 (36.9%)</a:t>
              </a:r>
              <a:endParaRPr lang="en-US" sz="1400">
                <a:cs typeface="Calibri"/>
              </a:endParaRPr>
            </a:p>
          </p:txBody>
        </p:sp>
        <p:sp>
          <p:nvSpPr>
            <p:cNvPr id="90" name="TextBox 89">
              <a:extLst>
                <a:ext uri="{FF2B5EF4-FFF2-40B4-BE49-F238E27FC236}">
                  <a16:creationId xmlns:a16="http://schemas.microsoft.com/office/drawing/2014/main" id="{4AA4E4A8-CD9F-6682-95E3-480AE93A9FA6}"/>
                </a:ext>
              </a:extLst>
            </p:cNvPr>
            <p:cNvSpPr txBox="1"/>
            <p:nvPr/>
          </p:nvSpPr>
          <p:spPr>
            <a:xfrm>
              <a:off x="8098634" y="6219017"/>
              <a:ext cx="35169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a:t>
              </a:r>
            </a:p>
          </p:txBody>
        </p:sp>
        <p:sp>
          <p:nvSpPr>
            <p:cNvPr id="109" name="TextBox 108">
              <a:extLst>
                <a:ext uri="{FF2B5EF4-FFF2-40B4-BE49-F238E27FC236}">
                  <a16:creationId xmlns:a16="http://schemas.microsoft.com/office/drawing/2014/main" id="{999AFD5A-D8F9-B239-C46B-DA57057FB80D}"/>
                </a:ext>
              </a:extLst>
            </p:cNvPr>
            <p:cNvSpPr txBox="1"/>
            <p:nvPr/>
          </p:nvSpPr>
          <p:spPr>
            <a:xfrm>
              <a:off x="10371757" y="6235935"/>
              <a:ext cx="10924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a:t>
              </a:r>
            </a:p>
          </p:txBody>
        </p:sp>
        <p:sp>
          <p:nvSpPr>
            <p:cNvPr id="110" name="TextBox 109">
              <a:extLst>
                <a:ext uri="{FF2B5EF4-FFF2-40B4-BE49-F238E27FC236}">
                  <a16:creationId xmlns:a16="http://schemas.microsoft.com/office/drawing/2014/main" id="{E34BB525-FB26-1942-0B1B-61195F523B4E}"/>
                </a:ext>
              </a:extLst>
            </p:cNvPr>
            <p:cNvSpPr txBox="1"/>
            <p:nvPr/>
          </p:nvSpPr>
          <p:spPr>
            <a:xfrm>
              <a:off x="8788072" y="6217941"/>
              <a:ext cx="39893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a:t>
              </a:r>
            </a:p>
          </p:txBody>
        </p:sp>
        <p:sp>
          <p:nvSpPr>
            <p:cNvPr id="112" name="TextBox 111">
              <a:extLst>
                <a:ext uri="{FF2B5EF4-FFF2-40B4-BE49-F238E27FC236}">
                  <a16:creationId xmlns:a16="http://schemas.microsoft.com/office/drawing/2014/main" id="{FECFABB8-244C-2726-4332-BB787B9770E4}"/>
                </a:ext>
              </a:extLst>
            </p:cNvPr>
            <p:cNvSpPr txBox="1"/>
            <p:nvPr/>
          </p:nvSpPr>
          <p:spPr>
            <a:xfrm>
              <a:off x="7379649" y="6219017"/>
              <a:ext cx="35169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-3</a:t>
              </a:r>
            </a:p>
          </p:txBody>
        </p:sp>
        <p:sp>
          <p:nvSpPr>
            <p:cNvPr id="88" name="TextBox 87">
              <a:extLst>
                <a:ext uri="{FF2B5EF4-FFF2-40B4-BE49-F238E27FC236}">
                  <a16:creationId xmlns:a16="http://schemas.microsoft.com/office/drawing/2014/main" id="{2C0CD587-0A11-4E37-1185-C0BC3741EEE0}"/>
                </a:ext>
              </a:extLst>
            </p:cNvPr>
            <p:cNvSpPr txBox="1"/>
            <p:nvPr/>
          </p:nvSpPr>
          <p:spPr>
            <a:xfrm>
              <a:off x="11047303" y="6234669"/>
              <a:ext cx="195830"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a:t>
              </a:r>
            </a:p>
          </p:txBody>
        </p:sp>
      </p:grpSp>
      <p:grpSp>
        <p:nvGrpSpPr>
          <p:cNvPr id="26" name="Group 25">
            <a:extLst>
              <a:ext uri="{FF2B5EF4-FFF2-40B4-BE49-F238E27FC236}">
                <a16:creationId xmlns:a16="http://schemas.microsoft.com/office/drawing/2014/main" id="{DB7003C5-0C7A-E8E5-4814-11BF14773642}"/>
              </a:ext>
            </a:extLst>
          </p:cNvPr>
          <p:cNvGrpSpPr/>
          <p:nvPr/>
        </p:nvGrpSpPr>
        <p:grpSpPr>
          <a:xfrm>
            <a:off x="3832904" y="1504659"/>
            <a:ext cx="4520724" cy="2562352"/>
            <a:chOff x="3772290" y="1487341"/>
            <a:chExt cx="4520724" cy="2562352"/>
          </a:xfrm>
        </p:grpSpPr>
        <p:pic>
          <p:nvPicPr>
            <p:cNvPr id="132" name="Picture 8" descr="A graph with a line and a line&#10;&#10;Description automatically generated">
              <a:extLst>
                <a:ext uri="{FF2B5EF4-FFF2-40B4-BE49-F238E27FC236}">
                  <a16:creationId xmlns:a16="http://schemas.microsoft.com/office/drawing/2014/main" id="{BB860219-E8C3-E99D-2350-C8E44A0FD23D}"/>
                </a:ext>
              </a:extLst>
            </p:cNvPr>
            <p:cNvPicPr>
              <a:picLocks noChangeAspect="1"/>
            </p:cNvPicPr>
            <p:nvPr/>
          </p:nvPicPr>
          <p:blipFill rotWithShape="1">
            <a:blip r:embed="rId10"/>
            <a:srcRect l="163" t="5559" b="1032"/>
            <a:stretch/>
          </p:blipFill>
          <p:spPr>
            <a:xfrm>
              <a:off x="4101917" y="1617212"/>
              <a:ext cx="4191097" cy="2179734"/>
            </a:xfrm>
            <a:prstGeom prst="rect">
              <a:avLst/>
            </a:prstGeom>
          </p:spPr>
        </p:pic>
        <p:sp>
          <p:nvSpPr>
            <p:cNvPr id="177" name="Rectangle 176">
              <a:extLst>
                <a:ext uri="{FF2B5EF4-FFF2-40B4-BE49-F238E27FC236}">
                  <a16:creationId xmlns:a16="http://schemas.microsoft.com/office/drawing/2014/main" id="{4F8B3C40-33A9-AC0F-D641-352012EEF601}"/>
                </a:ext>
              </a:extLst>
            </p:cNvPr>
            <p:cNvSpPr/>
            <p:nvPr/>
          </p:nvSpPr>
          <p:spPr>
            <a:xfrm>
              <a:off x="4321272" y="1487341"/>
              <a:ext cx="610253" cy="1689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03CB3DD-701F-7360-3577-B2DBB73E9931}"/>
                </a:ext>
              </a:extLst>
            </p:cNvPr>
            <p:cNvSpPr/>
            <p:nvPr/>
          </p:nvSpPr>
          <p:spPr>
            <a:xfrm>
              <a:off x="4097145" y="1613384"/>
              <a:ext cx="272621" cy="20463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A3E901-5DE9-7CA5-C36F-EA8A3DA8862A}"/>
                </a:ext>
              </a:extLst>
            </p:cNvPr>
            <p:cNvSpPr txBox="1"/>
            <p:nvPr/>
          </p:nvSpPr>
          <p:spPr>
            <a:xfrm rot="16200000">
              <a:off x="2824742" y="2477135"/>
              <a:ext cx="229520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 of Explained Variance</a:t>
              </a:r>
            </a:p>
            <a:p>
              <a:pPr algn="ctr"/>
              <a:endParaRPr lang="en-US" sz="600">
                <a:solidFill>
                  <a:srgbClr val="3F3F3F"/>
                </a:solidFill>
                <a:latin typeface="Century Gothic"/>
              </a:endParaRPr>
            </a:p>
          </p:txBody>
        </p:sp>
        <p:sp>
          <p:nvSpPr>
            <p:cNvPr id="22" name="TextBox 21">
              <a:extLst>
                <a:ext uri="{FF2B5EF4-FFF2-40B4-BE49-F238E27FC236}">
                  <a16:creationId xmlns:a16="http://schemas.microsoft.com/office/drawing/2014/main" id="{82A8217F-170A-A59A-C223-3CE1D6ED569F}"/>
                </a:ext>
              </a:extLst>
            </p:cNvPr>
            <p:cNvSpPr txBox="1"/>
            <p:nvPr/>
          </p:nvSpPr>
          <p:spPr>
            <a:xfrm>
              <a:off x="4119993" y="1618374"/>
              <a:ext cx="261591" cy="2031325"/>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7" name="TextBox 6">
              <a:extLst>
                <a:ext uri="{FF2B5EF4-FFF2-40B4-BE49-F238E27FC236}">
                  <a16:creationId xmlns:a16="http://schemas.microsoft.com/office/drawing/2014/main" id="{2A134A7E-4F1E-6101-9CD8-231D5DE6855A}"/>
                </a:ext>
              </a:extLst>
            </p:cNvPr>
            <p:cNvSpPr txBox="1"/>
            <p:nvPr/>
          </p:nvSpPr>
          <p:spPr>
            <a:xfrm>
              <a:off x="4053735" y="1984477"/>
              <a:ext cx="400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65000"/>
                      <a:lumOff val="35000"/>
                    </a:schemeClr>
                  </a:solidFill>
                  <a:latin typeface="Century Gothic"/>
                </a:rPr>
                <a:t>40</a:t>
              </a:r>
            </a:p>
          </p:txBody>
        </p:sp>
        <p:sp>
          <p:nvSpPr>
            <p:cNvPr id="16" name="TextBox 15">
              <a:extLst>
                <a:ext uri="{FF2B5EF4-FFF2-40B4-BE49-F238E27FC236}">
                  <a16:creationId xmlns:a16="http://schemas.microsoft.com/office/drawing/2014/main" id="{D0C63A0B-F67F-80EF-946F-654CB8F49BFC}"/>
                </a:ext>
              </a:extLst>
            </p:cNvPr>
            <p:cNvSpPr txBox="1"/>
            <p:nvPr/>
          </p:nvSpPr>
          <p:spPr>
            <a:xfrm>
              <a:off x="4044094" y="2699987"/>
              <a:ext cx="4008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20</a:t>
              </a:r>
            </a:p>
          </p:txBody>
        </p:sp>
        <p:sp>
          <p:nvSpPr>
            <p:cNvPr id="9" name="TextBox 8">
              <a:extLst>
                <a:ext uri="{FF2B5EF4-FFF2-40B4-BE49-F238E27FC236}">
                  <a16:creationId xmlns:a16="http://schemas.microsoft.com/office/drawing/2014/main" id="{9FAADEDB-7438-3AA6-30F4-5E26EE6424E3}"/>
                </a:ext>
              </a:extLst>
            </p:cNvPr>
            <p:cNvSpPr txBox="1"/>
            <p:nvPr/>
          </p:nvSpPr>
          <p:spPr>
            <a:xfrm>
              <a:off x="4039190" y="2351966"/>
              <a:ext cx="422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30</a:t>
              </a:r>
            </a:p>
          </p:txBody>
        </p:sp>
        <p:sp>
          <p:nvSpPr>
            <p:cNvPr id="14" name="TextBox 13">
              <a:extLst>
                <a:ext uri="{FF2B5EF4-FFF2-40B4-BE49-F238E27FC236}">
                  <a16:creationId xmlns:a16="http://schemas.microsoft.com/office/drawing/2014/main" id="{32A6BFB8-17DB-28E3-0682-255590D4FBBF}"/>
                </a:ext>
              </a:extLst>
            </p:cNvPr>
            <p:cNvSpPr txBox="1"/>
            <p:nvPr/>
          </p:nvSpPr>
          <p:spPr>
            <a:xfrm>
              <a:off x="4079070" y="3379308"/>
              <a:ext cx="296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0</a:t>
              </a:r>
            </a:p>
          </p:txBody>
        </p:sp>
        <p:sp>
          <p:nvSpPr>
            <p:cNvPr id="31" name="TextBox 30">
              <a:extLst>
                <a:ext uri="{FF2B5EF4-FFF2-40B4-BE49-F238E27FC236}">
                  <a16:creationId xmlns:a16="http://schemas.microsoft.com/office/drawing/2014/main" id="{689D0640-158D-444A-4434-ADE51FADD294}"/>
                </a:ext>
              </a:extLst>
            </p:cNvPr>
            <p:cNvSpPr txBox="1"/>
            <p:nvPr/>
          </p:nvSpPr>
          <p:spPr>
            <a:xfrm>
              <a:off x="4040865" y="1617615"/>
              <a:ext cx="4147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rPr>
                <a:t>50</a:t>
              </a:r>
            </a:p>
          </p:txBody>
        </p:sp>
        <p:sp>
          <p:nvSpPr>
            <p:cNvPr id="11" name="TextBox 10">
              <a:extLst>
                <a:ext uri="{FF2B5EF4-FFF2-40B4-BE49-F238E27FC236}">
                  <a16:creationId xmlns:a16="http://schemas.microsoft.com/office/drawing/2014/main" id="{2B6316AC-1D64-79F0-D9F4-4F19DB65E0D8}"/>
                </a:ext>
              </a:extLst>
            </p:cNvPr>
            <p:cNvSpPr txBox="1"/>
            <p:nvPr/>
          </p:nvSpPr>
          <p:spPr>
            <a:xfrm>
              <a:off x="4039171" y="3029755"/>
              <a:ext cx="386192"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10</a:t>
              </a:r>
            </a:p>
          </p:txBody>
        </p:sp>
        <p:sp>
          <p:nvSpPr>
            <p:cNvPr id="29" name="TextBox 28">
              <a:extLst>
                <a:ext uri="{FF2B5EF4-FFF2-40B4-BE49-F238E27FC236}">
                  <a16:creationId xmlns:a16="http://schemas.microsoft.com/office/drawing/2014/main" id="{C10AB545-F901-C784-9ACD-AC0AA34F5723}"/>
                </a:ext>
              </a:extLst>
            </p:cNvPr>
            <p:cNvSpPr txBox="1"/>
            <p:nvPr/>
          </p:nvSpPr>
          <p:spPr>
            <a:xfrm>
              <a:off x="5720504" y="3741916"/>
              <a:ext cx="1216479" cy="307777"/>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Dimensions</a:t>
              </a:r>
              <a:endParaRPr lang="en-US" sz="1400">
                <a:cs typeface="Calibri"/>
              </a:endParaRPr>
            </a:p>
          </p:txBody>
        </p:sp>
        <p:sp>
          <p:nvSpPr>
            <p:cNvPr id="35" name="Rectangle 34">
              <a:extLst>
                <a:ext uri="{FF2B5EF4-FFF2-40B4-BE49-F238E27FC236}">
                  <a16:creationId xmlns:a16="http://schemas.microsoft.com/office/drawing/2014/main" id="{2F7847C1-5833-F362-6B0D-FA4081DDACD8}"/>
                </a:ext>
              </a:extLst>
            </p:cNvPr>
            <p:cNvSpPr/>
            <p:nvPr/>
          </p:nvSpPr>
          <p:spPr>
            <a:xfrm>
              <a:off x="4517251" y="3579835"/>
              <a:ext cx="3404419" cy="215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940F9B9-D838-E2AB-4104-6B848BCC6D26}"/>
                </a:ext>
              </a:extLst>
            </p:cNvPr>
            <p:cNvSpPr txBox="1"/>
            <p:nvPr/>
          </p:nvSpPr>
          <p:spPr>
            <a:xfrm>
              <a:off x="4705050" y="3488909"/>
              <a:ext cx="17851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1</a:t>
              </a:r>
              <a:endParaRPr lang="en-US" sz="1400">
                <a:cs typeface="Calibri"/>
              </a:endParaRPr>
            </a:p>
          </p:txBody>
        </p:sp>
        <p:sp>
          <p:nvSpPr>
            <p:cNvPr id="25" name="TextBox 24">
              <a:extLst>
                <a:ext uri="{FF2B5EF4-FFF2-40B4-BE49-F238E27FC236}">
                  <a16:creationId xmlns:a16="http://schemas.microsoft.com/office/drawing/2014/main" id="{4EBEBA5E-5115-E788-3E23-F3582B9D00F1}"/>
                </a:ext>
              </a:extLst>
            </p:cNvPr>
            <p:cNvSpPr txBox="1"/>
            <p:nvPr/>
          </p:nvSpPr>
          <p:spPr>
            <a:xfrm>
              <a:off x="5479094" y="3482901"/>
              <a:ext cx="17851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2</a:t>
              </a:r>
            </a:p>
          </p:txBody>
        </p:sp>
        <p:sp>
          <p:nvSpPr>
            <p:cNvPr id="23" name="TextBox 22">
              <a:extLst>
                <a:ext uri="{FF2B5EF4-FFF2-40B4-BE49-F238E27FC236}">
                  <a16:creationId xmlns:a16="http://schemas.microsoft.com/office/drawing/2014/main" id="{71CFA74F-0F45-02C0-B2E3-F472802C7B4C}"/>
                </a:ext>
              </a:extLst>
            </p:cNvPr>
            <p:cNvSpPr txBox="1"/>
            <p:nvPr/>
          </p:nvSpPr>
          <p:spPr>
            <a:xfrm>
              <a:off x="6221085" y="3484234"/>
              <a:ext cx="17851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3</a:t>
              </a:r>
            </a:p>
          </p:txBody>
        </p:sp>
        <p:sp>
          <p:nvSpPr>
            <p:cNvPr id="21" name="TextBox 20">
              <a:extLst>
                <a:ext uri="{FF2B5EF4-FFF2-40B4-BE49-F238E27FC236}">
                  <a16:creationId xmlns:a16="http://schemas.microsoft.com/office/drawing/2014/main" id="{29D972EC-94DA-2086-636F-A4A9FCF0200E}"/>
                </a:ext>
              </a:extLst>
            </p:cNvPr>
            <p:cNvSpPr txBox="1"/>
            <p:nvPr/>
          </p:nvSpPr>
          <p:spPr>
            <a:xfrm>
              <a:off x="6930057" y="3485565"/>
              <a:ext cx="178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4</a:t>
              </a:r>
            </a:p>
          </p:txBody>
        </p:sp>
        <p:sp>
          <p:nvSpPr>
            <p:cNvPr id="19" name="TextBox 18">
              <a:extLst>
                <a:ext uri="{FF2B5EF4-FFF2-40B4-BE49-F238E27FC236}">
                  <a16:creationId xmlns:a16="http://schemas.microsoft.com/office/drawing/2014/main" id="{1E20C6FE-7BD6-8E67-1139-9B61004B5A5A}"/>
                </a:ext>
              </a:extLst>
            </p:cNvPr>
            <p:cNvSpPr txBox="1"/>
            <p:nvPr/>
          </p:nvSpPr>
          <p:spPr>
            <a:xfrm>
              <a:off x="7724050" y="3468246"/>
              <a:ext cx="1785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5</a:t>
              </a:r>
            </a:p>
          </p:txBody>
        </p:sp>
      </p:grpSp>
    </p:spTree>
    <p:extLst>
      <p:ext uri="{BB962C8B-B14F-4D97-AF65-F5344CB8AC3E}">
        <p14:creationId xmlns:p14="http://schemas.microsoft.com/office/powerpoint/2010/main" val="372554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266700" y="1225833"/>
            <a:ext cx="6177642" cy="470898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Lack of verifiable HAB events within buffered study area</a:t>
            </a:r>
          </a:p>
          <a:p>
            <a:pPr>
              <a:lnSpc>
                <a:spcPct val="100000"/>
              </a:lnSpc>
              <a:spcBef>
                <a:spcPts val="0"/>
              </a:spcBef>
              <a:spcAft>
                <a:spcPts val="600"/>
              </a:spcAft>
              <a:buClr>
                <a:srgbClr val="4DAEB3"/>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Patchy temporal coverage regarding Sentinel-3 monthly composites</a:t>
            </a:r>
          </a:p>
          <a:p>
            <a:pPr>
              <a:lnSpc>
                <a:spcPct val="100000"/>
              </a:lnSpc>
              <a:spcBef>
                <a:spcPts val="0"/>
              </a:spcBef>
              <a:spcAft>
                <a:spcPts val="600"/>
              </a:spcAft>
              <a:buClr>
                <a:srgbClr val="4DAEB3"/>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Limited field data provided for a sparce PCA.</a:t>
            </a:r>
          </a:p>
          <a:p>
            <a:pPr>
              <a:lnSpc>
                <a:spcPct val="100000"/>
              </a:lnSpc>
              <a:spcBef>
                <a:spcPts val="0"/>
              </a:spcBef>
              <a:spcAft>
                <a:spcPts val="600"/>
              </a:spcAft>
              <a:buClr>
                <a:srgbClr val="4DAEB3"/>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Outside variables such as docks, boats, wake, and bridges skewed the indices</a:t>
            </a:r>
          </a:p>
          <a:p>
            <a:pPr>
              <a:lnSpc>
                <a:spcPct val="100000"/>
              </a:lnSpc>
              <a:spcBef>
                <a:spcPts val="0"/>
              </a:spcBef>
              <a:spcAft>
                <a:spcPts val="600"/>
              </a:spcAft>
              <a:buClr>
                <a:srgbClr val="4DAEB3"/>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pPr>
            <a:r>
              <a:rPr lang="en-US" sz="2000" dirty="0">
                <a:solidFill>
                  <a:schemeClr val="tx1">
                    <a:lumMod val="75000"/>
                    <a:lumOff val="25000"/>
                  </a:schemeClr>
                </a:solidFill>
                <a:latin typeface="Century Gothic" panose="020F0302020204030204"/>
              </a:rPr>
              <a:t>Shallow, clear waters are more subjected to bottom reflectance</a:t>
            </a:r>
          </a:p>
        </p:txBody>
      </p:sp>
      <p:pic>
        <p:nvPicPr>
          <p:cNvPr id="3" name="Picture 2" descr="Map&#10;&#10;Description automatically generated">
            <a:extLst>
              <a:ext uri="{FF2B5EF4-FFF2-40B4-BE49-F238E27FC236}">
                <a16:creationId xmlns:a16="http://schemas.microsoft.com/office/drawing/2014/main" id="{83AFD769-4B58-E7E2-5BFA-255023E6C2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 t="3600" r="24925" b="3200"/>
          <a:stretch/>
        </p:blipFill>
        <p:spPr>
          <a:xfrm>
            <a:off x="6311662" y="-17204"/>
            <a:ext cx="5888291" cy="6715196"/>
          </a:xfrm>
          <a:prstGeom prst="rect">
            <a:avLst/>
          </a:prstGeom>
          <a:ln>
            <a:noFill/>
          </a:ln>
        </p:spPr>
      </p:pic>
      <p:sp>
        <p:nvSpPr>
          <p:cNvPr id="4" name="Oval 3">
            <a:extLst>
              <a:ext uri="{FF2B5EF4-FFF2-40B4-BE49-F238E27FC236}">
                <a16:creationId xmlns:a16="http://schemas.microsoft.com/office/drawing/2014/main" id="{A0C6D01C-C79E-14AA-8237-52A0E8625AB0}"/>
              </a:ext>
            </a:extLst>
          </p:cNvPr>
          <p:cNvSpPr/>
          <p:nvPr/>
        </p:nvSpPr>
        <p:spPr>
          <a:xfrm>
            <a:off x="8018819" y="2884328"/>
            <a:ext cx="1011834" cy="7496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6C95B7-33C5-B39E-9C25-15A94376FAB5}"/>
              </a:ext>
            </a:extLst>
          </p:cNvPr>
          <p:cNvSpPr/>
          <p:nvPr/>
        </p:nvSpPr>
        <p:spPr>
          <a:xfrm rot="20640000">
            <a:off x="9520513" y="3125454"/>
            <a:ext cx="903264" cy="52082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83F9FDD4-E480-4BB5-B576-58EEEB622777}"/>
              </a:ext>
            </a:extLst>
          </p:cNvPr>
          <p:cNvSpPr/>
          <p:nvPr/>
        </p:nvSpPr>
        <p:spPr>
          <a:xfrm>
            <a:off x="122611" y="371929"/>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ERRORS &amp; UNCERTAINTIES</a:t>
            </a:r>
          </a:p>
        </p:txBody>
      </p:sp>
    </p:spTree>
    <p:extLst>
      <p:ext uri="{BB962C8B-B14F-4D97-AF65-F5344CB8AC3E}">
        <p14:creationId xmlns:p14="http://schemas.microsoft.com/office/powerpoint/2010/main" val="1958451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CONCLUSIONS</a:t>
            </a:r>
            <a:endParaRPr lang="en-US"/>
          </a:p>
        </p:txBody>
      </p:sp>
      <p:pic>
        <p:nvPicPr>
          <p:cNvPr id="5" name="Graphic 4" descr="Satellite outline">
            <a:extLst>
              <a:ext uri="{FF2B5EF4-FFF2-40B4-BE49-F238E27FC236}">
                <a16:creationId xmlns:a16="http://schemas.microsoft.com/office/drawing/2014/main" id="{1CA7A360-60AB-6565-F7E1-201B48B25C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8686" y="95250"/>
            <a:ext cx="914400" cy="914400"/>
          </a:xfrm>
          <a:prstGeom prst="rect">
            <a:avLst/>
          </a:prstGeom>
        </p:spPr>
      </p:pic>
      <p:grpSp>
        <p:nvGrpSpPr>
          <p:cNvPr id="3" name="Group 2">
            <a:extLst>
              <a:ext uri="{FF2B5EF4-FFF2-40B4-BE49-F238E27FC236}">
                <a16:creationId xmlns:a16="http://schemas.microsoft.com/office/drawing/2014/main" id="{AB81960E-5B24-F9D4-01F9-C530F252511D}"/>
              </a:ext>
            </a:extLst>
          </p:cNvPr>
          <p:cNvGrpSpPr/>
          <p:nvPr/>
        </p:nvGrpSpPr>
        <p:grpSpPr>
          <a:xfrm>
            <a:off x="896334" y="1083959"/>
            <a:ext cx="10606912" cy="4813414"/>
            <a:chOff x="976545" y="833301"/>
            <a:chExt cx="10606912" cy="5370198"/>
          </a:xfrm>
        </p:grpSpPr>
        <p:sp>
          <p:nvSpPr>
            <p:cNvPr id="8" name="Rectangle: Rounded Corners 7">
              <a:extLst>
                <a:ext uri="{FF2B5EF4-FFF2-40B4-BE49-F238E27FC236}">
                  <a16:creationId xmlns:a16="http://schemas.microsoft.com/office/drawing/2014/main" id="{28907166-0A24-2D83-79B9-7B998D0454A5}"/>
                </a:ext>
              </a:extLst>
            </p:cNvPr>
            <p:cNvSpPr/>
            <p:nvPr/>
          </p:nvSpPr>
          <p:spPr>
            <a:xfrm>
              <a:off x="1524001" y="3735954"/>
              <a:ext cx="9214557" cy="1227665"/>
            </a:xfrm>
            <a:prstGeom prst="roundRect">
              <a:avLst/>
            </a:prstGeom>
            <a:solidFill>
              <a:srgbClr val="2C9E7E">
                <a:alpha val="66000"/>
              </a:srgbClr>
            </a:solidFill>
            <a:ln w="28575">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9031E29-F5D8-AC65-E01E-0B593D023407}"/>
                </a:ext>
              </a:extLst>
            </p:cNvPr>
            <p:cNvSpPr/>
            <p:nvPr/>
          </p:nvSpPr>
          <p:spPr>
            <a:xfrm>
              <a:off x="1526700" y="5173389"/>
              <a:ext cx="9214558" cy="1030110"/>
            </a:xfrm>
            <a:prstGeom prst="roundRect">
              <a:avLst/>
            </a:prstGeom>
            <a:solidFill>
              <a:srgbClr val="4DAEB3"/>
            </a:solidFill>
            <a:ln w="28575">
              <a:solidFill>
                <a:srgbClr val="007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976545" y="957703"/>
              <a:ext cx="10606912" cy="256389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000" dirty="0">
                  <a:solidFill>
                    <a:schemeClr val="tx1">
                      <a:lumMod val="75000"/>
                      <a:lumOff val="25000"/>
                    </a:schemeClr>
                  </a:solidFill>
                  <a:latin typeface="Century Gothic" panose="020F0302020204030204"/>
                </a:rPr>
                <a:t>Remote sensing is not 100% accurate but can </a:t>
              </a:r>
              <a:r>
                <a:rPr lang="en-US" sz="2000" b="1" dirty="0">
                  <a:solidFill>
                    <a:schemeClr val="tx1">
                      <a:lumMod val="75000"/>
                      <a:lumOff val="25000"/>
                    </a:schemeClr>
                  </a:solidFill>
                  <a:latin typeface="Century Gothic" panose="020F0302020204030204"/>
                </a:rPr>
                <a:t>help identify trends &amp; </a:t>
              </a:r>
              <a:br>
                <a:rPr lang="en-US" sz="2000" b="1" dirty="0">
                  <a:solidFill>
                    <a:schemeClr val="tx1">
                      <a:lumMod val="75000"/>
                      <a:lumOff val="25000"/>
                    </a:schemeClr>
                  </a:solidFill>
                  <a:latin typeface="Century Gothic" panose="020F0302020204030204"/>
                </a:rPr>
              </a:br>
              <a:r>
                <a:rPr lang="en-US" sz="2000" b="1" dirty="0">
                  <a:solidFill>
                    <a:schemeClr val="tx1">
                      <a:lumMod val="75000"/>
                      <a:lumOff val="25000"/>
                    </a:schemeClr>
                  </a:solidFill>
                  <a:latin typeface="Century Gothic" panose="020F0302020204030204"/>
                </a:rPr>
                <a:t>allow managers to target "problematic” areas</a:t>
              </a:r>
              <a:endParaRPr lang="en-US" b="1" dirty="0">
                <a:solidFill>
                  <a:schemeClr val="tx1">
                    <a:lumMod val="75000"/>
                    <a:lumOff val="25000"/>
                  </a:schemeClr>
                </a:solidFill>
                <a:cs typeface="Calibri" panose="020F0502020204030204"/>
              </a:endParaRPr>
            </a:p>
            <a:p>
              <a:pPr marL="1028700" lvl="1">
                <a:lnSpc>
                  <a:spcPct val="100000"/>
                </a:lnSpc>
                <a:spcBef>
                  <a:spcPts val="1000"/>
                </a:spcBef>
                <a:spcAft>
                  <a:spcPts val="600"/>
                </a:spcAft>
                <a:buClr>
                  <a:srgbClr val="4DAEB3"/>
                </a:buClr>
              </a:pPr>
              <a:r>
                <a:rPr lang="en-US" sz="1600" i="1" dirty="0">
                  <a:solidFill>
                    <a:schemeClr val="tx1">
                      <a:lumMod val="75000"/>
                      <a:lumOff val="25000"/>
                    </a:schemeClr>
                  </a:solidFill>
                  <a:latin typeface="Century Gothic" panose="020F0302020204030204"/>
                </a:rPr>
                <a:t>Sentinel-2: Generalized algal growth trends</a:t>
              </a:r>
            </a:p>
            <a:p>
              <a:pPr marL="1028700" lvl="1">
                <a:lnSpc>
                  <a:spcPct val="100000"/>
                </a:lnSpc>
                <a:spcBef>
                  <a:spcPts val="0"/>
                </a:spcBef>
                <a:spcAft>
                  <a:spcPts val="600"/>
                </a:spcAft>
                <a:buClr>
                  <a:srgbClr val="4DAEB3"/>
                </a:buClr>
              </a:pPr>
              <a:r>
                <a:rPr lang="en-US" sz="1600" i="1" dirty="0">
                  <a:solidFill>
                    <a:schemeClr val="tx1">
                      <a:lumMod val="75000"/>
                      <a:lumOff val="25000"/>
                    </a:schemeClr>
                  </a:solidFill>
                  <a:latin typeface="Century Gothic" panose="020F0302020204030204"/>
                </a:rPr>
                <a:t>Sentinel-3: Enables selective retrievals of cyanobacteria, but coarse spatial </a:t>
              </a:r>
              <a:br>
                <a:rPr lang="en-US" sz="1600" i="1" dirty="0">
                  <a:solidFill>
                    <a:schemeClr val="tx1">
                      <a:lumMod val="75000"/>
                      <a:lumOff val="25000"/>
                    </a:schemeClr>
                  </a:solidFill>
                  <a:latin typeface="Century Gothic" panose="020F0302020204030204"/>
                </a:rPr>
              </a:br>
              <a:r>
                <a:rPr lang="en-US" sz="1600" i="1" dirty="0">
                  <a:solidFill>
                    <a:schemeClr val="tx1">
                      <a:lumMod val="75000"/>
                      <a:lumOff val="25000"/>
                    </a:schemeClr>
                  </a:solidFill>
                  <a:latin typeface="Century Gothic" panose="020F0302020204030204"/>
                </a:rPr>
                <a:t>resolution limits practicality for monitoring more problematic areas</a:t>
              </a:r>
            </a:p>
            <a:p>
              <a:pPr marL="1028700" lvl="1">
                <a:lnSpc>
                  <a:spcPct val="100000"/>
                </a:lnSpc>
                <a:spcBef>
                  <a:spcPts val="0"/>
                </a:spcBef>
                <a:spcAft>
                  <a:spcPts val="600"/>
                </a:spcAft>
                <a:buClr>
                  <a:srgbClr val="4DAEB3"/>
                </a:buClr>
              </a:pPr>
              <a:r>
                <a:rPr lang="en-US" sz="1600" i="1" dirty="0">
                  <a:solidFill>
                    <a:schemeClr val="tx1">
                      <a:lumMod val="75000"/>
                      <a:lumOff val="25000"/>
                    </a:schemeClr>
                  </a:solidFill>
                  <a:latin typeface="Century Gothic" panose="020F0302020204030204"/>
                </a:rPr>
                <a:t>Parameters derived from Landsat &amp; ancillary datasets can help DEQ assess </a:t>
              </a:r>
              <a:br>
                <a:rPr lang="en-US" sz="1600" i="1" dirty="0">
                  <a:solidFill>
                    <a:schemeClr val="tx1">
                      <a:lumMod val="75000"/>
                      <a:lumOff val="25000"/>
                    </a:schemeClr>
                  </a:solidFill>
                  <a:latin typeface="Century Gothic" panose="020F0302020204030204"/>
                </a:rPr>
              </a:br>
              <a:r>
                <a:rPr lang="en-US" sz="1600" i="1" dirty="0">
                  <a:solidFill>
                    <a:schemeClr val="tx1">
                      <a:lumMod val="75000"/>
                      <a:lumOff val="25000"/>
                    </a:schemeClr>
                  </a:solidFill>
                  <a:latin typeface="Century Gothic" panose="020F0302020204030204"/>
                </a:rPr>
                <a:t>HABs risk factors</a:t>
              </a:r>
              <a:endParaRPr lang="en-US" sz="1600" dirty="0">
                <a:solidFill>
                  <a:schemeClr val="tx1">
                    <a:lumMod val="75000"/>
                    <a:lumOff val="25000"/>
                  </a:schemeClr>
                </a:solidFill>
                <a:latin typeface="Century Gothic" panose="020F0302020204030204"/>
              </a:endParaRPr>
            </a:p>
          </p:txBody>
        </p:sp>
        <p:sp>
          <p:nvSpPr>
            <p:cNvPr id="7" name="Rectangle: Rounded Corners 6">
              <a:extLst>
                <a:ext uri="{FF2B5EF4-FFF2-40B4-BE49-F238E27FC236}">
                  <a16:creationId xmlns:a16="http://schemas.microsoft.com/office/drawing/2014/main" id="{AC16AAF1-0C8C-53FA-F637-ECFB7B4A671B}"/>
                </a:ext>
              </a:extLst>
            </p:cNvPr>
            <p:cNvSpPr/>
            <p:nvPr/>
          </p:nvSpPr>
          <p:spPr>
            <a:xfrm>
              <a:off x="1489837" y="833301"/>
              <a:ext cx="9214558" cy="2658642"/>
            </a:xfrm>
            <a:prstGeom prst="roundRect">
              <a:avLst/>
            </a:prstGeom>
            <a:noFill/>
            <a:ln w="28575">
              <a:solidFill>
                <a:srgbClr val="2C9E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902F35-3B8E-C97F-2F19-A5506DEF7BCF}"/>
                </a:ext>
              </a:extLst>
            </p:cNvPr>
            <p:cNvSpPr txBox="1"/>
            <p:nvPr/>
          </p:nvSpPr>
          <p:spPr>
            <a:xfrm>
              <a:off x="1526700" y="5321399"/>
              <a:ext cx="9200443" cy="707886"/>
            </a:xfrm>
            <a:prstGeom prst="rect">
              <a:avLst/>
            </a:prstGeom>
            <a:noFill/>
          </p:spPr>
          <p:txBody>
            <a:bodyPr wrap="square" lIns="91440" tIns="45720" rIns="91440" bIns="45720" anchor="t">
              <a:spAutoFit/>
            </a:bodyPr>
            <a:lstStyle/>
            <a:p>
              <a:pPr marL="0" indent="0" algn="ctr">
                <a:lnSpc>
                  <a:spcPct val="100000"/>
                </a:lnSpc>
                <a:spcBef>
                  <a:spcPts val="0"/>
                </a:spcBef>
                <a:spcAft>
                  <a:spcPts val="600"/>
                </a:spcAft>
                <a:buClr>
                  <a:srgbClr val="4DAEB3"/>
                </a:buClr>
                <a:buNone/>
              </a:pPr>
              <a:r>
                <a:rPr lang="en-US" sz="2000" b="1">
                  <a:solidFill>
                    <a:schemeClr val="tx1">
                      <a:lumMod val="85000"/>
                      <a:lumOff val="15000"/>
                    </a:schemeClr>
                  </a:solidFill>
                  <a:latin typeface="Century Gothic" panose="020F0302020204030204"/>
                </a:rPr>
                <a:t>Spatially dependent limiting factors</a:t>
              </a:r>
              <a:r>
                <a:rPr lang="en-US" sz="2000">
                  <a:solidFill>
                    <a:schemeClr val="tx1">
                      <a:lumMod val="85000"/>
                      <a:lumOff val="15000"/>
                    </a:schemeClr>
                  </a:solidFill>
                  <a:latin typeface="Century Gothic" panose="020F0302020204030204"/>
                </a:rPr>
                <a:t> may influence </a:t>
              </a:r>
              <a:br>
                <a:rPr lang="en-US" sz="2000">
                  <a:solidFill>
                    <a:schemeClr val="tx1">
                      <a:lumMod val="85000"/>
                      <a:lumOff val="15000"/>
                    </a:schemeClr>
                  </a:solidFill>
                  <a:latin typeface="Century Gothic" panose="020F0302020204030204"/>
                </a:rPr>
              </a:br>
              <a:r>
                <a:rPr lang="en-US" sz="2000">
                  <a:solidFill>
                    <a:schemeClr val="tx1">
                      <a:lumMod val="85000"/>
                      <a:lumOff val="15000"/>
                    </a:schemeClr>
                  </a:solidFill>
                  <a:latin typeface="Century Gothic" panose="020F0302020204030204"/>
                </a:rPr>
                <a:t>the development of HABs across Lake Anna.</a:t>
              </a:r>
            </a:p>
          </p:txBody>
        </p:sp>
        <p:sp>
          <p:nvSpPr>
            <p:cNvPr id="2" name="TextBox 1">
              <a:extLst>
                <a:ext uri="{FF2B5EF4-FFF2-40B4-BE49-F238E27FC236}">
                  <a16:creationId xmlns:a16="http://schemas.microsoft.com/office/drawing/2014/main" id="{6C9DB1C0-AAE5-4CB1-A859-CC6CBC94C7B2}"/>
                </a:ext>
              </a:extLst>
            </p:cNvPr>
            <p:cNvSpPr txBox="1"/>
            <p:nvPr/>
          </p:nvSpPr>
          <p:spPr>
            <a:xfrm>
              <a:off x="1577624" y="3852519"/>
              <a:ext cx="9050866" cy="1015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85000"/>
                      <a:lumOff val="15000"/>
                    </a:schemeClr>
                  </a:solidFill>
                  <a:latin typeface="Century Gothic"/>
                </a:rPr>
                <a:t>Results suggest that the </a:t>
              </a:r>
              <a:r>
                <a:rPr lang="en-US" sz="2000" b="1">
                  <a:solidFill>
                    <a:schemeClr val="tx1">
                      <a:lumMod val="85000"/>
                      <a:lumOff val="15000"/>
                    </a:schemeClr>
                  </a:solidFill>
                  <a:latin typeface="Century Gothic"/>
                </a:rPr>
                <a:t>expansion of regular HAB monitoring efforts across Lake Anna </a:t>
              </a:r>
              <a:r>
                <a:rPr lang="en-US" sz="2000">
                  <a:solidFill>
                    <a:schemeClr val="tx1">
                      <a:lumMod val="85000"/>
                      <a:lumOff val="15000"/>
                    </a:schemeClr>
                  </a:solidFill>
                  <a:latin typeface="Century Gothic"/>
                </a:rPr>
                <a:t>may be beneficial to fully understanding this phenomenon.</a:t>
              </a:r>
              <a:endParaRPr lang="en-US">
                <a:solidFill>
                  <a:schemeClr val="tx1">
                    <a:lumMod val="85000"/>
                    <a:lumOff val="15000"/>
                  </a:schemeClr>
                </a:solidFill>
                <a:cs typeface="Calibri" panose="020F0502020204030204"/>
              </a:endParaRPr>
            </a:p>
          </p:txBody>
        </p:sp>
      </p:grpSp>
    </p:spTree>
    <p:extLst>
      <p:ext uri="{BB962C8B-B14F-4D97-AF65-F5344CB8AC3E}">
        <p14:creationId xmlns:p14="http://schemas.microsoft.com/office/powerpoint/2010/main" val="1542159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descr="A map of different colored areas&#10;&#10;Description automatically generated">
            <a:extLst>
              <a:ext uri="{FF2B5EF4-FFF2-40B4-BE49-F238E27FC236}">
                <a16:creationId xmlns:a16="http://schemas.microsoft.com/office/drawing/2014/main" id="{17E9A3D2-C9F7-AAC8-76FB-94E4F829978F}"/>
              </a:ext>
            </a:extLst>
          </p:cNvPr>
          <p:cNvPicPr>
            <a:picLocks noChangeAspect="1"/>
          </p:cNvPicPr>
          <p:nvPr/>
        </p:nvPicPr>
        <p:blipFill>
          <a:blip r:embed="rId3"/>
          <a:stretch>
            <a:fillRect/>
          </a:stretch>
        </p:blipFill>
        <p:spPr>
          <a:xfrm>
            <a:off x="7032811" y="923364"/>
            <a:ext cx="5405120" cy="4202545"/>
          </a:xfrm>
          <a:prstGeom prst="rect">
            <a:avLst/>
          </a:prstGeom>
        </p:spPr>
      </p:pic>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FUTURE WORK</a:t>
            </a:r>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270078" y="1181431"/>
            <a:ext cx="8676997"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sz="2000" b="1" i="1">
                <a:solidFill>
                  <a:schemeClr val="tx1">
                    <a:lumMod val="75000"/>
                    <a:lumOff val="25000"/>
                  </a:schemeClr>
                </a:solidFill>
                <a:latin typeface="Century Gothic" panose="020F0302020204030204"/>
              </a:rPr>
              <a:t>Resolution   </a:t>
            </a:r>
            <a:r>
              <a:rPr lang="en-US" sz="2000">
                <a:solidFill>
                  <a:schemeClr val="tx1">
                    <a:lumMod val="75000"/>
                    <a:lumOff val="25000"/>
                  </a:schemeClr>
                </a:solidFill>
                <a:latin typeface="Century Gothic" panose="020F0302020204030204"/>
              </a:rPr>
              <a:t>Develop a cyanobacteria detection workflow that affords greater spatial resolution.</a:t>
            </a:r>
            <a:endParaRPr lang="en-US">
              <a:solidFill>
                <a:schemeClr val="tx1">
                  <a:lumMod val="75000"/>
                  <a:lumOff val="25000"/>
                </a:schemeClr>
              </a:solidFill>
            </a:endParaRPr>
          </a:p>
        </p:txBody>
      </p:sp>
      <p:grpSp>
        <p:nvGrpSpPr>
          <p:cNvPr id="4" name="Group 3">
            <a:extLst>
              <a:ext uri="{FF2B5EF4-FFF2-40B4-BE49-F238E27FC236}">
                <a16:creationId xmlns:a16="http://schemas.microsoft.com/office/drawing/2014/main" id="{89E09AD6-6066-9749-0034-C8E4F9D68EB7}"/>
              </a:ext>
            </a:extLst>
          </p:cNvPr>
          <p:cNvGrpSpPr/>
          <p:nvPr/>
        </p:nvGrpSpPr>
        <p:grpSpPr>
          <a:xfrm>
            <a:off x="7140631" y="1761675"/>
            <a:ext cx="4630699" cy="3024048"/>
            <a:chOff x="7647905" y="1843681"/>
            <a:chExt cx="4630699" cy="3024048"/>
          </a:xfrm>
        </p:grpSpPr>
        <p:cxnSp>
          <p:nvCxnSpPr>
            <p:cNvPr id="23" name="Connector: Curved 22">
              <a:extLst>
                <a:ext uri="{FF2B5EF4-FFF2-40B4-BE49-F238E27FC236}">
                  <a16:creationId xmlns:a16="http://schemas.microsoft.com/office/drawing/2014/main" id="{CFF92169-D366-A505-48CD-4639149C8E2A}"/>
                </a:ext>
              </a:extLst>
            </p:cNvPr>
            <p:cNvCxnSpPr/>
            <p:nvPr/>
          </p:nvCxnSpPr>
          <p:spPr>
            <a:xfrm flipH="1">
              <a:off x="7651046" y="4488728"/>
              <a:ext cx="195942" cy="125186"/>
            </a:xfrm>
            <a:prstGeom prst="curvedConnector3">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0CE4D63-8284-F274-6DA6-3FE97BC95A4B}"/>
                </a:ext>
              </a:extLst>
            </p:cNvPr>
            <p:cNvGrpSpPr/>
            <p:nvPr/>
          </p:nvGrpSpPr>
          <p:grpSpPr>
            <a:xfrm>
              <a:off x="7647905" y="1843681"/>
              <a:ext cx="4630699" cy="3024048"/>
              <a:chOff x="6920806" y="1750612"/>
              <a:chExt cx="4630699" cy="3024048"/>
            </a:xfrm>
          </p:grpSpPr>
          <p:sp>
            <p:nvSpPr>
              <p:cNvPr id="5" name="TextBox 4">
                <a:extLst>
                  <a:ext uri="{FF2B5EF4-FFF2-40B4-BE49-F238E27FC236}">
                    <a16:creationId xmlns:a16="http://schemas.microsoft.com/office/drawing/2014/main" id="{F26D14FB-A13B-51AD-C8DF-991481A3863A}"/>
                  </a:ext>
                </a:extLst>
              </p:cNvPr>
              <p:cNvSpPr txBox="1"/>
              <p:nvPr/>
            </p:nvSpPr>
            <p:spPr>
              <a:xfrm>
                <a:off x="8014921" y="4280456"/>
                <a:ext cx="29726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rPr>
                  <a:t>0</a:t>
                </a:r>
              </a:p>
            </p:txBody>
          </p:sp>
          <p:sp>
            <p:nvSpPr>
              <p:cNvPr id="6" name="TextBox 5">
                <a:extLst>
                  <a:ext uri="{FF2B5EF4-FFF2-40B4-BE49-F238E27FC236}">
                    <a16:creationId xmlns:a16="http://schemas.microsoft.com/office/drawing/2014/main" id="{95C5605B-E4C6-0ED5-AE78-25FB6A4EBC8C}"/>
                  </a:ext>
                </a:extLst>
              </p:cNvPr>
              <p:cNvSpPr txBox="1"/>
              <p:nvPr/>
            </p:nvSpPr>
            <p:spPr>
              <a:xfrm>
                <a:off x="8318525" y="4278463"/>
                <a:ext cx="35822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rPr>
                  <a:t>2.5</a:t>
                </a:r>
              </a:p>
            </p:txBody>
          </p:sp>
          <p:sp>
            <p:nvSpPr>
              <p:cNvPr id="7" name="TextBox 6">
                <a:extLst>
                  <a:ext uri="{FF2B5EF4-FFF2-40B4-BE49-F238E27FC236}">
                    <a16:creationId xmlns:a16="http://schemas.microsoft.com/office/drawing/2014/main" id="{72F4F0C2-6421-001B-F058-D472FADCE00F}"/>
                  </a:ext>
                </a:extLst>
              </p:cNvPr>
              <p:cNvSpPr txBox="1"/>
              <p:nvPr/>
            </p:nvSpPr>
            <p:spPr>
              <a:xfrm>
                <a:off x="8682293" y="4280456"/>
                <a:ext cx="29726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rPr>
                  <a:t>5</a:t>
                </a:r>
              </a:p>
            </p:txBody>
          </p:sp>
          <p:sp>
            <p:nvSpPr>
              <p:cNvPr id="8" name="TextBox 7">
                <a:extLst>
                  <a:ext uri="{FF2B5EF4-FFF2-40B4-BE49-F238E27FC236}">
                    <a16:creationId xmlns:a16="http://schemas.microsoft.com/office/drawing/2014/main" id="{11515551-A0BE-6721-8591-C326D6426DE2}"/>
                  </a:ext>
                </a:extLst>
              </p:cNvPr>
              <p:cNvSpPr txBox="1"/>
              <p:nvPr/>
            </p:nvSpPr>
            <p:spPr>
              <a:xfrm>
                <a:off x="9317193" y="4280456"/>
                <a:ext cx="36838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75000"/>
                        <a:lumOff val="25000"/>
                      </a:schemeClr>
                    </a:solidFill>
                    <a:latin typeface="Century Gothic"/>
                  </a:rPr>
                  <a:t>10</a:t>
                </a:r>
              </a:p>
            </p:txBody>
          </p:sp>
          <p:pic>
            <p:nvPicPr>
              <p:cNvPr id="10" name="Picture 15" descr="A black background with a black square&#10;&#10;Description automatically generated">
                <a:extLst>
                  <a:ext uri="{FF2B5EF4-FFF2-40B4-BE49-F238E27FC236}">
                    <a16:creationId xmlns:a16="http://schemas.microsoft.com/office/drawing/2014/main" id="{9B460290-6EE9-F5A6-2BB7-E62E76F06872}"/>
                  </a:ext>
                </a:extLst>
              </p:cNvPr>
              <p:cNvPicPr>
                <a:picLocks noChangeAspect="1"/>
              </p:cNvPicPr>
              <p:nvPr/>
            </p:nvPicPr>
            <p:blipFill>
              <a:blip r:embed="rId4"/>
              <a:stretch>
                <a:fillRect/>
              </a:stretch>
            </p:blipFill>
            <p:spPr>
              <a:xfrm>
                <a:off x="11080655" y="1854056"/>
                <a:ext cx="458098" cy="460606"/>
              </a:xfrm>
              <a:prstGeom prst="rect">
                <a:avLst/>
              </a:prstGeom>
            </p:spPr>
          </p:pic>
          <p:sp>
            <p:nvSpPr>
              <p:cNvPr id="12" name="TextBox 11">
                <a:extLst>
                  <a:ext uri="{FF2B5EF4-FFF2-40B4-BE49-F238E27FC236}">
                    <a16:creationId xmlns:a16="http://schemas.microsoft.com/office/drawing/2014/main" id="{2A64CA3A-0A78-D79C-62CE-4E53BFC485EC}"/>
                  </a:ext>
                </a:extLst>
              </p:cNvPr>
              <p:cNvSpPr txBox="1"/>
              <p:nvPr/>
            </p:nvSpPr>
            <p:spPr>
              <a:xfrm>
                <a:off x="11063183" y="1750612"/>
                <a:ext cx="48832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solidFill>
                      <a:schemeClr val="tx1">
                        <a:lumMod val="75000"/>
                        <a:lumOff val="25000"/>
                      </a:schemeClr>
                    </a:solidFill>
                    <a:latin typeface="Century Gothic"/>
                    <a:ea typeface="Calibri" panose="020F0502020204030204"/>
                    <a:cs typeface="Calibri" panose="020F0502020204030204"/>
                  </a:rPr>
                  <a:t>N</a:t>
                </a:r>
                <a:endParaRPr lang="en-US" sz="1000">
                  <a:solidFill>
                    <a:schemeClr val="tx1">
                      <a:lumMod val="75000"/>
                      <a:lumOff val="25000"/>
                    </a:schemeClr>
                  </a:solidFill>
                  <a:ea typeface="Calibri" panose="020F0502020204030204"/>
                  <a:cs typeface="Calibri" panose="020F0502020204030204"/>
                </a:endParaRPr>
              </a:p>
            </p:txBody>
          </p:sp>
          <p:sp>
            <p:nvSpPr>
              <p:cNvPr id="14" name="TextBox 13">
                <a:extLst>
                  <a:ext uri="{FF2B5EF4-FFF2-40B4-BE49-F238E27FC236}">
                    <a16:creationId xmlns:a16="http://schemas.microsoft.com/office/drawing/2014/main" id="{2614B496-6E06-EFAC-B9CB-F2C13B82D4A2}"/>
                  </a:ext>
                </a:extLst>
              </p:cNvPr>
              <p:cNvSpPr txBox="1"/>
              <p:nvPr/>
            </p:nvSpPr>
            <p:spPr>
              <a:xfrm>
                <a:off x="7093109" y="3306689"/>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ea typeface="Calibri" panose="020F0502020204030204"/>
                    <a:cs typeface="Calibri" panose="020F0502020204030204"/>
                  </a:rPr>
                  <a:t>Lake Anna</a:t>
                </a:r>
                <a:endParaRPr lang="en-US" sz="800">
                  <a:solidFill>
                    <a:schemeClr val="tx1">
                      <a:lumMod val="75000"/>
                      <a:lumOff val="25000"/>
                    </a:schemeClr>
                  </a:solidFill>
                  <a:cs typeface="Calibri" panose="020F0502020204030204"/>
                </a:endParaRPr>
              </a:p>
            </p:txBody>
          </p:sp>
          <p:sp>
            <p:nvSpPr>
              <p:cNvPr id="16" name="Rectangle 15">
                <a:extLst>
                  <a:ext uri="{FF2B5EF4-FFF2-40B4-BE49-F238E27FC236}">
                    <a16:creationId xmlns:a16="http://schemas.microsoft.com/office/drawing/2014/main" id="{2C1C827D-869B-E8DD-DED6-E70D5DA4ADC5}"/>
                  </a:ext>
                </a:extLst>
              </p:cNvPr>
              <p:cNvSpPr/>
              <p:nvPr/>
            </p:nvSpPr>
            <p:spPr>
              <a:xfrm>
                <a:off x="6920807" y="3336062"/>
                <a:ext cx="197922" cy="148442"/>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27A8C9F2-1D6D-0E2B-9A17-51108E3B0447}"/>
                  </a:ext>
                </a:extLst>
              </p:cNvPr>
              <p:cNvSpPr txBox="1"/>
              <p:nvPr/>
            </p:nvSpPr>
            <p:spPr>
              <a:xfrm>
                <a:off x="7093109" y="3513088"/>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cs typeface="Calibri" panose="020F0502020204030204"/>
                  </a:rPr>
                  <a:t>Row Crops</a:t>
                </a:r>
                <a:endParaRPr lang="en-US" sz="800">
                  <a:solidFill>
                    <a:schemeClr val="tx1">
                      <a:lumMod val="75000"/>
                      <a:lumOff val="25000"/>
                    </a:schemeClr>
                  </a:solidFill>
                  <a:cs typeface="Calibri" panose="020F0502020204030204"/>
                </a:endParaRPr>
              </a:p>
            </p:txBody>
          </p:sp>
          <p:sp>
            <p:nvSpPr>
              <p:cNvPr id="20" name="Rectangle 19">
                <a:extLst>
                  <a:ext uri="{FF2B5EF4-FFF2-40B4-BE49-F238E27FC236}">
                    <a16:creationId xmlns:a16="http://schemas.microsoft.com/office/drawing/2014/main" id="{897B1767-684A-7C51-442A-5466D0CC0818}"/>
                  </a:ext>
                </a:extLst>
              </p:cNvPr>
              <p:cNvSpPr/>
              <p:nvPr/>
            </p:nvSpPr>
            <p:spPr>
              <a:xfrm>
                <a:off x="6920807" y="3547541"/>
                <a:ext cx="197922" cy="148442"/>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1956ACB3-4553-E6AB-71DE-BDA07BEC3688}"/>
                  </a:ext>
                </a:extLst>
              </p:cNvPr>
              <p:cNvSpPr txBox="1"/>
              <p:nvPr/>
            </p:nvSpPr>
            <p:spPr>
              <a:xfrm>
                <a:off x="7093109" y="4356343"/>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cs typeface="Calibri" panose="020F0502020204030204"/>
                  </a:rPr>
                  <a:t>Streams</a:t>
                </a:r>
                <a:endParaRPr lang="en-US" sz="800">
                  <a:solidFill>
                    <a:schemeClr val="tx1">
                      <a:lumMod val="75000"/>
                      <a:lumOff val="25000"/>
                    </a:schemeClr>
                  </a:solidFill>
                  <a:cs typeface="Calibri" panose="020F0502020204030204"/>
                </a:endParaRPr>
              </a:p>
            </p:txBody>
          </p:sp>
          <p:sp>
            <p:nvSpPr>
              <p:cNvPr id="22" name="Rectangle 21">
                <a:extLst>
                  <a:ext uri="{FF2B5EF4-FFF2-40B4-BE49-F238E27FC236}">
                    <a16:creationId xmlns:a16="http://schemas.microsoft.com/office/drawing/2014/main" id="{8F96BBFC-5ABC-A73E-D546-C580A3E9FCD1}"/>
                  </a:ext>
                </a:extLst>
              </p:cNvPr>
              <p:cNvSpPr/>
              <p:nvPr/>
            </p:nvSpPr>
            <p:spPr>
              <a:xfrm>
                <a:off x="6920806" y="4385340"/>
                <a:ext cx="197922" cy="14844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4B19D734-87DF-CEE2-8DF9-2C78B166479E}"/>
                  </a:ext>
                </a:extLst>
              </p:cNvPr>
              <p:cNvSpPr txBox="1"/>
              <p:nvPr/>
            </p:nvSpPr>
            <p:spPr>
              <a:xfrm>
                <a:off x="7093108" y="4559216"/>
                <a:ext cx="114030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cs typeface="Calibri" panose="020F0502020204030204"/>
                  </a:rPr>
                  <a:t>HUC 12 Watersheds</a:t>
                </a:r>
                <a:endParaRPr lang="en-US" sz="800">
                  <a:solidFill>
                    <a:schemeClr val="tx1">
                      <a:lumMod val="75000"/>
                      <a:lumOff val="25000"/>
                    </a:schemeClr>
                  </a:solidFill>
                  <a:cs typeface="Calibri" panose="020F0502020204030204"/>
                </a:endParaRPr>
              </a:p>
            </p:txBody>
          </p:sp>
          <p:sp>
            <p:nvSpPr>
              <p:cNvPr id="25" name="Rectangle 24">
                <a:extLst>
                  <a:ext uri="{FF2B5EF4-FFF2-40B4-BE49-F238E27FC236}">
                    <a16:creationId xmlns:a16="http://schemas.microsoft.com/office/drawing/2014/main" id="{A9810BFF-AE4E-F2DF-6E1F-768FE2C91484}"/>
                  </a:ext>
                </a:extLst>
              </p:cNvPr>
              <p:cNvSpPr/>
              <p:nvPr/>
            </p:nvSpPr>
            <p:spPr>
              <a:xfrm>
                <a:off x="6922424" y="4584987"/>
                <a:ext cx="197922" cy="14844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9" name="TextBox 8">
            <a:extLst>
              <a:ext uri="{FF2B5EF4-FFF2-40B4-BE49-F238E27FC236}">
                <a16:creationId xmlns:a16="http://schemas.microsoft.com/office/drawing/2014/main" id="{965F2841-3AE6-7941-901E-D87827BA2B55}"/>
              </a:ext>
            </a:extLst>
          </p:cNvPr>
          <p:cNvSpPr txBox="1"/>
          <p:nvPr/>
        </p:nvSpPr>
        <p:spPr>
          <a:xfrm>
            <a:off x="271237" y="4779226"/>
            <a:ext cx="74910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tx1">
                    <a:lumMod val="75000"/>
                    <a:lumOff val="25000"/>
                  </a:schemeClr>
                </a:solidFill>
                <a:latin typeface="Century Gothic"/>
                <a:cs typeface="Segoe UI"/>
              </a:rPr>
              <a:t>Earth Observing Data   </a:t>
            </a:r>
            <a:r>
              <a:rPr lang="en-US" sz="2000">
                <a:solidFill>
                  <a:schemeClr val="tx1">
                    <a:lumMod val="75000"/>
                    <a:lumOff val="25000"/>
                  </a:schemeClr>
                </a:solidFill>
                <a:latin typeface="Century Gothic"/>
                <a:cs typeface="Segoe UI"/>
              </a:rPr>
              <a:t>Use NASA’s Plankton, Aerosol, Cloud, ocean Ecosystem (PACE) imaging to detect HABs.</a:t>
            </a:r>
          </a:p>
        </p:txBody>
      </p:sp>
      <p:sp>
        <p:nvSpPr>
          <p:cNvPr id="11" name="TextBox 10">
            <a:extLst>
              <a:ext uri="{FF2B5EF4-FFF2-40B4-BE49-F238E27FC236}">
                <a16:creationId xmlns:a16="http://schemas.microsoft.com/office/drawing/2014/main" id="{844B32B4-E29B-1294-DA4D-80B32ED37FD3}"/>
              </a:ext>
            </a:extLst>
          </p:cNvPr>
          <p:cNvSpPr txBox="1"/>
          <p:nvPr/>
        </p:nvSpPr>
        <p:spPr>
          <a:xfrm>
            <a:off x="269631" y="2116294"/>
            <a:ext cx="6455508"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solidFill>
                  <a:schemeClr val="tx1">
                    <a:lumMod val="75000"/>
                    <a:lumOff val="25000"/>
                  </a:schemeClr>
                </a:solidFill>
                <a:latin typeface="Century Gothic"/>
                <a:cs typeface="Segoe UI"/>
              </a:rPr>
              <a:t>Modeling  </a:t>
            </a:r>
            <a:r>
              <a:rPr lang="en-US" sz="2000" i="1">
                <a:solidFill>
                  <a:schemeClr val="tx1">
                    <a:lumMod val="75000"/>
                    <a:lumOff val="25000"/>
                  </a:schemeClr>
                </a:solidFill>
                <a:latin typeface="Century Gothic"/>
                <a:cs typeface="Segoe UI"/>
              </a:rPr>
              <a:t> </a:t>
            </a:r>
            <a:r>
              <a:rPr lang="en-US" sz="2000">
                <a:solidFill>
                  <a:schemeClr val="tx1">
                    <a:lumMod val="75000"/>
                    <a:lumOff val="25000"/>
                  </a:schemeClr>
                </a:solidFill>
                <a:latin typeface="Century Gothic"/>
                <a:cs typeface="Segoe UI"/>
              </a:rPr>
              <a:t>Incorporate watershed model-building in order to identify nutrient loading and possible sources of contamination.​</a:t>
            </a:r>
          </a:p>
          <a:p>
            <a:endParaRPr lang="en-US" sz="2000">
              <a:solidFill>
                <a:schemeClr val="tx1">
                  <a:lumMod val="75000"/>
                  <a:lumOff val="25000"/>
                </a:schemeClr>
              </a:solidFill>
              <a:latin typeface="Century Gothic"/>
              <a:cs typeface="Arial"/>
            </a:endParaRPr>
          </a:p>
          <a:p>
            <a:r>
              <a:rPr lang="en-US" sz="2000" b="1" i="1">
                <a:solidFill>
                  <a:schemeClr val="tx1">
                    <a:lumMod val="75000"/>
                    <a:lumOff val="25000"/>
                  </a:schemeClr>
                </a:solidFill>
                <a:latin typeface="Century Gothic"/>
                <a:cs typeface="Segoe UI"/>
              </a:rPr>
              <a:t>Validation</a:t>
            </a:r>
            <a:r>
              <a:rPr lang="en-US" sz="2000" b="1">
                <a:solidFill>
                  <a:schemeClr val="tx1">
                    <a:lumMod val="75000"/>
                    <a:lumOff val="25000"/>
                  </a:schemeClr>
                </a:solidFill>
                <a:latin typeface="Century Gothic"/>
                <a:cs typeface="Segoe UI"/>
              </a:rPr>
              <a:t>   </a:t>
            </a:r>
            <a:r>
              <a:rPr lang="en-US" sz="2000">
                <a:solidFill>
                  <a:schemeClr val="tx1">
                    <a:lumMod val="75000"/>
                    <a:lumOff val="25000"/>
                  </a:schemeClr>
                </a:solidFill>
                <a:latin typeface="Century Gothic"/>
                <a:cs typeface="Segoe UI"/>
              </a:rPr>
              <a:t>Perform a more robust validation of satellite observations with </a:t>
            </a:r>
            <a:r>
              <a:rPr lang="en-US" sz="2000" i="1">
                <a:solidFill>
                  <a:schemeClr val="tx1">
                    <a:lumMod val="75000"/>
                    <a:lumOff val="25000"/>
                  </a:schemeClr>
                </a:solidFill>
                <a:latin typeface="Century Gothic"/>
                <a:cs typeface="Segoe UI"/>
              </a:rPr>
              <a:t>in-situ</a:t>
            </a:r>
            <a:r>
              <a:rPr lang="en-US" sz="2000">
                <a:solidFill>
                  <a:schemeClr val="tx1">
                    <a:lumMod val="75000"/>
                    <a:lumOff val="25000"/>
                  </a:schemeClr>
                </a:solidFill>
                <a:latin typeface="Century Gothic"/>
                <a:cs typeface="Segoe UI"/>
              </a:rPr>
              <a:t> data.​</a:t>
            </a:r>
          </a:p>
          <a:p>
            <a:r>
              <a:rPr lang="en-US" sz="1600" i="1">
                <a:solidFill>
                  <a:schemeClr val="tx1">
                    <a:lumMod val="75000"/>
                    <a:lumOff val="25000"/>
                  </a:schemeClr>
                </a:solidFill>
                <a:latin typeface="Century Gothic"/>
                <a:cs typeface="Segoe UI"/>
              </a:rPr>
              <a:t>(ex: data collected at USGS continuous monitoring sites, newly installed May of 2023)</a:t>
            </a:r>
            <a:r>
              <a:rPr lang="en-US" sz="1600">
                <a:solidFill>
                  <a:schemeClr val="tx1">
                    <a:lumMod val="75000"/>
                    <a:lumOff val="25000"/>
                  </a:schemeClr>
                </a:solidFill>
                <a:latin typeface="Century Gothic"/>
                <a:cs typeface="Segoe UI"/>
              </a:rPr>
              <a:t>​</a:t>
            </a:r>
          </a:p>
        </p:txBody>
      </p:sp>
      <p:sp>
        <p:nvSpPr>
          <p:cNvPr id="17" name="TextBox 16">
            <a:extLst>
              <a:ext uri="{FF2B5EF4-FFF2-40B4-BE49-F238E27FC236}">
                <a16:creationId xmlns:a16="http://schemas.microsoft.com/office/drawing/2014/main" id="{76CF1514-40C1-CAEA-4C67-C25C474ECF01}"/>
              </a:ext>
            </a:extLst>
          </p:cNvPr>
          <p:cNvSpPr txBox="1"/>
          <p:nvPr/>
        </p:nvSpPr>
        <p:spPr>
          <a:xfrm>
            <a:off x="7312934" y="3730925"/>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cs typeface="Calibri" panose="020F0502020204030204"/>
              </a:rPr>
              <a:t>High P Loading</a:t>
            </a:r>
          </a:p>
        </p:txBody>
      </p:sp>
      <p:sp>
        <p:nvSpPr>
          <p:cNvPr id="26" name="Rectangle 25">
            <a:extLst>
              <a:ext uri="{FF2B5EF4-FFF2-40B4-BE49-F238E27FC236}">
                <a16:creationId xmlns:a16="http://schemas.microsoft.com/office/drawing/2014/main" id="{A8AA7238-F3F3-25B1-DC6F-85DD1296A776}"/>
              </a:ext>
            </a:extLst>
          </p:cNvPr>
          <p:cNvSpPr/>
          <p:nvPr/>
        </p:nvSpPr>
        <p:spPr>
          <a:xfrm>
            <a:off x="7140632" y="3770083"/>
            <a:ext cx="197922" cy="148442"/>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B0FB530F-A454-44B6-9102-BBA0E373806E}"/>
              </a:ext>
            </a:extLst>
          </p:cNvPr>
          <p:cNvSpPr txBox="1"/>
          <p:nvPr/>
        </p:nvSpPr>
        <p:spPr>
          <a:xfrm>
            <a:off x="7312934" y="3946240"/>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cs typeface="Calibri" panose="020F0502020204030204"/>
              </a:rPr>
              <a:t>Mod P Loading</a:t>
            </a:r>
          </a:p>
        </p:txBody>
      </p:sp>
      <p:sp>
        <p:nvSpPr>
          <p:cNvPr id="34" name="Rectangle 33">
            <a:extLst>
              <a:ext uri="{FF2B5EF4-FFF2-40B4-BE49-F238E27FC236}">
                <a16:creationId xmlns:a16="http://schemas.microsoft.com/office/drawing/2014/main" id="{12C96E43-FB9B-53B6-0F79-5D2CC573AD4D}"/>
              </a:ext>
            </a:extLst>
          </p:cNvPr>
          <p:cNvSpPr/>
          <p:nvPr/>
        </p:nvSpPr>
        <p:spPr>
          <a:xfrm>
            <a:off x="7140632" y="3975990"/>
            <a:ext cx="197922" cy="148442"/>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TextBox 34">
            <a:extLst>
              <a:ext uri="{FF2B5EF4-FFF2-40B4-BE49-F238E27FC236}">
                <a16:creationId xmlns:a16="http://schemas.microsoft.com/office/drawing/2014/main" id="{8FA9373C-D39D-2716-01A6-B34C452A9E35}"/>
              </a:ext>
            </a:extLst>
          </p:cNvPr>
          <p:cNvSpPr txBox="1"/>
          <p:nvPr/>
        </p:nvSpPr>
        <p:spPr>
          <a:xfrm>
            <a:off x="7312933" y="4152147"/>
            <a:ext cx="9606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solidFill>
                  <a:schemeClr val="tx1">
                    <a:lumMod val="75000"/>
                    <a:lumOff val="25000"/>
                  </a:schemeClr>
                </a:solidFill>
                <a:latin typeface="Century Gothic"/>
                <a:cs typeface="Calibri" panose="020F0502020204030204"/>
              </a:rPr>
              <a:t>Low P Loading</a:t>
            </a:r>
          </a:p>
        </p:txBody>
      </p:sp>
      <p:sp>
        <p:nvSpPr>
          <p:cNvPr id="36" name="Rectangle 35">
            <a:extLst>
              <a:ext uri="{FF2B5EF4-FFF2-40B4-BE49-F238E27FC236}">
                <a16:creationId xmlns:a16="http://schemas.microsoft.com/office/drawing/2014/main" id="{1D292E95-2AFB-9A06-F6B6-0CBA48CD9584}"/>
              </a:ext>
            </a:extLst>
          </p:cNvPr>
          <p:cNvSpPr/>
          <p:nvPr/>
        </p:nvSpPr>
        <p:spPr>
          <a:xfrm>
            <a:off x="7140631" y="4186599"/>
            <a:ext cx="197922" cy="148442"/>
          </a:xfrm>
          <a:prstGeom prst="rect">
            <a:avLst/>
          </a:prstGeom>
          <a:solidFill>
            <a:srgbClr val="F5E0C4">
              <a:alpha val="96000"/>
            </a:srgb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398796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153517C5-1C9D-4D0B-91E6-703C804B8193}"/>
              </a:ext>
            </a:extLst>
          </p:cNvPr>
          <p:cNvSpPr txBox="1">
            <a:spLocks/>
          </p:cNvSpPr>
          <p:nvPr/>
        </p:nvSpPr>
        <p:spPr>
          <a:xfrm>
            <a:off x="634212" y="1322497"/>
            <a:ext cx="5042506" cy="11021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defRPr/>
            </a:pPr>
            <a:r>
              <a:rPr lang="en-US" sz="2200" i="1">
                <a:latin typeface="Century Gothic"/>
              </a:rPr>
              <a:t>Virginia DEQ:</a:t>
            </a:r>
            <a:r>
              <a:rPr lang="en-US" sz="2200">
                <a:latin typeface="Century Gothic"/>
              </a:rPr>
              <a:t> </a:t>
            </a:r>
            <a:endParaRPr lang="en-US"/>
          </a:p>
          <a:p>
            <a:pPr>
              <a:lnSpc>
                <a:spcPct val="100000"/>
              </a:lnSpc>
              <a:spcBef>
                <a:spcPts val="0"/>
              </a:spcBef>
              <a:spcAft>
                <a:spcPts val="600"/>
              </a:spcAft>
              <a:defRPr/>
            </a:pPr>
            <a:r>
              <a:rPr lang="en-US" sz="2200" b="1">
                <a:latin typeface="Century Gothic"/>
              </a:rPr>
              <a:t>Tish Robertson</a:t>
            </a:r>
            <a:r>
              <a:rPr lang="en-US" sz="2200">
                <a:latin typeface="Century Gothic"/>
              </a:rPr>
              <a:t>,</a:t>
            </a:r>
            <a:r>
              <a:rPr lang="en-US" sz="2200" b="1">
                <a:latin typeface="Century Gothic"/>
              </a:rPr>
              <a:t> Amanda Shaver</a:t>
            </a:r>
            <a:r>
              <a:rPr lang="en-US" sz="2200">
                <a:latin typeface="Century Gothic"/>
              </a:rPr>
              <a:t>,</a:t>
            </a:r>
            <a:r>
              <a:rPr lang="en-US" sz="2200" b="1">
                <a:latin typeface="Century Gothic"/>
              </a:rPr>
              <a:t> Bryant Thomas</a:t>
            </a:r>
            <a:endParaRPr lang="en-US" b="1"/>
          </a:p>
        </p:txBody>
      </p:sp>
      <p:pic>
        <p:nvPicPr>
          <p:cNvPr id="2" name="Picture 2" descr="A group of people standing in a park&#10;&#10;Description automatically generated">
            <a:extLst>
              <a:ext uri="{FF2B5EF4-FFF2-40B4-BE49-F238E27FC236}">
                <a16:creationId xmlns:a16="http://schemas.microsoft.com/office/drawing/2014/main" id="{7A6C54FC-7FC9-2A39-07C0-070C87699D84}"/>
              </a:ext>
            </a:extLst>
          </p:cNvPr>
          <p:cNvPicPr>
            <a:picLocks noChangeAspect="1"/>
          </p:cNvPicPr>
          <p:nvPr/>
        </p:nvPicPr>
        <p:blipFill rotWithShape="1">
          <a:blip r:embed="rId3"/>
          <a:srcRect l="17201" t="34524" r="11810" b="38605"/>
          <a:stretch/>
        </p:blipFill>
        <p:spPr>
          <a:xfrm>
            <a:off x="6003000" y="1320493"/>
            <a:ext cx="5476427" cy="1554736"/>
          </a:xfrm>
          <a:prstGeom prst="rect">
            <a:avLst/>
          </a:prstGeom>
        </p:spPr>
      </p:pic>
      <p:sp>
        <p:nvSpPr>
          <p:cNvPr id="4" name="TextBox 3">
            <a:extLst>
              <a:ext uri="{FF2B5EF4-FFF2-40B4-BE49-F238E27FC236}">
                <a16:creationId xmlns:a16="http://schemas.microsoft.com/office/drawing/2014/main" id="{BF6C00B3-CFA2-35E3-9255-9D43B38105ED}"/>
              </a:ext>
            </a:extLst>
          </p:cNvPr>
          <p:cNvSpPr txBox="1"/>
          <p:nvPr/>
        </p:nvSpPr>
        <p:spPr>
          <a:xfrm>
            <a:off x="2624346" y="6163271"/>
            <a:ext cx="675730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chemeClr val="tx1">
                    <a:lumMod val="75000"/>
                    <a:lumOff val="25000"/>
                  </a:schemeClr>
                </a:solidFill>
                <a:latin typeface="Century Gothic"/>
              </a:rPr>
              <a:t>This material contains modified Copernicus Sentinel data (2016-2023), processed by ESA.</a:t>
            </a:r>
            <a:endParaRPr lang="en-US" sz="1200">
              <a:solidFill>
                <a:schemeClr val="tx1">
                  <a:lumMod val="75000"/>
                  <a:lumOff val="25000"/>
                </a:schemeClr>
              </a:solidFill>
              <a:latin typeface="Century Gothic"/>
            </a:endParaRPr>
          </a:p>
          <a:p>
            <a:pPr algn="l"/>
            <a:endParaRPr lang="en-US">
              <a:cs typeface="Calibri"/>
            </a:endParaRPr>
          </a:p>
        </p:txBody>
      </p:sp>
      <p:sp>
        <p:nvSpPr>
          <p:cNvPr id="5" name="TextBox 4">
            <a:extLst>
              <a:ext uri="{FF2B5EF4-FFF2-40B4-BE49-F238E27FC236}">
                <a16:creationId xmlns:a16="http://schemas.microsoft.com/office/drawing/2014/main" id="{0DAFE9C8-846F-BF39-6C20-3589B76CCF9D}"/>
              </a:ext>
            </a:extLst>
          </p:cNvPr>
          <p:cNvSpPr txBox="1"/>
          <p:nvPr/>
        </p:nvSpPr>
        <p:spPr>
          <a:xfrm>
            <a:off x="631371" y="4082142"/>
            <a:ext cx="1042851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404040"/>
                </a:solidFill>
                <a:latin typeface="Century Gothic"/>
                <a:cs typeface="Arial"/>
              </a:rPr>
              <a:t>Special thanks to </a:t>
            </a:r>
            <a:r>
              <a:rPr lang="en-US" sz="2200" b="1">
                <a:solidFill>
                  <a:srgbClr val="404040"/>
                </a:solidFill>
                <a:latin typeface="Century Gothic"/>
                <a:cs typeface="Arial"/>
              </a:rPr>
              <a:t>Harry Looney</a:t>
            </a:r>
            <a:r>
              <a:rPr lang="en-US" sz="2200">
                <a:solidFill>
                  <a:srgbClr val="404040"/>
                </a:solidFill>
                <a:latin typeface="Century Gothic"/>
                <a:cs typeface="Arial"/>
              </a:rPr>
              <a:t> (LACA Co-Chair), </a:t>
            </a:r>
            <a:r>
              <a:rPr lang="en-US" sz="2200" b="1">
                <a:solidFill>
                  <a:srgbClr val="404040"/>
                </a:solidFill>
                <a:latin typeface="Century Gothic"/>
                <a:cs typeface="Arial"/>
              </a:rPr>
              <a:t>Olivia Landry</a:t>
            </a:r>
            <a:r>
              <a:rPr lang="en-US" sz="2200">
                <a:solidFill>
                  <a:srgbClr val="404040"/>
                </a:solidFill>
                <a:latin typeface="Century Gothic"/>
                <a:cs typeface="Arial"/>
              </a:rPr>
              <a:t> (DEVELOP Fellow), </a:t>
            </a:r>
            <a:r>
              <a:rPr lang="en-US" sz="2200" b="1">
                <a:solidFill>
                  <a:srgbClr val="404040"/>
                </a:solidFill>
                <a:latin typeface="Century Gothic"/>
                <a:cs typeface="Arial"/>
              </a:rPr>
              <a:t>Robert Cecil Byles</a:t>
            </a:r>
            <a:r>
              <a:rPr lang="en-US" sz="2200">
                <a:solidFill>
                  <a:srgbClr val="404040"/>
                </a:solidFill>
                <a:latin typeface="Century Gothic"/>
                <a:cs typeface="Arial"/>
              </a:rPr>
              <a:t> (DEVELOP Senior Fellow)​</a:t>
            </a:r>
            <a:endParaRPr lang="en-US"/>
          </a:p>
        </p:txBody>
      </p:sp>
      <p:sp>
        <p:nvSpPr>
          <p:cNvPr id="6" name="TextBox 5">
            <a:extLst>
              <a:ext uri="{FF2B5EF4-FFF2-40B4-BE49-F238E27FC236}">
                <a16:creationId xmlns:a16="http://schemas.microsoft.com/office/drawing/2014/main" id="{51A22040-A139-F638-4EEF-4304C6E36E54}"/>
              </a:ext>
            </a:extLst>
          </p:cNvPr>
          <p:cNvSpPr txBox="1"/>
          <p:nvPr/>
        </p:nvSpPr>
        <p:spPr>
          <a:xfrm>
            <a:off x="631371" y="2873829"/>
            <a:ext cx="638991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err="1">
                <a:solidFill>
                  <a:srgbClr val="404040"/>
                </a:solidFill>
                <a:latin typeface="Century Gothic"/>
                <a:cs typeface="Segoe UI"/>
              </a:rPr>
              <a:t>LaRC</a:t>
            </a:r>
            <a:r>
              <a:rPr lang="en-US" sz="2200" i="1">
                <a:solidFill>
                  <a:srgbClr val="404040"/>
                </a:solidFill>
                <a:latin typeface="Century Gothic"/>
                <a:cs typeface="Segoe UI"/>
              </a:rPr>
              <a:t> Science Advisors:</a:t>
            </a:r>
            <a:r>
              <a:rPr lang="en-US" sz="2200">
                <a:solidFill>
                  <a:srgbClr val="404040"/>
                </a:solidFill>
                <a:latin typeface="Century Gothic"/>
                <a:cs typeface="Segoe UI"/>
              </a:rPr>
              <a:t> ​</a:t>
            </a:r>
          </a:p>
          <a:p>
            <a:r>
              <a:rPr lang="en-US" sz="2200" b="1">
                <a:solidFill>
                  <a:srgbClr val="404040"/>
                </a:solidFill>
                <a:latin typeface="Century Gothic"/>
                <a:cs typeface="Segoe UI"/>
              </a:rPr>
              <a:t>Dr. Kenton Ross</a:t>
            </a:r>
            <a:r>
              <a:rPr lang="en-US" sz="2200">
                <a:solidFill>
                  <a:srgbClr val="404040"/>
                </a:solidFill>
                <a:latin typeface="Century Gothic"/>
                <a:cs typeface="Segoe UI"/>
              </a:rPr>
              <a:t>, </a:t>
            </a:r>
            <a:r>
              <a:rPr lang="en-US" sz="2200" b="1">
                <a:solidFill>
                  <a:srgbClr val="404040"/>
                </a:solidFill>
                <a:latin typeface="Century Gothic"/>
                <a:cs typeface="Segoe UI"/>
              </a:rPr>
              <a:t>Lauren Childs-Gleason</a:t>
            </a:r>
          </a:p>
        </p:txBody>
      </p:sp>
      <p:sp>
        <p:nvSpPr>
          <p:cNvPr id="9" name="TextBox 8">
            <a:extLst>
              <a:ext uri="{FF2B5EF4-FFF2-40B4-BE49-F238E27FC236}">
                <a16:creationId xmlns:a16="http://schemas.microsoft.com/office/drawing/2014/main" id="{EF9253BF-67CC-EF68-82E0-D235B9129162}"/>
              </a:ext>
            </a:extLst>
          </p:cNvPr>
          <p:cNvSpPr txBox="1"/>
          <p:nvPr/>
        </p:nvSpPr>
        <p:spPr>
          <a:xfrm>
            <a:off x="9019549" y="2645053"/>
            <a:ext cx="2541080" cy="261610"/>
          </a:xfrm>
          <a:prstGeom prst="rect">
            <a:avLst/>
          </a:prstGeom>
          <a:noFill/>
        </p:spPr>
        <p:txBody>
          <a:bodyPr wrap="none" lIns="91440" tIns="45720" rIns="91440" bIns="45720" rtlCol="0" anchor="t">
            <a:spAutoFit/>
          </a:bodyPr>
          <a:lstStyle/>
          <a:p>
            <a:r>
              <a:rPr lang="en-US" sz="1100" i="1">
                <a:solidFill>
                  <a:schemeClr val="bg1"/>
                </a:solidFill>
                <a:latin typeface="Century Gothic"/>
              </a:rPr>
              <a:t>Photo by: DEVELOP Team Member</a:t>
            </a:r>
          </a:p>
        </p:txBody>
      </p:sp>
    </p:spTree>
    <p:extLst>
      <p:ext uri="{BB962C8B-B14F-4D97-AF65-F5344CB8AC3E}">
        <p14:creationId xmlns:p14="http://schemas.microsoft.com/office/powerpoint/2010/main" val="410769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6EC3-7667-4057-90F9-A597348DA358}"/>
              </a:ext>
            </a:extLst>
          </p:cNvPr>
          <p:cNvSpPr txBox="1">
            <a:spLocks/>
          </p:cNvSpPr>
          <p:nvPr/>
        </p:nvSpPr>
        <p:spPr>
          <a:xfrm>
            <a:off x="266700" y="331217"/>
            <a:ext cx="11656218" cy="57388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4DAEB3"/>
                </a:solidFill>
                <a:latin typeface="Century Gothic" panose="020B0502020202020204" pitchFamily="34" charset="0"/>
              </a:rPr>
              <a:t>Harmful Algal Blooms</a:t>
            </a:r>
          </a:p>
        </p:txBody>
      </p:sp>
      <p:sp>
        <p:nvSpPr>
          <p:cNvPr id="6" name="TextBox 5">
            <a:extLst>
              <a:ext uri="{FF2B5EF4-FFF2-40B4-BE49-F238E27FC236}">
                <a16:creationId xmlns:a16="http://schemas.microsoft.com/office/drawing/2014/main" id="{E2781A8F-868D-4E66-B652-5952F41F1869}"/>
              </a:ext>
            </a:extLst>
          </p:cNvPr>
          <p:cNvSpPr txBox="1"/>
          <p:nvPr/>
        </p:nvSpPr>
        <p:spPr>
          <a:xfrm>
            <a:off x="266700" y="995693"/>
            <a:ext cx="11656218" cy="1015663"/>
          </a:xfrm>
          <a:prstGeom prst="rect">
            <a:avLst/>
          </a:prstGeom>
          <a:noFill/>
        </p:spPr>
        <p:txBody>
          <a:bodyPr wrap="square" lIns="91440" tIns="45720" rIns="91440" bIns="45720" anchor="t">
            <a:spAutoFit/>
          </a:bodyPr>
          <a:lstStyle/>
          <a:p>
            <a:pPr algn="ctr">
              <a:defRPr/>
            </a:pPr>
            <a:r>
              <a:rPr lang="en-US" sz="2000">
                <a:solidFill>
                  <a:schemeClr val="tx1">
                    <a:lumMod val="75000"/>
                    <a:lumOff val="25000"/>
                  </a:schemeClr>
                </a:solidFill>
                <a:latin typeface="Century Gothic"/>
              </a:rPr>
              <a:t>An event in which toxigenic algal/cyanobacterial populations achieve a sufficiently high density, as to where the well-being of the natural environment and human health are negatively impacted.</a:t>
            </a:r>
            <a:endParaRPr lang="en-US">
              <a:solidFill>
                <a:schemeClr val="tx1">
                  <a:lumMod val="75000"/>
                  <a:lumOff val="25000"/>
                </a:schemeClr>
              </a:solidFill>
              <a:latin typeface="Century Gothic"/>
            </a:endParaRPr>
          </a:p>
        </p:txBody>
      </p:sp>
      <p:pic>
        <p:nvPicPr>
          <p:cNvPr id="12" name="Picture 12" descr="A green water with a wooden dock&#10;&#10;Description automatically generated">
            <a:extLst>
              <a:ext uri="{FF2B5EF4-FFF2-40B4-BE49-F238E27FC236}">
                <a16:creationId xmlns:a16="http://schemas.microsoft.com/office/drawing/2014/main" id="{4BFE9511-95B1-C7F3-8B01-1CFF2CE081B0}"/>
              </a:ext>
            </a:extLst>
          </p:cNvPr>
          <p:cNvPicPr>
            <a:picLocks noChangeAspect="1"/>
          </p:cNvPicPr>
          <p:nvPr/>
        </p:nvPicPr>
        <p:blipFill>
          <a:blip r:embed="rId3"/>
          <a:stretch>
            <a:fillRect/>
          </a:stretch>
        </p:blipFill>
        <p:spPr>
          <a:xfrm>
            <a:off x="1414929" y="2248363"/>
            <a:ext cx="2799229" cy="3747247"/>
          </a:xfrm>
          <a:prstGeom prst="rect">
            <a:avLst/>
          </a:prstGeom>
        </p:spPr>
      </p:pic>
      <p:sp>
        <p:nvSpPr>
          <p:cNvPr id="3" name="TextBox 2">
            <a:extLst>
              <a:ext uri="{FF2B5EF4-FFF2-40B4-BE49-F238E27FC236}">
                <a16:creationId xmlns:a16="http://schemas.microsoft.com/office/drawing/2014/main" id="{B7AE177B-1036-1EA5-124D-A138E0FA3DE4}"/>
              </a:ext>
            </a:extLst>
          </p:cNvPr>
          <p:cNvSpPr txBox="1"/>
          <p:nvPr/>
        </p:nvSpPr>
        <p:spPr>
          <a:xfrm>
            <a:off x="8233746" y="6417538"/>
            <a:ext cx="340466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solidFill>
                  <a:schemeClr val="tx1">
                    <a:lumMod val="75000"/>
                    <a:lumOff val="25000"/>
                  </a:schemeClr>
                </a:solidFill>
                <a:latin typeface="Century Gothic"/>
              </a:rPr>
              <a:t>Image courtesy of Lake Anna Civic Association</a:t>
            </a:r>
            <a:endParaRPr lang="en-US" sz="1100" i="1">
              <a:solidFill>
                <a:schemeClr val="tx1">
                  <a:lumMod val="75000"/>
                  <a:lumOff val="25000"/>
                </a:schemeClr>
              </a:solidFill>
              <a:ea typeface="Calibri"/>
              <a:cs typeface="Calibri"/>
            </a:endParaRPr>
          </a:p>
        </p:txBody>
      </p:sp>
      <p:grpSp>
        <p:nvGrpSpPr>
          <p:cNvPr id="11" name="Group 10">
            <a:extLst>
              <a:ext uri="{FF2B5EF4-FFF2-40B4-BE49-F238E27FC236}">
                <a16:creationId xmlns:a16="http://schemas.microsoft.com/office/drawing/2014/main" id="{47D0B38D-08C7-B071-60FC-5E184A072CDB}"/>
              </a:ext>
            </a:extLst>
          </p:cNvPr>
          <p:cNvGrpSpPr/>
          <p:nvPr/>
        </p:nvGrpSpPr>
        <p:grpSpPr>
          <a:xfrm>
            <a:off x="5180375" y="2248389"/>
            <a:ext cx="6112525" cy="3950818"/>
            <a:chOff x="5180375" y="2248389"/>
            <a:chExt cx="6112525" cy="3950818"/>
          </a:xfrm>
        </p:grpSpPr>
        <p:pic>
          <p:nvPicPr>
            <p:cNvPr id="5" name="Picture 7" descr="A graph of numbers and a bar&#10;&#10;Description automatically generated">
              <a:extLst>
                <a:ext uri="{FF2B5EF4-FFF2-40B4-BE49-F238E27FC236}">
                  <a16:creationId xmlns:a16="http://schemas.microsoft.com/office/drawing/2014/main" id="{511D1BEB-D425-2EB1-860B-AD97CBC3929F}"/>
                </a:ext>
              </a:extLst>
            </p:cNvPr>
            <p:cNvPicPr>
              <a:picLocks noChangeAspect="1"/>
            </p:cNvPicPr>
            <p:nvPr/>
          </p:nvPicPr>
          <p:blipFill>
            <a:blip r:embed="rId4"/>
            <a:stretch>
              <a:fillRect/>
            </a:stretch>
          </p:blipFill>
          <p:spPr>
            <a:xfrm>
              <a:off x="5180375" y="2248389"/>
              <a:ext cx="6112525" cy="3763395"/>
            </a:xfrm>
            <a:prstGeom prst="rect">
              <a:avLst/>
            </a:prstGeom>
          </p:spPr>
        </p:pic>
        <p:cxnSp>
          <p:nvCxnSpPr>
            <p:cNvPr id="4" name="Straight Arrow Connector 3">
              <a:extLst>
                <a:ext uri="{FF2B5EF4-FFF2-40B4-BE49-F238E27FC236}">
                  <a16:creationId xmlns:a16="http://schemas.microsoft.com/office/drawing/2014/main" id="{3A75CE93-EBF6-D3B0-D15C-1A04FED7E307}"/>
                </a:ext>
              </a:extLst>
            </p:cNvPr>
            <p:cNvCxnSpPr/>
            <p:nvPr/>
          </p:nvCxnSpPr>
          <p:spPr>
            <a:xfrm flipV="1">
              <a:off x="6025286" y="3132175"/>
              <a:ext cx="5076845" cy="32951"/>
            </a:xfrm>
            <a:prstGeom prst="straightConnector1">
              <a:avLst/>
            </a:prstGeom>
            <a:ln w="28575">
              <a:solidFill>
                <a:srgbClr val="C00000"/>
              </a:solidFill>
              <a:prstDash val="dash"/>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F756C8C3-31A1-42FE-D66C-0292B6465836}"/>
                </a:ext>
              </a:extLst>
            </p:cNvPr>
            <p:cNvSpPr txBox="1"/>
            <p:nvPr/>
          </p:nvSpPr>
          <p:spPr>
            <a:xfrm>
              <a:off x="6160439" y="2801817"/>
              <a:ext cx="34584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C00000"/>
                  </a:solidFill>
                  <a:latin typeface="Century Gothic"/>
                </a:rPr>
                <a:t>Length of Swimming Season</a:t>
              </a:r>
            </a:p>
          </p:txBody>
        </p:sp>
        <p:sp>
          <p:nvSpPr>
            <p:cNvPr id="8" name="TextBox 7">
              <a:extLst>
                <a:ext uri="{FF2B5EF4-FFF2-40B4-BE49-F238E27FC236}">
                  <a16:creationId xmlns:a16="http://schemas.microsoft.com/office/drawing/2014/main" id="{12768EC3-1945-E089-9798-FD036132AD78}"/>
                </a:ext>
              </a:extLst>
            </p:cNvPr>
            <p:cNvSpPr txBox="1"/>
            <p:nvPr/>
          </p:nvSpPr>
          <p:spPr>
            <a:xfrm>
              <a:off x="5532915" y="2335256"/>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130</a:t>
              </a:r>
            </a:p>
          </p:txBody>
        </p:sp>
        <p:sp>
          <p:nvSpPr>
            <p:cNvPr id="9" name="TextBox 8">
              <a:extLst>
                <a:ext uri="{FF2B5EF4-FFF2-40B4-BE49-F238E27FC236}">
                  <a16:creationId xmlns:a16="http://schemas.microsoft.com/office/drawing/2014/main" id="{486C96BD-E18A-9788-6C66-EF90AC7CCEFE}"/>
                </a:ext>
              </a:extLst>
            </p:cNvPr>
            <p:cNvSpPr txBox="1"/>
            <p:nvPr/>
          </p:nvSpPr>
          <p:spPr>
            <a:xfrm>
              <a:off x="5532914" y="2564772"/>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120</a:t>
              </a:r>
              <a:endParaRPr lang="en-US">
                <a:solidFill>
                  <a:schemeClr val="tx1">
                    <a:lumMod val="75000"/>
                    <a:lumOff val="25000"/>
                  </a:schemeClr>
                </a:solidFill>
                <a:cs typeface="Calibri" panose="020F0502020204030204"/>
              </a:endParaRPr>
            </a:p>
          </p:txBody>
        </p:sp>
        <p:sp>
          <p:nvSpPr>
            <p:cNvPr id="10" name="TextBox 9">
              <a:extLst>
                <a:ext uri="{FF2B5EF4-FFF2-40B4-BE49-F238E27FC236}">
                  <a16:creationId xmlns:a16="http://schemas.microsoft.com/office/drawing/2014/main" id="{55E914B9-C7FD-BA7E-9358-34701F02A198}"/>
                </a:ext>
              </a:extLst>
            </p:cNvPr>
            <p:cNvSpPr txBox="1"/>
            <p:nvPr/>
          </p:nvSpPr>
          <p:spPr>
            <a:xfrm>
              <a:off x="5532915" y="2794291"/>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110</a:t>
              </a:r>
            </a:p>
          </p:txBody>
        </p:sp>
        <p:sp>
          <p:nvSpPr>
            <p:cNvPr id="13" name="TextBox 12">
              <a:extLst>
                <a:ext uri="{FF2B5EF4-FFF2-40B4-BE49-F238E27FC236}">
                  <a16:creationId xmlns:a16="http://schemas.microsoft.com/office/drawing/2014/main" id="{ECC14E0A-1E71-9155-ED4A-DD2BCDDD3ED3}"/>
                </a:ext>
              </a:extLst>
            </p:cNvPr>
            <p:cNvSpPr txBox="1"/>
            <p:nvPr/>
          </p:nvSpPr>
          <p:spPr>
            <a:xfrm>
              <a:off x="5532915" y="3032990"/>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100</a:t>
              </a:r>
            </a:p>
          </p:txBody>
        </p:sp>
        <p:sp>
          <p:nvSpPr>
            <p:cNvPr id="14" name="TextBox 13">
              <a:extLst>
                <a:ext uri="{FF2B5EF4-FFF2-40B4-BE49-F238E27FC236}">
                  <a16:creationId xmlns:a16="http://schemas.microsoft.com/office/drawing/2014/main" id="{AE9798CD-16D0-6653-E28F-ECE7BBE5494F}"/>
                </a:ext>
              </a:extLst>
            </p:cNvPr>
            <p:cNvSpPr txBox="1"/>
            <p:nvPr/>
          </p:nvSpPr>
          <p:spPr>
            <a:xfrm>
              <a:off x="5532915" y="3271688"/>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90</a:t>
              </a:r>
            </a:p>
          </p:txBody>
        </p:sp>
        <p:sp>
          <p:nvSpPr>
            <p:cNvPr id="15" name="TextBox 14">
              <a:extLst>
                <a:ext uri="{FF2B5EF4-FFF2-40B4-BE49-F238E27FC236}">
                  <a16:creationId xmlns:a16="http://schemas.microsoft.com/office/drawing/2014/main" id="{86C074FC-492F-18EC-FBF5-FD71F8843DD9}"/>
                </a:ext>
              </a:extLst>
            </p:cNvPr>
            <p:cNvSpPr txBox="1"/>
            <p:nvPr/>
          </p:nvSpPr>
          <p:spPr>
            <a:xfrm>
              <a:off x="5532915" y="3510388"/>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80</a:t>
              </a:r>
            </a:p>
          </p:txBody>
        </p:sp>
        <p:sp>
          <p:nvSpPr>
            <p:cNvPr id="16" name="TextBox 15">
              <a:extLst>
                <a:ext uri="{FF2B5EF4-FFF2-40B4-BE49-F238E27FC236}">
                  <a16:creationId xmlns:a16="http://schemas.microsoft.com/office/drawing/2014/main" id="{4A661F5A-D3D4-5DAD-6F23-971332EC06B1}"/>
                </a:ext>
              </a:extLst>
            </p:cNvPr>
            <p:cNvSpPr txBox="1"/>
            <p:nvPr/>
          </p:nvSpPr>
          <p:spPr>
            <a:xfrm>
              <a:off x="5532914" y="3749087"/>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70</a:t>
              </a:r>
            </a:p>
          </p:txBody>
        </p:sp>
        <p:sp>
          <p:nvSpPr>
            <p:cNvPr id="17" name="TextBox 16">
              <a:extLst>
                <a:ext uri="{FF2B5EF4-FFF2-40B4-BE49-F238E27FC236}">
                  <a16:creationId xmlns:a16="http://schemas.microsoft.com/office/drawing/2014/main" id="{90714B77-9952-04BF-803F-AFC5E9733354}"/>
                </a:ext>
              </a:extLst>
            </p:cNvPr>
            <p:cNvSpPr txBox="1"/>
            <p:nvPr/>
          </p:nvSpPr>
          <p:spPr>
            <a:xfrm>
              <a:off x="5532914" y="3987785"/>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60</a:t>
              </a:r>
            </a:p>
          </p:txBody>
        </p:sp>
        <p:sp>
          <p:nvSpPr>
            <p:cNvPr id="18" name="TextBox 17">
              <a:extLst>
                <a:ext uri="{FF2B5EF4-FFF2-40B4-BE49-F238E27FC236}">
                  <a16:creationId xmlns:a16="http://schemas.microsoft.com/office/drawing/2014/main" id="{5EBBDD3A-12FA-947E-7DA6-D5E7A2C458A1}"/>
                </a:ext>
              </a:extLst>
            </p:cNvPr>
            <p:cNvSpPr txBox="1"/>
            <p:nvPr/>
          </p:nvSpPr>
          <p:spPr>
            <a:xfrm>
              <a:off x="5532914" y="4235665"/>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50</a:t>
              </a:r>
            </a:p>
          </p:txBody>
        </p:sp>
        <p:sp>
          <p:nvSpPr>
            <p:cNvPr id="19" name="TextBox 18">
              <a:extLst>
                <a:ext uri="{FF2B5EF4-FFF2-40B4-BE49-F238E27FC236}">
                  <a16:creationId xmlns:a16="http://schemas.microsoft.com/office/drawing/2014/main" id="{1DC8D1F1-F5FC-A8ED-DF79-811BF7F71ACA}"/>
                </a:ext>
              </a:extLst>
            </p:cNvPr>
            <p:cNvSpPr txBox="1"/>
            <p:nvPr/>
          </p:nvSpPr>
          <p:spPr>
            <a:xfrm>
              <a:off x="5532915" y="4474365"/>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40</a:t>
              </a:r>
            </a:p>
          </p:txBody>
        </p:sp>
        <p:sp>
          <p:nvSpPr>
            <p:cNvPr id="20" name="TextBox 19">
              <a:extLst>
                <a:ext uri="{FF2B5EF4-FFF2-40B4-BE49-F238E27FC236}">
                  <a16:creationId xmlns:a16="http://schemas.microsoft.com/office/drawing/2014/main" id="{C33CA4E7-2D06-4F3E-B5D3-92F41E1DAF49}"/>
                </a:ext>
              </a:extLst>
            </p:cNvPr>
            <p:cNvSpPr txBox="1"/>
            <p:nvPr/>
          </p:nvSpPr>
          <p:spPr>
            <a:xfrm>
              <a:off x="5532914" y="4713063"/>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30</a:t>
              </a:r>
            </a:p>
          </p:txBody>
        </p:sp>
        <p:sp>
          <p:nvSpPr>
            <p:cNvPr id="21" name="TextBox 20">
              <a:extLst>
                <a:ext uri="{FF2B5EF4-FFF2-40B4-BE49-F238E27FC236}">
                  <a16:creationId xmlns:a16="http://schemas.microsoft.com/office/drawing/2014/main" id="{C8767A00-3CBD-C06F-CEEB-36E3EC148EB5}"/>
                </a:ext>
              </a:extLst>
            </p:cNvPr>
            <p:cNvSpPr txBox="1"/>
            <p:nvPr/>
          </p:nvSpPr>
          <p:spPr>
            <a:xfrm>
              <a:off x="5532915" y="4960941"/>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20</a:t>
              </a:r>
            </a:p>
          </p:txBody>
        </p:sp>
        <p:sp>
          <p:nvSpPr>
            <p:cNvPr id="22" name="TextBox 21">
              <a:extLst>
                <a:ext uri="{FF2B5EF4-FFF2-40B4-BE49-F238E27FC236}">
                  <a16:creationId xmlns:a16="http://schemas.microsoft.com/office/drawing/2014/main" id="{83D10F9B-61AA-F6F4-3DE3-2D6755F7C6EB}"/>
                </a:ext>
              </a:extLst>
            </p:cNvPr>
            <p:cNvSpPr txBox="1"/>
            <p:nvPr/>
          </p:nvSpPr>
          <p:spPr>
            <a:xfrm>
              <a:off x="5532914" y="5199641"/>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10</a:t>
              </a:r>
            </a:p>
          </p:txBody>
        </p:sp>
        <p:sp>
          <p:nvSpPr>
            <p:cNvPr id="23" name="TextBox 22">
              <a:extLst>
                <a:ext uri="{FF2B5EF4-FFF2-40B4-BE49-F238E27FC236}">
                  <a16:creationId xmlns:a16="http://schemas.microsoft.com/office/drawing/2014/main" id="{6B1B7805-1B96-5907-8896-0139976005C6}"/>
                </a:ext>
              </a:extLst>
            </p:cNvPr>
            <p:cNvSpPr txBox="1"/>
            <p:nvPr/>
          </p:nvSpPr>
          <p:spPr>
            <a:xfrm>
              <a:off x="5532915" y="5419978"/>
              <a:ext cx="495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chemeClr val="tx1">
                      <a:lumMod val="75000"/>
                      <a:lumOff val="25000"/>
                    </a:schemeClr>
                  </a:solidFill>
                  <a:latin typeface="Century Gothic"/>
                </a:rPr>
                <a:t>0</a:t>
              </a:r>
            </a:p>
          </p:txBody>
        </p:sp>
        <p:sp>
          <p:nvSpPr>
            <p:cNvPr id="24" name="TextBox 23">
              <a:extLst>
                <a:ext uri="{FF2B5EF4-FFF2-40B4-BE49-F238E27FC236}">
                  <a16:creationId xmlns:a16="http://schemas.microsoft.com/office/drawing/2014/main" id="{69FF0C53-15DC-6475-71B0-2CFC158D3A68}"/>
                </a:ext>
              </a:extLst>
            </p:cNvPr>
            <p:cNvSpPr txBox="1"/>
            <p:nvPr/>
          </p:nvSpPr>
          <p:spPr>
            <a:xfrm>
              <a:off x="6236420" y="5594412"/>
              <a:ext cx="5960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2018</a:t>
              </a:r>
            </a:p>
          </p:txBody>
        </p:sp>
        <p:sp>
          <p:nvSpPr>
            <p:cNvPr id="25" name="TextBox 24">
              <a:extLst>
                <a:ext uri="{FF2B5EF4-FFF2-40B4-BE49-F238E27FC236}">
                  <a16:creationId xmlns:a16="http://schemas.microsoft.com/office/drawing/2014/main" id="{11C9262B-A438-10F1-DE93-BC298E436AF1}"/>
                </a:ext>
              </a:extLst>
            </p:cNvPr>
            <p:cNvSpPr txBox="1"/>
            <p:nvPr/>
          </p:nvSpPr>
          <p:spPr>
            <a:xfrm>
              <a:off x="7244594" y="5561755"/>
              <a:ext cx="6178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2019</a:t>
              </a:r>
            </a:p>
          </p:txBody>
        </p:sp>
        <p:sp>
          <p:nvSpPr>
            <p:cNvPr id="26" name="TextBox 25">
              <a:extLst>
                <a:ext uri="{FF2B5EF4-FFF2-40B4-BE49-F238E27FC236}">
                  <a16:creationId xmlns:a16="http://schemas.microsoft.com/office/drawing/2014/main" id="{EF43DA39-CC65-802C-F177-E8F94384BB89}"/>
                </a:ext>
              </a:extLst>
            </p:cNvPr>
            <p:cNvSpPr txBox="1"/>
            <p:nvPr/>
          </p:nvSpPr>
          <p:spPr>
            <a:xfrm>
              <a:off x="8252768" y="5561755"/>
              <a:ext cx="6396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2020</a:t>
              </a:r>
            </a:p>
          </p:txBody>
        </p:sp>
        <p:sp>
          <p:nvSpPr>
            <p:cNvPr id="27" name="TextBox 26">
              <a:extLst>
                <a:ext uri="{FF2B5EF4-FFF2-40B4-BE49-F238E27FC236}">
                  <a16:creationId xmlns:a16="http://schemas.microsoft.com/office/drawing/2014/main" id="{4C319AAB-16D6-2682-53FE-3DBFDAA06A7F}"/>
                </a:ext>
              </a:extLst>
            </p:cNvPr>
            <p:cNvSpPr txBox="1"/>
            <p:nvPr/>
          </p:nvSpPr>
          <p:spPr>
            <a:xfrm>
              <a:off x="9293600" y="5561753"/>
              <a:ext cx="6178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2021</a:t>
              </a:r>
            </a:p>
          </p:txBody>
        </p:sp>
        <p:sp>
          <p:nvSpPr>
            <p:cNvPr id="28" name="TextBox 27">
              <a:extLst>
                <a:ext uri="{FF2B5EF4-FFF2-40B4-BE49-F238E27FC236}">
                  <a16:creationId xmlns:a16="http://schemas.microsoft.com/office/drawing/2014/main" id="{591393DC-5D8B-DF92-081B-325116A86630}"/>
                </a:ext>
              </a:extLst>
            </p:cNvPr>
            <p:cNvSpPr txBox="1"/>
            <p:nvPr/>
          </p:nvSpPr>
          <p:spPr>
            <a:xfrm>
              <a:off x="10280003" y="5561755"/>
              <a:ext cx="6396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2022</a:t>
              </a:r>
            </a:p>
          </p:txBody>
        </p:sp>
        <p:sp>
          <p:nvSpPr>
            <p:cNvPr id="29" name="TextBox 28">
              <a:extLst>
                <a:ext uri="{FF2B5EF4-FFF2-40B4-BE49-F238E27FC236}">
                  <a16:creationId xmlns:a16="http://schemas.microsoft.com/office/drawing/2014/main" id="{C59202FB-DB9B-EAD3-087E-3FA203ED2087}"/>
                </a:ext>
              </a:extLst>
            </p:cNvPr>
            <p:cNvSpPr txBox="1"/>
            <p:nvPr/>
          </p:nvSpPr>
          <p:spPr>
            <a:xfrm rot="16200000">
              <a:off x="4311877" y="3957534"/>
              <a:ext cx="22768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rPr>
                <a:t>Days Under Advisory</a:t>
              </a:r>
            </a:p>
          </p:txBody>
        </p:sp>
        <p:sp>
          <p:nvSpPr>
            <p:cNvPr id="30" name="TextBox 29">
              <a:extLst>
                <a:ext uri="{FF2B5EF4-FFF2-40B4-BE49-F238E27FC236}">
                  <a16:creationId xmlns:a16="http://schemas.microsoft.com/office/drawing/2014/main" id="{154342CF-963A-1A0A-B768-3893D617B9ED}"/>
                </a:ext>
              </a:extLst>
            </p:cNvPr>
            <p:cNvSpPr txBox="1"/>
            <p:nvPr/>
          </p:nvSpPr>
          <p:spPr>
            <a:xfrm>
              <a:off x="8230342" y="5860653"/>
              <a:ext cx="7497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rPr>
                <a:t>Years</a:t>
              </a:r>
            </a:p>
          </p:txBody>
        </p:sp>
      </p:grpSp>
      <p:sp>
        <p:nvSpPr>
          <p:cNvPr id="31" name="TextBox 30">
            <a:extLst>
              <a:ext uri="{FF2B5EF4-FFF2-40B4-BE49-F238E27FC236}">
                <a16:creationId xmlns:a16="http://schemas.microsoft.com/office/drawing/2014/main" id="{369A4932-CA42-EFB4-F7EE-B085EE990C0D}"/>
              </a:ext>
            </a:extLst>
          </p:cNvPr>
          <p:cNvSpPr txBox="1"/>
          <p:nvPr/>
        </p:nvSpPr>
        <p:spPr>
          <a:xfrm>
            <a:off x="1317957" y="5988827"/>
            <a:ext cx="32232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HAB at Lake Anna </a:t>
            </a:r>
            <a:endParaRPr lang="en-US" sz="1400" i="1">
              <a:latin typeface="Calibri" panose="020F0502020204030204"/>
              <a:cs typeface="Calibri"/>
            </a:endParaRPr>
          </a:p>
          <a:p>
            <a:r>
              <a:rPr lang="en-US" sz="1400" i="1">
                <a:latin typeface="Century Gothic"/>
              </a:rPr>
              <a:t>Pamunkey Creek,</a:t>
            </a:r>
            <a:r>
              <a:rPr lang="en-US" sz="1400">
                <a:latin typeface="Century Gothic"/>
              </a:rPr>
              <a:t> </a:t>
            </a:r>
            <a:r>
              <a:rPr lang="en-US" sz="1400" i="1">
                <a:latin typeface="Century Gothic"/>
              </a:rPr>
              <a:t>June 10, 2023</a:t>
            </a:r>
            <a:endParaRPr lang="en-US" sz="1400" i="1">
              <a:ea typeface="Calibri"/>
              <a:cs typeface="Calibri"/>
            </a:endParaRPr>
          </a:p>
        </p:txBody>
      </p:sp>
    </p:spTree>
    <p:extLst>
      <p:ext uri="{BB962C8B-B14F-4D97-AF65-F5344CB8AC3E}">
        <p14:creationId xmlns:p14="http://schemas.microsoft.com/office/powerpoint/2010/main" val="90401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262101" y="951541"/>
            <a:ext cx="10630939"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a:solidFill>
                  <a:schemeClr val="tx1">
                    <a:lumMod val="75000"/>
                    <a:lumOff val="25000"/>
                  </a:schemeClr>
                </a:solidFill>
                <a:latin typeface="Century Gothic"/>
              </a:rPr>
              <a:t>Virginia Department of Environmental Quality (DEQ)</a:t>
            </a:r>
          </a:p>
        </p:txBody>
      </p:sp>
      <p:grpSp>
        <p:nvGrpSpPr>
          <p:cNvPr id="26" name="Group 25">
            <a:extLst>
              <a:ext uri="{FF2B5EF4-FFF2-40B4-BE49-F238E27FC236}">
                <a16:creationId xmlns:a16="http://schemas.microsoft.com/office/drawing/2014/main" id="{D91F5713-0FC6-EF8D-F1D6-6BDC6471E56D}"/>
              </a:ext>
            </a:extLst>
          </p:cNvPr>
          <p:cNvGrpSpPr/>
          <p:nvPr/>
        </p:nvGrpSpPr>
        <p:grpSpPr>
          <a:xfrm>
            <a:off x="8728490" y="1838192"/>
            <a:ext cx="3115736" cy="778835"/>
            <a:chOff x="8729804" y="1939839"/>
            <a:chExt cx="3115736" cy="778835"/>
          </a:xfrm>
        </p:grpSpPr>
        <p:sp>
          <p:nvSpPr>
            <p:cNvPr id="18" name="Rectangle 17">
              <a:extLst>
                <a:ext uri="{FF2B5EF4-FFF2-40B4-BE49-F238E27FC236}">
                  <a16:creationId xmlns:a16="http://schemas.microsoft.com/office/drawing/2014/main" id="{1FD1BC9A-6583-764B-83E1-4BA85C87BAB8}"/>
                </a:ext>
              </a:extLst>
            </p:cNvPr>
            <p:cNvSpPr/>
            <p:nvPr/>
          </p:nvSpPr>
          <p:spPr>
            <a:xfrm>
              <a:off x="8729804" y="1939839"/>
              <a:ext cx="2456304" cy="474218"/>
            </a:xfrm>
            <a:prstGeom prst="rect">
              <a:avLst/>
            </a:prstGeom>
            <a:solidFill>
              <a:srgbClr val="4DAEB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D45F1E-D73B-DDE9-D9AD-6D8C3DB478A7}"/>
                </a:ext>
              </a:extLst>
            </p:cNvPr>
            <p:cNvSpPr/>
            <p:nvPr/>
          </p:nvSpPr>
          <p:spPr>
            <a:xfrm>
              <a:off x="8729804" y="2414057"/>
              <a:ext cx="3034993" cy="304616"/>
            </a:xfrm>
            <a:prstGeom prst="rect">
              <a:avLst/>
            </a:prstGeom>
            <a:solidFill>
              <a:srgbClr val="004C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78C1E3-3275-8A98-78AE-B3032811D1B3}"/>
                </a:ext>
              </a:extLst>
            </p:cNvPr>
            <p:cNvSpPr txBox="1"/>
            <p:nvPr/>
          </p:nvSpPr>
          <p:spPr>
            <a:xfrm>
              <a:off x="8729804" y="2072343"/>
              <a:ext cx="31157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85000"/>
                      <a:lumOff val="15000"/>
                    </a:schemeClr>
                  </a:solidFill>
                  <a:latin typeface="Century Gothic"/>
                  <a:cs typeface="Arial"/>
                </a:rPr>
                <a:t>Bryant Thomas</a:t>
              </a:r>
            </a:p>
            <a:p>
              <a:r>
                <a:rPr lang="en-US" sz="1600">
                  <a:solidFill>
                    <a:schemeClr val="bg1"/>
                  </a:solidFill>
                  <a:latin typeface="Century Gothic"/>
                  <a:ea typeface="+mn-lt"/>
                  <a:cs typeface="+mn-lt"/>
                </a:rPr>
                <a:t>Office of Ecology Manager </a:t>
              </a:r>
              <a:endParaRPr lang="en-US" sz="1400">
                <a:solidFill>
                  <a:schemeClr val="bg1"/>
                </a:solidFill>
                <a:latin typeface="Century Gothic"/>
              </a:endParaRPr>
            </a:p>
          </p:txBody>
        </p:sp>
      </p:grpSp>
      <p:sp>
        <p:nvSpPr>
          <p:cNvPr id="6" name="Rectangle 5">
            <a:extLst>
              <a:ext uri="{FF2B5EF4-FFF2-40B4-BE49-F238E27FC236}">
                <a16:creationId xmlns:a16="http://schemas.microsoft.com/office/drawing/2014/main" id="{92378E18-91B8-BFA7-0356-B621C645E136}"/>
              </a:ext>
            </a:extLst>
          </p:cNvPr>
          <p:cNvSpPr/>
          <p:nvPr/>
        </p:nvSpPr>
        <p:spPr>
          <a:xfrm>
            <a:off x="266700" y="342900"/>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PARTNERS</a:t>
            </a:r>
          </a:p>
        </p:txBody>
      </p:sp>
      <p:grpSp>
        <p:nvGrpSpPr>
          <p:cNvPr id="28" name="Group 27">
            <a:extLst>
              <a:ext uri="{FF2B5EF4-FFF2-40B4-BE49-F238E27FC236}">
                <a16:creationId xmlns:a16="http://schemas.microsoft.com/office/drawing/2014/main" id="{7E7D0A9B-54E4-AE02-921F-362CEE533FA0}"/>
              </a:ext>
            </a:extLst>
          </p:cNvPr>
          <p:cNvGrpSpPr/>
          <p:nvPr/>
        </p:nvGrpSpPr>
        <p:grpSpPr>
          <a:xfrm>
            <a:off x="427860" y="1852922"/>
            <a:ext cx="3558920" cy="788465"/>
            <a:chOff x="426091" y="1947933"/>
            <a:chExt cx="3558920" cy="788465"/>
          </a:xfrm>
        </p:grpSpPr>
        <p:sp>
          <p:nvSpPr>
            <p:cNvPr id="20" name="Rectangle 19">
              <a:extLst>
                <a:ext uri="{FF2B5EF4-FFF2-40B4-BE49-F238E27FC236}">
                  <a16:creationId xmlns:a16="http://schemas.microsoft.com/office/drawing/2014/main" id="{770B8F59-4D98-49DF-B277-8FC483CE1830}"/>
                </a:ext>
              </a:extLst>
            </p:cNvPr>
            <p:cNvSpPr/>
            <p:nvPr/>
          </p:nvSpPr>
          <p:spPr>
            <a:xfrm>
              <a:off x="426091" y="1947933"/>
              <a:ext cx="2776764" cy="474218"/>
            </a:xfrm>
            <a:prstGeom prst="rect">
              <a:avLst/>
            </a:prstGeom>
            <a:solidFill>
              <a:srgbClr val="4DAEB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E7BA8CC-4686-B513-5961-D541FE64D6CE}"/>
                </a:ext>
              </a:extLst>
            </p:cNvPr>
            <p:cNvSpPr/>
            <p:nvPr/>
          </p:nvSpPr>
          <p:spPr>
            <a:xfrm>
              <a:off x="427203" y="2417921"/>
              <a:ext cx="3557808" cy="298136"/>
            </a:xfrm>
            <a:prstGeom prst="rect">
              <a:avLst/>
            </a:prstGeom>
            <a:solidFill>
              <a:srgbClr val="004C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D34337-EB44-BA66-7BBE-11A40D95C294}"/>
                </a:ext>
              </a:extLst>
            </p:cNvPr>
            <p:cNvSpPr txBox="1"/>
            <p:nvPr/>
          </p:nvSpPr>
          <p:spPr>
            <a:xfrm>
              <a:off x="426092" y="2090067"/>
              <a:ext cx="3557808"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85000"/>
                      <a:lumOff val="15000"/>
                    </a:schemeClr>
                  </a:solidFill>
                  <a:latin typeface="Century Gothic"/>
                  <a:ea typeface="+mn-lt"/>
                  <a:cs typeface="+mn-lt"/>
                </a:rPr>
                <a:t>Dr. Tish Robertson</a:t>
              </a:r>
            </a:p>
            <a:p>
              <a:r>
                <a:rPr lang="en-US" sz="1600">
                  <a:solidFill>
                    <a:schemeClr val="bg1"/>
                  </a:solidFill>
                  <a:latin typeface="Century Gothic"/>
                  <a:ea typeface="+mn-lt"/>
                  <a:cs typeface="+mn-lt"/>
                </a:rPr>
                <a:t>Monitoring &amp; Assessment Scientist </a:t>
              </a:r>
              <a:endParaRPr lang="en-US" sz="1400">
                <a:solidFill>
                  <a:schemeClr val="bg1"/>
                </a:solidFill>
                <a:latin typeface="Century Gothic"/>
              </a:endParaRPr>
            </a:p>
          </p:txBody>
        </p:sp>
      </p:grpSp>
      <p:grpSp>
        <p:nvGrpSpPr>
          <p:cNvPr id="27" name="Group 26">
            <a:extLst>
              <a:ext uri="{FF2B5EF4-FFF2-40B4-BE49-F238E27FC236}">
                <a16:creationId xmlns:a16="http://schemas.microsoft.com/office/drawing/2014/main" id="{9B4C02E2-F106-34DA-2441-261ED5028384}"/>
              </a:ext>
            </a:extLst>
          </p:cNvPr>
          <p:cNvGrpSpPr/>
          <p:nvPr/>
        </p:nvGrpSpPr>
        <p:grpSpPr>
          <a:xfrm>
            <a:off x="4297848" y="1848903"/>
            <a:ext cx="4099419" cy="792679"/>
            <a:chOff x="4367073" y="1947933"/>
            <a:chExt cx="4099419" cy="792679"/>
          </a:xfrm>
        </p:grpSpPr>
        <p:sp>
          <p:nvSpPr>
            <p:cNvPr id="14" name="Rectangle 13">
              <a:extLst>
                <a:ext uri="{FF2B5EF4-FFF2-40B4-BE49-F238E27FC236}">
                  <a16:creationId xmlns:a16="http://schemas.microsoft.com/office/drawing/2014/main" id="{8F8B41F1-B840-5AD8-6516-BC18BDA602AD}"/>
                </a:ext>
              </a:extLst>
            </p:cNvPr>
            <p:cNvSpPr/>
            <p:nvPr/>
          </p:nvSpPr>
          <p:spPr>
            <a:xfrm>
              <a:off x="4367073" y="2417921"/>
              <a:ext cx="4099419" cy="298136"/>
            </a:xfrm>
            <a:prstGeom prst="rect">
              <a:avLst/>
            </a:prstGeom>
            <a:solidFill>
              <a:srgbClr val="004C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D32BC2-AA93-80C8-8778-DD8714202479}"/>
                </a:ext>
              </a:extLst>
            </p:cNvPr>
            <p:cNvSpPr/>
            <p:nvPr/>
          </p:nvSpPr>
          <p:spPr>
            <a:xfrm>
              <a:off x="4367073" y="1947933"/>
              <a:ext cx="2883474" cy="469988"/>
            </a:xfrm>
            <a:prstGeom prst="rect">
              <a:avLst/>
            </a:prstGeom>
            <a:solidFill>
              <a:srgbClr val="4DAEB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EF4B67-2E2E-890D-06DD-2C4E4FDB55D3}"/>
                </a:ext>
              </a:extLst>
            </p:cNvPr>
            <p:cNvSpPr txBox="1"/>
            <p:nvPr/>
          </p:nvSpPr>
          <p:spPr>
            <a:xfrm>
              <a:off x="4387228" y="2094281"/>
              <a:ext cx="3957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85000"/>
                      <a:lumOff val="15000"/>
                    </a:schemeClr>
                  </a:solidFill>
                  <a:latin typeface="Century Gothic"/>
                  <a:ea typeface="+mn-lt"/>
                  <a:cs typeface="+mn-lt"/>
                </a:rPr>
                <a:t>Amanda Shaver</a:t>
              </a:r>
            </a:p>
            <a:p>
              <a:r>
                <a:rPr lang="en-US" sz="1600">
                  <a:solidFill>
                    <a:schemeClr val="bg1"/>
                  </a:solidFill>
                  <a:latin typeface="Century Gothic"/>
                  <a:ea typeface="+mn-lt"/>
                  <a:cs typeface="+mn-lt"/>
                </a:rPr>
                <a:t>Water Quality Assessment Team Lead</a:t>
              </a:r>
              <a:endParaRPr lang="en-US" sz="1600">
                <a:solidFill>
                  <a:schemeClr val="bg1"/>
                </a:solidFill>
                <a:latin typeface="Century Gothic"/>
              </a:endParaRPr>
            </a:p>
          </p:txBody>
        </p:sp>
      </p:grpSp>
      <p:grpSp>
        <p:nvGrpSpPr>
          <p:cNvPr id="31" name="Group 30">
            <a:extLst>
              <a:ext uri="{FF2B5EF4-FFF2-40B4-BE49-F238E27FC236}">
                <a16:creationId xmlns:a16="http://schemas.microsoft.com/office/drawing/2014/main" id="{D47D266B-C093-E5A1-4132-F2EBA7804428}"/>
              </a:ext>
            </a:extLst>
          </p:cNvPr>
          <p:cNvGrpSpPr/>
          <p:nvPr/>
        </p:nvGrpSpPr>
        <p:grpSpPr>
          <a:xfrm>
            <a:off x="2532088" y="2780329"/>
            <a:ext cx="7127823" cy="3744938"/>
            <a:chOff x="2532088" y="2780329"/>
            <a:chExt cx="7127823" cy="3744938"/>
          </a:xfrm>
        </p:grpSpPr>
        <p:grpSp>
          <p:nvGrpSpPr>
            <p:cNvPr id="25" name="Group 24">
              <a:extLst>
                <a:ext uri="{FF2B5EF4-FFF2-40B4-BE49-F238E27FC236}">
                  <a16:creationId xmlns:a16="http://schemas.microsoft.com/office/drawing/2014/main" id="{47EE6F55-F74E-B7EF-04BA-7D93C251CD88}"/>
                </a:ext>
              </a:extLst>
            </p:cNvPr>
            <p:cNvGrpSpPr/>
            <p:nvPr/>
          </p:nvGrpSpPr>
          <p:grpSpPr>
            <a:xfrm>
              <a:off x="2532088" y="2780329"/>
              <a:ext cx="7127823" cy="3744938"/>
              <a:chOff x="2532088" y="2780329"/>
              <a:chExt cx="7127823" cy="3744938"/>
            </a:xfrm>
          </p:grpSpPr>
          <p:pic>
            <p:nvPicPr>
              <p:cNvPr id="4" name="Picture 4" descr="A map of the state of virginia&#10;&#10;Description automatically generated">
                <a:extLst>
                  <a:ext uri="{FF2B5EF4-FFF2-40B4-BE49-F238E27FC236}">
                    <a16:creationId xmlns:a16="http://schemas.microsoft.com/office/drawing/2014/main" id="{52ADA040-BA7C-1BC9-B5CF-518AC54E3CE7}"/>
                  </a:ext>
                </a:extLst>
              </p:cNvPr>
              <p:cNvPicPr>
                <a:picLocks noChangeAspect="1"/>
              </p:cNvPicPr>
              <p:nvPr/>
            </p:nvPicPr>
            <p:blipFill rotWithShape="1">
              <a:blip r:embed="rId3"/>
              <a:srcRect t="18343" b="13006"/>
              <a:stretch/>
            </p:blipFill>
            <p:spPr>
              <a:xfrm>
                <a:off x="2532088" y="2780329"/>
                <a:ext cx="7127823" cy="37449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a16="http://schemas.microsoft.com/office/drawing/2014/main" id="{45ACC0DD-DDF3-A7E3-8F97-85DFC92619C7}"/>
                  </a:ext>
                </a:extLst>
              </p:cNvPr>
              <p:cNvSpPr txBox="1"/>
              <p:nvPr/>
            </p:nvSpPr>
            <p:spPr>
              <a:xfrm>
                <a:off x="3754456" y="4496543"/>
                <a:ext cx="4122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0</a:t>
                </a:r>
                <a:endParaRPr lang="en-US" sz="1400">
                  <a:solidFill>
                    <a:schemeClr val="tx1">
                      <a:lumMod val="75000"/>
                      <a:lumOff val="25000"/>
                    </a:schemeClr>
                  </a:solidFill>
                  <a:cs typeface="Calibri" panose="020F0502020204030204"/>
                </a:endParaRPr>
              </a:p>
            </p:txBody>
          </p:sp>
          <p:sp>
            <p:nvSpPr>
              <p:cNvPr id="10" name="TextBox 9">
                <a:extLst>
                  <a:ext uri="{FF2B5EF4-FFF2-40B4-BE49-F238E27FC236}">
                    <a16:creationId xmlns:a16="http://schemas.microsoft.com/office/drawing/2014/main" id="{0884167D-5C92-BC49-BC0E-46F38CFC9858}"/>
                  </a:ext>
                </a:extLst>
              </p:cNvPr>
              <p:cNvSpPr txBox="1"/>
              <p:nvPr/>
            </p:nvSpPr>
            <p:spPr>
              <a:xfrm>
                <a:off x="4091734" y="4496542"/>
                <a:ext cx="4122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25</a:t>
                </a:r>
              </a:p>
            </p:txBody>
          </p:sp>
          <p:sp>
            <p:nvSpPr>
              <p:cNvPr id="11" name="TextBox 10">
                <a:extLst>
                  <a:ext uri="{FF2B5EF4-FFF2-40B4-BE49-F238E27FC236}">
                    <a16:creationId xmlns:a16="http://schemas.microsoft.com/office/drawing/2014/main" id="{AEAA132C-7342-E8EA-E23C-2F940D47EBC1}"/>
                  </a:ext>
                </a:extLst>
              </p:cNvPr>
              <p:cNvSpPr txBox="1"/>
              <p:nvPr/>
            </p:nvSpPr>
            <p:spPr>
              <a:xfrm>
                <a:off x="4419518" y="4491682"/>
                <a:ext cx="4122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50</a:t>
                </a:r>
                <a:endParaRPr lang="en-US" sz="1400">
                  <a:solidFill>
                    <a:schemeClr val="tx1">
                      <a:lumMod val="75000"/>
                      <a:lumOff val="25000"/>
                    </a:schemeClr>
                  </a:solidFill>
                  <a:cs typeface="Calibri" panose="020F0502020204030204"/>
                </a:endParaRPr>
              </a:p>
            </p:txBody>
          </p:sp>
          <p:sp>
            <p:nvSpPr>
              <p:cNvPr id="12" name="TextBox 11">
                <a:extLst>
                  <a:ext uri="{FF2B5EF4-FFF2-40B4-BE49-F238E27FC236}">
                    <a16:creationId xmlns:a16="http://schemas.microsoft.com/office/drawing/2014/main" id="{A0164CE4-4452-D744-8994-CF4630C4A458}"/>
                  </a:ext>
                </a:extLst>
              </p:cNvPr>
              <p:cNvSpPr txBox="1"/>
              <p:nvPr/>
            </p:nvSpPr>
            <p:spPr>
              <a:xfrm>
                <a:off x="5027327" y="4496542"/>
                <a:ext cx="5359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100</a:t>
                </a:r>
                <a:endParaRPr lang="en-US" sz="1400">
                  <a:solidFill>
                    <a:schemeClr val="tx1">
                      <a:lumMod val="75000"/>
                      <a:lumOff val="25000"/>
                    </a:schemeClr>
                  </a:solidFill>
                  <a:cs typeface="Calibri" panose="020F0502020204030204"/>
                </a:endParaRPr>
              </a:p>
            </p:txBody>
          </p:sp>
          <p:sp>
            <p:nvSpPr>
              <p:cNvPr id="15" name="TextBox 14">
                <a:extLst>
                  <a:ext uri="{FF2B5EF4-FFF2-40B4-BE49-F238E27FC236}">
                    <a16:creationId xmlns:a16="http://schemas.microsoft.com/office/drawing/2014/main" id="{E908F166-82FA-A4A2-981D-33B4AF98F0C4}"/>
                  </a:ext>
                </a:extLst>
              </p:cNvPr>
              <p:cNvSpPr txBox="1"/>
              <p:nvPr/>
            </p:nvSpPr>
            <p:spPr>
              <a:xfrm>
                <a:off x="4300393" y="4984228"/>
                <a:ext cx="6693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cs typeface="Calibri" panose="020F0502020204030204"/>
                  </a:rPr>
                  <a:t>Miles</a:t>
                </a:r>
                <a:endParaRPr lang="en-US" sz="1400">
                  <a:solidFill>
                    <a:schemeClr val="tx1">
                      <a:lumMod val="75000"/>
                      <a:lumOff val="25000"/>
                    </a:schemeClr>
                  </a:solidFill>
                  <a:cs typeface="Calibri" panose="020F0502020204030204"/>
                </a:endParaRPr>
              </a:p>
            </p:txBody>
          </p:sp>
          <p:pic>
            <p:nvPicPr>
              <p:cNvPr id="17" name="Picture 16">
                <a:extLst>
                  <a:ext uri="{FF2B5EF4-FFF2-40B4-BE49-F238E27FC236}">
                    <a16:creationId xmlns:a16="http://schemas.microsoft.com/office/drawing/2014/main" id="{6B40295E-9D25-50CF-02B1-53E68BF64F47}"/>
                  </a:ext>
                </a:extLst>
              </p:cNvPr>
              <p:cNvPicPr>
                <a:picLocks noChangeAspect="1"/>
              </p:cNvPicPr>
              <p:nvPr/>
            </p:nvPicPr>
            <p:blipFill>
              <a:blip r:embed="rId4"/>
              <a:stretch>
                <a:fillRect/>
              </a:stretch>
            </p:blipFill>
            <p:spPr>
              <a:xfrm>
                <a:off x="3930761" y="4754298"/>
                <a:ext cx="1401729" cy="196420"/>
              </a:xfrm>
              <a:prstGeom prst="rect">
                <a:avLst/>
              </a:prstGeom>
            </p:spPr>
          </p:pic>
        </p:grpSp>
        <p:grpSp>
          <p:nvGrpSpPr>
            <p:cNvPr id="30" name="Group 29">
              <a:extLst>
                <a:ext uri="{FF2B5EF4-FFF2-40B4-BE49-F238E27FC236}">
                  <a16:creationId xmlns:a16="http://schemas.microsoft.com/office/drawing/2014/main" id="{7C762E0C-D7DD-080C-359E-045E49DCCCEB}"/>
                </a:ext>
              </a:extLst>
            </p:cNvPr>
            <p:cNvGrpSpPr/>
            <p:nvPr/>
          </p:nvGrpSpPr>
          <p:grpSpPr>
            <a:xfrm>
              <a:off x="3221525" y="4450222"/>
              <a:ext cx="420638" cy="631991"/>
              <a:chOff x="1828458" y="3632053"/>
              <a:chExt cx="675053" cy="918849"/>
            </a:xfrm>
          </p:grpSpPr>
          <p:pic>
            <p:nvPicPr>
              <p:cNvPr id="22" name="Picture 21" descr="Shape&#10;&#10;Description automatically generated">
                <a:extLst>
                  <a:ext uri="{FF2B5EF4-FFF2-40B4-BE49-F238E27FC236}">
                    <a16:creationId xmlns:a16="http://schemas.microsoft.com/office/drawing/2014/main" id="{1DFDCD67-3320-1C10-76EB-8845BCED16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0323" y1="61579" x2="40323" y2="61579"/>
                            <a14:foregroundMark x1="54839" y1="57895" x2="54839" y2="57895"/>
                            <a14:foregroundMark x1="54839" y1="57895" x2="54839" y2="57895"/>
                            <a14:foregroundMark x1="56452" y1="65789" x2="51613" y2="40000"/>
                            <a14:foregroundMark x1="53515" y1="14211" x2="54032" y2="13684"/>
                            <a14:foregroundMark x1="52999" y1="14737" x2="53515" y2="14211"/>
                            <a14:foregroundMark x1="52483" y1="15263" x2="52999" y2="14737"/>
                            <a14:foregroundMark x1="51967" y1="15789" x2="52483" y2="15263"/>
                            <a14:foregroundMark x1="50934" y1="16842" x2="51967" y2="15789"/>
                            <a14:foregroundMark x1="48870" y1="18947" x2="50934" y2="16842"/>
                            <a14:foregroundMark x1="48354" y1="19474" x2="48870" y2="18947"/>
                            <a14:foregroundMark x1="47838" y1="20000" x2="48354" y2="19474"/>
                            <a14:foregroundMark x1="47322" y1="20526" x2="47838" y2="20000"/>
                            <a14:foregroundMark x1="46805" y1="21053" x2="47322" y2="20526"/>
                            <a14:foregroundMark x1="45257" y1="22632" x2="46805" y2="21053"/>
                            <a14:foregroundMark x1="44741" y1="23158" x2="45257" y2="22632"/>
                            <a14:foregroundMark x1="43709" y1="24211" x2="44741" y2="23158"/>
                            <a14:foregroundMark x1="41645" y1="26316" x2="43709" y2="24211"/>
                            <a14:foregroundMark x1="41129" y1="26842" x2="41645" y2="26316"/>
                            <a14:backgroundMark x1="51613" y1="14211" x2="51613" y2="14211"/>
                            <a14:backgroundMark x1="54032" y1="15263" x2="54032" y2="15263"/>
                            <a14:backgroundMark x1="51613" y1="15789" x2="51613" y2="15789"/>
                            <a14:backgroundMark x1="54032" y1="14737" x2="54032" y2="14737"/>
                            <a14:backgroundMark x1="52419" y1="14737" x2="52419" y2="14737"/>
                            <a14:backgroundMark x1="45161" y1="20000" x2="45161" y2="20000"/>
                            <a14:backgroundMark x1="47581" y1="18947" x2="47581" y2="18947"/>
                            <a14:backgroundMark x1="46774" y1="20526" x2="46774" y2="20526"/>
                            <a14:backgroundMark x1="47581" y1="21053" x2="47581" y2="21053"/>
                            <a14:backgroundMark x1="46774" y1="22632" x2="46774" y2="22632"/>
                            <a14:backgroundMark x1="45161" y1="22632" x2="45161" y2="22632"/>
                            <a14:backgroundMark x1="45161" y1="23158" x2="45161" y2="23158"/>
                            <a14:backgroundMark x1="45161" y1="24211" x2="45161" y2="24211"/>
                            <a14:backgroundMark x1="53226" y1="13684" x2="53226" y2="13684"/>
                            <a14:backgroundMark x1="52419" y1="16842" x2="52419" y2="16842"/>
                            <a14:backgroundMark x1="51613" y1="15789" x2="51613" y2="15789"/>
                            <a14:backgroundMark x1="40323" y1="27368" x2="40323" y2="27368"/>
                            <a14:backgroundMark x1="45968" y1="21053" x2="45968" y2="21053"/>
                            <a14:backgroundMark x1="49194" y1="20000" x2="49194" y2="20000"/>
                            <a14:backgroundMark x1="47581" y1="19474" x2="47581" y2="19474"/>
                            <a14:backgroundMark x1="40323" y1="26316" x2="40323" y2="26316"/>
                          </a14:backgroundRemoval>
                        </a14:imgEffect>
                      </a14:imgLayer>
                    </a14:imgProps>
                  </a:ext>
                  <a:ext uri="{28A0092B-C50C-407E-A947-70E740481C1C}">
                    <a14:useLocalDpi xmlns:a14="http://schemas.microsoft.com/office/drawing/2010/main" val="0"/>
                  </a:ext>
                </a:extLst>
              </a:blip>
              <a:srcRect t="27669" r="1493"/>
              <a:stretch/>
            </p:blipFill>
            <p:spPr>
              <a:xfrm>
                <a:off x="1828458" y="3966051"/>
                <a:ext cx="675053" cy="584851"/>
              </a:xfrm>
              <a:prstGeom prst="rect">
                <a:avLst/>
              </a:prstGeom>
            </p:spPr>
          </p:pic>
          <p:sp>
            <p:nvSpPr>
              <p:cNvPr id="29" name="TextBox 28">
                <a:extLst>
                  <a:ext uri="{FF2B5EF4-FFF2-40B4-BE49-F238E27FC236}">
                    <a16:creationId xmlns:a16="http://schemas.microsoft.com/office/drawing/2014/main" id="{C9929C1B-CEF4-CBC4-290D-3F63D871EB96}"/>
                  </a:ext>
                </a:extLst>
              </p:cNvPr>
              <p:cNvSpPr txBox="1"/>
              <p:nvPr/>
            </p:nvSpPr>
            <p:spPr>
              <a:xfrm>
                <a:off x="1925547" y="3632053"/>
                <a:ext cx="339100" cy="36462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N</a:t>
                </a:r>
              </a:p>
            </p:txBody>
          </p:sp>
        </p:grpSp>
      </p:grpSp>
      <p:sp>
        <p:nvSpPr>
          <p:cNvPr id="2" name="TextBox 1">
            <a:extLst>
              <a:ext uri="{FF2B5EF4-FFF2-40B4-BE49-F238E27FC236}">
                <a16:creationId xmlns:a16="http://schemas.microsoft.com/office/drawing/2014/main" id="{9C7E180E-D53A-3ABF-AEB8-0F03AE70E3FA}"/>
              </a:ext>
            </a:extLst>
          </p:cNvPr>
          <p:cNvSpPr txBox="1"/>
          <p:nvPr/>
        </p:nvSpPr>
        <p:spPr>
          <a:xfrm>
            <a:off x="3052082" y="3951512"/>
            <a:ext cx="3005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Virginia DEQ Locations</a:t>
            </a:r>
            <a:endParaRPr lang="en-US">
              <a:latin typeface="Century Gothic"/>
            </a:endParaRPr>
          </a:p>
        </p:txBody>
      </p:sp>
      <p:sp>
        <p:nvSpPr>
          <p:cNvPr id="9" name="TextBox 8">
            <a:extLst>
              <a:ext uri="{FF2B5EF4-FFF2-40B4-BE49-F238E27FC236}">
                <a16:creationId xmlns:a16="http://schemas.microsoft.com/office/drawing/2014/main" id="{D645363F-FA9B-DB0C-4AA7-4DE1233FAACC}"/>
              </a:ext>
            </a:extLst>
          </p:cNvPr>
          <p:cNvSpPr txBox="1"/>
          <p:nvPr/>
        </p:nvSpPr>
        <p:spPr>
          <a:xfrm>
            <a:off x="7969640" y="6423581"/>
            <a:ext cx="167674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err="1">
                <a:solidFill>
                  <a:schemeClr val="tx1">
                    <a:lumMod val="75000"/>
                    <a:lumOff val="25000"/>
                  </a:schemeClr>
                </a:solidFill>
                <a:latin typeface="Century Gothic"/>
                <a:cs typeface="Calibri"/>
              </a:rPr>
              <a:t>Basemap</a:t>
            </a:r>
            <a:r>
              <a:rPr lang="en-US" sz="600">
                <a:solidFill>
                  <a:schemeClr val="tx1">
                    <a:lumMod val="75000"/>
                    <a:lumOff val="25000"/>
                  </a:schemeClr>
                </a:solidFill>
                <a:latin typeface="Century Gothic"/>
                <a:cs typeface="Calibri"/>
              </a:rPr>
              <a:t>: Esri, NASA, NGA, USGS, FEMA</a:t>
            </a:r>
          </a:p>
        </p:txBody>
      </p:sp>
    </p:spTree>
    <p:extLst>
      <p:ext uri="{BB962C8B-B14F-4D97-AF65-F5344CB8AC3E}">
        <p14:creationId xmlns:p14="http://schemas.microsoft.com/office/powerpoint/2010/main" val="23638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0325D824-56B0-8C8E-47C6-90CE8B9371D0}"/>
              </a:ext>
            </a:extLst>
          </p:cNvPr>
          <p:cNvCxnSpPr>
            <a:cxnSpLocks/>
          </p:cNvCxnSpPr>
          <p:nvPr/>
        </p:nvCxnSpPr>
        <p:spPr>
          <a:xfrm flipH="1">
            <a:off x="3908056" y="4755172"/>
            <a:ext cx="725549" cy="434707"/>
          </a:xfrm>
          <a:prstGeom prst="straightConnector1">
            <a:avLst/>
          </a:prstGeom>
          <a:ln w="28575">
            <a:solidFill>
              <a:srgbClr val="FFC000">
                <a:alpha val="68000"/>
              </a:srgb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6836F2A-9ABB-14DC-B55E-66348F27A003}"/>
              </a:ext>
            </a:extLst>
          </p:cNvPr>
          <p:cNvCxnSpPr>
            <a:cxnSpLocks/>
          </p:cNvCxnSpPr>
          <p:nvPr/>
        </p:nvCxnSpPr>
        <p:spPr>
          <a:xfrm flipV="1">
            <a:off x="7810186" y="2698664"/>
            <a:ext cx="1403591" cy="464480"/>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EA4CD26-B14C-9568-469C-7F428D8785C9}"/>
              </a:ext>
            </a:extLst>
          </p:cNvPr>
          <p:cNvCxnSpPr>
            <a:cxnSpLocks/>
          </p:cNvCxnSpPr>
          <p:nvPr/>
        </p:nvCxnSpPr>
        <p:spPr>
          <a:xfrm flipV="1">
            <a:off x="2038395" y="3975447"/>
            <a:ext cx="2280618" cy="290235"/>
          </a:xfrm>
          <a:prstGeom prst="straightConnector1">
            <a:avLst/>
          </a:prstGeom>
          <a:ln w="28575">
            <a:solidFill>
              <a:srgbClr val="9DB23F"/>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4AFB55-2091-4D27-A1D4-D2CC78292906}"/>
              </a:ext>
            </a:extLst>
          </p:cNvPr>
          <p:cNvCxnSpPr/>
          <p:nvPr/>
        </p:nvCxnSpPr>
        <p:spPr>
          <a:xfrm>
            <a:off x="7852978" y="4224488"/>
            <a:ext cx="1657100" cy="623358"/>
          </a:xfrm>
          <a:prstGeom prst="straightConnector1">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COMMUNITY CONCERNS</a:t>
            </a:r>
            <a:endParaRPr lang="en-US"/>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3129857" y="970723"/>
            <a:ext cx="5920393"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4DAEB3"/>
              </a:buClr>
              <a:buNone/>
            </a:pPr>
            <a:r>
              <a:rPr lang="en-US">
                <a:solidFill>
                  <a:schemeClr val="tx1">
                    <a:lumMod val="75000"/>
                    <a:lumOff val="25000"/>
                  </a:schemeClr>
                </a:solidFill>
                <a:latin typeface="Century Gothic" panose="020F0302020204030204"/>
              </a:rPr>
              <a:t>Impacts of Harmful Algal Blooms</a:t>
            </a:r>
            <a:endParaRPr lang="en-US">
              <a:solidFill>
                <a:schemeClr val="tx1">
                  <a:lumMod val="75000"/>
                  <a:lumOff val="25000"/>
                </a:schemeClr>
              </a:solidFill>
              <a:ea typeface="Calibri"/>
              <a:cs typeface="Calibri"/>
            </a:endParaRPr>
          </a:p>
        </p:txBody>
      </p:sp>
      <p:grpSp>
        <p:nvGrpSpPr>
          <p:cNvPr id="28" name="Group 27">
            <a:extLst>
              <a:ext uri="{FF2B5EF4-FFF2-40B4-BE49-F238E27FC236}">
                <a16:creationId xmlns:a16="http://schemas.microsoft.com/office/drawing/2014/main" id="{AB83D7F8-D576-3BE0-E270-4A0CA0DC158D}"/>
              </a:ext>
            </a:extLst>
          </p:cNvPr>
          <p:cNvGrpSpPr/>
          <p:nvPr/>
        </p:nvGrpSpPr>
        <p:grpSpPr>
          <a:xfrm>
            <a:off x="9423056" y="4425252"/>
            <a:ext cx="1592535" cy="1763462"/>
            <a:chOff x="8925732" y="2069575"/>
            <a:chExt cx="1780685" cy="1941636"/>
          </a:xfrm>
        </p:grpSpPr>
        <p:sp>
          <p:nvSpPr>
            <p:cNvPr id="15" name="Oval 14">
              <a:extLst>
                <a:ext uri="{FF2B5EF4-FFF2-40B4-BE49-F238E27FC236}">
                  <a16:creationId xmlns:a16="http://schemas.microsoft.com/office/drawing/2014/main" id="{6406E4D5-7D42-92DD-A7F3-3262A8FBDD4D}"/>
                </a:ext>
              </a:extLst>
            </p:cNvPr>
            <p:cNvSpPr/>
            <p:nvPr/>
          </p:nvSpPr>
          <p:spPr>
            <a:xfrm>
              <a:off x="8986359" y="2069575"/>
              <a:ext cx="1568764" cy="1487763"/>
            </a:xfrm>
            <a:prstGeom prst="ellipse">
              <a:avLst/>
            </a:prstGeom>
            <a:solidFill>
              <a:srgbClr val="ED7D31">
                <a:alpha val="71000"/>
              </a:srgbClr>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2" descr="Swimming with solid fill">
              <a:extLst>
                <a:ext uri="{FF2B5EF4-FFF2-40B4-BE49-F238E27FC236}">
                  <a16:creationId xmlns:a16="http://schemas.microsoft.com/office/drawing/2014/main" id="{83E9B847-48CD-5018-BC97-58AD96C3D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68" y="2319532"/>
              <a:ext cx="939784" cy="939784"/>
            </a:xfrm>
            <a:prstGeom prst="rect">
              <a:avLst/>
            </a:prstGeom>
          </p:spPr>
        </p:pic>
        <p:sp>
          <p:nvSpPr>
            <p:cNvPr id="8" name="TextBox 7">
              <a:extLst>
                <a:ext uri="{FF2B5EF4-FFF2-40B4-BE49-F238E27FC236}">
                  <a16:creationId xmlns:a16="http://schemas.microsoft.com/office/drawing/2014/main" id="{98EC9970-F6E4-03E7-4852-433A759BAA81}"/>
                </a:ext>
              </a:extLst>
            </p:cNvPr>
            <p:cNvSpPr txBox="1"/>
            <p:nvPr/>
          </p:nvSpPr>
          <p:spPr>
            <a:xfrm>
              <a:off x="8925732" y="3570676"/>
              <a:ext cx="1780685" cy="440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cs typeface="Arial"/>
                </a:rPr>
                <a:t>Recreation​</a:t>
              </a:r>
              <a:endParaRPr lang="en-US"/>
            </a:p>
          </p:txBody>
        </p:sp>
      </p:grpSp>
      <p:grpSp>
        <p:nvGrpSpPr>
          <p:cNvPr id="29" name="Group 28">
            <a:extLst>
              <a:ext uri="{FF2B5EF4-FFF2-40B4-BE49-F238E27FC236}">
                <a16:creationId xmlns:a16="http://schemas.microsoft.com/office/drawing/2014/main" id="{7A247E1B-F976-C69E-38B1-665983599A68}"/>
              </a:ext>
            </a:extLst>
          </p:cNvPr>
          <p:cNvGrpSpPr/>
          <p:nvPr/>
        </p:nvGrpSpPr>
        <p:grpSpPr>
          <a:xfrm>
            <a:off x="9187367" y="1876004"/>
            <a:ext cx="1506089" cy="1809116"/>
            <a:chOff x="8037027" y="4424488"/>
            <a:chExt cx="1607728" cy="1966630"/>
          </a:xfrm>
        </p:grpSpPr>
        <p:sp>
          <p:nvSpPr>
            <p:cNvPr id="19" name="Oval 18">
              <a:extLst>
                <a:ext uri="{FF2B5EF4-FFF2-40B4-BE49-F238E27FC236}">
                  <a16:creationId xmlns:a16="http://schemas.microsoft.com/office/drawing/2014/main" id="{DCC10807-B6B7-6514-B783-15AD8C109464}"/>
                </a:ext>
              </a:extLst>
            </p:cNvPr>
            <p:cNvSpPr/>
            <p:nvPr/>
          </p:nvSpPr>
          <p:spPr>
            <a:xfrm>
              <a:off x="8037027" y="4424488"/>
              <a:ext cx="1513795" cy="1496785"/>
            </a:xfrm>
            <a:prstGeom prst="ellipse">
              <a:avLst/>
            </a:prstGeom>
            <a:solidFill>
              <a:srgbClr val="4DAEB3">
                <a:alpha val="60000"/>
              </a:srgbClr>
            </a:solidFill>
            <a:ln w="28575">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Seaweed with solid fill">
              <a:extLst>
                <a:ext uri="{FF2B5EF4-FFF2-40B4-BE49-F238E27FC236}">
                  <a16:creationId xmlns:a16="http://schemas.microsoft.com/office/drawing/2014/main" id="{2B5ADDCE-F02D-41AA-53F6-AD55BAC134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8389" y="4736971"/>
              <a:ext cx="855542" cy="869919"/>
            </a:xfrm>
            <a:prstGeom prst="rect">
              <a:avLst/>
            </a:prstGeom>
          </p:spPr>
        </p:pic>
        <p:sp>
          <p:nvSpPr>
            <p:cNvPr id="9" name="TextBox 8">
              <a:extLst>
                <a:ext uri="{FF2B5EF4-FFF2-40B4-BE49-F238E27FC236}">
                  <a16:creationId xmlns:a16="http://schemas.microsoft.com/office/drawing/2014/main" id="{721ED818-2F15-AC01-2AE5-90451BE3D00D}"/>
                </a:ext>
              </a:extLst>
            </p:cNvPr>
            <p:cNvSpPr txBox="1"/>
            <p:nvPr/>
          </p:nvSpPr>
          <p:spPr>
            <a:xfrm>
              <a:off x="8040433" y="5956172"/>
              <a:ext cx="1604322" cy="434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Ecological​​</a:t>
              </a:r>
              <a:endParaRPr lang="en-US"/>
            </a:p>
          </p:txBody>
        </p:sp>
      </p:grpSp>
      <p:grpSp>
        <p:nvGrpSpPr>
          <p:cNvPr id="20" name="Group 19">
            <a:extLst>
              <a:ext uri="{FF2B5EF4-FFF2-40B4-BE49-F238E27FC236}">
                <a16:creationId xmlns:a16="http://schemas.microsoft.com/office/drawing/2014/main" id="{6904F6A2-3E00-2769-89E1-A1D2F4A02C6D}"/>
              </a:ext>
            </a:extLst>
          </p:cNvPr>
          <p:cNvGrpSpPr/>
          <p:nvPr/>
        </p:nvGrpSpPr>
        <p:grpSpPr>
          <a:xfrm>
            <a:off x="623628" y="3658153"/>
            <a:ext cx="1488464" cy="1808720"/>
            <a:chOff x="1307012" y="4145319"/>
            <a:chExt cx="1464682" cy="1931068"/>
          </a:xfrm>
        </p:grpSpPr>
        <p:sp>
          <p:nvSpPr>
            <p:cNvPr id="18" name="Oval 17">
              <a:extLst>
                <a:ext uri="{FF2B5EF4-FFF2-40B4-BE49-F238E27FC236}">
                  <a16:creationId xmlns:a16="http://schemas.microsoft.com/office/drawing/2014/main" id="{0B5BE812-D65A-8CA0-7ADB-E6D72525A589}"/>
                </a:ext>
              </a:extLst>
            </p:cNvPr>
            <p:cNvSpPr/>
            <p:nvPr/>
          </p:nvSpPr>
          <p:spPr>
            <a:xfrm>
              <a:off x="1307012" y="4145319"/>
              <a:ext cx="1392854" cy="1453044"/>
            </a:xfrm>
            <a:prstGeom prst="ellipse">
              <a:avLst/>
            </a:prstGeom>
            <a:solidFill>
              <a:srgbClr val="9DB23F">
                <a:alpha val="61000"/>
              </a:srgbClr>
            </a:solidFill>
            <a:ln w="28575">
              <a:solidFill>
                <a:srgbClr val="9DB2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6" descr="Dollar with solid fill">
              <a:extLst>
                <a:ext uri="{FF2B5EF4-FFF2-40B4-BE49-F238E27FC236}">
                  <a16:creationId xmlns:a16="http://schemas.microsoft.com/office/drawing/2014/main" id="{12E7593F-9D5A-9875-0D46-AA304E1307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7240" y="4453193"/>
              <a:ext cx="855541" cy="866416"/>
            </a:xfrm>
            <a:prstGeom prst="rect">
              <a:avLst/>
            </a:prstGeom>
          </p:spPr>
        </p:pic>
        <p:sp>
          <p:nvSpPr>
            <p:cNvPr id="10" name="TextBox 9">
              <a:extLst>
                <a:ext uri="{FF2B5EF4-FFF2-40B4-BE49-F238E27FC236}">
                  <a16:creationId xmlns:a16="http://schemas.microsoft.com/office/drawing/2014/main" id="{ADD1E5FD-2BEE-FEC8-42DC-2902E93F18D2}"/>
                </a:ext>
              </a:extLst>
            </p:cNvPr>
            <p:cNvSpPr txBox="1"/>
            <p:nvPr/>
          </p:nvSpPr>
          <p:spPr>
            <a:xfrm>
              <a:off x="1314368" y="5664371"/>
              <a:ext cx="1457326" cy="412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Economic​</a:t>
              </a:r>
              <a:endParaRPr lang="en-US"/>
            </a:p>
          </p:txBody>
        </p:sp>
      </p:grpSp>
      <p:grpSp>
        <p:nvGrpSpPr>
          <p:cNvPr id="27" name="Group 26">
            <a:extLst>
              <a:ext uri="{FF2B5EF4-FFF2-40B4-BE49-F238E27FC236}">
                <a16:creationId xmlns:a16="http://schemas.microsoft.com/office/drawing/2014/main" id="{5BCBF594-5C2A-240A-90FD-1944624917DA}"/>
              </a:ext>
            </a:extLst>
          </p:cNvPr>
          <p:cNvGrpSpPr/>
          <p:nvPr/>
        </p:nvGrpSpPr>
        <p:grpSpPr>
          <a:xfrm>
            <a:off x="2584961" y="4850925"/>
            <a:ext cx="1540622" cy="1787541"/>
            <a:chOff x="2880589" y="4911560"/>
            <a:chExt cx="1618837" cy="1880977"/>
          </a:xfrm>
        </p:grpSpPr>
        <p:sp>
          <p:nvSpPr>
            <p:cNvPr id="23" name="Oval 22">
              <a:extLst>
                <a:ext uri="{FF2B5EF4-FFF2-40B4-BE49-F238E27FC236}">
                  <a16:creationId xmlns:a16="http://schemas.microsoft.com/office/drawing/2014/main" id="{A8FE6A1B-A8BD-16C7-B1B2-C09B56DBDE45}"/>
                </a:ext>
              </a:extLst>
            </p:cNvPr>
            <p:cNvSpPr/>
            <p:nvPr/>
          </p:nvSpPr>
          <p:spPr>
            <a:xfrm>
              <a:off x="2880589" y="4911560"/>
              <a:ext cx="1522404" cy="1419190"/>
            </a:xfrm>
            <a:prstGeom prst="ellipse">
              <a:avLst/>
            </a:prstGeom>
            <a:solidFill>
              <a:srgbClr val="FFC000">
                <a:alpha val="40000"/>
              </a:srgbClr>
            </a:solidFill>
            <a:ln w="28575">
              <a:solidFill>
                <a:srgbClr val="FFC000">
                  <a:alpha val="6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D8FFDA-FC02-62F2-17A0-0867E7F20A99}"/>
                </a:ext>
              </a:extLst>
            </p:cNvPr>
            <p:cNvSpPr txBox="1"/>
            <p:nvPr/>
          </p:nvSpPr>
          <p:spPr>
            <a:xfrm>
              <a:off x="2882554" y="6375183"/>
              <a:ext cx="1616872" cy="4173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Aesthetics</a:t>
              </a:r>
              <a:endParaRPr lang="en-US"/>
            </a:p>
          </p:txBody>
        </p:sp>
        <p:pic>
          <p:nvPicPr>
            <p:cNvPr id="3" name="Graphic 11" descr="Sunset scene with solid fill">
              <a:extLst>
                <a:ext uri="{FF2B5EF4-FFF2-40B4-BE49-F238E27FC236}">
                  <a16:creationId xmlns:a16="http://schemas.microsoft.com/office/drawing/2014/main" id="{A74445A7-68C6-141E-B64E-56947F4843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4975" y="5159358"/>
              <a:ext cx="920506" cy="944317"/>
            </a:xfrm>
            <a:prstGeom prst="rect">
              <a:avLst/>
            </a:prstGeom>
          </p:spPr>
        </p:pic>
      </p:grpSp>
      <p:cxnSp>
        <p:nvCxnSpPr>
          <p:cNvPr id="14" name="Straight Arrow Connector 13">
            <a:extLst>
              <a:ext uri="{FF2B5EF4-FFF2-40B4-BE49-F238E27FC236}">
                <a16:creationId xmlns:a16="http://schemas.microsoft.com/office/drawing/2014/main" id="{08C33DAB-DF58-C051-14F1-273561D93F22}"/>
              </a:ext>
            </a:extLst>
          </p:cNvPr>
          <p:cNvCxnSpPr>
            <a:cxnSpLocks/>
          </p:cNvCxnSpPr>
          <p:nvPr/>
        </p:nvCxnSpPr>
        <p:spPr>
          <a:xfrm>
            <a:off x="2710151" y="2371609"/>
            <a:ext cx="1755021" cy="533673"/>
          </a:xfrm>
          <a:prstGeom prst="straightConnector1">
            <a:avLst/>
          </a:prstGeom>
          <a:ln w="28575">
            <a:solidFill>
              <a:srgbClr val="2F5597">
                <a:alpha val="73000"/>
              </a:srgb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12D81FF-664B-E91F-CD46-98AD875F6A04}"/>
              </a:ext>
            </a:extLst>
          </p:cNvPr>
          <p:cNvGrpSpPr/>
          <p:nvPr/>
        </p:nvGrpSpPr>
        <p:grpSpPr>
          <a:xfrm>
            <a:off x="1186812" y="1527944"/>
            <a:ext cx="1837558" cy="1797165"/>
            <a:chOff x="568198" y="1726097"/>
            <a:chExt cx="1976721" cy="1948651"/>
          </a:xfrm>
        </p:grpSpPr>
        <p:sp>
          <p:nvSpPr>
            <p:cNvPr id="12" name="Oval 11">
              <a:extLst>
                <a:ext uri="{FF2B5EF4-FFF2-40B4-BE49-F238E27FC236}">
                  <a16:creationId xmlns:a16="http://schemas.microsoft.com/office/drawing/2014/main" id="{D55B998B-D254-284D-12DE-8B875770C69B}"/>
                </a:ext>
              </a:extLst>
            </p:cNvPr>
            <p:cNvSpPr/>
            <p:nvPr/>
          </p:nvSpPr>
          <p:spPr>
            <a:xfrm>
              <a:off x="760144" y="1726097"/>
              <a:ext cx="1513795" cy="1496785"/>
            </a:xfrm>
            <a:prstGeom prst="ellipse">
              <a:avLst/>
            </a:prstGeom>
            <a:solidFill>
              <a:schemeClr val="accent5">
                <a:lumMod val="20000"/>
                <a:lumOff val="80000"/>
              </a:schemeClr>
            </a:solidFill>
            <a:ln w="28575">
              <a:solidFill>
                <a:srgbClr val="2F5597">
                  <a:alpha val="7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75BF34-D6E6-F88A-0EF7-B5BC35EB0C54}"/>
                </a:ext>
              </a:extLst>
            </p:cNvPr>
            <p:cNvSpPr txBox="1"/>
            <p:nvPr/>
          </p:nvSpPr>
          <p:spPr>
            <a:xfrm>
              <a:off x="568198" y="3240912"/>
              <a:ext cx="1976721" cy="4338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cs typeface="Arial"/>
                </a:rPr>
                <a:t>Public Health​​</a:t>
              </a:r>
              <a:endParaRPr lang="en-US"/>
            </a:p>
          </p:txBody>
        </p:sp>
        <p:pic>
          <p:nvPicPr>
            <p:cNvPr id="30" name="Graphic 30" descr="Medical with solid fill">
              <a:extLst>
                <a:ext uri="{FF2B5EF4-FFF2-40B4-BE49-F238E27FC236}">
                  <a16:creationId xmlns:a16="http://schemas.microsoft.com/office/drawing/2014/main" id="{F3FA3674-83F1-221C-E89F-D7D149AAB2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3505" y="1949352"/>
              <a:ext cx="1000990" cy="1035626"/>
            </a:xfrm>
            <a:prstGeom prst="rect">
              <a:avLst/>
            </a:prstGeom>
          </p:spPr>
        </p:pic>
      </p:grpSp>
      <p:grpSp>
        <p:nvGrpSpPr>
          <p:cNvPr id="16" name="Group 15">
            <a:extLst>
              <a:ext uri="{FF2B5EF4-FFF2-40B4-BE49-F238E27FC236}">
                <a16:creationId xmlns:a16="http://schemas.microsoft.com/office/drawing/2014/main" id="{B09AD6FF-D217-B299-6D3D-B80DC3672B34}"/>
              </a:ext>
            </a:extLst>
          </p:cNvPr>
          <p:cNvGrpSpPr/>
          <p:nvPr/>
        </p:nvGrpSpPr>
        <p:grpSpPr>
          <a:xfrm>
            <a:off x="4239379" y="1904999"/>
            <a:ext cx="3713239" cy="3568096"/>
            <a:chOff x="4239379" y="1904999"/>
            <a:chExt cx="3713239" cy="3568096"/>
          </a:xfrm>
        </p:grpSpPr>
        <p:sp>
          <p:nvSpPr>
            <p:cNvPr id="5" name="Oval 4">
              <a:extLst>
                <a:ext uri="{FF2B5EF4-FFF2-40B4-BE49-F238E27FC236}">
                  <a16:creationId xmlns:a16="http://schemas.microsoft.com/office/drawing/2014/main" id="{C4D9BF30-0363-23DD-4E15-9750B1D90584}"/>
                </a:ext>
              </a:extLst>
            </p:cNvPr>
            <p:cNvSpPr/>
            <p:nvPr/>
          </p:nvSpPr>
          <p:spPr>
            <a:xfrm>
              <a:off x="4239379" y="1904999"/>
              <a:ext cx="3713239" cy="3568096"/>
            </a:xfrm>
            <a:prstGeom prst="ellipse">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9" descr="A blue lightning on a black background&#10;&#10;Description automatically generated">
              <a:extLst>
                <a:ext uri="{FF2B5EF4-FFF2-40B4-BE49-F238E27FC236}">
                  <a16:creationId xmlns:a16="http://schemas.microsoft.com/office/drawing/2014/main" id="{B4091B26-ED7E-F561-563A-6947E168001E}"/>
                </a:ext>
              </a:extLst>
            </p:cNvPr>
            <p:cNvPicPr>
              <a:picLocks noChangeAspect="1"/>
            </p:cNvPicPr>
            <p:nvPr/>
          </p:nvPicPr>
          <p:blipFill rotWithShape="1">
            <a:blip r:embed="rId13"/>
            <a:srcRect l="16835" t="27577" r="19865" b="25024"/>
            <a:stretch/>
          </p:blipFill>
          <p:spPr>
            <a:xfrm>
              <a:off x="4687211" y="2414106"/>
              <a:ext cx="2751108" cy="2570599"/>
            </a:xfrm>
            <a:prstGeom prst="rect">
              <a:avLst/>
            </a:prstGeom>
          </p:spPr>
        </p:pic>
      </p:grpSp>
    </p:spTree>
    <p:extLst>
      <p:ext uri="{BB962C8B-B14F-4D97-AF65-F5344CB8AC3E}">
        <p14:creationId xmlns:p14="http://schemas.microsoft.com/office/powerpoint/2010/main" val="221854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83F9FDD4-E480-4BB5-B576-58EEEB622777}"/>
              </a:ext>
            </a:extLst>
          </p:cNvPr>
          <p:cNvSpPr/>
          <p:nvPr/>
        </p:nvSpPr>
        <p:spPr>
          <a:xfrm>
            <a:off x="266700" y="342900"/>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OBJECTIVES</a:t>
            </a:r>
          </a:p>
        </p:txBody>
      </p:sp>
      <p:grpSp>
        <p:nvGrpSpPr>
          <p:cNvPr id="16" name="Group 15">
            <a:extLst>
              <a:ext uri="{FF2B5EF4-FFF2-40B4-BE49-F238E27FC236}">
                <a16:creationId xmlns:a16="http://schemas.microsoft.com/office/drawing/2014/main" id="{2433EA9B-5375-B7A0-4057-FFBE5C7EAF5A}"/>
              </a:ext>
            </a:extLst>
          </p:cNvPr>
          <p:cNvGrpSpPr/>
          <p:nvPr/>
        </p:nvGrpSpPr>
        <p:grpSpPr>
          <a:xfrm>
            <a:off x="1028095" y="1426525"/>
            <a:ext cx="10132797" cy="4396642"/>
            <a:chOff x="1025203" y="1317668"/>
            <a:chExt cx="10132797" cy="4396642"/>
          </a:xfrm>
        </p:grpSpPr>
        <p:sp>
          <p:nvSpPr>
            <p:cNvPr id="12" name="Rectangle: Rounded Corners 11">
              <a:extLst>
                <a:ext uri="{FF2B5EF4-FFF2-40B4-BE49-F238E27FC236}">
                  <a16:creationId xmlns:a16="http://schemas.microsoft.com/office/drawing/2014/main" id="{7060492F-9967-C347-42FC-5C001BE874C6}"/>
                </a:ext>
              </a:extLst>
            </p:cNvPr>
            <p:cNvSpPr/>
            <p:nvPr/>
          </p:nvSpPr>
          <p:spPr>
            <a:xfrm>
              <a:off x="1025204" y="1317668"/>
              <a:ext cx="10053887" cy="1359334"/>
            </a:xfrm>
            <a:prstGeom prst="roundRect">
              <a:avLst/>
            </a:prstGeom>
            <a:solidFill>
              <a:schemeClr val="bg1"/>
            </a:solidFill>
            <a:ln w="28575">
              <a:solidFill>
                <a:srgbClr val="8FD461">
                  <a:alpha val="8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91963B1-8A40-6618-9917-7D26B9C5763A}"/>
                </a:ext>
              </a:extLst>
            </p:cNvPr>
            <p:cNvGrpSpPr/>
            <p:nvPr/>
          </p:nvGrpSpPr>
          <p:grpSpPr>
            <a:xfrm>
              <a:off x="1075202" y="1403056"/>
              <a:ext cx="10082798" cy="1438863"/>
              <a:chOff x="1075202" y="1403056"/>
              <a:chExt cx="10082798" cy="1438863"/>
            </a:xfrm>
          </p:grpSpPr>
          <p:pic>
            <p:nvPicPr>
              <p:cNvPr id="3" name="Graphic 3">
                <a:extLst>
                  <a:ext uri="{FF2B5EF4-FFF2-40B4-BE49-F238E27FC236}">
                    <a16:creationId xmlns:a16="http://schemas.microsoft.com/office/drawing/2014/main" id="{374AA322-4747-BC75-5C6B-5155D11D07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202" y="1403056"/>
                <a:ext cx="1203033" cy="1438863"/>
              </a:xfrm>
              <a:prstGeom prst="rect">
                <a:avLst/>
              </a:prstGeom>
            </p:spPr>
          </p:pic>
          <p:sp>
            <p:nvSpPr>
              <p:cNvPr id="6" name="TextBox 5">
                <a:extLst>
                  <a:ext uri="{FF2B5EF4-FFF2-40B4-BE49-F238E27FC236}">
                    <a16:creationId xmlns:a16="http://schemas.microsoft.com/office/drawing/2014/main" id="{8B84EC11-D0C1-7B65-FAFF-50CB117702EF}"/>
                  </a:ext>
                </a:extLst>
              </p:cNvPr>
              <p:cNvSpPr txBox="1"/>
              <p:nvPr/>
            </p:nvSpPr>
            <p:spPr>
              <a:xfrm>
                <a:off x="2250568" y="1476704"/>
                <a:ext cx="890743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404040"/>
                    </a:solidFill>
                    <a:latin typeface="Century Gothic"/>
                  </a:rPr>
                  <a:t>Analyze trends in cyanobacteria concentrations: </a:t>
                </a:r>
                <a:endParaRPr lang="en-US" sz="2800">
                  <a:solidFill>
                    <a:srgbClr val="404040"/>
                  </a:solidFill>
                  <a:latin typeface="Century Gothic"/>
                  <a:cs typeface="Calibri"/>
                </a:endParaRPr>
              </a:p>
              <a:p>
                <a:r>
                  <a:rPr lang="en-US" sz="2400">
                    <a:solidFill>
                      <a:schemeClr val="tx1">
                        <a:lumMod val="75000"/>
                        <a:lumOff val="25000"/>
                      </a:schemeClr>
                    </a:solidFill>
                    <a:latin typeface="Century Gothic"/>
                  </a:rPr>
                  <a:t>Chlorophyll-a</a:t>
                </a:r>
                <a:r>
                  <a:rPr lang="en-US" sz="2400">
                    <a:solidFill>
                      <a:srgbClr val="404040"/>
                    </a:solidFill>
                    <a:latin typeface="Century Gothic"/>
                  </a:rPr>
                  <a:t>, phycocyanin, &amp; turbidity</a:t>
                </a:r>
                <a:endParaRPr lang="en-US" sz="2400">
                  <a:solidFill>
                    <a:srgbClr val="404040"/>
                  </a:solidFill>
                  <a:latin typeface="Century Gothic"/>
                  <a:ea typeface="Calibri"/>
                  <a:cs typeface="Calibri"/>
                </a:endParaRPr>
              </a:p>
            </p:txBody>
          </p:sp>
        </p:grpSp>
        <p:grpSp>
          <p:nvGrpSpPr>
            <p:cNvPr id="14" name="Group 13">
              <a:extLst>
                <a:ext uri="{FF2B5EF4-FFF2-40B4-BE49-F238E27FC236}">
                  <a16:creationId xmlns:a16="http://schemas.microsoft.com/office/drawing/2014/main" id="{C02AEFEA-9380-74D8-BD56-1FA8D50F577F}"/>
                </a:ext>
              </a:extLst>
            </p:cNvPr>
            <p:cNvGrpSpPr/>
            <p:nvPr/>
          </p:nvGrpSpPr>
          <p:grpSpPr>
            <a:xfrm>
              <a:off x="1025205" y="2844337"/>
              <a:ext cx="10053887" cy="1357182"/>
              <a:chOff x="1025205" y="2844337"/>
              <a:chExt cx="10053887" cy="1357182"/>
            </a:xfrm>
          </p:grpSpPr>
          <p:sp>
            <p:nvSpPr>
              <p:cNvPr id="11" name="Rectangle: Rounded Corners 10">
                <a:extLst>
                  <a:ext uri="{FF2B5EF4-FFF2-40B4-BE49-F238E27FC236}">
                    <a16:creationId xmlns:a16="http://schemas.microsoft.com/office/drawing/2014/main" id="{5DA7708A-264B-13D7-1C61-CF2D2A2FBABC}"/>
                  </a:ext>
                </a:extLst>
              </p:cNvPr>
              <p:cNvSpPr/>
              <p:nvPr/>
            </p:nvSpPr>
            <p:spPr>
              <a:xfrm>
                <a:off x="1025205" y="2844337"/>
                <a:ext cx="10053887" cy="1357182"/>
              </a:xfrm>
              <a:prstGeom prst="roundRect">
                <a:avLst/>
              </a:prstGeom>
              <a:solidFill>
                <a:srgbClr val="9DB23F">
                  <a:alpha val="70000"/>
                </a:srgb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2" descr="Barn with solid fill">
                <a:extLst>
                  <a:ext uri="{FF2B5EF4-FFF2-40B4-BE49-F238E27FC236}">
                    <a16:creationId xmlns:a16="http://schemas.microsoft.com/office/drawing/2014/main" id="{E20B4ECA-1D23-B082-2278-3D5900D299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9168" y="2998117"/>
                <a:ext cx="1027840" cy="1039235"/>
              </a:xfrm>
              <a:prstGeom prst="rect">
                <a:avLst/>
              </a:prstGeom>
            </p:spPr>
          </p:pic>
          <p:sp>
            <p:nvSpPr>
              <p:cNvPr id="7" name="TextBox 6">
                <a:extLst>
                  <a:ext uri="{FF2B5EF4-FFF2-40B4-BE49-F238E27FC236}">
                    <a16:creationId xmlns:a16="http://schemas.microsoft.com/office/drawing/2014/main" id="{218AC41A-7F47-CFA4-CA85-084D46F12004}"/>
                  </a:ext>
                </a:extLst>
              </p:cNvPr>
              <p:cNvSpPr txBox="1"/>
              <p:nvPr/>
            </p:nvSpPr>
            <p:spPr>
              <a:xfrm>
                <a:off x="2250568" y="3064695"/>
                <a:ext cx="844768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404040"/>
                    </a:solidFill>
                    <a:latin typeface="Century Gothic"/>
                    <a:cs typeface="Arial"/>
                  </a:rPr>
                  <a:t>Analyze risk factor trends:</a:t>
                </a:r>
                <a:endParaRPr lang="en-US" sz="2800">
                  <a:solidFill>
                    <a:srgbClr val="000000"/>
                  </a:solidFill>
                  <a:latin typeface="Calibri" panose="020F0502020204030204"/>
                  <a:cs typeface="Calibri" panose="020F0502020204030204"/>
                </a:endParaRPr>
              </a:p>
              <a:p>
                <a:r>
                  <a:rPr lang="en-US" sz="2400">
                    <a:solidFill>
                      <a:srgbClr val="404040"/>
                    </a:solidFill>
                    <a:latin typeface="Century Gothic"/>
                    <a:cs typeface="Arial"/>
                  </a:rPr>
                  <a:t>Nutrient runoff potential, water surface temperature</a:t>
                </a:r>
              </a:p>
            </p:txBody>
          </p:sp>
        </p:grpSp>
        <p:grpSp>
          <p:nvGrpSpPr>
            <p:cNvPr id="15" name="Group 14">
              <a:extLst>
                <a:ext uri="{FF2B5EF4-FFF2-40B4-BE49-F238E27FC236}">
                  <a16:creationId xmlns:a16="http://schemas.microsoft.com/office/drawing/2014/main" id="{40B6E9D8-AA74-8B95-D6EE-EF90601E28B9}"/>
                </a:ext>
              </a:extLst>
            </p:cNvPr>
            <p:cNvGrpSpPr/>
            <p:nvPr/>
          </p:nvGrpSpPr>
          <p:grpSpPr>
            <a:xfrm>
              <a:off x="1025203" y="4357128"/>
              <a:ext cx="10029697" cy="1357182"/>
              <a:chOff x="1025203" y="4357128"/>
              <a:chExt cx="10029697" cy="1357182"/>
            </a:xfrm>
          </p:grpSpPr>
          <p:sp>
            <p:nvSpPr>
              <p:cNvPr id="13" name="Rectangle: Rounded Corners 12">
                <a:extLst>
                  <a:ext uri="{FF2B5EF4-FFF2-40B4-BE49-F238E27FC236}">
                    <a16:creationId xmlns:a16="http://schemas.microsoft.com/office/drawing/2014/main" id="{D29C5362-540D-6F5F-F621-D5F08CF9DF4F}"/>
                  </a:ext>
                </a:extLst>
              </p:cNvPr>
              <p:cNvSpPr/>
              <p:nvPr/>
            </p:nvSpPr>
            <p:spPr>
              <a:xfrm>
                <a:off x="1025203" y="4357128"/>
                <a:ext cx="10029697" cy="1357182"/>
              </a:xfrm>
              <a:prstGeom prst="roundRect">
                <a:avLst/>
              </a:prstGeom>
              <a:solidFill>
                <a:srgbClr val="385723">
                  <a:alpha val="74000"/>
                </a:srgbClr>
              </a:solidFill>
              <a:ln w="28575">
                <a:solidFill>
                  <a:srgbClr val="9DB2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 Placeholder 5">
                <a:extLst>
                  <a:ext uri="{FF2B5EF4-FFF2-40B4-BE49-F238E27FC236}">
                    <a16:creationId xmlns:a16="http://schemas.microsoft.com/office/drawing/2014/main" id="{300511BC-F370-4895-BDBD-1D283B305AF7}"/>
                  </a:ext>
                </a:extLst>
              </p:cNvPr>
              <p:cNvSpPr txBox="1">
                <a:spLocks/>
              </p:cNvSpPr>
              <p:nvPr/>
            </p:nvSpPr>
            <p:spPr>
              <a:xfrm>
                <a:off x="2254096" y="4552974"/>
                <a:ext cx="8487980" cy="95410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a:solidFill>
                      <a:srgbClr val="FFFFFF"/>
                    </a:solidFill>
                    <a:latin typeface="Century Gothic" panose="020F0302020204030204"/>
                  </a:rPr>
                  <a:t>Generate a timeseries of historic nuisance &amp; harmful algal bloom events</a:t>
                </a:r>
                <a:endParaRPr lang="en-US">
                  <a:solidFill>
                    <a:srgbClr val="FFFFFF"/>
                  </a:solidFill>
                  <a:latin typeface="Century Gothic"/>
                  <a:ea typeface="Calibri"/>
                  <a:cs typeface="Calibri"/>
                </a:endParaRPr>
              </a:p>
            </p:txBody>
          </p:sp>
          <p:pic>
            <p:nvPicPr>
              <p:cNvPr id="4" name="Graphic 4" descr="Monthly calendar with solid fill">
                <a:extLst>
                  <a:ext uri="{FF2B5EF4-FFF2-40B4-BE49-F238E27FC236}">
                    <a16:creationId xmlns:a16="http://schemas.microsoft.com/office/drawing/2014/main" id="{66AD6C5F-A47C-9FDE-7A6C-B3B2F6AD07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7814" y="4509228"/>
                <a:ext cx="1104305" cy="1046870"/>
              </a:xfrm>
              <a:prstGeom prst="rect">
                <a:avLst/>
              </a:prstGeom>
            </p:spPr>
          </p:pic>
        </p:grpSp>
      </p:grpSp>
      <p:pic>
        <p:nvPicPr>
          <p:cNvPr id="8" name="Graphic 8" descr="Earth globe: Americas with solid fill">
            <a:extLst>
              <a:ext uri="{FF2B5EF4-FFF2-40B4-BE49-F238E27FC236}">
                <a16:creationId xmlns:a16="http://schemas.microsoft.com/office/drawing/2014/main" id="{42157AE8-95D2-7320-8C0C-98501D30FE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20470" y="338919"/>
            <a:ext cx="1093694" cy="1093694"/>
          </a:xfrm>
          <a:prstGeom prst="rect">
            <a:avLst/>
          </a:prstGeom>
        </p:spPr>
      </p:pic>
      <p:pic>
        <p:nvPicPr>
          <p:cNvPr id="9" name="Graphic 9" descr="Satellite with solid fill">
            <a:extLst>
              <a:ext uri="{FF2B5EF4-FFF2-40B4-BE49-F238E27FC236}">
                <a16:creationId xmlns:a16="http://schemas.microsoft.com/office/drawing/2014/main" id="{AA7D49C5-74E1-B41E-5AC3-7CDD7A6DDE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300000">
            <a:off x="10650998" y="71068"/>
            <a:ext cx="544607" cy="544607"/>
          </a:xfrm>
          <a:prstGeom prst="rect">
            <a:avLst/>
          </a:prstGeom>
        </p:spPr>
      </p:pic>
      <p:sp>
        <p:nvSpPr>
          <p:cNvPr id="5" name="TextBox 4">
            <a:extLst>
              <a:ext uri="{FF2B5EF4-FFF2-40B4-BE49-F238E27FC236}">
                <a16:creationId xmlns:a16="http://schemas.microsoft.com/office/drawing/2014/main" id="{343456DE-B487-3254-B9D1-B0297F322748}"/>
              </a:ext>
            </a:extLst>
          </p:cNvPr>
          <p:cNvSpPr txBox="1"/>
          <p:nvPr/>
        </p:nvSpPr>
        <p:spPr>
          <a:xfrm>
            <a:off x="3284" y="644415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Icon credit: Humam</a:t>
            </a:r>
            <a:endParaRPr lang="en-US" sz="1100">
              <a:solidFill>
                <a:schemeClr val="tx1">
                  <a:lumMod val="75000"/>
                  <a:lumOff val="25000"/>
                </a:schemeClr>
              </a:solidFill>
              <a:latin typeface="Century Gothic"/>
            </a:endParaRPr>
          </a:p>
        </p:txBody>
      </p:sp>
    </p:spTree>
    <p:extLst>
      <p:ext uri="{BB962C8B-B14F-4D97-AF65-F5344CB8AC3E}">
        <p14:creationId xmlns:p14="http://schemas.microsoft.com/office/powerpoint/2010/main" val="1957450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AC609B-A812-FAF6-28F6-C7EA5C5A3F3E}"/>
              </a:ext>
            </a:extLst>
          </p:cNvPr>
          <p:cNvGrpSpPr/>
          <p:nvPr/>
        </p:nvGrpSpPr>
        <p:grpSpPr>
          <a:xfrm>
            <a:off x="3051" y="-20947"/>
            <a:ext cx="12199342" cy="6688464"/>
            <a:chOff x="0" y="176206"/>
            <a:chExt cx="12199342" cy="6688464"/>
          </a:xfrm>
        </p:grpSpPr>
        <p:sp>
          <p:nvSpPr>
            <p:cNvPr id="2" name="Rectangle 1">
              <a:extLst>
                <a:ext uri="{FF2B5EF4-FFF2-40B4-BE49-F238E27FC236}">
                  <a16:creationId xmlns:a16="http://schemas.microsoft.com/office/drawing/2014/main" id="{9BD9D090-F8A5-75F9-915C-5FFF957C66C5}"/>
                </a:ext>
              </a:extLst>
            </p:cNvPr>
            <p:cNvSpPr/>
            <p:nvPr/>
          </p:nvSpPr>
          <p:spPr>
            <a:xfrm>
              <a:off x="0" y="176206"/>
              <a:ext cx="12199342" cy="1155256"/>
            </a:xfrm>
            <a:prstGeom prst="rect">
              <a:avLst/>
            </a:prstGeom>
            <a:solidFill>
              <a:srgbClr val="00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2"/>
                </a:solidFill>
              </a:endParaRPr>
            </a:p>
          </p:txBody>
        </p:sp>
        <p:pic>
          <p:nvPicPr>
            <p:cNvPr id="6" name="Picture 7" descr="A view of the earth from space&#10;&#10;Description automatically generated">
              <a:extLst>
                <a:ext uri="{FF2B5EF4-FFF2-40B4-BE49-F238E27FC236}">
                  <a16:creationId xmlns:a16="http://schemas.microsoft.com/office/drawing/2014/main" id="{4D0EF59E-8ACF-ED97-7C4D-061B09A4E370}"/>
                </a:ext>
              </a:extLst>
            </p:cNvPr>
            <p:cNvPicPr>
              <a:picLocks noChangeAspect="1"/>
            </p:cNvPicPr>
            <p:nvPr/>
          </p:nvPicPr>
          <p:blipFill rotWithShape="1">
            <a:blip r:embed="rId3"/>
            <a:srcRect t="-140" b="18871"/>
            <a:stretch/>
          </p:blipFill>
          <p:spPr>
            <a:xfrm>
              <a:off x="0" y="1298138"/>
              <a:ext cx="12199342" cy="5566532"/>
            </a:xfrm>
            <a:prstGeom prst="rect">
              <a:avLst/>
            </a:prstGeom>
          </p:spPr>
        </p:pic>
      </p:grpSp>
      <p:sp>
        <p:nvSpPr>
          <p:cNvPr id="3" name="Rectangle 2">
            <a:extLst>
              <a:ext uri="{FF2B5EF4-FFF2-40B4-BE49-F238E27FC236}">
                <a16:creationId xmlns:a16="http://schemas.microsoft.com/office/drawing/2014/main" id="{9A774268-738C-CEF4-8A67-4A961074FDF6}"/>
              </a:ext>
            </a:extLst>
          </p:cNvPr>
          <p:cNvSpPr/>
          <p:nvPr/>
        </p:nvSpPr>
        <p:spPr>
          <a:xfrm>
            <a:off x="54950" y="190483"/>
            <a:ext cx="7487809" cy="419100"/>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EARTH OBSERVATIONS</a:t>
            </a:r>
          </a:p>
        </p:txBody>
      </p:sp>
      <p:cxnSp>
        <p:nvCxnSpPr>
          <p:cNvPr id="3411" name="Straight Arrow Connector 3410">
            <a:extLst>
              <a:ext uri="{FF2B5EF4-FFF2-40B4-BE49-F238E27FC236}">
                <a16:creationId xmlns:a16="http://schemas.microsoft.com/office/drawing/2014/main" id="{B3BE74A3-F1FA-F368-48E4-E76C5AF692EE}"/>
              </a:ext>
            </a:extLst>
          </p:cNvPr>
          <p:cNvCxnSpPr>
            <a:cxnSpLocks/>
          </p:cNvCxnSpPr>
          <p:nvPr/>
        </p:nvCxnSpPr>
        <p:spPr>
          <a:xfrm>
            <a:off x="4049759" y="2685874"/>
            <a:ext cx="268117" cy="659379"/>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3416" name="Picture 11" descr="A close-up of a robot&#10;&#10;Description automatically generated">
            <a:extLst>
              <a:ext uri="{FF2B5EF4-FFF2-40B4-BE49-F238E27FC236}">
                <a16:creationId xmlns:a16="http://schemas.microsoft.com/office/drawing/2014/main" id="{41A70685-7688-1241-9F19-E5F367131F01}"/>
              </a:ext>
            </a:extLst>
          </p:cNvPr>
          <p:cNvPicPr>
            <a:picLocks noChangeAspect="1"/>
          </p:cNvPicPr>
          <p:nvPr/>
        </p:nvPicPr>
        <p:blipFill>
          <a:blip r:embed="rId4"/>
          <a:stretch>
            <a:fillRect/>
          </a:stretch>
        </p:blipFill>
        <p:spPr>
          <a:xfrm rot="20326364">
            <a:off x="2896031" y="1120657"/>
            <a:ext cx="2057991" cy="1532106"/>
          </a:xfrm>
          <a:prstGeom prst="rect">
            <a:avLst/>
          </a:prstGeom>
        </p:spPr>
      </p:pic>
      <p:cxnSp>
        <p:nvCxnSpPr>
          <p:cNvPr id="3419" name="Straight Arrow Connector 3418">
            <a:extLst>
              <a:ext uri="{FF2B5EF4-FFF2-40B4-BE49-F238E27FC236}">
                <a16:creationId xmlns:a16="http://schemas.microsoft.com/office/drawing/2014/main" id="{FFA34451-2AFB-4572-CD28-AFE206910F9D}"/>
              </a:ext>
            </a:extLst>
          </p:cNvPr>
          <p:cNvCxnSpPr>
            <a:cxnSpLocks/>
          </p:cNvCxnSpPr>
          <p:nvPr/>
        </p:nvCxnSpPr>
        <p:spPr>
          <a:xfrm>
            <a:off x="1495000" y="4070030"/>
            <a:ext cx="435982" cy="623622"/>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420" name="Straight Arrow Connector 3419">
            <a:extLst>
              <a:ext uri="{FF2B5EF4-FFF2-40B4-BE49-F238E27FC236}">
                <a16:creationId xmlns:a16="http://schemas.microsoft.com/office/drawing/2014/main" id="{03F9DB67-2F3B-73AD-9B61-E5298FE3E54A}"/>
              </a:ext>
            </a:extLst>
          </p:cNvPr>
          <p:cNvCxnSpPr>
            <a:cxnSpLocks/>
          </p:cNvCxnSpPr>
          <p:nvPr/>
        </p:nvCxnSpPr>
        <p:spPr>
          <a:xfrm flipH="1">
            <a:off x="7280894" y="2251188"/>
            <a:ext cx="72406" cy="633171"/>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421" name="Straight Arrow Connector 3420">
            <a:extLst>
              <a:ext uri="{FF2B5EF4-FFF2-40B4-BE49-F238E27FC236}">
                <a16:creationId xmlns:a16="http://schemas.microsoft.com/office/drawing/2014/main" id="{315367FA-1E21-229D-871D-1E130E425E0F}"/>
              </a:ext>
            </a:extLst>
          </p:cNvPr>
          <p:cNvCxnSpPr>
            <a:cxnSpLocks/>
          </p:cNvCxnSpPr>
          <p:nvPr/>
        </p:nvCxnSpPr>
        <p:spPr>
          <a:xfrm flipH="1">
            <a:off x="9612656" y="3184290"/>
            <a:ext cx="445744" cy="616009"/>
          </a:xfrm>
          <a:prstGeom prst="straightConnector1">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3423" name="Picture 12" descr="A close-up of a satellite&#10;&#10;Description automatically generated">
            <a:extLst>
              <a:ext uri="{FF2B5EF4-FFF2-40B4-BE49-F238E27FC236}">
                <a16:creationId xmlns:a16="http://schemas.microsoft.com/office/drawing/2014/main" id="{C624562C-11DF-57FA-195D-9F1C0E2795AB}"/>
              </a:ext>
            </a:extLst>
          </p:cNvPr>
          <p:cNvPicPr>
            <a:picLocks noChangeAspect="1"/>
          </p:cNvPicPr>
          <p:nvPr/>
        </p:nvPicPr>
        <p:blipFill>
          <a:blip r:embed="rId5"/>
          <a:stretch>
            <a:fillRect/>
          </a:stretch>
        </p:blipFill>
        <p:spPr>
          <a:xfrm>
            <a:off x="6308699" y="1354981"/>
            <a:ext cx="2394257" cy="1057248"/>
          </a:xfrm>
          <a:prstGeom prst="rect">
            <a:avLst/>
          </a:prstGeom>
        </p:spPr>
      </p:pic>
      <p:pic>
        <p:nvPicPr>
          <p:cNvPr id="3429" name="Picture 10" descr="A picture containing text, transport, satellite, sign&#10;&#10;Description automatically generated">
            <a:extLst>
              <a:ext uri="{FF2B5EF4-FFF2-40B4-BE49-F238E27FC236}">
                <a16:creationId xmlns:a16="http://schemas.microsoft.com/office/drawing/2014/main" id="{ED7CA126-DC4C-4F35-29D9-5C9EC4C17F6B}"/>
              </a:ext>
            </a:extLst>
          </p:cNvPr>
          <p:cNvPicPr>
            <a:picLocks noChangeAspect="1"/>
          </p:cNvPicPr>
          <p:nvPr/>
        </p:nvPicPr>
        <p:blipFill>
          <a:blip r:embed="rId6"/>
          <a:stretch>
            <a:fillRect/>
          </a:stretch>
        </p:blipFill>
        <p:spPr>
          <a:xfrm rot="20592695">
            <a:off x="9294742" y="1576854"/>
            <a:ext cx="2743200" cy="1543507"/>
          </a:xfrm>
          <a:prstGeom prst="rect">
            <a:avLst/>
          </a:prstGeom>
        </p:spPr>
      </p:pic>
      <p:sp>
        <p:nvSpPr>
          <p:cNvPr id="3434" name="Arc 3433">
            <a:extLst>
              <a:ext uri="{FF2B5EF4-FFF2-40B4-BE49-F238E27FC236}">
                <a16:creationId xmlns:a16="http://schemas.microsoft.com/office/drawing/2014/main" id="{2353E888-6714-DF64-BBFF-AA2746145EBF}"/>
              </a:ext>
            </a:extLst>
          </p:cNvPr>
          <p:cNvSpPr/>
          <p:nvPr/>
        </p:nvSpPr>
        <p:spPr>
          <a:xfrm rot="18480000">
            <a:off x="-3485894" y="4370334"/>
            <a:ext cx="16223377" cy="11617644"/>
          </a:xfrm>
          <a:prstGeom prst="arc">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27" name="Text Placeholder 5">
            <a:extLst>
              <a:ext uri="{FF2B5EF4-FFF2-40B4-BE49-F238E27FC236}">
                <a16:creationId xmlns:a16="http://schemas.microsoft.com/office/drawing/2014/main" id="{527BFFDC-86DA-6C27-FF94-B6239D1D39EA}"/>
              </a:ext>
            </a:extLst>
          </p:cNvPr>
          <p:cNvSpPr txBox="1">
            <a:spLocks/>
          </p:cNvSpPr>
          <p:nvPr/>
        </p:nvSpPr>
        <p:spPr>
          <a:xfrm rot="19373086">
            <a:off x="889711" y="4697210"/>
            <a:ext cx="2449902" cy="754053"/>
          </a:xfrm>
          <a:prstGeom prst="rect">
            <a:avLst/>
          </a:prstGeom>
          <a:noFill/>
          <a:ln>
            <a:noFill/>
          </a:ln>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900" b="1">
                <a:solidFill>
                  <a:schemeClr val="bg1"/>
                </a:solidFill>
                <a:latin typeface="Century Gothic" panose="020F0302020204030204"/>
              </a:rPr>
              <a:t>Landsat 8 OLI/TIRS</a:t>
            </a:r>
          </a:p>
          <a:p>
            <a:pPr marL="0" indent="0" algn="ctr">
              <a:lnSpc>
                <a:spcPct val="100000"/>
              </a:lnSpc>
              <a:spcBef>
                <a:spcPts val="0"/>
              </a:spcBef>
              <a:spcAft>
                <a:spcPts val="600"/>
              </a:spcAft>
              <a:buNone/>
            </a:pPr>
            <a:r>
              <a:rPr lang="en-US" sz="1900" b="1">
                <a:solidFill>
                  <a:schemeClr val="bg1"/>
                </a:solidFill>
                <a:latin typeface="Century Gothic" panose="020F0302020204030204"/>
              </a:rPr>
              <a:t>2013</a:t>
            </a:r>
          </a:p>
        </p:txBody>
      </p:sp>
      <p:sp>
        <p:nvSpPr>
          <p:cNvPr id="3430" name="Text Placeholder 5">
            <a:extLst>
              <a:ext uri="{FF2B5EF4-FFF2-40B4-BE49-F238E27FC236}">
                <a16:creationId xmlns:a16="http://schemas.microsoft.com/office/drawing/2014/main" id="{736C61D8-C319-666C-741E-C9DF1F38ABAB}"/>
              </a:ext>
            </a:extLst>
          </p:cNvPr>
          <p:cNvSpPr txBox="1">
            <a:spLocks/>
          </p:cNvSpPr>
          <p:nvPr/>
        </p:nvSpPr>
        <p:spPr>
          <a:xfrm rot="1740000">
            <a:off x="7964072" y="3730617"/>
            <a:ext cx="2976578" cy="75405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900" b="1">
                <a:solidFill>
                  <a:schemeClr val="bg1"/>
                </a:solidFill>
                <a:latin typeface="Century Gothic" panose="020F0302020204030204"/>
              </a:rPr>
              <a:t>Landsat 9 OLI-2/TIRS-2</a:t>
            </a:r>
          </a:p>
          <a:p>
            <a:pPr marL="0" indent="0" algn="ctr">
              <a:lnSpc>
                <a:spcPct val="100000"/>
              </a:lnSpc>
              <a:spcBef>
                <a:spcPts val="0"/>
              </a:spcBef>
              <a:spcAft>
                <a:spcPts val="600"/>
              </a:spcAft>
              <a:buNone/>
            </a:pPr>
            <a:r>
              <a:rPr lang="en-US" sz="1900" b="1">
                <a:solidFill>
                  <a:schemeClr val="bg1"/>
                </a:solidFill>
                <a:latin typeface="Century Gothic" panose="020F0302020204030204"/>
              </a:rPr>
              <a:t>2021</a:t>
            </a:r>
          </a:p>
        </p:txBody>
      </p:sp>
      <p:sp>
        <p:nvSpPr>
          <p:cNvPr id="3424" name="Text Placeholder 5">
            <a:extLst>
              <a:ext uri="{FF2B5EF4-FFF2-40B4-BE49-F238E27FC236}">
                <a16:creationId xmlns:a16="http://schemas.microsoft.com/office/drawing/2014/main" id="{4913C319-C708-A395-4682-92AD3B92CCB9}"/>
              </a:ext>
            </a:extLst>
          </p:cNvPr>
          <p:cNvSpPr txBox="1">
            <a:spLocks/>
          </p:cNvSpPr>
          <p:nvPr/>
        </p:nvSpPr>
        <p:spPr>
          <a:xfrm rot="227606">
            <a:off x="5659805" y="2967250"/>
            <a:ext cx="2741255" cy="75405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900" b="1">
                <a:solidFill>
                  <a:schemeClr val="bg1"/>
                </a:solidFill>
                <a:latin typeface="Century Gothic" panose="020F0302020204030204"/>
              </a:rPr>
              <a:t>Sentinel-3 OLCI WFR</a:t>
            </a:r>
            <a:endParaRPr lang="en-US" sz="1900" b="1">
              <a:solidFill>
                <a:schemeClr val="bg1"/>
              </a:solidFill>
              <a:cs typeface="Calibri"/>
            </a:endParaRPr>
          </a:p>
          <a:p>
            <a:pPr marL="0" indent="0" algn="ctr">
              <a:lnSpc>
                <a:spcPct val="100000"/>
              </a:lnSpc>
              <a:spcBef>
                <a:spcPts val="0"/>
              </a:spcBef>
              <a:spcAft>
                <a:spcPts val="600"/>
              </a:spcAft>
              <a:buNone/>
            </a:pPr>
            <a:r>
              <a:rPr lang="en-US" sz="1900" b="1">
                <a:solidFill>
                  <a:schemeClr val="bg1"/>
                </a:solidFill>
                <a:latin typeface="Century Gothic"/>
              </a:rPr>
              <a:t>2016</a:t>
            </a:r>
          </a:p>
        </p:txBody>
      </p:sp>
      <p:sp>
        <p:nvSpPr>
          <p:cNvPr id="10" name="TextBox 9">
            <a:extLst>
              <a:ext uri="{FF2B5EF4-FFF2-40B4-BE49-F238E27FC236}">
                <a16:creationId xmlns:a16="http://schemas.microsoft.com/office/drawing/2014/main" id="{4628730D-254F-B544-1D1D-F551135F5176}"/>
              </a:ext>
            </a:extLst>
          </p:cNvPr>
          <p:cNvSpPr txBox="1"/>
          <p:nvPr/>
        </p:nvSpPr>
        <p:spPr>
          <a:xfrm rot="20337431">
            <a:off x="3070101" y="3428789"/>
            <a:ext cx="2495550"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b="1">
                <a:solidFill>
                  <a:schemeClr val="bg1"/>
                </a:solidFill>
                <a:latin typeface="Century Gothic"/>
                <a:ea typeface="Calibri"/>
                <a:cs typeface="Calibri"/>
              </a:rPr>
              <a:t>Sentinel- 2 MSI 2015</a:t>
            </a:r>
            <a:endParaRPr lang="en-US" sz="1900" b="1">
              <a:solidFill>
                <a:schemeClr val="bg1"/>
              </a:solidFill>
              <a:latin typeface="Century Gothic"/>
            </a:endParaRPr>
          </a:p>
        </p:txBody>
      </p:sp>
      <p:sp>
        <p:nvSpPr>
          <p:cNvPr id="4" name="TextBox 3">
            <a:extLst>
              <a:ext uri="{FF2B5EF4-FFF2-40B4-BE49-F238E27FC236}">
                <a16:creationId xmlns:a16="http://schemas.microsoft.com/office/drawing/2014/main" id="{5E8F12D7-1C92-861C-7523-D378BD767E94}"/>
              </a:ext>
            </a:extLst>
          </p:cNvPr>
          <p:cNvSpPr txBox="1"/>
          <p:nvPr/>
        </p:nvSpPr>
        <p:spPr>
          <a:xfrm>
            <a:off x="10297779" y="6349270"/>
            <a:ext cx="1891170" cy="338554"/>
          </a:xfrm>
          <a:prstGeom prst="rect">
            <a:avLst/>
          </a:prstGeom>
          <a:noFill/>
        </p:spPr>
        <p:txBody>
          <a:bodyPr wrap="square" lIns="91440" tIns="45720" rIns="91440" bIns="45720" rtlCol="0" anchor="t">
            <a:spAutoFit/>
          </a:bodyPr>
          <a:lstStyle/>
          <a:p>
            <a:endParaRPr lang="en-US" sz="800" i="1" dirty="0">
              <a:solidFill>
                <a:schemeClr val="bg1"/>
              </a:solidFill>
              <a:latin typeface="Century Gothic"/>
              <a:ea typeface="Calibri"/>
              <a:cs typeface="Calibri"/>
            </a:endParaRPr>
          </a:p>
          <a:p>
            <a:r>
              <a:rPr lang="en-US" sz="800" i="1" dirty="0">
                <a:solidFill>
                  <a:schemeClr val="bg1"/>
                </a:solidFill>
                <a:latin typeface="Century Gothic"/>
                <a:ea typeface="Calibri"/>
                <a:cs typeface="Calibri"/>
              </a:rPr>
              <a:t>Images credit to NASA, ESA, Rama</a:t>
            </a:r>
            <a:endParaRPr lang="en-US" sz="800" dirty="0">
              <a:solidFill>
                <a:schemeClr val="bg1"/>
              </a:solidFill>
              <a:latin typeface="Calibri"/>
              <a:ea typeface="Calibri"/>
              <a:cs typeface="Calibri"/>
            </a:endParaRPr>
          </a:p>
        </p:txBody>
      </p:sp>
      <p:pic>
        <p:nvPicPr>
          <p:cNvPr id="8" name="Picture 7" descr="A picture containing satellite, transport&#10;&#10;Description automatically generated">
            <a:extLst>
              <a:ext uri="{FF2B5EF4-FFF2-40B4-BE49-F238E27FC236}">
                <a16:creationId xmlns:a16="http://schemas.microsoft.com/office/drawing/2014/main" id="{C7C61D3E-1234-CD79-F5FC-AF6AAB280F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371663">
            <a:off x="-160881" y="3343236"/>
            <a:ext cx="2781785" cy="1467856"/>
          </a:xfrm>
          <a:prstGeom prst="rect">
            <a:avLst/>
          </a:prstGeom>
        </p:spPr>
      </p:pic>
    </p:spTree>
    <p:extLst>
      <p:ext uri="{BB962C8B-B14F-4D97-AF65-F5344CB8AC3E}">
        <p14:creationId xmlns:p14="http://schemas.microsoft.com/office/powerpoint/2010/main" val="86527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2044A65C-D3C7-8C88-B539-1C55A806E42E}"/>
              </a:ext>
            </a:extLst>
          </p:cNvPr>
          <p:cNvSpPr/>
          <p:nvPr/>
        </p:nvSpPr>
        <p:spPr>
          <a:xfrm>
            <a:off x="185616" y="5314461"/>
            <a:ext cx="2256692" cy="1289538"/>
          </a:xfrm>
          <a:prstGeom prst="roundRect">
            <a:avLst/>
          </a:prstGeom>
          <a:solidFill>
            <a:schemeClr val="accent6">
              <a:lumMod val="20000"/>
              <a:lumOff val="8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30E24DB6-4E2C-6455-5B83-DB4D53239203}"/>
              </a:ext>
            </a:extLst>
          </p:cNvPr>
          <p:cNvSpPr/>
          <p:nvPr/>
        </p:nvSpPr>
        <p:spPr>
          <a:xfrm>
            <a:off x="185616" y="3819769"/>
            <a:ext cx="2256692" cy="1289538"/>
          </a:xfrm>
          <a:prstGeom prst="roundRect">
            <a:avLst/>
          </a:prstGeom>
          <a:solidFill>
            <a:schemeClr val="accent6">
              <a:lumMod val="20000"/>
              <a:lumOff val="8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90462247-67CB-94E0-EA0C-0954410356D5}"/>
              </a:ext>
            </a:extLst>
          </p:cNvPr>
          <p:cNvSpPr/>
          <p:nvPr/>
        </p:nvSpPr>
        <p:spPr>
          <a:xfrm>
            <a:off x="185616" y="1250461"/>
            <a:ext cx="2256691" cy="2393460"/>
          </a:xfrm>
          <a:prstGeom prst="roundRect">
            <a:avLst/>
          </a:prstGeom>
          <a:solidFill>
            <a:schemeClr val="accent6">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391D33-A060-4A65-ABF5-D3FB12000672}"/>
              </a:ext>
            </a:extLst>
          </p:cNvPr>
          <p:cNvSpPr/>
          <p:nvPr/>
        </p:nvSpPr>
        <p:spPr>
          <a:xfrm>
            <a:off x="417194" y="443121"/>
            <a:ext cx="6838698" cy="52212"/>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METHODOLOGY:</a:t>
            </a:r>
            <a:endParaRPr lang="en-US"/>
          </a:p>
        </p:txBody>
      </p:sp>
      <p:sp>
        <p:nvSpPr>
          <p:cNvPr id="4" name="Rectangle: Rounded Corners 3">
            <a:extLst>
              <a:ext uri="{FF2B5EF4-FFF2-40B4-BE49-F238E27FC236}">
                <a16:creationId xmlns:a16="http://schemas.microsoft.com/office/drawing/2014/main" id="{6B829908-9D2C-C158-28CC-4C3BDBB137B3}"/>
              </a:ext>
            </a:extLst>
          </p:cNvPr>
          <p:cNvSpPr/>
          <p:nvPr/>
        </p:nvSpPr>
        <p:spPr>
          <a:xfrm>
            <a:off x="307266" y="1594849"/>
            <a:ext cx="2006852" cy="904230"/>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20" name="Rectangle: Rounded Corners 19">
            <a:extLst>
              <a:ext uri="{FF2B5EF4-FFF2-40B4-BE49-F238E27FC236}">
                <a16:creationId xmlns:a16="http://schemas.microsoft.com/office/drawing/2014/main" id="{FA09FA4D-6F2B-43B6-4C4B-039E5127BBD9}"/>
              </a:ext>
            </a:extLst>
          </p:cNvPr>
          <p:cNvSpPr/>
          <p:nvPr/>
        </p:nvSpPr>
        <p:spPr>
          <a:xfrm>
            <a:off x="7973061" y="1619802"/>
            <a:ext cx="1344897" cy="4888596"/>
          </a:xfrm>
          <a:prstGeom prst="roundRect">
            <a:avLst/>
          </a:prstGeom>
          <a:noFill/>
          <a:ln w="28575">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7867A24-944F-24C3-EC58-4BB88AD9623F}"/>
              </a:ext>
            </a:extLst>
          </p:cNvPr>
          <p:cNvSpPr/>
          <p:nvPr/>
        </p:nvSpPr>
        <p:spPr>
          <a:xfrm>
            <a:off x="9761191" y="1619802"/>
            <a:ext cx="1939011" cy="4888596"/>
          </a:xfrm>
          <a:prstGeom prst="roundRect">
            <a:avLst/>
          </a:prstGeom>
          <a:noFill/>
          <a:ln w="28575">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9A3E26B-AC2D-8DB6-AF16-AC59CDDCBF3F}"/>
              </a:ext>
            </a:extLst>
          </p:cNvPr>
          <p:cNvSpPr txBox="1"/>
          <p:nvPr/>
        </p:nvSpPr>
        <p:spPr>
          <a:xfrm>
            <a:off x="229195" y="1791054"/>
            <a:ext cx="21630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Segoe UI"/>
              </a:rPr>
              <a:t>Landsat 8 OLI/TIRS​</a:t>
            </a:r>
          </a:p>
          <a:p>
            <a:pPr algn="ctr"/>
            <a:r>
              <a:rPr lang="en-US" sz="1400" b="1">
                <a:solidFill>
                  <a:schemeClr val="tx1">
                    <a:lumMod val="75000"/>
                    <a:lumOff val="25000"/>
                  </a:schemeClr>
                </a:solidFill>
                <a:latin typeface="Century Gothic"/>
                <a:cs typeface="Segoe UI"/>
              </a:rPr>
              <a:t>Landsat 9 OLI-2/TIRS-2</a:t>
            </a:r>
          </a:p>
        </p:txBody>
      </p:sp>
      <p:sp>
        <p:nvSpPr>
          <p:cNvPr id="24" name="TextBox 23">
            <a:extLst>
              <a:ext uri="{FF2B5EF4-FFF2-40B4-BE49-F238E27FC236}">
                <a16:creationId xmlns:a16="http://schemas.microsoft.com/office/drawing/2014/main" id="{389BF4AD-21C8-C63D-4449-B2E837F2D110}"/>
              </a:ext>
            </a:extLst>
          </p:cNvPr>
          <p:cNvSpPr txBox="1"/>
          <p:nvPr/>
        </p:nvSpPr>
        <p:spPr>
          <a:xfrm>
            <a:off x="575509" y="2893430"/>
            <a:ext cx="1416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Sentinel-2 MSI</a:t>
            </a:r>
          </a:p>
        </p:txBody>
      </p:sp>
      <p:sp>
        <p:nvSpPr>
          <p:cNvPr id="25" name="TextBox 24">
            <a:extLst>
              <a:ext uri="{FF2B5EF4-FFF2-40B4-BE49-F238E27FC236}">
                <a16:creationId xmlns:a16="http://schemas.microsoft.com/office/drawing/2014/main" id="{0AB65762-FBE7-0BBA-8AE8-1107D414D545}"/>
              </a:ext>
            </a:extLst>
          </p:cNvPr>
          <p:cNvSpPr txBox="1"/>
          <p:nvPr/>
        </p:nvSpPr>
        <p:spPr>
          <a:xfrm>
            <a:off x="338980" y="4401610"/>
            <a:ext cx="1948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Sentinel-3 OLCI WFR </a:t>
            </a:r>
            <a:endParaRPr lang="en-US" sz="1400" b="1">
              <a:solidFill>
                <a:schemeClr val="tx1">
                  <a:lumMod val="75000"/>
                  <a:lumOff val="25000"/>
                </a:schemeClr>
              </a:solidFill>
              <a:latin typeface="Century Gothic"/>
              <a:ea typeface="Calibri"/>
              <a:cs typeface="Calibri"/>
            </a:endParaRPr>
          </a:p>
        </p:txBody>
      </p:sp>
      <p:sp>
        <p:nvSpPr>
          <p:cNvPr id="26" name="TextBox 25">
            <a:extLst>
              <a:ext uri="{FF2B5EF4-FFF2-40B4-BE49-F238E27FC236}">
                <a16:creationId xmlns:a16="http://schemas.microsoft.com/office/drawing/2014/main" id="{B08C40EA-3077-E34E-CAB7-5B86D0745B1D}"/>
              </a:ext>
            </a:extLst>
          </p:cNvPr>
          <p:cNvSpPr txBox="1"/>
          <p:nvPr/>
        </p:nvSpPr>
        <p:spPr>
          <a:xfrm>
            <a:off x="451285" y="5904450"/>
            <a:ext cx="17326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Segoe UI"/>
              </a:rPr>
              <a:t>Ancillary Datasets​</a:t>
            </a:r>
          </a:p>
        </p:txBody>
      </p:sp>
      <p:sp>
        <p:nvSpPr>
          <p:cNvPr id="28" name="TextBox 27">
            <a:extLst>
              <a:ext uri="{FF2B5EF4-FFF2-40B4-BE49-F238E27FC236}">
                <a16:creationId xmlns:a16="http://schemas.microsoft.com/office/drawing/2014/main" id="{43D0AF90-105F-3774-E639-34CDCE1F032A}"/>
              </a:ext>
            </a:extLst>
          </p:cNvPr>
          <p:cNvSpPr txBox="1"/>
          <p:nvPr/>
        </p:nvSpPr>
        <p:spPr>
          <a:xfrm>
            <a:off x="786286" y="3820963"/>
            <a:ext cx="135524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b="1">
                <a:solidFill>
                  <a:schemeClr val="tx1">
                    <a:lumMod val="75000"/>
                    <a:lumOff val="25000"/>
                  </a:schemeClr>
                </a:solidFill>
                <a:latin typeface="Century Gothic"/>
                <a:ea typeface="Calibri"/>
                <a:cs typeface="Calibri"/>
              </a:rPr>
              <a:t>EUMETSAT</a:t>
            </a:r>
            <a:endParaRPr lang="en-US" sz="1600" b="1">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BA893BD4-75EF-FFC8-E094-E7E6B2C6994E}"/>
              </a:ext>
            </a:extLst>
          </p:cNvPr>
          <p:cNvSpPr txBox="1"/>
          <p:nvPr/>
        </p:nvSpPr>
        <p:spPr>
          <a:xfrm>
            <a:off x="239665" y="1293256"/>
            <a:ext cx="216152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chemeClr val="tx1">
                    <a:lumMod val="75000"/>
                    <a:lumOff val="25000"/>
                  </a:schemeClr>
                </a:solidFill>
                <a:latin typeface="Century Gothic"/>
              </a:rPr>
              <a:t>Google Earth Engine</a:t>
            </a:r>
            <a:endParaRPr lang="en-US" sz="1500">
              <a:solidFill>
                <a:schemeClr val="tx1">
                  <a:lumMod val="75000"/>
                  <a:lumOff val="25000"/>
                </a:schemeClr>
              </a:solidFill>
              <a:latin typeface="Century Gothic"/>
            </a:endParaRPr>
          </a:p>
        </p:txBody>
      </p:sp>
      <p:sp>
        <p:nvSpPr>
          <p:cNvPr id="31" name="TextBox 30">
            <a:extLst>
              <a:ext uri="{FF2B5EF4-FFF2-40B4-BE49-F238E27FC236}">
                <a16:creationId xmlns:a16="http://schemas.microsoft.com/office/drawing/2014/main" id="{992049BE-42C7-2B86-3B94-577403B83562}"/>
              </a:ext>
            </a:extLst>
          </p:cNvPr>
          <p:cNvSpPr txBox="1"/>
          <p:nvPr/>
        </p:nvSpPr>
        <p:spPr>
          <a:xfrm>
            <a:off x="135863" y="735405"/>
            <a:ext cx="24913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ea typeface="Calibri"/>
                <a:cs typeface="Calibri"/>
              </a:rPr>
              <a:t>Data Acquisition:</a:t>
            </a:r>
            <a:endParaRPr lang="en-US" sz="2000" b="1">
              <a:solidFill>
                <a:schemeClr val="tx1">
                  <a:lumMod val="75000"/>
                  <a:lumOff val="25000"/>
                </a:schemeClr>
              </a:solidFill>
              <a:latin typeface="Century Gothic"/>
            </a:endParaRPr>
          </a:p>
        </p:txBody>
      </p:sp>
      <p:sp>
        <p:nvSpPr>
          <p:cNvPr id="46" name="TextBox 45">
            <a:extLst>
              <a:ext uri="{FF2B5EF4-FFF2-40B4-BE49-F238E27FC236}">
                <a16:creationId xmlns:a16="http://schemas.microsoft.com/office/drawing/2014/main" id="{4460E497-2939-E0E0-01FF-DBDCECEC9015}"/>
              </a:ext>
            </a:extLst>
          </p:cNvPr>
          <p:cNvSpPr txBox="1"/>
          <p:nvPr/>
        </p:nvSpPr>
        <p:spPr>
          <a:xfrm>
            <a:off x="2938931" y="1895419"/>
            <a:ext cx="19841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Google Earth Engine</a:t>
            </a:r>
          </a:p>
        </p:txBody>
      </p:sp>
      <p:sp>
        <p:nvSpPr>
          <p:cNvPr id="47" name="TextBox 46">
            <a:extLst>
              <a:ext uri="{FF2B5EF4-FFF2-40B4-BE49-F238E27FC236}">
                <a16:creationId xmlns:a16="http://schemas.microsoft.com/office/drawing/2014/main" id="{370512F3-142F-215A-5274-4972D6E7B342}"/>
              </a:ext>
            </a:extLst>
          </p:cNvPr>
          <p:cNvSpPr txBox="1"/>
          <p:nvPr/>
        </p:nvSpPr>
        <p:spPr>
          <a:xfrm>
            <a:off x="2947722" y="2931556"/>
            <a:ext cx="19587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Google Earth Engine</a:t>
            </a:r>
            <a:endParaRPr lang="en-US" sz="1400" b="1">
              <a:solidFill>
                <a:schemeClr val="tx1">
                  <a:lumMod val="75000"/>
                  <a:lumOff val="25000"/>
                </a:schemeClr>
              </a:solidFill>
              <a:latin typeface="Century Gothic"/>
              <a:ea typeface="Calibri"/>
              <a:cs typeface="Calibri"/>
            </a:endParaRPr>
          </a:p>
        </p:txBody>
      </p:sp>
      <p:sp>
        <p:nvSpPr>
          <p:cNvPr id="48" name="TextBox 47">
            <a:extLst>
              <a:ext uri="{FF2B5EF4-FFF2-40B4-BE49-F238E27FC236}">
                <a16:creationId xmlns:a16="http://schemas.microsoft.com/office/drawing/2014/main" id="{9B12B431-27A0-C299-23E1-538EF371424F}"/>
              </a:ext>
            </a:extLst>
          </p:cNvPr>
          <p:cNvSpPr txBox="1"/>
          <p:nvPr/>
        </p:nvSpPr>
        <p:spPr>
          <a:xfrm>
            <a:off x="2957736" y="4284758"/>
            <a:ext cx="19972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SNAP to</a:t>
            </a:r>
          </a:p>
          <a:p>
            <a:pPr algn="ctr"/>
            <a:r>
              <a:rPr lang="en-US" sz="1400" b="1">
                <a:solidFill>
                  <a:schemeClr val="tx1">
                    <a:lumMod val="75000"/>
                    <a:lumOff val="25000"/>
                  </a:schemeClr>
                </a:solidFill>
                <a:latin typeface="Century Gothic"/>
              </a:rPr>
              <a:t>Google Earth Engine</a:t>
            </a:r>
            <a:endParaRPr lang="en-US" sz="1400" b="1">
              <a:solidFill>
                <a:schemeClr val="tx1">
                  <a:lumMod val="75000"/>
                  <a:lumOff val="25000"/>
                </a:schemeClr>
              </a:solidFill>
              <a:latin typeface="Century Gothic"/>
              <a:ea typeface="Calibri"/>
              <a:cs typeface="Calibri"/>
            </a:endParaRPr>
          </a:p>
        </p:txBody>
      </p:sp>
      <p:sp>
        <p:nvSpPr>
          <p:cNvPr id="49" name="TextBox 48">
            <a:extLst>
              <a:ext uri="{FF2B5EF4-FFF2-40B4-BE49-F238E27FC236}">
                <a16:creationId xmlns:a16="http://schemas.microsoft.com/office/drawing/2014/main" id="{590660CA-6AE9-C8E6-C00C-7C52958AE9EF}"/>
              </a:ext>
            </a:extLst>
          </p:cNvPr>
          <p:cNvSpPr txBox="1"/>
          <p:nvPr/>
        </p:nvSpPr>
        <p:spPr>
          <a:xfrm>
            <a:off x="3196213" y="5686251"/>
            <a:ext cx="15929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Segoe UI"/>
              </a:rPr>
              <a:t>Excel​</a:t>
            </a:r>
          </a:p>
          <a:p>
            <a:pPr algn="ctr"/>
            <a:r>
              <a:rPr lang="en-US" sz="1400" b="1">
                <a:solidFill>
                  <a:schemeClr val="tx1">
                    <a:lumMod val="75000"/>
                    <a:lumOff val="25000"/>
                  </a:schemeClr>
                </a:solidFill>
                <a:latin typeface="Century Gothic"/>
                <a:cs typeface="Segoe UI"/>
              </a:rPr>
              <a:t>ArcGIS Pro​</a:t>
            </a:r>
          </a:p>
          <a:p>
            <a:pPr algn="ctr"/>
            <a:r>
              <a:rPr lang="en-US" sz="1400" b="1">
                <a:solidFill>
                  <a:schemeClr val="tx1">
                    <a:lumMod val="75000"/>
                    <a:lumOff val="25000"/>
                  </a:schemeClr>
                </a:solidFill>
                <a:latin typeface="Century Gothic"/>
                <a:cs typeface="Segoe UI"/>
              </a:rPr>
              <a:t>Model Builder</a:t>
            </a:r>
          </a:p>
        </p:txBody>
      </p:sp>
      <p:sp>
        <p:nvSpPr>
          <p:cNvPr id="5" name="TextBox 4">
            <a:extLst>
              <a:ext uri="{FF2B5EF4-FFF2-40B4-BE49-F238E27FC236}">
                <a16:creationId xmlns:a16="http://schemas.microsoft.com/office/drawing/2014/main" id="{C146FA5D-F009-5553-B5C3-E23B750C2AA7}"/>
              </a:ext>
            </a:extLst>
          </p:cNvPr>
          <p:cNvSpPr txBox="1"/>
          <p:nvPr/>
        </p:nvSpPr>
        <p:spPr>
          <a:xfrm>
            <a:off x="2827288" y="742354"/>
            <a:ext cx="24529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cs typeface="Calibri" panose="020F0502020204030204"/>
              </a:rPr>
              <a:t>Data Processing:</a:t>
            </a:r>
            <a:endParaRPr lang="en-US" sz="2000" b="1">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08B76836-4425-7466-8B59-F147A69C323F}"/>
              </a:ext>
            </a:extLst>
          </p:cNvPr>
          <p:cNvSpPr txBox="1"/>
          <p:nvPr/>
        </p:nvSpPr>
        <p:spPr>
          <a:xfrm>
            <a:off x="5565304" y="744705"/>
            <a:ext cx="20811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cs typeface="Calibri"/>
              </a:rPr>
              <a:t>Data Analysis:</a:t>
            </a:r>
          </a:p>
        </p:txBody>
      </p:sp>
      <p:sp>
        <p:nvSpPr>
          <p:cNvPr id="16" name="TextBox 15">
            <a:extLst>
              <a:ext uri="{FF2B5EF4-FFF2-40B4-BE49-F238E27FC236}">
                <a16:creationId xmlns:a16="http://schemas.microsoft.com/office/drawing/2014/main" id="{4D966EA5-D44F-A82B-9B2F-25CB31F47DA3}"/>
              </a:ext>
            </a:extLst>
          </p:cNvPr>
          <p:cNvSpPr txBox="1"/>
          <p:nvPr/>
        </p:nvSpPr>
        <p:spPr>
          <a:xfrm>
            <a:off x="9765324" y="788214"/>
            <a:ext cx="20859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End Products:</a:t>
            </a:r>
            <a:endParaRPr lang="en-US" sz="200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784A76C8-EE3E-D8C5-5EC7-4CD523A96861}"/>
              </a:ext>
            </a:extLst>
          </p:cNvPr>
          <p:cNvSpPr txBox="1"/>
          <p:nvPr/>
        </p:nvSpPr>
        <p:spPr>
          <a:xfrm>
            <a:off x="9733501" y="3421476"/>
            <a:ext cx="199438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Algal bloom trend maps</a:t>
            </a:r>
            <a:endParaRPr lang="en-US">
              <a:solidFill>
                <a:schemeClr val="tx1">
                  <a:lumMod val="75000"/>
                  <a:lumOff val="25000"/>
                </a:schemeClr>
              </a:solidFill>
              <a:ea typeface="Calibri"/>
              <a:cs typeface="Calibri"/>
            </a:endParaRPr>
          </a:p>
          <a:p>
            <a:pPr algn="ctr"/>
            <a:endParaRPr lang="en-US" sz="1400" b="1">
              <a:solidFill>
                <a:schemeClr val="tx1">
                  <a:lumMod val="75000"/>
                  <a:lumOff val="25000"/>
                </a:schemeClr>
              </a:solidFill>
              <a:latin typeface="Century Gothic"/>
            </a:endParaRPr>
          </a:p>
          <a:p>
            <a:pPr algn="ctr"/>
            <a:r>
              <a:rPr lang="en-US" sz="1400" b="1">
                <a:solidFill>
                  <a:schemeClr val="tx1">
                    <a:lumMod val="75000"/>
                    <a:lumOff val="25000"/>
                  </a:schemeClr>
                </a:solidFill>
                <a:latin typeface="Century Gothic"/>
              </a:rPr>
              <a:t>Risk factor trend maps</a:t>
            </a:r>
          </a:p>
          <a:p>
            <a:pPr algn="ctr"/>
            <a:endParaRPr lang="en-US" sz="1400" b="1">
              <a:solidFill>
                <a:schemeClr val="tx1">
                  <a:lumMod val="75000"/>
                  <a:lumOff val="25000"/>
                </a:schemeClr>
              </a:solidFill>
              <a:latin typeface="Century Gothic"/>
            </a:endParaRPr>
          </a:p>
          <a:p>
            <a:pPr algn="ctr"/>
            <a:r>
              <a:rPr lang="en-US" sz="1400" b="1">
                <a:solidFill>
                  <a:schemeClr val="tx1">
                    <a:lumMod val="75000"/>
                    <a:lumOff val="25000"/>
                  </a:schemeClr>
                </a:solidFill>
                <a:latin typeface="Century Gothic"/>
              </a:rPr>
              <a:t>PCA visualization</a:t>
            </a:r>
          </a:p>
        </p:txBody>
      </p:sp>
      <p:sp>
        <p:nvSpPr>
          <p:cNvPr id="27" name="TextBox 26">
            <a:extLst>
              <a:ext uri="{FF2B5EF4-FFF2-40B4-BE49-F238E27FC236}">
                <a16:creationId xmlns:a16="http://schemas.microsoft.com/office/drawing/2014/main" id="{ED0A32A4-0657-7DB1-F77A-4BF2C60E8747}"/>
              </a:ext>
            </a:extLst>
          </p:cNvPr>
          <p:cNvSpPr txBox="1"/>
          <p:nvPr/>
        </p:nvSpPr>
        <p:spPr>
          <a:xfrm>
            <a:off x="5662240" y="2691261"/>
            <a:ext cx="18793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rPr>
              <a:t>NDCI</a:t>
            </a:r>
          </a:p>
          <a:p>
            <a:pPr algn="ctr"/>
            <a:r>
              <a:rPr lang="en-US" sz="1400" b="1">
                <a:solidFill>
                  <a:schemeClr val="tx1">
                    <a:lumMod val="75000"/>
                    <a:lumOff val="25000"/>
                  </a:schemeClr>
                </a:solidFill>
                <a:latin typeface="Century Gothic"/>
              </a:rPr>
              <a:t>NDTI</a:t>
            </a:r>
          </a:p>
          <a:p>
            <a:pPr algn="ctr"/>
            <a:r>
              <a:rPr lang="en-US" sz="1400" b="1">
                <a:solidFill>
                  <a:schemeClr val="tx1">
                    <a:lumMod val="75000"/>
                    <a:lumOff val="25000"/>
                  </a:schemeClr>
                </a:solidFill>
                <a:latin typeface="Century Gothic"/>
              </a:rPr>
              <a:t>Standard Deviation</a:t>
            </a:r>
          </a:p>
        </p:txBody>
      </p:sp>
      <p:sp>
        <p:nvSpPr>
          <p:cNvPr id="30" name="TextBox 29">
            <a:extLst>
              <a:ext uri="{FF2B5EF4-FFF2-40B4-BE49-F238E27FC236}">
                <a16:creationId xmlns:a16="http://schemas.microsoft.com/office/drawing/2014/main" id="{EB0A94C4-3358-F45F-1FD5-EB0572232796}"/>
              </a:ext>
            </a:extLst>
          </p:cNvPr>
          <p:cNvSpPr txBox="1"/>
          <p:nvPr/>
        </p:nvSpPr>
        <p:spPr>
          <a:xfrm>
            <a:off x="5788175" y="4280196"/>
            <a:ext cx="1638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err="1">
                <a:solidFill>
                  <a:schemeClr val="tx1">
                    <a:lumMod val="75000"/>
                    <a:lumOff val="25000"/>
                  </a:schemeClr>
                </a:solidFill>
                <a:latin typeface="Century Gothic"/>
                <a:cs typeface="Calibri"/>
              </a:rPr>
              <a:t>CIcyano</a:t>
            </a:r>
            <a:endParaRPr lang="en-US" sz="1400" b="1">
              <a:solidFill>
                <a:schemeClr val="tx1">
                  <a:lumMod val="75000"/>
                  <a:lumOff val="25000"/>
                </a:schemeClr>
              </a:solidFill>
              <a:latin typeface="Century Gothic"/>
            </a:endParaRPr>
          </a:p>
          <a:p>
            <a:pPr algn="ctr"/>
            <a:r>
              <a:rPr lang="en-US" sz="1400" b="1">
                <a:solidFill>
                  <a:schemeClr val="tx1">
                    <a:lumMod val="75000"/>
                    <a:lumOff val="25000"/>
                  </a:schemeClr>
                </a:solidFill>
                <a:latin typeface="Century Gothic"/>
                <a:cs typeface="Calibri"/>
              </a:rPr>
              <a:t>Area Time-Series</a:t>
            </a:r>
          </a:p>
        </p:txBody>
      </p:sp>
      <p:sp>
        <p:nvSpPr>
          <p:cNvPr id="41" name="TextBox 40">
            <a:extLst>
              <a:ext uri="{FF2B5EF4-FFF2-40B4-BE49-F238E27FC236}">
                <a16:creationId xmlns:a16="http://schemas.microsoft.com/office/drawing/2014/main" id="{138A71D0-7D35-1FE1-2EAD-87DC7794AFCB}"/>
              </a:ext>
            </a:extLst>
          </p:cNvPr>
          <p:cNvSpPr txBox="1"/>
          <p:nvPr/>
        </p:nvSpPr>
        <p:spPr>
          <a:xfrm>
            <a:off x="6175667" y="5838915"/>
            <a:ext cx="7878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a:rPr>
              <a:t>Kriging</a:t>
            </a:r>
            <a:endParaRPr lang="en-US"/>
          </a:p>
          <a:p>
            <a:pPr algn="ctr"/>
            <a:r>
              <a:rPr lang="en-US" sz="1400" b="1">
                <a:solidFill>
                  <a:schemeClr val="tx1">
                    <a:lumMod val="75000"/>
                    <a:lumOff val="25000"/>
                  </a:schemeClr>
                </a:solidFill>
                <a:latin typeface="Century Gothic"/>
                <a:cs typeface="Calibri"/>
              </a:rPr>
              <a:t>PCA</a:t>
            </a:r>
          </a:p>
        </p:txBody>
      </p:sp>
      <p:sp>
        <p:nvSpPr>
          <p:cNvPr id="50" name="TextBox 49">
            <a:extLst>
              <a:ext uri="{FF2B5EF4-FFF2-40B4-BE49-F238E27FC236}">
                <a16:creationId xmlns:a16="http://schemas.microsoft.com/office/drawing/2014/main" id="{47970BF7-7664-3569-5122-E19F2D9BA230}"/>
              </a:ext>
            </a:extLst>
          </p:cNvPr>
          <p:cNvSpPr txBox="1"/>
          <p:nvPr/>
        </p:nvSpPr>
        <p:spPr>
          <a:xfrm>
            <a:off x="5668574" y="1810239"/>
            <a:ext cx="18495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a:rPr>
              <a:t>Surface Temperature</a:t>
            </a:r>
          </a:p>
        </p:txBody>
      </p:sp>
      <p:sp>
        <p:nvSpPr>
          <p:cNvPr id="51" name="TextBox 50">
            <a:extLst>
              <a:ext uri="{FF2B5EF4-FFF2-40B4-BE49-F238E27FC236}">
                <a16:creationId xmlns:a16="http://schemas.microsoft.com/office/drawing/2014/main" id="{87448BE0-DB66-BEAA-8E0B-B8C69B49E694}"/>
              </a:ext>
            </a:extLst>
          </p:cNvPr>
          <p:cNvSpPr txBox="1"/>
          <p:nvPr/>
        </p:nvSpPr>
        <p:spPr>
          <a:xfrm>
            <a:off x="7926371" y="3392344"/>
            <a:ext cx="143827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1">
                    <a:lumMod val="75000"/>
                    <a:lumOff val="25000"/>
                  </a:schemeClr>
                </a:solidFill>
                <a:latin typeface="Century Gothic"/>
                <a:cs typeface="Calibri"/>
              </a:rPr>
              <a:t>ArcGIS Pro -</a:t>
            </a:r>
            <a:endParaRPr lang="en-US" sz="1400" b="1">
              <a:solidFill>
                <a:schemeClr val="tx1">
                  <a:lumMod val="75000"/>
                  <a:lumOff val="25000"/>
                </a:schemeClr>
              </a:solidFill>
              <a:latin typeface="Century Gothic"/>
            </a:endParaRPr>
          </a:p>
          <a:p>
            <a:pPr algn="ctr"/>
            <a:r>
              <a:rPr lang="en-US" sz="1400" b="1">
                <a:solidFill>
                  <a:schemeClr val="tx1">
                    <a:lumMod val="75000"/>
                    <a:lumOff val="25000"/>
                  </a:schemeClr>
                </a:solidFill>
                <a:latin typeface="Century Gothic"/>
                <a:cs typeface="Calibri"/>
              </a:rPr>
              <a:t>Map products</a:t>
            </a:r>
          </a:p>
          <a:p>
            <a:pPr algn="ctr"/>
            <a:endParaRPr lang="en-US" sz="1400" b="1">
              <a:solidFill>
                <a:schemeClr val="tx1">
                  <a:lumMod val="75000"/>
                  <a:lumOff val="25000"/>
                </a:schemeClr>
              </a:solidFill>
              <a:latin typeface="Century Gothic"/>
              <a:cs typeface="Calibri"/>
            </a:endParaRPr>
          </a:p>
          <a:p>
            <a:pPr algn="ctr"/>
            <a:r>
              <a:rPr lang="en-US" sz="1400" b="1">
                <a:solidFill>
                  <a:schemeClr val="tx1">
                    <a:lumMod val="75000"/>
                    <a:lumOff val="25000"/>
                  </a:schemeClr>
                </a:solidFill>
                <a:latin typeface="Century Gothic"/>
                <a:cs typeface="Calibri"/>
              </a:rPr>
              <a:t>Excel -</a:t>
            </a:r>
          </a:p>
          <a:p>
            <a:pPr algn="ctr"/>
            <a:r>
              <a:rPr lang="en-US" sz="1400" b="1">
                <a:solidFill>
                  <a:schemeClr val="tx1">
                    <a:lumMod val="75000"/>
                    <a:lumOff val="25000"/>
                  </a:schemeClr>
                </a:solidFill>
                <a:latin typeface="Century Gothic"/>
                <a:cs typeface="Calibri"/>
              </a:rPr>
              <a:t>Datasets</a:t>
            </a:r>
          </a:p>
          <a:p>
            <a:pPr algn="ctr"/>
            <a:endParaRPr lang="en-US" sz="1400" b="1">
              <a:solidFill>
                <a:schemeClr val="tx1">
                  <a:lumMod val="75000"/>
                  <a:lumOff val="25000"/>
                </a:schemeClr>
              </a:solidFill>
              <a:latin typeface="Century Gothic"/>
              <a:cs typeface="Calibri"/>
            </a:endParaRPr>
          </a:p>
          <a:p>
            <a:pPr algn="ctr"/>
            <a:r>
              <a:rPr lang="en-US" sz="1400" b="1">
                <a:solidFill>
                  <a:schemeClr val="tx1">
                    <a:lumMod val="75000"/>
                    <a:lumOff val="25000"/>
                  </a:schemeClr>
                </a:solidFill>
                <a:latin typeface="Century Gothic"/>
                <a:cs typeface="Calibri"/>
              </a:rPr>
              <a:t>R-Studio</a:t>
            </a:r>
          </a:p>
          <a:p>
            <a:pPr algn="ctr"/>
            <a:endParaRPr lang="en-US" sz="1400" b="1">
              <a:solidFill>
                <a:schemeClr val="tx1">
                  <a:lumMod val="75000"/>
                  <a:lumOff val="25000"/>
                </a:schemeClr>
              </a:solidFill>
              <a:latin typeface="Century Gothic"/>
              <a:cs typeface="Calibri"/>
            </a:endParaRPr>
          </a:p>
        </p:txBody>
      </p:sp>
      <p:sp>
        <p:nvSpPr>
          <p:cNvPr id="2" name="Rectangle: Rounded Corners 1">
            <a:extLst>
              <a:ext uri="{FF2B5EF4-FFF2-40B4-BE49-F238E27FC236}">
                <a16:creationId xmlns:a16="http://schemas.microsoft.com/office/drawing/2014/main" id="{9B43AA14-10BE-7617-48EF-E57AC1F314B8}"/>
              </a:ext>
            </a:extLst>
          </p:cNvPr>
          <p:cNvSpPr/>
          <p:nvPr/>
        </p:nvSpPr>
        <p:spPr>
          <a:xfrm>
            <a:off x="317035" y="2598274"/>
            <a:ext cx="2006852" cy="904230"/>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6" name="Rectangle: Rounded Corners 5">
            <a:extLst>
              <a:ext uri="{FF2B5EF4-FFF2-40B4-BE49-F238E27FC236}">
                <a16:creationId xmlns:a16="http://schemas.microsoft.com/office/drawing/2014/main" id="{A2045605-4CF0-BEF3-121D-DBC434CDD066}"/>
              </a:ext>
            </a:extLst>
          </p:cNvPr>
          <p:cNvSpPr/>
          <p:nvPr/>
        </p:nvSpPr>
        <p:spPr>
          <a:xfrm>
            <a:off x="317035" y="4084842"/>
            <a:ext cx="2006852" cy="904230"/>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52" name="Rectangle: Rounded Corners 51">
            <a:extLst>
              <a:ext uri="{FF2B5EF4-FFF2-40B4-BE49-F238E27FC236}">
                <a16:creationId xmlns:a16="http://schemas.microsoft.com/office/drawing/2014/main" id="{E28CFE92-0821-51D0-3C09-CCFD0E889A10}"/>
              </a:ext>
            </a:extLst>
          </p:cNvPr>
          <p:cNvSpPr/>
          <p:nvPr/>
        </p:nvSpPr>
        <p:spPr>
          <a:xfrm>
            <a:off x="307266" y="5597912"/>
            <a:ext cx="2006852" cy="904230"/>
          </a:xfrm>
          <a:prstGeom prst="roundRect">
            <a:avLst/>
          </a:prstGeom>
          <a:no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53" name="Rectangle: Rounded Corners 52">
            <a:extLst>
              <a:ext uri="{FF2B5EF4-FFF2-40B4-BE49-F238E27FC236}">
                <a16:creationId xmlns:a16="http://schemas.microsoft.com/office/drawing/2014/main" id="{3102C9DF-C1CF-7871-EE2C-FC8553780B5D}"/>
              </a:ext>
            </a:extLst>
          </p:cNvPr>
          <p:cNvSpPr/>
          <p:nvPr/>
        </p:nvSpPr>
        <p:spPr>
          <a:xfrm>
            <a:off x="2944957" y="1594848"/>
            <a:ext cx="2006852" cy="904230"/>
          </a:xfrm>
          <a:prstGeom prst="round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54" name="Rectangle: Rounded Corners 53">
            <a:extLst>
              <a:ext uri="{FF2B5EF4-FFF2-40B4-BE49-F238E27FC236}">
                <a16:creationId xmlns:a16="http://schemas.microsoft.com/office/drawing/2014/main" id="{B52CAF3E-8312-E920-908F-53D993F29978}"/>
              </a:ext>
            </a:extLst>
          </p:cNvPr>
          <p:cNvSpPr/>
          <p:nvPr/>
        </p:nvSpPr>
        <p:spPr>
          <a:xfrm>
            <a:off x="2944957" y="2630386"/>
            <a:ext cx="2006852" cy="904230"/>
          </a:xfrm>
          <a:prstGeom prst="round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57" name="Rectangle: Rounded Corners 56">
            <a:extLst>
              <a:ext uri="{FF2B5EF4-FFF2-40B4-BE49-F238E27FC236}">
                <a16:creationId xmlns:a16="http://schemas.microsoft.com/office/drawing/2014/main" id="{FB8AD86F-A813-E203-B1C0-797F0B2F9E53}"/>
              </a:ext>
            </a:extLst>
          </p:cNvPr>
          <p:cNvSpPr/>
          <p:nvPr/>
        </p:nvSpPr>
        <p:spPr>
          <a:xfrm>
            <a:off x="2944957" y="4095770"/>
            <a:ext cx="2006852" cy="904230"/>
          </a:xfrm>
          <a:prstGeom prst="round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58" name="Rectangle: Rounded Corners 57">
            <a:extLst>
              <a:ext uri="{FF2B5EF4-FFF2-40B4-BE49-F238E27FC236}">
                <a16:creationId xmlns:a16="http://schemas.microsoft.com/office/drawing/2014/main" id="{BA237C95-A0C1-F466-3B0F-FDF99E5B77C2}"/>
              </a:ext>
            </a:extLst>
          </p:cNvPr>
          <p:cNvSpPr/>
          <p:nvPr/>
        </p:nvSpPr>
        <p:spPr>
          <a:xfrm>
            <a:off x="2944956" y="5610000"/>
            <a:ext cx="2006852" cy="904230"/>
          </a:xfrm>
          <a:prstGeom prst="round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60" name="Rectangle: Rounded Corners 59">
            <a:extLst>
              <a:ext uri="{FF2B5EF4-FFF2-40B4-BE49-F238E27FC236}">
                <a16:creationId xmlns:a16="http://schemas.microsoft.com/office/drawing/2014/main" id="{7A76E6E0-F19A-0D6F-B1BD-4B9BC3EE1D9B}"/>
              </a:ext>
            </a:extLst>
          </p:cNvPr>
          <p:cNvSpPr/>
          <p:nvPr/>
        </p:nvSpPr>
        <p:spPr>
          <a:xfrm>
            <a:off x="5563111" y="1614384"/>
            <a:ext cx="2006852" cy="904230"/>
          </a:xfrm>
          <a:prstGeom prst="roundRect">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62" name="Rectangle: Rounded Corners 61">
            <a:extLst>
              <a:ext uri="{FF2B5EF4-FFF2-40B4-BE49-F238E27FC236}">
                <a16:creationId xmlns:a16="http://schemas.microsoft.com/office/drawing/2014/main" id="{AAA1EAB4-651D-79C1-872B-8C8CE174E6DA}"/>
              </a:ext>
            </a:extLst>
          </p:cNvPr>
          <p:cNvSpPr/>
          <p:nvPr/>
        </p:nvSpPr>
        <p:spPr>
          <a:xfrm>
            <a:off x="5563111" y="2630384"/>
            <a:ext cx="2006852" cy="904230"/>
          </a:xfrm>
          <a:prstGeom prst="roundRect">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65" name="TextBox 64">
            <a:extLst>
              <a:ext uri="{FF2B5EF4-FFF2-40B4-BE49-F238E27FC236}">
                <a16:creationId xmlns:a16="http://schemas.microsoft.com/office/drawing/2014/main" id="{6A062462-44B8-1180-409D-C83DCDF06107}"/>
              </a:ext>
            </a:extLst>
          </p:cNvPr>
          <p:cNvSpPr txBox="1"/>
          <p:nvPr/>
        </p:nvSpPr>
        <p:spPr>
          <a:xfrm>
            <a:off x="537307" y="5304693"/>
            <a:ext cx="145366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chemeClr val="tx1">
                    <a:lumMod val="75000"/>
                    <a:lumOff val="25000"/>
                  </a:schemeClr>
                </a:solidFill>
                <a:latin typeface="Century Gothic"/>
              </a:rPr>
              <a:t>DEQ In-Situ </a:t>
            </a:r>
            <a:endParaRPr lang="en-US" sz="1500">
              <a:solidFill>
                <a:schemeClr val="tx1">
                  <a:lumMod val="75000"/>
                  <a:lumOff val="25000"/>
                </a:schemeClr>
              </a:solidFill>
              <a:latin typeface="Century Gothic"/>
            </a:endParaRPr>
          </a:p>
        </p:txBody>
      </p:sp>
      <p:sp>
        <p:nvSpPr>
          <p:cNvPr id="68" name="Rectangle: Rounded Corners 67">
            <a:extLst>
              <a:ext uri="{FF2B5EF4-FFF2-40B4-BE49-F238E27FC236}">
                <a16:creationId xmlns:a16="http://schemas.microsoft.com/office/drawing/2014/main" id="{96EC82A2-0910-060D-D25E-0F4732868863}"/>
              </a:ext>
            </a:extLst>
          </p:cNvPr>
          <p:cNvSpPr/>
          <p:nvPr/>
        </p:nvSpPr>
        <p:spPr>
          <a:xfrm>
            <a:off x="5563111" y="4085999"/>
            <a:ext cx="2006852" cy="904230"/>
          </a:xfrm>
          <a:prstGeom prst="roundRect">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sp>
        <p:nvSpPr>
          <p:cNvPr id="69" name="Rectangle: Rounded Corners 68">
            <a:extLst>
              <a:ext uri="{FF2B5EF4-FFF2-40B4-BE49-F238E27FC236}">
                <a16:creationId xmlns:a16="http://schemas.microsoft.com/office/drawing/2014/main" id="{D97AFA00-AB63-BDDD-9B9B-896BE044F1F2}"/>
              </a:ext>
            </a:extLst>
          </p:cNvPr>
          <p:cNvSpPr/>
          <p:nvPr/>
        </p:nvSpPr>
        <p:spPr>
          <a:xfrm>
            <a:off x="5563110" y="5600229"/>
            <a:ext cx="2006852" cy="904230"/>
          </a:xfrm>
          <a:prstGeom prst="roundRect">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aramond"/>
            </a:endParaRPr>
          </a:p>
        </p:txBody>
      </p:sp>
      <p:cxnSp>
        <p:nvCxnSpPr>
          <p:cNvPr id="70" name="Straight Arrow Connector 69">
            <a:extLst>
              <a:ext uri="{FF2B5EF4-FFF2-40B4-BE49-F238E27FC236}">
                <a16:creationId xmlns:a16="http://schemas.microsoft.com/office/drawing/2014/main" id="{E1A0CAB1-6586-E440-B8AE-D9C213A2A0AB}"/>
              </a:ext>
            </a:extLst>
          </p:cNvPr>
          <p:cNvCxnSpPr>
            <a:cxnSpLocks/>
          </p:cNvCxnSpPr>
          <p:nvPr/>
        </p:nvCxnSpPr>
        <p:spPr>
          <a:xfrm>
            <a:off x="4954452" y="3078177"/>
            <a:ext cx="520536" cy="4309"/>
          </a:xfrm>
          <a:prstGeom prst="straightConnector1">
            <a:avLst/>
          </a:prstGeom>
          <a:ln w="285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40EFEAB-DF8D-81C6-78D5-98AD2A524B28}"/>
              </a:ext>
            </a:extLst>
          </p:cNvPr>
          <p:cNvCxnSpPr>
            <a:cxnSpLocks/>
          </p:cNvCxnSpPr>
          <p:nvPr/>
        </p:nvCxnSpPr>
        <p:spPr>
          <a:xfrm>
            <a:off x="4954451" y="4543561"/>
            <a:ext cx="520536" cy="4309"/>
          </a:xfrm>
          <a:prstGeom prst="straightConnector1">
            <a:avLst/>
          </a:prstGeom>
          <a:ln w="285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E0317C5-6EE9-63D1-8F08-8091C4FC3804}"/>
              </a:ext>
            </a:extLst>
          </p:cNvPr>
          <p:cNvCxnSpPr>
            <a:cxnSpLocks/>
          </p:cNvCxnSpPr>
          <p:nvPr/>
        </p:nvCxnSpPr>
        <p:spPr>
          <a:xfrm>
            <a:off x="4954452" y="6096869"/>
            <a:ext cx="520536" cy="4309"/>
          </a:xfrm>
          <a:prstGeom prst="straightConnector1">
            <a:avLst/>
          </a:prstGeom>
          <a:ln w="285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661D46A-6066-C04B-8CA7-570DB504618E}"/>
              </a:ext>
            </a:extLst>
          </p:cNvPr>
          <p:cNvCxnSpPr>
            <a:cxnSpLocks/>
          </p:cNvCxnSpPr>
          <p:nvPr/>
        </p:nvCxnSpPr>
        <p:spPr>
          <a:xfrm>
            <a:off x="2316759" y="2042638"/>
            <a:ext cx="520536" cy="4309"/>
          </a:xfrm>
          <a:prstGeom prst="straightConnector1">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63AEA19-CE5B-5026-A9BE-9D5389D5CF3F}"/>
              </a:ext>
            </a:extLst>
          </p:cNvPr>
          <p:cNvCxnSpPr>
            <a:cxnSpLocks/>
          </p:cNvCxnSpPr>
          <p:nvPr/>
        </p:nvCxnSpPr>
        <p:spPr>
          <a:xfrm>
            <a:off x="2316759" y="3078176"/>
            <a:ext cx="520536" cy="4309"/>
          </a:xfrm>
          <a:prstGeom prst="straightConnector1">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0C67E6B-C631-59FD-57C0-4713FBCD013A}"/>
              </a:ext>
            </a:extLst>
          </p:cNvPr>
          <p:cNvCxnSpPr>
            <a:cxnSpLocks/>
          </p:cNvCxnSpPr>
          <p:nvPr/>
        </p:nvCxnSpPr>
        <p:spPr>
          <a:xfrm>
            <a:off x="2326527" y="4552841"/>
            <a:ext cx="520536" cy="4309"/>
          </a:xfrm>
          <a:prstGeom prst="straightConnector1">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3CDBE02-F32A-2294-8C3B-15AA24005ED6}"/>
              </a:ext>
            </a:extLst>
          </p:cNvPr>
          <p:cNvCxnSpPr>
            <a:cxnSpLocks/>
          </p:cNvCxnSpPr>
          <p:nvPr/>
        </p:nvCxnSpPr>
        <p:spPr>
          <a:xfrm>
            <a:off x="2326528" y="6096868"/>
            <a:ext cx="520536" cy="4309"/>
          </a:xfrm>
          <a:prstGeom prst="straightConnector1">
            <a:avLst/>
          </a:prstGeom>
          <a:ln w="28575">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7C0DFEB6-1E22-5945-5C2B-9ABB65E82CF8}"/>
              </a:ext>
            </a:extLst>
          </p:cNvPr>
          <p:cNvCxnSpPr>
            <a:cxnSpLocks/>
          </p:cNvCxnSpPr>
          <p:nvPr/>
        </p:nvCxnSpPr>
        <p:spPr>
          <a:xfrm>
            <a:off x="7572604" y="2042637"/>
            <a:ext cx="325152" cy="4309"/>
          </a:xfrm>
          <a:prstGeom prst="straightConnector1">
            <a:avLst/>
          </a:prstGeom>
          <a:ln w="28575">
            <a:solidFill>
              <a:schemeClr val="accent6">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F43F451-590C-7D31-6791-ADF5E109336B}"/>
              </a:ext>
            </a:extLst>
          </p:cNvPr>
          <p:cNvCxnSpPr>
            <a:cxnSpLocks/>
          </p:cNvCxnSpPr>
          <p:nvPr/>
        </p:nvCxnSpPr>
        <p:spPr>
          <a:xfrm>
            <a:off x="7572604" y="3078175"/>
            <a:ext cx="325152" cy="4309"/>
          </a:xfrm>
          <a:prstGeom prst="straightConnector1">
            <a:avLst/>
          </a:prstGeom>
          <a:ln w="28575">
            <a:solidFill>
              <a:schemeClr val="accent6">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98C208F-8D49-D43D-2F68-F0D0DC1E2405}"/>
              </a:ext>
            </a:extLst>
          </p:cNvPr>
          <p:cNvCxnSpPr>
            <a:cxnSpLocks/>
          </p:cNvCxnSpPr>
          <p:nvPr/>
        </p:nvCxnSpPr>
        <p:spPr>
          <a:xfrm>
            <a:off x="7572603" y="4543559"/>
            <a:ext cx="325152" cy="4309"/>
          </a:xfrm>
          <a:prstGeom prst="straightConnector1">
            <a:avLst/>
          </a:prstGeom>
          <a:ln w="28575">
            <a:solidFill>
              <a:schemeClr val="accent6">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BD1E974-71F1-F361-8496-23E71D0B9C64}"/>
              </a:ext>
            </a:extLst>
          </p:cNvPr>
          <p:cNvCxnSpPr>
            <a:cxnSpLocks/>
          </p:cNvCxnSpPr>
          <p:nvPr/>
        </p:nvCxnSpPr>
        <p:spPr>
          <a:xfrm>
            <a:off x="7572603" y="6096867"/>
            <a:ext cx="325152" cy="4309"/>
          </a:xfrm>
          <a:prstGeom prst="straightConnector1">
            <a:avLst/>
          </a:prstGeom>
          <a:ln w="28575">
            <a:solidFill>
              <a:schemeClr val="accent6">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CADD13C-D7D3-5A55-100D-44B028C8A614}"/>
              </a:ext>
            </a:extLst>
          </p:cNvPr>
          <p:cNvCxnSpPr>
            <a:cxnSpLocks/>
          </p:cNvCxnSpPr>
          <p:nvPr/>
        </p:nvCxnSpPr>
        <p:spPr>
          <a:xfrm>
            <a:off x="9321295" y="4006252"/>
            <a:ext cx="325152" cy="4309"/>
          </a:xfrm>
          <a:prstGeom prst="straightConnector1">
            <a:avLst/>
          </a:prstGeom>
          <a:ln w="28575">
            <a:solidFill>
              <a:schemeClr val="accent6">
                <a:lumMod val="40000"/>
                <a:lumOff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7FA75C-F573-D95E-75AE-85570BD797F9}"/>
              </a:ext>
            </a:extLst>
          </p:cNvPr>
          <p:cNvCxnSpPr>
            <a:cxnSpLocks/>
          </p:cNvCxnSpPr>
          <p:nvPr/>
        </p:nvCxnSpPr>
        <p:spPr>
          <a:xfrm>
            <a:off x="4954451" y="2039952"/>
            <a:ext cx="520536" cy="4309"/>
          </a:xfrm>
          <a:prstGeom prst="straightConnector1">
            <a:avLst/>
          </a:prstGeom>
          <a:ln w="28575">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1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0" name="Table 550">
            <a:extLst>
              <a:ext uri="{FF2B5EF4-FFF2-40B4-BE49-F238E27FC236}">
                <a16:creationId xmlns:a16="http://schemas.microsoft.com/office/drawing/2014/main" id="{1F77F018-A0D7-BAC9-279F-3FBBE0AC93DB}"/>
              </a:ext>
            </a:extLst>
          </p:cNvPr>
          <p:cNvGraphicFramePr>
            <a:graphicFrameLocks noGrp="1"/>
          </p:cNvGraphicFramePr>
          <p:nvPr>
            <p:extLst>
              <p:ext uri="{D42A27DB-BD31-4B8C-83A1-F6EECF244321}">
                <p14:modId xmlns:p14="http://schemas.microsoft.com/office/powerpoint/2010/main" val="668715692"/>
              </p:ext>
            </p:extLst>
          </p:nvPr>
        </p:nvGraphicFramePr>
        <p:xfrm>
          <a:off x="119742" y="1197428"/>
          <a:ext cx="11958265" cy="3194567"/>
        </p:xfrm>
        <a:graphic>
          <a:graphicData uri="http://schemas.openxmlformats.org/drawingml/2006/table">
            <a:tbl>
              <a:tblPr firstRow="1" bandRow="1">
                <a:tableStyleId>{5C22544A-7EE6-4342-B048-85BDC9FD1C3A}</a:tableStyleId>
              </a:tblPr>
              <a:tblGrid>
                <a:gridCol w="2391653">
                  <a:extLst>
                    <a:ext uri="{9D8B030D-6E8A-4147-A177-3AD203B41FA5}">
                      <a16:colId xmlns:a16="http://schemas.microsoft.com/office/drawing/2014/main" val="3989318941"/>
                    </a:ext>
                  </a:extLst>
                </a:gridCol>
                <a:gridCol w="2391653">
                  <a:extLst>
                    <a:ext uri="{9D8B030D-6E8A-4147-A177-3AD203B41FA5}">
                      <a16:colId xmlns:a16="http://schemas.microsoft.com/office/drawing/2014/main" val="2735137639"/>
                    </a:ext>
                  </a:extLst>
                </a:gridCol>
                <a:gridCol w="2391653">
                  <a:extLst>
                    <a:ext uri="{9D8B030D-6E8A-4147-A177-3AD203B41FA5}">
                      <a16:colId xmlns:a16="http://schemas.microsoft.com/office/drawing/2014/main" val="2766773852"/>
                    </a:ext>
                  </a:extLst>
                </a:gridCol>
                <a:gridCol w="2391653">
                  <a:extLst>
                    <a:ext uri="{9D8B030D-6E8A-4147-A177-3AD203B41FA5}">
                      <a16:colId xmlns:a16="http://schemas.microsoft.com/office/drawing/2014/main" val="2863877930"/>
                    </a:ext>
                  </a:extLst>
                </a:gridCol>
                <a:gridCol w="2391653">
                  <a:extLst>
                    <a:ext uri="{9D8B030D-6E8A-4147-A177-3AD203B41FA5}">
                      <a16:colId xmlns:a16="http://schemas.microsoft.com/office/drawing/2014/main" val="3270800222"/>
                    </a:ext>
                  </a:extLst>
                </a:gridCol>
              </a:tblGrid>
              <a:tr h="378648">
                <a:tc gridSpan="5">
                  <a:txBody>
                    <a:bodyPr/>
                    <a:lstStyle/>
                    <a:p>
                      <a:pPr algn="ctr"/>
                      <a:r>
                        <a:rPr lang="en-US" b="1">
                          <a:latin typeface="Century Gothic"/>
                        </a:rPr>
                        <a:t>Water Quality Variables</a:t>
                      </a:r>
                    </a:p>
                  </a:txBody>
                  <a:tcPr>
                    <a:lnL w="0">
                      <a:noFill/>
                    </a:lnL>
                    <a:lnR w="0">
                      <a:noFill/>
                    </a:lnR>
                    <a:lnT w="0">
                      <a:noFill/>
                    </a:lnT>
                    <a:lnB w="0">
                      <a:noFill/>
                    </a:lnB>
                    <a:solidFill>
                      <a:schemeClr val="accent6">
                        <a:lumMod val="75000"/>
                      </a:schemeClr>
                    </a:solidFill>
                  </a:tcPr>
                </a:tc>
                <a:tc hMerge="1">
                  <a:txBody>
                    <a:bodyPr/>
                    <a:lstStyle/>
                    <a:p>
                      <a:endParaRPr lang="en-US"/>
                    </a:p>
                  </a:txBody>
                  <a:tcPr>
                    <a:lnL w="0">
                      <a:noFill/>
                    </a:lnL>
                    <a:lnR w="0">
                      <a:noFill/>
                    </a:lnR>
                    <a:lnT w="0">
                      <a:noFill/>
                    </a:lnT>
                    <a:lnB w="0">
                      <a:noFill/>
                    </a:lnB>
                  </a:tcPr>
                </a:tc>
                <a:tc hMerge="1">
                  <a:txBody>
                    <a:bodyPr/>
                    <a:lstStyle/>
                    <a:p>
                      <a:endParaRPr lang="en-US"/>
                    </a:p>
                  </a:txBody>
                  <a:tcPr>
                    <a:lnL w="0">
                      <a:noFill/>
                    </a:lnL>
                    <a:lnR w="0">
                      <a:noFill/>
                    </a:lnR>
                    <a:lnT w="0">
                      <a:noFill/>
                    </a:lnT>
                    <a:lnB w="0">
                      <a:noFill/>
                    </a:lnB>
                  </a:tcPr>
                </a:tc>
                <a:tc hMerge="1">
                  <a:txBody>
                    <a:bodyPr/>
                    <a:lstStyle/>
                    <a:p>
                      <a:endParaRPr lang="en-US"/>
                    </a:p>
                  </a:txBody>
                  <a:tcPr>
                    <a:lnL w="0">
                      <a:noFill/>
                    </a:lnL>
                    <a:lnR w="0">
                      <a:noFill/>
                    </a:lnR>
                    <a:lnT w="0">
                      <a:noFill/>
                    </a:lnT>
                    <a:lnB w="0">
                      <a:noFill/>
                    </a:lnB>
                  </a:tcPr>
                </a:tc>
                <a:tc hMerge="1">
                  <a:txBody>
                    <a:bodyPr/>
                    <a:lstStyle/>
                    <a:p>
                      <a:endParaRPr lang="en-US"/>
                    </a:p>
                  </a:txBody>
                  <a:tcPr>
                    <a:lnL w="0">
                      <a:noFill/>
                    </a:lnL>
                    <a:lnR w="0">
                      <a:noFill/>
                    </a:lnR>
                    <a:lnT w="0">
                      <a:noFill/>
                    </a:lnT>
                    <a:lnB w="0">
                      <a:noFill/>
                    </a:lnB>
                  </a:tcPr>
                </a:tc>
                <a:extLst>
                  <a:ext uri="{0D108BD9-81ED-4DB2-BD59-A6C34878D82A}">
                    <a16:rowId xmlns:a16="http://schemas.microsoft.com/office/drawing/2014/main" val="883241901"/>
                  </a:ext>
                </a:extLst>
              </a:tr>
              <a:tr h="773759">
                <a:tc>
                  <a:txBody>
                    <a:bodyPr/>
                    <a:lstStyle/>
                    <a:p>
                      <a:pPr algn="ctr"/>
                      <a:r>
                        <a:rPr lang="en-US" b="1">
                          <a:latin typeface="Century Gothic"/>
                        </a:rPr>
                        <a:t>Chlorophyll/Algae</a:t>
                      </a:r>
                    </a:p>
                  </a:txBody>
                  <a:tcPr anchor="ctr">
                    <a:lnT w="0">
                      <a:noFill/>
                    </a:lnT>
                    <a:solidFill>
                      <a:schemeClr val="accent6">
                        <a:lumMod val="60000"/>
                        <a:lumOff val="40000"/>
                      </a:schemeClr>
                    </a:solidFill>
                  </a:tcPr>
                </a:tc>
                <a:tc>
                  <a:txBody>
                    <a:bodyPr/>
                    <a:lstStyle/>
                    <a:p>
                      <a:pPr algn="ctr"/>
                      <a:r>
                        <a:rPr lang="en-US" b="1">
                          <a:latin typeface="Century Gothic"/>
                        </a:rPr>
                        <a:t>Cyanobacteria</a:t>
                      </a:r>
                    </a:p>
                  </a:txBody>
                  <a:tcPr anchor="ctr">
                    <a:lnT w="0">
                      <a:noFill/>
                    </a:lnT>
                    <a:solidFill>
                      <a:schemeClr val="accent6">
                        <a:lumMod val="60000"/>
                        <a:lumOff val="40000"/>
                      </a:schemeClr>
                    </a:solidFill>
                  </a:tcPr>
                </a:tc>
                <a:tc>
                  <a:txBody>
                    <a:bodyPr/>
                    <a:lstStyle/>
                    <a:p>
                      <a:pPr algn="ctr"/>
                      <a:r>
                        <a:rPr lang="en-US" b="1">
                          <a:latin typeface="Century Gothic"/>
                        </a:rPr>
                        <a:t>Nutrients</a:t>
                      </a:r>
                    </a:p>
                  </a:txBody>
                  <a:tcPr anchor="ctr">
                    <a:lnT w="0">
                      <a:noFill/>
                    </a:lnT>
                    <a:solidFill>
                      <a:schemeClr val="accent6">
                        <a:lumMod val="60000"/>
                        <a:lumOff val="40000"/>
                      </a:schemeClr>
                    </a:solidFill>
                  </a:tcPr>
                </a:tc>
                <a:tc>
                  <a:txBody>
                    <a:bodyPr/>
                    <a:lstStyle/>
                    <a:p>
                      <a:pPr algn="ctr"/>
                      <a:r>
                        <a:rPr lang="en-US" b="1">
                          <a:latin typeface="Century Gothic"/>
                        </a:rPr>
                        <a:t>Surface Temperature</a:t>
                      </a:r>
                    </a:p>
                  </a:txBody>
                  <a:tcPr anchor="ctr">
                    <a:lnT w="0">
                      <a:noFill/>
                    </a:lnT>
                    <a:solidFill>
                      <a:schemeClr val="accent6">
                        <a:lumMod val="60000"/>
                        <a:lumOff val="40000"/>
                      </a:schemeClr>
                    </a:solidFill>
                  </a:tcPr>
                </a:tc>
                <a:tc>
                  <a:txBody>
                    <a:bodyPr/>
                    <a:lstStyle/>
                    <a:p>
                      <a:pPr algn="ctr"/>
                      <a:r>
                        <a:rPr lang="en-US" b="1">
                          <a:latin typeface="Century Gothic"/>
                        </a:rPr>
                        <a:t>Turbidity</a:t>
                      </a:r>
                    </a:p>
                  </a:txBody>
                  <a:tcPr anchor="ctr">
                    <a:lnT w="0">
                      <a:noFill/>
                    </a:lnT>
                    <a:solidFill>
                      <a:schemeClr val="accent6">
                        <a:lumMod val="60000"/>
                        <a:lumOff val="40000"/>
                      </a:schemeClr>
                    </a:solidFill>
                  </a:tcPr>
                </a:tc>
                <a:extLst>
                  <a:ext uri="{0D108BD9-81ED-4DB2-BD59-A6C34878D82A}">
                    <a16:rowId xmlns:a16="http://schemas.microsoft.com/office/drawing/2014/main" val="3479142622"/>
                  </a:ext>
                </a:extLst>
              </a:tr>
              <a:tr h="1760170">
                <a:tc>
                  <a:txBody>
                    <a:bodyPr/>
                    <a:lstStyle/>
                    <a:p>
                      <a:pPr algn="ctr"/>
                      <a:endParaRPr lang="en-US" sz="1600">
                        <a:latin typeface="Century Gothic"/>
                      </a:endParaRPr>
                    </a:p>
                    <a:p>
                      <a:pPr lvl="0" algn="ctr">
                        <a:buNone/>
                      </a:pPr>
                      <a:r>
                        <a:rPr lang="en-US" sz="1600">
                          <a:latin typeface="Century Gothic"/>
                        </a:rPr>
                        <a:t>NDCI  =</a:t>
                      </a:r>
                    </a:p>
                    <a:p>
                      <a:pPr lvl="0" algn="ctr">
                        <a:buNone/>
                      </a:pPr>
                      <a:r>
                        <a:rPr lang="en-US" sz="1600">
                          <a:latin typeface="Century Gothic"/>
                        </a:rPr>
                        <a:t>(RE1 – R)/(RE1 + R)</a:t>
                      </a:r>
                    </a:p>
                    <a:p>
                      <a:pPr lvl="0" algn="ctr">
                        <a:buNone/>
                      </a:pPr>
                      <a:endParaRPr lang="en-US" sz="1600">
                        <a:latin typeface="Century Gothic"/>
                      </a:endParaRPr>
                    </a:p>
                    <a:p>
                      <a:pPr lvl="0" algn="ctr">
                        <a:buNone/>
                      </a:pPr>
                      <a:r>
                        <a:rPr lang="en-US" sz="1600">
                          <a:latin typeface="Century Gothic"/>
                        </a:rPr>
                        <a:t>Floating Algal Index</a:t>
                      </a:r>
                    </a:p>
                  </a:txBody>
                  <a:tcPr>
                    <a:solidFill>
                      <a:schemeClr val="accent6">
                        <a:lumMod val="20000"/>
                        <a:lumOff val="80000"/>
                      </a:schemeClr>
                    </a:solidFill>
                  </a:tcPr>
                </a:tc>
                <a:tc>
                  <a:txBody>
                    <a:bodyPr/>
                    <a:lstStyle/>
                    <a:p>
                      <a:pPr lvl="0" algn="ctr">
                        <a:lnSpc>
                          <a:spcPct val="100000"/>
                        </a:lnSpc>
                        <a:spcBef>
                          <a:spcPts val="0"/>
                        </a:spcBef>
                        <a:spcAft>
                          <a:spcPts val="0"/>
                        </a:spcAft>
                        <a:buNone/>
                      </a:pPr>
                      <a:endParaRPr lang="en-US" sz="1600" b="0" i="0" u="none" strike="noStrike" noProof="0">
                        <a:solidFill>
                          <a:schemeClr val="tx1">
                            <a:lumMod val="75000"/>
                            <a:lumOff val="25000"/>
                          </a:schemeClr>
                        </a:solidFill>
                        <a:latin typeface="Century Gothic"/>
                      </a:endParaRPr>
                    </a:p>
                    <a:p>
                      <a:pPr lvl="0" algn="ctr">
                        <a:lnSpc>
                          <a:spcPct val="100000"/>
                        </a:lnSpc>
                        <a:spcBef>
                          <a:spcPts val="0"/>
                        </a:spcBef>
                        <a:spcAft>
                          <a:spcPts val="0"/>
                        </a:spcAft>
                        <a:buNone/>
                      </a:pPr>
                      <a:r>
                        <a:rPr lang="en-US" sz="1600" b="0" i="0" u="none" strike="noStrike" noProof="0" err="1">
                          <a:solidFill>
                            <a:schemeClr val="tx1">
                              <a:lumMod val="75000"/>
                              <a:lumOff val="25000"/>
                            </a:schemeClr>
                          </a:solidFill>
                          <a:latin typeface="Century Gothic"/>
                        </a:rPr>
                        <a:t>CIcyano</a:t>
                      </a:r>
                      <a:r>
                        <a:rPr lang="en-US" sz="1600" b="0" i="0" u="none" strike="noStrike" noProof="0">
                          <a:solidFill>
                            <a:schemeClr val="tx1">
                              <a:lumMod val="75000"/>
                              <a:lumOff val="25000"/>
                            </a:schemeClr>
                          </a:solidFill>
                          <a:latin typeface="Century Gothic"/>
                        </a:rPr>
                        <a:t> </a:t>
                      </a:r>
                    </a:p>
                    <a:p>
                      <a:pPr lvl="0" algn="ctr">
                        <a:buNone/>
                      </a:pPr>
                      <a:endParaRPr lang="en-US" sz="1600">
                        <a:latin typeface="Century Gothic"/>
                      </a:endParaRPr>
                    </a:p>
                    <a:p>
                      <a:pPr lvl="0" algn="ctr">
                        <a:buNone/>
                      </a:pPr>
                      <a:r>
                        <a:rPr lang="en-US" sz="1600">
                          <a:latin typeface="Century Gothic"/>
                        </a:rPr>
                        <a:t>Cyanobacteria Index</a:t>
                      </a:r>
                    </a:p>
                    <a:p>
                      <a:pPr lvl="0" algn="ctr">
                        <a:buNone/>
                      </a:pPr>
                      <a:endParaRPr lang="en-US" sz="1600">
                        <a:latin typeface="Century Gothic"/>
                      </a:endParaRPr>
                    </a:p>
                    <a:p>
                      <a:pPr lvl="0" algn="ctr">
                        <a:buNone/>
                      </a:pPr>
                      <a:r>
                        <a:rPr lang="en-US" sz="1600">
                          <a:latin typeface="Century Gothic"/>
                        </a:rPr>
                        <a:t>N / P / Temp °C / pH</a:t>
                      </a:r>
                    </a:p>
                    <a:p>
                      <a:pPr lvl="0" algn="ctr">
                        <a:buNone/>
                      </a:pPr>
                      <a:endParaRPr lang="en-US" sz="1600">
                        <a:latin typeface="Century Gothic"/>
                      </a:endParaRPr>
                    </a:p>
                    <a:p>
                      <a:pPr lvl="0" algn="ctr">
                        <a:buNone/>
                      </a:pPr>
                      <a:endParaRPr lang="en-US" sz="1600">
                        <a:latin typeface="Century Gothic"/>
                      </a:endParaRPr>
                    </a:p>
                  </a:txBody>
                  <a:tcPr>
                    <a:solidFill>
                      <a:schemeClr val="accent6">
                        <a:lumMod val="20000"/>
                        <a:lumOff val="80000"/>
                      </a:schemeClr>
                    </a:solidFill>
                  </a:tcPr>
                </a:tc>
                <a:tc>
                  <a:txBody>
                    <a:bodyPr/>
                    <a:lstStyle/>
                    <a:p>
                      <a:endParaRPr lang="en-US" sz="1600">
                        <a:latin typeface="Century Gothic"/>
                      </a:endParaRPr>
                    </a:p>
                    <a:p>
                      <a:pPr lvl="0">
                        <a:buNone/>
                      </a:pPr>
                      <a:r>
                        <a:rPr lang="en-US" sz="1600">
                          <a:latin typeface="Century Gothic"/>
                        </a:rPr>
                        <a:t>Kriging:</a:t>
                      </a:r>
                    </a:p>
                    <a:p>
                      <a:pPr marL="285750" lvl="0" indent="-285750">
                        <a:buFont typeface="Arial"/>
                        <a:buChar char="•"/>
                      </a:pPr>
                      <a:r>
                        <a:rPr lang="en-US" sz="1600">
                          <a:latin typeface="Century Gothic"/>
                        </a:rPr>
                        <a:t>Phosphorus</a:t>
                      </a:r>
                    </a:p>
                    <a:p>
                      <a:pPr marL="285750" lvl="0" indent="-285750">
                        <a:buFont typeface="Arial"/>
                        <a:buChar char="•"/>
                      </a:pPr>
                      <a:r>
                        <a:rPr lang="en-US" sz="1600">
                          <a:latin typeface="Century Gothic"/>
                        </a:rPr>
                        <a:t>Nitrogen</a:t>
                      </a:r>
                    </a:p>
                    <a:p>
                      <a:pPr marL="285750" lvl="0" indent="-285750">
                        <a:buFont typeface="Arial"/>
                        <a:buChar char="•"/>
                      </a:pPr>
                      <a:r>
                        <a:rPr lang="en-US" sz="1600">
                          <a:latin typeface="Century Gothic"/>
                        </a:rPr>
                        <a:t>Dissolved Oxygen</a:t>
                      </a:r>
                    </a:p>
                    <a:p>
                      <a:pPr marL="285750" lvl="0" indent="-285750">
                        <a:buFont typeface="Arial"/>
                        <a:buChar char="•"/>
                      </a:pPr>
                      <a:r>
                        <a:rPr lang="en-US" sz="1600">
                          <a:latin typeface="Century Gothic"/>
                        </a:rPr>
                        <a:t>Total Suspended Solids</a:t>
                      </a:r>
                    </a:p>
                    <a:p>
                      <a:pPr marL="0" lvl="0" indent="0">
                        <a:buNone/>
                      </a:pPr>
                      <a:endParaRPr lang="en-US" sz="1600">
                        <a:latin typeface="Century Gothic"/>
                      </a:endParaRPr>
                    </a:p>
                  </a:txBody>
                  <a:tcPr>
                    <a:solidFill>
                      <a:schemeClr val="accent6">
                        <a:lumMod val="20000"/>
                        <a:lumOff val="80000"/>
                      </a:schemeClr>
                    </a:solidFill>
                  </a:tcPr>
                </a:tc>
                <a:tc>
                  <a:txBody>
                    <a:bodyPr/>
                    <a:lstStyle/>
                    <a:p>
                      <a:endParaRPr lang="en-US" sz="1600">
                        <a:latin typeface="Century Gothic"/>
                      </a:endParaRPr>
                    </a:p>
                    <a:p>
                      <a:pPr lvl="0" algn="ctr">
                        <a:buNone/>
                      </a:pPr>
                      <a:r>
                        <a:rPr lang="en-US" sz="1600">
                          <a:latin typeface="Century Gothic"/>
                        </a:rPr>
                        <a:t>Lake surface temperature in (</a:t>
                      </a:r>
                      <a:r>
                        <a:rPr lang="en-US" sz="1600" b="0" i="0" u="none" strike="noStrike" noProof="0">
                          <a:solidFill>
                            <a:srgbClr val="000000"/>
                          </a:solidFill>
                          <a:latin typeface="Century Gothic"/>
                        </a:rPr>
                        <a:t>°C)</a:t>
                      </a:r>
                      <a:endParaRPr lang="en-US" sz="1600">
                        <a:latin typeface="Century Gothic"/>
                      </a:endParaRPr>
                    </a:p>
                  </a:txBody>
                  <a:tcPr>
                    <a:solidFill>
                      <a:schemeClr val="accent6">
                        <a:lumMod val="20000"/>
                        <a:lumOff val="80000"/>
                      </a:schemeClr>
                    </a:solidFill>
                  </a:tcPr>
                </a:tc>
                <a:tc>
                  <a:txBody>
                    <a:bodyPr/>
                    <a:lstStyle/>
                    <a:p>
                      <a:pPr lvl="0" algn="ctr">
                        <a:buNone/>
                      </a:pPr>
                      <a:endParaRPr lang="en-US" sz="1600" b="0" i="0" u="none" strike="noStrike" noProof="0">
                        <a:solidFill>
                          <a:srgbClr val="000000"/>
                        </a:solidFill>
                        <a:latin typeface="Century Gothic"/>
                      </a:endParaRPr>
                    </a:p>
                    <a:p>
                      <a:pPr lvl="0" algn="ctr">
                        <a:buNone/>
                      </a:pPr>
                      <a:r>
                        <a:rPr lang="en-US" sz="1600" b="0" i="0" u="none" strike="noStrike" noProof="0">
                          <a:solidFill>
                            <a:srgbClr val="000000"/>
                          </a:solidFill>
                          <a:latin typeface="Century Gothic"/>
                        </a:rPr>
                        <a:t>NDTI  =</a:t>
                      </a:r>
                    </a:p>
                    <a:p>
                      <a:pPr lvl="0" algn="ctr">
                        <a:buNone/>
                      </a:pPr>
                      <a:r>
                        <a:rPr lang="en-US" sz="1600" b="0" i="0" u="none" strike="noStrike" noProof="0">
                          <a:solidFill>
                            <a:srgbClr val="000000"/>
                          </a:solidFill>
                          <a:latin typeface="Century Gothic"/>
                        </a:rPr>
                        <a:t>(R – G)/(R + G)</a:t>
                      </a:r>
                      <a:endParaRPr lang="en-US">
                        <a:latin typeface="Century Gothic"/>
                      </a:endParaRPr>
                    </a:p>
                  </a:txBody>
                  <a:tcPr>
                    <a:solidFill>
                      <a:schemeClr val="accent6">
                        <a:lumMod val="20000"/>
                        <a:lumOff val="80000"/>
                      </a:schemeClr>
                    </a:solidFill>
                  </a:tcPr>
                </a:tc>
                <a:extLst>
                  <a:ext uri="{0D108BD9-81ED-4DB2-BD59-A6C34878D82A}">
                    <a16:rowId xmlns:a16="http://schemas.microsoft.com/office/drawing/2014/main" val="1568604130"/>
                  </a:ext>
                </a:extLst>
              </a:tr>
            </a:tbl>
          </a:graphicData>
        </a:graphic>
      </p:graphicFrame>
      <p:sp>
        <p:nvSpPr>
          <p:cNvPr id="5" name="Rectangle 4">
            <a:extLst>
              <a:ext uri="{FF2B5EF4-FFF2-40B4-BE49-F238E27FC236}">
                <a16:creationId xmlns:a16="http://schemas.microsoft.com/office/drawing/2014/main" id="{F5E28863-0339-B753-860C-1B975C229720}"/>
              </a:ext>
            </a:extLst>
          </p:cNvPr>
          <p:cNvSpPr/>
          <p:nvPr/>
        </p:nvSpPr>
        <p:spPr>
          <a:xfrm>
            <a:off x="278649" y="223757"/>
            <a:ext cx="6838698" cy="617939"/>
          </a:xfrm>
          <a:prstGeom prst="rect">
            <a:avLst/>
          </a:prstGeom>
        </p:spPr>
        <p:txBody>
          <a:bodyPr wrap="none" lIns="91440" tIns="45720" rIns="91440" bIns="45720" anchor="ctr" anchorCtr="0">
            <a:noAutofit/>
          </a:bodyPr>
          <a:lstStyle/>
          <a:p>
            <a:r>
              <a:rPr lang="en-US" sz="4000" b="1">
                <a:solidFill>
                  <a:srgbClr val="4DAEB3"/>
                </a:solidFill>
                <a:latin typeface="Century Gothic" panose="020F0302020204030204"/>
              </a:rPr>
              <a:t>METHODOLOGY:</a:t>
            </a:r>
            <a:endParaRPr lang="en-US"/>
          </a:p>
        </p:txBody>
      </p:sp>
      <p:sp>
        <p:nvSpPr>
          <p:cNvPr id="2" name="TextBox 1">
            <a:extLst>
              <a:ext uri="{FF2B5EF4-FFF2-40B4-BE49-F238E27FC236}">
                <a16:creationId xmlns:a16="http://schemas.microsoft.com/office/drawing/2014/main" id="{DFEF3CDF-F5F2-8A08-B1B8-BA86BB4F0F59}"/>
              </a:ext>
            </a:extLst>
          </p:cNvPr>
          <p:cNvSpPr txBox="1"/>
          <p:nvPr/>
        </p:nvSpPr>
        <p:spPr>
          <a:xfrm>
            <a:off x="7764583" y="6228193"/>
            <a:ext cx="392871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Image credits: </a:t>
            </a:r>
            <a:r>
              <a:rPr lang="en-US" sz="1100">
                <a:solidFill>
                  <a:schemeClr val="tx1">
                    <a:lumMod val="75000"/>
                    <a:lumOff val="25000"/>
                  </a:schemeClr>
                </a:solidFill>
                <a:latin typeface="Century Gothic"/>
                <a:ea typeface="+mn-lt"/>
                <a:cs typeface="+mn-lt"/>
              </a:rPr>
              <a:t>Chandler B. Beach and Frank Morton McMurry, Willem van Aken (CSIRO), </a:t>
            </a:r>
            <a:r>
              <a:rPr lang="en-US" sz="1100" err="1">
                <a:solidFill>
                  <a:schemeClr val="tx1">
                    <a:lumMod val="75000"/>
                    <a:lumOff val="25000"/>
                  </a:schemeClr>
                </a:solidFill>
                <a:latin typeface="Century Gothic"/>
                <a:ea typeface="+mn-lt"/>
                <a:cs typeface="+mn-lt"/>
              </a:rPr>
              <a:t>Pixaline</a:t>
            </a:r>
            <a:r>
              <a:rPr lang="en-US" sz="1100">
                <a:solidFill>
                  <a:schemeClr val="tx1">
                    <a:lumMod val="75000"/>
                    <a:lumOff val="25000"/>
                  </a:schemeClr>
                </a:solidFill>
                <a:latin typeface="Century Gothic"/>
                <a:ea typeface="+mn-lt"/>
                <a:cs typeface="+mn-lt"/>
              </a:rPr>
              <a:t>, Mysid</a:t>
            </a:r>
            <a:endParaRPr lang="en-US" sz="1100">
              <a:solidFill>
                <a:schemeClr val="tx1">
                  <a:lumMod val="75000"/>
                  <a:lumOff val="25000"/>
                </a:schemeClr>
              </a:solidFill>
              <a:latin typeface="Century Gothic"/>
              <a:cs typeface="Calibri"/>
            </a:endParaRPr>
          </a:p>
        </p:txBody>
      </p:sp>
      <p:pic>
        <p:nvPicPr>
          <p:cNvPr id="6" name="Picture 6" descr="A thermometer with a red stripe&#10;&#10;Description automatically generated">
            <a:extLst>
              <a:ext uri="{FF2B5EF4-FFF2-40B4-BE49-F238E27FC236}">
                <a16:creationId xmlns:a16="http://schemas.microsoft.com/office/drawing/2014/main" id="{C3C96D36-5AE5-EC76-E092-5439F272E8F2}"/>
              </a:ext>
            </a:extLst>
          </p:cNvPr>
          <p:cNvPicPr>
            <a:picLocks noChangeAspect="1"/>
          </p:cNvPicPr>
          <p:nvPr/>
        </p:nvPicPr>
        <p:blipFill>
          <a:blip r:embed="rId3"/>
          <a:stretch>
            <a:fillRect/>
          </a:stretch>
        </p:blipFill>
        <p:spPr>
          <a:xfrm>
            <a:off x="7991846" y="3851789"/>
            <a:ext cx="878457" cy="1756914"/>
          </a:xfrm>
          <a:prstGeom prst="rect">
            <a:avLst/>
          </a:prstGeom>
        </p:spPr>
      </p:pic>
      <p:sp>
        <p:nvSpPr>
          <p:cNvPr id="7" name="TextBox 6">
            <a:extLst>
              <a:ext uri="{FF2B5EF4-FFF2-40B4-BE49-F238E27FC236}">
                <a16:creationId xmlns:a16="http://schemas.microsoft.com/office/drawing/2014/main" id="{09B801F1-A8F4-C220-2842-278A7548385D}"/>
              </a:ext>
            </a:extLst>
          </p:cNvPr>
          <p:cNvSpPr txBox="1"/>
          <p:nvPr/>
        </p:nvSpPr>
        <p:spPr>
          <a:xfrm>
            <a:off x="5080000" y="4246880"/>
            <a:ext cx="1016000" cy="1215717"/>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en-US" sz="1400">
                <a:solidFill>
                  <a:srgbClr val="3F3F3F"/>
                </a:solidFill>
                <a:latin typeface="Century Gothic"/>
                <a:cs typeface="Calibri"/>
              </a:rPr>
              <a:t>15</a:t>
            </a:r>
            <a:endParaRPr lang="en-US" sz="1400">
              <a:solidFill>
                <a:srgbClr val="3F3F3F"/>
              </a:solidFill>
              <a:cs typeface="Calibri" panose="020F0502020204030204"/>
            </a:endParaRPr>
          </a:p>
          <a:p>
            <a:pPr algn="ctr">
              <a:spcBef>
                <a:spcPts val="200"/>
              </a:spcBef>
              <a:spcAft>
                <a:spcPts val="200"/>
              </a:spcAft>
            </a:pPr>
            <a:r>
              <a:rPr lang="en-US" sz="2400" b="1">
                <a:solidFill>
                  <a:srgbClr val="3F3F3F"/>
                </a:solidFill>
                <a:latin typeface="Century Gothic"/>
                <a:cs typeface="Calibri"/>
              </a:rPr>
              <a:t>P</a:t>
            </a:r>
          </a:p>
          <a:p>
            <a:pPr algn="ctr">
              <a:spcBef>
                <a:spcPts val="200"/>
              </a:spcBef>
              <a:spcAft>
                <a:spcPts val="200"/>
              </a:spcAft>
            </a:pPr>
            <a:r>
              <a:rPr lang="en-US" sz="1100">
                <a:solidFill>
                  <a:srgbClr val="3F3F3F"/>
                </a:solidFill>
                <a:latin typeface="Century Gothic"/>
                <a:cs typeface="Calibri"/>
              </a:rPr>
              <a:t>Phosphorus</a:t>
            </a:r>
          </a:p>
          <a:p>
            <a:pPr algn="ctr">
              <a:spcBef>
                <a:spcPts val="200"/>
              </a:spcBef>
              <a:spcAft>
                <a:spcPts val="200"/>
              </a:spcAft>
            </a:pPr>
            <a:r>
              <a:rPr lang="en-US" sz="1400">
                <a:solidFill>
                  <a:srgbClr val="3F3F3F"/>
                </a:solidFill>
                <a:latin typeface="Century Gothic"/>
                <a:cs typeface="Calibri"/>
              </a:rPr>
              <a:t>30.97</a:t>
            </a:r>
          </a:p>
        </p:txBody>
      </p:sp>
      <p:pic>
        <p:nvPicPr>
          <p:cNvPr id="8" name="Picture 8" descr="A black and white circle with a black background&#10;&#10;Description automatically generated">
            <a:extLst>
              <a:ext uri="{FF2B5EF4-FFF2-40B4-BE49-F238E27FC236}">
                <a16:creationId xmlns:a16="http://schemas.microsoft.com/office/drawing/2014/main" id="{1D236F07-C244-3A1F-312C-7A68B47D5C58}"/>
              </a:ext>
            </a:extLst>
          </p:cNvPr>
          <p:cNvPicPr>
            <a:picLocks noChangeAspect="1"/>
          </p:cNvPicPr>
          <p:nvPr/>
        </p:nvPicPr>
        <p:blipFill>
          <a:blip r:embed="rId4"/>
          <a:stretch>
            <a:fillRect/>
          </a:stretch>
        </p:blipFill>
        <p:spPr>
          <a:xfrm>
            <a:off x="9986512" y="4041475"/>
            <a:ext cx="1837428" cy="1765541"/>
          </a:xfrm>
          <a:prstGeom prst="rect">
            <a:avLst/>
          </a:prstGeom>
        </p:spPr>
      </p:pic>
      <p:sp>
        <p:nvSpPr>
          <p:cNvPr id="9" name="TextBox 8">
            <a:extLst>
              <a:ext uri="{FF2B5EF4-FFF2-40B4-BE49-F238E27FC236}">
                <a16:creationId xmlns:a16="http://schemas.microsoft.com/office/drawing/2014/main" id="{2B00BC0D-00CD-69C0-A657-95CB145BD81B}"/>
              </a:ext>
            </a:extLst>
          </p:cNvPr>
          <p:cNvSpPr txBox="1"/>
          <p:nvPr/>
        </p:nvSpPr>
        <p:spPr>
          <a:xfrm>
            <a:off x="6197599" y="4683760"/>
            <a:ext cx="1016000" cy="1215717"/>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en-US" sz="1400">
                <a:solidFill>
                  <a:srgbClr val="3F3F3F"/>
                </a:solidFill>
                <a:latin typeface="Century Gothic"/>
                <a:cs typeface="Calibri"/>
              </a:rPr>
              <a:t>7</a:t>
            </a:r>
            <a:endParaRPr lang="en-US" sz="1400">
              <a:solidFill>
                <a:srgbClr val="3F3F3F"/>
              </a:solidFill>
              <a:cs typeface="Calibri" panose="020F0502020204030204"/>
            </a:endParaRPr>
          </a:p>
          <a:p>
            <a:pPr algn="ctr">
              <a:spcBef>
                <a:spcPts val="200"/>
              </a:spcBef>
              <a:spcAft>
                <a:spcPts val="200"/>
              </a:spcAft>
            </a:pPr>
            <a:r>
              <a:rPr lang="en-US" sz="2400" b="1">
                <a:solidFill>
                  <a:srgbClr val="3F3F3F"/>
                </a:solidFill>
                <a:latin typeface="Century Gothic"/>
                <a:cs typeface="Calibri"/>
              </a:rPr>
              <a:t>N</a:t>
            </a:r>
          </a:p>
          <a:p>
            <a:pPr algn="ctr">
              <a:spcBef>
                <a:spcPts val="200"/>
              </a:spcBef>
              <a:spcAft>
                <a:spcPts val="200"/>
              </a:spcAft>
            </a:pPr>
            <a:r>
              <a:rPr lang="en-US" sz="1100">
                <a:solidFill>
                  <a:srgbClr val="3F3F3F"/>
                </a:solidFill>
                <a:latin typeface="Century Gothic"/>
                <a:cs typeface="Calibri"/>
              </a:rPr>
              <a:t>Nitrogen</a:t>
            </a:r>
          </a:p>
          <a:p>
            <a:pPr algn="ctr">
              <a:spcBef>
                <a:spcPts val="200"/>
              </a:spcBef>
              <a:spcAft>
                <a:spcPts val="200"/>
              </a:spcAft>
            </a:pPr>
            <a:r>
              <a:rPr lang="en-US" sz="1400">
                <a:solidFill>
                  <a:srgbClr val="3F3F3F"/>
                </a:solidFill>
                <a:latin typeface="Century Gothic"/>
                <a:cs typeface="Calibri"/>
              </a:rPr>
              <a:t>14.007</a:t>
            </a:r>
          </a:p>
        </p:txBody>
      </p:sp>
      <p:pic>
        <p:nvPicPr>
          <p:cNvPr id="3" name="Picture 9" descr="A black and white drawing of a plant&#10;&#10;Description automatically generated">
            <a:extLst>
              <a:ext uri="{FF2B5EF4-FFF2-40B4-BE49-F238E27FC236}">
                <a16:creationId xmlns:a16="http://schemas.microsoft.com/office/drawing/2014/main" id="{54BB80EA-5FE9-6945-B144-B67209BFBB30}"/>
              </a:ext>
            </a:extLst>
          </p:cNvPr>
          <p:cNvPicPr>
            <a:picLocks noChangeAspect="1"/>
          </p:cNvPicPr>
          <p:nvPr/>
        </p:nvPicPr>
        <p:blipFill>
          <a:blip r:embed="rId5"/>
          <a:stretch>
            <a:fillRect/>
          </a:stretch>
        </p:blipFill>
        <p:spPr>
          <a:xfrm>
            <a:off x="497456" y="4035059"/>
            <a:ext cx="1593012" cy="1994032"/>
          </a:xfrm>
          <a:prstGeom prst="rect">
            <a:avLst/>
          </a:prstGeom>
        </p:spPr>
      </p:pic>
      <p:pic>
        <p:nvPicPr>
          <p:cNvPr id="10" name="Picture 10" descr="A close-up of a microscope&#10;&#10;Description automatically generated">
            <a:extLst>
              <a:ext uri="{FF2B5EF4-FFF2-40B4-BE49-F238E27FC236}">
                <a16:creationId xmlns:a16="http://schemas.microsoft.com/office/drawing/2014/main" id="{FA6C3E1A-9FBC-84BD-9505-4A5EE8285D17}"/>
              </a:ext>
            </a:extLst>
          </p:cNvPr>
          <p:cNvPicPr>
            <a:picLocks noChangeAspect="1"/>
          </p:cNvPicPr>
          <p:nvPr/>
        </p:nvPicPr>
        <p:blipFill>
          <a:blip r:embed="rId6"/>
          <a:stretch>
            <a:fillRect/>
          </a:stretch>
        </p:blipFill>
        <p:spPr>
          <a:xfrm>
            <a:off x="2539041" y="4149866"/>
            <a:ext cx="2326257" cy="1491248"/>
          </a:xfrm>
          <a:prstGeom prst="rect">
            <a:avLst/>
          </a:prstGeom>
        </p:spPr>
      </p:pic>
    </p:spTree>
    <p:extLst>
      <p:ext uri="{BB962C8B-B14F-4D97-AF65-F5344CB8AC3E}">
        <p14:creationId xmlns:p14="http://schemas.microsoft.com/office/powerpoint/2010/main" val="1217616154"/>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Zachary Bengtsson</DisplayName>
        <AccountId>13</AccountId>
        <AccountType/>
      </UserInfo>
      <UserInfo>
        <DisplayName>Everyone except external users</DisplayName>
        <AccountId>9</AccountId>
        <AccountType/>
      </UserInfo>
      <UserInfo>
        <DisplayName>Olivia Etherton</DisplayName>
        <AccountId>1373</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MediaLengthInSeconds xmlns="21e6a8e8-1dff-48a6-ab9b-8d556c6946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355a0070-7b76-462e-b764-e5c0a549cb12"/>
    <ds:schemaRef ds:uri="f4b7f99d-577d-4749-adda-dd9e2d5a1d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70045B-6E8B-4496-809E-D863043C8B80}"/>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21</TotalTime>
  <Words>5621</Words>
  <Application>Microsoft Office PowerPoint</Application>
  <PresentationFormat>Widescreen</PresentationFormat>
  <Paragraphs>813</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Century Gothic</vt:lpstr>
      <vt:lpstr>Courier New</vt:lpstr>
      <vt:lpstr>Garamond</vt:lpstr>
      <vt:lpstr>Segoe UI</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37</cp:revision>
  <dcterms:created xsi:type="dcterms:W3CDTF">2019-11-12T17:46:59Z</dcterms:created>
  <dcterms:modified xsi:type="dcterms:W3CDTF">2023-07-31T22:51:37Z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