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7" r:id="rId5"/>
    <p:sldId id="260" r:id="rId6"/>
    <p:sldId id="271" r:id="rId7"/>
    <p:sldId id="277" r:id="rId8"/>
    <p:sldId id="258" r:id="rId9"/>
    <p:sldId id="269" r:id="rId10"/>
    <p:sldId id="263" r:id="rId11"/>
    <p:sldId id="274" r:id="rId12"/>
    <p:sldId id="276" r:id="rId13"/>
    <p:sldId id="267" r:id="rId14"/>
    <p:sldId id="27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2" clrIdx="0">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333F50"/>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82613-CFD6-3822-D7E5-E450DC72C364}" v="6" dt="2020-05-27T16:05:53.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144" autoAdjust="0"/>
  </p:normalViewPr>
  <p:slideViewPr>
    <p:cSldViewPr snapToGrid="0">
      <p:cViewPr varScale="1">
        <p:scale>
          <a:sx n="57" d="100"/>
          <a:sy n="57" d="100"/>
        </p:scale>
        <p:origin x="62" y="2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NASA and SSAI are not currently approving travel</a:t>
            </a:r>
          </a:p>
        </p:txBody>
      </p:sp>
      <p:sp>
        <p:nvSpPr>
          <p:cNvPr id="4" name="Slide Number Placeholder 3"/>
          <p:cNvSpPr>
            <a:spLocks noGrp="1"/>
          </p:cNvSpPr>
          <p:nvPr>
            <p:ph type="sldNum" sz="quarter" idx="5"/>
          </p:nvPr>
        </p:nvSpPr>
        <p:spPr/>
        <p:txBody>
          <a:bodyPr/>
          <a:lstStyle/>
          <a:p>
            <a:fld id="{C4502A3F-391F-4CF7-8F8D-18D9DA593537}" type="slidenum">
              <a:rPr lang="en-US" smtClean="0"/>
              <a:t>2</a:t>
            </a:fld>
            <a:endParaRPr lang="en-US"/>
          </a:p>
        </p:txBody>
      </p:sp>
    </p:spTree>
    <p:extLst>
      <p:ext uri="{BB962C8B-B14F-4D97-AF65-F5344CB8AC3E}">
        <p14:creationId xmlns:p14="http://schemas.microsoft.com/office/powerpoint/2010/main" val="412312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4502A3F-391F-4CF7-8F8D-18D9DA593537}" type="slidenum">
              <a:rPr lang="en-US" smtClean="0"/>
              <a:t>3</a:t>
            </a:fld>
            <a:endParaRPr lang="en-US"/>
          </a:p>
        </p:txBody>
      </p:sp>
    </p:spTree>
    <p:extLst>
      <p:ext uri="{BB962C8B-B14F-4D97-AF65-F5344CB8AC3E}">
        <p14:creationId xmlns:p14="http://schemas.microsoft.com/office/powerpoint/2010/main" val="206863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02A3F-391F-4CF7-8F8D-18D9DA593537}" type="slidenum">
              <a:rPr lang="en-US" smtClean="0"/>
              <a:t>10</a:t>
            </a:fld>
            <a:endParaRPr lang="en-US"/>
          </a:p>
        </p:txBody>
      </p:sp>
    </p:spTree>
    <p:extLst>
      <p:ext uri="{BB962C8B-B14F-4D97-AF65-F5344CB8AC3E}">
        <p14:creationId xmlns:p14="http://schemas.microsoft.com/office/powerpoint/2010/main" val="192142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mailto:Karen.N.Allsbrook@nasa.gov" TargetMode="External"/><Relationship Id="rId5" Type="http://schemas.openxmlformats.org/officeDocument/2006/relationships/hyperlink" Target="mailto:Amanda.L.Clayton@nasa.gov"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Fellow_Posi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2021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7. </a:t>
            </a:r>
            <a:r>
              <a:rPr lang="en-US" sz="3600" dirty="0">
                <a:solidFill>
                  <a:srgbClr val="0061AA"/>
                </a:solidFill>
              </a:rPr>
              <a:t>Opportunities </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ound Same Side Corner Rectangle 6"/>
          <p:cNvSpPr txBox="1"/>
          <p:nvPr/>
        </p:nvSpPr>
        <p:spPr>
          <a:xfrm>
            <a:off x="309785" y="2362184"/>
            <a:ext cx="2231211" cy="4114800"/>
          </a:xfrm>
          <a:prstGeom prst="roundRect">
            <a:avLst/>
          </a:prstGeom>
          <a:solidFill>
            <a:srgbClr val="333F50"/>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a:latin typeface="Century Gothic" panose="020B0502020202020204" pitchFamily="34" charset="0"/>
              </a:rPr>
              <a:t>Social Media</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Project &amp; Promotional Videos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Recruitment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Ambassador corps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Newsletter</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Alumni Engagement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Graphic Design</a:t>
            </a:r>
            <a:endParaRPr lang="en-US" sz="1400" dirty="0">
              <a:latin typeface="Century Gothic" panose="020B0502020202020204" pitchFamily="34" charset="0"/>
            </a:endParaRPr>
          </a:p>
        </p:txBody>
      </p:sp>
      <p:sp>
        <p:nvSpPr>
          <p:cNvPr id="121" name="Round Same Side Corner Rectangle 6"/>
          <p:cNvSpPr txBox="1"/>
          <p:nvPr/>
        </p:nvSpPr>
        <p:spPr>
          <a:xfrm>
            <a:off x="5224693" y="2362184"/>
            <a:ext cx="2231211" cy="4114800"/>
          </a:xfrm>
          <a:prstGeom prst="roundRect">
            <a:avLst/>
          </a:prstGeom>
          <a:solidFill>
            <a:srgbClr val="333F50"/>
          </a:solid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a:latin typeface="Century Gothic" panose="020B0502020202020204" pitchFamily="34" charset="0"/>
              </a:rPr>
              <a:t>Project, Partner, &amp; Participant Tracking</a:t>
            </a:r>
          </a:p>
          <a:p>
            <a:pPr algn="ctr" defTabSz="800100">
              <a:lnSpc>
                <a:spcPct val="90000"/>
              </a:lnSpc>
              <a:spcBef>
                <a:spcPct val="0"/>
              </a:spcBef>
              <a:spcAft>
                <a:spcPct val="35000"/>
              </a:spcAft>
            </a:pPr>
            <a:endParaRPr lang="en-US" sz="1400" b="1" dirty="0">
              <a:latin typeface="Century Gothic" panose="020B0502020202020204" pitchFamily="34" charset="0"/>
            </a:endParaRPr>
          </a:p>
          <a:p>
            <a:pPr algn="ctr" defTabSz="800100">
              <a:lnSpc>
                <a:spcPct val="90000"/>
              </a:lnSpc>
              <a:spcBef>
                <a:spcPct val="0"/>
              </a:spcBef>
              <a:spcAft>
                <a:spcPct val="35000"/>
              </a:spcAft>
            </a:pPr>
            <a:r>
              <a:rPr lang="en-US" sz="1400" b="1" dirty="0">
                <a:latin typeface="Century Gothic" panose="020B0502020202020204" pitchFamily="34" charset="0"/>
              </a:rPr>
              <a:t>Project Strength Index</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Partner Reports &amp; Highlights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Personal Growth Assessments &amp; Exit Survey</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Indicator Tracking</a:t>
            </a:r>
            <a:endParaRPr lang="en-US" sz="1200" dirty="0">
              <a:latin typeface="Century Gothic" panose="020B0502020202020204" pitchFamily="34" charset="0"/>
            </a:endParaRP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10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Program Support</a:t>
            </a:r>
          </a:p>
        </p:txBody>
      </p:sp>
      <p:sp>
        <p:nvSpPr>
          <p:cNvPr id="110" name="Rounded Rectangle 109"/>
          <p:cNvSpPr/>
          <p:nvPr/>
        </p:nvSpPr>
        <p:spPr>
          <a:xfrm>
            <a:off x="538190" y="1410972"/>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Communications</a:t>
            </a:r>
          </a:p>
        </p:txBody>
      </p:sp>
      <p:sp>
        <p:nvSpPr>
          <p:cNvPr id="111" name="Rounded Rectangle 110"/>
          <p:cNvSpPr/>
          <p:nvPr/>
        </p:nvSpPr>
        <p:spPr>
          <a:xfrm>
            <a:off x="3008017" y="1410972"/>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Geoinformatics</a:t>
            </a:r>
            <a:endParaRPr lang="en-US" sz="1400" b="1" dirty="0"/>
          </a:p>
        </p:txBody>
      </p:sp>
      <p:sp>
        <p:nvSpPr>
          <p:cNvPr id="112" name="Rounded Rectangle 111"/>
          <p:cNvSpPr/>
          <p:nvPr/>
        </p:nvSpPr>
        <p:spPr>
          <a:xfrm>
            <a:off x="5460804" y="1410972"/>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Impact Analysis</a:t>
            </a:r>
          </a:p>
        </p:txBody>
      </p:sp>
      <p:sp>
        <p:nvSpPr>
          <p:cNvPr id="113" name="Rounded Rectangle 112"/>
          <p:cNvSpPr/>
          <p:nvPr/>
        </p:nvSpPr>
        <p:spPr>
          <a:xfrm>
            <a:off x="7885979" y="1410972"/>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Project Coordination</a:t>
            </a:r>
          </a:p>
        </p:txBody>
      </p:sp>
      <p:cxnSp>
        <p:nvCxnSpPr>
          <p:cNvPr id="114" name="Straight Arrow Connector 113"/>
          <p:cNvCxnSpPr/>
          <p:nvPr/>
        </p:nvCxnSpPr>
        <p:spPr>
          <a:xfrm>
            <a:off x="1417684" y="1864538"/>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340298" y="1864538"/>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2651764" y="2362184"/>
            <a:ext cx="2415512" cy="4114800"/>
            <a:chOff x="2651764" y="2422984"/>
            <a:chExt cx="2415512" cy="4351166"/>
          </a:xfrm>
        </p:grpSpPr>
        <p:sp>
          <p:nvSpPr>
            <p:cNvPr id="40" name="Round Same Side Corner Rectangle 119"/>
            <p:cNvSpPr/>
            <p:nvPr/>
          </p:nvSpPr>
          <p:spPr>
            <a:xfrm rot="10800000">
              <a:off x="2743953" y="2449727"/>
              <a:ext cx="2231136" cy="4297680"/>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1" name="Round Same Side Corner Rectangle 6"/>
            <p:cNvSpPr txBox="1"/>
            <p:nvPr/>
          </p:nvSpPr>
          <p:spPr>
            <a:xfrm>
              <a:off x="2651764" y="2422984"/>
              <a:ext cx="2415512" cy="435116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a:latin typeface="Century Gothic" panose="020B0502020202020204" pitchFamily="34" charset="0"/>
                </a:rPr>
                <a:t>GIS &amp; Remote Sensing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Programming &amp; Coding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Software Release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Collection and Management of Internal Code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Maintenance of the DESC</a:t>
              </a:r>
              <a:endParaRPr lang="en-US" sz="1400" dirty="0">
                <a:latin typeface="Century Gothic" panose="020B0502020202020204" pitchFamily="34" charset="0"/>
              </a:endParaRPr>
            </a:p>
          </p:txBody>
        </p:sp>
      </p:grpSp>
      <p:grpSp>
        <p:nvGrpSpPr>
          <p:cNvPr id="4" name="Group 3"/>
          <p:cNvGrpSpPr/>
          <p:nvPr/>
        </p:nvGrpSpPr>
        <p:grpSpPr>
          <a:xfrm>
            <a:off x="7656230" y="2362184"/>
            <a:ext cx="2231136" cy="4114800"/>
            <a:chOff x="7656230" y="2252532"/>
            <a:chExt cx="2231136" cy="4351166"/>
          </a:xfrm>
        </p:grpSpPr>
        <p:sp>
          <p:nvSpPr>
            <p:cNvPr id="44" name="Round Same Side Corner Rectangle 119"/>
            <p:cNvSpPr/>
            <p:nvPr/>
          </p:nvSpPr>
          <p:spPr>
            <a:xfrm rot="10800000">
              <a:off x="7656230" y="2279275"/>
              <a:ext cx="2231136" cy="4297680"/>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5" name="Round Same Side Corner Rectangle 6"/>
            <p:cNvSpPr txBox="1"/>
            <p:nvPr/>
          </p:nvSpPr>
          <p:spPr>
            <a:xfrm>
              <a:off x="7720238" y="2252532"/>
              <a:ext cx="2103120" cy="435116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a:latin typeface="Century Gothic" panose="020B0502020202020204" pitchFamily="34" charset="0"/>
                </a:rPr>
                <a:t>Deliverable Coordination &amp;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Proposal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err="1">
                  <a:latin typeface="Century Gothic" panose="020B0502020202020204" pitchFamily="34" charset="0"/>
                </a:rPr>
                <a:t>DEVELOPedia</a:t>
              </a:r>
              <a:r>
                <a:rPr lang="en-US" sz="1400" b="1" dirty="0">
                  <a:latin typeface="Century Gothic" panose="020B0502020202020204" pitchFamily="34" charset="0"/>
                </a:rPr>
                <a:t> Maintenance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Project Tracking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Deliverable Templates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a:latin typeface="Century Gothic" panose="020B0502020202020204" pitchFamily="34" charset="0"/>
                </a:rPr>
                <a:t>Publications</a:t>
              </a:r>
              <a:endParaRPr lang="en-US" sz="1400" dirty="0">
                <a:latin typeface="Century Gothic" panose="020B0502020202020204" pitchFamily="34" charset="0"/>
              </a:endParaRPr>
            </a:p>
          </p:txBody>
        </p:sp>
      </p:grpSp>
      <p:cxnSp>
        <p:nvCxnSpPr>
          <p:cNvPr id="46" name="Straight Arrow Connector 45"/>
          <p:cNvCxnSpPr/>
          <p:nvPr/>
        </p:nvCxnSpPr>
        <p:spPr>
          <a:xfrm>
            <a:off x="3887511" y="1864538"/>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765473" y="1864538"/>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132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What’s the first step if you want to publish?</a:t>
            </a:r>
          </a:p>
          <a:p>
            <a:pPr marL="285750" indent="-285750">
              <a:spcBef>
                <a:spcPts val="0"/>
              </a:spcBef>
              <a:spcAft>
                <a:spcPts val="3000"/>
              </a:spcAft>
              <a:buClr>
                <a:srgbClr val="EF282F"/>
              </a:buClr>
              <a:buFont typeface="Webdings" panose="05030102010509060703" pitchFamily="18" charset="2"/>
              <a:buChar char="4"/>
            </a:pPr>
            <a:r>
              <a:rPr lang="en-US" sz="1800" dirty="0"/>
              <a:t>Can I travel on behalf of DEVELOP this </a:t>
            </a:r>
            <a:r>
              <a:rPr lang="en-US" sz="1800" dirty="0" smtClean="0"/>
              <a:t>spring?</a:t>
            </a:r>
            <a:endParaRPr lang="en-US" sz="1800" dirty="0"/>
          </a:p>
          <a:p>
            <a:pPr marL="285750" indent="-285750">
              <a:spcBef>
                <a:spcPts val="0"/>
              </a:spcBef>
              <a:spcAft>
                <a:spcPts val="3000"/>
              </a:spcAft>
              <a:buClr>
                <a:srgbClr val="EF282F"/>
              </a:buClr>
              <a:buFont typeface="Webdings" panose="05030102010509060703" pitchFamily="18" charset="2"/>
              <a:buChar char="4"/>
            </a:pPr>
            <a:r>
              <a:rPr lang="en-US" sz="1800" dirty="0"/>
              <a:t>Does any content that would be published or presented need to gain export control approval prior to submission/presentation?</a:t>
            </a:r>
          </a:p>
          <a:p>
            <a:pPr marL="285750" indent="-285750">
              <a:spcBef>
                <a:spcPts val="0"/>
              </a:spcBef>
              <a:spcAft>
                <a:spcPts val="3000"/>
              </a:spcAft>
              <a:buClr>
                <a:srgbClr val="EF282F"/>
              </a:buClr>
              <a:buFont typeface="Webdings" panose="05030102010509060703" pitchFamily="18" charset="2"/>
              <a:buChar char="4"/>
            </a:pPr>
            <a:r>
              <a:rPr lang="en-US" sz="1800" dirty="0"/>
              <a:t>Are Lead/Fellow positions full-time employees working 40 </a:t>
            </a:r>
            <a:r>
              <a:rPr lang="en-US" sz="1800" dirty="0" err="1"/>
              <a:t>hrs</a:t>
            </a:r>
            <a:r>
              <a:rPr lang="en-US" sz="1800" dirty="0"/>
              <a:t>/</a:t>
            </a:r>
            <a:r>
              <a:rPr lang="en-US" sz="1800" dirty="0" err="1"/>
              <a:t>wk</a:t>
            </a:r>
            <a:r>
              <a:rPr lang="en-US" sz="1800" dirty="0"/>
              <a:t>?</a:t>
            </a:r>
          </a:p>
          <a:p>
            <a:pPr marL="285750" indent="-285750">
              <a:spcBef>
                <a:spcPts val="0"/>
              </a:spcBef>
              <a:spcAft>
                <a:spcPts val="3000"/>
              </a:spcAft>
              <a:buClr>
                <a:srgbClr val="EF282F"/>
              </a:buClr>
              <a:buFont typeface="Webdings" panose="05030102010509060703" pitchFamily="18" charset="2"/>
              <a:buChar char="4"/>
            </a:pPr>
            <a:r>
              <a:rPr lang="en-US" sz="1800" dirty="0"/>
              <a:t>Where can you find more information about which nodes are accepting Lead/Fellow applicants for any given term?</a:t>
            </a:r>
          </a:p>
          <a:p>
            <a:pPr marL="285750" indent="-285750">
              <a:spcBef>
                <a:spcPts val="0"/>
              </a:spcBef>
              <a:spcAft>
                <a:spcPts val="30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4065835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Your DEVELOP experience is what you make it. </a:t>
            </a:r>
          </a:p>
          <a:p>
            <a:pPr marL="0" indent="0" algn="ctr">
              <a:buNone/>
            </a:pPr>
            <a:r>
              <a:rPr lang="en-US" dirty="0">
                <a:solidFill>
                  <a:schemeClr val="tx1">
                    <a:lumMod val="75000"/>
                    <a:lumOff val="25000"/>
                  </a:schemeClr>
                </a:solidFill>
              </a:rPr>
              <a:t>What opportunities are right for you?</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Travel</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1" y="1155490"/>
            <a:ext cx="9762147" cy="4334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600" b="1" dirty="0">
                <a:solidFill>
                  <a:srgbClr val="0061AA"/>
                </a:solidFill>
              </a:rPr>
              <a:t>Any travel funded by the DEVELOP Program will be coordinated and originated through the DEVELOP NPO. </a:t>
            </a:r>
          </a:p>
          <a:p>
            <a:pPr marL="285750" indent="-285750">
              <a:spcBef>
                <a:spcPts val="0"/>
              </a:spcBef>
              <a:spcAft>
                <a:spcPts val="600"/>
              </a:spcAft>
              <a:buClr>
                <a:srgbClr val="EF282F"/>
              </a:buClr>
              <a:buFont typeface="Webdings" panose="05030102010509060703" pitchFamily="18" charset="2"/>
              <a:buChar char="4"/>
            </a:pPr>
            <a:r>
              <a:rPr lang="en-US" sz="1600" u="sng" dirty="0"/>
              <a:t>Travel is a privilege</a:t>
            </a:r>
            <a:r>
              <a:rPr lang="en-US" sz="1600" dirty="0"/>
              <a:t>. The program does its best to provide opportunities to present DEVELOP work and engage with partners when appropriate – and resources and timing allow.</a:t>
            </a:r>
          </a:p>
          <a:p>
            <a:pPr marL="285750" indent="-285750">
              <a:spcBef>
                <a:spcPts val="0"/>
              </a:spcBef>
              <a:spcAft>
                <a:spcPts val="600"/>
              </a:spcAft>
              <a:buClr>
                <a:srgbClr val="EF282F"/>
              </a:buClr>
              <a:buFont typeface="Webdings" panose="05030102010509060703" pitchFamily="18" charset="2"/>
              <a:buChar char="4"/>
            </a:pPr>
            <a:r>
              <a:rPr lang="en-US" sz="1600" dirty="0"/>
              <a:t>Travel Process: </a:t>
            </a:r>
          </a:p>
          <a:p>
            <a:pPr marL="742950" lvl="1" indent="-285750">
              <a:spcBef>
                <a:spcPts val="0"/>
              </a:spcBef>
              <a:spcAft>
                <a:spcPts val="600"/>
              </a:spcAft>
              <a:buClr>
                <a:srgbClr val="EF282F"/>
              </a:buClr>
              <a:buFont typeface="+mj-lt"/>
              <a:buAutoNum type="arabicPeriod"/>
            </a:pPr>
            <a:r>
              <a:rPr lang="en-US" sz="1600" dirty="0" err="1"/>
              <a:t>DEVELOPer</a:t>
            </a:r>
            <a:r>
              <a:rPr lang="en-US" sz="1600" dirty="0"/>
              <a:t> identifies a conference or meeting they are interested in attending.</a:t>
            </a:r>
          </a:p>
          <a:p>
            <a:pPr marL="742950" lvl="1" indent="-285750">
              <a:spcBef>
                <a:spcPts val="0"/>
              </a:spcBef>
              <a:spcAft>
                <a:spcPts val="600"/>
              </a:spcAft>
              <a:buClr>
                <a:srgbClr val="EF282F"/>
              </a:buClr>
              <a:buFont typeface="+mj-lt"/>
              <a:buAutoNum type="arabicPeriod"/>
            </a:pPr>
            <a:r>
              <a:rPr lang="en-US" sz="1600" dirty="0"/>
              <a:t>Talk to the Fellow about the opportunity; if they approve of the opportunity, then they will work with you to submit a request to NPO (includes description, attendee info, justification for travel, and cost estimate).</a:t>
            </a:r>
          </a:p>
          <a:p>
            <a:pPr marL="742950" lvl="1" indent="-285750">
              <a:spcBef>
                <a:spcPts val="0"/>
              </a:spcBef>
              <a:spcAft>
                <a:spcPts val="600"/>
              </a:spcAft>
              <a:buClr>
                <a:srgbClr val="EF282F"/>
              </a:buClr>
              <a:buFont typeface="+mj-lt"/>
              <a:buAutoNum type="arabicPeriod"/>
            </a:pPr>
            <a:r>
              <a:rPr lang="en-US" sz="1600" dirty="0"/>
              <a:t>NPO will assess merit of the event and funds available.</a:t>
            </a:r>
          </a:p>
          <a:p>
            <a:pPr marL="742950" lvl="1" indent="-285750">
              <a:spcBef>
                <a:spcPts val="0"/>
              </a:spcBef>
              <a:spcAft>
                <a:spcPts val="600"/>
              </a:spcAft>
              <a:buClr>
                <a:srgbClr val="EF282F"/>
              </a:buClr>
              <a:buFont typeface="+mj-lt"/>
              <a:buAutoNum type="arabicPeriod"/>
            </a:pPr>
            <a:r>
              <a:rPr lang="en-US" sz="1600" dirty="0"/>
              <a:t>If NPO approves the travel, NPO will input the traveler and event into the NASA Conference Tracking System to gain agency approval.</a:t>
            </a:r>
          </a:p>
          <a:p>
            <a:pPr marL="742950" lvl="1" indent="-285750">
              <a:spcBef>
                <a:spcPts val="0"/>
              </a:spcBef>
              <a:spcAft>
                <a:spcPts val="600"/>
              </a:spcAft>
              <a:buClr>
                <a:srgbClr val="EF282F"/>
              </a:buClr>
              <a:buFont typeface="+mj-lt"/>
              <a:buAutoNum type="arabicPeriod"/>
            </a:pPr>
            <a:r>
              <a:rPr lang="en-US" sz="1600" dirty="0"/>
              <a:t>Once agency approvals are received, travel requests must be submitted for the travel to be approved by the funding contract.</a:t>
            </a:r>
          </a:p>
          <a:p>
            <a:pPr marL="742950" lvl="1" indent="-285750">
              <a:spcBef>
                <a:spcPts val="0"/>
              </a:spcBef>
              <a:spcAft>
                <a:spcPts val="600"/>
              </a:spcAft>
              <a:buClr>
                <a:srgbClr val="EF282F"/>
              </a:buClr>
              <a:buFont typeface="+mj-lt"/>
              <a:buAutoNum type="arabicPeriod"/>
            </a:pPr>
            <a:r>
              <a:rPr lang="en-US" sz="1600" dirty="0"/>
              <a:t>Once funding organizations approve, travel arrangements (if needed) will be made by NPO and reimbursements will be processed upon the travelers’ return.</a:t>
            </a:r>
          </a:p>
          <a:p>
            <a:pPr marL="742950" lvl="1" indent="-285750">
              <a:spcBef>
                <a:spcPts val="0"/>
              </a:spcBef>
              <a:spcAft>
                <a:spcPts val="600"/>
              </a:spcAft>
              <a:buClr>
                <a:srgbClr val="EF282F"/>
              </a:buClr>
              <a:buFont typeface="+mj-lt"/>
              <a:buAutoNum type="arabicPeriod"/>
            </a:pPr>
            <a:endParaRPr lang="en-US" sz="1600" dirty="0"/>
          </a:p>
          <a:p>
            <a:pPr marL="742950" lvl="1" indent="-285750">
              <a:spcBef>
                <a:spcPts val="0"/>
              </a:spcBef>
              <a:spcAft>
                <a:spcPts val="600"/>
              </a:spcAft>
              <a:buClr>
                <a:srgbClr val="EF282F"/>
              </a:buClr>
              <a:buFont typeface="+mj-lt"/>
              <a:buAutoNum type="arabicPeriod"/>
            </a:pPr>
            <a:endParaRPr lang="en-US" sz="1600" dirty="0"/>
          </a:p>
        </p:txBody>
      </p:sp>
      <p:grpSp>
        <p:nvGrpSpPr>
          <p:cNvPr id="22" name="Group 21"/>
          <p:cNvGrpSpPr/>
          <p:nvPr/>
        </p:nvGrpSpPr>
        <p:grpSpPr>
          <a:xfrm>
            <a:off x="106327" y="5554131"/>
            <a:ext cx="9775282" cy="1281777"/>
            <a:chOff x="596425" y="5290691"/>
            <a:chExt cx="3787912" cy="1136258"/>
          </a:xfrm>
        </p:grpSpPr>
        <p:sp>
          <p:nvSpPr>
            <p:cNvPr id="24" name="Text Placeholder 5"/>
            <p:cNvSpPr txBox="1">
              <a:spLocks/>
            </p:cNvSpPr>
            <p:nvPr/>
          </p:nvSpPr>
          <p:spPr>
            <a:xfrm>
              <a:off x="596425" y="5334337"/>
              <a:ext cx="3787912" cy="10926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Certain large conferences (AGU Fall Meeting, AAG Annual Meeting, ASPRS Annual Conference, etc.) are planned 6+ months ahead and opportunities to attend are competed across the program. Talk to your Fellow. There may be opportunities for virtual conference participation!</a:t>
              </a:r>
              <a:endParaRPr lang="en-US" sz="1800" dirty="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25027" y="180685"/>
            <a:ext cx="6615381" cy="873077"/>
            <a:chOff x="637003" y="5290691"/>
            <a:chExt cx="3691983" cy="1056769"/>
          </a:xfrm>
        </p:grpSpPr>
        <p:sp>
          <p:nvSpPr>
            <p:cNvPr id="26" name="Text Placeholder 5"/>
            <p:cNvSpPr txBox="1">
              <a:spLocks/>
            </p:cNvSpPr>
            <p:nvPr/>
          </p:nvSpPr>
          <p:spPr>
            <a:xfrm>
              <a:off x="637003" y="5384759"/>
              <a:ext cx="3691983" cy="865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EF282F"/>
                  </a:solidFill>
                </a:rPr>
                <a:t>Note</a:t>
              </a:r>
              <a:r>
                <a:rPr lang="en-US" sz="1600" dirty="0"/>
                <a:t>: NASA SMD travel has been suspended since March 2020 due to </a:t>
              </a:r>
              <a:r>
                <a:rPr lang="en-US" sz="1600" dirty="0" smtClean="0"/>
                <a:t>COVID-19 but </a:t>
              </a:r>
              <a:r>
                <a:rPr lang="en-US" sz="1600" dirty="0"/>
                <a:t>this information is good to know for the future!</a:t>
              </a:r>
              <a:endParaRPr lang="en-US" sz="1800" dirty="0"/>
            </a:p>
          </p:txBody>
        </p:sp>
        <p:sp>
          <p:nvSpPr>
            <p:cNvPr id="28" name="Rounded Rectangle 27"/>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6544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Presenting &amp; Publishing Your Work</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2" y="1240319"/>
            <a:ext cx="959403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600" dirty="0"/>
              <a:t>For the purposes of ensuring appropriate export control review, performance metric tracking, and reporting to NASA HQ, </a:t>
            </a:r>
            <a:r>
              <a:rPr lang="en-US" sz="1600" b="1" u="sng" dirty="0"/>
              <a:t>any and all</a:t>
            </a:r>
            <a:r>
              <a:rPr lang="en-US" sz="1600" b="1" dirty="0"/>
              <a:t> presentations or publications </a:t>
            </a:r>
            <a:r>
              <a:rPr lang="en-US" sz="1600" dirty="0"/>
              <a:t>related to DEVELOP (projects or the program in general) must be communicated to, and content shared with, NPO </a:t>
            </a:r>
            <a:r>
              <a:rPr lang="en-US" sz="1600" b="1" dirty="0"/>
              <a:t>before submission </a:t>
            </a:r>
            <a:r>
              <a:rPr lang="en-US" sz="1600" dirty="0"/>
              <a:t>of the presentation or publication.</a:t>
            </a:r>
          </a:p>
          <a:p>
            <a:pPr marL="285750" indent="-285750">
              <a:spcBef>
                <a:spcPts val="0"/>
              </a:spcBef>
              <a:spcAft>
                <a:spcPts val="1800"/>
              </a:spcAft>
              <a:buClr>
                <a:srgbClr val="EF282F"/>
              </a:buClr>
              <a:buFont typeface="Webdings" panose="05030102010509060703" pitchFamily="18" charset="2"/>
              <a:buChar char="4"/>
            </a:pPr>
            <a:r>
              <a:rPr lang="en-US" sz="1600" dirty="0"/>
              <a:t>Submitting work for presentation or publication is encouraged; however, ALL research is shared property of NASA; therefore, you must have permission prior to submitting your research anywhere. Also, to minimize duplication of effort, the NPO oversees all publications and presentations.</a:t>
            </a:r>
          </a:p>
          <a:p>
            <a:pPr marL="285750" indent="-285750">
              <a:spcBef>
                <a:spcPts val="0"/>
              </a:spcBef>
              <a:spcAft>
                <a:spcPts val="600"/>
              </a:spcAft>
              <a:buClr>
                <a:srgbClr val="EF282F"/>
              </a:buClr>
              <a:buFont typeface="Webdings" panose="05030102010509060703" pitchFamily="18" charset="2"/>
              <a:buChar char="4"/>
            </a:pPr>
            <a:r>
              <a:rPr lang="en-US" sz="1600" dirty="0"/>
              <a:t>Coordinate with your Fellow, and, if approved at your node, send a simple email with your ideas before the presentation or publication to </a:t>
            </a:r>
            <a:r>
              <a:rPr lang="en-US" sz="1600" dirty="0">
                <a:hlinkClick r:id="rId5"/>
              </a:rPr>
              <a:t>Amanda.L.Clayton@nasa.gov</a:t>
            </a:r>
            <a:r>
              <a:rPr lang="en-US" sz="1600" dirty="0"/>
              <a:t> and </a:t>
            </a:r>
            <a:r>
              <a:rPr lang="en-US" sz="1600" dirty="0">
                <a:hlinkClick r:id="rId6"/>
              </a:rPr>
              <a:t>Karen.N.Allsbrook@nasa.gov</a:t>
            </a:r>
            <a:r>
              <a:rPr lang="en-US" sz="1600" dirty="0"/>
              <a:t> with the following information:</a:t>
            </a:r>
          </a:p>
          <a:p>
            <a:pPr marL="742950" lvl="1" indent="-285750">
              <a:spcBef>
                <a:spcPts val="0"/>
              </a:spcBef>
              <a:spcAft>
                <a:spcPts val="600"/>
              </a:spcAft>
              <a:buClr>
                <a:srgbClr val="EF282F"/>
              </a:buClr>
              <a:buFont typeface="Arial" panose="020B0604020202020204" pitchFamily="34" charset="0"/>
              <a:buChar char="•"/>
            </a:pPr>
            <a:r>
              <a:rPr lang="en-US" dirty="0"/>
              <a:t>Description of the activity – conference, presentation to a class, publication, etc.</a:t>
            </a:r>
          </a:p>
          <a:p>
            <a:pPr marL="742950" lvl="1" indent="-285750">
              <a:spcBef>
                <a:spcPts val="0"/>
              </a:spcBef>
              <a:spcAft>
                <a:spcPts val="600"/>
              </a:spcAft>
              <a:buClr>
                <a:srgbClr val="EF282F"/>
              </a:buClr>
              <a:buFont typeface="Arial" panose="020B0604020202020204" pitchFamily="34" charset="0"/>
              <a:buChar char="•"/>
            </a:pPr>
            <a:r>
              <a:rPr lang="en-US" dirty="0"/>
              <a:t>Timeline for the activity – when the event is or deadline for publication, etc.</a:t>
            </a:r>
          </a:p>
          <a:p>
            <a:pPr marL="742950" lvl="1" indent="-285750">
              <a:spcBef>
                <a:spcPts val="0"/>
              </a:spcBef>
              <a:spcAft>
                <a:spcPts val="600"/>
              </a:spcAft>
              <a:buClr>
                <a:srgbClr val="EF282F"/>
              </a:buClr>
              <a:buFont typeface="Arial" panose="020B0604020202020204" pitchFamily="34" charset="0"/>
              <a:buChar char="•"/>
            </a:pPr>
            <a:r>
              <a:rPr lang="en-US" dirty="0"/>
              <a:t>A copy of the material (because often presentations can be large, a PDF is good enough for a quick review)</a:t>
            </a:r>
          </a:p>
          <a:p>
            <a:pPr marL="742950" lvl="1" indent="-285750">
              <a:spcBef>
                <a:spcPts val="0"/>
              </a:spcBef>
              <a:spcAft>
                <a:spcPts val="600"/>
              </a:spcAft>
              <a:buClr>
                <a:srgbClr val="EF282F"/>
              </a:buClr>
              <a:buFont typeface="Arial" panose="020B0604020202020204" pitchFamily="34" charset="0"/>
              <a:buChar char="•"/>
            </a:pPr>
            <a:r>
              <a:rPr lang="en-US" dirty="0"/>
              <a:t>Cost estimate (if applicable)</a:t>
            </a:r>
          </a:p>
          <a:p>
            <a:pPr marL="285750" indent="-285750">
              <a:spcBef>
                <a:spcPts val="0"/>
              </a:spcBef>
              <a:spcAft>
                <a:spcPts val="600"/>
              </a:spcAft>
              <a:buClr>
                <a:srgbClr val="EF282F"/>
              </a:buClr>
              <a:buFont typeface="Webdings" panose="05030102010509060703" pitchFamily="18" charset="2"/>
              <a:buChar char="4"/>
            </a:pPr>
            <a:endParaRPr lang="en-US" sz="1600" dirty="0"/>
          </a:p>
          <a:p>
            <a:pPr algn="ctr">
              <a:spcBef>
                <a:spcPts val="0"/>
              </a:spcBef>
              <a:spcAft>
                <a:spcPts val="600"/>
              </a:spcAft>
              <a:buClr>
                <a:srgbClr val="EF282F"/>
              </a:buClr>
            </a:pPr>
            <a:r>
              <a:rPr lang="en-US" sz="2400" b="1" dirty="0">
                <a:solidFill>
                  <a:srgbClr val="0061AA"/>
                </a:solidFill>
              </a:rPr>
              <a:t>Thank you for your help with this!</a:t>
            </a:r>
          </a:p>
          <a:p>
            <a:pPr marL="285750" indent="-285750">
              <a:spcBef>
                <a:spcPts val="0"/>
              </a:spcBef>
              <a:spcAft>
                <a:spcPts val="6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05284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Publications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24163"/>
            <a:ext cx="9566945" cy="3068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Publications are a great avenue for getting the word out about the great research you are a part of with DEVELOP!</a:t>
            </a:r>
          </a:p>
          <a:p>
            <a:pPr marL="285750" indent="-285750">
              <a:spcBef>
                <a:spcPts val="0"/>
              </a:spcBef>
              <a:spcAft>
                <a:spcPts val="1800"/>
              </a:spcAft>
              <a:buClr>
                <a:srgbClr val="EF282F"/>
              </a:buClr>
              <a:buFont typeface="Webdings" panose="05030102010509060703" pitchFamily="18" charset="2"/>
              <a:buChar char="4"/>
            </a:pPr>
            <a:r>
              <a:rPr lang="en-US" sz="1800" dirty="0"/>
              <a:t>DEVELOP is working on increasing the number of its peer-reviewed publications and has seen 3-5 each per year the past couple years.</a:t>
            </a:r>
          </a:p>
          <a:p>
            <a:pPr marL="285750" indent="-285750">
              <a:spcBef>
                <a:spcPts val="0"/>
              </a:spcBef>
              <a:spcAft>
                <a:spcPts val="1800"/>
              </a:spcAft>
              <a:buClr>
                <a:srgbClr val="EF282F"/>
              </a:buClr>
              <a:buFont typeface="Webdings" panose="05030102010509060703" pitchFamily="18" charset="2"/>
              <a:buChar char="4"/>
            </a:pPr>
            <a:r>
              <a:rPr lang="en-US" sz="1800" dirty="0"/>
              <a:t>Publications can be pursued by motivated </a:t>
            </a:r>
            <a:r>
              <a:rPr lang="en-US" sz="1800" dirty="0" err="1"/>
              <a:t>DEVELOPers</a:t>
            </a:r>
            <a:r>
              <a:rPr lang="en-US" sz="1800" dirty="0"/>
              <a:t>, however, the are </a:t>
            </a:r>
            <a:r>
              <a:rPr lang="en-US" sz="1800" i="1" dirty="0"/>
              <a:t>not</a:t>
            </a:r>
            <a:r>
              <a:rPr lang="en-US" sz="1800" dirty="0"/>
              <a:t> a metric of project success!</a:t>
            </a:r>
          </a:p>
          <a:p>
            <a:pPr marL="285750" indent="-285750">
              <a:spcBef>
                <a:spcPts val="0"/>
              </a:spcBef>
              <a:spcAft>
                <a:spcPts val="1800"/>
              </a:spcAft>
              <a:buClr>
                <a:srgbClr val="EF282F"/>
              </a:buClr>
              <a:buFont typeface="Webdings" panose="05030102010509060703" pitchFamily="18" charset="2"/>
              <a:buChar char="4"/>
            </a:pPr>
            <a:r>
              <a:rPr lang="en-US" sz="1800" dirty="0"/>
              <a:t>If you are interested in working your project toward a potential publication, contact your Lead and Amanda.</a:t>
            </a:r>
          </a:p>
          <a:p>
            <a:pPr marL="285750" indent="-285750">
              <a:spcBef>
                <a:spcPts val="0"/>
              </a:spcBef>
              <a:spcAft>
                <a:spcPts val="1800"/>
              </a:spcAft>
              <a:buClr>
                <a:srgbClr val="EF282F"/>
              </a:buClr>
              <a:buFont typeface="Webdings" panose="05030102010509060703" pitchFamily="18" charset="2"/>
              <a:buChar char="4"/>
            </a:pPr>
            <a:r>
              <a:rPr lang="en-US" sz="1800" dirty="0"/>
              <a:t>Reminder: All publications must be approved by NPO and NASA’s                   Export Control process </a:t>
            </a:r>
            <a:r>
              <a:rPr lang="en-US" sz="1800" b="1" dirty="0"/>
              <a:t>before</a:t>
            </a:r>
            <a:r>
              <a:rPr lang="en-US" sz="1800" dirty="0"/>
              <a:t> submission! This means before                                 you ever send a draft to the publisher!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grpSp>
        <p:nvGrpSpPr>
          <p:cNvPr id="22" name="Group 21"/>
          <p:cNvGrpSpPr/>
          <p:nvPr/>
        </p:nvGrpSpPr>
        <p:grpSpPr>
          <a:xfrm>
            <a:off x="1019917" y="5086851"/>
            <a:ext cx="3997676" cy="1652795"/>
            <a:chOff x="637003" y="5290687"/>
            <a:chExt cx="3691983" cy="1056768"/>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DEVELOP publishes in both peer-reviewed venues and in “gray literature” venues! You can see all of the publications on the DEVELOP website’s Media Page.</a:t>
              </a:r>
              <a:endParaRPr lang="en-US" sz="1800" dirty="0"/>
            </a:p>
          </p:txBody>
        </p:sp>
        <p:sp>
          <p:nvSpPr>
            <p:cNvPr id="43" name="Rounded Rectangle 42"/>
            <p:cNvSpPr/>
            <p:nvPr/>
          </p:nvSpPr>
          <p:spPr>
            <a:xfrm>
              <a:off x="637003" y="5290687"/>
              <a:ext cx="3691983" cy="1056768"/>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TEO1.bmp"/>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99438">
            <a:off x="7566391" y="4481360"/>
            <a:ext cx="1735650" cy="2269193"/>
          </a:xfrm>
          <a:prstGeom prst="rect">
            <a:avLst/>
          </a:prstGeom>
          <a:ln>
            <a:noFill/>
          </a:ln>
          <a:effectLst>
            <a:outerShdw blurRad="292100" dist="139700" dir="2700000" algn="tl" rotWithShape="0">
              <a:srgbClr val="333333">
                <a:alpha val="65000"/>
              </a:srgbClr>
            </a:outerShdw>
          </a:effectLst>
        </p:spPr>
      </p:pic>
      <p:pic>
        <p:nvPicPr>
          <p:cNvPr id="46" name="Picture 45" descr="pers cover.jpg"/>
          <p:cNvPicPr>
            <a:picLocks noChangeAspect="1"/>
          </p:cNvPicPr>
          <p:nvPr/>
        </p:nvPicPr>
        <p:blipFill>
          <a:blip r:embed="rId5" cstate="print"/>
          <a:stretch>
            <a:fillRect/>
          </a:stretch>
        </p:blipFill>
        <p:spPr>
          <a:xfrm>
            <a:off x="8670319" y="4325876"/>
            <a:ext cx="1218747" cy="156696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a:stretch>
            <a:fillRect/>
          </a:stretch>
        </p:blipFill>
        <p:spPr>
          <a:xfrm>
            <a:off x="6274699" y="4745778"/>
            <a:ext cx="1515664"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01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Publication Process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7" y="1240319"/>
            <a:ext cx="59523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mj-lt"/>
              <a:buAutoNum type="arabicPeriod"/>
            </a:pPr>
            <a:r>
              <a:rPr lang="en-US" sz="1800" dirty="0"/>
              <a:t>Discuss with your Fellow and Science Advisor</a:t>
            </a:r>
          </a:p>
          <a:p>
            <a:pPr marL="342900" indent="-342900">
              <a:spcBef>
                <a:spcPts val="0"/>
              </a:spcBef>
              <a:spcAft>
                <a:spcPts val="600"/>
              </a:spcAft>
              <a:buClr>
                <a:srgbClr val="EF282F"/>
              </a:buClr>
              <a:buFont typeface="+mj-lt"/>
              <a:buAutoNum type="arabicPeriod"/>
            </a:pPr>
            <a:r>
              <a:rPr lang="en-US" sz="1800" dirty="0"/>
              <a:t>Select publication venue </a:t>
            </a:r>
          </a:p>
          <a:p>
            <a:pPr marL="342900" indent="-342900">
              <a:spcBef>
                <a:spcPts val="0"/>
              </a:spcBef>
              <a:spcAft>
                <a:spcPts val="600"/>
              </a:spcAft>
              <a:buClr>
                <a:srgbClr val="EF282F"/>
              </a:buClr>
              <a:buFont typeface="+mj-lt"/>
              <a:buAutoNum type="arabicPeriod"/>
            </a:pPr>
            <a:r>
              <a:rPr lang="en-US" sz="1800" dirty="0"/>
              <a:t>Contact Amanda</a:t>
            </a:r>
          </a:p>
          <a:p>
            <a:pPr marL="342900" indent="-342900">
              <a:spcBef>
                <a:spcPts val="0"/>
              </a:spcBef>
              <a:spcAft>
                <a:spcPts val="600"/>
              </a:spcAft>
              <a:buClr>
                <a:srgbClr val="EF282F"/>
              </a:buClr>
              <a:buFont typeface="+mj-lt"/>
              <a:buAutoNum type="arabicPeriod"/>
            </a:pPr>
            <a:r>
              <a:rPr lang="en-US" sz="1800" dirty="0"/>
              <a:t>Draft the </a:t>
            </a:r>
            <a:r>
              <a:rPr lang="en-US" sz="1800" dirty="0" smtClean="0"/>
              <a:t>manuscript. Note that this </a:t>
            </a:r>
            <a:r>
              <a:rPr lang="en-US" sz="1800" i="1" dirty="0" smtClean="0"/>
              <a:t>will</a:t>
            </a:r>
            <a:r>
              <a:rPr lang="en-US" sz="1800" dirty="0" smtClean="0"/>
              <a:t> look different from a DEVELOP tech paper.</a:t>
            </a:r>
            <a:endParaRPr lang="en-US" sz="1800" dirty="0"/>
          </a:p>
          <a:p>
            <a:pPr marL="342900" indent="-342900">
              <a:spcBef>
                <a:spcPts val="0"/>
              </a:spcBef>
              <a:spcAft>
                <a:spcPts val="600"/>
              </a:spcAft>
              <a:buClr>
                <a:srgbClr val="EF282F"/>
              </a:buClr>
              <a:buFont typeface="+mj-lt"/>
              <a:buAutoNum type="arabicPeriod"/>
            </a:pPr>
            <a:r>
              <a:rPr lang="en-US" sz="1800" dirty="0"/>
              <a:t>Submit draft to NPO for review</a:t>
            </a:r>
          </a:p>
          <a:p>
            <a:pPr marL="342900" indent="-342900">
              <a:spcBef>
                <a:spcPts val="0"/>
              </a:spcBef>
              <a:spcAft>
                <a:spcPts val="600"/>
              </a:spcAft>
              <a:buClr>
                <a:srgbClr val="EF282F"/>
              </a:buClr>
              <a:buFont typeface="+mj-lt"/>
              <a:buAutoNum type="arabicPeriod"/>
            </a:pPr>
            <a:r>
              <a:rPr lang="en-US" sz="1800" dirty="0"/>
              <a:t>NPO and project team go back-and-forth with edits to create a final version</a:t>
            </a:r>
          </a:p>
          <a:p>
            <a:pPr marL="342900" indent="-342900">
              <a:spcBef>
                <a:spcPts val="0"/>
              </a:spcBef>
              <a:spcAft>
                <a:spcPts val="600"/>
              </a:spcAft>
              <a:buClr>
                <a:srgbClr val="EF282F"/>
              </a:buClr>
              <a:buFont typeface="+mj-lt"/>
              <a:buAutoNum type="arabicPeriod"/>
            </a:pPr>
            <a:r>
              <a:rPr lang="en-US" sz="1800" dirty="0"/>
              <a:t>NPO submits this pre-print version into export control – NASA Export Control takes about 1-3 weeks</a:t>
            </a:r>
          </a:p>
          <a:p>
            <a:pPr marL="342900" indent="-342900">
              <a:spcBef>
                <a:spcPts val="0"/>
              </a:spcBef>
              <a:spcAft>
                <a:spcPts val="600"/>
              </a:spcAft>
              <a:buClr>
                <a:srgbClr val="EF282F"/>
              </a:buClr>
              <a:buFont typeface="+mj-lt"/>
              <a:buAutoNum type="arabicPeriod"/>
            </a:pPr>
            <a:r>
              <a:rPr lang="en-US" sz="1800" dirty="0"/>
              <a:t>Once approved, the content can be submitted to publication venue</a:t>
            </a:r>
          </a:p>
          <a:p>
            <a:pPr marL="342900" indent="-342900">
              <a:spcBef>
                <a:spcPts val="0"/>
              </a:spcBef>
              <a:spcAft>
                <a:spcPts val="600"/>
              </a:spcAft>
              <a:buClr>
                <a:srgbClr val="EF282F"/>
              </a:buClr>
              <a:buFont typeface="+mj-lt"/>
              <a:buAutoNum type="arabicPeriod"/>
            </a:pPr>
            <a:r>
              <a:rPr lang="en-US" sz="1800" dirty="0"/>
              <a:t>Keep Amanda in the loop with any and all edits from the publisher</a:t>
            </a:r>
          </a:p>
          <a:p>
            <a:pPr marL="342900" indent="-342900">
              <a:spcBef>
                <a:spcPts val="0"/>
              </a:spcBef>
              <a:spcAft>
                <a:spcPts val="600"/>
              </a:spcAft>
              <a:buClr>
                <a:srgbClr val="EF282F"/>
              </a:buClr>
              <a:buFont typeface="+mj-lt"/>
              <a:buAutoNum type="arabicPeriod"/>
            </a:pPr>
            <a:r>
              <a:rPr lang="en-US" sz="1800" dirty="0"/>
              <a:t>The final-final version must be resubmitted to NASA Export control</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0" name="Group 39"/>
          <p:cNvGrpSpPr/>
          <p:nvPr/>
        </p:nvGrpSpPr>
        <p:grpSpPr>
          <a:xfrm>
            <a:off x="6750075" y="1711187"/>
            <a:ext cx="3068360" cy="3897133"/>
            <a:chOff x="637003" y="5290691"/>
            <a:chExt cx="3691983" cy="1087366"/>
          </a:xfrm>
        </p:grpSpPr>
        <p:sp>
          <p:nvSpPr>
            <p:cNvPr id="41"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If the decision to publish occurs before the technical paper FD is submitted, you can ask the PC Team about using the journal’s style for your tech paper.</a:t>
              </a:r>
            </a:p>
            <a:p>
              <a:pPr algn="ctr">
                <a:spcBef>
                  <a:spcPts val="0"/>
                </a:spcBef>
                <a:buClr>
                  <a:srgbClr val="0078C1"/>
                </a:buClr>
              </a:pPr>
              <a:endParaRPr lang="en-US" sz="1600" dirty="0"/>
            </a:p>
            <a:p>
              <a:pPr algn="ctr">
                <a:spcBef>
                  <a:spcPts val="0"/>
                </a:spcBef>
                <a:buClr>
                  <a:srgbClr val="0078C1"/>
                </a:buClr>
              </a:pPr>
              <a:r>
                <a:rPr lang="en-US" sz="1600" dirty="0"/>
                <a:t>If the decision to publish occurs after the term, the person leading the effort must ensure that all team members are aware, involved to the extent they want to be, and listed as co-authors.</a:t>
              </a:r>
              <a:endParaRPr lang="en-US" sz="1800" dirty="0"/>
            </a:p>
          </p:txBody>
        </p:sp>
        <p:sp>
          <p:nvSpPr>
            <p:cNvPr id="44" name="Rounded Rectangle 43"/>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944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Conferences </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09673"/>
            <a:ext cx="9288604" cy="554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DEVELOP presents projects at over 30 conferences each year.</a:t>
            </a:r>
          </a:p>
          <a:p>
            <a:pPr marL="285750" indent="-285750">
              <a:spcBef>
                <a:spcPts val="0"/>
              </a:spcBef>
              <a:spcAft>
                <a:spcPts val="1800"/>
              </a:spcAft>
              <a:buClr>
                <a:srgbClr val="EF282F"/>
              </a:buClr>
              <a:buFont typeface="Webdings" panose="05030102010509060703" pitchFamily="18" charset="2"/>
              <a:buChar char="4"/>
            </a:pPr>
            <a:r>
              <a:rPr lang="en-US" sz="1800" dirty="0"/>
              <a:t>If you have an idea for a conference you’d like to attend, discuss with your Fellow and together reach out to NPO. For virtual conferences you should follow the same steps. </a:t>
            </a:r>
          </a:p>
          <a:p>
            <a:pPr marL="285750" indent="-285750">
              <a:spcBef>
                <a:spcPts val="0"/>
              </a:spcBef>
              <a:spcAft>
                <a:spcPts val="1800"/>
              </a:spcAft>
              <a:buClr>
                <a:srgbClr val="EF282F"/>
              </a:buClr>
              <a:buFont typeface="Webdings" panose="05030102010509060703" pitchFamily="18" charset="2"/>
              <a:buChar char="4"/>
            </a:pPr>
            <a:r>
              <a:rPr lang="en-US" sz="1800" dirty="0"/>
              <a:t>There is a small travel pot provided to each node to support some travel, however those funds may already be accounted for at any specific time.</a:t>
            </a:r>
          </a:p>
          <a:p>
            <a:pPr marL="285750" indent="-285750">
              <a:spcBef>
                <a:spcPts val="0"/>
              </a:spcBef>
              <a:spcAft>
                <a:spcPts val="600"/>
              </a:spcAft>
              <a:buClr>
                <a:srgbClr val="EF282F"/>
              </a:buClr>
              <a:buFont typeface="Webdings" panose="05030102010509060703" pitchFamily="18" charset="2"/>
              <a:buChar char="4"/>
            </a:pPr>
            <a:r>
              <a:rPr lang="en-US" sz="1800" dirty="0"/>
              <a:t>Ways to attend cost-effectively:</a:t>
            </a:r>
          </a:p>
          <a:p>
            <a:pPr marL="742950" lvl="1" indent="-285750">
              <a:spcBef>
                <a:spcPts val="0"/>
              </a:spcBef>
              <a:spcAft>
                <a:spcPts val="600"/>
              </a:spcAft>
              <a:buClr>
                <a:srgbClr val="EF282F"/>
              </a:buClr>
              <a:buFont typeface="Arial" panose="020B0604020202020204" pitchFamily="34" charset="0"/>
              <a:buChar char="•"/>
            </a:pPr>
            <a:r>
              <a:rPr lang="en-US" sz="1800" dirty="0"/>
              <a:t>Choose a conference that is local.</a:t>
            </a:r>
          </a:p>
          <a:p>
            <a:pPr marL="742950" lvl="1" indent="-285750">
              <a:spcBef>
                <a:spcPts val="0"/>
              </a:spcBef>
              <a:spcAft>
                <a:spcPts val="600"/>
              </a:spcAft>
              <a:buClr>
                <a:srgbClr val="EF282F"/>
              </a:buClr>
              <a:buFont typeface="Arial" panose="020B0604020202020204" pitchFamily="34" charset="0"/>
              <a:buChar char="•"/>
            </a:pPr>
            <a:r>
              <a:rPr lang="en-US" sz="1800" dirty="0"/>
              <a:t>Present DEVELOP work at a conference you already are planning to attend either for school or personally.</a:t>
            </a:r>
          </a:p>
          <a:p>
            <a:pPr marL="742950" lvl="1" indent="-285750">
              <a:spcBef>
                <a:spcPts val="0"/>
              </a:spcBef>
              <a:spcAft>
                <a:spcPts val="600"/>
              </a:spcAft>
              <a:buClr>
                <a:srgbClr val="EF282F"/>
              </a:buClr>
              <a:buFont typeface="Arial" panose="020B0604020202020204" pitchFamily="34" charset="0"/>
              <a:buChar char="•"/>
            </a:pPr>
            <a:r>
              <a:rPr lang="en-US" sz="1800" dirty="0"/>
              <a:t>Pursue school-funding opportunities.</a:t>
            </a:r>
          </a:p>
          <a:p>
            <a:pPr marL="742950" lvl="1" indent="-285750">
              <a:spcBef>
                <a:spcPts val="0"/>
              </a:spcBef>
              <a:spcAft>
                <a:spcPts val="600"/>
              </a:spcAft>
              <a:buClr>
                <a:srgbClr val="EF282F"/>
              </a:buClr>
              <a:buFont typeface="Arial" panose="020B0604020202020204" pitchFamily="34" charset="0"/>
              <a:buChar char="•"/>
            </a:pPr>
            <a:r>
              <a:rPr lang="en-US" sz="1800" dirty="0"/>
              <a:t>Apply for travel grants offered by professional societies.</a:t>
            </a:r>
          </a:p>
          <a:p>
            <a:pPr marL="742950" lvl="1" indent="-285750">
              <a:spcBef>
                <a:spcPts val="0"/>
              </a:spcBef>
              <a:spcAft>
                <a:spcPts val="600"/>
              </a:spcAft>
              <a:buClr>
                <a:srgbClr val="EF282F"/>
              </a:buClr>
              <a:buFont typeface="Arial" panose="020B0604020202020204" pitchFamily="34" charset="0"/>
              <a:buChar char="•"/>
            </a:pPr>
            <a:r>
              <a:rPr lang="en-US" sz="1800" dirty="0"/>
              <a:t>Look for opportunities to volunteer in exchange for registration or travel costs.</a:t>
            </a:r>
          </a:p>
          <a:p>
            <a:pPr marL="742950" lvl="1" indent="-285750">
              <a:spcBef>
                <a:spcPts val="0"/>
              </a:spcBef>
              <a:spcAft>
                <a:spcPts val="600"/>
              </a:spcAft>
              <a:buClr>
                <a:srgbClr val="EF282F"/>
              </a:buClr>
              <a:buFont typeface="Arial" panose="020B0604020202020204" pitchFamily="34" charset="0"/>
              <a:buChar char="•"/>
            </a:pPr>
            <a:r>
              <a:rPr lang="en-US" sz="1800" dirty="0"/>
              <a:t>Look for competitions like the AGU Data Visualization &amp; Storytelling Contest</a:t>
            </a:r>
            <a:r>
              <a:rPr lang="en-US" sz="1200" dirty="0"/>
              <a:t>.</a:t>
            </a:r>
          </a:p>
        </p:txBody>
      </p:sp>
    </p:spTree>
    <p:extLst>
      <p:ext uri="{BB962C8B-B14F-4D97-AF65-F5344CB8AC3E}">
        <p14:creationId xmlns:p14="http://schemas.microsoft.com/office/powerpoint/2010/main" val="3948163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Enhanced Capacity Building</a:t>
            </a:r>
          </a:p>
          <a:p>
            <a:r>
              <a:rPr lang="en-US" dirty="0">
                <a:solidFill>
                  <a:srgbClr val="0061AA"/>
                </a:solidFill>
              </a:rPr>
              <a:t>Opportunities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882987"/>
            <a:ext cx="9202879" cy="3222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dirty="0"/>
              <a:t>Lead/Fellow Competition</a:t>
            </a:r>
          </a:p>
          <a:p>
            <a:pPr marL="742950" lvl="1" indent="-285750">
              <a:spcBef>
                <a:spcPts val="0"/>
              </a:spcBef>
              <a:spcAft>
                <a:spcPts val="1800"/>
              </a:spcAft>
              <a:buClr>
                <a:srgbClr val="EF282F"/>
              </a:buClr>
              <a:buFont typeface="Webdings" panose="05030102010509060703" pitchFamily="18" charset="2"/>
              <a:buChar char="4"/>
            </a:pPr>
            <a:r>
              <a:rPr lang="en-US" sz="1600" dirty="0"/>
              <a:t>Within the organizational structure of DEVELOP fellows are elevated positions that support the program as a whole.</a:t>
            </a:r>
          </a:p>
          <a:p>
            <a:pPr marL="742950" lvl="1" indent="-285750">
              <a:spcBef>
                <a:spcPts val="0"/>
              </a:spcBef>
              <a:spcAft>
                <a:spcPts val="1800"/>
              </a:spcAft>
              <a:buClr>
                <a:srgbClr val="EF282F"/>
              </a:buClr>
              <a:buFont typeface="Webdings" panose="05030102010509060703" pitchFamily="18" charset="2"/>
              <a:buChar char="4"/>
            </a:pPr>
            <a:r>
              <a:rPr lang="en-US" sz="1600" dirty="0"/>
              <a:t>These positions are full-time supporting both nodes and the national program.</a:t>
            </a:r>
          </a:p>
          <a:p>
            <a:pPr marL="742950" lvl="1" indent="-285750">
              <a:spcBef>
                <a:spcPts val="0"/>
              </a:spcBef>
              <a:spcAft>
                <a:spcPts val="1800"/>
              </a:spcAft>
              <a:buClr>
                <a:srgbClr val="EF282F"/>
              </a:buClr>
              <a:buFont typeface="Webdings" panose="05030102010509060703" pitchFamily="18" charset="2"/>
              <a:buChar char="4"/>
            </a:pPr>
            <a:r>
              <a:rPr lang="en-US" sz="1600" dirty="0" smtClean="0"/>
              <a:t>No </a:t>
            </a:r>
            <a:r>
              <a:rPr lang="en-US" sz="1600" dirty="0" smtClean="0"/>
              <a:t>Fellow positions</a:t>
            </a:r>
            <a:r>
              <a:rPr lang="en-US" sz="1600" dirty="0" smtClean="0"/>
              <a:t> </a:t>
            </a:r>
            <a:r>
              <a:rPr lang="en-US" sz="1600" dirty="0"/>
              <a:t>will be competed in </a:t>
            </a:r>
            <a:r>
              <a:rPr lang="en-US" sz="1600" dirty="0" smtClean="0"/>
              <a:t>this spring, but the</a:t>
            </a:r>
            <a:r>
              <a:rPr lang="en-US" sz="1600" dirty="0" smtClean="0"/>
              <a:t> </a:t>
            </a:r>
            <a:r>
              <a:rPr lang="en-US" sz="1600" dirty="0"/>
              <a:t>the following </a:t>
            </a:r>
            <a:r>
              <a:rPr lang="en-US" sz="1600" dirty="0" smtClean="0"/>
              <a:t>nodes will compete in the summer for a fall 2020 start: Arizona – Tempe, Idaho – Pocatello, California – Ames, California – JPL, Virginia - Langley</a:t>
            </a:r>
            <a:endParaRPr lang="en-US" sz="1600" dirty="0"/>
          </a:p>
          <a:p>
            <a:pPr marL="742950" lvl="1" indent="-285750">
              <a:spcBef>
                <a:spcPts val="0"/>
              </a:spcBef>
              <a:spcAft>
                <a:spcPts val="1200"/>
              </a:spcAft>
              <a:buClr>
                <a:srgbClr val="EF282F"/>
              </a:buClr>
              <a:buFont typeface="Webdings" panose="05030102010509060703" pitchFamily="18" charset="2"/>
              <a:buChar char="4"/>
            </a:pPr>
            <a:r>
              <a:rPr lang="en-US" sz="1800" dirty="0"/>
              <a:t>More information is available on </a:t>
            </a:r>
            <a:r>
              <a:rPr lang="en-US" sz="1800" dirty="0" err="1"/>
              <a:t>DEVELOPedia</a:t>
            </a:r>
            <a:r>
              <a:rPr lang="en-US" sz="1800" dirty="0"/>
              <a:t>:</a:t>
            </a:r>
          </a:p>
          <a:p>
            <a:pPr marL="1200150" lvl="2" indent="-285750">
              <a:spcBef>
                <a:spcPts val="0"/>
              </a:spcBef>
              <a:spcAft>
                <a:spcPts val="1800"/>
              </a:spcAft>
              <a:buClr>
                <a:srgbClr val="EF282F"/>
              </a:buClr>
              <a:buFont typeface="Arial" panose="020B0604020202020204" pitchFamily="34" charset="0"/>
              <a:buChar char="•"/>
            </a:pPr>
            <a:r>
              <a:rPr lang="en-US" sz="1300" dirty="0"/>
              <a:t>Fellows: </a:t>
            </a:r>
            <a:r>
              <a:rPr lang="en-US" sz="1300" dirty="0">
                <a:hlinkClick r:id="rId4"/>
              </a:rPr>
              <a:t>http://www.devpedia.developexchange.com/dp/index.php?title=Fellow_Positions</a:t>
            </a:r>
            <a:r>
              <a:rPr lang="en-US" sz="1300" dirty="0"/>
              <a:t> </a:t>
            </a:r>
          </a:p>
        </p:txBody>
      </p:sp>
      <p:grpSp>
        <p:nvGrpSpPr>
          <p:cNvPr id="22" name="Group 21"/>
          <p:cNvGrpSpPr/>
          <p:nvPr/>
        </p:nvGrpSpPr>
        <p:grpSpPr>
          <a:xfrm>
            <a:off x="581019" y="5564292"/>
            <a:ext cx="9107594" cy="1007958"/>
            <a:chOff x="422969" y="5299697"/>
            <a:chExt cx="4157733" cy="1056769"/>
          </a:xfrm>
        </p:grpSpPr>
        <p:sp>
          <p:nvSpPr>
            <p:cNvPr id="23" name="Text Placeholder 5"/>
            <p:cNvSpPr txBox="1">
              <a:spLocks/>
            </p:cNvSpPr>
            <p:nvPr/>
          </p:nvSpPr>
          <p:spPr>
            <a:xfrm>
              <a:off x="422969" y="5307539"/>
              <a:ext cx="415773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err="1"/>
                <a:t>DEVELOPers</a:t>
              </a:r>
              <a:r>
                <a:rPr lang="en-US" sz="1600" dirty="0"/>
                <a:t> in these positions will be supporting both a node and national tasks. Still have questions? Reach out to any Lead/Fellow or Amanda!</a:t>
              </a:r>
              <a:endParaRPr lang="en-US" sz="1800" dirty="0"/>
            </a:p>
          </p:txBody>
        </p:sp>
        <p:sp>
          <p:nvSpPr>
            <p:cNvPr id="42" name="Rounded Rectangle 41"/>
            <p:cNvSpPr/>
            <p:nvPr/>
          </p:nvSpPr>
          <p:spPr>
            <a:xfrm>
              <a:off x="431667" y="5299697"/>
              <a:ext cx="4130871"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 Leads/Fellows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219075" y="1224167"/>
            <a:ext cx="9768987" cy="20609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is a DEVELOP Lead/Fellow? </a:t>
            </a:r>
            <a:r>
              <a:rPr lang="en-US" sz="1800" dirty="0"/>
              <a:t>The DEVELOP Lead/Fellow is an integral piece of the leadership team in the DEVELOP model. The people who assume this role are responsible for managing the majority of the day-to-day operations at their individual nodes, providing guidance and direction to their teams, supporting strategic planning for their node, and providing program-level NPO support.</a:t>
            </a:r>
          </a:p>
        </p:txBody>
      </p:sp>
      <p:sp>
        <p:nvSpPr>
          <p:cNvPr id="41" name="Text Placeholder 5"/>
          <p:cNvSpPr txBox="1">
            <a:spLocks/>
          </p:cNvSpPr>
          <p:nvPr/>
        </p:nvSpPr>
        <p:spPr>
          <a:xfrm>
            <a:off x="215684" y="2740732"/>
            <a:ext cx="5894239" cy="3255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Eligibility Requirements: </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for all Fellow positions</a:t>
            </a:r>
          </a:p>
          <a:p>
            <a:pPr marL="742950" lvl="1" indent="-285750">
              <a:spcBef>
                <a:spcPts val="0"/>
              </a:spcBef>
              <a:spcAft>
                <a:spcPts val="600"/>
              </a:spcAft>
              <a:buClr>
                <a:srgbClr val="EF282F"/>
              </a:buClr>
              <a:buFont typeface="Arial" panose="020B0604020202020204" pitchFamily="34" charset="0"/>
              <a:buChar char="•"/>
            </a:pPr>
            <a:r>
              <a:rPr lang="en-US" sz="1600" dirty="0"/>
              <a:t>College degree with minimum 3.0 GPA</a:t>
            </a:r>
          </a:p>
          <a:p>
            <a:pPr marL="742950" lvl="1" indent="-285750">
              <a:spcBef>
                <a:spcPts val="0"/>
              </a:spcBef>
              <a:spcAft>
                <a:spcPts val="600"/>
              </a:spcAft>
              <a:buClr>
                <a:srgbClr val="EF282F"/>
              </a:buClr>
              <a:buFont typeface="Arial" panose="020B0604020202020204" pitchFamily="34" charset="0"/>
              <a:buChar char="•"/>
            </a:pPr>
            <a:r>
              <a:rPr lang="en-US" sz="1600" dirty="0"/>
              <a:t>One or more terms with DEVELOP</a:t>
            </a:r>
          </a:p>
          <a:p>
            <a:pPr marL="742950" lvl="1" indent="-285750">
              <a:spcBef>
                <a:spcPts val="0"/>
              </a:spcBef>
              <a:spcAft>
                <a:spcPts val="600"/>
              </a:spcAft>
              <a:buClr>
                <a:srgbClr val="EF282F"/>
              </a:buClr>
              <a:buFont typeface="Arial" panose="020B0604020202020204" pitchFamily="34" charset="0"/>
              <a:buChar char="•"/>
            </a:pPr>
            <a:r>
              <a:rPr lang="en-US" sz="1600" dirty="0"/>
              <a:t>Open to Recent Graduate and Early/Transitioning Career Professional applicants</a:t>
            </a:r>
          </a:p>
          <a:p>
            <a:pPr marL="742950" lvl="1" indent="-285750">
              <a:spcBef>
                <a:spcPts val="0"/>
              </a:spcBef>
              <a:spcAft>
                <a:spcPts val="600"/>
              </a:spcAft>
              <a:buClr>
                <a:srgbClr val="EF282F"/>
              </a:buClr>
              <a:buFont typeface="Arial" panose="020B0604020202020204" pitchFamily="34" charset="0"/>
              <a:buChar char="•"/>
            </a:pPr>
            <a:r>
              <a:rPr lang="en-US" sz="1600" dirty="0"/>
              <a:t>Ability to begin the position in early September</a:t>
            </a:r>
          </a:p>
          <a:p>
            <a:pPr marL="742950" lvl="1" indent="-285750">
              <a:spcBef>
                <a:spcPts val="0"/>
              </a:spcBef>
              <a:spcAft>
                <a:spcPts val="600"/>
              </a:spcAft>
              <a:buClr>
                <a:srgbClr val="EF282F"/>
              </a:buClr>
              <a:buFont typeface="Arial" panose="020B0604020202020204" pitchFamily="34" charset="0"/>
              <a:buChar char="•"/>
            </a:pPr>
            <a:r>
              <a:rPr lang="en-US" sz="1600" dirty="0"/>
              <a:t>Ability to work 40 hours/week during typical business hours</a:t>
            </a:r>
          </a:p>
          <a:p>
            <a:pPr marL="742950" lvl="1" indent="-285750">
              <a:spcBef>
                <a:spcPts val="0"/>
              </a:spcBef>
              <a:spcAft>
                <a:spcPts val="600"/>
              </a:spcAft>
              <a:buClr>
                <a:srgbClr val="EF282F"/>
              </a:buClr>
              <a:buFont typeface="Arial" panose="020B0604020202020204" pitchFamily="34" charset="0"/>
              <a:buChar char="•"/>
            </a:pPr>
            <a:r>
              <a:rPr lang="en-US" sz="1600" dirty="0"/>
              <a:t>Proficient knowledge and understanding of DEVELOP</a:t>
            </a:r>
          </a:p>
          <a:p>
            <a:pPr marL="742950" lvl="1" indent="-285750">
              <a:spcBef>
                <a:spcPts val="0"/>
              </a:spcBef>
              <a:spcAft>
                <a:spcPts val="600"/>
              </a:spcAft>
              <a:buClr>
                <a:srgbClr val="EF282F"/>
              </a:buClr>
              <a:buFont typeface="Arial" panose="020B0604020202020204" pitchFamily="34" charset="0"/>
              <a:buChar char="•"/>
            </a:pPr>
            <a:r>
              <a:rPr lang="en-US" sz="1600" dirty="0"/>
              <a:t>Strong leadership and communication skills</a:t>
            </a:r>
          </a:p>
          <a:p>
            <a:pPr marL="742950" lvl="1" indent="-285750">
              <a:spcBef>
                <a:spcPts val="0"/>
              </a:spcBef>
              <a:spcAft>
                <a:spcPts val="600"/>
              </a:spcAft>
              <a:buClr>
                <a:srgbClr val="EF282F"/>
              </a:buClr>
              <a:buFont typeface="Arial" panose="020B0604020202020204" pitchFamily="34" charset="0"/>
              <a:buChar char="•"/>
            </a:pPr>
            <a:r>
              <a:rPr lang="en-US" sz="1600" dirty="0"/>
              <a:t>Demonstrated ability to generate project ideas and start/maintain partnerships</a:t>
            </a:r>
          </a:p>
        </p:txBody>
      </p:sp>
      <p:pic>
        <p:nvPicPr>
          <p:cNvPr id="43" name="Picture 42"/>
          <p:cNvPicPr>
            <a:picLocks noChangeAspect="1"/>
          </p:cNvPicPr>
          <p:nvPr/>
        </p:nvPicPr>
        <p:blipFill>
          <a:blip r:embed="rId4"/>
          <a:stretch>
            <a:fillRect/>
          </a:stretch>
        </p:blipFill>
        <p:spPr>
          <a:xfrm>
            <a:off x="6394970" y="3538333"/>
            <a:ext cx="3308045" cy="2204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22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Program Support</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
        <p:nvSpPr>
          <p:cNvPr id="22" name="Rounded Rectangle 21"/>
          <p:cNvSpPr/>
          <p:nvPr/>
        </p:nvSpPr>
        <p:spPr>
          <a:xfrm>
            <a:off x="531629"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Communications</a:t>
            </a:r>
          </a:p>
        </p:txBody>
      </p:sp>
      <p:sp>
        <p:nvSpPr>
          <p:cNvPr id="24" name="Rounded Rectangle 23"/>
          <p:cNvSpPr/>
          <p:nvPr/>
        </p:nvSpPr>
        <p:spPr>
          <a:xfrm>
            <a:off x="2968987"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Geoinformatics</a:t>
            </a:r>
            <a:endParaRPr lang="en-US" sz="1400" b="1" dirty="0"/>
          </a:p>
        </p:txBody>
      </p:sp>
      <p:sp>
        <p:nvSpPr>
          <p:cNvPr id="43" name="Rounded Rectangle 42"/>
          <p:cNvSpPr/>
          <p:nvPr/>
        </p:nvSpPr>
        <p:spPr>
          <a:xfrm>
            <a:off x="5368245"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Impact Analysis</a:t>
            </a:r>
          </a:p>
        </p:txBody>
      </p:sp>
      <p:sp>
        <p:nvSpPr>
          <p:cNvPr id="45" name="Rounded Rectangle 44"/>
          <p:cNvSpPr/>
          <p:nvPr/>
        </p:nvSpPr>
        <p:spPr>
          <a:xfrm>
            <a:off x="7767503"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Project Coordination</a:t>
            </a:r>
          </a:p>
        </p:txBody>
      </p:sp>
      <p:sp>
        <p:nvSpPr>
          <p:cNvPr id="2" name="Rectangle 1"/>
          <p:cNvSpPr/>
          <p:nvPr/>
        </p:nvSpPr>
        <p:spPr>
          <a:xfrm>
            <a:off x="404454" y="2208465"/>
            <a:ext cx="9339621" cy="4031873"/>
          </a:xfrm>
          <a:prstGeom prst="rect">
            <a:avLst/>
          </a:prstGeom>
        </p:spPr>
        <p:txBody>
          <a:bodyPr wrap="square">
            <a:spAutoFit/>
          </a:bodyPr>
          <a:lstStyle/>
          <a:p>
            <a:pPr marL="285750" indent="-285750">
              <a:spcBef>
                <a:spcPts val="0"/>
              </a:spcBef>
              <a:spcAft>
                <a:spcPts val="600"/>
              </a:spcAft>
              <a:buClr>
                <a:srgbClr val="EF282F"/>
              </a:buClr>
              <a:buFont typeface="Webdings" panose="05030102010509060703" pitchFamily="18" charset="2"/>
              <a:buChar char="4"/>
            </a:pPr>
            <a:r>
              <a:rPr lang="en-US" dirty="0">
                <a:solidFill>
                  <a:srgbClr val="0061AA"/>
                </a:solidFill>
              </a:rPr>
              <a:t>Skills Gained &amp; Opportunities</a:t>
            </a:r>
            <a:r>
              <a:rPr lang="en-US" dirty="0"/>
              <a:t>:</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Project Management: Project idea generation, proposal writing, technical editing, deliverable creation and review, dissemination of results.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Leadership: Opportunities for early career leadership, working with diverse teams.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Communication: Writing skills, presentations, </a:t>
            </a:r>
            <a:r>
              <a:rPr lang="en-US" sz="1600" dirty="0" err="1">
                <a:solidFill>
                  <a:schemeClr val="tx1">
                    <a:lumMod val="75000"/>
                    <a:lumOff val="25000"/>
                  </a:schemeClr>
                </a:solidFill>
              </a:rPr>
              <a:t>telecon</a:t>
            </a:r>
            <a:r>
              <a:rPr lang="en-US" sz="1600" dirty="0">
                <a:solidFill>
                  <a:schemeClr val="tx1">
                    <a:lumMod val="75000"/>
                    <a:lumOff val="25000"/>
                  </a:schemeClr>
                </a:solidFill>
              </a:rPr>
              <a:t> communication, meeting organization, working with diverse groups.</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Increased Personal &amp; Professional Awareness: Personality tests &amp; assessments, and critical feedback and skill strengthening.</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Shaping the Future of DEVELOP: Participation in leadership and strategic planning retreats, leading innovative projects and activities, participating in Fellow element teams, and strategic planning.</a:t>
            </a:r>
          </a:p>
          <a:p>
            <a:pPr marL="742950" lvl="1" indent="-285750">
              <a:spcBef>
                <a:spcPts val="0"/>
              </a:spcBef>
              <a:spcAft>
                <a:spcPts val="600"/>
              </a:spcAft>
              <a:buClr>
                <a:srgbClr val="EF282F"/>
              </a:buClr>
              <a:buFont typeface="Arial" panose="020B0604020202020204" pitchFamily="34" charset="0"/>
              <a:buChar char="•"/>
            </a:pPr>
            <a:r>
              <a:rPr lang="en-US" sz="1600" dirty="0">
                <a:solidFill>
                  <a:schemeClr val="tx1">
                    <a:lumMod val="75000"/>
                    <a:lumOff val="25000"/>
                  </a:schemeClr>
                </a:solidFill>
              </a:rPr>
              <a:t>Networking Opportunities: Meet &amp; Greets with NASA and partner organizations leadership, representing DEVELOP at meetings, and workshops and conferences (as funds and opportunities arise).</a:t>
            </a:r>
          </a:p>
        </p:txBody>
      </p:sp>
    </p:spTree>
    <p:extLst>
      <p:ext uri="{BB962C8B-B14F-4D97-AF65-F5344CB8AC3E}">
        <p14:creationId xmlns:p14="http://schemas.microsoft.com/office/powerpoint/2010/main" val="12226860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8BFE99-47F8-4E57-9BD5-64C0842B3038}">
  <ds:schemaRefs>
    <ds:schemaRef ds:uri="http://schemas.microsoft.com/sharepoint/v3/contenttype/forms"/>
  </ds:schemaRefs>
</ds:datastoreItem>
</file>

<file path=customXml/itemProps2.xml><?xml version="1.0" encoding="utf-8"?>
<ds:datastoreItem xmlns:ds="http://schemas.openxmlformats.org/officeDocument/2006/customXml" ds:itemID="{D69FA63C-184E-41A8-97BA-C24DF23E6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F2B9D6-A576-46F4-99CC-026CEDD0DB65}">
  <ds:schemaRefs>
    <ds:schemaRef ds:uri="http://purl.org/dc/elements/1.1/"/>
    <ds:schemaRef ds:uri="http://schemas.microsoft.com/office/2006/metadata/properties"/>
    <ds:schemaRef ds:uri="21e6a8e8-1dff-48a6-ab9b-8d556c6946c0"/>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4033</TotalTime>
  <Words>1520</Words>
  <Application>Microsoft Office PowerPoint</Application>
  <PresentationFormat>Widescreen</PresentationFormat>
  <Paragraphs>158</Paragraphs>
  <Slides>12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96</cp:revision>
  <dcterms:created xsi:type="dcterms:W3CDTF">2019-01-24T15:36:39Z</dcterms:created>
  <dcterms:modified xsi:type="dcterms:W3CDTF">2021-01-19T20:18:19Z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