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1"/>
  </p:notesMasterIdLst>
  <p:sldIdLst>
    <p:sldId id="256" r:id="rId2"/>
    <p:sldId id="258" r:id="rId3"/>
    <p:sldId id="259" r:id="rId4"/>
    <p:sldId id="260" r:id="rId5"/>
    <p:sldId id="261" r:id="rId6"/>
    <p:sldId id="262" r:id="rId7"/>
    <p:sldId id="263" r:id="rId8"/>
    <p:sldId id="264" r:id="rId9"/>
    <p:sldId id="287" r:id="rId10"/>
    <p:sldId id="288" r:id="rId11"/>
    <p:sldId id="289" r:id="rId12"/>
    <p:sldId id="290" r:id="rId13"/>
    <p:sldId id="291" r:id="rId14"/>
    <p:sldId id="292" r:id="rId15"/>
    <p:sldId id="293" r:id="rId16"/>
    <p:sldId id="294" r:id="rId17"/>
    <p:sldId id="295" r:id="rId18"/>
    <p:sldId id="296" r:id="rId19"/>
    <p:sldId id="284" r:id="rId20"/>
    <p:sldId id="298" r:id="rId21"/>
    <p:sldId id="299" r:id="rId22"/>
    <p:sldId id="300" r:id="rId23"/>
    <p:sldId id="301" r:id="rId24"/>
    <p:sldId id="302" r:id="rId25"/>
    <p:sldId id="303" r:id="rId26"/>
    <p:sldId id="304" r:id="rId27"/>
    <p:sldId id="305" r:id="rId28"/>
    <p:sldId id="297" r:id="rId29"/>
    <p:sldId id="276" r:id="rId30"/>
  </p:sldIdLst>
  <p:sldSz cx="12192000" cy="6858000"/>
  <p:notesSz cx="6858000" cy="9144000"/>
  <p:embeddedFontLst>
    <p:embeddedFont>
      <p:font typeface="Century Gothic" panose="020B0502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Webdings" panose="05030102010509060703" pitchFamily="18" charset="2"/>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t8QhzXxRaWqn/LKT2krDqmFy9R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US 329B-Affiliate)" initials="BRC(3" lastIdx="29" clrIdx="0">
    <p:extLst>
      <p:ext uri="{19B8F6BF-5375-455C-9EA6-DF929625EA0E}">
        <p15:presenceInfo xmlns:p15="http://schemas.microsoft.com/office/powerpoint/2012/main" userId="S-1-5-21-1608413684-1126320247-1535859923-190804" providerId="AD"/>
      </p:ext>
    </p:extLst>
  </p:cmAuthor>
  <p:cmAuthor id="2" name="Neugebauer, Sydney E. (LARC-E3)[SSAI DEVELOP]" initials="NSE(D" lastIdx="25" clrIdx="1">
    <p:extLst>
      <p:ext uri="{19B8F6BF-5375-455C-9EA6-DF929625EA0E}">
        <p15:presenceInfo xmlns:p15="http://schemas.microsoft.com/office/powerpoint/2012/main" userId="S-1-5-21-330711430-3775241029-4075259233-8960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379C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A6F461-0388-4FA3-9B32-05123B1D45FD}">
  <a:tblStyle styleId="{9DA6F461-0388-4FA3-9B32-05123B1D45F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72E7F3B-281A-45DD-B848-A6401EB9468B}"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dk1">
              <a:alpha val="20000"/>
            </a:schemeClr>
          </a:solidFill>
        </a:fill>
      </a:tcStyle>
    </a:band1H>
    <a:band2H>
      <a:tcTxStyle b="off" i="off"/>
      <a:tcStyle>
        <a:tcBdr/>
      </a:tcStyle>
    </a:band2H>
    <a:band1V>
      <a:tcTxStyle b="off" i="off"/>
      <a:tcStyle>
        <a:tcBdr/>
        <a:fill>
          <a:solidFill>
            <a:schemeClr val="dk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dk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dk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31" autoAdjust="0"/>
    <p:restoredTop sz="77116" autoAdjust="0"/>
  </p:normalViewPr>
  <p:slideViewPr>
    <p:cSldViewPr snapToGrid="0" snapToObjects="1">
      <p:cViewPr varScale="1">
        <p:scale>
          <a:sx n="64" d="100"/>
          <a:sy n="64" d="100"/>
        </p:scale>
        <p:origin x="1277" y="3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customschemas.google.com/relationships/presentationmetadata" Target="metadata"/><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1T13:09:38.107" idx="10">
    <p:pos x="7465" y="1025"/>
    <p:text>This image is fairly washed out. Would it be possible to find an image with more contrast?</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1E908-D5CD-4398-81BB-63E57DB22E4B}" type="doc">
      <dgm:prSet loTypeId="urn:microsoft.com/office/officeart/2005/8/layout/hierarchy5" loCatId="hierarchy" qsTypeId="urn:microsoft.com/office/officeart/2005/8/quickstyle/simple1" qsCatId="simple" csTypeId="urn:microsoft.com/office/officeart/2005/8/colors/accent0_1" csCatId="mainScheme" phldr="1"/>
      <dgm:spPr/>
      <dgm:t>
        <a:bodyPr/>
        <a:lstStyle/>
        <a:p>
          <a:endParaRPr lang="en-US"/>
        </a:p>
      </dgm:t>
    </dgm:pt>
    <dgm:pt modelId="{868881BB-DAE5-48BF-82F3-AFFBEC36DF74}">
      <dgm:prSet phldrT="[Text]" custT="1"/>
      <dgm:spPr/>
      <dgm:t>
        <a:bodyPr/>
        <a:lstStyle/>
        <a:p>
          <a:r>
            <a:rPr lang="en-US" sz="1400" dirty="0">
              <a:latin typeface="Century Gothic" panose="020B0502020202020204" pitchFamily="34" charset="0"/>
            </a:rPr>
            <a:t>1) </a:t>
          </a:r>
          <a:r>
            <a:rPr lang="en-US" sz="1400" dirty="0" err="1">
              <a:latin typeface="Century Gothic" panose="020B0502020202020204" pitchFamily="34" charset="0"/>
            </a:rPr>
            <a:t>Mesonet</a:t>
          </a:r>
          <a:r>
            <a:rPr lang="en-US" sz="1400" dirty="0">
              <a:latin typeface="Century Gothic" panose="020B0502020202020204" pitchFamily="34" charset="0"/>
            </a:rPr>
            <a:t> dataset converted to spatial data frame</a:t>
          </a:r>
        </a:p>
        <a:p>
          <a:endParaRPr lang="en-US" sz="1400" dirty="0">
            <a:latin typeface="Century Gothic" panose="020B0502020202020204" pitchFamily="34" charset="0"/>
          </a:endParaRPr>
        </a:p>
        <a:p>
          <a:r>
            <a:rPr lang="en-US" sz="1400" dirty="0">
              <a:latin typeface="Century Gothic" panose="020B0502020202020204" pitchFamily="34" charset="0"/>
            </a:rPr>
            <a:t>2) Values extracted from SMAP raster layer</a:t>
          </a:r>
        </a:p>
      </dgm:t>
    </dgm:pt>
    <dgm:pt modelId="{9D5D8AEF-7C86-4F12-89EE-B4A27E0E7C57}" type="parTrans" cxnId="{216D4DCB-FF89-4BFD-9922-9EFD798FE93E}">
      <dgm:prSet/>
      <dgm:spPr/>
      <dgm:t>
        <a:bodyPr/>
        <a:lstStyle/>
        <a:p>
          <a:endParaRPr lang="en-US"/>
        </a:p>
      </dgm:t>
    </dgm:pt>
    <dgm:pt modelId="{A264F78B-4811-4F64-B335-4D9E3D59F7E9}" type="sibTrans" cxnId="{216D4DCB-FF89-4BFD-9922-9EFD798FE93E}">
      <dgm:prSet/>
      <dgm:spPr/>
      <dgm:t>
        <a:bodyPr/>
        <a:lstStyle/>
        <a:p>
          <a:endParaRPr lang="en-US"/>
        </a:p>
      </dgm:t>
    </dgm:pt>
    <dgm:pt modelId="{7B323064-CD13-4FBC-9E63-A619615764D1}">
      <dgm:prSet phldrT="[Text]" custT="1"/>
      <dgm:spPr/>
      <dgm:t>
        <a:bodyPr/>
        <a:lstStyle/>
        <a:p>
          <a:r>
            <a:rPr lang="en-US" sz="1400" dirty="0">
              <a:latin typeface="Century Gothic" panose="020B0502020202020204" pitchFamily="34" charset="0"/>
            </a:rPr>
            <a:t>3) Medians computed for 5-cm SMAP and 2-, 4-, &amp; 8-inch </a:t>
          </a:r>
          <a:r>
            <a:rPr lang="en-US" sz="1400" dirty="0" err="1">
              <a:latin typeface="Century Gothic" panose="020B0502020202020204" pitchFamily="34" charset="0"/>
            </a:rPr>
            <a:t>Mesonet</a:t>
          </a:r>
          <a:endParaRPr lang="en-US" sz="1400" dirty="0">
            <a:latin typeface="Century Gothic" panose="020B0502020202020204" pitchFamily="34" charset="0"/>
          </a:endParaRPr>
        </a:p>
      </dgm:t>
    </dgm:pt>
    <dgm:pt modelId="{64F2AD7E-10F0-4BD3-9C4B-41B0E475D770}" type="parTrans" cxnId="{B70DCAAE-D7D5-4330-9143-43DDBAD173BC}">
      <dgm:prSet/>
      <dgm:spPr/>
      <dgm:t>
        <a:bodyPr/>
        <a:lstStyle/>
        <a:p>
          <a:endParaRPr lang="en-US"/>
        </a:p>
      </dgm:t>
    </dgm:pt>
    <dgm:pt modelId="{FF66A9AB-8CCC-4DA3-8D5A-5A4DFF68D54C}" type="sibTrans" cxnId="{B70DCAAE-D7D5-4330-9143-43DDBAD173BC}">
      <dgm:prSet/>
      <dgm:spPr/>
      <dgm:t>
        <a:bodyPr/>
        <a:lstStyle/>
        <a:p>
          <a:endParaRPr lang="en-US"/>
        </a:p>
      </dgm:t>
    </dgm:pt>
    <dgm:pt modelId="{6E5EF193-848C-4A8F-876B-D9D95D067203}">
      <dgm:prSet phldrT="[Text]" custT="1"/>
      <dgm:spPr/>
      <dgm:t>
        <a:bodyPr/>
        <a:lstStyle/>
        <a:p>
          <a:r>
            <a:rPr lang="en-US" sz="1400" dirty="0">
              <a:latin typeface="Century Gothic" panose="020B0502020202020204" pitchFamily="34" charset="0"/>
            </a:rPr>
            <a:t>5) RMSE computed for daily time scale</a:t>
          </a:r>
        </a:p>
      </dgm:t>
    </dgm:pt>
    <dgm:pt modelId="{107C23B8-4534-4F6B-A09F-FEEF76A336DA}" type="parTrans" cxnId="{D5B62F95-916F-42F4-9838-C304F1C31ABA}">
      <dgm:prSet/>
      <dgm:spPr/>
      <dgm:t>
        <a:bodyPr/>
        <a:lstStyle/>
        <a:p>
          <a:endParaRPr lang="en-US"/>
        </a:p>
      </dgm:t>
    </dgm:pt>
    <dgm:pt modelId="{4CC6493A-74F8-4875-8007-6415488449A3}" type="sibTrans" cxnId="{D5B62F95-916F-42F4-9838-C304F1C31ABA}">
      <dgm:prSet/>
      <dgm:spPr/>
      <dgm:t>
        <a:bodyPr/>
        <a:lstStyle/>
        <a:p>
          <a:endParaRPr lang="en-US"/>
        </a:p>
      </dgm:t>
    </dgm:pt>
    <dgm:pt modelId="{C2D72F46-B6F0-4DDC-B6F0-A082D5DC0E97}">
      <dgm:prSet phldrT="[Text]" custT="1"/>
      <dgm:spPr/>
      <dgm:t>
        <a:bodyPr/>
        <a:lstStyle/>
        <a:p>
          <a:r>
            <a:rPr lang="en-US" sz="1400" dirty="0">
              <a:latin typeface="Century Gothic" panose="020B0502020202020204" pitchFamily="34" charset="0"/>
            </a:rPr>
            <a:t>6) 3-day &amp; 7-day rolling means </a:t>
          </a:r>
        </a:p>
      </dgm:t>
    </dgm:pt>
    <dgm:pt modelId="{A5CDD5CD-5F8E-4964-A59C-969E5A2C8EFE}" type="parTrans" cxnId="{77158922-B1B4-4F40-8385-B6D295659B1A}">
      <dgm:prSet/>
      <dgm:spPr/>
      <dgm:t>
        <a:bodyPr/>
        <a:lstStyle/>
        <a:p>
          <a:endParaRPr lang="en-US"/>
        </a:p>
      </dgm:t>
    </dgm:pt>
    <dgm:pt modelId="{59518878-84F3-42C9-BFC1-7B81B5D0C3F9}" type="sibTrans" cxnId="{77158922-B1B4-4F40-8385-B6D295659B1A}">
      <dgm:prSet/>
      <dgm:spPr/>
      <dgm:t>
        <a:bodyPr/>
        <a:lstStyle/>
        <a:p>
          <a:endParaRPr lang="en-US"/>
        </a:p>
      </dgm:t>
    </dgm:pt>
    <dgm:pt modelId="{83027F78-6D1C-429F-9A41-EC5B434B55A2}">
      <dgm:prSet phldrT="[Text]" custT="1"/>
      <dgm:spPr/>
      <dgm:t>
        <a:bodyPr/>
        <a:lstStyle/>
        <a:p>
          <a:r>
            <a:rPr lang="en-US" sz="1400" dirty="0">
              <a:latin typeface="Century Gothic" panose="020B0502020202020204" pitchFamily="34" charset="0"/>
            </a:rPr>
            <a:t>4) Time series plots &amp; soil descriptions data table</a:t>
          </a:r>
        </a:p>
      </dgm:t>
    </dgm:pt>
    <dgm:pt modelId="{45D10607-C004-4C97-B08A-4E11261578E3}" type="parTrans" cxnId="{67E303CF-1962-4528-9E8B-E46A14C7C4B0}">
      <dgm:prSet/>
      <dgm:spPr/>
      <dgm:t>
        <a:bodyPr/>
        <a:lstStyle/>
        <a:p>
          <a:endParaRPr lang="en-US"/>
        </a:p>
      </dgm:t>
    </dgm:pt>
    <dgm:pt modelId="{53F744DC-3D2D-42CB-B3AF-D5DB1CD14526}" type="sibTrans" cxnId="{67E303CF-1962-4528-9E8B-E46A14C7C4B0}">
      <dgm:prSet/>
      <dgm:spPr/>
      <dgm:t>
        <a:bodyPr/>
        <a:lstStyle/>
        <a:p>
          <a:endParaRPr lang="en-US"/>
        </a:p>
      </dgm:t>
    </dgm:pt>
    <dgm:pt modelId="{F3970F0B-D64E-4ED4-AA78-DCE3887FE1FD}">
      <dgm:prSet phldrT="[Text]" custT="1"/>
      <dgm:spPr/>
      <dgm:t>
        <a:bodyPr/>
        <a:lstStyle/>
        <a:p>
          <a:pPr algn="l"/>
          <a:r>
            <a:rPr lang="en-US" sz="1400" dirty="0">
              <a:latin typeface="Century Gothic" panose="020B0502020202020204" pitchFamily="34" charset="0"/>
            </a:rPr>
            <a:t>   7) Soil texture     comparison to RMSE</a:t>
          </a:r>
        </a:p>
      </dgm:t>
    </dgm:pt>
    <dgm:pt modelId="{33515E95-5ADF-4D72-965F-137EDE0F0747}" type="parTrans" cxnId="{0833F722-EFC9-4B17-B379-4D1F372A56E1}">
      <dgm:prSet/>
      <dgm:spPr/>
      <dgm:t>
        <a:bodyPr/>
        <a:lstStyle/>
        <a:p>
          <a:endParaRPr lang="en-US"/>
        </a:p>
      </dgm:t>
    </dgm:pt>
    <dgm:pt modelId="{8E9A12CA-CAE1-4882-9388-3D24C7E70F99}" type="sibTrans" cxnId="{0833F722-EFC9-4B17-B379-4D1F372A56E1}">
      <dgm:prSet/>
      <dgm:spPr/>
      <dgm:t>
        <a:bodyPr/>
        <a:lstStyle/>
        <a:p>
          <a:endParaRPr lang="en-US"/>
        </a:p>
      </dgm:t>
    </dgm:pt>
    <dgm:pt modelId="{56B0BBAF-BAB4-42BB-9392-1A9B0C757525}">
      <dgm:prSet phldrT="[Text]"/>
      <dgm:spPr/>
      <dgm:t>
        <a:bodyPr/>
        <a:lstStyle/>
        <a:p>
          <a:r>
            <a:rPr lang="en-US" b="1" dirty="0">
              <a:latin typeface="Century Gothic" panose="020B0502020202020204" pitchFamily="34" charset="0"/>
            </a:rPr>
            <a:t>DATA ACQUISITION</a:t>
          </a:r>
        </a:p>
      </dgm:t>
    </dgm:pt>
    <dgm:pt modelId="{0CCA74F5-4817-4410-9951-8FA195AF5CDB}" type="parTrans" cxnId="{E30C404D-627E-45F2-A3A6-1FB1F989D912}">
      <dgm:prSet/>
      <dgm:spPr/>
      <dgm:t>
        <a:bodyPr/>
        <a:lstStyle/>
        <a:p>
          <a:endParaRPr lang="en-US"/>
        </a:p>
      </dgm:t>
    </dgm:pt>
    <dgm:pt modelId="{A4439424-D788-4A78-AB37-6AB2E21AC94A}" type="sibTrans" cxnId="{E30C404D-627E-45F2-A3A6-1FB1F989D912}">
      <dgm:prSet/>
      <dgm:spPr/>
      <dgm:t>
        <a:bodyPr/>
        <a:lstStyle/>
        <a:p>
          <a:endParaRPr lang="en-US"/>
        </a:p>
      </dgm:t>
    </dgm:pt>
    <dgm:pt modelId="{DBE8568E-90F9-4C5D-981F-49A20C1ACD3A}">
      <dgm:prSet phldrT="[Text]"/>
      <dgm:spPr/>
      <dgm:t>
        <a:bodyPr/>
        <a:lstStyle/>
        <a:p>
          <a:r>
            <a:rPr lang="en-US" b="1" dirty="0">
              <a:latin typeface="Century Gothic" panose="020B0502020202020204" pitchFamily="34" charset="0"/>
            </a:rPr>
            <a:t>DATA VISUALIZATION</a:t>
          </a:r>
        </a:p>
      </dgm:t>
    </dgm:pt>
    <dgm:pt modelId="{00C4BCBE-F79D-4CC9-899B-16424609BC78}" type="parTrans" cxnId="{D60C4BDC-3D60-43F2-93AD-3A578D402A6B}">
      <dgm:prSet/>
      <dgm:spPr/>
      <dgm:t>
        <a:bodyPr/>
        <a:lstStyle/>
        <a:p>
          <a:endParaRPr lang="en-US"/>
        </a:p>
      </dgm:t>
    </dgm:pt>
    <dgm:pt modelId="{90D0AE20-D1CD-4523-9A2E-A599E477E74E}" type="sibTrans" cxnId="{D60C4BDC-3D60-43F2-93AD-3A578D402A6B}">
      <dgm:prSet/>
      <dgm:spPr/>
      <dgm:t>
        <a:bodyPr/>
        <a:lstStyle/>
        <a:p>
          <a:endParaRPr lang="en-US"/>
        </a:p>
      </dgm:t>
    </dgm:pt>
    <dgm:pt modelId="{525EE54E-C4A0-45BC-A2DA-0246EF506607}">
      <dgm:prSet phldrT="[Text]"/>
      <dgm:spPr/>
      <dgm:t>
        <a:bodyPr/>
        <a:lstStyle/>
        <a:p>
          <a:r>
            <a:rPr lang="en-US" b="1" dirty="0">
              <a:latin typeface="Century Gothic" panose="020B0502020202020204" pitchFamily="34" charset="0"/>
            </a:rPr>
            <a:t>DATA ANALYSIS</a:t>
          </a:r>
        </a:p>
      </dgm:t>
    </dgm:pt>
    <dgm:pt modelId="{DB591143-44ED-47B6-AA11-B016D574C5F4}" type="parTrans" cxnId="{1BBFB471-981A-41AD-A048-4B3DC17A2FBD}">
      <dgm:prSet/>
      <dgm:spPr/>
      <dgm:t>
        <a:bodyPr/>
        <a:lstStyle/>
        <a:p>
          <a:endParaRPr lang="en-US"/>
        </a:p>
      </dgm:t>
    </dgm:pt>
    <dgm:pt modelId="{124D7816-E94D-430E-8815-DF6B3AA9CA8B}" type="sibTrans" cxnId="{1BBFB471-981A-41AD-A048-4B3DC17A2FBD}">
      <dgm:prSet/>
      <dgm:spPr/>
      <dgm:t>
        <a:bodyPr/>
        <a:lstStyle/>
        <a:p>
          <a:endParaRPr lang="en-US"/>
        </a:p>
      </dgm:t>
    </dgm:pt>
    <dgm:pt modelId="{E521AE1A-4E15-4B61-A3F4-6F8228838921}" type="pres">
      <dgm:prSet presAssocID="{1CF1E908-D5CD-4398-81BB-63E57DB22E4B}" presName="mainComposite" presStyleCnt="0">
        <dgm:presLayoutVars>
          <dgm:chPref val="1"/>
          <dgm:dir/>
          <dgm:animOne val="branch"/>
          <dgm:animLvl val="lvl"/>
          <dgm:resizeHandles val="exact"/>
        </dgm:presLayoutVars>
      </dgm:prSet>
      <dgm:spPr/>
      <dgm:t>
        <a:bodyPr/>
        <a:lstStyle/>
        <a:p>
          <a:endParaRPr lang="en-US"/>
        </a:p>
      </dgm:t>
    </dgm:pt>
    <dgm:pt modelId="{521DB458-A132-41E9-95A2-0112356741F4}" type="pres">
      <dgm:prSet presAssocID="{1CF1E908-D5CD-4398-81BB-63E57DB22E4B}" presName="hierFlow" presStyleCnt="0"/>
      <dgm:spPr/>
    </dgm:pt>
    <dgm:pt modelId="{2EA0F0E2-664C-422E-A758-62060686112F}" type="pres">
      <dgm:prSet presAssocID="{1CF1E908-D5CD-4398-81BB-63E57DB22E4B}" presName="firstBuf" presStyleCnt="0"/>
      <dgm:spPr/>
    </dgm:pt>
    <dgm:pt modelId="{195D7A2C-BCAF-4B22-BD7D-915A725E6F27}" type="pres">
      <dgm:prSet presAssocID="{1CF1E908-D5CD-4398-81BB-63E57DB22E4B}" presName="hierChild1" presStyleCnt="0">
        <dgm:presLayoutVars>
          <dgm:chPref val="1"/>
          <dgm:animOne val="branch"/>
          <dgm:animLvl val="lvl"/>
        </dgm:presLayoutVars>
      </dgm:prSet>
      <dgm:spPr/>
    </dgm:pt>
    <dgm:pt modelId="{0D540E41-9128-442B-805E-B3603D811B5B}" type="pres">
      <dgm:prSet presAssocID="{868881BB-DAE5-48BF-82F3-AFFBEC36DF74}" presName="Name17" presStyleCnt="0"/>
      <dgm:spPr/>
    </dgm:pt>
    <dgm:pt modelId="{22F47FCD-31ED-4685-BBAE-064EE5F21847}" type="pres">
      <dgm:prSet presAssocID="{868881BB-DAE5-48BF-82F3-AFFBEC36DF74}" presName="level1Shape" presStyleLbl="node0" presStyleIdx="0" presStyleCnt="1" custScaleY="363735">
        <dgm:presLayoutVars>
          <dgm:chPref val="3"/>
        </dgm:presLayoutVars>
      </dgm:prSet>
      <dgm:spPr/>
      <dgm:t>
        <a:bodyPr/>
        <a:lstStyle/>
        <a:p>
          <a:endParaRPr lang="en-US"/>
        </a:p>
      </dgm:t>
    </dgm:pt>
    <dgm:pt modelId="{CF02208D-17CF-4160-8AAF-2E56323A4C3F}" type="pres">
      <dgm:prSet presAssocID="{868881BB-DAE5-48BF-82F3-AFFBEC36DF74}" presName="hierChild2" presStyleCnt="0"/>
      <dgm:spPr/>
    </dgm:pt>
    <dgm:pt modelId="{2BCF80F8-0E77-4044-A848-C1001A6285B6}" type="pres">
      <dgm:prSet presAssocID="{64F2AD7E-10F0-4BD3-9C4B-41B0E475D770}" presName="Name25" presStyleLbl="parChTrans1D2" presStyleIdx="0" presStyleCnt="2"/>
      <dgm:spPr/>
      <dgm:t>
        <a:bodyPr/>
        <a:lstStyle/>
        <a:p>
          <a:endParaRPr lang="en-US"/>
        </a:p>
      </dgm:t>
    </dgm:pt>
    <dgm:pt modelId="{03111F81-A8B5-43E7-9049-53AFC012211B}" type="pres">
      <dgm:prSet presAssocID="{64F2AD7E-10F0-4BD3-9C4B-41B0E475D770}" presName="connTx" presStyleLbl="parChTrans1D2" presStyleIdx="0" presStyleCnt="2"/>
      <dgm:spPr/>
      <dgm:t>
        <a:bodyPr/>
        <a:lstStyle/>
        <a:p>
          <a:endParaRPr lang="en-US"/>
        </a:p>
      </dgm:t>
    </dgm:pt>
    <dgm:pt modelId="{ED8EA4BD-7EA7-4D13-96B3-EF8A3750E011}" type="pres">
      <dgm:prSet presAssocID="{7B323064-CD13-4FBC-9E63-A619615764D1}" presName="Name30" presStyleCnt="0"/>
      <dgm:spPr/>
    </dgm:pt>
    <dgm:pt modelId="{4D1BFBAC-8EC8-4773-8F61-758F0A54C560}" type="pres">
      <dgm:prSet presAssocID="{7B323064-CD13-4FBC-9E63-A619615764D1}" presName="level2Shape" presStyleLbl="node2" presStyleIdx="0" presStyleCnt="2"/>
      <dgm:spPr/>
      <dgm:t>
        <a:bodyPr/>
        <a:lstStyle/>
        <a:p>
          <a:endParaRPr lang="en-US"/>
        </a:p>
      </dgm:t>
    </dgm:pt>
    <dgm:pt modelId="{C1E0C322-BF81-408B-88E1-499F21AB8A54}" type="pres">
      <dgm:prSet presAssocID="{7B323064-CD13-4FBC-9E63-A619615764D1}" presName="hierChild3" presStyleCnt="0"/>
      <dgm:spPr/>
    </dgm:pt>
    <dgm:pt modelId="{78270C51-084A-4970-ACC8-6BC50456F668}" type="pres">
      <dgm:prSet presAssocID="{107C23B8-4534-4F6B-A09F-FEEF76A336DA}" presName="Name25" presStyleLbl="parChTrans1D3" presStyleIdx="0" presStyleCnt="3"/>
      <dgm:spPr/>
      <dgm:t>
        <a:bodyPr/>
        <a:lstStyle/>
        <a:p>
          <a:endParaRPr lang="en-US"/>
        </a:p>
      </dgm:t>
    </dgm:pt>
    <dgm:pt modelId="{8DD91B83-B08B-4736-B653-D40D55F1983E}" type="pres">
      <dgm:prSet presAssocID="{107C23B8-4534-4F6B-A09F-FEEF76A336DA}" presName="connTx" presStyleLbl="parChTrans1D3" presStyleIdx="0" presStyleCnt="3"/>
      <dgm:spPr/>
      <dgm:t>
        <a:bodyPr/>
        <a:lstStyle/>
        <a:p>
          <a:endParaRPr lang="en-US"/>
        </a:p>
      </dgm:t>
    </dgm:pt>
    <dgm:pt modelId="{D8ED78DE-AF3E-4052-A38A-12C1563FAB78}" type="pres">
      <dgm:prSet presAssocID="{6E5EF193-848C-4A8F-876B-D9D95D067203}" presName="Name30" presStyleCnt="0"/>
      <dgm:spPr/>
    </dgm:pt>
    <dgm:pt modelId="{54ADC6D2-3DC5-4A51-8E28-6D749F8974EB}" type="pres">
      <dgm:prSet presAssocID="{6E5EF193-848C-4A8F-876B-D9D95D067203}" presName="level2Shape" presStyleLbl="node3" presStyleIdx="0" presStyleCnt="3"/>
      <dgm:spPr/>
      <dgm:t>
        <a:bodyPr/>
        <a:lstStyle/>
        <a:p>
          <a:endParaRPr lang="en-US"/>
        </a:p>
      </dgm:t>
    </dgm:pt>
    <dgm:pt modelId="{E6EDE30A-EC56-4495-9B5A-FFE96404E072}" type="pres">
      <dgm:prSet presAssocID="{6E5EF193-848C-4A8F-876B-D9D95D067203}" presName="hierChild3" presStyleCnt="0"/>
      <dgm:spPr/>
    </dgm:pt>
    <dgm:pt modelId="{C33E0584-2FC7-46E2-8860-A1ADBFA95B32}" type="pres">
      <dgm:prSet presAssocID="{A5CDD5CD-5F8E-4964-A59C-969E5A2C8EFE}" presName="Name25" presStyleLbl="parChTrans1D3" presStyleIdx="1" presStyleCnt="3"/>
      <dgm:spPr/>
      <dgm:t>
        <a:bodyPr/>
        <a:lstStyle/>
        <a:p>
          <a:endParaRPr lang="en-US"/>
        </a:p>
      </dgm:t>
    </dgm:pt>
    <dgm:pt modelId="{7BFDC5C5-4398-4307-8798-AEABBF317651}" type="pres">
      <dgm:prSet presAssocID="{A5CDD5CD-5F8E-4964-A59C-969E5A2C8EFE}" presName="connTx" presStyleLbl="parChTrans1D3" presStyleIdx="1" presStyleCnt="3"/>
      <dgm:spPr/>
      <dgm:t>
        <a:bodyPr/>
        <a:lstStyle/>
        <a:p>
          <a:endParaRPr lang="en-US"/>
        </a:p>
      </dgm:t>
    </dgm:pt>
    <dgm:pt modelId="{CEE984FD-A52D-4F45-B388-7507B27B7639}" type="pres">
      <dgm:prSet presAssocID="{C2D72F46-B6F0-4DDC-B6F0-A082D5DC0E97}" presName="Name30" presStyleCnt="0"/>
      <dgm:spPr/>
    </dgm:pt>
    <dgm:pt modelId="{6307B77F-453D-4620-BD41-682A76510AE2}" type="pres">
      <dgm:prSet presAssocID="{C2D72F46-B6F0-4DDC-B6F0-A082D5DC0E97}" presName="level2Shape" presStyleLbl="node3" presStyleIdx="1" presStyleCnt="3"/>
      <dgm:spPr/>
      <dgm:t>
        <a:bodyPr/>
        <a:lstStyle/>
        <a:p>
          <a:endParaRPr lang="en-US"/>
        </a:p>
      </dgm:t>
    </dgm:pt>
    <dgm:pt modelId="{B3C2661E-3059-4A3D-B975-A660D7327EE7}" type="pres">
      <dgm:prSet presAssocID="{C2D72F46-B6F0-4DDC-B6F0-A082D5DC0E97}" presName="hierChild3" presStyleCnt="0"/>
      <dgm:spPr/>
    </dgm:pt>
    <dgm:pt modelId="{48FC1078-DFD7-48B1-AB36-DD86154402A4}" type="pres">
      <dgm:prSet presAssocID="{45D10607-C004-4C97-B08A-4E11261578E3}" presName="Name25" presStyleLbl="parChTrans1D2" presStyleIdx="1" presStyleCnt="2"/>
      <dgm:spPr/>
      <dgm:t>
        <a:bodyPr/>
        <a:lstStyle/>
        <a:p>
          <a:endParaRPr lang="en-US"/>
        </a:p>
      </dgm:t>
    </dgm:pt>
    <dgm:pt modelId="{66D42EDB-28DE-402B-9428-F053E2DAE58C}" type="pres">
      <dgm:prSet presAssocID="{45D10607-C004-4C97-B08A-4E11261578E3}" presName="connTx" presStyleLbl="parChTrans1D2" presStyleIdx="1" presStyleCnt="2"/>
      <dgm:spPr/>
      <dgm:t>
        <a:bodyPr/>
        <a:lstStyle/>
        <a:p>
          <a:endParaRPr lang="en-US"/>
        </a:p>
      </dgm:t>
    </dgm:pt>
    <dgm:pt modelId="{3E0FEAB9-0394-46F3-8560-34A913364E2C}" type="pres">
      <dgm:prSet presAssocID="{83027F78-6D1C-429F-9A41-EC5B434B55A2}" presName="Name30" presStyleCnt="0"/>
      <dgm:spPr/>
    </dgm:pt>
    <dgm:pt modelId="{7B77864A-D4B2-4A52-8E47-18F3AAB0D5B7}" type="pres">
      <dgm:prSet presAssocID="{83027F78-6D1C-429F-9A41-EC5B434B55A2}" presName="level2Shape" presStyleLbl="node2" presStyleIdx="1" presStyleCnt="2"/>
      <dgm:spPr/>
      <dgm:t>
        <a:bodyPr/>
        <a:lstStyle/>
        <a:p>
          <a:endParaRPr lang="en-US"/>
        </a:p>
      </dgm:t>
    </dgm:pt>
    <dgm:pt modelId="{1F51BBC4-33D9-4725-B148-683C4EE77F68}" type="pres">
      <dgm:prSet presAssocID="{83027F78-6D1C-429F-9A41-EC5B434B55A2}" presName="hierChild3" presStyleCnt="0"/>
      <dgm:spPr/>
    </dgm:pt>
    <dgm:pt modelId="{271639A7-D035-463B-9562-A4AE1B660136}" type="pres">
      <dgm:prSet presAssocID="{33515E95-5ADF-4D72-965F-137EDE0F0747}" presName="Name25" presStyleLbl="parChTrans1D3" presStyleIdx="2" presStyleCnt="3"/>
      <dgm:spPr/>
      <dgm:t>
        <a:bodyPr/>
        <a:lstStyle/>
        <a:p>
          <a:endParaRPr lang="en-US"/>
        </a:p>
      </dgm:t>
    </dgm:pt>
    <dgm:pt modelId="{8BC00626-9448-439B-8B71-521C66E20BFF}" type="pres">
      <dgm:prSet presAssocID="{33515E95-5ADF-4D72-965F-137EDE0F0747}" presName="connTx" presStyleLbl="parChTrans1D3" presStyleIdx="2" presStyleCnt="3"/>
      <dgm:spPr/>
      <dgm:t>
        <a:bodyPr/>
        <a:lstStyle/>
        <a:p>
          <a:endParaRPr lang="en-US"/>
        </a:p>
      </dgm:t>
    </dgm:pt>
    <dgm:pt modelId="{B9C09C05-6C20-4360-8C92-726535B6EB5D}" type="pres">
      <dgm:prSet presAssocID="{F3970F0B-D64E-4ED4-AA78-DCE3887FE1FD}" presName="Name30" presStyleCnt="0"/>
      <dgm:spPr/>
    </dgm:pt>
    <dgm:pt modelId="{A6CC789D-28C5-47E2-8817-506B0BC28960}" type="pres">
      <dgm:prSet presAssocID="{F3970F0B-D64E-4ED4-AA78-DCE3887FE1FD}" presName="level2Shape" presStyleLbl="node3" presStyleIdx="2" presStyleCnt="3"/>
      <dgm:spPr/>
      <dgm:t>
        <a:bodyPr/>
        <a:lstStyle/>
        <a:p>
          <a:endParaRPr lang="en-US"/>
        </a:p>
      </dgm:t>
    </dgm:pt>
    <dgm:pt modelId="{49B7CF20-3BCF-4B99-A9D1-7196C0087C06}" type="pres">
      <dgm:prSet presAssocID="{F3970F0B-D64E-4ED4-AA78-DCE3887FE1FD}" presName="hierChild3" presStyleCnt="0"/>
      <dgm:spPr/>
    </dgm:pt>
    <dgm:pt modelId="{7957DFD5-1555-4EA7-9872-02274C901110}" type="pres">
      <dgm:prSet presAssocID="{1CF1E908-D5CD-4398-81BB-63E57DB22E4B}" presName="bgShapesFlow" presStyleCnt="0"/>
      <dgm:spPr/>
    </dgm:pt>
    <dgm:pt modelId="{A3FC47B3-1393-46F9-8EE7-2A6C69361740}" type="pres">
      <dgm:prSet presAssocID="{56B0BBAF-BAB4-42BB-9392-1A9B0C757525}" presName="rectComp" presStyleCnt="0"/>
      <dgm:spPr/>
    </dgm:pt>
    <dgm:pt modelId="{25DE9649-C10D-4E62-A006-0FB8C86C7A44}" type="pres">
      <dgm:prSet presAssocID="{56B0BBAF-BAB4-42BB-9392-1A9B0C757525}" presName="bgRect" presStyleLbl="bgShp" presStyleIdx="0" presStyleCnt="3"/>
      <dgm:spPr/>
      <dgm:t>
        <a:bodyPr/>
        <a:lstStyle/>
        <a:p>
          <a:endParaRPr lang="en-US"/>
        </a:p>
      </dgm:t>
    </dgm:pt>
    <dgm:pt modelId="{05C94B91-B74A-48E9-AFDB-6CC483F7DAFA}" type="pres">
      <dgm:prSet presAssocID="{56B0BBAF-BAB4-42BB-9392-1A9B0C757525}" presName="bgRectTx" presStyleLbl="bgShp" presStyleIdx="0" presStyleCnt="3">
        <dgm:presLayoutVars>
          <dgm:bulletEnabled val="1"/>
        </dgm:presLayoutVars>
      </dgm:prSet>
      <dgm:spPr/>
      <dgm:t>
        <a:bodyPr/>
        <a:lstStyle/>
        <a:p>
          <a:endParaRPr lang="en-US"/>
        </a:p>
      </dgm:t>
    </dgm:pt>
    <dgm:pt modelId="{C01515A5-D3CA-495A-A294-56A387F03CF0}" type="pres">
      <dgm:prSet presAssocID="{56B0BBAF-BAB4-42BB-9392-1A9B0C757525}" presName="spComp" presStyleCnt="0"/>
      <dgm:spPr/>
    </dgm:pt>
    <dgm:pt modelId="{A562444D-731A-4E22-938F-68839D3D90FC}" type="pres">
      <dgm:prSet presAssocID="{56B0BBAF-BAB4-42BB-9392-1A9B0C757525}" presName="hSp" presStyleCnt="0"/>
      <dgm:spPr/>
    </dgm:pt>
    <dgm:pt modelId="{74013B43-C18E-48AE-ADF6-4E9E8EEDF165}" type="pres">
      <dgm:prSet presAssocID="{DBE8568E-90F9-4C5D-981F-49A20C1ACD3A}" presName="rectComp" presStyleCnt="0"/>
      <dgm:spPr/>
    </dgm:pt>
    <dgm:pt modelId="{DF318B3B-D279-4944-84F4-F2F5A624D070}" type="pres">
      <dgm:prSet presAssocID="{DBE8568E-90F9-4C5D-981F-49A20C1ACD3A}" presName="bgRect" presStyleLbl="bgShp" presStyleIdx="1" presStyleCnt="3"/>
      <dgm:spPr/>
      <dgm:t>
        <a:bodyPr/>
        <a:lstStyle/>
        <a:p>
          <a:endParaRPr lang="en-US"/>
        </a:p>
      </dgm:t>
    </dgm:pt>
    <dgm:pt modelId="{04BC371A-C09A-4A28-BE12-86250C5C94AE}" type="pres">
      <dgm:prSet presAssocID="{DBE8568E-90F9-4C5D-981F-49A20C1ACD3A}" presName="bgRectTx" presStyleLbl="bgShp" presStyleIdx="1" presStyleCnt="3">
        <dgm:presLayoutVars>
          <dgm:bulletEnabled val="1"/>
        </dgm:presLayoutVars>
      </dgm:prSet>
      <dgm:spPr/>
      <dgm:t>
        <a:bodyPr/>
        <a:lstStyle/>
        <a:p>
          <a:endParaRPr lang="en-US"/>
        </a:p>
      </dgm:t>
    </dgm:pt>
    <dgm:pt modelId="{3FA3C2FA-178C-4041-A83D-599ACB7A1DEF}" type="pres">
      <dgm:prSet presAssocID="{DBE8568E-90F9-4C5D-981F-49A20C1ACD3A}" presName="spComp" presStyleCnt="0"/>
      <dgm:spPr/>
    </dgm:pt>
    <dgm:pt modelId="{9F9D7C2F-4182-48AB-8A52-D89E747E31CF}" type="pres">
      <dgm:prSet presAssocID="{DBE8568E-90F9-4C5D-981F-49A20C1ACD3A}" presName="hSp" presStyleCnt="0"/>
      <dgm:spPr/>
    </dgm:pt>
    <dgm:pt modelId="{FFE683EA-3B75-4ADA-AF7C-AA8BBDD113E4}" type="pres">
      <dgm:prSet presAssocID="{525EE54E-C4A0-45BC-A2DA-0246EF506607}" presName="rectComp" presStyleCnt="0"/>
      <dgm:spPr/>
    </dgm:pt>
    <dgm:pt modelId="{2A872F0F-5A35-436D-AB49-280BBCAAB661}" type="pres">
      <dgm:prSet presAssocID="{525EE54E-C4A0-45BC-A2DA-0246EF506607}" presName="bgRect" presStyleLbl="bgShp" presStyleIdx="2" presStyleCnt="3"/>
      <dgm:spPr/>
      <dgm:t>
        <a:bodyPr/>
        <a:lstStyle/>
        <a:p>
          <a:endParaRPr lang="en-US"/>
        </a:p>
      </dgm:t>
    </dgm:pt>
    <dgm:pt modelId="{33C9B5BA-4F7F-4A8B-8F5A-2966DF062B44}" type="pres">
      <dgm:prSet presAssocID="{525EE54E-C4A0-45BC-A2DA-0246EF506607}" presName="bgRectTx" presStyleLbl="bgShp" presStyleIdx="2" presStyleCnt="3">
        <dgm:presLayoutVars>
          <dgm:bulletEnabled val="1"/>
        </dgm:presLayoutVars>
      </dgm:prSet>
      <dgm:spPr/>
      <dgm:t>
        <a:bodyPr/>
        <a:lstStyle/>
        <a:p>
          <a:endParaRPr lang="en-US"/>
        </a:p>
      </dgm:t>
    </dgm:pt>
  </dgm:ptLst>
  <dgm:cxnLst>
    <dgm:cxn modelId="{8FF72B15-BB4B-447F-AA16-B4B04B26E8B4}" type="presOf" srcId="{83027F78-6D1C-429F-9A41-EC5B434B55A2}" destId="{7B77864A-D4B2-4A52-8E47-18F3AAB0D5B7}" srcOrd="0" destOrd="0" presId="urn:microsoft.com/office/officeart/2005/8/layout/hierarchy5"/>
    <dgm:cxn modelId="{BEAE7E3A-A872-4483-A973-22ADC194F67A}" type="presOf" srcId="{64F2AD7E-10F0-4BD3-9C4B-41B0E475D770}" destId="{03111F81-A8B5-43E7-9049-53AFC012211B}" srcOrd="1" destOrd="0" presId="urn:microsoft.com/office/officeart/2005/8/layout/hierarchy5"/>
    <dgm:cxn modelId="{5C9F0AC5-6AF3-4BCB-8ECD-D06356CB5A44}" type="presOf" srcId="{525EE54E-C4A0-45BC-A2DA-0246EF506607}" destId="{33C9B5BA-4F7F-4A8B-8F5A-2966DF062B44}" srcOrd="1" destOrd="0" presId="urn:microsoft.com/office/officeart/2005/8/layout/hierarchy5"/>
    <dgm:cxn modelId="{429AA163-C211-41C7-8E89-B2EDE5514895}" type="presOf" srcId="{DBE8568E-90F9-4C5D-981F-49A20C1ACD3A}" destId="{DF318B3B-D279-4944-84F4-F2F5A624D070}" srcOrd="0" destOrd="0" presId="urn:microsoft.com/office/officeart/2005/8/layout/hierarchy5"/>
    <dgm:cxn modelId="{DA594EE5-5418-41C6-B6BA-7CA0BEFAF5BA}" type="presOf" srcId="{C2D72F46-B6F0-4DDC-B6F0-A082D5DC0E97}" destId="{6307B77F-453D-4620-BD41-682A76510AE2}" srcOrd="0" destOrd="0" presId="urn:microsoft.com/office/officeart/2005/8/layout/hierarchy5"/>
    <dgm:cxn modelId="{F1DAD200-1475-4463-81D6-52EA9FC3D5B6}" type="presOf" srcId="{107C23B8-4534-4F6B-A09F-FEEF76A336DA}" destId="{8DD91B83-B08B-4736-B653-D40D55F1983E}" srcOrd="1" destOrd="0" presId="urn:microsoft.com/office/officeart/2005/8/layout/hierarchy5"/>
    <dgm:cxn modelId="{D5B62F95-916F-42F4-9838-C304F1C31ABA}" srcId="{7B323064-CD13-4FBC-9E63-A619615764D1}" destId="{6E5EF193-848C-4A8F-876B-D9D95D067203}" srcOrd="0" destOrd="0" parTransId="{107C23B8-4534-4F6B-A09F-FEEF76A336DA}" sibTransId="{4CC6493A-74F8-4875-8007-6415488449A3}"/>
    <dgm:cxn modelId="{D60C4BDC-3D60-43F2-93AD-3A578D402A6B}" srcId="{1CF1E908-D5CD-4398-81BB-63E57DB22E4B}" destId="{DBE8568E-90F9-4C5D-981F-49A20C1ACD3A}" srcOrd="2" destOrd="0" parTransId="{00C4BCBE-F79D-4CC9-899B-16424609BC78}" sibTransId="{90D0AE20-D1CD-4523-9A2E-A599E477E74E}"/>
    <dgm:cxn modelId="{E30C404D-627E-45F2-A3A6-1FB1F989D912}" srcId="{1CF1E908-D5CD-4398-81BB-63E57DB22E4B}" destId="{56B0BBAF-BAB4-42BB-9392-1A9B0C757525}" srcOrd="1" destOrd="0" parTransId="{0CCA74F5-4817-4410-9951-8FA195AF5CDB}" sibTransId="{A4439424-D788-4A78-AB37-6AB2E21AC94A}"/>
    <dgm:cxn modelId="{67E303CF-1962-4528-9E8B-E46A14C7C4B0}" srcId="{868881BB-DAE5-48BF-82F3-AFFBEC36DF74}" destId="{83027F78-6D1C-429F-9A41-EC5B434B55A2}" srcOrd="1" destOrd="0" parTransId="{45D10607-C004-4C97-B08A-4E11261578E3}" sibTransId="{53F744DC-3D2D-42CB-B3AF-D5DB1CD14526}"/>
    <dgm:cxn modelId="{D3A26F48-0459-446B-BEBE-F93D1D6CEAF7}" type="presOf" srcId="{33515E95-5ADF-4D72-965F-137EDE0F0747}" destId="{8BC00626-9448-439B-8B71-521C66E20BFF}" srcOrd="1" destOrd="0" presId="urn:microsoft.com/office/officeart/2005/8/layout/hierarchy5"/>
    <dgm:cxn modelId="{227A197F-83F5-49F2-9466-EF3583E7F69A}" type="presOf" srcId="{45D10607-C004-4C97-B08A-4E11261578E3}" destId="{48FC1078-DFD7-48B1-AB36-DD86154402A4}" srcOrd="0" destOrd="0" presId="urn:microsoft.com/office/officeart/2005/8/layout/hierarchy5"/>
    <dgm:cxn modelId="{216D4DCB-FF89-4BFD-9922-9EFD798FE93E}" srcId="{1CF1E908-D5CD-4398-81BB-63E57DB22E4B}" destId="{868881BB-DAE5-48BF-82F3-AFFBEC36DF74}" srcOrd="0" destOrd="0" parTransId="{9D5D8AEF-7C86-4F12-89EE-B4A27E0E7C57}" sibTransId="{A264F78B-4811-4F64-B335-4D9E3D59F7E9}"/>
    <dgm:cxn modelId="{689A3C95-6E04-42EC-B074-B8CB2609EF92}" type="presOf" srcId="{56B0BBAF-BAB4-42BB-9392-1A9B0C757525}" destId="{05C94B91-B74A-48E9-AFDB-6CC483F7DAFA}" srcOrd="1" destOrd="0" presId="urn:microsoft.com/office/officeart/2005/8/layout/hierarchy5"/>
    <dgm:cxn modelId="{1BBFB471-981A-41AD-A048-4B3DC17A2FBD}" srcId="{1CF1E908-D5CD-4398-81BB-63E57DB22E4B}" destId="{525EE54E-C4A0-45BC-A2DA-0246EF506607}" srcOrd="3" destOrd="0" parTransId="{DB591143-44ED-47B6-AA11-B016D574C5F4}" sibTransId="{124D7816-E94D-430E-8815-DF6B3AA9CA8B}"/>
    <dgm:cxn modelId="{B20A990F-FF32-4735-A8E5-BEDB452DA577}" type="presOf" srcId="{64F2AD7E-10F0-4BD3-9C4B-41B0E475D770}" destId="{2BCF80F8-0E77-4044-A848-C1001A6285B6}" srcOrd="0" destOrd="0" presId="urn:microsoft.com/office/officeart/2005/8/layout/hierarchy5"/>
    <dgm:cxn modelId="{B70DCAAE-D7D5-4330-9143-43DDBAD173BC}" srcId="{868881BB-DAE5-48BF-82F3-AFFBEC36DF74}" destId="{7B323064-CD13-4FBC-9E63-A619615764D1}" srcOrd="0" destOrd="0" parTransId="{64F2AD7E-10F0-4BD3-9C4B-41B0E475D770}" sibTransId="{FF66A9AB-8CCC-4DA3-8D5A-5A4DFF68D54C}"/>
    <dgm:cxn modelId="{B60FE995-2A68-4C0E-B4BD-8868512C17DD}" type="presOf" srcId="{F3970F0B-D64E-4ED4-AA78-DCE3887FE1FD}" destId="{A6CC789D-28C5-47E2-8817-506B0BC28960}" srcOrd="0" destOrd="0" presId="urn:microsoft.com/office/officeart/2005/8/layout/hierarchy5"/>
    <dgm:cxn modelId="{931D07C1-5C55-470D-8F23-D76CC07647A8}" type="presOf" srcId="{DBE8568E-90F9-4C5D-981F-49A20C1ACD3A}" destId="{04BC371A-C09A-4A28-BE12-86250C5C94AE}" srcOrd="1" destOrd="0" presId="urn:microsoft.com/office/officeart/2005/8/layout/hierarchy5"/>
    <dgm:cxn modelId="{41F72F53-FF6B-494C-B6CA-FDE8CDB5B253}" type="presOf" srcId="{56B0BBAF-BAB4-42BB-9392-1A9B0C757525}" destId="{25DE9649-C10D-4E62-A006-0FB8C86C7A44}" srcOrd="0" destOrd="0" presId="urn:microsoft.com/office/officeart/2005/8/layout/hierarchy5"/>
    <dgm:cxn modelId="{360739D9-9D12-447B-89FC-80E550DE92D6}" type="presOf" srcId="{7B323064-CD13-4FBC-9E63-A619615764D1}" destId="{4D1BFBAC-8EC8-4773-8F61-758F0A54C560}" srcOrd="0" destOrd="0" presId="urn:microsoft.com/office/officeart/2005/8/layout/hierarchy5"/>
    <dgm:cxn modelId="{27273916-BB2F-4E9E-9774-989CBBA94E14}" type="presOf" srcId="{6E5EF193-848C-4A8F-876B-D9D95D067203}" destId="{54ADC6D2-3DC5-4A51-8E28-6D749F8974EB}" srcOrd="0" destOrd="0" presId="urn:microsoft.com/office/officeart/2005/8/layout/hierarchy5"/>
    <dgm:cxn modelId="{77158922-B1B4-4F40-8385-B6D295659B1A}" srcId="{7B323064-CD13-4FBC-9E63-A619615764D1}" destId="{C2D72F46-B6F0-4DDC-B6F0-A082D5DC0E97}" srcOrd="1" destOrd="0" parTransId="{A5CDD5CD-5F8E-4964-A59C-969E5A2C8EFE}" sibTransId="{59518878-84F3-42C9-BFC1-7B81B5D0C3F9}"/>
    <dgm:cxn modelId="{892599C6-C8D3-4306-A8CA-D14DBC0CC7BC}" type="presOf" srcId="{525EE54E-C4A0-45BC-A2DA-0246EF506607}" destId="{2A872F0F-5A35-436D-AB49-280BBCAAB661}" srcOrd="0" destOrd="0" presId="urn:microsoft.com/office/officeart/2005/8/layout/hierarchy5"/>
    <dgm:cxn modelId="{558F1A00-9A84-49F8-8ABA-46B3CCB8D778}" type="presOf" srcId="{A5CDD5CD-5F8E-4964-A59C-969E5A2C8EFE}" destId="{C33E0584-2FC7-46E2-8860-A1ADBFA95B32}" srcOrd="0" destOrd="0" presId="urn:microsoft.com/office/officeart/2005/8/layout/hierarchy5"/>
    <dgm:cxn modelId="{0833F722-EFC9-4B17-B379-4D1F372A56E1}" srcId="{83027F78-6D1C-429F-9A41-EC5B434B55A2}" destId="{F3970F0B-D64E-4ED4-AA78-DCE3887FE1FD}" srcOrd="0" destOrd="0" parTransId="{33515E95-5ADF-4D72-965F-137EDE0F0747}" sibTransId="{8E9A12CA-CAE1-4882-9388-3D24C7E70F99}"/>
    <dgm:cxn modelId="{6F4988E2-BDD5-4A6D-9C14-4EB4AC7B5353}" type="presOf" srcId="{868881BB-DAE5-48BF-82F3-AFFBEC36DF74}" destId="{22F47FCD-31ED-4685-BBAE-064EE5F21847}" srcOrd="0" destOrd="0" presId="urn:microsoft.com/office/officeart/2005/8/layout/hierarchy5"/>
    <dgm:cxn modelId="{13DA83C9-CEAA-488F-B651-E451A8DBA316}" type="presOf" srcId="{A5CDD5CD-5F8E-4964-A59C-969E5A2C8EFE}" destId="{7BFDC5C5-4398-4307-8798-AEABBF317651}" srcOrd="1" destOrd="0" presId="urn:microsoft.com/office/officeart/2005/8/layout/hierarchy5"/>
    <dgm:cxn modelId="{399E7AAC-2D37-4ED0-B943-17460F3A9C17}" type="presOf" srcId="{33515E95-5ADF-4D72-965F-137EDE0F0747}" destId="{271639A7-D035-463B-9562-A4AE1B660136}" srcOrd="0" destOrd="0" presId="urn:microsoft.com/office/officeart/2005/8/layout/hierarchy5"/>
    <dgm:cxn modelId="{3877B7D6-D15D-47E2-8FAA-BABD64F8C6E4}" type="presOf" srcId="{1CF1E908-D5CD-4398-81BB-63E57DB22E4B}" destId="{E521AE1A-4E15-4B61-A3F4-6F8228838921}" srcOrd="0" destOrd="0" presId="urn:microsoft.com/office/officeart/2005/8/layout/hierarchy5"/>
    <dgm:cxn modelId="{D0A3C6D7-D166-4698-98C4-5531B02BA5D8}" type="presOf" srcId="{45D10607-C004-4C97-B08A-4E11261578E3}" destId="{66D42EDB-28DE-402B-9428-F053E2DAE58C}" srcOrd="1" destOrd="0" presId="urn:microsoft.com/office/officeart/2005/8/layout/hierarchy5"/>
    <dgm:cxn modelId="{0A1E1DCB-EB09-428E-85B1-58DE350D4596}" type="presOf" srcId="{107C23B8-4534-4F6B-A09F-FEEF76A336DA}" destId="{78270C51-084A-4970-ACC8-6BC50456F668}" srcOrd="0" destOrd="0" presId="urn:microsoft.com/office/officeart/2005/8/layout/hierarchy5"/>
    <dgm:cxn modelId="{80BBE3DC-BFB8-4C4B-B4FB-FB0B76644E16}" type="presParOf" srcId="{E521AE1A-4E15-4B61-A3F4-6F8228838921}" destId="{521DB458-A132-41E9-95A2-0112356741F4}" srcOrd="0" destOrd="0" presId="urn:microsoft.com/office/officeart/2005/8/layout/hierarchy5"/>
    <dgm:cxn modelId="{B22F56B8-032A-4C34-8798-B7F1EAF7EE6D}" type="presParOf" srcId="{521DB458-A132-41E9-95A2-0112356741F4}" destId="{2EA0F0E2-664C-422E-A758-62060686112F}" srcOrd="0" destOrd="0" presId="urn:microsoft.com/office/officeart/2005/8/layout/hierarchy5"/>
    <dgm:cxn modelId="{F6674A04-7437-471A-BECD-2C7203C738D3}" type="presParOf" srcId="{521DB458-A132-41E9-95A2-0112356741F4}" destId="{195D7A2C-BCAF-4B22-BD7D-915A725E6F27}" srcOrd="1" destOrd="0" presId="urn:microsoft.com/office/officeart/2005/8/layout/hierarchy5"/>
    <dgm:cxn modelId="{3505FB66-7A7F-4528-B5D0-F9AD69CD3B33}" type="presParOf" srcId="{195D7A2C-BCAF-4B22-BD7D-915A725E6F27}" destId="{0D540E41-9128-442B-805E-B3603D811B5B}" srcOrd="0" destOrd="0" presId="urn:microsoft.com/office/officeart/2005/8/layout/hierarchy5"/>
    <dgm:cxn modelId="{7A128707-A6E0-4E46-B341-B8D020B702DF}" type="presParOf" srcId="{0D540E41-9128-442B-805E-B3603D811B5B}" destId="{22F47FCD-31ED-4685-BBAE-064EE5F21847}" srcOrd="0" destOrd="0" presId="urn:microsoft.com/office/officeart/2005/8/layout/hierarchy5"/>
    <dgm:cxn modelId="{E4119E95-AF29-4A04-9B17-36178EBDD0DD}" type="presParOf" srcId="{0D540E41-9128-442B-805E-B3603D811B5B}" destId="{CF02208D-17CF-4160-8AAF-2E56323A4C3F}" srcOrd="1" destOrd="0" presId="urn:microsoft.com/office/officeart/2005/8/layout/hierarchy5"/>
    <dgm:cxn modelId="{02F96421-6FBD-4EDA-99C3-82EF45A56D8F}" type="presParOf" srcId="{CF02208D-17CF-4160-8AAF-2E56323A4C3F}" destId="{2BCF80F8-0E77-4044-A848-C1001A6285B6}" srcOrd="0" destOrd="0" presId="urn:microsoft.com/office/officeart/2005/8/layout/hierarchy5"/>
    <dgm:cxn modelId="{FD3E72B4-AC13-45FD-8992-A048F672A3C1}" type="presParOf" srcId="{2BCF80F8-0E77-4044-A848-C1001A6285B6}" destId="{03111F81-A8B5-43E7-9049-53AFC012211B}" srcOrd="0" destOrd="0" presId="urn:microsoft.com/office/officeart/2005/8/layout/hierarchy5"/>
    <dgm:cxn modelId="{054544D0-6B17-42D2-AD2E-B69FD615B6E2}" type="presParOf" srcId="{CF02208D-17CF-4160-8AAF-2E56323A4C3F}" destId="{ED8EA4BD-7EA7-4D13-96B3-EF8A3750E011}" srcOrd="1" destOrd="0" presId="urn:microsoft.com/office/officeart/2005/8/layout/hierarchy5"/>
    <dgm:cxn modelId="{58ED969E-E09F-4991-A493-AC977A76F2F2}" type="presParOf" srcId="{ED8EA4BD-7EA7-4D13-96B3-EF8A3750E011}" destId="{4D1BFBAC-8EC8-4773-8F61-758F0A54C560}" srcOrd="0" destOrd="0" presId="urn:microsoft.com/office/officeart/2005/8/layout/hierarchy5"/>
    <dgm:cxn modelId="{7AA9A2EA-97DC-4242-BE49-7F0FCB82138D}" type="presParOf" srcId="{ED8EA4BD-7EA7-4D13-96B3-EF8A3750E011}" destId="{C1E0C322-BF81-408B-88E1-499F21AB8A54}" srcOrd="1" destOrd="0" presId="urn:microsoft.com/office/officeart/2005/8/layout/hierarchy5"/>
    <dgm:cxn modelId="{B2AE7830-5667-4362-9107-BDA76D41CC3A}" type="presParOf" srcId="{C1E0C322-BF81-408B-88E1-499F21AB8A54}" destId="{78270C51-084A-4970-ACC8-6BC50456F668}" srcOrd="0" destOrd="0" presId="urn:microsoft.com/office/officeart/2005/8/layout/hierarchy5"/>
    <dgm:cxn modelId="{8E6DB83B-083A-4E0C-BEA4-5C8AF759BBB2}" type="presParOf" srcId="{78270C51-084A-4970-ACC8-6BC50456F668}" destId="{8DD91B83-B08B-4736-B653-D40D55F1983E}" srcOrd="0" destOrd="0" presId="urn:microsoft.com/office/officeart/2005/8/layout/hierarchy5"/>
    <dgm:cxn modelId="{6DAC75FA-C73C-41A2-88AB-2CF51F296BF5}" type="presParOf" srcId="{C1E0C322-BF81-408B-88E1-499F21AB8A54}" destId="{D8ED78DE-AF3E-4052-A38A-12C1563FAB78}" srcOrd="1" destOrd="0" presId="urn:microsoft.com/office/officeart/2005/8/layout/hierarchy5"/>
    <dgm:cxn modelId="{F0FD49B0-F04C-4272-AFFA-6E74D840ED45}" type="presParOf" srcId="{D8ED78DE-AF3E-4052-A38A-12C1563FAB78}" destId="{54ADC6D2-3DC5-4A51-8E28-6D749F8974EB}" srcOrd="0" destOrd="0" presId="urn:microsoft.com/office/officeart/2005/8/layout/hierarchy5"/>
    <dgm:cxn modelId="{6ECF73E7-FCAD-4F3A-A832-ABE06AD8F6EF}" type="presParOf" srcId="{D8ED78DE-AF3E-4052-A38A-12C1563FAB78}" destId="{E6EDE30A-EC56-4495-9B5A-FFE96404E072}" srcOrd="1" destOrd="0" presId="urn:microsoft.com/office/officeart/2005/8/layout/hierarchy5"/>
    <dgm:cxn modelId="{9B6161A9-C25B-449F-B585-E199B09263F4}" type="presParOf" srcId="{C1E0C322-BF81-408B-88E1-499F21AB8A54}" destId="{C33E0584-2FC7-46E2-8860-A1ADBFA95B32}" srcOrd="2" destOrd="0" presId="urn:microsoft.com/office/officeart/2005/8/layout/hierarchy5"/>
    <dgm:cxn modelId="{CE28E918-F1C6-470B-8404-E06C95F72B01}" type="presParOf" srcId="{C33E0584-2FC7-46E2-8860-A1ADBFA95B32}" destId="{7BFDC5C5-4398-4307-8798-AEABBF317651}" srcOrd="0" destOrd="0" presId="urn:microsoft.com/office/officeart/2005/8/layout/hierarchy5"/>
    <dgm:cxn modelId="{0D615EC3-54B8-4C92-B76F-5548C564FA5A}" type="presParOf" srcId="{C1E0C322-BF81-408B-88E1-499F21AB8A54}" destId="{CEE984FD-A52D-4F45-B388-7507B27B7639}" srcOrd="3" destOrd="0" presId="urn:microsoft.com/office/officeart/2005/8/layout/hierarchy5"/>
    <dgm:cxn modelId="{84E9222D-AB09-4637-9C52-CDAD4E607D10}" type="presParOf" srcId="{CEE984FD-A52D-4F45-B388-7507B27B7639}" destId="{6307B77F-453D-4620-BD41-682A76510AE2}" srcOrd="0" destOrd="0" presId="urn:microsoft.com/office/officeart/2005/8/layout/hierarchy5"/>
    <dgm:cxn modelId="{C23B87E7-975E-4E5F-B987-D7C5EA94A656}" type="presParOf" srcId="{CEE984FD-A52D-4F45-B388-7507B27B7639}" destId="{B3C2661E-3059-4A3D-B975-A660D7327EE7}" srcOrd="1" destOrd="0" presId="urn:microsoft.com/office/officeart/2005/8/layout/hierarchy5"/>
    <dgm:cxn modelId="{0BABD42F-EA0F-4FFF-B492-0E3B85967406}" type="presParOf" srcId="{CF02208D-17CF-4160-8AAF-2E56323A4C3F}" destId="{48FC1078-DFD7-48B1-AB36-DD86154402A4}" srcOrd="2" destOrd="0" presId="urn:microsoft.com/office/officeart/2005/8/layout/hierarchy5"/>
    <dgm:cxn modelId="{1E2EC18A-ACE5-426F-84A3-12991A0EE6A3}" type="presParOf" srcId="{48FC1078-DFD7-48B1-AB36-DD86154402A4}" destId="{66D42EDB-28DE-402B-9428-F053E2DAE58C}" srcOrd="0" destOrd="0" presId="urn:microsoft.com/office/officeart/2005/8/layout/hierarchy5"/>
    <dgm:cxn modelId="{FBA49CD4-EB97-4BCF-AD1D-59F7BD7471BA}" type="presParOf" srcId="{CF02208D-17CF-4160-8AAF-2E56323A4C3F}" destId="{3E0FEAB9-0394-46F3-8560-34A913364E2C}" srcOrd="3" destOrd="0" presId="urn:microsoft.com/office/officeart/2005/8/layout/hierarchy5"/>
    <dgm:cxn modelId="{1D9C59CD-CD07-481E-B898-D5A81F1A5DD0}" type="presParOf" srcId="{3E0FEAB9-0394-46F3-8560-34A913364E2C}" destId="{7B77864A-D4B2-4A52-8E47-18F3AAB0D5B7}" srcOrd="0" destOrd="0" presId="urn:microsoft.com/office/officeart/2005/8/layout/hierarchy5"/>
    <dgm:cxn modelId="{8B90FB25-B300-4BA7-8A24-891779A20059}" type="presParOf" srcId="{3E0FEAB9-0394-46F3-8560-34A913364E2C}" destId="{1F51BBC4-33D9-4725-B148-683C4EE77F68}" srcOrd="1" destOrd="0" presId="urn:microsoft.com/office/officeart/2005/8/layout/hierarchy5"/>
    <dgm:cxn modelId="{7B041B3A-71D3-47B8-95EB-FD775EDDC454}" type="presParOf" srcId="{1F51BBC4-33D9-4725-B148-683C4EE77F68}" destId="{271639A7-D035-463B-9562-A4AE1B660136}" srcOrd="0" destOrd="0" presId="urn:microsoft.com/office/officeart/2005/8/layout/hierarchy5"/>
    <dgm:cxn modelId="{366DE0BB-42B6-4C02-9651-4C4B26B167A6}" type="presParOf" srcId="{271639A7-D035-463B-9562-A4AE1B660136}" destId="{8BC00626-9448-439B-8B71-521C66E20BFF}" srcOrd="0" destOrd="0" presId="urn:microsoft.com/office/officeart/2005/8/layout/hierarchy5"/>
    <dgm:cxn modelId="{5D527A36-39D0-4371-B40B-A7B8C4D777B8}" type="presParOf" srcId="{1F51BBC4-33D9-4725-B148-683C4EE77F68}" destId="{B9C09C05-6C20-4360-8C92-726535B6EB5D}" srcOrd="1" destOrd="0" presId="urn:microsoft.com/office/officeart/2005/8/layout/hierarchy5"/>
    <dgm:cxn modelId="{711C3248-5C0A-4651-8F33-3747B6531F06}" type="presParOf" srcId="{B9C09C05-6C20-4360-8C92-726535B6EB5D}" destId="{A6CC789D-28C5-47E2-8817-506B0BC28960}" srcOrd="0" destOrd="0" presId="urn:microsoft.com/office/officeart/2005/8/layout/hierarchy5"/>
    <dgm:cxn modelId="{4A2647FB-CDD3-4E3D-BC4A-8820038F21A3}" type="presParOf" srcId="{B9C09C05-6C20-4360-8C92-726535B6EB5D}" destId="{49B7CF20-3BCF-4B99-A9D1-7196C0087C06}" srcOrd="1" destOrd="0" presId="urn:microsoft.com/office/officeart/2005/8/layout/hierarchy5"/>
    <dgm:cxn modelId="{50B318AB-6F34-40FE-8227-51D2A629A11B}" type="presParOf" srcId="{E521AE1A-4E15-4B61-A3F4-6F8228838921}" destId="{7957DFD5-1555-4EA7-9872-02274C901110}" srcOrd="1" destOrd="0" presId="urn:microsoft.com/office/officeart/2005/8/layout/hierarchy5"/>
    <dgm:cxn modelId="{CCE0D55A-AFBB-493F-AA34-79C7251E99AE}" type="presParOf" srcId="{7957DFD5-1555-4EA7-9872-02274C901110}" destId="{A3FC47B3-1393-46F9-8EE7-2A6C69361740}" srcOrd="0" destOrd="0" presId="urn:microsoft.com/office/officeart/2005/8/layout/hierarchy5"/>
    <dgm:cxn modelId="{CF5A311C-2AA2-4678-9C58-DB6556AD44C7}" type="presParOf" srcId="{A3FC47B3-1393-46F9-8EE7-2A6C69361740}" destId="{25DE9649-C10D-4E62-A006-0FB8C86C7A44}" srcOrd="0" destOrd="0" presId="urn:microsoft.com/office/officeart/2005/8/layout/hierarchy5"/>
    <dgm:cxn modelId="{F7E94A47-8B33-4C28-A166-CA9844AA7C12}" type="presParOf" srcId="{A3FC47B3-1393-46F9-8EE7-2A6C69361740}" destId="{05C94B91-B74A-48E9-AFDB-6CC483F7DAFA}" srcOrd="1" destOrd="0" presId="urn:microsoft.com/office/officeart/2005/8/layout/hierarchy5"/>
    <dgm:cxn modelId="{EBDA42FB-6FCC-49D3-B556-1BEEF7C0240B}" type="presParOf" srcId="{7957DFD5-1555-4EA7-9872-02274C901110}" destId="{C01515A5-D3CA-495A-A294-56A387F03CF0}" srcOrd="1" destOrd="0" presId="urn:microsoft.com/office/officeart/2005/8/layout/hierarchy5"/>
    <dgm:cxn modelId="{D6D03AE4-865F-4322-A811-5D88C8D56567}" type="presParOf" srcId="{C01515A5-D3CA-495A-A294-56A387F03CF0}" destId="{A562444D-731A-4E22-938F-68839D3D90FC}" srcOrd="0" destOrd="0" presId="urn:microsoft.com/office/officeart/2005/8/layout/hierarchy5"/>
    <dgm:cxn modelId="{CDE9B16F-85E5-46E2-B5BB-BA1A134D9E30}" type="presParOf" srcId="{7957DFD5-1555-4EA7-9872-02274C901110}" destId="{74013B43-C18E-48AE-ADF6-4E9E8EEDF165}" srcOrd="2" destOrd="0" presId="urn:microsoft.com/office/officeart/2005/8/layout/hierarchy5"/>
    <dgm:cxn modelId="{AFF56B22-7D82-48F1-A1DC-07C5503D1100}" type="presParOf" srcId="{74013B43-C18E-48AE-ADF6-4E9E8EEDF165}" destId="{DF318B3B-D279-4944-84F4-F2F5A624D070}" srcOrd="0" destOrd="0" presId="urn:microsoft.com/office/officeart/2005/8/layout/hierarchy5"/>
    <dgm:cxn modelId="{03B48B56-AC4C-4462-86DC-D16B4C3C848A}" type="presParOf" srcId="{74013B43-C18E-48AE-ADF6-4E9E8EEDF165}" destId="{04BC371A-C09A-4A28-BE12-86250C5C94AE}" srcOrd="1" destOrd="0" presId="urn:microsoft.com/office/officeart/2005/8/layout/hierarchy5"/>
    <dgm:cxn modelId="{11EFC8FE-7A60-4572-8F86-3EF8DA65E9E6}" type="presParOf" srcId="{7957DFD5-1555-4EA7-9872-02274C901110}" destId="{3FA3C2FA-178C-4041-A83D-599ACB7A1DEF}" srcOrd="3" destOrd="0" presId="urn:microsoft.com/office/officeart/2005/8/layout/hierarchy5"/>
    <dgm:cxn modelId="{5372894F-EEF2-4FA3-915E-983445DCCE10}" type="presParOf" srcId="{3FA3C2FA-178C-4041-A83D-599ACB7A1DEF}" destId="{9F9D7C2F-4182-48AB-8A52-D89E747E31CF}" srcOrd="0" destOrd="0" presId="urn:microsoft.com/office/officeart/2005/8/layout/hierarchy5"/>
    <dgm:cxn modelId="{85351ACC-2292-4F20-84CC-FB625726BF77}" type="presParOf" srcId="{7957DFD5-1555-4EA7-9872-02274C901110}" destId="{FFE683EA-3B75-4ADA-AF7C-AA8BBDD113E4}" srcOrd="4" destOrd="0" presId="urn:microsoft.com/office/officeart/2005/8/layout/hierarchy5"/>
    <dgm:cxn modelId="{23203EDD-0B12-4188-AF22-617F95CB6FCC}" type="presParOf" srcId="{FFE683EA-3B75-4ADA-AF7C-AA8BBDD113E4}" destId="{2A872F0F-5A35-436D-AB49-280BBCAAB661}" srcOrd="0" destOrd="0" presId="urn:microsoft.com/office/officeart/2005/8/layout/hierarchy5"/>
    <dgm:cxn modelId="{CEBCEC2E-B563-4CC4-B10A-EDF1BBA3AA01}" type="presParOf" srcId="{FFE683EA-3B75-4ADA-AF7C-AA8BBDD113E4}" destId="{33C9B5BA-4F7F-4A8B-8F5A-2966DF062B44}"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72F0F-5A35-436D-AB49-280BBCAAB661}">
      <dsp:nvSpPr>
        <dsp:cNvPr id="0" name=""/>
        <dsp:cNvSpPr/>
      </dsp:nvSpPr>
      <dsp:spPr>
        <a:xfrm>
          <a:off x="5585883" y="0"/>
          <a:ext cx="2282825" cy="5418667"/>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kern="1200" dirty="0">
              <a:latin typeface="Century Gothic" panose="020B0502020202020204" pitchFamily="34" charset="0"/>
            </a:rPr>
            <a:t>DATA ANALYSIS</a:t>
          </a:r>
        </a:p>
      </dsp:txBody>
      <dsp:txXfrm>
        <a:off x="5585883" y="0"/>
        <a:ext cx="2282825" cy="1625600"/>
      </dsp:txXfrm>
    </dsp:sp>
    <dsp:sp modelId="{DF318B3B-D279-4944-84F4-F2F5A624D070}">
      <dsp:nvSpPr>
        <dsp:cNvPr id="0" name=""/>
        <dsp:cNvSpPr/>
      </dsp:nvSpPr>
      <dsp:spPr>
        <a:xfrm>
          <a:off x="2922587" y="0"/>
          <a:ext cx="2282825" cy="5418667"/>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kern="1200" dirty="0">
              <a:latin typeface="Century Gothic" panose="020B0502020202020204" pitchFamily="34" charset="0"/>
            </a:rPr>
            <a:t>DATA VISUALIZATION</a:t>
          </a:r>
        </a:p>
      </dsp:txBody>
      <dsp:txXfrm>
        <a:off x="2922587" y="0"/>
        <a:ext cx="2282825" cy="1625600"/>
      </dsp:txXfrm>
    </dsp:sp>
    <dsp:sp modelId="{25DE9649-C10D-4E62-A006-0FB8C86C7A44}">
      <dsp:nvSpPr>
        <dsp:cNvPr id="0" name=""/>
        <dsp:cNvSpPr/>
      </dsp:nvSpPr>
      <dsp:spPr>
        <a:xfrm>
          <a:off x="259291" y="0"/>
          <a:ext cx="2282825" cy="5418667"/>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kern="1200" dirty="0">
              <a:latin typeface="Century Gothic" panose="020B0502020202020204" pitchFamily="34" charset="0"/>
            </a:rPr>
            <a:t>DATA ACQUISITION</a:t>
          </a:r>
        </a:p>
      </dsp:txBody>
      <dsp:txXfrm>
        <a:off x="259291" y="0"/>
        <a:ext cx="2282825" cy="1625600"/>
      </dsp:txXfrm>
    </dsp:sp>
    <dsp:sp modelId="{22F47FCD-31ED-4685-BBAE-064EE5F21847}">
      <dsp:nvSpPr>
        <dsp:cNvPr id="0" name=""/>
        <dsp:cNvSpPr/>
      </dsp:nvSpPr>
      <dsp:spPr>
        <a:xfrm>
          <a:off x="449526" y="1740389"/>
          <a:ext cx="1902354" cy="345976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Century Gothic" panose="020B0502020202020204" pitchFamily="34" charset="0"/>
            </a:rPr>
            <a:t>1) </a:t>
          </a:r>
          <a:r>
            <a:rPr lang="en-US" sz="1400" kern="1200" dirty="0" err="1">
              <a:latin typeface="Century Gothic" panose="020B0502020202020204" pitchFamily="34" charset="0"/>
            </a:rPr>
            <a:t>Mesonet</a:t>
          </a:r>
          <a:r>
            <a:rPr lang="en-US" sz="1400" kern="1200" dirty="0">
              <a:latin typeface="Century Gothic" panose="020B0502020202020204" pitchFamily="34" charset="0"/>
            </a:rPr>
            <a:t> dataset converted to spatial data frame</a:t>
          </a:r>
        </a:p>
        <a:p>
          <a:pPr lvl="0" algn="ctr" defTabSz="622300">
            <a:lnSpc>
              <a:spcPct val="90000"/>
            </a:lnSpc>
            <a:spcBef>
              <a:spcPct val="0"/>
            </a:spcBef>
            <a:spcAft>
              <a:spcPct val="35000"/>
            </a:spcAft>
          </a:pPr>
          <a:endParaRPr lang="en-US" sz="1400" kern="1200" dirty="0">
            <a:latin typeface="Century Gothic" panose="020B0502020202020204" pitchFamily="34" charset="0"/>
          </a:endParaRPr>
        </a:p>
        <a:p>
          <a:pPr lvl="0" algn="ctr" defTabSz="622300">
            <a:lnSpc>
              <a:spcPct val="90000"/>
            </a:lnSpc>
            <a:spcBef>
              <a:spcPct val="0"/>
            </a:spcBef>
            <a:spcAft>
              <a:spcPct val="35000"/>
            </a:spcAft>
          </a:pPr>
          <a:r>
            <a:rPr lang="en-US" sz="1400" kern="1200" dirty="0">
              <a:latin typeface="Century Gothic" panose="020B0502020202020204" pitchFamily="34" charset="0"/>
            </a:rPr>
            <a:t>2) Values extracted from SMAP raster layer</a:t>
          </a:r>
        </a:p>
      </dsp:txBody>
      <dsp:txXfrm>
        <a:off x="505244" y="1796107"/>
        <a:ext cx="1790918" cy="3348328"/>
      </dsp:txXfrm>
    </dsp:sp>
    <dsp:sp modelId="{2BCF80F8-0E77-4044-A848-C1001A6285B6}">
      <dsp:nvSpPr>
        <dsp:cNvPr id="0" name=""/>
        <dsp:cNvSpPr/>
      </dsp:nvSpPr>
      <dsp:spPr>
        <a:xfrm rot="18770822">
          <a:off x="2172871" y="3044278"/>
          <a:ext cx="1118960" cy="31596"/>
        </a:xfrm>
        <a:custGeom>
          <a:avLst/>
          <a:gdLst/>
          <a:ahLst/>
          <a:cxnLst/>
          <a:rect l="0" t="0" r="0" b="0"/>
          <a:pathLst>
            <a:path>
              <a:moveTo>
                <a:pt x="0" y="15798"/>
              </a:moveTo>
              <a:lnTo>
                <a:pt x="1118960" y="1579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4377" y="3032102"/>
        <a:ext cx="55948" cy="55948"/>
      </dsp:txXfrm>
    </dsp:sp>
    <dsp:sp modelId="{4D1BFBAC-8EC8-4773-8F61-758F0A54C560}">
      <dsp:nvSpPr>
        <dsp:cNvPr id="0" name=""/>
        <dsp:cNvSpPr/>
      </dsp:nvSpPr>
      <dsp:spPr>
        <a:xfrm>
          <a:off x="3112822" y="2174293"/>
          <a:ext cx="1902354" cy="95117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Century Gothic" panose="020B0502020202020204" pitchFamily="34" charset="0"/>
            </a:rPr>
            <a:t>3) Medians computed for 5-cm SMAP and 2-, 4-, &amp; 8-inch </a:t>
          </a:r>
          <a:r>
            <a:rPr lang="en-US" sz="1400" kern="1200" dirty="0" err="1">
              <a:latin typeface="Century Gothic" panose="020B0502020202020204" pitchFamily="34" charset="0"/>
            </a:rPr>
            <a:t>Mesonet</a:t>
          </a:r>
          <a:endParaRPr lang="en-US" sz="1400" kern="1200" dirty="0">
            <a:latin typeface="Century Gothic" panose="020B0502020202020204" pitchFamily="34" charset="0"/>
          </a:endParaRPr>
        </a:p>
      </dsp:txBody>
      <dsp:txXfrm>
        <a:off x="3140681" y="2202152"/>
        <a:ext cx="1846636" cy="895459"/>
      </dsp:txXfrm>
    </dsp:sp>
    <dsp:sp modelId="{78270C51-084A-4970-ACC8-6BC50456F668}">
      <dsp:nvSpPr>
        <dsp:cNvPr id="0" name=""/>
        <dsp:cNvSpPr/>
      </dsp:nvSpPr>
      <dsp:spPr>
        <a:xfrm rot="19457599">
          <a:off x="4927096" y="2360619"/>
          <a:ext cx="937102" cy="31596"/>
        </a:xfrm>
        <a:custGeom>
          <a:avLst/>
          <a:gdLst/>
          <a:ahLst/>
          <a:cxnLst/>
          <a:rect l="0" t="0" r="0" b="0"/>
          <a:pathLst>
            <a:path>
              <a:moveTo>
                <a:pt x="0" y="15798"/>
              </a:moveTo>
              <a:lnTo>
                <a:pt x="937102" y="1579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2220" y="2352990"/>
        <a:ext cx="46855" cy="46855"/>
      </dsp:txXfrm>
    </dsp:sp>
    <dsp:sp modelId="{54ADC6D2-3DC5-4A51-8E28-6D749F8974EB}">
      <dsp:nvSpPr>
        <dsp:cNvPr id="0" name=""/>
        <dsp:cNvSpPr/>
      </dsp:nvSpPr>
      <dsp:spPr>
        <a:xfrm>
          <a:off x="5776118" y="1627366"/>
          <a:ext cx="1902354" cy="95117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Century Gothic" panose="020B0502020202020204" pitchFamily="34" charset="0"/>
            </a:rPr>
            <a:t>5) RMSE computed for daily time scale</a:t>
          </a:r>
        </a:p>
      </dsp:txBody>
      <dsp:txXfrm>
        <a:off x="5803977" y="1655225"/>
        <a:ext cx="1846636" cy="895459"/>
      </dsp:txXfrm>
    </dsp:sp>
    <dsp:sp modelId="{C33E0584-2FC7-46E2-8860-A1ADBFA95B32}">
      <dsp:nvSpPr>
        <dsp:cNvPr id="0" name=""/>
        <dsp:cNvSpPr/>
      </dsp:nvSpPr>
      <dsp:spPr>
        <a:xfrm rot="2142401">
          <a:off x="4927096" y="2907546"/>
          <a:ext cx="937102" cy="31596"/>
        </a:xfrm>
        <a:custGeom>
          <a:avLst/>
          <a:gdLst/>
          <a:ahLst/>
          <a:cxnLst/>
          <a:rect l="0" t="0" r="0" b="0"/>
          <a:pathLst>
            <a:path>
              <a:moveTo>
                <a:pt x="0" y="15798"/>
              </a:moveTo>
              <a:lnTo>
                <a:pt x="937102" y="1579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2220" y="2899917"/>
        <a:ext cx="46855" cy="46855"/>
      </dsp:txXfrm>
    </dsp:sp>
    <dsp:sp modelId="{6307B77F-453D-4620-BD41-682A76510AE2}">
      <dsp:nvSpPr>
        <dsp:cNvPr id="0" name=""/>
        <dsp:cNvSpPr/>
      </dsp:nvSpPr>
      <dsp:spPr>
        <a:xfrm>
          <a:off x="5776118" y="2721220"/>
          <a:ext cx="1902354" cy="95117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Century Gothic" panose="020B0502020202020204" pitchFamily="34" charset="0"/>
            </a:rPr>
            <a:t>6) 3-day &amp; 7-day rolling means </a:t>
          </a:r>
        </a:p>
      </dsp:txBody>
      <dsp:txXfrm>
        <a:off x="5803977" y="2749079"/>
        <a:ext cx="1846636" cy="895459"/>
      </dsp:txXfrm>
    </dsp:sp>
    <dsp:sp modelId="{48FC1078-DFD7-48B1-AB36-DD86154402A4}">
      <dsp:nvSpPr>
        <dsp:cNvPr id="0" name=""/>
        <dsp:cNvSpPr/>
      </dsp:nvSpPr>
      <dsp:spPr>
        <a:xfrm rot="2829178">
          <a:off x="2172871" y="3864668"/>
          <a:ext cx="1118960" cy="31596"/>
        </a:xfrm>
        <a:custGeom>
          <a:avLst/>
          <a:gdLst/>
          <a:ahLst/>
          <a:cxnLst/>
          <a:rect l="0" t="0" r="0" b="0"/>
          <a:pathLst>
            <a:path>
              <a:moveTo>
                <a:pt x="0" y="15798"/>
              </a:moveTo>
              <a:lnTo>
                <a:pt x="1118960" y="1579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4377" y="3852493"/>
        <a:ext cx="55948" cy="55948"/>
      </dsp:txXfrm>
    </dsp:sp>
    <dsp:sp modelId="{7B77864A-D4B2-4A52-8E47-18F3AAB0D5B7}">
      <dsp:nvSpPr>
        <dsp:cNvPr id="0" name=""/>
        <dsp:cNvSpPr/>
      </dsp:nvSpPr>
      <dsp:spPr>
        <a:xfrm>
          <a:off x="3112822" y="3815073"/>
          <a:ext cx="1902354" cy="95117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Century Gothic" panose="020B0502020202020204" pitchFamily="34" charset="0"/>
            </a:rPr>
            <a:t>4) Time series plots &amp; soil descriptions data table</a:t>
          </a:r>
        </a:p>
      </dsp:txBody>
      <dsp:txXfrm>
        <a:off x="3140681" y="3842932"/>
        <a:ext cx="1846636" cy="895459"/>
      </dsp:txXfrm>
    </dsp:sp>
    <dsp:sp modelId="{271639A7-D035-463B-9562-A4AE1B660136}">
      <dsp:nvSpPr>
        <dsp:cNvPr id="0" name=""/>
        <dsp:cNvSpPr/>
      </dsp:nvSpPr>
      <dsp:spPr>
        <a:xfrm>
          <a:off x="5015177" y="4274863"/>
          <a:ext cx="760941" cy="31596"/>
        </a:xfrm>
        <a:custGeom>
          <a:avLst/>
          <a:gdLst/>
          <a:ahLst/>
          <a:cxnLst/>
          <a:rect l="0" t="0" r="0" b="0"/>
          <a:pathLst>
            <a:path>
              <a:moveTo>
                <a:pt x="0" y="15798"/>
              </a:moveTo>
              <a:lnTo>
                <a:pt x="760941" y="1579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6624" y="4271638"/>
        <a:ext cx="38047" cy="38047"/>
      </dsp:txXfrm>
    </dsp:sp>
    <dsp:sp modelId="{A6CC789D-28C5-47E2-8817-506B0BC28960}">
      <dsp:nvSpPr>
        <dsp:cNvPr id="0" name=""/>
        <dsp:cNvSpPr/>
      </dsp:nvSpPr>
      <dsp:spPr>
        <a:xfrm>
          <a:off x="5776118" y="3815073"/>
          <a:ext cx="1902354" cy="95117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dirty="0">
              <a:latin typeface="Century Gothic" panose="020B0502020202020204" pitchFamily="34" charset="0"/>
            </a:rPr>
            <a:t>   7) Soil texture     comparison to RMSE</a:t>
          </a:r>
        </a:p>
      </dsp:txBody>
      <dsp:txXfrm>
        <a:off x="5803977" y="3842932"/>
        <a:ext cx="1846636" cy="8954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arthurtlabar/40239915444/in/faves-187233743@N05/"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noaa_glerl/36621364324/in/photolist-YNDdSS-XRCQoR-XRCPEX-XRCMTk-XN74GL-XRCQrM-BLLUVf-BLLUz5-BLLW85-BLLWaE-BLLUqC-XRCQAp-BLLWdL-BLLTTL-YNDeg7-XRCMQ4-YNDdtL-YNDe2j-XN74Kb-YNDdwb-XRCQEH-XRCQya-YNDdZq-XN73cw-XRCMVz-9UhCu2-ejuTXG-ejuU91-ejpb8M-ejpbok-RXniWs-7dbEmf-RXn3Hb-Sx9QgH-RXmGQq-SikAZm-SxaFni-Ri7kxz-SxaFFz-Ri7EAe-SikBos-Ri7jQH-Ri7Ej2-SikfQy-Sike8L-RXnpsC-SikiZj-SikiBA-RXmZDA-SikAg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laughingsquid/15574742699/in/faves-187233743@N0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Drought indices are used by forecasters to detect and predict droughts. Indices quantitatively categorize drought by combining data from one or more indicators, such as precipitation or evapotranspiration to look for signals of drought (</a:t>
            </a:r>
            <a:r>
              <a:rPr lang="en-US" dirty="0" err="1"/>
              <a:t>Zargar</a:t>
            </a:r>
            <a:r>
              <a:rPr lang="en-US" dirty="0"/>
              <a:t>, </a:t>
            </a:r>
            <a:r>
              <a:rPr lang="en-US" dirty="0" err="1"/>
              <a:t>Sadiq</a:t>
            </a:r>
            <a:r>
              <a:rPr lang="en-US" dirty="0"/>
              <a:t>, </a:t>
            </a:r>
            <a:r>
              <a:rPr lang="en-US" dirty="0" err="1"/>
              <a:t>Naser</a:t>
            </a:r>
            <a:r>
              <a:rPr lang="en-US" dirty="0"/>
              <a:t>, &amp;amp; Khan, 2011).</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For our study we focused on 4 indices, including industry standards like SPI as well as newer indices such as LERI and EDDI.</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Our partners traditionally use SPI, however it solely considers precipitation and is only available in 1-month or longer products, which in the moisture rich environment of the ORB and considering the rapid onset of flash drought may not be the most useful.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Therefore, our project partners were particularly interested in looking into EDDI and LERI due to them being more recent and their potential for flash drought detection. These indices use input parameters such as temperature, evapotranspiration and wind speed which are some of those persistent weather anomalies we highlighted earlier that can lead to flash drought. They are also available on a shorter time scale.</a:t>
            </a:r>
            <a:endParaRPr dirty="0"/>
          </a:p>
          <a:p>
            <a:pPr marL="0" lvl="0" indent="0" algn="l" rtl="0">
              <a:lnSpc>
                <a:spcPct val="100000"/>
              </a:lnSpc>
              <a:spcBef>
                <a:spcPts val="0"/>
              </a:spcBef>
              <a:spcAft>
                <a:spcPts val="0"/>
              </a:spcAft>
              <a:buSzPts val="1400"/>
              <a:buNone/>
            </a:pPr>
            <a:endParaRPr dirty="0"/>
          </a:p>
        </p:txBody>
      </p:sp>
      <p:sp>
        <p:nvSpPr>
          <p:cNvPr id="219" name="Google Shape;2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275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analyze how different indicators performed throughout the 2019 flash drought, we downloaded the data for different indices and their various products. First, we resampled to the 12 km grid – EDDI has the coarsest resolution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40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3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to USDM </a:t>
            </a:r>
            <a:r>
              <a:rPr lang="en-US" dirty="0" smtClean="0"/>
              <a:t>The U.S. Drought Monitor (USDM) categorizes drought into 6 groups that correspond to an index’s z-score or percentile value. The drought categories are:</a:t>
            </a:r>
          </a:p>
          <a:p>
            <a:r>
              <a:rPr lang="en-US" dirty="0" smtClean="0"/>
              <a:t>ND – No Drought</a:t>
            </a:r>
          </a:p>
          <a:p>
            <a:r>
              <a:rPr lang="en-US" dirty="0" smtClean="0"/>
              <a:t>D0 – Abnormally Dry</a:t>
            </a:r>
          </a:p>
          <a:p>
            <a:r>
              <a:rPr lang="en-US" dirty="0" smtClean="0"/>
              <a:t>D1 – Moderate Drought</a:t>
            </a:r>
          </a:p>
          <a:p>
            <a:r>
              <a:rPr lang="en-US" dirty="0" smtClean="0"/>
              <a:t>D2 – Severe Drought</a:t>
            </a:r>
          </a:p>
          <a:p>
            <a:r>
              <a:rPr lang="en-US" dirty="0" smtClean="0"/>
              <a:t>D3 – Extreme Drought</a:t>
            </a:r>
          </a:p>
          <a:p>
            <a:r>
              <a:rPr lang="en-US" smtClean="0"/>
              <a:t>D4 – Exceptional Drought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042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3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403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0dd80c192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70dd80c192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4554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0dd80c192_0_8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current map will be changed to be editable – generated by DEVELOP team. </a:t>
            </a:r>
            <a:endParaRPr dirty="0"/>
          </a:p>
        </p:txBody>
      </p:sp>
      <p:sp>
        <p:nvSpPr>
          <p:cNvPr id="249" name="Google Shape;249;g70dd80c192_0_8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3854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0dd80c19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1" name="Google Shape;271;g70dd80c19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0866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0dd80c19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-These selected sites show similar values of surface soil moisture up to 8 inches</a:t>
            </a:r>
          </a:p>
          <a:p>
            <a:pPr marL="0" lvl="0" indent="0" algn="l" rtl="0">
              <a:lnSpc>
                <a:spcPct val="100000"/>
              </a:lnSpc>
              <a:spcBef>
                <a:spcPts val="0"/>
              </a:spcBef>
              <a:spcAft>
                <a:spcPts val="0"/>
              </a:spcAft>
              <a:buSzPts val="1400"/>
              <a:buNone/>
            </a:pPr>
            <a:r>
              <a:rPr lang="en-US" dirty="0"/>
              <a:t>-Each site shows similar trends of wetness and dryness between 5-cm SMAP, 2-inch </a:t>
            </a:r>
            <a:r>
              <a:rPr lang="en-US" dirty="0" err="1"/>
              <a:t>Mesonet</a:t>
            </a:r>
            <a:r>
              <a:rPr lang="en-US" dirty="0"/>
              <a:t>, 4-inch </a:t>
            </a:r>
            <a:r>
              <a:rPr lang="en-US" dirty="0" err="1"/>
              <a:t>Mesonet</a:t>
            </a:r>
            <a:r>
              <a:rPr lang="en-US" dirty="0"/>
              <a:t>, &amp; 8-inch </a:t>
            </a:r>
            <a:r>
              <a:rPr lang="en-US" dirty="0" err="1"/>
              <a:t>Mesonet</a:t>
            </a:r>
            <a:endParaRPr dirty="0"/>
          </a:p>
        </p:txBody>
      </p:sp>
      <p:sp>
        <p:nvSpPr>
          <p:cNvPr id="271" name="Google Shape;271;g70dd80c19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159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study area is the Ohio River Basin, a watershed in the Midwest/southeast that intersects 11 states. Our focus was on the 7 states that comprise the majority of the ORB – IL, IN, OH, PA, WV, KY, TN.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basin provides freshwater resources for a variety of sectors including manufacturing, energy, recreation and agricultural.</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The watershed is a major agriculture producer with almost 50 million acres in farms (</a:t>
            </a:r>
            <a:r>
              <a:rPr lang="en-US" sz="1200" b="0" i="0" u="none" strike="noStrike" cap="none" dirty="0">
                <a:solidFill>
                  <a:schemeClr val="dk1"/>
                </a:solidFill>
                <a:latin typeface="Calibri"/>
                <a:ea typeface="Calibri"/>
                <a:cs typeface="Calibri"/>
                <a:sym typeface="Calibri"/>
              </a:rPr>
              <a:t>48,240,073) and </a:t>
            </a:r>
            <a:r>
              <a:rPr lang="en-US" dirty="0"/>
              <a:t>includes 4 of the top ten states in the US of farms per state, with IL and IN in the top 10 agriculture producing states grossing over $10 billion each. According to 2017 Census of Agriculture, the annual market value of agricultural products in KY alone is over $5 billion.</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The major crops are soybeans, corn and small grains (wheat, barley, oats, rye).</a:t>
            </a:r>
            <a:endParaRPr dirty="0"/>
          </a:p>
          <a:p>
            <a:pPr marL="0" marR="0" lvl="0" indent="0" algn="l" rtl="0">
              <a:lnSpc>
                <a:spcPct val="100000"/>
              </a:lnSpc>
              <a:spcBef>
                <a:spcPts val="0"/>
              </a:spcBef>
              <a:spcAft>
                <a:spcPts val="0"/>
              </a:spcAft>
              <a:buClr>
                <a:srgbClr val="000000"/>
              </a:buClr>
              <a:buSzPts val="1400"/>
              <a:buFont typeface="Arial"/>
              <a:buNone/>
            </a:pPr>
            <a:r>
              <a:rPr lang="en-US" dirty="0"/>
              <a:t>Source: USDA 2017 Census of Agriculture</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The Ohio River basin includes the climate transition zone between the humid continental and humid subtropical zones. This creates a moisture rich environment that is important to consider when talking about drought. The ORB has also seen general trends in increasing temperature and increasing annual precipitation.</a:t>
            </a:r>
            <a:endParaRPr dirty="0"/>
          </a:p>
          <a:p>
            <a:pPr marL="0" marR="0" lvl="0" indent="0" algn="l" rtl="0">
              <a:lnSpc>
                <a:spcPct val="100000"/>
              </a:lnSpc>
              <a:spcBef>
                <a:spcPts val="0"/>
              </a:spcBef>
              <a:spcAft>
                <a:spcPts val="0"/>
              </a:spcAft>
              <a:buClr>
                <a:srgbClr val="000000"/>
              </a:buClr>
              <a:buSzPts val="1400"/>
              <a:buFont typeface="Arial"/>
              <a:buNone/>
            </a:pPr>
            <a:r>
              <a:rPr lang="en-US" dirty="0"/>
              <a:t>Source: </a:t>
            </a:r>
            <a:r>
              <a:rPr lang="en-US" sz="1200" b="0" i="0" u="none" strike="noStrike" cap="none" dirty="0">
                <a:solidFill>
                  <a:schemeClr val="dk1"/>
                </a:solidFill>
                <a:latin typeface="Calibri"/>
                <a:ea typeface="Calibri"/>
                <a:cs typeface="Calibri"/>
                <a:sym typeface="Calibri"/>
              </a:rPr>
              <a:t>OHIO RIVER BASIN – Formulating Climate Change Mitigation/Adaptation Strategies through Regional Collaboration with the ORB Alliance</a:t>
            </a:r>
            <a:endParaRPr dirty="0"/>
          </a:p>
          <a:p>
            <a:pPr marL="0" marR="0" lvl="0" indent="0" algn="l" rtl="0">
              <a:lnSpc>
                <a:spcPct val="100000"/>
              </a:lnSpc>
              <a:spcBef>
                <a:spcPts val="0"/>
              </a:spcBef>
              <a:spcAft>
                <a:spcPts val="0"/>
              </a:spcAft>
              <a:buClr>
                <a:srgbClr val="000000"/>
              </a:buClr>
              <a:buSzPts val="1400"/>
              <a:buFont typeface="Arial"/>
              <a:buNone/>
            </a:pPr>
            <a:r>
              <a:rPr lang="en-US" dirty="0"/>
              <a:t>SOURCE National Cropland Dataset 2019 </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endParaRPr dirty="0"/>
          </a:p>
        </p:txBody>
      </p:sp>
      <p:sp>
        <p:nvSpPr>
          <p:cNvPr id="80" name="Google Shape;8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0dd80c19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70dd80c19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0714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0dd80c19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-These sites show similar trends of wetness and dryness between SMAP and each </a:t>
            </a:r>
            <a:r>
              <a:rPr lang="en-US" dirty="0" err="1"/>
              <a:t>Mesonet</a:t>
            </a:r>
            <a:r>
              <a:rPr lang="en-US" dirty="0"/>
              <a:t> soil depth</a:t>
            </a:r>
          </a:p>
          <a:p>
            <a:pPr marL="0" lvl="0" indent="0" algn="l" rtl="0">
              <a:lnSpc>
                <a:spcPct val="100000"/>
              </a:lnSpc>
              <a:spcBef>
                <a:spcPts val="0"/>
              </a:spcBef>
              <a:spcAft>
                <a:spcPts val="0"/>
              </a:spcAft>
              <a:buSzPts val="1400"/>
              <a:buNone/>
            </a:pPr>
            <a:r>
              <a:rPr lang="en-US" dirty="0"/>
              <a:t>-We can observe that values at different depths are different, but we do similar patterns of wetness and dryness </a:t>
            </a:r>
          </a:p>
        </p:txBody>
      </p:sp>
      <p:sp>
        <p:nvSpPr>
          <p:cNvPr id="271" name="Google Shape;271;g70dd80c19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740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0dd80c19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70dd80c19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2033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0dd80c19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-representation of sites per Physiographic region of Kentucky is disproportionate</a:t>
            </a:r>
          </a:p>
          <a:p>
            <a:pPr marL="0" lvl="0" indent="0" algn="l" rtl="0">
              <a:lnSpc>
                <a:spcPct val="100000"/>
              </a:lnSpc>
              <a:spcBef>
                <a:spcPts val="0"/>
              </a:spcBef>
              <a:spcAft>
                <a:spcPts val="0"/>
              </a:spcAft>
              <a:buSzPts val="1400"/>
              <a:buNone/>
            </a:pPr>
            <a:r>
              <a:rPr lang="en-US" dirty="0"/>
              <a:t>-While it is evident that each station is majority silt, there is no observed relationship between RMSE and soil </a:t>
            </a:r>
            <a:r>
              <a:rPr lang="en-US" dirty="0" err="1"/>
              <a:t>texture</a:t>
            </a:r>
            <a:r>
              <a:rPr lang="en-US" dirty="0" err="1">
                <a:sym typeface="Wingdings" panose="05000000000000000000" pitchFamily="2" charset="2"/>
              </a:rPr>
              <a:t>therefore</a:t>
            </a:r>
            <a:r>
              <a:rPr lang="en-US" dirty="0">
                <a:sym typeface="Wingdings" panose="05000000000000000000" pitchFamily="2" charset="2"/>
              </a:rPr>
              <a:t>,</a:t>
            </a:r>
          </a:p>
          <a:p>
            <a:pPr marL="0" lvl="0" indent="0" algn="l" rtl="0">
              <a:lnSpc>
                <a:spcPct val="100000"/>
              </a:lnSpc>
              <a:spcBef>
                <a:spcPts val="0"/>
              </a:spcBef>
              <a:spcAft>
                <a:spcPts val="0"/>
              </a:spcAft>
              <a:buSzPts val="1400"/>
              <a:buNone/>
            </a:pPr>
            <a:r>
              <a:rPr lang="en-US" dirty="0">
                <a:sym typeface="Wingdings" panose="05000000000000000000" pitchFamily="2" charset="2"/>
              </a:rPr>
              <a:t>No observed relationship between SMAP and </a:t>
            </a:r>
            <a:r>
              <a:rPr lang="en-US" dirty="0" err="1">
                <a:sym typeface="Wingdings" panose="05000000000000000000" pitchFamily="2" charset="2"/>
              </a:rPr>
              <a:t>Mesonet</a:t>
            </a:r>
            <a:r>
              <a:rPr lang="en-US" dirty="0">
                <a:sym typeface="Wingdings" panose="05000000000000000000" pitchFamily="2" charset="2"/>
              </a:rPr>
              <a:t> comparisons when analyzed with soil texture/don’t see one classification showing stronger matching than the other </a:t>
            </a:r>
            <a:endParaRPr dirty="0"/>
          </a:p>
        </p:txBody>
      </p:sp>
      <p:sp>
        <p:nvSpPr>
          <p:cNvPr id="271" name="Google Shape;271;g70dd80c19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7704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0dd80c19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tx1">
                    <a:lumMod val="75000"/>
                    <a:lumOff val="25000"/>
                  </a:schemeClr>
                </a:solidFill>
                <a:latin typeface="Century Gothic" panose="020B0502020202020204" pitchFamily="34" charset="0"/>
                <a:ea typeface="Century Gothic"/>
                <a:sym typeface="Century Gothic"/>
              </a:rPr>
              <a:t>SMAP and </a:t>
            </a:r>
            <a:r>
              <a:rPr lang="en-US" sz="1200" dirty="0" err="1">
                <a:solidFill>
                  <a:schemeClr val="tx1">
                    <a:lumMod val="75000"/>
                    <a:lumOff val="25000"/>
                  </a:schemeClr>
                </a:solidFill>
                <a:latin typeface="Century Gothic" panose="020B0502020202020204" pitchFamily="34" charset="0"/>
                <a:ea typeface="Century Gothic"/>
                <a:sym typeface="Century Gothic"/>
              </a:rPr>
              <a:t>Mesonet</a:t>
            </a:r>
            <a:r>
              <a:rPr lang="en-US" sz="1200" dirty="0">
                <a:solidFill>
                  <a:schemeClr val="tx1">
                    <a:lumMod val="75000"/>
                    <a:lumOff val="25000"/>
                  </a:schemeClr>
                </a:solidFill>
                <a:latin typeface="Century Gothic" panose="020B0502020202020204" pitchFamily="34" charset="0"/>
                <a:ea typeface="Century Gothic"/>
                <a:sym typeface="Century Gothic"/>
              </a:rPr>
              <a:t> measurements exhibit similar patterns of wetness &amp; dryness regardless of quantitative variations  </a:t>
            </a:r>
          </a:p>
          <a:p>
            <a:pPr marL="0" lvl="0" indent="0" algn="l" rtl="0">
              <a:lnSpc>
                <a:spcPct val="100000"/>
              </a:lnSpc>
              <a:spcBef>
                <a:spcPts val="0"/>
              </a:spcBef>
              <a:spcAft>
                <a:spcPts val="0"/>
              </a:spcAft>
              <a:buSzPts val="1400"/>
              <a:buNone/>
            </a:pPr>
            <a:endParaRPr dirty="0"/>
          </a:p>
        </p:txBody>
      </p:sp>
      <p:sp>
        <p:nvSpPr>
          <p:cNvPr id="271" name="Google Shape;271;g70dd80c19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5582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Image: Courtesy of Kentucky Climate Center</a:t>
            </a:r>
            <a:endParaRPr sz="1200" dirty="0"/>
          </a:p>
        </p:txBody>
      </p:sp>
      <p:sp>
        <p:nvSpPr>
          <p:cNvPr id="301" name="Google Shape;3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5488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would like to acknowledge a few people in particular who contributed their knowledge, time, insights, and support to make this project possible. Thank you. </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Flickr. Arthur T. </a:t>
            </a:r>
            <a:r>
              <a:rPr lang="en-US" dirty="0" err="1"/>
              <a:t>LaBar</a:t>
            </a:r>
            <a:r>
              <a:rPr lang="en-US" dirty="0"/>
              <a:t>. Barn, Albany, Kentucky. CC BY NC 2.0. </a:t>
            </a:r>
            <a:r>
              <a:rPr lang="en-US" dirty="0">
                <a:hlinkClick r:id="rId3"/>
              </a:rPr>
              <a:t>https://www.flickr.com/photos/arthurtlabar/40239915444/in/faves-187233743@N05/</a:t>
            </a:r>
            <a:endParaRPr dirty="0"/>
          </a:p>
        </p:txBody>
      </p:sp>
      <p:sp>
        <p:nvSpPr>
          <p:cNvPr id="307" name="Google Shape;3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term that started to show up around the 2000s and became popularized surrounding drought events in 2011-12, flash drought is a drought that develops very rapidly over the course of a few weeks. While low precipitation is a factor, as with all droughts, the key to flash drought is that these average to below average precipitation levels are coupled with persistent atmospheric anomalies such as higher temperatures, stronger winds, or more sun.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These drivers lead to increased evaporative demand, which can be described as the thirst of the atmosphere. This has multiple effects:</a:t>
            </a:r>
            <a:endParaRPr dirty="0"/>
          </a:p>
          <a:p>
            <a:pPr marL="0" lvl="0" indent="0" algn="l" rtl="0">
              <a:lnSpc>
                <a:spcPct val="100000"/>
              </a:lnSpc>
              <a:spcBef>
                <a:spcPts val="0"/>
              </a:spcBef>
              <a:spcAft>
                <a:spcPts val="0"/>
              </a:spcAft>
              <a:buSzPts val="1400"/>
              <a:buNone/>
            </a:pPr>
            <a:r>
              <a:rPr lang="en-US" dirty="0"/>
              <a:t>- Surficial evaporation increases leading to drier topsoil</a:t>
            </a:r>
            <a:endParaRPr dirty="0"/>
          </a:p>
          <a:p>
            <a:pPr marL="0" lvl="0" indent="0" algn="l" rtl="0">
              <a:lnSpc>
                <a:spcPct val="100000"/>
              </a:lnSpc>
              <a:spcBef>
                <a:spcPts val="0"/>
              </a:spcBef>
              <a:spcAft>
                <a:spcPts val="0"/>
              </a:spcAft>
              <a:buSzPts val="1400"/>
              <a:buNone/>
            </a:pPr>
            <a:r>
              <a:rPr lang="en-US" dirty="0"/>
              <a:t>- to meet this demand, ET also increases thus depleting soil moisture at lower depths</a:t>
            </a:r>
            <a:endParaRPr dirty="0"/>
          </a:p>
          <a:p>
            <a:pPr marL="0" lvl="0" indent="0" algn="l" rtl="0">
              <a:lnSpc>
                <a:spcPct val="100000"/>
              </a:lnSpc>
              <a:spcBef>
                <a:spcPts val="0"/>
              </a:spcBef>
              <a:spcAft>
                <a:spcPts val="0"/>
              </a:spcAft>
              <a:buSzPts val="1400"/>
              <a:buNone/>
            </a:pPr>
            <a:r>
              <a:rPr lang="en-US" dirty="0"/>
              <a:t>- As the moisture in the environment decreases there is a shift to a water-limited system which causes ET to decrease and vegetation stress increases</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Flowchart generated by DEVELOP team.</a:t>
            </a:r>
            <a:endParaRPr dirty="0"/>
          </a:p>
        </p:txBody>
      </p:sp>
      <p:sp>
        <p:nvSpPr>
          <p:cNvPr id="129" name="Google Shape;12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Flash droughts are a growing concern in the ORB community. The patterns of excess moisture followed by drought the area has seen recently are expected to continue and intensify. This concerns forecasters, as flash drought is an understudied phenomenon and they want more tools to predict the onset of flash drought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Flash drought can have serious impacts on communities and its nature of agricultural drought has particularly harmful effects on the agricultural community. Knowing how prominent agriculture is in the ORB this is a strong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In 2012, there was a large flash drought across much of the US. It developed over just two months during the growing season and resulted in over $30 billion losses in the agricultural sector (</a:t>
            </a:r>
            <a:r>
              <a:rPr lang="en-US" dirty="0" err="1"/>
              <a:t>Otkin</a:t>
            </a:r>
            <a:r>
              <a:rPr lang="en-US" dirty="0"/>
              <a:t> et al., 2018; National Centers for Environmental Information, 2017).</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Other associated impacts flash drought can have include an increased risk for wildfires and increases in HABs.</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(left): Courtesy of Kentucky Climate Center</a:t>
            </a: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Image (right): Flickr. </a:t>
            </a:r>
            <a:r>
              <a:rPr lang="en-US" sz="1200" b="0" i="0" u="none" strike="noStrike" cap="none" dirty="0">
                <a:solidFill>
                  <a:schemeClr val="dk1"/>
                </a:solidFill>
                <a:latin typeface="Calibri"/>
                <a:ea typeface="Calibri"/>
                <a:cs typeface="Calibri"/>
                <a:sym typeface="Calibri"/>
              </a:rPr>
              <a:t>Aerial Associates Photography, Inc. by Zachary </a:t>
            </a:r>
            <a:r>
              <a:rPr lang="en-US" sz="1200" b="0" i="0" u="none" strike="noStrike" cap="none" dirty="0" err="1">
                <a:solidFill>
                  <a:schemeClr val="dk1"/>
                </a:solidFill>
                <a:latin typeface="Calibri"/>
                <a:ea typeface="Calibri"/>
                <a:cs typeface="Calibri"/>
                <a:sym typeface="Calibri"/>
              </a:rPr>
              <a:t>Haslick</a:t>
            </a:r>
            <a:r>
              <a:rPr lang="en-US" sz="1200" b="0" i="0" u="none" strike="noStrike" cap="none" dirty="0">
                <a:solidFill>
                  <a:schemeClr val="dk1"/>
                </a:solidFill>
                <a:latin typeface="Calibri"/>
                <a:ea typeface="Calibri"/>
                <a:cs typeface="Calibri"/>
                <a:sym typeface="Calibri"/>
              </a:rPr>
              <a:t>. </a:t>
            </a:r>
            <a:r>
              <a:rPr lang="en-US" dirty="0"/>
              <a:t>Maumee River HABs Sept 22 2017 2298. Public Domain Mark 1.0. </a:t>
            </a:r>
            <a:r>
              <a:rPr lang="en-US" u="sng" dirty="0">
                <a:solidFill>
                  <a:schemeClr val="hlink"/>
                </a:solidFill>
                <a:hlinkClick r:id="rId3"/>
              </a:rPr>
              <a:t>https://www.flickr.com/photos/noaa_glerl/36621364324/in/photolist-YNDdSS-XRCQoR-XRCPEX-XRCMTk-XN74GL-XRCQrM-BLLUVf-BLLUz5-BLLW85-BLLWaE-BLLUqC-XRCQAp-BLLWdL-BLLTTL-YNDeg7-XRCMQ4-YNDdtL-YNDe2j-XN74Kb-YNDdwb-XRCQEH-XRCQya-YNDdZq-XN73cw-XRCMVz-9UhCu2-ejuTXG-ejuU91-ejpb8M-ejpbok-RXniWs-7dbEmf-RXn3Hb-Sx9QgH-RXmGQq-SikAZm-SxaFni-Ri7kxz-SxaFFz-Ri7EAe-SikBos-Ri7jQH-Ri7Ej2-SikfQy-Sike8L-RXnpsC-SikiZj-SikiBA-RXmZDA-SikAgY/</a:t>
            </a:r>
            <a:r>
              <a:rPr lang="en-US" dirty="0"/>
              <a:t> </a:t>
            </a:r>
            <a:endParaRPr dirty="0"/>
          </a:p>
          <a:p>
            <a:pPr marL="0" marR="0" lvl="0" indent="0" algn="l" rtl="0">
              <a:lnSpc>
                <a:spcPct val="100000"/>
              </a:lnSpc>
              <a:spcBef>
                <a:spcPts val="0"/>
              </a:spcBef>
              <a:spcAft>
                <a:spcPts val="0"/>
              </a:spcAft>
              <a:buClr>
                <a:srgbClr val="000000"/>
              </a:buClr>
              <a:buSzPts val="1400"/>
              <a:buFont typeface="Arial"/>
              <a:buNone/>
            </a:pPr>
            <a:endParaRPr dirty="0"/>
          </a:p>
        </p:txBody>
      </p:sp>
      <p:sp>
        <p:nvSpPr>
          <p:cNvPr id="165" name="Google Shape;1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To address some of the community concerns around flash drought in the ORB we are partnering with two organizations that work on weather forecasting and provide climate information to the public and stakeholders.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are working with the state climatologist at the Kentucky Climate Center. The KY Climate Center, at Western Kentucky University, houses the Kentucky </a:t>
            </a:r>
            <a:r>
              <a:rPr lang="en-US" dirty="0" err="1"/>
              <a:t>Mesonet</a:t>
            </a:r>
            <a:r>
              <a:rPr lang="en-US" dirty="0"/>
              <a:t>, a weather and climate data network of 74 stations across the state. They work in areas of water management, drought early warning, and forecasting. They distribute data and data-derived products on their website and also through a mobile app. These outlets allow for the distribution of information to various stakeholders and decision-</a:t>
            </a:r>
            <a:endParaRPr dirty="0"/>
          </a:p>
          <a:p>
            <a:pPr marL="0" lvl="0" indent="0" algn="l" rtl="0">
              <a:lnSpc>
                <a:spcPct val="100000"/>
              </a:lnSpc>
              <a:spcBef>
                <a:spcPts val="0"/>
              </a:spcBef>
              <a:spcAft>
                <a:spcPts val="0"/>
              </a:spcAft>
              <a:buSzPts val="1400"/>
              <a:buNone/>
            </a:pPr>
            <a:r>
              <a:rPr lang="en-US" dirty="0"/>
              <a:t>makers across the state, including those in government, water management, and farming communities.</a:t>
            </a:r>
            <a:endParaRPr dirty="0"/>
          </a:p>
          <a:p>
            <a:pPr marL="0" lvl="0" indent="0" algn="l" rtl="0">
              <a:lnSpc>
                <a:spcPct val="100000"/>
              </a:lnSpc>
              <a:spcBef>
                <a:spcPts val="0"/>
              </a:spcBef>
              <a:spcAft>
                <a:spcPts val="0"/>
              </a:spcAft>
              <a:buSzPts val="1400"/>
              <a:buNone/>
            </a:pPr>
            <a:r>
              <a:rPr lang="en-US" dirty="0"/>
              <a:t>(Mahmood, </a:t>
            </a:r>
            <a:r>
              <a:rPr lang="en-US" dirty="0" err="1"/>
              <a:t>Schargorodski</a:t>
            </a:r>
            <a:r>
              <a:rPr lang="en-US" dirty="0"/>
              <a:t>, Foster, &amp; </a:t>
            </a:r>
            <a:r>
              <a:rPr lang="en-US" dirty="0" err="1"/>
              <a:t>Quilligan</a:t>
            </a:r>
            <a:r>
              <a:rPr lang="en-US" dirty="0"/>
              <a:t>, 2019).</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also partnered with a hydrologist at NOAA National Weather Service, Ohio Forecast Center (ORFC).They produce a variety of weather and hydrological information products</a:t>
            </a:r>
            <a:endParaRPr dirty="0"/>
          </a:p>
          <a:p>
            <a:pPr marL="0" lvl="0" indent="0" algn="l" rtl="0">
              <a:lnSpc>
                <a:spcPct val="100000"/>
              </a:lnSpc>
              <a:spcBef>
                <a:spcPts val="0"/>
              </a:spcBef>
              <a:spcAft>
                <a:spcPts val="0"/>
              </a:spcAft>
              <a:buSzPts val="1400"/>
              <a:buNone/>
            </a:pPr>
            <a:r>
              <a:rPr lang="en-US" dirty="0"/>
              <a:t>involving precipitation and water resources outlooks. These include streamflow forecasts and drought briefings. They disseminate climate and forecasting information to provide impact-based decision support to the public.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Both organizations were interested in developing a product that utilizes various drought indices to build confidence in their ability to accurately inform stakeholders of drought risk. </a:t>
            </a:r>
            <a:r>
              <a:rPr lang="en-US" b="0" dirty="0"/>
              <a:t>They currently rely heavily on the Standardized Precipitation Index (SPI), an entirely precipitation-based drought index, to identify drought and to develop the appropriate warnings. SPI, however, does not incorporate evapotranspiration, which, as we just learned, is a key process associated with flash drought onset and evolution.</a:t>
            </a:r>
            <a:endParaRPr b="0" dirty="0"/>
          </a:p>
          <a:p>
            <a:pPr marL="0" lvl="0" indent="0" algn="l" rtl="0">
              <a:lnSpc>
                <a:spcPct val="100000"/>
              </a:lnSpc>
              <a:spcBef>
                <a:spcPts val="0"/>
              </a:spcBef>
              <a:spcAft>
                <a:spcPts val="0"/>
              </a:spcAft>
              <a:buSzPts val="1400"/>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Image: Flickr. </a:t>
            </a:r>
            <a:r>
              <a:rPr lang="en-US" sz="1200" b="0" i="0" u="none" strike="noStrike" cap="none" dirty="0">
                <a:solidFill>
                  <a:schemeClr val="dk1"/>
                </a:solidFill>
                <a:effectLst/>
                <a:latin typeface="Calibri"/>
                <a:ea typeface="Calibri"/>
                <a:cs typeface="Calibri"/>
                <a:sym typeface="Calibri"/>
              </a:rPr>
              <a:t>Scott Beale / Laughing Squid. The Ohio River. CC BY-NC-ND 2.0 </a:t>
            </a:r>
            <a:r>
              <a:rPr lang="en-US" dirty="0">
                <a:hlinkClick r:id="rId3"/>
              </a:rPr>
              <a:t>https://www.flickr.com/photos/laughingsquid/15574742699/in/faves-187233743@N05/</a:t>
            </a:r>
            <a:endParaRPr lang="en-US" dirty="0"/>
          </a:p>
          <a:p>
            <a:pPr marL="0" lvl="0" indent="0" algn="l" rtl="0">
              <a:lnSpc>
                <a:spcPct val="100000"/>
              </a:lnSpc>
              <a:spcBef>
                <a:spcPts val="0"/>
              </a:spcBef>
              <a:spcAft>
                <a:spcPts val="0"/>
              </a:spcAft>
              <a:buSzPts val="1400"/>
              <a:buNone/>
            </a:pPr>
            <a:endParaRPr dirty="0"/>
          </a:p>
        </p:txBody>
      </p:sp>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Based on the needs of our project partners and the DEVELOP program, we outlined 3 main objectives for the project.</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Image</a:t>
            </a:r>
            <a:r>
              <a:rPr lang="en-US" sz="1200" dirty="0">
                <a:solidFill>
                  <a:schemeClr val="dk1"/>
                </a:solidFill>
                <a:latin typeface="Calibri"/>
                <a:ea typeface="Calibri"/>
                <a:cs typeface="Calibri"/>
                <a:sym typeface="Wingdings" pitchFamily="2" charset="2"/>
              </a:rPr>
              <a:t> (top): Produced by NASA DEVELOP</a:t>
            </a: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Wingdings" pitchFamily="2" charset="2"/>
              </a:rPr>
              <a:t>Image (middle): Courtesy of Kentucky Climate Center</a:t>
            </a: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Wingdings" pitchFamily="2" charset="2"/>
              </a:rPr>
              <a:t>Image (bottom): NASA</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87" name="Google Shape;18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analysis was broken up into two different components.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Courtesy of Kentucky Climate Center</a:t>
            </a:r>
          </a:p>
        </p:txBody>
      </p:sp>
      <p:sp>
        <p:nvSpPr>
          <p:cNvPr id="194" name="Google Shape;1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this study we used two different NASA satellites and sensors.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SMAP was used to collect remotely sensed soil moisture and MODIS provided land surface temperature that was used as an input for the LERI drought index.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(left, right): NASA</a:t>
            </a:r>
            <a:endParaRPr dirty="0"/>
          </a:p>
        </p:txBody>
      </p:sp>
      <p:sp>
        <p:nvSpPr>
          <p:cNvPr id="201" name="Google Shape;20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2517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riginal Title">
  <p:cSld name="Original Title">
    <p:spTree>
      <p:nvGrpSpPr>
        <p:cNvPr id="1" name="Shape 10"/>
        <p:cNvGrpSpPr/>
        <p:nvPr/>
      </p:nvGrpSpPr>
      <p:grpSpPr>
        <a:xfrm>
          <a:off x="0" y="0"/>
          <a:ext cx="0" cy="0"/>
          <a:chOff x="0" y="0"/>
          <a:chExt cx="0" cy="0"/>
        </a:xfrm>
      </p:grpSpPr>
      <p:grpSp>
        <p:nvGrpSpPr>
          <p:cNvPr id="11" name="Google Shape;11;p17"/>
          <p:cNvGrpSpPr/>
          <p:nvPr/>
        </p:nvGrpSpPr>
        <p:grpSpPr>
          <a:xfrm>
            <a:off x="9147470" y="238125"/>
            <a:ext cx="2609013" cy="741586"/>
            <a:chOff x="9147470" y="238125"/>
            <a:chExt cx="2609013" cy="741586"/>
          </a:xfrm>
        </p:grpSpPr>
        <p:pic>
          <p:nvPicPr>
            <p:cNvPr id="12" name="Google Shape;12;p17"/>
            <p:cNvPicPr preferRelativeResize="0"/>
            <p:nvPr/>
          </p:nvPicPr>
          <p:blipFill rotWithShape="1">
            <a:blip r:embed="rId2">
              <a:alphaModFix/>
            </a:blip>
            <a:srcRect/>
            <a:stretch/>
          </p:blipFill>
          <p:spPr>
            <a:xfrm>
              <a:off x="10885876" y="238125"/>
              <a:ext cx="870608" cy="741586"/>
            </a:xfrm>
            <a:prstGeom prst="rect">
              <a:avLst/>
            </a:prstGeom>
            <a:noFill/>
            <a:ln>
              <a:noFill/>
            </a:ln>
          </p:spPr>
        </p:pic>
        <p:sp>
          <p:nvSpPr>
            <p:cNvPr id="13" name="Google Shape;13;p17"/>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14" name="Google Shape;14;p17"/>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grpSp>
        <p:nvGrpSpPr>
          <p:cNvPr id="15" name="Google Shape;15;p17"/>
          <p:cNvGrpSpPr/>
          <p:nvPr/>
        </p:nvGrpSpPr>
        <p:grpSpPr>
          <a:xfrm>
            <a:off x="-149020" y="44449"/>
            <a:ext cx="12448971" cy="6863516"/>
            <a:chOff x="-149020" y="44449"/>
            <a:chExt cx="12448971" cy="6863516"/>
          </a:xfrm>
        </p:grpSpPr>
        <p:grpSp>
          <p:nvGrpSpPr>
            <p:cNvPr id="16" name="Google Shape;16;p17"/>
            <p:cNvGrpSpPr/>
            <p:nvPr/>
          </p:nvGrpSpPr>
          <p:grpSpPr>
            <a:xfrm>
              <a:off x="-149020" y="44449"/>
              <a:ext cx="12448971" cy="6863516"/>
              <a:chOff x="-149020" y="44449"/>
              <a:chExt cx="12448971" cy="6863516"/>
            </a:xfrm>
          </p:grpSpPr>
          <p:grpSp>
            <p:nvGrpSpPr>
              <p:cNvPr id="17" name="Google Shape;17;p17"/>
              <p:cNvGrpSpPr/>
              <p:nvPr/>
            </p:nvGrpSpPr>
            <p:grpSpPr>
              <a:xfrm>
                <a:off x="-149020" y="44449"/>
                <a:ext cx="12448971" cy="6863516"/>
                <a:chOff x="-149020" y="44449"/>
                <a:chExt cx="12448971" cy="6863516"/>
              </a:xfrm>
            </p:grpSpPr>
            <p:sp>
              <p:nvSpPr>
                <p:cNvPr id="18" name="Google Shape;18;p17"/>
                <p:cNvSpPr/>
                <p:nvPr/>
              </p:nvSpPr>
              <p:spPr>
                <a:xfrm>
                  <a:off x="-149020" y="44449"/>
                  <a:ext cx="5844685" cy="6824475"/>
                </a:xfrm>
                <a:custGeom>
                  <a:avLst/>
                  <a:gdLst/>
                  <a:ahLst/>
                  <a:cxnLst/>
                  <a:rect l="l" t="t" r="r" b="b"/>
                  <a:pathLst>
                    <a:path w="5844685" h="6824475" extrusionOk="0">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3"/>
                  <a:srcRect/>
                  <a:stretch>
                    <a:fillRect l="-75000" r="-50000"/>
                  </a:stretch>
                </a:blipFill>
                <a:ln w="127000" cap="flat" cmpd="sng">
                  <a:solidFill>
                    <a:srgbClr val="379C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9" name="Google Shape;19;p17"/>
                <p:cNvGrpSpPr/>
                <p:nvPr/>
              </p:nvGrpSpPr>
              <p:grpSpPr>
                <a:xfrm>
                  <a:off x="-107950" y="6248400"/>
                  <a:ext cx="12407901" cy="659565"/>
                  <a:chOff x="-107950" y="6248400"/>
                  <a:chExt cx="12407901" cy="659565"/>
                </a:xfrm>
              </p:grpSpPr>
              <p:sp>
                <p:nvSpPr>
                  <p:cNvPr id="20" name="Google Shape;20;p17"/>
                  <p:cNvSpPr/>
                  <p:nvPr/>
                </p:nvSpPr>
                <p:spPr>
                  <a:xfrm>
                    <a:off x="11620500" y="6248400"/>
                    <a:ext cx="679450" cy="65956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1" name="Google Shape;21;p17"/>
                  <p:cNvGrpSpPr/>
                  <p:nvPr/>
                </p:nvGrpSpPr>
                <p:grpSpPr>
                  <a:xfrm>
                    <a:off x="-107950" y="6250887"/>
                    <a:ext cx="12407901" cy="657078"/>
                    <a:chOff x="-107950" y="6250887"/>
                    <a:chExt cx="12407901" cy="657078"/>
                  </a:xfrm>
                </p:grpSpPr>
                <p:sp>
                  <p:nvSpPr>
                    <p:cNvPr id="22" name="Google Shape;22;p17"/>
                    <p:cNvSpPr/>
                    <p:nvPr/>
                  </p:nvSpPr>
                  <p:spPr>
                    <a:xfrm>
                      <a:off x="0" y="6593877"/>
                      <a:ext cx="12192000" cy="314088"/>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17"/>
                    <p:cNvSpPr/>
                    <p:nvPr/>
                  </p:nvSpPr>
                  <p:spPr>
                    <a:xfrm>
                      <a:off x="-107950" y="6250887"/>
                      <a:ext cx="1919388" cy="508417"/>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17"/>
                    <p:cNvSpPr/>
                    <p:nvPr/>
                  </p:nvSpPr>
                  <p:spPr>
                    <a:xfrm>
                      <a:off x="332607" y="6589441"/>
                      <a:ext cx="11967344" cy="177109"/>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 name="Google Shape;25;p17"/>
                    <p:cNvPicPr preferRelativeResize="0"/>
                    <p:nvPr/>
                  </p:nvPicPr>
                  <p:blipFill rotWithShape="1">
                    <a:blip r:embed="rId4">
                      <a:alphaModFix/>
                    </a:blip>
                    <a:srcRect/>
                    <a:stretch/>
                  </p:blipFill>
                  <p:spPr>
                    <a:xfrm>
                      <a:off x="232015" y="6425457"/>
                      <a:ext cx="1367335" cy="222457"/>
                    </a:xfrm>
                    <a:prstGeom prst="rect">
                      <a:avLst/>
                    </a:prstGeom>
                    <a:noFill/>
                    <a:ln>
                      <a:noFill/>
                    </a:ln>
                  </p:spPr>
                </p:pic>
              </p:grpSp>
            </p:grpSp>
          </p:grpSp>
          <p:pic>
            <p:nvPicPr>
              <p:cNvPr id="26" name="Google Shape;26;p17"/>
              <p:cNvPicPr preferRelativeResize="0"/>
              <p:nvPr/>
            </p:nvPicPr>
            <p:blipFill rotWithShape="1">
              <a:blip r:embed="rId5">
                <a:alphaModFix/>
              </a:blip>
              <a:srcRect/>
              <a:stretch/>
            </p:blipFill>
            <p:spPr>
              <a:xfrm>
                <a:off x="11714641" y="6341087"/>
                <a:ext cx="393192" cy="393192"/>
              </a:xfrm>
              <a:prstGeom prst="rect">
                <a:avLst/>
              </a:prstGeom>
              <a:noFill/>
              <a:ln>
                <a:noFill/>
              </a:ln>
            </p:spPr>
          </p:pic>
        </p:grpSp>
        <p:sp>
          <p:nvSpPr>
            <p:cNvPr id="27" name="Google Shape;27;p17"/>
            <p:cNvSpPr txBox="1"/>
            <p:nvPr/>
          </p:nvSpPr>
          <p:spPr>
            <a:xfrm>
              <a:off x="4452137" y="6253427"/>
              <a:ext cx="7136613" cy="338554"/>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379CC4"/>
                  </a:solidFill>
                  <a:latin typeface="Century Gothic"/>
                  <a:ea typeface="Century Gothic"/>
                  <a:cs typeface="Century Gothic"/>
                  <a:sym typeface="Century Gothic"/>
                </a:rPr>
                <a:t>| Spring 2020</a:t>
              </a:r>
              <a:endParaRPr sz="1400" b="0" i="0" u="none" strike="noStrike" cap="none">
                <a:solidFill>
                  <a:srgbClr val="000000"/>
                </a:solidFill>
                <a:latin typeface="Arial"/>
                <a:ea typeface="Arial"/>
                <a:cs typeface="Arial"/>
                <a:sym typeface="Arial"/>
              </a:endParaRPr>
            </a:p>
          </p:txBody>
        </p:sp>
      </p:grpSp>
    </p:spTree>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guide id="5" pos="3840">
          <p15:clr>
            <a:srgbClr val="FBAE40"/>
          </p15:clr>
        </p15:guide>
        <p15:guide id="6" pos="42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p Arc">
  <p:cSld name="Top Arc">
    <p:spTree>
      <p:nvGrpSpPr>
        <p:cNvPr id="1" name="Shape 30"/>
        <p:cNvGrpSpPr/>
        <p:nvPr/>
      </p:nvGrpSpPr>
      <p:grpSpPr>
        <a:xfrm>
          <a:off x="0" y="0"/>
          <a:ext cx="0" cy="0"/>
          <a:chOff x="0" y="0"/>
          <a:chExt cx="0" cy="0"/>
        </a:xfrm>
      </p:grpSpPr>
      <p:grpSp>
        <p:nvGrpSpPr>
          <p:cNvPr id="31" name="Google Shape;31;p20"/>
          <p:cNvGrpSpPr/>
          <p:nvPr/>
        </p:nvGrpSpPr>
        <p:grpSpPr>
          <a:xfrm>
            <a:off x="-419991" y="0"/>
            <a:ext cx="12611992" cy="7171680"/>
            <a:chOff x="-419991" y="0"/>
            <a:chExt cx="12611992" cy="7171680"/>
          </a:xfrm>
        </p:grpSpPr>
        <p:sp>
          <p:nvSpPr>
            <p:cNvPr id="32" name="Google Shape;32;p20"/>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20"/>
            <p:cNvSpPr/>
            <p:nvPr/>
          </p:nvSpPr>
          <p:spPr>
            <a:xfrm rot="10800000">
              <a:off x="-419991" y="207335"/>
              <a:ext cx="12440095" cy="6964345"/>
            </a:xfrm>
            <a:custGeom>
              <a:avLst/>
              <a:gdLst/>
              <a:ahLst/>
              <a:cxnLst/>
              <a:rect l="l" t="t" r="r" b="b"/>
              <a:pathLst>
                <a:path w="12265181" h="6714476" extrusionOk="0">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 name="Google Shape;34;p20"/>
            <p:cNvPicPr preferRelativeResize="0"/>
            <p:nvPr/>
          </p:nvPicPr>
          <p:blipFill rotWithShape="1">
            <a:blip r:embed="rId2">
              <a:alphaModFix/>
            </a:blip>
            <a:srcRect/>
            <a:stretch/>
          </p:blipFill>
          <p:spPr>
            <a:xfrm>
              <a:off x="11637058" y="131836"/>
              <a:ext cx="438912" cy="43891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Thin Bars">
  <p:cSld name="2 Thin Bars">
    <p:spTree>
      <p:nvGrpSpPr>
        <p:cNvPr id="1" name="Shape 35"/>
        <p:cNvGrpSpPr/>
        <p:nvPr/>
      </p:nvGrpSpPr>
      <p:grpSpPr>
        <a:xfrm>
          <a:off x="0" y="0"/>
          <a:ext cx="0" cy="0"/>
          <a:chOff x="0" y="0"/>
          <a:chExt cx="0" cy="0"/>
        </a:xfrm>
      </p:grpSpPr>
      <p:grpSp>
        <p:nvGrpSpPr>
          <p:cNvPr id="36" name="Google Shape;36;p19"/>
          <p:cNvGrpSpPr/>
          <p:nvPr/>
        </p:nvGrpSpPr>
        <p:grpSpPr>
          <a:xfrm>
            <a:off x="0" y="-245046"/>
            <a:ext cx="12192000" cy="7316860"/>
            <a:chOff x="0" y="-245046"/>
            <a:chExt cx="12192000" cy="7316860"/>
          </a:xfrm>
        </p:grpSpPr>
        <p:sp>
          <p:nvSpPr>
            <p:cNvPr id="37" name="Google Shape;37;p19"/>
            <p:cNvSpPr/>
            <p:nvPr/>
          </p:nvSpPr>
          <p:spPr>
            <a:xfrm>
              <a:off x="0" y="6708859"/>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19"/>
            <p:cNvSpPr/>
            <p:nvPr/>
          </p:nvSpPr>
          <p:spPr>
            <a:xfrm>
              <a:off x="0" y="-245046"/>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ttom Arc">
  <p:cSld name="Bottom Arc">
    <p:spTree>
      <p:nvGrpSpPr>
        <p:cNvPr id="1" name="Shape 39"/>
        <p:cNvGrpSpPr/>
        <p:nvPr/>
      </p:nvGrpSpPr>
      <p:grpSpPr>
        <a:xfrm>
          <a:off x="0" y="0"/>
          <a:ext cx="0" cy="0"/>
          <a:chOff x="0" y="0"/>
          <a:chExt cx="0" cy="0"/>
        </a:xfrm>
      </p:grpSpPr>
      <p:grpSp>
        <p:nvGrpSpPr>
          <p:cNvPr id="40" name="Google Shape;40;p21"/>
          <p:cNvGrpSpPr/>
          <p:nvPr/>
        </p:nvGrpSpPr>
        <p:grpSpPr>
          <a:xfrm>
            <a:off x="-330280" y="-263304"/>
            <a:ext cx="12522280" cy="7121304"/>
            <a:chOff x="-330280" y="-263304"/>
            <a:chExt cx="12522280" cy="7121304"/>
          </a:xfrm>
        </p:grpSpPr>
        <p:sp>
          <p:nvSpPr>
            <p:cNvPr id="41" name="Google Shape;41;p21"/>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21"/>
            <p:cNvSpPr/>
            <p:nvPr/>
          </p:nvSpPr>
          <p:spPr>
            <a:xfrm>
              <a:off x="-330280" y="-263304"/>
              <a:ext cx="12339756" cy="6940552"/>
            </a:xfrm>
            <a:custGeom>
              <a:avLst/>
              <a:gdLst/>
              <a:ahLst/>
              <a:cxnLst/>
              <a:rect l="l" t="t" r="r" b="b"/>
              <a:pathLst>
                <a:path w="12339756" h="6940552" extrusionOk="0">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 name="Google Shape;43;p21"/>
            <p:cNvPicPr preferRelativeResize="0"/>
            <p:nvPr/>
          </p:nvPicPr>
          <p:blipFill rotWithShape="1">
            <a:blip r:embed="rId2">
              <a:alphaModFix/>
            </a:blip>
            <a:srcRect/>
            <a:stretch/>
          </p:blipFill>
          <p:spPr>
            <a:xfrm>
              <a:off x="11634624" y="6306334"/>
              <a:ext cx="438912" cy="43891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itle">
  <p:cSld name="Blank Title">
    <p:spTree>
      <p:nvGrpSpPr>
        <p:cNvPr id="1" name="Shape 44"/>
        <p:cNvGrpSpPr/>
        <p:nvPr/>
      </p:nvGrpSpPr>
      <p:grpSpPr>
        <a:xfrm>
          <a:off x="0" y="0"/>
          <a:ext cx="0" cy="0"/>
          <a:chOff x="0" y="0"/>
          <a:chExt cx="0" cy="0"/>
        </a:xfrm>
      </p:grpSpPr>
      <p:grpSp>
        <p:nvGrpSpPr>
          <p:cNvPr id="45" name="Google Shape;45;p23"/>
          <p:cNvGrpSpPr/>
          <p:nvPr/>
        </p:nvGrpSpPr>
        <p:grpSpPr>
          <a:xfrm>
            <a:off x="9147470" y="238125"/>
            <a:ext cx="2609013" cy="741586"/>
            <a:chOff x="9147470" y="238125"/>
            <a:chExt cx="2609013" cy="741586"/>
          </a:xfrm>
        </p:grpSpPr>
        <p:pic>
          <p:nvPicPr>
            <p:cNvPr id="46" name="Google Shape;46;p23"/>
            <p:cNvPicPr preferRelativeResize="0"/>
            <p:nvPr/>
          </p:nvPicPr>
          <p:blipFill rotWithShape="1">
            <a:blip r:embed="rId2">
              <a:alphaModFix/>
            </a:blip>
            <a:srcRect/>
            <a:stretch/>
          </p:blipFill>
          <p:spPr>
            <a:xfrm>
              <a:off x="10885876" y="238125"/>
              <a:ext cx="870608" cy="741586"/>
            </a:xfrm>
            <a:prstGeom prst="rect">
              <a:avLst/>
            </a:prstGeom>
            <a:noFill/>
            <a:ln>
              <a:noFill/>
            </a:ln>
          </p:spPr>
        </p:pic>
        <p:sp>
          <p:nvSpPr>
            <p:cNvPr id="47" name="Google Shape;47;p23"/>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48" name="Google Shape;48;p23"/>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9"/>
        <p:cNvGrpSpPr/>
        <p:nvPr/>
      </p:nvGrpSpPr>
      <p:grpSpPr>
        <a:xfrm>
          <a:off x="0" y="0"/>
          <a:ext cx="0" cy="0"/>
          <a:chOff x="0" y="0"/>
          <a:chExt cx="0" cy="0"/>
        </a:xfrm>
      </p:grpSpPr>
      <p:sp>
        <p:nvSpPr>
          <p:cNvPr id="50" name="Google Shape;50;p22"/>
          <p:cNvSpPr/>
          <p:nvPr/>
        </p:nvSpPr>
        <p:spPr>
          <a:xfrm>
            <a:off x="495300" y="6400881"/>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1" u="none" strike="noStrike" cap="none">
                <a:solidFill>
                  <a:srgbClr val="3F3F3F"/>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grpSp>
        <p:nvGrpSpPr>
          <p:cNvPr id="51" name="Google Shape;51;p22"/>
          <p:cNvGrpSpPr/>
          <p:nvPr/>
        </p:nvGrpSpPr>
        <p:grpSpPr>
          <a:xfrm>
            <a:off x="-166047" y="-260498"/>
            <a:ext cx="12524095" cy="1451342"/>
            <a:chOff x="-166047" y="-260498"/>
            <a:chExt cx="12524095" cy="1451342"/>
          </a:xfrm>
        </p:grpSpPr>
        <p:sp>
          <p:nvSpPr>
            <p:cNvPr id="52" name="Google Shape;52;p22"/>
            <p:cNvSpPr/>
            <p:nvPr/>
          </p:nvSpPr>
          <p:spPr>
            <a:xfrm>
              <a:off x="9706282" y="-74427"/>
              <a:ext cx="2538483" cy="1026042"/>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22"/>
            <p:cNvSpPr/>
            <p:nvPr/>
          </p:nvSpPr>
          <p:spPr>
            <a:xfrm>
              <a:off x="-166047" y="802756"/>
              <a:ext cx="12524095" cy="388088"/>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p22"/>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22"/>
            <p:cNvPicPr preferRelativeResize="0"/>
            <p:nvPr/>
          </p:nvPicPr>
          <p:blipFill rotWithShape="1">
            <a:blip r:embed="rId2">
              <a:alphaModFix/>
            </a:blip>
            <a:srcRect/>
            <a:stretch/>
          </p:blipFill>
          <p:spPr>
            <a:xfrm>
              <a:off x="10264437" y="455259"/>
              <a:ext cx="1468741" cy="228565"/>
            </a:xfrm>
            <a:prstGeom prst="rect">
              <a:avLst/>
            </a:prstGeom>
            <a:noFill/>
            <a:ln>
              <a:noFill/>
            </a:ln>
          </p:spPr>
        </p:pic>
        <p:sp>
          <p:nvSpPr>
            <p:cNvPr id="56" name="Google Shape;56;p22"/>
            <p:cNvSpPr txBox="1"/>
            <p:nvPr/>
          </p:nvSpPr>
          <p:spPr>
            <a:xfrm>
              <a:off x="495300" y="342900"/>
              <a:ext cx="5724747"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i="0" u="none" strike="noStrike" cap="none">
                  <a:solidFill>
                    <a:srgbClr val="379CC4"/>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 Bar">
  <p:cSld name="White Bar">
    <p:spTree>
      <p:nvGrpSpPr>
        <p:cNvPr id="1" name="Shape 57"/>
        <p:cNvGrpSpPr/>
        <p:nvPr/>
      </p:nvGrpSpPr>
      <p:grpSpPr>
        <a:xfrm>
          <a:off x="0" y="0"/>
          <a:ext cx="0" cy="0"/>
          <a:chOff x="0" y="0"/>
          <a:chExt cx="0" cy="0"/>
        </a:xfrm>
      </p:grpSpPr>
      <p:grpSp>
        <p:nvGrpSpPr>
          <p:cNvPr id="58" name="Google Shape;58;p24"/>
          <p:cNvGrpSpPr/>
          <p:nvPr/>
        </p:nvGrpSpPr>
        <p:grpSpPr>
          <a:xfrm>
            <a:off x="-166047" y="-260498"/>
            <a:ext cx="12524095" cy="1451342"/>
            <a:chOff x="-166047" y="-260498"/>
            <a:chExt cx="12524095" cy="1451342"/>
          </a:xfrm>
        </p:grpSpPr>
        <p:sp>
          <p:nvSpPr>
            <p:cNvPr id="59" name="Google Shape;59;p24"/>
            <p:cNvSpPr/>
            <p:nvPr/>
          </p:nvSpPr>
          <p:spPr>
            <a:xfrm>
              <a:off x="9706282" y="-74427"/>
              <a:ext cx="2538483" cy="1026042"/>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24"/>
            <p:cNvSpPr/>
            <p:nvPr/>
          </p:nvSpPr>
          <p:spPr>
            <a:xfrm>
              <a:off x="-166047" y="802756"/>
              <a:ext cx="12524095" cy="388088"/>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4"/>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p:nvPr/>
        </p:nvSpPr>
        <p:spPr>
          <a:xfrm>
            <a:off x="7893118" y="6269918"/>
            <a:ext cx="232116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79CC4"/>
                </a:solidFill>
                <a:latin typeface="Century Gothic"/>
                <a:ea typeface="Century Gothic"/>
                <a:cs typeface="Century Gothic"/>
                <a:sym typeface="Century Gothic"/>
              </a:rPr>
              <a:t>North Carolina – NCEI </a:t>
            </a:r>
            <a:endParaRPr sz="1800" b="0" i="0" u="none" strike="noStrike" cap="none">
              <a:solidFill>
                <a:srgbClr val="379CC4"/>
              </a:solidFill>
              <a:latin typeface="Calibri"/>
              <a:ea typeface="Calibri"/>
              <a:cs typeface="Calibri"/>
              <a:sym typeface="Calibri"/>
            </a:endParaRPr>
          </a:p>
        </p:txBody>
      </p:sp>
      <p:sp>
        <p:nvSpPr>
          <p:cNvPr id="67" name="Google Shape;67;p1"/>
          <p:cNvSpPr txBox="1"/>
          <p:nvPr/>
        </p:nvSpPr>
        <p:spPr>
          <a:xfrm>
            <a:off x="6071635" y="1837942"/>
            <a:ext cx="5394960" cy="10213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3700"/>
              <a:buFont typeface="Century Gothic"/>
              <a:buNone/>
            </a:pPr>
            <a:r>
              <a:rPr lang="en-US" sz="3700" b="1" i="0" u="none" strike="noStrike" cap="none">
                <a:solidFill>
                  <a:srgbClr val="379CC4"/>
                </a:solidFill>
                <a:latin typeface="Century Gothic"/>
                <a:ea typeface="Century Gothic"/>
                <a:cs typeface="Century Gothic"/>
                <a:sym typeface="Century Gothic"/>
              </a:rPr>
              <a:t>OHIO RIVER BASIN</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379CC4"/>
              </a:buClr>
              <a:buSzPts val="2800"/>
              <a:buFont typeface="Century Gothic"/>
              <a:buNone/>
            </a:pPr>
            <a:r>
              <a:rPr lang="en-US" sz="2800" b="0" i="0" u="none" strike="noStrike" cap="none">
                <a:solidFill>
                  <a:srgbClr val="379CC4"/>
                </a:solidFill>
                <a:latin typeface="Century Gothic"/>
                <a:ea typeface="Century Gothic"/>
                <a:cs typeface="Century Gothic"/>
                <a:sym typeface="Century Gothic"/>
              </a:rPr>
              <a:t>Water Resources</a:t>
            </a:r>
            <a:endParaRPr sz="1400" b="0" i="0" u="none" strike="noStrike" cap="none">
              <a:solidFill>
                <a:srgbClr val="000000"/>
              </a:solidFill>
              <a:latin typeface="Arial"/>
              <a:ea typeface="Arial"/>
              <a:cs typeface="Arial"/>
              <a:sym typeface="Arial"/>
            </a:endParaRPr>
          </a:p>
        </p:txBody>
      </p:sp>
      <p:sp>
        <p:nvSpPr>
          <p:cNvPr id="68" name="Google Shape;68;p1"/>
          <p:cNvSpPr txBox="1"/>
          <p:nvPr/>
        </p:nvSpPr>
        <p:spPr>
          <a:xfrm>
            <a:off x="6071635" y="2976429"/>
            <a:ext cx="5394960" cy="10980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2000" b="0" i="0" u="none" strike="noStrike" cap="none" dirty="0">
                <a:solidFill>
                  <a:srgbClr val="3F3F3F"/>
                </a:solidFill>
                <a:latin typeface="Century Gothic"/>
                <a:ea typeface="Century Gothic"/>
                <a:cs typeface="Century Gothic"/>
                <a:sym typeface="Century Gothic"/>
              </a:rPr>
              <a:t>Monitoring Flash Drought Potential and Quantifying the Hydrologic Impacts in the Ohio River Basin Utilizing NASA Earth Observations </a:t>
            </a:r>
            <a:endParaRPr sz="1800" b="0" i="0" u="none" strike="noStrike" cap="none" dirty="0">
              <a:solidFill>
                <a:srgbClr val="000000"/>
              </a:solidFill>
              <a:latin typeface="Arial"/>
              <a:ea typeface="Arial"/>
              <a:cs typeface="Arial"/>
              <a:sym typeface="Arial"/>
            </a:endParaRPr>
          </a:p>
        </p:txBody>
      </p:sp>
      <p:sp>
        <p:nvSpPr>
          <p:cNvPr id="69" name="Google Shape;69;p1"/>
          <p:cNvSpPr txBox="1"/>
          <p:nvPr/>
        </p:nvSpPr>
        <p:spPr>
          <a:xfrm>
            <a:off x="6071635" y="4903093"/>
            <a:ext cx="53949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rgbClr val="3F3F3F"/>
                </a:solidFill>
                <a:latin typeface="Century Gothic"/>
                <a:ea typeface="Century Gothic"/>
                <a:cs typeface="Century Gothic"/>
                <a:sym typeface="Century Gothic"/>
              </a:rPr>
              <a:t>Adelaide Schmidt, Isabelle </a:t>
            </a:r>
            <a:r>
              <a:rPr lang="en-US" sz="1800" b="0" i="0" u="none" strike="noStrike" cap="none" dirty="0" err="1">
                <a:solidFill>
                  <a:srgbClr val="3F3F3F"/>
                </a:solidFill>
                <a:latin typeface="Century Gothic"/>
                <a:ea typeface="Century Gothic"/>
                <a:cs typeface="Century Gothic"/>
                <a:sym typeface="Century Gothic"/>
              </a:rPr>
              <a:t>Runde</a:t>
            </a:r>
            <a:r>
              <a:rPr lang="en-US" sz="1800" b="0" i="0" u="none" strike="noStrike" cap="none" dirty="0">
                <a:solidFill>
                  <a:srgbClr val="3F3F3F"/>
                </a:solidFill>
                <a:latin typeface="Century Gothic"/>
                <a:ea typeface="Century Gothic"/>
                <a:cs typeface="Century Gothic"/>
                <a:sym typeface="Century Gothic"/>
              </a:rPr>
              <a:t>, Jessica </a:t>
            </a:r>
            <a:r>
              <a:rPr lang="en-US" sz="1800" b="0" i="0" u="none" strike="noStrike" cap="none" dirty="0" err="1">
                <a:solidFill>
                  <a:srgbClr val="3F3F3F"/>
                </a:solidFill>
                <a:latin typeface="Century Gothic"/>
                <a:ea typeface="Century Gothic"/>
                <a:cs typeface="Century Gothic"/>
                <a:sym typeface="Century Gothic"/>
              </a:rPr>
              <a:t>Ganim</a:t>
            </a:r>
            <a:r>
              <a:rPr lang="en-US" sz="1800" b="0" i="0" u="none" strike="noStrike" cap="none" dirty="0">
                <a:solidFill>
                  <a:srgbClr val="3F3F3F"/>
                </a:solidFill>
                <a:latin typeface="Century Gothic"/>
                <a:ea typeface="Century Gothic"/>
                <a:cs typeface="Century Gothic"/>
                <a:sym typeface="Century Gothic"/>
              </a:rPr>
              <a:t>, </a:t>
            </a:r>
            <a:r>
              <a:rPr lang="en-US" sz="1800" b="0" i="0" u="none" strike="noStrike" cap="none" dirty="0" smtClean="0">
                <a:solidFill>
                  <a:srgbClr val="3F3F3F"/>
                </a:solidFill>
                <a:latin typeface="Century Gothic"/>
                <a:ea typeface="Century Gothic"/>
                <a:cs typeface="Century Gothic"/>
                <a:sym typeface="Century Gothic"/>
              </a:rPr>
              <a:t>&amp; Kayleigh </a:t>
            </a:r>
            <a:r>
              <a:rPr lang="en-US" sz="1800" b="0" i="0" u="none" strike="noStrike" cap="none" dirty="0" err="1">
                <a:solidFill>
                  <a:srgbClr val="3F3F3F"/>
                </a:solidFill>
                <a:latin typeface="Century Gothic"/>
                <a:ea typeface="Century Gothic"/>
                <a:cs typeface="Century Gothic"/>
                <a:sym typeface="Century Gothic"/>
              </a:rPr>
              <a:t>DeBruyne</a:t>
            </a:r>
            <a:r>
              <a:rPr lang="en-US" sz="1800" b="0" i="0" u="none" strike="noStrike" cap="none" dirty="0">
                <a:solidFill>
                  <a:srgbClr val="3F3F3F"/>
                </a:solidFill>
                <a:latin typeface="Century Gothic"/>
                <a:ea typeface="Century Gothic"/>
                <a:cs typeface="Century Gothic"/>
                <a:sym typeface="Century Gothic"/>
              </a:rPr>
              <a:t> </a:t>
            </a:r>
            <a:endParaRPr sz="1800" b="0" i="0" u="none" strike="noStrike" cap="none" dirty="0">
              <a:solidFill>
                <a:srgbClr val="000000"/>
              </a:solidFil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p:nvPr/>
        </p:nvSpPr>
        <p:spPr>
          <a:xfrm>
            <a:off x="495300" y="342900"/>
            <a:ext cx="7487809"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379CC4"/>
                </a:solidFill>
                <a:latin typeface="Century Gothic"/>
                <a:ea typeface="Century Gothic"/>
                <a:cs typeface="Century Gothic"/>
                <a:sym typeface="Century Gothic"/>
              </a:rPr>
              <a:t>Drought Indicators </a:t>
            </a:r>
            <a:endParaRPr sz="1400" b="0" i="0" u="none" strike="noStrike" cap="none" dirty="0">
              <a:solidFill>
                <a:srgbClr val="000000"/>
              </a:solidFill>
              <a:latin typeface="Arial"/>
              <a:ea typeface="Arial"/>
              <a:cs typeface="Arial"/>
              <a:sym typeface="Arial"/>
            </a:endParaRPr>
          </a:p>
        </p:txBody>
      </p:sp>
      <p:graphicFrame>
        <p:nvGraphicFramePr>
          <p:cNvPr id="222" name="Google Shape;222;p28"/>
          <p:cNvGraphicFramePr/>
          <p:nvPr/>
        </p:nvGraphicFramePr>
        <p:xfrm>
          <a:off x="1103970" y="1229301"/>
          <a:ext cx="10493296" cy="4928073"/>
        </p:xfrm>
        <a:graphic>
          <a:graphicData uri="http://schemas.openxmlformats.org/drawingml/2006/table">
            <a:tbl>
              <a:tblPr bandRow="1">
                <a:noFill/>
                <a:tableStyleId>{9DA6F461-0388-4FA3-9B32-05123B1D45FD}</a:tableStyleId>
              </a:tblPr>
              <a:tblGrid>
                <a:gridCol w="2474117">
                  <a:extLst>
                    <a:ext uri="{9D8B030D-6E8A-4147-A177-3AD203B41FA5}">
                      <a16:colId xmlns:a16="http://schemas.microsoft.com/office/drawing/2014/main" val="20000"/>
                    </a:ext>
                  </a:extLst>
                </a:gridCol>
                <a:gridCol w="4234070">
                  <a:extLst>
                    <a:ext uri="{9D8B030D-6E8A-4147-A177-3AD203B41FA5}">
                      <a16:colId xmlns:a16="http://schemas.microsoft.com/office/drawing/2014/main" val="20001"/>
                    </a:ext>
                  </a:extLst>
                </a:gridCol>
                <a:gridCol w="2981739">
                  <a:extLst>
                    <a:ext uri="{9D8B030D-6E8A-4147-A177-3AD203B41FA5}">
                      <a16:colId xmlns:a16="http://schemas.microsoft.com/office/drawing/2014/main" val="20002"/>
                    </a:ext>
                  </a:extLst>
                </a:gridCol>
                <a:gridCol w="803370">
                  <a:extLst>
                    <a:ext uri="{9D8B030D-6E8A-4147-A177-3AD203B41FA5}">
                      <a16:colId xmlns:a16="http://schemas.microsoft.com/office/drawing/2014/main" val="20004"/>
                    </a:ext>
                  </a:extLst>
                </a:gridCol>
              </a:tblGrid>
              <a:tr h="451771">
                <a:tc>
                  <a:txBody>
                    <a:bodyPr/>
                    <a:lstStyle/>
                    <a:p>
                      <a:pPr marL="0" marR="0" lvl="0" indent="0" algn="ctr" rtl="0">
                        <a:lnSpc>
                          <a:spcPct val="115000"/>
                        </a:lnSpc>
                        <a:spcBef>
                          <a:spcPts val="0"/>
                        </a:spcBef>
                        <a:spcAft>
                          <a:spcPts val="0"/>
                        </a:spcAft>
                        <a:buClr>
                          <a:srgbClr val="000000"/>
                        </a:buClr>
                        <a:buSzPts val="2400"/>
                        <a:buFont typeface="Arial"/>
                        <a:buNone/>
                      </a:pPr>
                      <a:r>
                        <a:rPr lang="en-US" sz="2000" b="1" u="none" strike="noStrike" cap="none" dirty="0">
                          <a:solidFill>
                            <a:srgbClr val="F2F2F2"/>
                          </a:solidFill>
                          <a:latin typeface="Century Gothic"/>
                          <a:ea typeface="Century Gothic"/>
                          <a:cs typeface="Century Gothic"/>
                          <a:sym typeface="Century Gothic"/>
                        </a:rPr>
                        <a:t>Index</a:t>
                      </a:r>
                      <a:endParaRPr sz="2000" b="1" u="none" strike="noStrike" cap="none" dirty="0">
                        <a:solidFill>
                          <a:srgbClr val="F2F2F2"/>
                        </a:solidFill>
                        <a:latin typeface="Century Gothic"/>
                        <a:ea typeface="Century Gothic"/>
                        <a:cs typeface="Century Gothic"/>
                        <a:sym typeface="Century Gothic"/>
                      </a:endParaRPr>
                    </a:p>
                  </a:txBody>
                  <a:tcPr marL="62275" marR="62275" marT="62275" marB="62275">
                    <a:lnL w="12700" cmpd="sng">
                      <a:noFill/>
                      <a:prstDash val="solid"/>
                    </a:lnL>
                    <a:lnR w="12700" cap="flat" cmpd="sng" algn="ctr">
                      <a:solidFill>
                        <a:schemeClr val="tx2">
                          <a:lumMod val="90000"/>
                        </a:schemeClr>
                      </a:solidFill>
                      <a:prstDash val="solid"/>
                      <a:round/>
                      <a:headEnd type="none" w="med" len="med"/>
                      <a:tailEnd type="none" w="med" len="med"/>
                    </a:lnR>
                    <a:lnT w="12700" cmpd="sng">
                      <a:noFill/>
                      <a:prstDash val="soli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79CC4"/>
                    </a:solidFill>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000" b="1" u="none" strike="noStrike" cap="none" dirty="0">
                          <a:solidFill>
                            <a:srgbClr val="F2F2F2"/>
                          </a:solidFill>
                          <a:latin typeface="Century Gothic"/>
                          <a:ea typeface="Century Gothic"/>
                          <a:cs typeface="Century Gothic"/>
                          <a:sym typeface="Century Gothic"/>
                        </a:rPr>
                        <a:t>Physical Measurement</a:t>
                      </a:r>
                      <a:endParaRPr sz="2000" b="1" u="none" strike="noStrike" cap="none" dirty="0">
                        <a:solidFill>
                          <a:srgbClr val="F2F2F2"/>
                        </a:solidFill>
                        <a:latin typeface="Century Gothic"/>
                        <a:ea typeface="Century Gothic"/>
                        <a:cs typeface="Century Gothic"/>
                        <a:sym typeface="Century Gothic"/>
                      </a:endParaRPr>
                    </a:p>
                  </a:txBody>
                  <a:tcPr marL="62275" marR="62275" marT="62275" marB="62275">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mpd="sng">
                      <a:noFill/>
                      <a:prstDash val="soli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79CC4"/>
                    </a:solid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lang="en-US" sz="2000" b="1" u="none" strike="noStrike" cap="none" dirty="0">
                          <a:solidFill>
                            <a:srgbClr val="F2F2F2"/>
                          </a:solidFill>
                          <a:latin typeface="Century Gothic"/>
                          <a:ea typeface="Century Gothic"/>
                          <a:cs typeface="Century Gothic"/>
                          <a:sym typeface="Century Gothic"/>
                        </a:rPr>
                        <a:t>Output</a:t>
                      </a:r>
                    </a:p>
                  </a:txBody>
                  <a:tcPr marL="62275" marR="62275" marT="62275" marB="62275">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mpd="sng">
                      <a:noFill/>
                      <a:prstDash val="soli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79CC4"/>
                    </a:solidFill>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000" b="1" u="none" strike="noStrike" cap="none" dirty="0">
                          <a:solidFill>
                            <a:srgbClr val="F2F2F2"/>
                          </a:solidFill>
                          <a:latin typeface="Century Gothic"/>
                          <a:ea typeface="Century Gothic"/>
                          <a:cs typeface="Century Gothic"/>
                          <a:sym typeface="Century Gothic"/>
                        </a:rPr>
                        <a:t>Grid</a:t>
                      </a:r>
                      <a:endParaRPr sz="2000" b="1" u="none" strike="noStrike" cap="none" dirty="0">
                        <a:solidFill>
                          <a:srgbClr val="F2F2F2"/>
                        </a:solidFill>
                        <a:latin typeface="Century Gothic"/>
                        <a:ea typeface="Century Gothic"/>
                        <a:cs typeface="Century Gothic"/>
                        <a:sym typeface="Century Gothic"/>
                      </a:endParaRPr>
                    </a:p>
                  </a:txBody>
                  <a:tcPr marL="62275" marR="62275" marT="62275" marB="62275">
                    <a:lnL w="12700" cap="flat" cmpd="sng" algn="ctr">
                      <a:solidFill>
                        <a:schemeClr val="tx2">
                          <a:lumMod val="90000"/>
                        </a:schemeClr>
                      </a:solidFill>
                      <a:prstDash val="solid"/>
                      <a:round/>
                      <a:headEnd type="none" w="med" len="med"/>
                      <a:tailEnd type="none" w="med" len="med"/>
                    </a:lnL>
                    <a:lnR w="12700" cmpd="sng">
                      <a:noFill/>
                      <a:prstDash val="solid"/>
                    </a:lnR>
                    <a:lnT w="12700" cmpd="sng">
                      <a:noFill/>
                      <a:prstDash val="soli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79CC4"/>
                    </a:solidFill>
                  </a:tcPr>
                </a:tc>
                <a:extLst>
                  <a:ext uri="{0D108BD9-81ED-4DB2-BD59-A6C34878D82A}">
                    <a16:rowId xmlns:a16="http://schemas.microsoft.com/office/drawing/2014/main" val="10000"/>
                  </a:ext>
                </a:extLst>
              </a:tr>
              <a:tr h="987422">
                <a:tc>
                  <a:txBody>
                    <a:bodyPr/>
                    <a:lstStyle/>
                    <a:p>
                      <a:pPr marL="0" marR="0" lvl="0" indent="0" algn="l" rtl="0">
                        <a:lnSpc>
                          <a:spcPct val="115000"/>
                        </a:lnSpc>
                        <a:spcBef>
                          <a:spcPts val="0"/>
                        </a:spcBef>
                        <a:spcAft>
                          <a:spcPts val="0"/>
                        </a:spcAft>
                        <a:buClr>
                          <a:srgbClr val="000000"/>
                        </a:buClr>
                        <a:buSzPts val="2400"/>
                        <a:buFont typeface="Arial"/>
                        <a:buNone/>
                      </a:pPr>
                      <a:r>
                        <a:rPr lang="en-US" sz="1600" b="1" u="none" strike="noStrike" cap="none" dirty="0">
                          <a:solidFill>
                            <a:srgbClr val="F2F2F2"/>
                          </a:solidFill>
                          <a:latin typeface="Century Gothic"/>
                          <a:ea typeface="Century Gothic"/>
                          <a:cs typeface="Century Gothic"/>
                          <a:sym typeface="Century Gothic"/>
                        </a:rPr>
                        <a:t>Landscape Evaporative Response Index</a:t>
                      </a:r>
                      <a:endParaRPr sz="1600" u="none" strike="noStrike" cap="none" dirty="0"/>
                    </a:p>
                  </a:txBody>
                  <a:tcPr marL="62275" marR="62275" marT="62275" marB="62275" anchor="ctr">
                    <a:lnL w="12700" cmpd="sng">
                      <a:noFill/>
                      <a:prstDash val="soli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79CC4"/>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Terra MODIS </a:t>
                      </a:r>
                      <a:r>
                        <a:rPr lang="en-US" sz="1600" b="1"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land</a:t>
                      </a:r>
                      <a:r>
                        <a:rPr lang="en-US" sz="160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a:t>
                      </a:r>
                      <a:r>
                        <a:rPr lang="en-US" sz="1600" b="1"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surface temperature </a:t>
                      </a:r>
                      <a:endParaRPr sz="1600" b="1"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actual evapotranspiration (</a:t>
                      </a:r>
                      <a:r>
                        <a:rPr lang="en-US" sz="1600" u="none" strike="noStrike" cap="none" dirty="0" err="1">
                          <a:solidFill>
                            <a:schemeClr val="tx1">
                              <a:lumMod val="75000"/>
                              <a:lumOff val="25000"/>
                            </a:schemeClr>
                          </a:solidFill>
                          <a:latin typeface="Century Gothic"/>
                          <a:ea typeface="Century Gothic"/>
                          <a:cs typeface="Century Gothic"/>
                          <a:sym typeface="Century Gothic"/>
                        </a:rPr>
                        <a:t>ET</a:t>
                      </a:r>
                      <a:r>
                        <a:rPr lang="en-US" sz="1600" u="none" strike="noStrike" cap="none" baseline="-25000" dirty="0" err="1">
                          <a:solidFill>
                            <a:schemeClr val="tx1">
                              <a:lumMod val="75000"/>
                              <a:lumOff val="25000"/>
                            </a:schemeClr>
                          </a:solidFill>
                          <a:latin typeface="Century Gothic"/>
                          <a:ea typeface="Century Gothic"/>
                          <a:cs typeface="Century Gothic"/>
                          <a:sym typeface="Century Gothic"/>
                        </a:rPr>
                        <a:t>a</a:t>
                      </a:r>
                      <a:r>
                        <a:rPr lang="en-US" sz="1600" u="none" strike="noStrike" cap="none" dirty="0">
                          <a:solidFill>
                            <a:schemeClr val="tx1">
                              <a:lumMod val="75000"/>
                              <a:lumOff val="25000"/>
                            </a:schemeClr>
                          </a:solidFill>
                          <a:latin typeface="Century Gothic"/>
                          <a:ea typeface="Century Gothic"/>
                          <a:cs typeface="Century Gothic"/>
                          <a:sym typeface="Century Gothic"/>
                        </a:rPr>
                        <a:t>) anomaly</a:t>
                      </a:r>
                      <a:endParaRPr lang="en-US" sz="1600" u="none" strike="noStrike" cap="none" baseline="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2000 – 2019</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1 km</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1227141">
                <a:tc>
                  <a:txBody>
                    <a:bodyPr/>
                    <a:lstStyle/>
                    <a:p>
                      <a:pPr marL="0" marR="0" lvl="0" indent="0" algn="l" rtl="0">
                        <a:lnSpc>
                          <a:spcPct val="115000"/>
                        </a:lnSpc>
                        <a:spcBef>
                          <a:spcPts val="0"/>
                        </a:spcBef>
                        <a:spcAft>
                          <a:spcPts val="0"/>
                        </a:spcAft>
                        <a:buClr>
                          <a:srgbClr val="000000"/>
                        </a:buClr>
                        <a:buSzPts val="2400"/>
                        <a:buFont typeface="Arial"/>
                        <a:buNone/>
                      </a:pPr>
                      <a:r>
                        <a:rPr lang="en-US" sz="1600" b="1" u="none" strike="noStrike" cap="none" dirty="0">
                          <a:solidFill>
                            <a:srgbClr val="F2F2F2"/>
                          </a:solidFill>
                          <a:latin typeface="Century Gothic"/>
                          <a:ea typeface="Century Gothic"/>
                          <a:cs typeface="Century Gothic"/>
                          <a:sym typeface="Century Gothic"/>
                        </a:rPr>
                        <a:t>Evaporative Demand Drought Index</a:t>
                      </a:r>
                      <a:endParaRPr sz="1600" b="1" u="none" strike="noStrike" cap="none" dirty="0">
                        <a:solidFill>
                          <a:srgbClr val="F2F2F2"/>
                        </a:solidFill>
                        <a:latin typeface="Century Gothic"/>
                        <a:ea typeface="Century Gothic"/>
                        <a:cs typeface="Century Gothic"/>
                        <a:sym typeface="Century Gothic"/>
                      </a:endParaRPr>
                    </a:p>
                  </a:txBody>
                  <a:tcPr marL="62275" marR="62275" marT="62275" marB="62275" anchor="ctr">
                    <a:lnL w="12700" cmpd="sng">
                      <a:noFill/>
                      <a:prstDash val="soli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79CC4"/>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effectLst/>
                          <a:latin typeface="Century Gothic" panose="020B0502020202020204" pitchFamily="34" charset="0"/>
                          <a:ea typeface="Arial"/>
                          <a:cs typeface="Arial"/>
                          <a:sym typeface="Arial"/>
                        </a:rPr>
                        <a:t>NASA National Land Data Assimilation Systems (NLDAS-2)</a:t>
                      </a:r>
                      <a:r>
                        <a:rPr lang="en-US" sz="1600" dirty="0">
                          <a:solidFill>
                            <a:schemeClr val="tx1">
                              <a:lumMod val="75000"/>
                              <a:lumOff val="25000"/>
                            </a:schemeClr>
                          </a:solidFill>
                          <a:effectLst/>
                          <a:latin typeface="Century Gothic" panose="020B0502020202020204" pitchFamily="34" charset="0"/>
                        </a:rPr>
                        <a:t> </a:t>
                      </a:r>
                      <a:r>
                        <a:rPr lang="en-US" sz="1600" b="1" i="0" u="none" strike="noStrike" cap="none" dirty="0">
                          <a:solidFill>
                            <a:schemeClr val="tx1">
                              <a:lumMod val="75000"/>
                              <a:lumOff val="25000"/>
                            </a:schemeClr>
                          </a:solidFill>
                          <a:effectLst/>
                          <a:latin typeface="Century Gothic" panose="020B0502020202020204" pitchFamily="34" charset="0"/>
                          <a:ea typeface="Arial"/>
                          <a:cs typeface="Arial"/>
                          <a:sym typeface="Arial"/>
                        </a:rPr>
                        <a:t>temperature, humidity, wind speed, &amp; solar radiation</a:t>
                      </a:r>
                      <a:endParaRPr sz="1600" b="1" u="none" strike="noStrike" cap="none" dirty="0">
                        <a:solidFill>
                          <a:schemeClr val="tx1">
                            <a:lumMod val="75000"/>
                            <a:lumOff val="25000"/>
                          </a:schemeClr>
                        </a:solidFill>
                        <a:latin typeface="Century Gothic" panose="020B0502020202020204" pitchFamily="34" charset="0"/>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evaporative demand (E</a:t>
                      </a:r>
                      <a:r>
                        <a:rPr lang="en-US" sz="1600" u="none" strike="noStrike" cap="none" baseline="-25000" dirty="0">
                          <a:solidFill>
                            <a:schemeClr val="tx1">
                              <a:lumMod val="75000"/>
                              <a:lumOff val="25000"/>
                            </a:schemeClr>
                          </a:solidFill>
                          <a:latin typeface="Century Gothic"/>
                          <a:ea typeface="Century Gothic"/>
                          <a:cs typeface="Century Gothic"/>
                          <a:sym typeface="Century Gothic"/>
                        </a:rPr>
                        <a:t>0</a:t>
                      </a:r>
                      <a:r>
                        <a:rPr lang="en-US" sz="1600" u="none" strike="noStrike" cap="none" dirty="0">
                          <a:solidFill>
                            <a:schemeClr val="tx1">
                              <a:lumMod val="75000"/>
                              <a:lumOff val="25000"/>
                            </a:schemeClr>
                          </a:solidFill>
                          <a:latin typeface="Century Gothic"/>
                          <a:ea typeface="Century Gothic"/>
                          <a:cs typeface="Century Gothic"/>
                          <a:sym typeface="Century Gothic"/>
                        </a:rPr>
                        <a:t>) anomaly</a:t>
                      </a:r>
                      <a:endParaRPr lang="en-US" sz="1600" u="none" strike="noStrike" cap="none" baseline="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1980 – 2019</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12 km</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1553058">
                <a:tc>
                  <a:txBody>
                    <a:bodyPr/>
                    <a:lstStyle/>
                    <a:p>
                      <a:pPr marL="0" marR="0" lvl="0" indent="0" algn="l" rtl="0">
                        <a:lnSpc>
                          <a:spcPct val="115000"/>
                        </a:lnSpc>
                        <a:spcBef>
                          <a:spcPts val="0"/>
                        </a:spcBef>
                        <a:spcAft>
                          <a:spcPts val="0"/>
                        </a:spcAft>
                        <a:buClr>
                          <a:srgbClr val="000000"/>
                        </a:buClr>
                        <a:buSzPts val="2400"/>
                        <a:buFont typeface="Arial"/>
                        <a:buNone/>
                      </a:pPr>
                      <a:r>
                        <a:rPr lang="en-US" sz="1600" b="1" u="none" strike="noStrike" cap="none" dirty="0">
                          <a:solidFill>
                            <a:srgbClr val="F2F2F2"/>
                          </a:solidFill>
                          <a:latin typeface="Century Gothic"/>
                          <a:ea typeface="Century Gothic"/>
                          <a:cs typeface="Century Gothic"/>
                          <a:sym typeface="Century Gothic"/>
                        </a:rPr>
                        <a:t>Standardized Precipitation-Evapotranspiration Index</a:t>
                      </a:r>
                      <a:endParaRPr sz="1600" b="1" u="none" strike="noStrike" cap="none" dirty="0">
                        <a:solidFill>
                          <a:srgbClr val="F2F2F2"/>
                        </a:solidFill>
                        <a:latin typeface="Century Gothic"/>
                        <a:ea typeface="Century Gothic"/>
                        <a:cs typeface="Century Gothic"/>
                        <a:sym typeface="Century Gothic"/>
                      </a:endParaRPr>
                    </a:p>
                  </a:txBody>
                  <a:tcPr marL="62275" marR="62275" marT="62275" marB="62275" anchor="ctr">
                    <a:lnL w="12700" cmpd="sng">
                      <a:noFill/>
                      <a:prstDash val="soli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79CC4"/>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effectLst/>
                          <a:latin typeface="Century Gothic" panose="020B0502020202020204" pitchFamily="34" charset="0"/>
                          <a:ea typeface="Arial"/>
                          <a:cs typeface="Arial"/>
                          <a:sym typeface="Arial"/>
                        </a:rPr>
                        <a:t>NOAA NCEI </a:t>
                      </a:r>
                      <a:r>
                        <a:rPr lang="en-US" sz="1600" b="0" i="0" u="none" strike="noStrike" cap="none" dirty="0" err="1">
                          <a:solidFill>
                            <a:schemeClr val="tx1">
                              <a:lumMod val="75000"/>
                              <a:lumOff val="25000"/>
                            </a:schemeClr>
                          </a:solidFill>
                          <a:effectLst/>
                          <a:latin typeface="Century Gothic" panose="020B0502020202020204" pitchFamily="34" charset="0"/>
                          <a:ea typeface="Arial"/>
                          <a:cs typeface="Arial"/>
                          <a:sym typeface="Arial"/>
                        </a:rPr>
                        <a:t>nClimGrid</a:t>
                      </a:r>
                      <a:r>
                        <a:rPr lang="en-US" sz="1600" b="0" i="0" u="none" strike="noStrike" cap="none" dirty="0">
                          <a:solidFill>
                            <a:schemeClr val="tx1">
                              <a:lumMod val="75000"/>
                              <a:lumOff val="25000"/>
                            </a:schemeClr>
                          </a:solidFill>
                          <a:effectLst/>
                          <a:latin typeface="Century Gothic" panose="020B0502020202020204" pitchFamily="34" charset="0"/>
                          <a:ea typeface="Arial"/>
                          <a:cs typeface="Arial"/>
                          <a:sym typeface="Arial"/>
                        </a:rPr>
                        <a:t> </a:t>
                      </a:r>
                      <a:r>
                        <a:rPr lang="en-US" sz="1600" b="1" i="0" u="none" strike="noStrike" cap="none" dirty="0">
                          <a:solidFill>
                            <a:schemeClr val="tx1">
                              <a:lumMod val="75000"/>
                              <a:lumOff val="25000"/>
                            </a:schemeClr>
                          </a:solidFill>
                          <a:effectLst/>
                          <a:latin typeface="Century Gothic" panose="020B0502020202020204" pitchFamily="34" charset="0"/>
                          <a:ea typeface="Arial"/>
                          <a:cs typeface="Arial"/>
                          <a:sym typeface="Arial"/>
                        </a:rPr>
                        <a:t>precipitation and temperature</a:t>
                      </a:r>
                      <a:endParaRPr sz="1600" u="none" strike="noStrike" cap="none" dirty="0">
                        <a:solidFill>
                          <a:schemeClr val="tx1">
                            <a:lumMod val="75000"/>
                            <a:lumOff val="25000"/>
                          </a:schemeClr>
                        </a:solidFill>
                        <a:latin typeface="Century Gothic" panose="020B0502020202020204" pitchFamily="34" charset="0"/>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water balance standardized 1895 – 2019 </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5 km</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673755">
                <a:tc>
                  <a:txBody>
                    <a:bodyPr/>
                    <a:lstStyle/>
                    <a:p>
                      <a:pPr marL="0" marR="0" lvl="0" indent="0" algn="l" rtl="0">
                        <a:lnSpc>
                          <a:spcPct val="115000"/>
                        </a:lnSpc>
                        <a:spcBef>
                          <a:spcPts val="0"/>
                        </a:spcBef>
                        <a:spcAft>
                          <a:spcPts val="0"/>
                        </a:spcAft>
                        <a:buClr>
                          <a:srgbClr val="000000"/>
                        </a:buClr>
                        <a:buSzPts val="2400"/>
                        <a:buFont typeface="Arial"/>
                        <a:buNone/>
                      </a:pPr>
                      <a:r>
                        <a:rPr lang="en-US" sz="1600" b="1" u="none" strike="noStrike" cap="none" dirty="0">
                          <a:solidFill>
                            <a:srgbClr val="F2F2F2"/>
                          </a:solidFill>
                          <a:latin typeface="Century Gothic"/>
                          <a:ea typeface="Century Gothic"/>
                          <a:cs typeface="Century Gothic"/>
                          <a:sym typeface="Century Gothic"/>
                        </a:rPr>
                        <a:t>Standardized Precipitation Index</a:t>
                      </a:r>
                      <a:endParaRPr sz="1600" b="1" u="none" strike="noStrike" cap="none" dirty="0">
                        <a:solidFill>
                          <a:srgbClr val="F2F2F2"/>
                        </a:solidFill>
                        <a:latin typeface="Century Gothic"/>
                        <a:ea typeface="Century Gothic"/>
                        <a:cs typeface="Century Gothic"/>
                        <a:sym typeface="Century Gothic"/>
                      </a:endParaRPr>
                    </a:p>
                  </a:txBody>
                  <a:tcPr marL="62275" marR="62275" marT="62275" marB="62275" anchor="ctr">
                    <a:lnL w="12700" cmpd="sng">
                      <a:noFill/>
                      <a:prstDash val="soli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379CC4"/>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effectLst/>
                          <a:latin typeface="Century Gothic" panose="020B0502020202020204" pitchFamily="34" charset="0"/>
                          <a:ea typeface="Arial"/>
                          <a:cs typeface="Arial"/>
                          <a:sym typeface="Arial"/>
                        </a:rPr>
                        <a:t>NOAA NCEI </a:t>
                      </a:r>
                      <a:r>
                        <a:rPr lang="en-US" sz="1600" b="0" i="0" u="none" strike="noStrike" cap="none" dirty="0" err="1">
                          <a:solidFill>
                            <a:schemeClr val="tx1">
                              <a:lumMod val="75000"/>
                              <a:lumOff val="25000"/>
                            </a:schemeClr>
                          </a:solidFill>
                          <a:effectLst/>
                          <a:latin typeface="Century Gothic" panose="020B0502020202020204" pitchFamily="34" charset="0"/>
                          <a:ea typeface="Arial"/>
                          <a:cs typeface="Arial"/>
                          <a:sym typeface="Arial"/>
                        </a:rPr>
                        <a:t>nClimGrid</a:t>
                      </a:r>
                      <a:r>
                        <a:rPr lang="en-US" sz="1600" b="0" i="0" u="none" strike="noStrike" cap="none" dirty="0">
                          <a:solidFill>
                            <a:schemeClr val="tx1">
                              <a:lumMod val="75000"/>
                              <a:lumOff val="25000"/>
                            </a:schemeClr>
                          </a:solidFill>
                          <a:effectLst/>
                          <a:latin typeface="Century Gothic" panose="020B0502020202020204" pitchFamily="34" charset="0"/>
                          <a:ea typeface="Arial"/>
                          <a:cs typeface="Arial"/>
                          <a:sym typeface="Arial"/>
                        </a:rPr>
                        <a:t> </a:t>
                      </a:r>
                      <a:r>
                        <a:rPr lang="en-US" sz="1600" b="1" i="0" u="none" strike="noStrike" cap="none" dirty="0">
                          <a:solidFill>
                            <a:schemeClr val="tx1">
                              <a:lumMod val="75000"/>
                              <a:lumOff val="25000"/>
                            </a:schemeClr>
                          </a:solidFill>
                          <a:effectLst/>
                          <a:latin typeface="Century Gothic" panose="020B0502020202020204" pitchFamily="34" charset="0"/>
                          <a:ea typeface="Arial"/>
                          <a:cs typeface="Arial"/>
                          <a:sym typeface="Arial"/>
                        </a:rPr>
                        <a:t>precipitation</a:t>
                      </a:r>
                      <a:r>
                        <a:rPr lang="en-US" sz="1600" b="0" i="0" u="none" strike="noStrike" cap="none" dirty="0">
                          <a:solidFill>
                            <a:schemeClr val="tx1">
                              <a:lumMod val="75000"/>
                              <a:lumOff val="25000"/>
                            </a:schemeClr>
                          </a:solidFill>
                          <a:effectLst/>
                          <a:latin typeface="Century Gothic" panose="020B0502020202020204" pitchFamily="34" charset="0"/>
                          <a:ea typeface="Arial"/>
                          <a:cs typeface="Arial"/>
                          <a:sym typeface="Arial"/>
                        </a:rPr>
                        <a:t> </a:t>
                      </a: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precipitation standardized 1895 – 2019</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5 km</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62275" marR="62275" marT="62275" marB="62275" anchor="ctr">
                    <a:lnL w="12700" cap="flat" cmpd="sng" algn="ctr">
                      <a:solidFill>
                        <a:schemeClr val="tx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03F443DE-A5C2-CD42-9689-2A638A7DDC3B}"/>
              </a:ext>
            </a:extLst>
          </p:cNvPr>
          <p:cNvSpPr txBox="1"/>
          <p:nvPr/>
        </p:nvSpPr>
        <p:spPr>
          <a:xfrm rot="16200000">
            <a:off x="442570" y="3119179"/>
            <a:ext cx="861133" cy="461665"/>
          </a:xfrm>
          <a:prstGeom prst="rect">
            <a:avLst/>
          </a:prstGeom>
          <a:noFill/>
        </p:spPr>
        <p:txBody>
          <a:bodyPr wrap="none" rtlCol="0">
            <a:spAutoFit/>
          </a:bodyPr>
          <a:lstStyle/>
          <a:p>
            <a:r>
              <a:rPr lang="en-US" sz="2400" b="1" dirty="0">
                <a:solidFill>
                  <a:schemeClr val="tx2">
                    <a:lumMod val="50000"/>
                  </a:schemeClr>
                </a:solidFill>
                <a:latin typeface="Century Gothic" panose="020B0502020202020204" pitchFamily="34" charset="0"/>
              </a:rPr>
              <a:t>EDDI</a:t>
            </a:r>
          </a:p>
        </p:txBody>
      </p:sp>
      <p:sp>
        <p:nvSpPr>
          <p:cNvPr id="5" name="TextBox 4">
            <a:extLst>
              <a:ext uri="{FF2B5EF4-FFF2-40B4-BE49-F238E27FC236}">
                <a16:creationId xmlns:a16="http://schemas.microsoft.com/office/drawing/2014/main" id="{03F443DE-A5C2-CD42-9689-2A638A7DDC3B}"/>
              </a:ext>
            </a:extLst>
          </p:cNvPr>
          <p:cNvSpPr txBox="1"/>
          <p:nvPr/>
        </p:nvSpPr>
        <p:spPr>
          <a:xfrm rot="16200000">
            <a:off x="490661" y="4554996"/>
            <a:ext cx="764953" cy="461665"/>
          </a:xfrm>
          <a:prstGeom prst="rect">
            <a:avLst/>
          </a:prstGeom>
          <a:noFill/>
        </p:spPr>
        <p:txBody>
          <a:bodyPr wrap="none" rtlCol="0">
            <a:spAutoFit/>
          </a:bodyPr>
          <a:lstStyle/>
          <a:p>
            <a:r>
              <a:rPr lang="en-US" sz="2400" b="1" dirty="0">
                <a:solidFill>
                  <a:schemeClr val="tx2">
                    <a:lumMod val="50000"/>
                  </a:schemeClr>
                </a:solidFill>
                <a:latin typeface="Century Gothic" panose="020B0502020202020204" pitchFamily="34" charset="0"/>
              </a:rPr>
              <a:t>SPEI</a:t>
            </a:r>
          </a:p>
        </p:txBody>
      </p:sp>
      <p:sp>
        <p:nvSpPr>
          <p:cNvPr id="6" name="TextBox 5">
            <a:extLst>
              <a:ext uri="{FF2B5EF4-FFF2-40B4-BE49-F238E27FC236}">
                <a16:creationId xmlns:a16="http://schemas.microsoft.com/office/drawing/2014/main" id="{03F443DE-A5C2-CD42-9689-2A638A7DDC3B}"/>
              </a:ext>
            </a:extLst>
          </p:cNvPr>
          <p:cNvSpPr txBox="1"/>
          <p:nvPr/>
        </p:nvSpPr>
        <p:spPr>
          <a:xfrm rot="16200000">
            <a:off x="587278" y="5624215"/>
            <a:ext cx="604653" cy="461665"/>
          </a:xfrm>
          <a:prstGeom prst="rect">
            <a:avLst/>
          </a:prstGeom>
          <a:noFill/>
        </p:spPr>
        <p:txBody>
          <a:bodyPr wrap="none" rtlCol="0">
            <a:spAutoFit/>
          </a:bodyPr>
          <a:lstStyle/>
          <a:p>
            <a:pPr algn="ctr"/>
            <a:r>
              <a:rPr lang="en-US" sz="2400" b="1" dirty="0">
                <a:solidFill>
                  <a:schemeClr val="tx2">
                    <a:lumMod val="50000"/>
                  </a:schemeClr>
                </a:solidFill>
                <a:latin typeface="Century Gothic" panose="020B0502020202020204" pitchFamily="34" charset="0"/>
              </a:rPr>
              <a:t>SPI</a:t>
            </a:r>
          </a:p>
        </p:txBody>
      </p:sp>
      <p:sp>
        <p:nvSpPr>
          <p:cNvPr id="7" name="TextBox 6">
            <a:extLst>
              <a:ext uri="{FF2B5EF4-FFF2-40B4-BE49-F238E27FC236}">
                <a16:creationId xmlns:a16="http://schemas.microsoft.com/office/drawing/2014/main" id="{03F443DE-A5C2-CD42-9689-2A638A7DDC3B}"/>
              </a:ext>
            </a:extLst>
          </p:cNvPr>
          <p:cNvSpPr txBox="1"/>
          <p:nvPr/>
        </p:nvSpPr>
        <p:spPr>
          <a:xfrm rot="16200000">
            <a:off x="517118" y="2010810"/>
            <a:ext cx="744114" cy="461665"/>
          </a:xfrm>
          <a:prstGeom prst="rect">
            <a:avLst/>
          </a:prstGeom>
          <a:noFill/>
        </p:spPr>
        <p:txBody>
          <a:bodyPr wrap="none" rtlCol="0">
            <a:spAutoFit/>
          </a:bodyPr>
          <a:lstStyle/>
          <a:p>
            <a:pPr algn="ctr"/>
            <a:r>
              <a:rPr lang="en-US" sz="2400" b="1" dirty="0">
                <a:solidFill>
                  <a:schemeClr val="tx2">
                    <a:lumMod val="50000"/>
                  </a:schemeClr>
                </a:solidFill>
                <a:latin typeface="Century Gothic" panose="020B0502020202020204" pitchFamily="34" charset="0"/>
              </a:rPr>
              <a:t>LERI</a:t>
            </a:r>
          </a:p>
        </p:txBody>
      </p:sp>
    </p:spTree>
    <p:extLst>
      <p:ext uri="{BB962C8B-B14F-4D97-AF65-F5344CB8AC3E}">
        <p14:creationId xmlns:p14="http://schemas.microsoft.com/office/powerpoint/2010/main" val="808405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E135333B-598E-854B-A1BF-9EA09CC78C77}"/>
              </a:ext>
            </a:extLst>
          </p:cNvPr>
          <p:cNvSpPr txBox="1">
            <a:spLocks/>
          </p:cNvSpPr>
          <p:nvPr/>
        </p:nvSpPr>
        <p:spPr>
          <a:xfrm>
            <a:off x="5513538" y="1907557"/>
            <a:ext cx="3743997" cy="7106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379CC4"/>
              </a:buClr>
              <a:buNone/>
            </a:pPr>
            <a:r>
              <a:rPr lang="en-US" sz="2400" b="1" dirty="0">
                <a:solidFill>
                  <a:srgbClr val="379CC4"/>
                </a:solidFill>
                <a:latin typeface="Century Gothic" panose="020B0502020202020204" pitchFamily="34" charset="0"/>
              </a:rPr>
              <a:t>1. Resample</a:t>
            </a:r>
            <a:r>
              <a:rPr lang="en-US" sz="2000" dirty="0">
                <a:solidFill>
                  <a:schemeClr val="tx1">
                    <a:lumMod val="75000"/>
                    <a:lumOff val="25000"/>
                  </a:schemeClr>
                </a:solidFill>
                <a:latin typeface="Century Gothic" panose="020B0502020202020204" pitchFamily="34" charset="0"/>
              </a:rPr>
              <a:t> to 12 km grid</a:t>
            </a:r>
          </a:p>
          <a:p>
            <a:pPr marL="342900" indent="-342900">
              <a:lnSpc>
                <a:spcPct val="150000"/>
              </a:lnSpc>
              <a:spcBef>
                <a:spcPts val="0"/>
              </a:spcBef>
              <a:spcAft>
                <a:spcPts val="600"/>
              </a:spcAft>
              <a:buClr>
                <a:srgbClr val="379CC4"/>
              </a:buClr>
              <a:buFont typeface="Webdings" panose="05030102010509060703" pitchFamily="18" charset="2"/>
              <a:buChar char="4"/>
            </a:pPr>
            <a:endParaRPr lang="en-US" sz="2000" dirty="0">
              <a:solidFill>
                <a:srgbClr val="3F3F3F"/>
              </a:solidFill>
              <a:latin typeface="Century Gothic"/>
              <a:ea typeface="Century Gothic"/>
              <a:cs typeface="Century Gothic"/>
              <a:sym typeface="Century Gothic"/>
            </a:endParaRPr>
          </a:p>
          <a:p>
            <a:pPr marL="800100" lvl="1" indent="-342900">
              <a:lnSpc>
                <a:spcPct val="150000"/>
              </a:lnSpc>
              <a:spcBef>
                <a:spcPts val="0"/>
              </a:spcBef>
              <a:spcAft>
                <a:spcPts val="600"/>
              </a:spcAft>
              <a:buClr>
                <a:srgbClr val="379CC4"/>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A131375F-B976-1E44-AAF7-F69E8D7FA3D2}"/>
              </a:ext>
            </a:extLst>
          </p:cNvPr>
          <p:cNvSpPr/>
          <p:nvPr/>
        </p:nvSpPr>
        <p:spPr>
          <a:xfrm>
            <a:off x="-138023" y="1517020"/>
            <a:ext cx="12178606" cy="316933"/>
          </a:xfrm>
          <a:prstGeom prst="rect">
            <a:avLst/>
          </a:prstGeom>
          <a:solidFill>
            <a:srgbClr val="379CC4">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540C2F43-CB67-6149-A36D-1F762C0230BA}"/>
              </a:ext>
            </a:extLst>
          </p:cNvPr>
          <p:cNvSpPr txBox="1">
            <a:spLocks/>
          </p:cNvSpPr>
          <p:nvPr/>
        </p:nvSpPr>
        <p:spPr>
          <a:xfrm>
            <a:off x="513025" y="961024"/>
            <a:ext cx="7679194" cy="6139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4"/>
              </a:buClr>
              <a:buNone/>
            </a:pPr>
            <a:r>
              <a:rPr lang="en-US" sz="2400" b="1" dirty="0">
                <a:solidFill>
                  <a:schemeClr val="tx1">
                    <a:lumMod val="75000"/>
                    <a:lumOff val="25000"/>
                  </a:schemeClr>
                </a:solidFill>
                <a:latin typeface="Century Gothic" panose="020B0502020202020204" pitchFamily="34" charset="0"/>
              </a:rPr>
              <a:t>1. DROUGHT INDICATOR ANALYSIS</a:t>
            </a:r>
          </a:p>
        </p:txBody>
      </p:sp>
      <p:sp>
        <p:nvSpPr>
          <p:cNvPr id="3" name="Google Shape;112;p4">
            <a:extLst>
              <a:ext uri="{FF2B5EF4-FFF2-40B4-BE49-F238E27FC236}">
                <a16:creationId xmlns:a16="http://schemas.microsoft.com/office/drawing/2014/main" id="{2D8F79BB-525A-DA4B-8A9B-0F3227067211}"/>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Methods</a:t>
            </a:r>
            <a:endParaRPr dirty="0"/>
          </a:p>
        </p:txBody>
      </p:sp>
      <p:sp>
        <p:nvSpPr>
          <p:cNvPr id="7" name="TextBox 6">
            <a:extLst>
              <a:ext uri="{FF2B5EF4-FFF2-40B4-BE49-F238E27FC236}">
                <a16:creationId xmlns:a16="http://schemas.microsoft.com/office/drawing/2014/main" id="{A9B62C76-B52F-4546-94F0-03FEBE5023AB}"/>
              </a:ext>
            </a:extLst>
          </p:cNvPr>
          <p:cNvSpPr txBox="1"/>
          <p:nvPr/>
        </p:nvSpPr>
        <p:spPr>
          <a:xfrm>
            <a:off x="1633212" y="1490820"/>
            <a:ext cx="1889510" cy="369332"/>
          </a:xfrm>
          <a:prstGeom prst="rect">
            <a:avLst/>
          </a:prstGeom>
          <a:noFill/>
        </p:spPr>
        <p:txBody>
          <a:bodyPr wrap="square" rtlCol="0">
            <a:spAutoFit/>
          </a:bodyPr>
          <a:lstStyle/>
          <a:p>
            <a:r>
              <a:rPr lang="en-US" sz="1800" i="1" dirty="0">
                <a:solidFill>
                  <a:schemeClr val="tx1">
                    <a:lumMod val="75000"/>
                    <a:lumOff val="25000"/>
                  </a:schemeClr>
                </a:solidFill>
                <a:latin typeface="Century Gothic" panose="020B0502020202020204" pitchFamily="34" charset="0"/>
              </a:rPr>
              <a:t>Acquisition</a:t>
            </a:r>
          </a:p>
        </p:txBody>
      </p:sp>
      <p:sp>
        <p:nvSpPr>
          <p:cNvPr id="8" name="TextBox 7">
            <a:extLst>
              <a:ext uri="{FF2B5EF4-FFF2-40B4-BE49-F238E27FC236}">
                <a16:creationId xmlns:a16="http://schemas.microsoft.com/office/drawing/2014/main" id="{566DC91E-9BDB-DB48-93AE-512962628CAF}"/>
              </a:ext>
            </a:extLst>
          </p:cNvPr>
          <p:cNvSpPr txBox="1"/>
          <p:nvPr/>
        </p:nvSpPr>
        <p:spPr>
          <a:xfrm>
            <a:off x="7385537" y="1490820"/>
            <a:ext cx="1362874" cy="369332"/>
          </a:xfrm>
          <a:prstGeom prst="rect">
            <a:avLst/>
          </a:prstGeom>
          <a:noFill/>
        </p:spPr>
        <p:txBody>
          <a:bodyPr wrap="none" rtlCol="0">
            <a:spAutoFit/>
          </a:bodyPr>
          <a:lstStyle/>
          <a:p>
            <a:r>
              <a:rPr lang="en-US" sz="1800" i="1" dirty="0">
                <a:solidFill>
                  <a:schemeClr val="tx1">
                    <a:lumMod val="75000"/>
                    <a:lumOff val="25000"/>
                  </a:schemeClr>
                </a:solidFill>
                <a:latin typeface="Century Gothic" panose="020B0502020202020204" pitchFamily="34" charset="0"/>
              </a:rPr>
              <a:t>Processing</a:t>
            </a:r>
          </a:p>
        </p:txBody>
      </p:sp>
      <p:sp>
        <p:nvSpPr>
          <p:cNvPr id="20" name="Chevron 19">
            <a:extLst>
              <a:ext uri="{FF2B5EF4-FFF2-40B4-BE49-F238E27FC236}">
                <a16:creationId xmlns:a16="http://schemas.microsoft.com/office/drawing/2014/main" id="{070A029C-B475-1440-A81C-B99017746B25}"/>
              </a:ext>
            </a:extLst>
          </p:cNvPr>
          <p:cNvSpPr/>
          <p:nvPr/>
        </p:nvSpPr>
        <p:spPr>
          <a:xfrm>
            <a:off x="4463803" y="2213553"/>
            <a:ext cx="552078" cy="4421464"/>
          </a:xfrm>
          <a:prstGeom prst="chevron">
            <a:avLst>
              <a:gd name="adj" fmla="val 86063"/>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346936" y="2146804"/>
            <a:ext cx="1970411" cy="307777"/>
          </a:xfrm>
          <a:prstGeom prst="rect">
            <a:avLst/>
          </a:prstGeom>
          <a:noFill/>
        </p:spPr>
        <p:txBody>
          <a:bodyPr wrap="none" rtlCol="0">
            <a:spAutoFit/>
          </a:bodyPr>
          <a:lstStyle/>
          <a:p>
            <a:pPr algn="ctr"/>
            <a:r>
              <a:rPr lang="en-US" b="1" dirty="0">
                <a:latin typeface="Century Gothic" panose="020B0502020202020204" pitchFamily="34" charset="0"/>
              </a:rPr>
              <a:t>MONTHLY PRODUCTS</a:t>
            </a:r>
          </a:p>
        </p:txBody>
      </p:sp>
      <p:grpSp>
        <p:nvGrpSpPr>
          <p:cNvPr id="6" name="Group 5">
            <a:extLst>
              <a:ext uri="{FF2B5EF4-FFF2-40B4-BE49-F238E27FC236}">
                <a16:creationId xmlns:a16="http://schemas.microsoft.com/office/drawing/2014/main" id="{6A3DE213-3A5C-EF4D-96D3-2AF62641E60E}"/>
              </a:ext>
            </a:extLst>
          </p:cNvPr>
          <p:cNvGrpSpPr/>
          <p:nvPr/>
        </p:nvGrpSpPr>
        <p:grpSpPr>
          <a:xfrm>
            <a:off x="693990" y="2476749"/>
            <a:ext cx="3276305" cy="1464999"/>
            <a:chOff x="128377" y="2429614"/>
            <a:chExt cx="3276305" cy="1464999"/>
          </a:xfrm>
        </p:grpSpPr>
        <p:sp>
          <p:nvSpPr>
            <p:cNvPr id="4" name="Rectangle 3"/>
            <p:cNvSpPr/>
            <p:nvPr/>
          </p:nvSpPr>
          <p:spPr>
            <a:xfrm>
              <a:off x="128377" y="2429614"/>
              <a:ext cx="3276305" cy="1464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BF5BCC-C89F-2448-92C3-438CE79112A9}"/>
                </a:ext>
              </a:extLst>
            </p:cNvPr>
            <p:cNvSpPr txBox="1"/>
            <p:nvPr/>
          </p:nvSpPr>
          <p:spPr>
            <a:xfrm>
              <a:off x="154263" y="2951286"/>
              <a:ext cx="1659429"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1 - MO</a:t>
              </a:r>
            </a:p>
          </p:txBody>
        </p:sp>
        <p:sp>
          <p:nvSpPr>
            <p:cNvPr id="12" name="TextBox 11">
              <a:extLst>
                <a:ext uri="{FF2B5EF4-FFF2-40B4-BE49-F238E27FC236}">
                  <a16:creationId xmlns:a16="http://schemas.microsoft.com/office/drawing/2014/main" id="{BDF3B819-14D9-824E-AC54-D573E5D34981}"/>
                </a:ext>
              </a:extLst>
            </p:cNvPr>
            <p:cNvSpPr txBox="1"/>
            <p:nvPr/>
          </p:nvSpPr>
          <p:spPr>
            <a:xfrm>
              <a:off x="221570" y="2523125"/>
              <a:ext cx="155202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1 - MO</a:t>
              </a:r>
            </a:p>
          </p:txBody>
        </p:sp>
        <p:sp>
          <p:nvSpPr>
            <p:cNvPr id="13" name="TextBox 12">
              <a:extLst>
                <a:ext uri="{FF2B5EF4-FFF2-40B4-BE49-F238E27FC236}">
                  <a16:creationId xmlns:a16="http://schemas.microsoft.com/office/drawing/2014/main" id="{66CB917E-CC4B-694F-9C8D-37AFDBAEE504}"/>
                </a:ext>
              </a:extLst>
            </p:cNvPr>
            <p:cNvSpPr txBox="1"/>
            <p:nvPr/>
          </p:nvSpPr>
          <p:spPr>
            <a:xfrm>
              <a:off x="190635" y="3393742"/>
              <a:ext cx="1558440"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SPEI 1 - MO</a:t>
              </a:r>
            </a:p>
          </p:txBody>
        </p:sp>
        <p:sp>
          <p:nvSpPr>
            <p:cNvPr id="14" name="TextBox 13">
              <a:extLst>
                <a:ext uri="{FF2B5EF4-FFF2-40B4-BE49-F238E27FC236}">
                  <a16:creationId xmlns:a16="http://schemas.microsoft.com/office/drawing/2014/main" id="{98331DA6-FDC8-CE43-9F1D-4160241A5BB9}"/>
                </a:ext>
              </a:extLst>
            </p:cNvPr>
            <p:cNvSpPr txBox="1"/>
            <p:nvPr/>
          </p:nvSpPr>
          <p:spPr>
            <a:xfrm>
              <a:off x="1880999" y="2514636"/>
              <a:ext cx="1420582"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SPI 1 - MO</a:t>
              </a:r>
            </a:p>
          </p:txBody>
        </p:sp>
        <p:sp>
          <p:nvSpPr>
            <p:cNvPr id="21" name="TextBox 20">
              <a:extLst>
                <a:ext uri="{FF2B5EF4-FFF2-40B4-BE49-F238E27FC236}">
                  <a16:creationId xmlns:a16="http://schemas.microsoft.com/office/drawing/2014/main" id="{98331DA6-FDC8-CE43-9F1D-4160241A5BB9}"/>
                </a:ext>
              </a:extLst>
            </p:cNvPr>
            <p:cNvSpPr txBox="1"/>
            <p:nvPr/>
          </p:nvSpPr>
          <p:spPr>
            <a:xfrm>
              <a:off x="1880999" y="2959082"/>
              <a:ext cx="1420582"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SPI 3 - MO</a:t>
              </a:r>
            </a:p>
          </p:txBody>
        </p:sp>
        <p:sp>
          <p:nvSpPr>
            <p:cNvPr id="22" name="TextBox 21">
              <a:extLst>
                <a:ext uri="{FF2B5EF4-FFF2-40B4-BE49-F238E27FC236}">
                  <a16:creationId xmlns:a16="http://schemas.microsoft.com/office/drawing/2014/main" id="{66CB917E-CC4B-694F-9C8D-37AFDBAEE504}"/>
                </a:ext>
              </a:extLst>
            </p:cNvPr>
            <p:cNvSpPr txBox="1"/>
            <p:nvPr/>
          </p:nvSpPr>
          <p:spPr>
            <a:xfrm>
              <a:off x="1813692" y="3366775"/>
              <a:ext cx="1558440"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SPEI 3 - MO</a:t>
              </a:r>
            </a:p>
          </p:txBody>
        </p:sp>
      </p:grpSp>
      <p:sp>
        <p:nvSpPr>
          <p:cNvPr id="32" name="TextBox 31"/>
          <p:cNvSpPr txBox="1"/>
          <p:nvPr/>
        </p:nvSpPr>
        <p:spPr>
          <a:xfrm>
            <a:off x="1469666" y="4463420"/>
            <a:ext cx="1786066" cy="307777"/>
          </a:xfrm>
          <a:prstGeom prst="rect">
            <a:avLst/>
          </a:prstGeom>
          <a:noFill/>
        </p:spPr>
        <p:txBody>
          <a:bodyPr wrap="none" rtlCol="0">
            <a:spAutoFit/>
          </a:bodyPr>
          <a:lstStyle/>
          <a:p>
            <a:pPr algn="ctr"/>
            <a:r>
              <a:rPr lang="en-US" b="1" dirty="0">
                <a:latin typeface="Century Gothic" panose="020B0502020202020204" pitchFamily="34" charset="0"/>
              </a:rPr>
              <a:t>WEEKLY PRODUCTS</a:t>
            </a:r>
          </a:p>
        </p:txBody>
      </p:sp>
      <p:grpSp>
        <p:nvGrpSpPr>
          <p:cNvPr id="9" name="Group 8">
            <a:extLst>
              <a:ext uri="{FF2B5EF4-FFF2-40B4-BE49-F238E27FC236}">
                <a16:creationId xmlns:a16="http://schemas.microsoft.com/office/drawing/2014/main" id="{3B1979B6-8AE8-3B47-AE4D-1D2F53EDF13B}"/>
              </a:ext>
            </a:extLst>
          </p:cNvPr>
          <p:cNvGrpSpPr/>
          <p:nvPr/>
        </p:nvGrpSpPr>
        <p:grpSpPr>
          <a:xfrm>
            <a:off x="1108357" y="4766157"/>
            <a:ext cx="2508689" cy="1813754"/>
            <a:chOff x="542744" y="4719022"/>
            <a:chExt cx="2508689" cy="1813754"/>
          </a:xfrm>
        </p:grpSpPr>
        <p:sp>
          <p:nvSpPr>
            <p:cNvPr id="27" name="Rectangle 26"/>
            <p:cNvSpPr/>
            <p:nvPr/>
          </p:nvSpPr>
          <p:spPr>
            <a:xfrm>
              <a:off x="542744" y="4719022"/>
              <a:ext cx="2508689" cy="1813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BF5BCC-C89F-2448-92C3-438CE79112A9}"/>
                </a:ext>
              </a:extLst>
            </p:cNvPr>
            <p:cNvSpPr txBox="1"/>
            <p:nvPr/>
          </p:nvSpPr>
          <p:spPr>
            <a:xfrm>
              <a:off x="1030016" y="4786735"/>
              <a:ext cx="160011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1 - WK</a:t>
              </a:r>
            </a:p>
          </p:txBody>
        </p:sp>
        <p:sp>
          <p:nvSpPr>
            <p:cNvPr id="30" name="TextBox 29">
              <a:extLst>
                <a:ext uri="{FF2B5EF4-FFF2-40B4-BE49-F238E27FC236}">
                  <a16:creationId xmlns:a16="http://schemas.microsoft.com/office/drawing/2014/main" id="{66CB917E-CC4B-694F-9C8D-37AFDBAEE504}"/>
                </a:ext>
              </a:extLst>
            </p:cNvPr>
            <p:cNvSpPr txBox="1"/>
            <p:nvPr/>
          </p:nvSpPr>
          <p:spPr>
            <a:xfrm>
              <a:off x="1030016" y="5213568"/>
              <a:ext cx="160011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2 - WK</a:t>
              </a:r>
            </a:p>
          </p:txBody>
        </p:sp>
        <p:sp>
          <p:nvSpPr>
            <p:cNvPr id="33" name="TextBox 32">
              <a:extLst>
                <a:ext uri="{FF2B5EF4-FFF2-40B4-BE49-F238E27FC236}">
                  <a16:creationId xmlns:a16="http://schemas.microsoft.com/office/drawing/2014/main" id="{98331DA6-FDC8-CE43-9F1D-4160241A5BB9}"/>
                </a:ext>
              </a:extLst>
            </p:cNvPr>
            <p:cNvSpPr txBox="1"/>
            <p:nvPr/>
          </p:nvSpPr>
          <p:spPr>
            <a:xfrm>
              <a:off x="655588" y="6050924"/>
              <a:ext cx="2282997"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8 - DAY NAC</a:t>
              </a:r>
            </a:p>
          </p:txBody>
        </p:sp>
        <p:sp>
          <p:nvSpPr>
            <p:cNvPr id="34" name="TextBox 33">
              <a:extLst>
                <a:ext uri="{FF2B5EF4-FFF2-40B4-BE49-F238E27FC236}">
                  <a16:creationId xmlns:a16="http://schemas.microsoft.com/office/drawing/2014/main" id="{66CB917E-CC4B-694F-9C8D-37AFDBAEE504}"/>
                </a:ext>
              </a:extLst>
            </p:cNvPr>
            <p:cNvSpPr txBox="1"/>
            <p:nvPr/>
          </p:nvSpPr>
          <p:spPr>
            <a:xfrm>
              <a:off x="750166" y="5654470"/>
              <a:ext cx="2093843"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8 - DAY AC</a:t>
              </a:r>
            </a:p>
          </p:txBody>
        </p:sp>
      </p:grpSp>
      <p:pic>
        <p:nvPicPr>
          <p:cNvPr id="15" name="Picture 14">
            <a:extLst>
              <a:ext uri="{FF2B5EF4-FFF2-40B4-BE49-F238E27FC236}">
                <a16:creationId xmlns:a16="http://schemas.microsoft.com/office/drawing/2014/main" id="{EB7C77CA-12D3-874D-A8CE-645DEBFC0361}"/>
              </a:ext>
            </a:extLst>
          </p:cNvPr>
          <p:cNvPicPr>
            <a:picLocks noChangeAspect="1"/>
          </p:cNvPicPr>
          <p:nvPr/>
        </p:nvPicPr>
        <p:blipFill>
          <a:blip r:embed="rId3"/>
          <a:stretch>
            <a:fillRect/>
          </a:stretch>
        </p:blipFill>
        <p:spPr>
          <a:xfrm>
            <a:off x="6039203" y="2705634"/>
            <a:ext cx="1905000" cy="1930400"/>
          </a:xfrm>
          <a:prstGeom prst="rect">
            <a:avLst/>
          </a:prstGeom>
        </p:spPr>
      </p:pic>
      <p:pic>
        <p:nvPicPr>
          <p:cNvPr id="17" name="Picture 16">
            <a:extLst>
              <a:ext uri="{FF2B5EF4-FFF2-40B4-BE49-F238E27FC236}">
                <a16:creationId xmlns:a16="http://schemas.microsoft.com/office/drawing/2014/main" id="{E5CA5302-6C69-AC44-9CC5-46B0630371E5}"/>
              </a:ext>
            </a:extLst>
          </p:cNvPr>
          <p:cNvPicPr>
            <a:picLocks noChangeAspect="1"/>
          </p:cNvPicPr>
          <p:nvPr/>
        </p:nvPicPr>
        <p:blipFill rotWithShape="1">
          <a:blip r:embed="rId4"/>
          <a:srcRect r="4397" b="804"/>
          <a:stretch/>
        </p:blipFill>
        <p:spPr>
          <a:xfrm>
            <a:off x="9079047" y="2691780"/>
            <a:ext cx="1906672" cy="1942379"/>
          </a:xfrm>
          <a:prstGeom prst="rect">
            <a:avLst/>
          </a:prstGeom>
        </p:spPr>
      </p:pic>
      <p:sp>
        <p:nvSpPr>
          <p:cNvPr id="18" name="Rectangle 17">
            <a:extLst>
              <a:ext uri="{FF2B5EF4-FFF2-40B4-BE49-F238E27FC236}">
                <a16:creationId xmlns:a16="http://schemas.microsoft.com/office/drawing/2014/main" id="{5E6CAFAA-BA60-5047-9456-FE9B5A74FFC3}"/>
              </a:ext>
            </a:extLst>
          </p:cNvPr>
          <p:cNvSpPr/>
          <p:nvPr/>
        </p:nvSpPr>
        <p:spPr>
          <a:xfrm>
            <a:off x="6039203" y="2688049"/>
            <a:ext cx="1906672" cy="1946110"/>
          </a:xfrm>
          <a:prstGeom prst="rect">
            <a:avLst/>
          </a:prstGeom>
          <a:noFill/>
          <a:ln w="38100">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6548CB9-A9A2-F641-BF48-ACD7D1E7744E}"/>
              </a:ext>
            </a:extLst>
          </p:cNvPr>
          <p:cNvSpPr/>
          <p:nvPr/>
        </p:nvSpPr>
        <p:spPr>
          <a:xfrm>
            <a:off x="9079047" y="2688049"/>
            <a:ext cx="1906672" cy="1946110"/>
          </a:xfrm>
          <a:prstGeom prst="rect">
            <a:avLst/>
          </a:prstGeom>
          <a:noFill/>
          <a:ln w="38100">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6D0A0B4D-CA19-4942-BD62-D18C87584B4B}"/>
              </a:ext>
            </a:extLst>
          </p:cNvPr>
          <p:cNvSpPr/>
          <p:nvPr/>
        </p:nvSpPr>
        <p:spPr>
          <a:xfrm>
            <a:off x="8165864" y="3443063"/>
            <a:ext cx="713738" cy="353534"/>
          </a:xfrm>
          <a:prstGeom prst="rightArrow">
            <a:avLst/>
          </a:prstGeom>
          <a:solidFill>
            <a:srgbClr val="379CC4"/>
          </a:solidFill>
          <a:ln>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21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E135333B-598E-854B-A1BF-9EA09CC78C77}"/>
              </a:ext>
            </a:extLst>
          </p:cNvPr>
          <p:cNvSpPr txBox="1">
            <a:spLocks/>
          </p:cNvSpPr>
          <p:nvPr/>
        </p:nvSpPr>
        <p:spPr>
          <a:xfrm>
            <a:off x="5513538" y="1907557"/>
            <a:ext cx="3743997" cy="7106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379CC4"/>
              </a:buClr>
              <a:buNone/>
            </a:pPr>
            <a:r>
              <a:rPr lang="en-US" sz="2400" b="1" dirty="0">
                <a:solidFill>
                  <a:srgbClr val="379CC4"/>
                </a:solidFill>
                <a:latin typeface="Century Gothic" panose="020B0502020202020204" pitchFamily="34" charset="0"/>
              </a:rPr>
              <a:t>1. Resample</a:t>
            </a:r>
            <a:r>
              <a:rPr lang="en-US" sz="2000" dirty="0">
                <a:solidFill>
                  <a:schemeClr val="tx1">
                    <a:lumMod val="75000"/>
                    <a:lumOff val="25000"/>
                  </a:schemeClr>
                </a:solidFill>
                <a:latin typeface="Century Gothic" panose="020B0502020202020204" pitchFamily="34" charset="0"/>
              </a:rPr>
              <a:t> to 12 km grid</a:t>
            </a:r>
          </a:p>
          <a:p>
            <a:pPr marL="342900" indent="-342900">
              <a:lnSpc>
                <a:spcPct val="150000"/>
              </a:lnSpc>
              <a:spcBef>
                <a:spcPts val="0"/>
              </a:spcBef>
              <a:spcAft>
                <a:spcPts val="600"/>
              </a:spcAft>
              <a:buClr>
                <a:srgbClr val="379CC4"/>
              </a:buClr>
              <a:buFont typeface="Webdings" panose="05030102010509060703" pitchFamily="18" charset="2"/>
              <a:buChar char="4"/>
            </a:pPr>
            <a:endParaRPr lang="en-US" sz="2000" dirty="0">
              <a:solidFill>
                <a:srgbClr val="3F3F3F"/>
              </a:solidFill>
              <a:latin typeface="Century Gothic"/>
              <a:ea typeface="Century Gothic"/>
              <a:cs typeface="Century Gothic"/>
              <a:sym typeface="Century Gothic"/>
            </a:endParaRPr>
          </a:p>
          <a:p>
            <a:pPr marL="800100" lvl="1" indent="-342900">
              <a:lnSpc>
                <a:spcPct val="150000"/>
              </a:lnSpc>
              <a:spcBef>
                <a:spcPts val="0"/>
              </a:spcBef>
              <a:spcAft>
                <a:spcPts val="600"/>
              </a:spcAft>
              <a:buClr>
                <a:srgbClr val="379CC4"/>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A131375F-B976-1E44-AAF7-F69E8D7FA3D2}"/>
              </a:ext>
            </a:extLst>
          </p:cNvPr>
          <p:cNvSpPr/>
          <p:nvPr/>
        </p:nvSpPr>
        <p:spPr>
          <a:xfrm>
            <a:off x="-138023" y="1517020"/>
            <a:ext cx="12178606" cy="316933"/>
          </a:xfrm>
          <a:prstGeom prst="rect">
            <a:avLst/>
          </a:prstGeom>
          <a:solidFill>
            <a:srgbClr val="379CC4">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540C2F43-CB67-6149-A36D-1F762C0230BA}"/>
              </a:ext>
            </a:extLst>
          </p:cNvPr>
          <p:cNvSpPr txBox="1">
            <a:spLocks/>
          </p:cNvSpPr>
          <p:nvPr/>
        </p:nvSpPr>
        <p:spPr>
          <a:xfrm>
            <a:off x="513025" y="961024"/>
            <a:ext cx="7679194" cy="6139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4"/>
              </a:buClr>
              <a:buNone/>
            </a:pPr>
            <a:r>
              <a:rPr lang="en-US" sz="2400" b="1" dirty="0">
                <a:solidFill>
                  <a:schemeClr val="tx1">
                    <a:lumMod val="75000"/>
                    <a:lumOff val="25000"/>
                  </a:schemeClr>
                </a:solidFill>
                <a:latin typeface="Century Gothic" panose="020B0502020202020204" pitchFamily="34" charset="0"/>
              </a:rPr>
              <a:t>1. DROUGHT INDICATOR ANALYSIS</a:t>
            </a:r>
          </a:p>
        </p:txBody>
      </p:sp>
      <p:sp>
        <p:nvSpPr>
          <p:cNvPr id="3" name="Google Shape;112;p4">
            <a:extLst>
              <a:ext uri="{FF2B5EF4-FFF2-40B4-BE49-F238E27FC236}">
                <a16:creationId xmlns:a16="http://schemas.microsoft.com/office/drawing/2014/main" id="{2D8F79BB-525A-DA4B-8A9B-0F3227067211}"/>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Methods</a:t>
            </a:r>
            <a:endParaRPr dirty="0"/>
          </a:p>
        </p:txBody>
      </p:sp>
      <p:sp>
        <p:nvSpPr>
          <p:cNvPr id="7" name="TextBox 6">
            <a:extLst>
              <a:ext uri="{FF2B5EF4-FFF2-40B4-BE49-F238E27FC236}">
                <a16:creationId xmlns:a16="http://schemas.microsoft.com/office/drawing/2014/main" id="{A9B62C76-B52F-4546-94F0-03FEBE5023AB}"/>
              </a:ext>
            </a:extLst>
          </p:cNvPr>
          <p:cNvSpPr txBox="1"/>
          <p:nvPr/>
        </p:nvSpPr>
        <p:spPr>
          <a:xfrm>
            <a:off x="1633212" y="1490820"/>
            <a:ext cx="1889510" cy="369332"/>
          </a:xfrm>
          <a:prstGeom prst="rect">
            <a:avLst/>
          </a:prstGeom>
          <a:noFill/>
        </p:spPr>
        <p:txBody>
          <a:bodyPr wrap="square" rtlCol="0">
            <a:spAutoFit/>
          </a:bodyPr>
          <a:lstStyle/>
          <a:p>
            <a:r>
              <a:rPr lang="en-US" sz="1800" i="1" dirty="0">
                <a:solidFill>
                  <a:schemeClr val="tx1">
                    <a:lumMod val="75000"/>
                    <a:lumOff val="25000"/>
                  </a:schemeClr>
                </a:solidFill>
                <a:latin typeface="Century Gothic" panose="020B0502020202020204" pitchFamily="34" charset="0"/>
              </a:rPr>
              <a:t>Acquisition</a:t>
            </a:r>
          </a:p>
        </p:txBody>
      </p:sp>
      <p:sp>
        <p:nvSpPr>
          <p:cNvPr id="8" name="TextBox 7">
            <a:extLst>
              <a:ext uri="{FF2B5EF4-FFF2-40B4-BE49-F238E27FC236}">
                <a16:creationId xmlns:a16="http://schemas.microsoft.com/office/drawing/2014/main" id="{566DC91E-9BDB-DB48-93AE-512962628CAF}"/>
              </a:ext>
            </a:extLst>
          </p:cNvPr>
          <p:cNvSpPr txBox="1"/>
          <p:nvPr/>
        </p:nvSpPr>
        <p:spPr>
          <a:xfrm>
            <a:off x="7385537" y="1490820"/>
            <a:ext cx="1362874" cy="369332"/>
          </a:xfrm>
          <a:prstGeom prst="rect">
            <a:avLst/>
          </a:prstGeom>
          <a:noFill/>
        </p:spPr>
        <p:txBody>
          <a:bodyPr wrap="none" rtlCol="0">
            <a:spAutoFit/>
          </a:bodyPr>
          <a:lstStyle/>
          <a:p>
            <a:r>
              <a:rPr lang="en-US" sz="1800" i="1" dirty="0">
                <a:solidFill>
                  <a:schemeClr val="tx1">
                    <a:lumMod val="75000"/>
                    <a:lumOff val="25000"/>
                  </a:schemeClr>
                </a:solidFill>
                <a:latin typeface="Century Gothic" panose="020B0502020202020204" pitchFamily="34" charset="0"/>
              </a:rPr>
              <a:t>Processing</a:t>
            </a:r>
          </a:p>
        </p:txBody>
      </p:sp>
      <p:sp>
        <p:nvSpPr>
          <p:cNvPr id="20" name="Chevron 19">
            <a:extLst>
              <a:ext uri="{FF2B5EF4-FFF2-40B4-BE49-F238E27FC236}">
                <a16:creationId xmlns:a16="http://schemas.microsoft.com/office/drawing/2014/main" id="{070A029C-B475-1440-A81C-B99017746B25}"/>
              </a:ext>
            </a:extLst>
          </p:cNvPr>
          <p:cNvSpPr/>
          <p:nvPr/>
        </p:nvSpPr>
        <p:spPr>
          <a:xfrm>
            <a:off x="4463803" y="2213553"/>
            <a:ext cx="552078" cy="4421464"/>
          </a:xfrm>
          <a:prstGeom prst="chevron">
            <a:avLst>
              <a:gd name="adj" fmla="val 86063"/>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5">
            <a:extLst>
              <a:ext uri="{FF2B5EF4-FFF2-40B4-BE49-F238E27FC236}">
                <a16:creationId xmlns:a16="http://schemas.microsoft.com/office/drawing/2014/main" id="{598DDA6F-ACBD-7645-90D3-68D9CE64D725}"/>
              </a:ext>
            </a:extLst>
          </p:cNvPr>
          <p:cNvSpPr txBox="1">
            <a:spLocks/>
          </p:cNvSpPr>
          <p:nvPr/>
        </p:nvSpPr>
        <p:spPr>
          <a:xfrm>
            <a:off x="5509389" y="2626532"/>
            <a:ext cx="3777213" cy="662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379CC4"/>
              </a:buClr>
              <a:buNone/>
            </a:pPr>
            <a:r>
              <a:rPr lang="en-US" sz="2400" b="1" dirty="0">
                <a:solidFill>
                  <a:srgbClr val="379CC4"/>
                </a:solidFill>
                <a:latin typeface="Century Gothic" panose="020B0502020202020204" pitchFamily="34" charset="0"/>
              </a:rPr>
              <a:t>2. Crop</a:t>
            </a:r>
            <a:r>
              <a:rPr lang="en-US" sz="2000" dirty="0">
                <a:solidFill>
                  <a:schemeClr val="tx1">
                    <a:lumMod val="75000"/>
                    <a:lumOff val="25000"/>
                  </a:schemeClr>
                </a:solidFill>
                <a:latin typeface="Century Gothic" panose="020B0502020202020204" pitchFamily="34" charset="0"/>
              </a:rPr>
              <a:t> to region of interest</a:t>
            </a:r>
            <a:endParaRPr lang="en-US" sz="2000" dirty="0">
              <a:solidFill>
                <a:srgbClr val="3F3F3F"/>
              </a:solidFill>
              <a:latin typeface="Century Gothic"/>
              <a:ea typeface="Century Gothic"/>
              <a:cs typeface="Century Gothic"/>
              <a:sym typeface="Century Gothic"/>
            </a:endParaRPr>
          </a:p>
          <a:p>
            <a:pPr marL="800100" lvl="1" indent="-342900">
              <a:lnSpc>
                <a:spcPct val="150000"/>
              </a:lnSpc>
              <a:spcBef>
                <a:spcPts val="0"/>
              </a:spcBef>
              <a:spcAft>
                <a:spcPts val="600"/>
              </a:spcAft>
              <a:buClr>
                <a:srgbClr val="379CC4"/>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sp>
        <p:nvSpPr>
          <p:cNvPr id="5" name="TextBox 4"/>
          <p:cNvSpPr txBox="1"/>
          <p:nvPr/>
        </p:nvSpPr>
        <p:spPr>
          <a:xfrm>
            <a:off x="1346936" y="2146804"/>
            <a:ext cx="1970411" cy="307777"/>
          </a:xfrm>
          <a:prstGeom prst="rect">
            <a:avLst/>
          </a:prstGeom>
          <a:noFill/>
        </p:spPr>
        <p:txBody>
          <a:bodyPr wrap="none" rtlCol="0">
            <a:spAutoFit/>
          </a:bodyPr>
          <a:lstStyle/>
          <a:p>
            <a:pPr algn="ctr"/>
            <a:r>
              <a:rPr lang="en-US" b="1" dirty="0">
                <a:latin typeface="Century Gothic" panose="020B0502020202020204" pitchFamily="34" charset="0"/>
              </a:rPr>
              <a:t>MONTHLY PRODUCTS</a:t>
            </a:r>
          </a:p>
        </p:txBody>
      </p:sp>
      <p:grpSp>
        <p:nvGrpSpPr>
          <p:cNvPr id="6" name="Group 5">
            <a:extLst>
              <a:ext uri="{FF2B5EF4-FFF2-40B4-BE49-F238E27FC236}">
                <a16:creationId xmlns:a16="http://schemas.microsoft.com/office/drawing/2014/main" id="{6A3DE213-3A5C-EF4D-96D3-2AF62641E60E}"/>
              </a:ext>
            </a:extLst>
          </p:cNvPr>
          <p:cNvGrpSpPr/>
          <p:nvPr/>
        </p:nvGrpSpPr>
        <p:grpSpPr>
          <a:xfrm>
            <a:off x="693990" y="2476749"/>
            <a:ext cx="3276305" cy="1464999"/>
            <a:chOff x="128377" y="2429614"/>
            <a:chExt cx="3276305" cy="1464999"/>
          </a:xfrm>
        </p:grpSpPr>
        <p:sp>
          <p:nvSpPr>
            <p:cNvPr id="4" name="Rectangle 3"/>
            <p:cNvSpPr/>
            <p:nvPr/>
          </p:nvSpPr>
          <p:spPr>
            <a:xfrm>
              <a:off x="128377" y="2429614"/>
              <a:ext cx="3276305" cy="1464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BF5BCC-C89F-2448-92C3-438CE79112A9}"/>
                </a:ext>
              </a:extLst>
            </p:cNvPr>
            <p:cNvSpPr txBox="1"/>
            <p:nvPr/>
          </p:nvSpPr>
          <p:spPr>
            <a:xfrm>
              <a:off x="154263" y="2951286"/>
              <a:ext cx="1659429"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1 - MO</a:t>
              </a:r>
            </a:p>
          </p:txBody>
        </p:sp>
        <p:sp>
          <p:nvSpPr>
            <p:cNvPr id="12" name="TextBox 11">
              <a:extLst>
                <a:ext uri="{FF2B5EF4-FFF2-40B4-BE49-F238E27FC236}">
                  <a16:creationId xmlns:a16="http://schemas.microsoft.com/office/drawing/2014/main" id="{BDF3B819-14D9-824E-AC54-D573E5D34981}"/>
                </a:ext>
              </a:extLst>
            </p:cNvPr>
            <p:cNvSpPr txBox="1"/>
            <p:nvPr/>
          </p:nvSpPr>
          <p:spPr>
            <a:xfrm>
              <a:off x="221570" y="2523125"/>
              <a:ext cx="155202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1 - MO</a:t>
              </a:r>
            </a:p>
          </p:txBody>
        </p:sp>
        <p:sp>
          <p:nvSpPr>
            <p:cNvPr id="13" name="TextBox 12">
              <a:extLst>
                <a:ext uri="{FF2B5EF4-FFF2-40B4-BE49-F238E27FC236}">
                  <a16:creationId xmlns:a16="http://schemas.microsoft.com/office/drawing/2014/main" id="{66CB917E-CC4B-694F-9C8D-37AFDBAEE504}"/>
                </a:ext>
              </a:extLst>
            </p:cNvPr>
            <p:cNvSpPr txBox="1"/>
            <p:nvPr/>
          </p:nvSpPr>
          <p:spPr>
            <a:xfrm>
              <a:off x="190635" y="3393742"/>
              <a:ext cx="1558440"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SPEI 1 - MO</a:t>
              </a:r>
            </a:p>
          </p:txBody>
        </p:sp>
        <p:sp>
          <p:nvSpPr>
            <p:cNvPr id="14" name="TextBox 13">
              <a:extLst>
                <a:ext uri="{FF2B5EF4-FFF2-40B4-BE49-F238E27FC236}">
                  <a16:creationId xmlns:a16="http://schemas.microsoft.com/office/drawing/2014/main" id="{98331DA6-FDC8-CE43-9F1D-4160241A5BB9}"/>
                </a:ext>
              </a:extLst>
            </p:cNvPr>
            <p:cNvSpPr txBox="1"/>
            <p:nvPr/>
          </p:nvSpPr>
          <p:spPr>
            <a:xfrm>
              <a:off x="1880999" y="2514636"/>
              <a:ext cx="1420582"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SPI 1 - MO</a:t>
              </a:r>
            </a:p>
          </p:txBody>
        </p:sp>
        <p:sp>
          <p:nvSpPr>
            <p:cNvPr id="21" name="TextBox 20">
              <a:extLst>
                <a:ext uri="{FF2B5EF4-FFF2-40B4-BE49-F238E27FC236}">
                  <a16:creationId xmlns:a16="http://schemas.microsoft.com/office/drawing/2014/main" id="{98331DA6-FDC8-CE43-9F1D-4160241A5BB9}"/>
                </a:ext>
              </a:extLst>
            </p:cNvPr>
            <p:cNvSpPr txBox="1"/>
            <p:nvPr/>
          </p:nvSpPr>
          <p:spPr>
            <a:xfrm>
              <a:off x="1880999" y="2959082"/>
              <a:ext cx="1420582"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SPI 3 - MO</a:t>
              </a:r>
            </a:p>
          </p:txBody>
        </p:sp>
        <p:sp>
          <p:nvSpPr>
            <p:cNvPr id="22" name="TextBox 21">
              <a:extLst>
                <a:ext uri="{FF2B5EF4-FFF2-40B4-BE49-F238E27FC236}">
                  <a16:creationId xmlns:a16="http://schemas.microsoft.com/office/drawing/2014/main" id="{66CB917E-CC4B-694F-9C8D-37AFDBAEE504}"/>
                </a:ext>
              </a:extLst>
            </p:cNvPr>
            <p:cNvSpPr txBox="1"/>
            <p:nvPr/>
          </p:nvSpPr>
          <p:spPr>
            <a:xfrm>
              <a:off x="1813692" y="3366775"/>
              <a:ext cx="1558440"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SPEI 3 - MO</a:t>
              </a:r>
            </a:p>
          </p:txBody>
        </p:sp>
      </p:grpSp>
      <p:sp>
        <p:nvSpPr>
          <p:cNvPr id="32" name="TextBox 31"/>
          <p:cNvSpPr txBox="1"/>
          <p:nvPr/>
        </p:nvSpPr>
        <p:spPr>
          <a:xfrm>
            <a:off x="1469666" y="4463420"/>
            <a:ext cx="1786066" cy="307777"/>
          </a:xfrm>
          <a:prstGeom prst="rect">
            <a:avLst/>
          </a:prstGeom>
          <a:noFill/>
        </p:spPr>
        <p:txBody>
          <a:bodyPr wrap="none" rtlCol="0">
            <a:spAutoFit/>
          </a:bodyPr>
          <a:lstStyle/>
          <a:p>
            <a:pPr algn="ctr"/>
            <a:r>
              <a:rPr lang="en-US" b="1" dirty="0">
                <a:latin typeface="Century Gothic" panose="020B0502020202020204" pitchFamily="34" charset="0"/>
              </a:rPr>
              <a:t>WEEKLY PRODUCTS</a:t>
            </a:r>
          </a:p>
        </p:txBody>
      </p:sp>
      <p:grpSp>
        <p:nvGrpSpPr>
          <p:cNvPr id="9" name="Group 8">
            <a:extLst>
              <a:ext uri="{FF2B5EF4-FFF2-40B4-BE49-F238E27FC236}">
                <a16:creationId xmlns:a16="http://schemas.microsoft.com/office/drawing/2014/main" id="{3B1979B6-8AE8-3B47-AE4D-1D2F53EDF13B}"/>
              </a:ext>
            </a:extLst>
          </p:cNvPr>
          <p:cNvGrpSpPr/>
          <p:nvPr/>
        </p:nvGrpSpPr>
        <p:grpSpPr>
          <a:xfrm>
            <a:off x="1108357" y="4766157"/>
            <a:ext cx="2508689" cy="1813754"/>
            <a:chOff x="542744" y="4719022"/>
            <a:chExt cx="2508689" cy="1813754"/>
          </a:xfrm>
        </p:grpSpPr>
        <p:sp>
          <p:nvSpPr>
            <p:cNvPr id="27" name="Rectangle 26"/>
            <p:cNvSpPr/>
            <p:nvPr/>
          </p:nvSpPr>
          <p:spPr>
            <a:xfrm>
              <a:off x="542744" y="4719022"/>
              <a:ext cx="2508689" cy="1813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BF5BCC-C89F-2448-92C3-438CE79112A9}"/>
                </a:ext>
              </a:extLst>
            </p:cNvPr>
            <p:cNvSpPr txBox="1"/>
            <p:nvPr/>
          </p:nvSpPr>
          <p:spPr>
            <a:xfrm>
              <a:off x="1030016" y="4786735"/>
              <a:ext cx="160011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1 - WK</a:t>
              </a:r>
            </a:p>
          </p:txBody>
        </p:sp>
        <p:sp>
          <p:nvSpPr>
            <p:cNvPr id="30" name="TextBox 29">
              <a:extLst>
                <a:ext uri="{FF2B5EF4-FFF2-40B4-BE49-F238E27FC236}">
                  <a16:creationId xmlns:a16="http://schemas.microsoft.com/office/drawing/2014/main" id="{66CB917E-CC4B-694F-9C8D-37AFDBAEE504}"/>
                </a:ext>
              </a:extLst>
            </p:cNvPr>
            <p:cNvSpPr txBox="1"/>
            <p:nvPr/>
          </p:nvSpPr>
          <p:spPr>
            <a:xfrm>
              <a:off x="1030016" y="5213568"/>
              <a:ext cx="160011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2 - WK</a:t>
              </a:r>
            </a:p>
          </p:txBody>
        </p:sp>
        <p:sp>
          <p:nvSpPr>
            <p:cNvPr id="33" name="TextBox 32">
              <a:extLst>
                <a:ext uri="{FF2B5EF4-FFF2-40B4-BE49-F238E27FC236}">
                  <a16:creationId xmlns:a16="http://schemas.microsoft.com/office/drawing/2014/main" id="{98331DA6-FDC8-CE43-9F1D-4160241A5BB9}"/>
                </a:ext>
              </a:extLst>
            </p:cNvPr>
            <p:cNvSpPr txBox="1"/>
            <p:nvPr/>
          </p:nvSpPr>
          <p:spPr>
            <a:xfrm>
              <a:off x="655588" y="6050924"/>
              <a:ext cx="2282997"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8 - DAY NAC</a:t>
              </a:r>
            </a:p>
          </p:txBody>
        </p:sp>
        <p:sp>
          <p:nvSpPr>
            <p:cNvPr id="34" name="TextBox 33">
              <a:extLst>
                <a:ext uri="{FF2B5EF4-FFF2-40B4-BE49-F238E27FC236}">
                  <a16:creationId xmlns:a16="http://schemas.microsoft.com/office/drawing/2014/main" id="{66CB917E-CC4B-694F-9C8D-37AFDBAEE504}"/>
                </a:ext>
              </a:extLst>
            </p:cNvPr>
            <p:cNvSpPr txBox="1"/>
            <p:nvPr/>
          </p:nvSpPr>
          <p:spPr>
            <a:xfrm>
              <a:off x="750166" y="5654470"/>
              <a:ext cx="2093843"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8 - DAY AC</a:t>
              </a:r>
            </a:p>
          </p:txBody>
        </p:sp>
      </p:grpSp>
      <p:pic>
        <p:nvPicPr>
          <p:cNvPr id="18" name="Picture 17">
            <a:extLst>
              <a:ext uri="{FF2B5EF4-FFF2-40B4-BE49-F238E27FC236}">
                <a16:creationId xmlns:a16="http://schemas.microsoft.com/office/drawing/2014/main" id="{4911A0C2-BA64-2A44-923A-5C2D840D3EB3}"/>
              </a:ext>
            </a:extLst>
          </p:cNvPr>
          <p:cNvPicPr>
            <a:picLocks noChangeAspect="1"/>
          </p:cNvPicPr>
          <p:nvPr/>
        </p:nvPicPr>
        <p:blipFill>
          <a:blip r:embed="rId3"/>
          <a:stretch>
            <a:fillRect/>
          </a:stretch>
        </p:blipFill>
        <p:spPr>
          <a:xfrm>
            <a:off x="6162337" y="3385873"/>
            <a:ext cx="4626928" cy="2895993"/>
          </a:xfrm>
          <a:prstGeom prst="rect">
            <a:avLst/>
          </a:prstGeom>
        </p:spPr>
      </p:pic>
    </p:spTree>
    <p:extLst>
      <p:ext uri="{BB962C8B-B14F-4D97-AF65-F5344CB8AC3E}">
        <p14:creationId xmlns:p14="http://schemas.microsoft.com/office/powerpoint/2010/main" val="4217059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E135333B-598E-854B-A1BF-9EA09CC78C77}"/>
              </a:ext>
            </a:extLst>
          </p:cNvPr>
          <p:cNvSpPr txBox="1">
            <a:spLocks/>
          </p:cNvSpPr>
          <p:nvPr/>
        </p:nvSpPr>
        <p:spPr>
          <a:xfrm>
            <a:off x="5513538" y="1907557"/>
            <a:ext cx="3743997" cy="7106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379CC4"/>
              </a:buClr>
              <a:buNone/>
            </a:pPr>
            <a:r>
              <a:rPr lang="en-US" sz="2400" b="1" dirty="0">
                <a:solidFill>
                  <a:srgbClr val="379CC4"/>
                </a:solidFill>
                <a:latin typeface="Century Gothic" panose="020B0502020202020204" pitchFamily="34" charset="0"/>
              </a:rPr>
              <a:t>1. Resample</a:t>
            </a:r>
            <a:r>
              <a:rPr lang="en-US" sz="2000" dirty="0">
                <a:solidFill>
                  <a:schemeClr val="tx1">
                    <a:lumMod val="75000"/>
                    <a:lumOff val="25000"/>
                  </a:schemeClr>
                </a:solidFill>
                <a:latin typeface="Century Gothic" panose="020B0502020202020204" pitchFamily="34" charset="0"/>
              </a:rPr>
              <a:t> to 12 km grid</a:t>
            </a:r>
          </a:p>
          <a:p>
            <a:pPr marL="342900" indent="-342900">
              <a:lnSpc>
                <a:spcPct val="150000"/>
              </a:lnSpc>
              <a:spcBef>
                <a:spcPts val="0"/>
              </a:spcBef>
              <a:spcAft>
                <a:spcPts val="600"/>
              </a:spcAft>
              <a:buClr>
                <a:srgbClr val="379CC4"/>
              </a:buClr>
              <a:buFont typeface="Webdings" panose="05030102010509060703" pitchFamily="18" charset="2"/>
              <a:buChar char="4"/>
            </a:pPr>
            <a:endParaRPr lang="en-US" sz="2000" dirty="0">
              <a:solidFill>
                <a:srgbClr val="3F3F3F"/>
              </a:solidFill>
              <a:latin typeface="Century Gothic"/>
              <a:ea typeface="Century Gothic"/>
              <a:cs typeface="Century Gothic"/>
              <a:sym typeface="Century Gothic"/>
            </a:endParaRPr>
          </a:p>
          <a:p>
            <a:pPr marL="800100" lvl="1" indent="-342900">
              <a:lnSpc>
                <a:spcPct val="150000"/>
              </a:lnSpc>
              <a:spcBef>
                <a:spcPts val="0"/>
              </a:spcBef>
              <a:spcAft>
                <a:spcPts val="600"/>
              </a:spcAft>
              <a:buClr>
                <a:srgbClr val="379CC4"/>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A131375F-B976-1E44-AAF7-F69E8D7FA3D2}"/>
              </a:ext>
            </a:extLst>
          </p:cNvPr>
          <p:cNvSpPr/>
          <p:nvPr/>
        </p:nvSpPr>
        <p:spPr>
          <a:xfrm>
            <a:off x="-138023" y="1517020"/>
            <a:ext cx="12178606" cy="316933"/>
          </a:xfrm>
          <a:prstGeom prst="rect">
            <a:avLst/>
          </a:prstGeom>
          <a:solidFill>
            <a:srgbClr val="379CC4">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540C2F43-CB67-6149-A36D-1F762C0230BA}"/>
              </a:ext>
            </a:extLst>
          </p:cNvPr>
          <p:cNvSpPr txBox="1">
            <a:spLocks/>
          </p:cNvSpPr>
          <p:nvPr/>
        </p:nvSpPr>
        <p:spPr>
          <a:xfrm>
            <a:off x="513025" y="961024"/>
            <a:ext cx="7679194" cy="6139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4"/>
              </a:buClr>
              <a:buNone/>
            </a:pPr>
            <a:r>
              <a:rPr lang="en-US" sz="2400" b="1" dirty="0">
                <a:solidFill>
                  <a:schemeClr val="tx1">
                    <a:lumMod val="75000"/>
                    <a:lumOff val="25000"/>
                  </a:schemeClr>
                </a:solidFill>
                <a:latin typeface="Century Gothic" panose="020B0502020202020204" pitchFamily="34" charset="0"/>
              </a:rPr>
              <a:t>1. DROUGHT INDICATOR ANALYSIS</a:t>
            </a:r>
          </a:p>
        </p:txBody>
      </p:sp>
      <p:sp>
        <p:nvSpPr>
          <p:cNvPr id="3" name="Google Shape;112;p4">
            <a:extLst>
              <a:ext uri="{FF2B5EF4-FFF2-40B4-BE49-F238E27FC236}">
                <a16:creationId xmlns:a16="http://schemas.microsoft.com/office/drawing/2014/main" id="{2D8F79BB-525A-DA4B-8A9B-0F3227067211}"/>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Methods</a:t>
            </a:r>
            <a:endParaRPr dirty="0"/>
          </a:p>
        </p:txBody>
      </p:sp>
      <p:sp>
        <p:nvSpPr>
          <p:cNvPr id="7" name="TextBox 6">
            <a:extLst>
              <a:ext uri="{FF2B5EF4-FFF2-40B4-BE49-F238E27FC236}">
                <a16:creationId xmlns:a16="http://schemas.microsoft.com/office/drawing/2014/main" id="{A9B62C76-B52F-4546-94F0-03FEBE5023AB}"/>
              </a:ext>
            </a:extLst>
          </p:cNvPr>
          <p:cNvSpPr txBox="1"/>
          <p:nvPr/>
        </p:nvSpPr>
        <p:spPr>
          <a:xfrm>
            <a:off x="1633212" y="1490820"/>
            <a:ext cx="1889510" cy="369332"/>
          </a:xfrm>
          <a:prstGeom prst="rect">
            <a:avLst/>
          </a:prstGeom>
          <a:noFill/>
        </p:spPr>
        <p:txBody>
          <a:bodyPr wrap="square" rtlCol="0">
            <a:spAutoFit/>
          </a:bodyPr>
          <a:lstStyle/>
          <a:p>
            <a:r>
              <a:rPr lang="en-US" sz="1800" i="1" dirty="0">
                <a:solidFill>
                  <a:schemeClr val="tx1">
                    <a:lumMod val="75000"/>
                    <a:lumOff val="25000"/>
                  </a:schemeClr>
                </a:solidFill>
                <a:latin typeface="Century Gothic" panose="020B0502020202020204" pitchFamily="34" charset="0"/>
              </a:rPr>
              <a:t>Acquisition</a:t>
            </a:r>
          </a:p>
        </p:txBody>
      </p:sp>
      <p:sp>
        <p:nvSpPr>
          <p:cNvPr id="8" name="TextBox 7">
            <a:extLst>
              <a:ext uri="{FF2B5EF4-FFF2-40B4-BE49-F238E27FC236}">
                <a16:creationId xmlns:a16="http://schemas.microsoft.com/office/drawing/2014/main" id="{566DC91E-9BDB-DB48-93AE-512962628CAF}"/>
              </a:ext>
            </a:extLst>
          </p:cNvPr>
          <p:cNvSpPr txBox="1"/>
          <p:nvPr/>
        </p:nvSpPr>
        <p:spPr>
          <a:xfrm>
            <a:off x="7385537" y="1490820"/>
            <a:ext cx="1362874" cy="369332"/>
          </a:xfrm>
          <a:prstGeom prst="rect">
            <a:avLst/>
          </a:prstGeom>
          <a:noFill/>
        </p:spPr>
        <p:txBody>
          <a:bodyPr wrap="none" rtlCol="0">
            <a:spAutoFit/>
          </a:bodyPr>
          <a:lstStyle/>
          <a:p>
            <a:r>
              <a:rPr lang="en-US" sz="1800" i="1" dirty="0">
                <a:solidFill>
                  <a:schemeClr val="tx1">
                    <a:lumMod val="75000"/>
                    <a:lumOff val="25000"/>
                  </a:schemeClr>
                </a:solidFill>
                <a:latin typeface="Century Gothic" panose="020B0502020202020204" pitchFamily="34" charset="0"/>
              </a:rPr>
              <a:t>Processing</a:t>
            </a:r>
          </a:p>
        </p:txBody>
      </p:sp>
      <p:sp>
        <p:nvSpPr>
          <p:cNvPr id="20" name="Chevron 19">
            <a:extLst>
              <a:ext uri="{FF2B5EF4-FFF2-40B4-BE49-F238E27FC236}">
                <a16:creationId xmlns:a16="http://schemas.microsoft.com/office/drawing/2014/main" id="{070A029C-B475-1440-A81C-B99017746B25}"/>
              </a:ext>
            </a:extLst>
          </p:cNvPr>
          <p:cNvSpPr/>
          <p:nvPr/>
        </p:nvSpPr>
        <p:spPr>
          <a:xfrm>
            <a:off x="4463803" y="2213553"/>
            <a:ext cx="552078" cy="4421464"/>
          </a:xfrm>
          <a:prstGeom prst="chevron">
            <a:avLst>
              <a:gd name="adj" fmla="val 86063"/>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5">
            <a:extLst>
              <a:ext uri="{FF2B5EF4-FFF2-40B4-BE49-F238E27FC236}">
                <a16:creationId xmlns:a16="http://schemas.microsoft.com/office/drawing/2014/main" id="{598DDA6F-ACBD-7645-90D3-68D9CE64D725}"/>
              </a:ext>
            </a:extLst>
          </p:cNvPr>
          <p:cNvSpPr txBox="1">
            <a:spLocks/>
          </p:cNvSpPr>
          <p:nvPr/>
        </p:nvSpPr>
        <p:spPr>
          <a:xfrm>
            <a:off x="5509389" y="2626532"/>
            <a:ext cx="3777213" cy="662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379CC4"/>
              </a:buClr>
              <a:buNone/>
            </a:pPr>
            <a:r>
              <a:rPr lang="en-US" sz="2400" b="1" dirty="0">
                <a:solidFill>
                  <a:srgbClr val="379CC4"/>
                </a:solidFill>
                <a:latin typeface="Century Gothic" panose="020B0502020202020204" pitchFamily="34" charset="0"/>
              </a:rPr>
              <a:t>2. Crop</a:t>
            </a:r>
            <a:r>
              <a:rPr lang="en-US" sz="2000" dirty="0">
                <a:solidFill>
                  <a:schemeClr val="tx1">
                    <a:lumMod val="75000"/>
                    <a:lumOff val="25000"/>
                  </a:schemeClr>
                </a:solidFill>
                <a:latin typeface="Century Gothic" panose="020B0502020202020204" pitchFamily="34" charset="0"/>
              </a:rPr>
              <a:t> to region of interest</a:t>
            </a:r>
            <a:endParaRPr lang="en-US" sz="2000" dirty="0">
              <a:solidFill>
                <a:srgbClr val="3F3F3F"/>
              </a:solidFill>
              <a:latin typeface="Century Gothic"/>
              <a:ea typeface="Century Gothic"/>
              <a:cs typeface="Century Gothic"/>
              <a:sym typeface="Century Gothic"/>
            </a:endParaRPr>
          </a:p>
          <a:p>
            <a:pPr marL="800100" lvl="1" indent="-342900">
              <a:lnSpc>
                <a:spcPct val="150000"/>
              </a:lnSpc>
              <a:spcBef>
                <a:spcPts val="0"/>
              </a:spcBef>
              <a:spcAft>
                <a:spcPts val="600"/>
              </a:spcAft>
              <a:buClr>
                <a:srgbClr val="379CC4"/>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sp>
        <p:nvSpPr>
          <p:cNvPr id="5" name="TextBox 4"/>
          <p:cNvSpPr txBox="1"/>
          <p:nvPr/>
        </p:nvSpPr>
        <p:spPr>
          <a:xfrm>
            <a:off x="1346936" y="2146804"/>
            <a:ext cx="1970411" cy="307777"/>
          </a:xfrm>
          <a:prstGeom prst="rect">
            <a:avLst/>
          </a:prstGeom>
          <a:noFill/>
        </p:spPr>
        <p:txBody>
          <a:bodyPr wrap="none" rtlCol="0">
            <a:spAutoFit/>
          </a:bodyPr>
          <a:lstStyle/>
          <a:p>
            <a:pPr algn="ctr"/>
            <a:r>
              <a:rPr lang="en-US" b="1" dirty="0">
                <a:latin typeface="Century Gothic" panose="020B0502020202020204" pitchFamily="34" charset="0"/>
              </a:rPr>
              <a:t>MONTHLY PRODUCTS</a:t>
            </a:r>
          </a:p>
        </p:txBody>
      </p:sp>
      <p:grpSp>
        <p:nvGrpSpPr>
          <p:cNvPr id="6" name="Group 5">
            <a:extLst>
              <a:ext uri="{FF2B5EF4-FFF2-40B4-BE49-F238E27FC236}">
                <a16:creationId xmlns:a16="http://schemas.microsoft.com/office/drawing/2014/main" id="{6A3DE213-3A5C-EF4D-96D3-2AF62641E60E}"/>
              </a:ext>
            </a:extLst>
          </p:cNvPr>
          <p:cNvGrpSpPr/>
          <p:nvPr/>
        </p:nvGrpSpPr>
        <p:grpSpPr>
          <a:xfrm>
            <a:off x="693990" y="2476749"/>
            <a:ext cx="3276305" cy="1464999"/>
            <a:chOff x="128377" y="2429614"/>
            <a:chExt cx="3276305" cy="1464999"/>
          </a:xfrm>
        </p:grpSpPr>
        <p:sp>
          <p:nvSpPr>
            <p:cNvPr id="4" name="Rectangle 3"/>
            <p:cNvSpPr/>
            <p:nvPr/>
          </p:nvSpPr>
          <p:spPr>
            <a:xfrm>
              <a:off x="128377" y="2429614"/>
              <a:ext cx="3276305" cy="1464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BF5BCC-C89F-2448-92C3-438CE79112A9}"/>
                </a:ext>
              </a:extLst>
            </p:cNvPr>
            <p:cNvSpPr txBox="1"/>
            <p:nvPr/>
          </p:nvSpPr>
          <p:spPr>
            <a:xfrm>
              <a:off x="154263" y="2951286"/>
              <a:ext cx="1659429"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1 - MO</a:t>
              </a:r>
            </a:p>
          </p:txBody>
        </p:sp>
        <p:sp>
          <p:nvSpPr>
            <p:cNvPr id="12" name="TextBox 11">
              <a:extLst>
                <a:ext uri="{FF2B5EF4-FFF2-40B4-BE49-F238E27FC236}">
                  <a16:creationId xmlns:a16="http://schemas.microsoft.com/office/drawing/2014/main" id="{BDF3B819-14D9-824E-AC54-D573E5D34981}"/>
                </a:ext>
              </a:extLst>
            </p:cNvPr>
            <p:cNvSpPr txBox="1"/>
            <p:nvPr/>
          </p:nvSpPr>
          <p:spPr>
            <a:xfrm>
              <a:off x="221570" y="2523125"/>
              <a:ext cx="155202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1 - MO</a:t>
              </a:r>
            </a:p>
          </p:txBody>
        </p:sp>
        <p:sp>
          <p:nvSpPr>
            <p:cNvPr id="13" name="TextBox 12">
              <a:extLst>
                <a:ext uri="{FF2B5EF4-FFF2-40B4-BE49-F238E27FC236}">
                  <a16:creationId xmlns:a16="http://schemas.microsoft.com/office/drawing/2014/main" id="{66CB917E-CC4B-694F-9C8D-37AFDBAEE504}"/>
                </a:ext>
              </a:extLst>
            </p:cNvPr>
            <p:cNvSpPr txBox="1"/>
            <p:nvPr/>
          </p:nvSpPr>
          <p:spPr>
            <a:xfrm>
              <a:off x="190635" y="3393742"/>
              <a:ext cx="1558440"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SPEI 1 - MO</a:t>
              </a:r>
            </a:p>
          </p:txBody>
        </p:sp>
        <p:sp>
          <p:nvSpPr>
            <p:cNvPr id="14" name="TextBox 13">
              <a:extLst>
                <a:ext uri="{FF2B5EF4-FFF2-40B4-BE49-F238E27FC236}">
                  <a16:creationId xmlns:a16="http://schemas.microsoft.com/office/drawing/2014/main" id="{98331DA6-FDC8-CE43-9F1D-4160241A5BB9}"/>
                </a:ext>
              </a:extLst>
            </p:cNvPr>
            <p:cNvSpPr txBox="1"/>
            <p:nvPr/>
          </p:nvSpPr>
          <p:spPr>
            <a:xfrm>
              <a:off x="1880999" y="2514636"/>
              <a:ext cx="1420582"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SPI 1 - MO</a:t>
              </a:r>
            </a:p>
          </p:txBody>
        </p:sp>
        <p:sp>
          <p:nvSpPr>
            <p:cNvPr id="21" name="TextBox 20">
              <a:extLst>
                <a:ext uri="{FF2B5EF4-FFF2-40B4-BE49-F238E27FC236}">
                  <a16:creationId xmlns:a16="http://schemas.microsoft.com/office/drawing/2014/main" id="{98331DA6-FDC8-CE43-9F1D-4160241A5BB9}"/>
                </a:ext>
              </a:extLst>
            </p:cNvPr>
            <p:cNvSpPr txBox="1"/>
            <p:nvPr/>
          </p:nvSpPr>
          <p:spPr>
            <a:xfrm>
              <a:off x="1880999" y="2959082"/>
              <a:ext cx="1420582"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SPI 3 - MO</a:t>
              </a:r>
            </a:p>
          </p:txBody>
        </p:sp>
        <p:sp>
          <p:nvSpPr>
            <p:cNvPr id="22" name="TextBox 21">
              <a:extLst>
                <a:ext uri="{FF2B5EF4-FFF2-40B4-BE49-F238E27FC236}">
                  <a16:creationId xmlns:a16="http://schemas.microsoft.com/office/drawing/2014/main" id="{66CB917E-CC4B-694F-9C8D-37AFDBAEE504}"/>
                </a:ext>
              </a:extLst>
            </p:cNvPr>
            <p:cNvSpPr txBox="1"/>
            <p:nvPr/>
          </p:nvSpPr>
          <p:spPr>
            <a:xfrm>
              <a:off x="1813692" y="3366775"/>
              <a:ext cx="1558440"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SPEI 3 - MO</a:t>
              </a:r>
            </a:p>
          </p:txBody>
        </p:sp>
      </p:grpSp>
      <p:sp>
        <p:nvSpPr>
          <p:cNvPr id="32" name="TextBox 31"/>
          <p:cNvSpPr txBox="1"/>
          <p:nvPr/>
        </p:nvSpPr>
        <p:spPr>
          <a:xfrm>
            <a:off x="1469666" y="4463420"/>
            <a:ext cx="1786066" cy="307777"/>
          </a:xfrm>
          <a:prstGeom prst="rect">
            <a:avLst/>
          </a:prstGeom>
          <a:noFill/>
        </p:spPr>
        <p:txBody>
          <a:bodyPr wrap="none" rtlCol="0">
            <a:spAutoFit/>
          </a:bodyPr>
          <a:lstStyle/>
          <a:p>
            <a:pPr algn="ctr"/>
            <a:r>
              <a:rPr lang="en-US" b="1" dirty="0">
                <a:latin typeface="Century Gothic" panose="020B0502020202020204" pitchFamily="34" charset="0"/>
              </a:rPr>
              <a:t>WEEKLY PRODUCTS</a:t>
            </a:r>
          </a:p>
        </p:txBody>
      </p:sp>
      <p:grpSp>
        <p:nvGrpSpPr>
          <p:cNvPr id="9" name="Group 8">
            <a:extLst>
              <a:ext uri="{FF2B5EF4-FFF2-40B4-BE49-F238E27FC236}">
                <a16:creationId xmlns:a16="http://schemas.microsoft.com/office/drawing/2014/main" id="{3B1979B6-8AE8-3B47-AE4D-1D2F53EDF13B}"/>
              </a:ext>
            </a:extLst>
          </p:cNvPr>
          <p:cNvGrpSpPr/>
          <p:nvPr/>
        </p:nvGrpSpPr>
        <p:grpSpPr>
          <a:xfrm>
            <a:off x="1108357" y="4766157"/>
            <a:ext cx="2508689" cy="1813754"/>
            <a:chOff x="542744" y="4719022"/>
            <a:chExt cx="2508689" cy="1813754"/>
          </a:xfrm>
        </p:grpSpPr>
        <p:sp>
          <p:nvSpPr>
            <p:cNvPr id="27" name="Rectangle 26"/>
            <p:cNvSpPr/>
            <p:nvPr/>
          </p:nvSpPr>
          <p:spPr>
            <a:xfrm>
              <a:off x="542744" y="4719022"/>
              <a:ext cx="2508689" cy="1813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BF5BCC-C89F-2448-92C3-438CE79112A9}"/>
                </a:ext>
              </a:extLst>
            </p:cNvPr>
            <p:cNvSpPr txBox="1"/>
            <p:nvPr/>
          </p:nvSpPr>
          <p:spPr>
            <a:xfrm>
              <a:off x="1030016" y="4786735"/>
              <a:ext cx="160011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1 - WK</a:t>
              </a:r>
            </a:p>
          </p:txBody>
        </p:sp>
        <p:sp>
          <p:nvSpPr>
            <p:cNvPr id="30" name="TextBox 29">
              <a:extLst>
                <a:ext uri="{FF2B5EF4-FFF2-40B4-BE49-F238E27FC236}">
                  <a16:creationId xmlns:a16="http://schemas.microsoft.com/office/drawing/2014/main" id="{66CB917E-CC4B-694F-9C8D-37AFDBAEE504}"/>
                </a:ext>
              </a:extLst>
            </p:cNvPr>
            <p:cNvSpPr txBox="1"/>
            <p:nvPr/>
          </p:nvSpPr>
          <p:spPr>
            <a:xfrm>
              <a:off x="1030016" y="5213568"/>
              <a:ext cx="1600118"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EDDI 2 - WK</a:t>
              </a:r>
            </a:p>
          </p:txBody>
        </p:sp>
        <p:sp>
          <p:nvSpPr>
            <p:cNvPr id="33" name="TextBox 32">
              <a:extLst>
                <a:ext uri="{FF2B5EF4-FFF2-40B4-BE49-F238E27FC236}">
                  <a16:creationId xmlns:a16="http://schemas.microsoft.com/office/drawing/2014/main" id="{98331DA6-FDC8-CE43-9F1D-4160241A5BB9}"/>
                </a:ext>
              </a:extLst>
            </p:cNvPr>
            <p:cNvSpPr txBox="1"/>
            <p:nvPr/>
          </p:nvSpPr>
          <p:spPr>
            <a:xfrm>
              <a:off x="655588" y="6050924"/>
              <a:ext cx="2282997"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8 - DAY NAC</a:t>
              </a:r>
            </a:p>
          </p:txBody>
        </p:sp>
        <p:sp>
          <p:nvSpPr>
            <p:cNvPr id="34" name="TextBox 33">
              <a:extLst>
                <a:ext uri="{FF2B5EF4-FFF2-40B4-BE49-F238E27FC236}">
                  <a16:creationId xmlns:a16="http://schemas.microsoft.com/office/drawing/2014/main" id="{66CB917E-CC4B-694F-9C8D-37AFDBAEE504}"/>
                </a:ext>
              </a:extLst>
            </p:cNvPr>
            <p:cNvSpPr txBox="1"/>
            <p:nvPr/>
          </p:nvSpPr>
          <p:spPr>
            <a:xfrm>
              <a:off x="750166" y="5654470"/>
              <a:ext cx="2093843" cy="400110"/>
            </a:xfrm>
            <a:prstGeom prst="rect">
              <a:avLst/>
            </a:prstGeom>
            <a:noFill/>
          </p:spPr>
          <p:txBody>
            <a:bodyPr wrap="none" rtlCol="0">
              <a:spAutoFit/>
            </a:bodyPr>
            <a:lstStyle/>
            <a:p>
              <a:r>
                <a:rPr lang="en-US" sz="2000" dirty="0">
                  <a:solidFill>
                    <a:schemeClr val="tx1">
                      <a:lumMod val="75000"/>
                      <a:lumOff val="25000"/>
                    </a:schemeClr>
                  </a:solidFill>
                  <a:latin typeface="Century Gothic" panose="020B0502020202020204" pitchFamily="34" charset="0"/>
                </a:rPr>
                <a:t>LERI 8 - DAY AC</a:t>
              </a:r>
            </a:p>
          </p:txBody>
        </p:sp>
      </p:grpSp>
      <p:sp>
        <p:nvSpPr>
          <p:cNvPr id="29" name="Text Placeholder 5">
            <a:extLst>
              <a:ext uri="{FF2B5EF4-FFF2-40B4-BE49-F238E27FC236}">
                <a16:creationId xmlns:a16="http://schemas.microsoft.com/office/drawing/2014/main" id="{B91D0375-0119-1A4B-ADDA-84D1293092B9}"/>
              </a:ext>
            </a:extLst>
          </p:cNvPr>
          <p:cNvSpPr txBox="1">
            <a:spLocks/>
          </p:cNvSpPr>
          <p:nvPr/>
        </p:nvSpPr>
        <p:spPr>
          <a:xfrm>
            <a:off x="5509389" y="3370732"/>
            <a:ext cx="4931772" cy="7106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379CC4"/>
              </a:buClr>
              <a:buNone/>
            </a:pPr>
            <a:r>
              <a:rPr lang="en-US" sz="2400" b="1" dirty="0">
                <a:solidFill>
                  <a:srgbClr val="379CC4"/>
                </a:solidFill>
                <a:latin typeface="Century Gothic" panose="020B0502020202020204" pitchFamily="34" charset="0"/>
              </a:rPr>
              <a:t>3. Reclassify</a:t>
            </a:r>
            <a:r>
              <a:rPr lang="en-US" sz="2400" dirty="0">
                <a:solidFill>
                  <a:schemeClr val="tx1">
                    <a:lumMod val="75000"/>
                    <a:lumOff val="25000"/>
                  </a:schemeClr>
                </a:solidFill>
                <a:latin typeface="Century Gothic" panose="020B0502020202020204" pitchFamily="34" charset="0"/>
              </a:rPr>
              <a:t> </a:t>
            </a:r>
            <a:r>
              <a:rPr lang="en-US" sz="2000" dirty="0">
                <a:solidFill>
                  <a:schemeClr val="tx1">
                    <a:lumMod val="75000"/>
                    <a:lumOff val="25000"/>
                  </a:schemeClr>
                </a:solidFill>
                <a:latin typeface="Century Gothic" panose="020B0502020202020204" pitchFamily="34" charset="0"/>
              </a:rPr>
              <a:t>to USDM categories: </a:t>
            </a:r>
            <a:endParaRPr lang="en-US" sz="2000" dirty="0">
              <a:solidFill>
                <a:srgbClr val="3F3F3F"/>
              </a:solidFill>
              <a:latin typeface="Century Gothic"/>
              <a:ea typeface="Century Gothic"/>
              <a:cs typeface="Century Gothic"/>
              <a:sym typeface="Century Gothic"/>
            </a:endParaRPr>
          </a:p>
          <a:p>
            <a:pPr marL="800100" lvl="1" indent="-342900">
              <a:lnSpc>
                <a:spcPct val="150000"/>
              </a:lnSpc>
              <a:spcBef>
                <a:spcPts val="0"/>
              </a:spcBef>
              <a:spcAft>
                <a:spcPts val="600"/>
              </a:spcAft>
              <a:buClr>
                <a:srgbClr val="379CC4"/>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C0B0A22-7506-4349-B3C9-750BD46364E1}"/>
              </a:ext>
            </a:extLst>
          </p:cNvPr>
          <p:cNvGraphicFramePr>
            <a:graphicFrameLocks noGrp="1"/>
          </p:cNvGraphicFramePr>
          <p:nvPr/>
        </p:nvGraphicFramePr>
        <p:xfrm>
          <a:off x="6223952" y="4038805"/>
          <a:ext cx="4386132" cy="2560320"/>
        </p:xfrm>
        <a:graphic>
          <a:graphicData uri="http://schemas.openxmlformats.org/drawingml/2006/table">
            <a:tbl>
              <a:tblPr firstRow="1" bandRow="1">
                <a:tableStyleId>{9D7B26C5-4107-4FEC-AEDC-1716B250A1EF}</a:tableStyleId>
              </a:tblPr>
              <a:tblGrid>
                <a:gridCol w="847065">
                  <a:extLst>
                    <a:ext uri="{9D8B030D-6E8A-4147-A177-3AD203B41FA5}">
                      <a16:colId xmlns:a16="http://schemas.microsoft.com/office/drawing/2014/main" val="3573729828"/>
                    </a:ext>
                  </a:extLst>
                </a:gridCol>
                <a:gridCol w="1930400">
                  <a:extLst>
                    <a:ext uri="{9D8B030D-6E8A-4147-A177-3AD203B41FA5}">
                      <a16:colId xmlns:a16="http://schemas.microsoft.com/office/drawing/2014/main" val="1064030634"/>
                    </a:ext>
                  </a:extLst>
                </a:gridCol>
                <a:gridCol w="1608667">
                  <a:extLst>
                    <a:ext uri="{9D8B030D-6E8A-4147-A177-3AD203B41FA5}">
                      <a16:colId xmlns:a16="http://schemas.microsoft.com/office/drawing/2014/main" val="2742819796"/>
                    </a:ext>
                  </a:extLst>
                </a:gridCol>
              </a:tblGrid>
              <a:tr h="277975">
                <a:tc>
                  <a:txBody>
                    <a:bodyPr/>
                    <a:lstStyle/>
                    <a:p>
                      <a:r>
                        <a:rPr lang="en-US" sz="1800" b="0" i="1" dirty="0">
                          <a:solidFill>
                            <a:schemeClr val="tx1">
                              <a:lumMod val="75000"/>
                              <a:lumOff val="25000"/>
                            </a:schemeClr>
                          </a:solidFill>
                          <a:latin typeface="Century Gothic" panose="020B0502020202020204" pitchFamily="34" charset="0"/>
                        </a:rPr>
                        <a:t>USDM </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en-US" sz="1800" b="0" i="1" dirty="0">
                          <a:solidFill>
                            <a:schemeClr val="tx1">
                              <a:lumMod val="75000"/>
                              <a:lumOff val="25000"/>
                            </a:schemeClr>
                          </a:solidFill>
                          <a:latin typeface="Century Gothic" panose="020B0502020202020204" pitchFamily="34" charset="0"/>
                        </a:rPr>
                        <a:t>Z-SCORE</a:t>
                      </a: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en-US" sz="1800" b="0" i="1" dirty="0">
                          <a:solidFill>
                            <a:schemeClr val="tx1">
                              <a:lumMod val="75000"/>
                              <a:lumOff val="25000"/>
                            </a:schemeClr>
                          </a:solidFill>
                          <a:latin typeface="Century Gothic" panose="020B0502020202020204" pitchFamily="34" charset="0"/>
                        </a:rPr>
                        <a:t>PERCENTILE</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72053944"/>
                  </a:ext>
                </a:extLst>
              </a:tr>
              <a:tr h="277975">
                <a:tc>
                  <a:txBody>
                    <a:bodyPr/>
                    <a:lstStyle/>
                    <a:p>
                      <a:r>
                        <a:rPr lang="en-US" sz="1800" b="1" dirty="0">
                          <a:solidFill>
                            <a:schemeClr val="tx1">
                              <a:lumMod val="75000"/>
                              <a:lumOff val="25000"/>
                            </a:schemeClr>
                          </a:solidFill>
                          <a:latin typeface="Century Gothic" panose="020B0502020202020204" pitchFamily="34" charset="0"/>
                        </a:rPr>
                        <a:t>ND</a:t>
                      </a:r>
                    </a:p>
                  </a:txBody>
                  <a:tcPr>
                    <a:lnL w="12700" cap="flat" cmpd="sng" algn="ctr">
                      <a:solidFill>
                        <a:schemeClr val="tx1"/>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pPr algn="r"/>
                      <a:r>
                        <a:rPr lang="en-US" sz="1800" dirty="0">
                          <a:solidFill>
                            <a:schemeClr val="tx1">
                              <a:lumMod val="75000"/>
                              <a:lumOff val="25000"/>
                            </a:schemeClr>
                          </a:solidFill>
                          <a:latin typeface="Century Gothic" panose="020B0502020202020204" pitchFamily="34" charset="0"/>
                        </a:rPr>
                        <a:t>-0.4 or greater</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pPr algn="r"/>
                      <a:r>
                        <a:rPr lang="en-US" sz="1800" dirty="0">
                          <a:solidFill>
                            <a:schemeClr val="tx1">
                              <a:lumMod val="75000"/>
                              <a:lumOff val="25000"/>
                            </a:schemeClr>
                          </a:solidFill>
                          <a:latin typeface="Century Gothic" panose="020B0502020202020204" pitchFamily="34" charset="0"/>
                        </a:rPr>
                        <a:t>31 to 100</a:t>
                      </a:r>
                    </a:p>
                  </a:txBody>
                  <a:tcPr>
                    <a:lnL>
                      <a:noFill/>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838128"/>
                  </a:ext>
                </a:extLst>
              </a:tr>
              <a:tr h="277975">
                <a:tc>
                  <a:txBody>
                    <a:bodyPr/>
                    <a:lstStyle/>
                    <a:p>
                      <a:r>
                        <a:rPr lang="en-US" sz="1800" b="1" dirty="0">
                          <a:solidFill>
                            <a:schemeClr val="tx1">
                              <a:lumMod val="75000"/>
                              <a:lumOff val="25000"/>
                            </a:schemeClr>
                          </a:solidFill>
                          <a:latin typeface="Century Gothic" panose="020B0502020202020204" pitchFamily="34" charset="0"/>
                        </a:rPr>
                        <a:t>D0</a:t>
                      </a:r>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40000"/>
                        <a:lumOff val="60000"/>
                      </a:schemeClr>
                    </a:solidFill>
                  </a:tcPr>
                </a:tc>
                <a:tc>
                  <a:txBody>
                    <a:bodyPr/>
                    <a:lstStyle/>
                    <a:p>
                      <a:pPr algn="r"/>
                      <a:r>
                        <a:rPr lang="en-US" sz="1800" dirty="0">
                          <a:solidFill>
                            <a:schemeClr val="tx1">
                              <a:lumMod val="75000"/>
                              <a:lumOff val="25000"/>
                            </a:schemeClr>
                          </a:solidFill>
                          <a:latin typeface="Century Gothic" panose="020B0502020202020204" pitchFamily="34" charset="0"/>
                        </a:rPr>
                        <a:t>- 0.5 to -0.7</a:t>
                      </a:r>
                    </a:p>
                  </a:txBody>
                  <a:tcP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lang="en-US" sz="1800" dirty="0">
                          <a:solidFill>
                            <a:schemeClr val="tx1">
                              <a:lumMod val="75000"/>
                              <a:lumOff val="25000"/>
                            </a:schemeClr>
                          </a:solidFill>
                          <a:latin typeface="Century Gothic" panose="020B0502020202020204" pitchFamily="34" charset="0"/>
                        </a:rPr>
                        <a:t>21 to 30</a:t>
                      </a:r>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7149766"/>
                  </a:ext>
                </a:extLst>
              </a:tr>
              <a:tr h="277975">
                <a:tc>
                  <a:txBody>
                    <a:bodyPr/>
                    <a:lstStyle/>
                    <a:p>
                      <a:r>
                        <a:rPr lang="en-US" sz="1800" b="1" dirty="0">
                          <a:solidFill>
                            <a:schemeClr val="tx1">
                              <a:lumMod val="75000"/>
                              <a:lumOff val="25000"/>
                            </a:schemeClr>
                          </a:solidFill>
                          <a:latin typeface="Century Gothic" panose="020B0502020202020204" pitchFamily="34" charset="0"/>
                        </a:rPr>
                        <a:t>D1</a:t>
                      </a:r>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2C49C"/>
                    </a:solidFill>
                  </a:tcPr>
                </a:tc>
                <a:tc>
                  <a:txBody>
                    <a:bodyPr/>
                    <a:lstStyle/>
                    <a:p>
                      <a:pPr algn="r"/>
                      <a:r>
                        <a:rPr lang="en-US" sz="1800" dirty="0">
                          <a:solidFill>
                            <a:schemeClr val="tx1">
                              <a:lumMod val="75000"/>
                              <a:lumOff val="25000"/>
                            </a:schemeClr>
                          </a:solidFill>
                          <a:latin typeface="Century Gothic" panose="020B0502020202020204" pitchFamily="34" charset="0"/>
                        </a:rPr>
                        <a:t>- 0.8 to -1.2</a:t>
                      </a:r>
                    </a:p>
                  </a:txBody>
                  <a:tcP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lang="en-US" sz="1800" dirty="0">
                          <a:solidFill>
                            <a:schemeClr val="tx1">
                              <a:lumMod val="75000"/>
                              <a:lumOff val="25000"/>
                            </a:schemeClr>
                          </a:solidFill>
                          <a:latin typeface="Century Gothic" panose="020B0502020202020204" pitchFamily="34" charset="0"/>
                        </a:rPr>
                        <a:t>11 to 20</a:t>
                      </a:r>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112373"/>
                  </a:ext>
                </a:extLst>
              </a:tr>
              <a:tr h="277975">
                <a:tc>
                  <a:txBody>
                    <a:bodyPr/>
                    <a:lstStyle/>
                    <a:p>
                      <a:r>
                        <a:rPr lang="en-US" sz="1800" b="1" dirty="0">
                          <a:solidFill>
                            <a:schemeClr val="tx1">
                              <a:lumMod val="75000"/>
                              <a:lumOff val="25000"/>
                            </a:schemeClr>
                          </a:solidFill>
                          <a:latin typeface="Century Gothic" panose="020B0502020202020204" pitchFamily="34" charset="0"/>
                        </a:rPr>
                        <a:t>D2</a:t>
                      </a:r>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3963E"/>
                    </a:solidFill>
                  </a:tcPr>
                </a:tc>
                <a:tc>
                  <a:txBody>
                    <a:bodyPr/>
                    <a:lstStyle/>
                    <a:p>
                      <a:pPr algn="r"/>
                      <a:r>
                        <a:rPr lang="en-US" sz="1800" dirty="0">
                          <a:solidFill>
                            <a:schemeClr val="tx1">
                              <a:lumMod val="75000"/>
                              <a:lumOff val="25000"/>
                            </a:schemeClr>
                          </a:solidFill>
                          <a:latin typeface="Century Gothic" panose="020B0502020202020204" pitchFamily="34" charset="0"/>
                        </a:rPr>
                        <a:t>-1.3 to -1.5</a:t>
                      </a:r>
                    </a:p>
                  </a:txBody>
                  <a:tcP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lang="en-US" sz="1800" dirty="0">
                          <a:solidFill>
                            <a:schemeClr val="tx1">
                              <a:lumMod val="75000"/>
                              <a:lumOff val="25000"/>
                            </a:schemeClr>
                          </a:solidFill>
                          <a:latin typeface="Century Gothic" panose="020B0502020202020204" pitchFamily="34" charset="0"/>
                        </a:rPr>
                        <a:t>6 to 10</a:t>
                      </a:r>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6347617"/>
                  </a:ext>
                </a:extLst>
              </a:tr>
              <a:tr h="277975">
                <a:tc>
                  <a:txBody>
                    <a:bodyPr/>
                    <a:lstStyle/>
                    <a:p>
                      <a:r>
                        <a:rPr lang="en-US" sz="1800" b="1" dirty="0">
                          <a:solidFill>
                            <a:schemeClr val="bg1">
                              <a:lumMod val="95000"/>
                            </a:schemeClr>
                          </a:solidFill>
                          <a:latin typeface="Century Gothic" panose="020B0502020202020204" pitchFamily="34" charset="0"/>
                        </a:rPr>
                        <a:t>D3</a:t>
                      </a:r>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0000"/>
                    </a:solidFill>
                  </a:tcPr>
                </a:tc>
                <a:tc>
                  <a:txBody>
                    <a:bodyPr/>
                    <a:lstStyle/>
                    <a:p>
                      <a:pPr algn="r"/>
                      <a:r>
                        <a:rPr lang="en-US" sz="1800" dirty="0">
                          <a:solidFill>
                            <a:schemeClr val="tx1">
                              <a:lumMod val="75000"/>
                              <a:lumOff val="25000"/>
                            </a:schemeClr>
                          </a:solidFill>
                          <a:latin typeface="Century Gothic" panose="020B0502020202020204" pitchFamily="34" charset="0"/>
                        </a:rPr>
                        <a:t>-1.6 to -1.9</a:t>
                      </a:r>
                    </a:p>
                  </a:txBody>
                  <a:tcP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lang="en-US" sz="1800" dirty="0">
                          <a:solidFill>
                            <a:schemeClr val="tx1">
                              <a:lumMod val="75000"/>
                              <a:lumOff val="25000"/>
                            </a:schemeClr>
                          </a:solidFill>
                          <a:latin typeface="Century Gothic" panose="020B0502020202020204" pitchFamily="34" charset="0"/>
                        </a:rPr>
                        <a:t>3 to 5</a:t>
                      </a:r>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7557815"/>
                  </a:ext>
                </a:extLst>
              </a:tr>
              <a:tr h="277975">
                <a:tc>
                  <a:txBody>
                    <a:bodyPr/>
                    <a:lstStyle/>
                    <a:p>
                      <a:r>
                        <a:rPr lang="en-US" sz="1800" b="1" dirty="0">
                          <a:solidFill>
                            <a:schemeClr val="bg1">
                              <a:lumMod val="95000"/>
                            </a:schemeClr>
                          </a:solidFill>
                          <a:latin typeface="Century Gothic" panose="020B0502020202020204" pitchFamily="34" charset="0"/>
                        </a:rPr>
                        <a:t>D4</a:t>
                      </a:r>
                    </a:p>
                  </a:txBody>
                  <a:tcP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r"/>
                      <a:r>
                        <a:rPr lang="en-US" sz="1800" dirty="0">
                          <a:solidFill>
                            <a:schemeClr val="tx1">
                              <a:lumMod val="75000"/>
                              <a:lumOff val="25000"/>
                            </a:schemeClr>
                          </a:solidFill>
                          <a:latin typeface="Century Gothic" panose="020B0502020202020204" pitchFamily="34" charset="0"/>
                        </a:rPr>
                        <a:t>-2.0 or less</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800" dirty="0">
                          <a:solidFill>
                            <a:schemeClr val="tx1">
                              <a:lumMod val="75000"/>
                              <a:lumOff val="25000"/>
                            </a:schemeClr>
                          </a:solidFill>
                          <a:latin typeface="Century Gothic" panose="020B0502020202020204" pitchFamily="34" charset="0"/>
                        </a:rPr>
                        <a:t>0 to 2</a:t>
                      </a:r>
                    </a:p>
                  </a:txBody>
                  <a:tcP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2317659"/>
                  </a:ext>
                </a:extLst>
              </a:tr>
            </a:tbl>
          </a:graphicData>
        </a:graphic>
      </p:graphicFrame>
    </p:spTree>
    <p:extLst>
      <p:ext uri="{BB962C8B-B14F-4D97-AF65-F5344CB8AC3E}">
        <p14:creationId xmlns:p14="http://schemas.microsoft.com/office/powerpoint/2010/main" val="2201565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2;p4">
            <a:extLst>
              <a:ext uri="{FF2B5EF4-FFF2-40B4-BE49-F238E27FC236}">
                <a16:creationId xmlns:a16="http://schemas.microsoft.com/office/drawing/2014/main" id="{FBDB73B5-1DBD-E54C-8B69-106EBF9DB97E}"/>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2019 Results</a:t>
            </a:r>
            <a:endParaRPr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253" y="1346662"/>
            <a:ext cx="1812288" cy="453072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563" y="1346662"/>
            <a:ext cx="1812288" cy="453072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8851" y="1346662"/>
            <a:ext cx="1812288" cy="453072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541" y="1346662"/>
            <a:ext cx="1812288" cy="453072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275" y="1346662"/>
            <a:ext cx="1812288" cy="453072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287" y="1346662"/>
            <a:ext cx="1812288" cy="4530720"/>
          </a:xfrm>
          <a:prstGeom prst="rect">
            <a:avLst/>
          </a:prstGeom>
        </p:spPr>
      </p:pic>
      <p:sp>
        <p:nvSpPr>
          <p:cNvPr id="16" name="TextBox 15"/>
          <p:cNvSpPr txBox="1"/>
          <p:nvPr/>
        </p:nvSpPr>
        <p:spPr>
          <a:xfrm>
            <a:off x="759228" y="1146607"/>
            <a:ext cx="10636245" cy="400110"/>
          </a:xfrm>
          <a:prstGeom prst="rect">
            <a:avLst/>
          </a:prstGeom>
          <a:noFill/>
        </p:spPr>
        <p:txBody>
          <a:bodyPr wrap="none" rtlCol="0">
            <a:spAutoFit/>
          </a:bodyPr>
          <a:lstStyle/>
          <a:p>
            <a:r>
              <a:rPr lang="en-US" sz="2000" b="1" dirty="0">
                <a:solidFill>
                  <a:schemeClr val="bg1">
                    <a:lumMod val="75000"/>
                  </a:schemeClr>
                </a:solidFill>
                <a:latin typeface="Century Gothic" panose="020B0502020202020204" pitchFamily="34" charset="0"/>
              </a:rPr>
              <a:t>EDDI 1 MO 	LERI 1 MO	SPI 1 MO	SPI 3 MO	SPEI 1 MO	SPEI 3 MO</a:t>
            </a:r>
          </a:p>
        </p:txBody>
      </p:sp>
      <p:sp>
        <p:nvSpPr>
          <p:cNvPr id="17" name="TextBox 16"/>
          <p:cNvSpPr txBox="1"/>
          <p:nvPr/>
        </p:nvSpPr>
        <p:spPr>
          <a:xfrm rot="16200000">
            <a:off x="30089" y="5037569"/>
            <a:ext cx="707245" cy="400110"/>
          </a:xfrm>
          <a:prstGeom prst="rect">
            <a:avLst/>
          </a:prstGeom>
          <a:noFill/>
        </p:spPr>
        <p:txBody>
          <a:bodyPr wrap="none" rtlCol="0">
            <a:spAutoFit/>
          </a:bodyPr>
          <a:lstStyle/>
          <a:p>
            <a:r>
              <a:rPr lang="en-US" sz="2000" b="1" dirty="0">
                <a:solidFill>
                  <a:schemeClr val="bg1">
                    <a:lumMod val="75000"/>
                  </a:schemeClr>
                </a:solidFill>
                <a:latin typeface="Century Gothic" panose="020B0502020202020204" pitchFamily="34" charset="0"/>
              </a:rPr>
              <a:t>OCT</a:t>
            </a:r>
          </a:p>
        </p:txBody>
      </p:sp>
      <p:sp>
        <p:nvSpPr>
          <p:cNvPr id="18" name="TextBox 17">
            <a:extLst>
              <a:ext uri="{FF2B5EF4-FFF2-40B4-BE49-F238E27FC236}">
                <a16:creationId xmlns:a16="http://schemas.microsoft.com/office/drawing/2014/main" id="{A32DE6A0-5A5E-2145-BB7F-E964317F4BEE}"/>
              </a:ext>
            </a:extLst>
          </p:cNvPr>
          <p:cNvSpPr txBox="1"/>
          <p:nvPr/>
        </p:nvSpPr>
        <p:spPr>
          <a:xfrm rot="16200000">
            <a:off x="78947" y="3988884"/>
            <a:ext cx="595035" cy="400110"/>
          </a:xfrm>
          <a:prstGeom prst="rect">
            <a:avLst/>
          </a:prstGeom>
          <a:noFill/>
        </p:spPr>
        <p:txBody>
          <a:bodyPr wrap="none" rtlCol="0">
            <a:spAutoFit/>
          </a:bodyPr>
          <a:lstStyle/>
          <a:p>
            <a:r>
              <a:rPr lang="en-US" sz="2000" b="1" dirty="0">
                <a:solidFill>
                  <a:schemeClr val="bg1">
                    <a:lumMod val="75000"/>
                  </a:schemeClr>
                </a:solidFill>
                <a:latin typeface="Century Gothic" panose="020B0502020202020204" pitchFamily="34" charset="0"/>
              </a:rPr>
              <a:t>SEP</a:t>
            </a:r>
          </a:p>
        </p:txBody>
      </p:sp>
      <p:sp>
        <p:nvSpPr>
          <p:cNvPr id="19" name="TextBox 18">
            <a:extLst>
              <a:ext uri="{FF2B5EF4-FFF2-40B4-BE49-F238E27FC236}">
                <a16:creationId xmlns:a16="http://schemas.microsoft.com/office/drawing/2014/main" id="{DB5974B0-FBC4-3B4F-8017-3EA34136EE3C}"/>
              </a:ext>
            </a:extLst>
          </p:cNvPr>
          <p:cNvSpPr txBox="1"/>
          <p:nvPr/>
        </p:nvSpPr>
        <p:spPr>
          <a:xfrm rot="16200000">
            <a:off x="-39734" y="2915277"/>
            <a:ext cx="752129" cy="400110"/>
          </a:xfrm>
          <a:prstGeom prst="rect">
            <a:avLst/>
          </a:prstGeom>
          <a:noFill/>
        </p:spPr>
        <p:txBody>
          <a:bodyPr wrap="none" rtlCol="0">
            <a:spAutoFit/>
          </a:bodyPr>
          <a:lstStyle/>
          <a:p>
            <a:r>
              <a:rPr lang="en-US" sz="2000" b="1" dirty="0">
                <a:solidFill>
                  <a:schemeClr val="bg1">
                    <a:lumMod val="75000"/>
                  </a:schemeClr>
                </a:solidFill>
                <a:latin typeface="Century Gothic" panose="020B0502020202020204" pitchFamily="34" charset="0"/>
              </a:rPr>
              <a:t>AUG</a:t>
            </a:r>
          </a:p>
        </p:txBody>
      </p:sp>
      <p:sp>
        <p:nvSpPr>
          <p:cNvPr id="20" name="TextBox 19">
            <a:extLst>
              <a:ext uri="{FF2B5EF4-FFF2-40B4-BE49-F238E27FC236}">
                <a16:creationId xmlns:a16="http://schemas.microsoft.com/office/drawing/2014/main" id="{51BB0AFF-DBF0-3846-8C3B-9CB84C34F655}"/>
              </a:ext>
            </a:extLst>
          </p:cNvPr>
          <p:cNvSpPr txBox="1"/>
          <p:nvPr/>
        </p:nvSpPr>
        <p:spPr>
          <a:xfrm rot="16200000">
            <a:off x="35003" y="1887599"/>
            <a:ext cx="583814" cy="400110"/>
          </a:xfrm>
          <a:prstGeom prst="rect">
            <a:avLst/>
          </a:prstGeom>
          <a:noFill/>
        </p:spPr>
        <p:txBody>
          <a:bodyPr wrap="none" rtlCol="0">
            <a:spAutoFit/>
          </a:bodyPr>
          <a:lstStyle/>
          <a:p>
            <a:r>
              <a:rPr lang="en-US" sz="2000" b="1" dirty="0">
                <a:solidFill>
                  <a:schemeClr val="bg1">
                    <a:lumMod val="75000"/>
                  </a:schemeClr>
                </a:solidFill>
                <a:latin typeface="Century Gothic" panose="020B0502020202020204" pitchFamily="34" charset="0"/>
              </a:rPr>
              <a:t>JUL</a:t>
            </a:r>
          </a:p>
        </p:txBody>
      </p:sp>
      <p:sp>
        <p:nvSpPr>
          <p:cNvPr id="21" name="Rectangle 200">
            <a:extLst>
              <a:ext uri="{FF2B5EF4-FFF2-40B4-BE49-F238E27FC236}">
                <a16:creationId xmlns:a16="http://schemas.microsoft.com/office/drawing/2014/main" id="{2AEBAAD8-2AC1-8A49-A29E-110F3CBC3E22}"/>
              </a:ext>
            </a:extLst>
          </p:cNvPr>
          <p:cNvSpPr>
            <a:spLocks noChangeArrowheads="1"/>
          </p:cNvSpPr>
          <p:nvPr/>
        </p:nvSpPr>
        <p:spPr bwMode="auto">
          <a:xfrm>
            <a:off x="11471674" y="2868119"/>
            <a:ext cx="128588" cy="123825"/>
          </a:xfrm>
          <a:prstGeom prst="rect">
            <a:avLst/>
          </a:prstGeom>
          <a:solidFill>
            <a:srgbClr val="FFE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1">
            <a:extLst>
              <a:ext uri="{FF2B5EF4-FFF2-40B4-BE49-F238E27FC236}">
                <a16:creationId xmlns:a16="http://schemas.microsoft.com/office/drawing/2014/main" id="{8C845D10-B582-3D4A-B418-4D2E1B1C676B}"/>
              </a:ext>
            </a:extLst>
          </p:cNvPr>
          <p:cNvSpPr>
            <a:spLocks noChangeArrowheads="1"/>
          </p:cNvSpPr>
          <p:nvPr/>
        </p:nvSpPr>
        <p:spPr bwMode="auto">
          <a:xfrm>
            <a:off x="11471674" y="3068144"/>
            <a:ext cx="128588" cy="123825"/>
          </a:xfrm>
          <a:prstGeom prst="rect">
            <a:avLst/>
          </a:prstGeom>
          <a:solidFill>
            <a:srgbClr val="EEC5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2">
            <a:extLst>
              <a:ext uri="{FF2B5EF4-FFF2-40B4-BE49-F238E27FC236}">
                <a16:creationId xmlns:a16="http://schemas.microsoft.com/office/drawing/2014/main" id="{411D9084-E40E-7340-B17E-70F2ECE14493}"/>
              </a:ext>
            </a:extLst>
          </p:cNvPr>
          <p:cNvSpPr>
            <a:spLocks noChangeArrowheads="1"/>
          </p:cNvSpPr>
          <p:nvPr/>
        </p:nvSpPr>
        <p:spPr bwMode="auto">
          <a:xfrm>
            <a:off x="11471674" y="3269757"/>
            <a:ext cx="128588" cy="123825"/>
          </a:xfrm>
          <a:prstGeom prst="rect">
            <a:avLst/>
          </a:prstGeom>
          <a:solidFill>
            <a:srgbClr val="FF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3">
            <a:extLst>
              <a:ext uri="{FF2B5EF4-FFF2-40B4-BE49-F238E27FC236}">
                <a16:creationId xmlns:a16="http://schemas.microsoft.com/office/drawing/2014/main" id="{D4A4FFD9-691C-F841-A529-3132B5576FAA}"/>
              </a:ext>
            </a:extLst>
          </p:cNvPr>
          <p:cNvSpPr>
            <a:spLocks noChangeArrowheads="1"/>
          </p:cNvSpPr>
          <p:nvPr/>
        </p:nvSpPr>
        <p:spPr bwMode="auto">
          <a:xfrm>
            <a:off x="11471674" y="3466607"/>
            <a:ext cx="128588" cy="1238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04">
            <a:extLst>
              <a:ext uri="{FF2B5EF4-FFF2-40B4-BE49-F238E27FC236}">
                <a16:creationId xmlns:a16="http://schemas.microsoft.com/office/drawing/2014/main" id="{378996D4-4AAD-B44F-8C06-16F38BB24B95}"/>
              </a:ext>
            </a:extLst>
          </p:cNvPr>
          <p:cNvSpPr>
            <a:spLocks noChangeArrowheads="1"/>
          </p:cNvSpPr>
          <p:nvPr/>
        </p:nvSpPr>
        <p:spPr bwMode="auto">
          <a:xfrm>
            <a:off x="11471674" y="3668219"/>
            <a:ext cx="128588" cy="123825"/>
          </a:xfrm>
          <a:prstGeom prst="rect">
            <a:avLst/>
          </a:prstGeom>
          <a:solidFill>
            <a:srgbClr val="A52A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06">
            <a:extLst>
              <a:ext uri="{FF2B5EF4-FFF2-40B4-BE49-F238E27FC236}">
                <a16:creationId xmlns:a16="http://schemas.microsoft.com/office/drawing/2014/main" id="{6FDB4498-ED54-1342-9632-8A090416248F}"/>
              </a:ext>
            </a:extLst>
          </p:cNvPr>
          <p:cNvSpPr>
            <a:spLocks noChangeArrowheads="1"/>
          </p:cNvSpPr>
          <p:nvPr/>
        </p:nvSpPr>
        <p:spPr bwMode="auto">
          <a:xfrm>
            <a:off x="11471673" y="3868244"/>
            <a:ext cx="128588" cy="125412"/>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07">
            <a:extLst>
              <a:ext uri="{FF2B5EF4-FFF2-40B4-BE49-F238E27FC236}">
                <a16:creationId xmlns:a16="http://schemas.microsoft.com/office/drawing/2014/main" id="{7FE9F004-3E96-364E-86FC-00DDF40ED420}"/>
              </a:ext>
            </a:extLst>
          </p:cNvPr>
          <p:cNvSpPr>
            <a:spLocks noChangeArrowheads="1"/>
          </p:cNvSpPr>
          <p:nvPr/>
        </p:nvSpPr>
        <p:spPr bwMode="auto">
          <a:xfrm>
            <a:off x="11685986" y="2815731"/>
            <a:ext cx="231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D0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28" name="Rectangle 208">
            <a:extLst>
              <a:ext uri="{FF2B5EF4-FFF2-40B4-BE49-F238E27FC236}">
                <a16:creationId xmlns:a16="http://schemas.microsoft.com/office/drawing/2014/main" id="{073E7FCD-DED4-6448-AEF4-63F605668AF6}"/>
              </a:ext>
            </a:extLst>
          </p:cNvPr>
          <p:cNvSpPr>
            <a:spLocks noChangeArrowheads="1"/>
          </p:cNvSpPr>
          <p:nvPr/>
        </p:nvSpPr>
        <p:spPr bwMode="auto">
          <a:xfrm>
            <a:off x="11685986" y="3012581"/>
            <a:ext cx="231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D1</a:t>
            </a:r>
            <a:endParaRPr kumimoji="0" lang="en-US" altLang="en-US" sz="1800" b="0" i="0" u="none" strike="noStrike" cap="none" normalizeH="0" baseline="0">
              <a:ln>
                <a:noFill/>
              </a:ln>
              <a:solidFill>
                <a:schemeClr val="tx1">
                  <a:lumMod val="75000"/>
                  <a:lumOff val="25000"/>
                </a:schemeClr>
              </a:solidFill>
              <a:effectLst/>
            </a:endParaRPr>
          </a:p>
        </p:txBody>
      </p:sp>
      <p:sp>
        <p:nvSpPr>
          <p:cNvPr id="29" name="Rectangle 209">
            <a:extLst>
              <a:ext uri="{FF2B5EF4-FFF2-40B4-BE49-F238E27FC236}">
                <a16:creationId xmlns:a16="http://schemas.microsoft.com/office/drawing/2014/main" id="{6DC5FE05-E26E-8F40-94F1-01557BB23470}"/>
              </a:ext>
            </a:extLst>
          </p:cNvPr>
          <p:cNvSpPr>
            <a:spLocks noChangeArrowheads="1"/>
          </p:cNvSpPr>
          <p:nvPr/>
        </p:nvSpPr>
        <p:spPr bwMode="auto">
          <a:xfrm>
            <a:off x="11685986" y="3212606"/>
            <a:ext cx="231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D2</a:t>
            </a:r>
            <a:endParaRPr kumimoji="0" lang="en-US" altLang="en-US" sz="1800" b="0" i="0" u="none" strike="noStrike" cap="none" normalizeH="0" baseline="0">
              <a:ln>
                <a:noFill/>
              </a:ln>
              <a:solidFill>
                <a:schemeClr val="tx1">
                  <a:lumMod val="75000"/>
                  <a:lumOff val="25000"/>
                </a:schemeClr>
              </a:solidFill>
              <a:effectLst/>
            </a:endParaRPr>
          </a:p>
        </p:txBody>
      </p:sp>
      <p:sp>
        <p:nvSpPr>
          <p:cNvPr id="30" name="Rectangle 210">
            <a:extLst>
              <a:ext uri="{FF2B5EF4-FFF2-40B4-BE49-F238E27FC236}">
                <a16:creationId xmlns:a16="http://schemas.microsoft.com/office/drawing/2014/main" id="{AE404DF9-3980-CD4A-AA86-F182D6C25926}"/>
              </a:ext>
            </a:extLst>
          </p:cNvPr>
          <p:cNvSpPr>
            <a:spLocks noChangeArrowheads="1"/>
          </p:cNvSpPr>
          <p:nvPr/>
        </p:nvSpPr>
        <p:spPr bwMode="auto">
          <a:xfrm>
            <a:off x="11685986" y="3414219"/>
            <a:ext cx="231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D3</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31" name="Rectangle 211">
            <a:extLst>
              <a:ext uri="{FF2B5EF4-FFF2-40B4-BE49-F238E27FC236}">
                <a16:creationId xmlns:a16="http://schemas.microsoft.com/office/drawing/2014/main" id="{FA41C454-AF62-CB4A-B855-6463FA239CD5}"/>
              </a:ext>
            </a:extLst>
          </p:cNvPr>
          <p:cNvSpPr>
            <a:spLocks noChangeArrowheads="1"/>
          </p:cNvSpPr>
          <p:nvPr/>
        </p:nvSpPr>
        <p:spPr bwMode="auto">
          <a:xfrm>
            <a:off x="11685986" y="3615831"/>
            <a:ext cx="231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D4</a:t>
            </a:r>
            <a:endParaRPr kumimoji="0" lang="en-US" altLang="en-US" sz="1800" b="0" i="0" u="none" strike="noStrike" cap="none" normalizeH="0" baseline="0">
              <a:ln>
                <a:noFill/>
              </a:ln>
              <a:solidFill>
                <a:schemeClr val="tx1">
                  <a:lumMod val="75000"/>
                  <a:lumOff val="25000"/>
                </a:schemeClr>
              </a:solidFill>
              <a:effectLst/>
            </a:endParaRPr>
          </a:p>
        </p:txBody>
      </p:sp>
      <p:sp>
        <p:nvSpPr>
          <p:cNvPr id="32" name="Rectangle 212">
            <a:extLst>
              <a:ext uri="{FF2B5EF4-FFF2-40B4-BE49-F238E27FC236}">
                <a16:creationId xmlns:a16="http://schemas.microsoft.com/office/drawing/2014/main" id="{38B67E4D-9D4A-6545-8233-49F148DC2E1C}"/>
              </a:ext>
            </a:extLst>
          </p:cNvPr>
          <p:cNvSpPr>
            <a:spLocks noChangeArrowheads="1"/>
          </p:cNvSpPr>
          <p:nvPr/>
        </p:nvSpPr>
        <p:spPr bwMode="auto">
          <a:xfrm>
            <a:off x="11685986" y="3812681"/>
            <a:ext cx="266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ND</a:t>
            </a:r>
            <a:endParaRPr kumimoji="0" lang="en-US" altLang="en-US" sz="1800" b="0" i="0" u="none" strike="noStrike" cap="none" normalizeH="0" baseline="0">
              <a:ln>
                <a:noFill/>
              </a:ln>
              <a:solidFill>
                <a:schemeClr val="tx1">
                  <a:lumMod val="75000"/>
                  <a:lumOff val="25000"/>
                </a:schemeClr>
              </a:solidFill>
              <a:effectLst/>
            </a:endParaRPr>
          </a:p>
        </p:txBody>
      </p:sp>
    </p:spTree>
    <p:extLst>
      <p:ext uri="{BB962C8B-B14F-4D97-AF65-F5344CB8AC3E}">
        <p14:creationId xmlns:p14="http://schemas.microsoft.com/office/powerpoint/2010/main" val="1752664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2;p4">
            <a:extLst>
              <a:ext uri="{FF2B5EF4-FFF2-40B4-BE49-F238E27FC236}">
                <a16:creationId xmlns:a16="http://schemas.microsoft.com/office/drawing/2014/main" id="{FBDB73B5-1DBD-E54C-8B69-106EBF9DB97E}"/>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2019 Results</a:t>
            </a:r>
            <a:endParaRPr dirty="0"/>
          </a:p>
        </p:txBody>
      </p:sp>
      <p:grpSp>
        <p:nvGrpSpPr>
          <p:cNvPr id="10" name="Group 4"/>
          <p:cNvGrpSpPr>
            <a:grpSpLocks noChangeAspect="1"/>
          </p:cNvGrpSpPr>
          <p:nvPr/>
        </p:nvGrpSpPr>
        <p:grpSpPr bwMode="auto">
          <a:xfrm>
            <a:off x="949325" y="738188"/>
            <a:ext cx="10339388" cy="5948362"/>
            <a:chOff x="598" y="465"/>
            <a:chExt cx="6513" cy="3747"/>
          </a:xfrm>
        </p:grpSpPr>
        <p:sp>
          <p:nvSpPr>
            <p:cNvPr id="11" name="AutoShape 3"/>
            <p:cNvSpPr>
              <a:spLocks noChangeAspect="1" noChangeArrowheads="1" noTextEdit="1"/>
            </p:cNvSpPr>
            <p:nvPr/>
          </p:nvSpPr>
          <p:spPr bwMode="auto">
            <a:xfrm>
              <a:off x="598" y="465"/>
              <a:ext cx="6513" cy="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205"/>
            <p:cNvGrpSpPr>
              <a:grpSpLocks/>
            </p:cNvGrpSpPr>
            <p:nvPr/>
          </p:nvGrpSpPr>
          <p:grpSpPr bwMode="auto">
            <a:xfrm>
              <a:off x="663" y="1095"/>
              <a:ext cx="6130" cy="3036"/>
              <a:chOff x="663" y="1095"/>
              <a:chExt cx="6130" cy="3036"/>
            </a:xfrm>
          </p:grpSpPr>
          <p:sp>
            <p:nvSpPr>
              <p:cNvPr id="21" name="Rectangle 5"/>
              <p:cNvSpPr>
                <a:spLocks noChangeArrowheads="1"/>
              </p:cNvSpPr>
              <p:nvPr/>
            </p:nvSpPr>
            <p:spPr bwMode="auto">
              <a:xfrm>
                <a:off x="1127" y="2681"/>
                <a:ext cx="162" cy="749"/>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6"/>
              <p:cNvSpPr>
                <a:spLocks noChangeArrowheads="1"/>
              </p:cNvSpPr>
              <p:nvPr/>
            </p:nvSpPr>
            <p:spPr bwMode="auto">
              <a:xfrm>
                <a:off x="1127" y="2339"/>
                <a:ext cx="162" cy="342"/>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7"/>
              <p:cNvSpPr>
                <a:spLocks noChangeArrowheads="1"/>
              </p:cNvSpPr>
              <p:nvPr/>
            </p:nvSpPr>
            <p:spPr bwMode="auto">
              <a:xfrm>
                <a:off x="1127" y="2322"/>
                <a:ext cx="162" cy="17"/>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8"/>
              <p:cNvSpPr>
                <a:spLocks noChangeArrowheads="1"/>
              </p:cNvSpPr>
              <p:nvPr/>
            </p:nvSpPr>
            <p:spPr bwMode="auto">
              <a:xfrm>
                <a:off x="1127" y="2322"/>
                <a:ext cx="162"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9"/>
              <p:cNvSpPr>
                <a:spLocks noChangeArrowheads="1"/>
              </p:cNvSpPr>
              <p:nvPr/>
            </p:nvSpPr>
            <p:spPr bwMode="auto">
              <a:xfrm>
                <a:off x="1127" y="2322"/>
                <a:ext cx="162"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10"/>
              <p:cNvSpPr>
                <a:spLocks noChangeArrowheads="1"/>
              </p:cNvSpPr>
              <p:nvPr/>
            </p:nvSpPr>
            <p:spPr bwMode="auto">
              <a:xfrm>
                <a:off x="1127" y="1306"/>
                <a:ext cx="162" cy="1016"/>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1"/>
              <p:cNvSpPr>
                <a:spLocks noChangeArrowheads="1"/>
              </p:cNvSpPr>
              <p:nvPr/>
            </p:nvSpPr>
            <p:spPr bwMode="auto">
              <a:xfrm>
                <a:off x="1325" y="3128"/>
                <a:ext cx="162" cy="302"/>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2"/>
              <p:cNvSpPr>
                <a:spLocks noChangeArrowheads="1"/>
              </p:cNvSpPr>
              <p:nvPr/>
            </p:nvSpPr>
            <p:spPr bwMode="auto">
              <a:xfrm>
                <a:off x="1325" y="2797"/>
                <a:ext cx="162" cy="331"/>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3"/>
              <p:cNvSpPr>
                <a:spLocks noChangeArrowheads="1"/>
              </p:cNvSpPr>
              <p:nvPr/>
            </p:nvSpPr>
            <p:spPr bwMode="auto">
              <a:xfrm>
                <a:off x="1325" y="2681"/>
                <a:ext cx="162" cy="116"/>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4"/>
              <p:cNvSpPr>
                <a:spLocks noChangeArrowheads="1"/>
              </p:cNvSpPr>
              <p:nvPr/>
            </p:nvSpPr>
            <p:spPr bwMode="auto">
              <a:xfrm>
                <a:off x="1325" y="2643"/>
                <a:ext cx="162" cy="38"/>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5"/>
              <p:cNvSpPr>
                <a:spLocks noChangeArrowheads="1"/>
              </p:cNvSpPr>
              <p:nvPr/>
            </p:nvSpPr>
            <p:spPr bwMode="auto">
              <a:xfrm>
                <a:off x="1325" y="2643"/>
                <a:ext cx="162"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16"/>
              <p:cNvSpPr>
                <a:spLocks noChangeArrowheads="1"/>
              </p:cNvSpPr>
              <p:nvPr/>
            </p:nvSpPr>
            <p:spPr bwMode="auto">
              <a:xfrm>
                <a:off x="1325" y="1306"/>
                <a:ext cx="162" cy="1337"/>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17"/>
              <p:cNvSpPr>
                <a:spLocks noChangeArrowheads="1"/>
              </p:cNvSpPr>
              <p:nvPr/>
            </p:nvSpPr>
            <p:spPr bwMode="auto">
              <a:xfrm>
                <a:off x="1520" y="3139"/>
                <a:ext cx="165" cy="291"/>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18"/>
              <p:cNvSpPr>
                <a:spLocks noChangeArrowheads="1"/>
              </p:cNvSpPr>
              <p:nvPr/>
            </p:nvSpPr>
            <p:spPr bwMode="auto">
              <a:xfrm>
                <a:off x="1520" y="2818"/>
                <a:ext cx="165" cy="321"/>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19"/>
              <p:cNvSpPr>
                <a:spLocks noChangeArrowheads="1"/>
              </p:cNvSpPr>
              <p:nvPr/>
            </p:nvSpPr>
            <p:spPr bwMode="auto">
              <a:xfrm>
                <a:off x="1520" y="2756"/>
                <a:ext cx="165" cy="62"/>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0"/>
              <p:cNvSpPr>
                <a:spLocks noChangeArrowheads="1"/>
              </p:cNvSpPr>
              <p:nvPr/>
            </p:nvSpPr>
            <p:spPr bwMode="auto">
              <a:xfrm>
                <a:off x="1520" y="2743"/>
                <a:ext cx="165" cy="13"/>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1"/>
              <p:cNvSpPr>
                <a:spLocks noChangeArrowheads="1"/>
              </p:cNvSpPr>
              <p:nvPr/>
            </p:nvSpPr>
            <p:spPr bwMode="auto">
              <a:xfrm>
                <a:off x="1520" y="2743"/>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2"/>
              <p:cNvSpPr>
                <a:spLocks noChangeArrowheads="1"/>
              </p:cNvSpPr>
              <p:nvPr/>
            </p:nvSpPr>
            <p:spPr bwMode="auto">
              <a:xfrm>
                <a:off x="1520" y="1306"/>
                <a:ext cx="165" cy="1437"/>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3"/>
              <p:cNvSpPr>
                <a:spLocks noChangeArrowheads="1"/>
              </p:cNvSpPr>
              <p:nvPr/>
            </p:nvSpPr>
            <p:spPr bwMode="auto">
              <a:xfrm>
                <a:off x="1718" y="3401"/>
                <a:ext cx="165" cy="29"/>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4"/>
              <p:cNvSpPr>
                <a:spLocks noChangeArrowheads="1"/>
              </p:cNvSpPr>
              <p:nvPr/>
            </p:nvSpPr>
            <p:spPr bwMode="auto">
              <a:xfrm>
                <a:off x="1718" y="3395"/>
                <a:ext cx="165" cy="6"/>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5"/>
              <p:cNvSpPr>
                <a:spLocks noChangeArrowheads="1"/>
              </p:cNvSpPr>
              <p:nvPr/>
            </p:nvSpPr>
            <p:spPr bwMode="auto">
              <a:xfrm>
                <a:off x="1718" y="3395"/>
                <a:ext cx="165" cy="1"/>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26"/>
              <p:cNvSpPr>
                <a:spLocks noChangeArrowheads="1"/>
              </p:cNvSpPr>
              <p:nvPr/>
            </p:nvSpPr>
            <p:spPr bwMode="auto">
              <a:xfrm>
                <a:off x="1718" y="3395"/>
                <a:ext cx="165"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27"/>
              <p:cNvSpPr>
                <a:spLocks noChangeArrowheads="1"/>
              </p:cNvSpPr>
              <p:nvPr/>
            </p:nvSpPr>
            <p:spPr bwMode="auto">
              <a:xfrm>
                <a:off x="1718" y="3395"/>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28"/>
              <p:cNvSpPr>
                <a:spLocks noChangeArrowheads="1"/>
              </p:cNvSpPr>
              <p:nvPr/>
            </p:nvSpPr>
            <p:spPr bwMode="auto">
              <a:xfrm>
                <a:off x="1718" y="1306"/>
                <a:ext cx="165" cy="2089"/>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29"/>
              <p:cNvSpPr>
                <a:spLocks noChangeArrowheads="1"/>
              </p:cNvSpPr>
              <p:nvPr/>
            </p:nvSpPr>
            <p:spPr bwMode="auto">
              <a:xfrm>
                <a:off x="1916" y="3252"/>
                <a:ext cx="165" cy="178"/>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0"/>
              <p:cNvSpPr>
                <a:spLocks noChangeArrowheads="1"/>
              </p:cNvSpPr>
              <p:nvPr/>
            </p:nvSpPr>
            <p:spPr bwMode="auto">
              <a:xfrm>
                <a:off x="1916" y="3077"/>
                <a:ext cx="165" cy="175"/>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31"/>
              <p:cNvSpPr>
                <a:spLocks noChangeArrowheads="1"/>
              </p:cNvSpPr>
              <p:nvPr/>
            </p:nvSpPr>
            <p:spPr bwMode="auto">
              <a:xfrm>
                <a:off x="1916" y="3034"/>
                <a:ext cx="165" cy="43"/>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32"/>
              <p:cNvSpPr>
                <a:spLocks noChangeArrowheads="1"/>
              </p:cNvSpPr>
              <p:nvPr/>
            </p:nvSpPr>
            <p:spPr bwMode="auto">
              <a:xfrm>
                <a:off x="1916" y="3010"/>
                <a:ext cx="165" cy="24"/>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33"/>
              <p:cNvSpPr>
                <a:spLocks noChangeArrowheads="1"/>
              </p:cNvSpPr>
              <p:nvPr/>
            </p:nvSpPr>
            <p:spPr bwMode="auto">
              <a:xfrm>
                <a:off x="1916" y="3010"/>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34"/>
              <p:cNvSpPr>
                <a:spLocks noChangeArrowheads="1"/>
              </p:cNvSpPr>
              <p:nvPr/>
            </p:nvSpPr>
            <p:spPr bwMode="auto">
              <a:xfrm>
                <a:off x="1916" y="1306"/>
                <a:ext cx="165" cy="1704"/>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35"/>
              <p:cNvSpPr>
                <a:spLocks noChangeArrowheads="1"/>
              </p:cNvSpPr>
              <p:nvPr/>
            </p:nvSpPr>
            <p:spPr bwMode="auto">
              <a:xfrm>
                <a:off x="2114" y="3428"/>
                <a:ext cx="162" cy="2"/>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36"/>
              <p:cNvSpPr>
                <a:spLocks noChangeArrowheads="1"/>
              </p:cNvSpPr>
              <p:nvPr/>
            </p:nvSpPr>
            <p:spPr bwMode="auto">
              <a:xfrm>
                <a:off x="2114" y="3428"/>
                <a:ext cx="162" cy="1"/>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37"/>
              <p:cNvSpPr>
                <a:spLocks noChangeArrowheads="1"/>
              </p:cNvSpPr>
              <p:nvPr/>
            </p:nvSpPr>
            <p:spPr bwMode="auto">
              <a:xfrm>
                <a:off x="2114" y="3428"/>
                <a:ext cx="162" cy="1"/>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38"/>
              <p:cNvSpPr>
                <a:spLocks noChangeArrowheads="1"/>
              </p:cNvSpPr>
              <p:nvPr/>
            </p:nvSpPr>
            <p:spPr bwMode="auto">
              <a:xfrm>
                <a:off x="2114" y="3428"/>
                <a:ext cx="162"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39"/>
              <p:cNvSpPr>
                <a:spLocks noChangeArrowheads="1"/>
              </p:cNvSpPr>
              <p:nvPr/>
            </p:nvSpPr>
            <p:spPr bwMode="auto">
              <a:xfrm>
                <a:off x="2114" y="3428"/>
                <a:ext cx="162"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40"/>
              <p:cNvSpPr>
                <a:spLocks noChangeArrowheads="1"/>
              </p:cNvSpPr>
              <p:nvPr/>
            </p:nvSpPr>
            <p:spPr bwMode="auto">
              <a:xfrm>
                <a:off x="2114" y="1306"/>
                <a:ext cx="162" cy="2122"/>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41"/>
              <p:cNvSpPr>
                <a:spLocks noChangeArrowheads="1"/>
              </p:cNvSpPr>
              <p:nvPr/>
            </p:nvSpPr>
            <p:spPr bwMode="auto">
              <a:xfrm rot="16200000">
                <a:off x="938" y="3789"/>
                <a:ext cx="5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EDDI 1MO</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58" name="Rectangle 42"/>
              <p:cNvSpPr>
                <a:spLocks noChangeArrowheads="1"/>
              </p:cNvSpPr>
              <p:nvPr/>
            </p:nvSpPr>
            <p:spPr bwMode="auto">
              <a:xfrm rot="16200000">
                <a:off x="1159" y="3766"/>
                <a:ext cx="50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LERI 1MO</a:t>
                </a:r>
                <a:endParaRPr kumimoji="0" lang="en-US" altLang="en-US" sz="1800" b="0" i="0" u="none" strike="noStrike" cap="none" normalizeH="0" baseline="0">
                  <a:ln>
                    <a:noFill/>
                  </a:ln>
                  <a:solidFill>
                    <a:schemeClr val="tx1">
                      <a:lumMod val="75000"/>
                      <a:lumOff val="25000"/>
                    </a:schemeClr>
                  </a:solidFill>
                  <a:effectLst/>
                </a:endParaRPr>
              </a:p>
            </p:txBody>
          </p:sp>
          <p:sp>
            <p:nvSpPr>
              <p:cNvPr id="59" name="Rectangle 43"/>
              <p:cNvSpPr>
                <a:spLocks noChangeArrowheads="1"/>
              </p:cNvSpPr>
              <p:nvPr/>
            </p:nvSpPr>
            <p:spPr bwMode="auto">
              <a:xfrm rot="16200000">
                <a:off x="1357" y="3768"/>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SPEI 1MO</a:t>
                </a:r>
                <a:endParaRPr kumimoji="0" lang="en-US" altLang="en-US" sz="1800" b="0" i="0" u="none" strike="noStrike" cap="none" normalizeH="0" baseline="0">
                  <a:ln>
                    <a:noFill/>
                  </a:ln>
                  <a:solidFill>
                    <a:schemeClr val="tx1">
                      <a:lumMod val="75000"/>
                      <a:lumOff val="25000"/>
                    </a:schemeClr>
                  </a:solidFill>
                  <a:effectLst/>
                </a:endParaRPr>
              </a:p>
            </p:txBody>
          </p:sp>
          <p:sp>
            <p:nvSpPr>
              <p:cNvPr id="60" name="Rectangle 44"/>
              <p:cNvSpPr>
                <a:spLocks noChangeArrowheads="1"/>
              </p:cNvSpPr>
              <p:nvPr/>
            </p:nvSpPr>
            <p:spPr bwMode="auto">
              <a:xfrm rot="16200000">
                <a:off x="1552" y="3768"/>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SPEI 3MO</a:t>
                </a:r>
                <a:endParaRPr kumimoji="0" lang="en-US" altLang="en-US" sz="1800" b="0" i="0" u="none" strike="noStrike" cap="none" normalizeH="0" baseline="0">
                  <a:ln>
                    <a:noFill/>
                  </a:ln>
                  <a:solidFill>
                    <a:schemeClr val="tx1">
                      <a:lumMod val="75000"/>
                      <a:lumOff val="25000"/>
                    </a:schemeClr>
                  </a:solidFill>
                  <a:effectLst/>
                </a:endParaRPr>
              </a:p>
            </p:txBody>
          </p:sp>
          <p:sp>
            <p:nvSpPr>
              <p:cNvPr id="61" name="Rectangle 45"/>
              <p:cNvSpPr>
                <a:spLocks noChangeArrowheads="1"/>
              </p:cNvSpPr>
              <p:nvPr/>
            </p:nvSpPr>
            <p:spPr bwMode="auto">
              <a:xfrm rot="16200000">
                <a:off x="1780" y="3737"/>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1MO</a:t>
                </a:r>
                <a:endParaRPr kumimoji="0" lang="en-US" altLang="en-US" sz="1800" b="0" i="0" u="none" strike="noStrike" cap="none" normalizeH="0" baseline="0">
                  <a:ln>
                    <a:noFill/>
                  </a:ln>
                  <a:solidFill>
                    <a:schemeClr val="tx1">
                      <a:lumMod val="75000"/>
                      <a:lumOff val="25000"/>
                    </a:schemeClr>
                  </a:solidFill>
                  <a:effectLst/>
                </a:endParaRPr>
              </a:p>
            </p:txBody>
          </p:sp>
          <p:sp>
            <p:nvSpPr>
              <p:cNvPr id="62" name="Rectangle 46"/>
              <p:cNvSpPr>
                <a:spLocks noChangeArrowheads="1"/>
              </p:cNvSpPr>
              <p:nvPr/>
            </p:nvSpPr>
            <p:spPr bwMode="auto">
              <a:xfrm rot="16200000">
                <a:off x="1978" y="3736"/>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3MO</a:t>
                </a:r>
                <a:endParaRPr kumimoji="0" lang="en-US" altLang="en-US" sz="1800" b="0" i="0" u="none" strike="noStrike" cap="none" normalizeH="0" baseline="0">
                  <a:ln>
                    <a:noFill/>
                  </a:ln>
                  <a:solidFill>
                    <a:schemeClr val="tx1">
                      <a:lumMod val="75000"/>
                      <a:lumOff val="25000"/>
                    </a:schemeClr>
                  </a:solidFill>
                  <a:effectLst/>
                </a:endParaRPr>
              </a:p>
            </p:txBody>
          </p:sp>
          <p:sp>
            <p:nvSpPr>
              <p:cNvPr id="63" name="Rectangle 47"/>
              <p:cNvSpPr>
                <a:spLocks noChangeArrowheads="1"/>
              </p:cNvSpPr>
              <p:nvPr/>
            </p:nvSpPr>
            <p:spPr bwMode="auto">
              <a:xfrm>
                <a:off x="1577" y="1112"/>
                <a:ext cx="21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lumMod val="75000"/>
                      </a:schemeClr>
                    </a:solidFill>
                    <a:effectLst/>
                    <a:latin typeface="Century Gothic" panose="020B0502020202020204" pitchFamily="34" charset="0"/>
                  </a:rPr>
                  <a:t>Jul</a:t>
                </a:r>
                <a:endParaRPr kumimoji="0" lang="en-US" altLang="en-US" sz="1600" b="0" i="0" u="none" strike="noStrike" cap="none" normalizeH="0" baseline="0" dirty="0">
                  <a:ln>
                    <a:noFill/>
                  </a:ln>
                  <a:solidFill>
                    <a:schemeClr val="bg1">
                      <a:lumMod val="75000"/>
                    </a:schemeClr>
                  </a:solidFill>
                  <a:effectLst/>
                </a:endParaRPr>
              </a:p>
            </p:txBody>
          </p:sp>
          <p:sp>
            <p:nvSpPr>
              <p:cNvPr id="64" name="Line 48"/>
              <p:cNvSpPr>
                <a:spLocks noChangeShapeType="1"/>
              </p:cNvSpPr>
              <p:nvPr/>
            </p:nvSpPr>
            <p:spPr bwMode="auto">
              <a:xfrm flipV="1">
                <a:off x="1059" y="1306"/>
                <a:ext cx="0" cy="2124"/>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49"/>
              <p:cNvSpPr>
                <a:spLocks noChangeShapeType="1"/>
              </p:cNvSpPr>
              <p:nvPr/>
            </p:nvSpPr>
            <p:spPr bwMode="auto">
              <a:xfrm flipH="1">
                <a:off x="1007" y="3430"/>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50"/>
              <p:cNvSpPr>
                <a:spLocks noChangeShapeType="1"/>
              </p:cNvSpPr>
              <p:nvPr/>
            </p:nvSpPr>
            <p:spPr bwMode="auto">
              <a:xfrm flipH="1">
                <a:off x="1007" y="3217"/>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51"/>
              <p:cNvSpPr>
                <a:spLocks noChangeShapeType="1"/>
              </p:cNvSpPr>
              <p:nvPr/>
            </p:nvSpPr>
            <p:spPr bwMode="auto">
              <a:xfrm flipH="1">
                <a:off x="1007" y="3004"/>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52"/>
              <p:cNvSpPr>
                <a:spLocks noChangeShapeType="1"/>
              </p:cNvSpPr>
              <p:nvPr/>
            </p:nvSpPr>
            <p:spPr bwMode="auto">
              <a:xfrm flipH="1">
                <a:off x="1007" y="2791"/>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53"/>
              <p:cNvSpPr>
                <a:spLocks noChangeShapeType="1"/>
              </p:cNvSpPr>
              <p:nvPr/>
            </p:nvSpPr>
            <p:spPr bwMode="auto">
              <a:xfrm flipH="1">
                <a:off x="1007" y="2578"/>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54"/>
              <p:cNvSpPr>
                <a:spLocks noChangeShapeType="1"/>
              </p:cNvSpPr>
              <p:nvPr/>
            </p:nvSpPr>
            <p:spPr bwMode="auto">
              <a:xfrm flipH="1">
                <a:off x="1007" y="2368"/>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55"/>
              <p:cNvSpPr>
                <a:spLocks noChangeShapeType="1"/>
              </p:cNvSpPr>
              <p:nvPr/>
            </p:nvSpPr>
            <p:spPr bwMode="auto">
              <a:xfrm flipH="1">
                <a:off x="1007" y="2155"/>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Line 56"/>
              <p:cNvSpPr>
                <a:spLocks noChangeShapeType="1"/>
              </p:cNvSpPr>
              <p:nvPr/>
            </p:nvSpPr>
            <p:spPr bwMode="auto">
              <a:xfrm flipH="1">
                <a:off x="1007" y="1942"/>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57"/>
              <p:cNvSpPr>
                <a:spLocks noChangeShapeType="1"/>
              </p:cNvSpPr>
              <p:nvPr/>
            </p:nvSpPr>
            <p:spPr bwMode="auto">
              <a:xfrm flipH="1">
                <a:off x="1007" y="1729"/>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Line 58"/>
              <p:cNvSpPr>
                <a:spLocks noChangeShapeType="1"/>
              </p:cNvSpPr>
              <p:nvPr/>
            </p:nvSpPr>
            <p:spPr bwMode="auto">
              <a:xfrm flipH="1">
                <a:off x="1007" y="1516"/>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Line 59"/>
              <p:cNvSpPr>
                <a:spLocks noChangeShapeType="1"/>
              </p:cNvSpPr>
              <p:nvPr/>
            </p:nvSpPr>
            <p:spPr bwMode="auto">
              <a:xfrm flipH="1">
                <a:off x="1007" y="1306"/>
                <a:ext cx="5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60"/>
              <p:cNvSpPr>
                <a:spLocks noChangeArrowheads="1"/>
              </p:cNvSpPr>
              <p:nvPr/>
            </p:nvSpPr>
            <p:spPr bwMode="auto">
              <a:xfrm>
                <a:off x="812" y="3341"/>
                <a:ext cx="7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77" name="Rectangle 61"/>
              <p:cNvSpPr>
                <a:spLocks noChangeArrowheads="1"/>
              </p:cNvSpPr>
              <p:nvPr/>
            </p:nvSpPr>
            <p:spPr bwMode="auto">
              <a:xfrm>
                <a:off x="739" y="3128"/>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lumMod val="75000"/>
                        <a:lumOff val="25000"/>
                      </a:schemeClr>
                    </a:solidFill>
                    <a:effectLst/>
                    <a:latin typeface="Century Gothic" panose="020B0502020202020204" pitchFamily="34" charset="0"/>
                  </a:rPr>
                  <a:t>10</a:t>
                </a:r>
                <a:endParaRPr kumimoji="0" lang="en-US" altLang="en-US" sz="1800" b="0" i="0" u="none" strike="noStrike" cap="none" normalizeH="0" baseline="0">
                  <a:ln>
                    <a:noFill/>
                  </a:ln>
                  <a:solidFill>
                    <a:schemeClr val="tx1">
                      <a:lumMod val="75000"/>
                      <a:lumOff val="25000"/>
                    </a:schemeClr>
                  </a:solidFill>
                  <a:effectLst/>
                </a:endParaRPr>
              </a:p>
            </p:txBody>
          </p:sp>
          <p:sp>
            <p:nvSpPr>
              <p:cNvPr id="78" name="Rectangle 62"/>
              <p:cNvSpPr>
                <a:spLocks noChangeArrowheads="1"/>
              </p:cNvSpPr>
              <p:nvPr/>
            </p:nvSpPr>
            <p:spPr bwMode="auto">
              <a:xfrm>
                <a:off x="739" y="2915"/>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20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79" name="Rectangle 63"/>
              <p:cNvSpPr>
                <a:spLocks noChangeArrowheads="1"/>
              </p:cNvSpPr>
              <p:nvPr/>
            </p:nvSpPr>
            <p:spPr bwMode="auto">
              <a:xfrm>
                <a:off x="739" y="2705"/>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30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80" name="Rectangle 64"/>
              <p:cNvSpPr>
                <a:spLocks noChangeArrowheads="1"/>
              </p:cNvSpPr>
              <p:nvPr/>
            </p:nvSpPr>
            <p:spPr bwMode="auto">
              <a:xfrm>
                <a:off x="739" y="2492"/>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40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81" name="Rectangle 65"/>
              <p:cNvSpPr>
                <a:spLocks noChangeArrowheads="1"/>
              </p:cNvSpPr>
              <p:nvPr/>
            </p:nvSpPr>
            <p:spPr bwMode="auto">
              <a:xfrm>
                <a:off x="739" y="2279"/>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82" name="Rectangle 66"/>
              <p:cNvSpPr>
                <a:spLocks noChangeArrowheads="1"/>
              </p:cNvSpPr>
              <p:nvPr/>
            </p:nvSpPr>
            <p:spPr bwMode="auto">
              <a:xfrm>
                <a:off x="739" y="2066"/>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lumMod val="75000"/>
                        <a:lumOff val="25000"/>
                      </a:schemeClr>
                    </a:solidFill>
                    <a:effectLst/>
                    <a:latin typeface="Century Gothic" panose="020B0502020202020204" pitchFamily="34" charset="0"/>
                  </a:rPr>
                  <a:t>60</a:t>
                </a:r>
                <a:endParaRPr kumimoji="0" lang="en-US" altLang="en-US" sz="1800" b="0" i="0" u="none" strike="noStrike" cap="none" normalizeH="0" baseline="0">
                  <a:ln>
                    <a:noFill/>
                  </a:ln>
                  <a:solidFill>
                    <a:schemeClr val="tx1">
                      <a:lumMod val="75000"/>
                      <a:lumOff val="25000"/>
                    </a:schemeClr>
                  </a:solidFill>
                  <a:effectLst/>
                </a:endParaRPr>
              </a:p>
            </p:txBody>
          </p:sp>
          <p:sp>
            <p:nvSpPr>
              <p:cNvPr id="83" name="Rectangle 67"/>
              <p:cNvSpPr>
                <a:spLocks noChangeArrowheads="1"/>
              </p:cNvSpPr>
              <p:nvPr/>
            </p:nvSpPr>
            <p:spPr bwMode="auto">
              <a:xfrm>
                <a:off x="739" y="1853"/>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70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84" name="Rectangle 68"/>
              <p:cNvSpPr>
                <a:spLocks noChangeArrowheads="1"/>
              </p:cNvSpPr>
              <p:nvPr/>
            </p:nvSpPr>
            <p:spPr bwMode="auto">
              <a:xfrm>
                <a:off x="739" y="1643"/>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lumMod val="75000"/>
                        <a:lumOff val="25000"/>
                      </a:schemeClr>
                    </a:solidFill>
                    <a:effectLst/>
                    <a:latin typeface="Century Gothic" panose="020B0502020202020204" pitchFamily="34" charset="0"/>
                  </a:rPr>
                  <a:t>80</a:t>
                </a:r>
                <a:endParaRPr kumimoji="0" lang="en-US" altLang="en-US" sz="1800" b="0" i="0" u="none" strike="noStrike" cap="none" normalizeH="0" baseline="0">
                  <a:ln>
                    <a:noFill/>
                  </a:ln>
                  <a:solidFill>
                    <a:schemeClr val="tx1">
                      <a:lumMod val="75000"/>
                      <a:lumOff val="25000"/>
                    </a:schemeClr>
                  </a:solidFill>
                  <a:effectLst/>
                </a:endParaRPr>
              </a:p>
            </p:txBody>
          </p:sp>
          <p:sp>
            <p:nvSpPr>
              <p:cNvPr id="85" name="Rectangle 69"/>
              <p:cNvSpPr>
                <a:spLocks noChangeArrowheads="1"/>
              </p:cNvSpPr>
              <p:nvPr/>
            </p:nvSpPr>
            <p:spPr bwMode="auto">
              <a:xfrm>
                <a:off x="739" y="1430"/>
                <a:ext cx="15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90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86" name="Rectangle 70"/>
              <p:cNvSpPr>
                <a:spLocks noChangeArrowheads="1"/>
              </p:cNvSpPr>
              <p:nvPr/>
            </p:nvSpPr>
            <p:spPr bwMode="auto">
              <a:xfrm>
                <a:off x="663" y="1217"/>
                <a:ext cx="22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100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87" name="Rectangle 71"/>
              <p:cNvSpPr>
                <a:spLocks noChangeArrowheads="1"/>
              </p:cNvSpPr>
              <p:nvPr/>
            </p:nvSpPr>
            <p:spPr bwMode="auto">
              <a:xfrm>
                <a:off x="2542" y="2816"/>
                <a:ext cx="165" cy="614"/>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72"/>
              <p:cNvSpPr>
                <a:spLocks noChangeArrowheads="1"/>
              </p:cNvSpPr>
              <p:nvPr/>
            </p:nvSpPr>
            <p:spPr bwMode="auto">
              <a:xfrm>
                <a:off x="2542" y="2336"/>
                <a:ext cx="165" cy="480"/>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73"/>
              <p:cNvSpPr>
                <a:spLocks noChangeArrowheads="1"/>
              </p:cNvSpPr>
              <p:nvPr/>
            </p:nvSpPr>
            <p:spPr bwMode="auto">
              <a:xfrm>
                <a:off x="2542" y="2312"/>
                <a:ext cx="165" cy="24"/>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74"/>
              <p:cNvSpPr>
                <a:spLocks noChangeArrowheads="1"/>
              </p:cNvSpPr>
              <p:nvPr/>
            </p:nvSpPr>
            <p:spPr bwMode="auto">
              <a:xfrm>
                <a:off x="2542" y="2312"/>
                <a:ext cx="165"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75"/>
              <p:cNvSpPr>
                <a:spLocks noChangeArrowheads="1"/>
              </p:cNvSpPr>
              <p:nvPr/>
            </p:nvSpPr>
            <p:spPr bwMode="auto">
              <a:xfrm>
                <a:off x="2542" y="2312"/>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76"/>
              <p:cNvSpPr>
                <a:spLocks noChangeArrowheads="1"/>
              </p:cNvSpPr>
              <p:nvPr/>
            </p:nvSpPr>
            <p:spPr bwMode="auto">
              <a:xfrm>
                <a:off x="2542" y="1306"/>
                <a:ext cx="165" cy="1006"/>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77"/>
              <p:cNvSpPr>
                <a:spLocks noChangeArrowheads="1"/>
              </p:cNvSpPr>
              <p:nvPr/>
            </p:nvSpPr>
            <p:spPr bwMode="auto">
              <a:xfrm>
                <a:off x="2740" y="3120"/>
                <a:ext cx="162" cy="310"/>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78"/>
              <p:cNvSpPr>
                <a:spLocks noChangeArrowheads="1"/>
              </p:cNvSpPr>
              <p:nvPr/>
            </p:nvSpPr>
            <p:spPr bwMode="auto">
              <a:xfrm>
                <a:off x="2740" y="2843"/>
                <a:ext cx="162" cy="277"/>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79"/>
              <p:cNvSpPr>
                <a:spLocks noChangeArrowheads="1"/>
              </p:cNvSpPr>
              <p:nvPr/>
            </p:nvSpPr>
            <p:spPr bwMode="auto">
              <a:xfrm>
                <a:off x="2740" y="2746"/>
                <a:ext cx="162" cy="97"/>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80"/>
              <p:cNvSpPr>
                <a:spLocks noChangeArrowheads="1"/>
              </p:cNvSpPr>
              <p:nvPr/>
            </p:nvSpPr>
            <p:spPr bwMode="auto">
              <a:xfrm>
                <a:off x="2740" y="2716"/>
                <a:ext cx="162" cy="30"/>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81"/>
              <p:cNvSpPr>
                <a:spLocks noChangeArrowheads="1"/>
              </p:cNvSpPr>
              <p:nvPr/>
            </p:nvSpPr>
            <p:spPr bwMode="auto">
              <a:xfrm>
                <a:off x="2740" y="2716"/>
                <a:ext cx="162"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82"/>
              <p:cNvSpPr>
                <a:spLocks noChangeArrowheads="1"/>
              </p:cNvSpPr>
              <p:nvPr/>
            </p:nvSpPr>
            <p:spPr bwMode="auto">
              <a:xfrm>
                <a:off x="2740" y="1306"/>
                <a:ext cx="162" cy="1410"/>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83"/>
              <p:cNvSpPr>
                <a:spLocks noChangeArrowheads="1"/>
              </p:cNvSpPr>
              <p:nvPr/>
            </p:nvSpPr>
            <p:spPr bwMode="auto">
              <a:xfrm>
                <a:off x="2935" y="3099"/>
                <a:ext cx="165" cy="331"/>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84"/>
              <p:cNvSpPr>
                <a:spLocks noChangeArrowheads="1"/>
              </p:cNvSpPr>
              <p:nvPr/>
            </p:nvSpPr>
            <p:spPr bwMode="auto">
              <a:xfrm>
                <a:off x="2935" y="2835"/>
                <a:ext cx="165" cy="264"/>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85"/>
              <p:cNvSpPr>
                <a:spLocks noChangeArrowheads="1"/>
              </p:cNvSpPr>
              <p:nvPr/>
            </p:nvSpPr>
            <p:spPr bwMode="auto">
              <a:xfrm>
                <a:off x="2935" y="2791"/>
                <a:ext cx="165" cy="44"/>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86"/>
              <p:cNvSpPr>
                <a:spLocks noChangeArrowheads="1"/>
              </p:cNvSpPr>
              <p:nvPr/>
            </p:nvSpPr>
            <p:spPr bwMode="auto">
              <a:xfrm>
                <a:off x="2935" y="2783"/>
                <a:ext cx="165" cy="8"/>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Rectangle 87"/>
              <p:cNvSpPr>
                <a:spLocks noChangeArrowheads="1"/>
              </p:cNvSpPr>
              <p:nvPr/>
            </p:nvSpPr>
            <p:spPr bwMode="auto">
              <a:xfrm>
                <a:off x="2935" y="2783"/>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88"/>
              <p:cNvSpPr>
                <a:spLocks noChangeArrowheads="1"/>
              </p:cNvSpPr>
              <p:nvPr/>
            </p:nvSpPr>
            <p:spPr bwMode="auto">
              <a:xfrm>
                <a:off x="2935" y="1306"/>
                <a:ext cx="165" cy="1477"/>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Rectangle 89"/>
              <p:cNvSpPr>
                <a:spLocks noChangeArrowheads="1"/>
              </p:cNvSpPr>
              <p:nvPr/>
            </p:nvSpPr>
            <p:spPr bwMode="auto">
              <a:xfrm>
                <a:off x="3133" y="3279"/>
                <a:ext cx="165" cy="151"/>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90"/>
              <p:cNvSpPr>
                <a:spLocks noChangeArrowheads="1"/>
              </p:cNvSpPr>
              <p:nvPr/>
            </p:nvSpPr>
            <p:spPr bwMode="auto">
              <a:xfrm>
                <a:off x="3133" y="3169"/>
                <a:ext cx="165" cy="110"/>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Rectangle 91"/>
              <p:cNvSpPr>
                <a:spLocks noChangeArrowheads="1"/>
              </p:cNvSpPr>
              <p:nvPr/>
            </p:nvSpPr>
            <p:spPr bwMode="auto">
              <a:xfrm>
                <a:off x="3133" y="3161"/>
                <a:ext cx="165" cy="8"/>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92"/>
              <p:cNvSpPr>
                <a:spLocks noChangeArrowheads="1"/>
              </p:cNvSpPr>
              <p:nvPr/>
            </p:nvSpPr>
            <p:spPr bwMode="auto">
              <a:xfrm>
                <a:off x="3133" y="3161"/>
                <a:ext cx="165"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Rectangle 93"/>
              <p:cNvSpPr>
                <a:spLocks noChangeArrowheads="1"/>
              </p:cNvSpPr>
              <p:nvPr/>
            </p:nvSpPr>
            <p:spPr bwMode="auto">
              <a:xfrm>
                <a:off x="3133" y="3161"/>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94"/>
              <p:cNvSpPr>
                <a:spLocks noChangeArrowheads="1"/>
              </p:cNvSpPr>
              <p:nvPr/>
            </p:nvSpPr>
            <p:spPr bwMode="auto">
              <a:xfrm>
                <a:off x="3133" y="1306"/>
                <a:ext cx="165" cy="1855"/>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Rectangle 95"/>
              <p:cNvSpPr>
                <a:spLocks noChangeArrowheads="1"/>
              </p:cNvSpPr>
              <p:nvPr/>
            </p:nvSpPr>
            <p:spPr bwMode="auto">
              <a:xfrm>
                <a:off x="3331" y="3207"/>
                <a:ext cx="165" cy="223"/>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96"/>
              <p:cNvSpPr>
                <a:spLocks noChangeArrowheads="1"/>
              </p:cNvSpPr>
              <p:nvPr/>
            </p:nvSpPr>
            <p:spPr bwMode="auto">
              <a:xfrm>
                <a:off x="3331" y="3034"/>
                <a:ext cx="165" cy="173"/>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Rectangle 97"/>
              <p:cNvSpPr>
                <a:spLocks noChangeArrowheads="1"/>
              </p:cNvSpPr>
              <p:nvPr/>
            </p:nvSpPr>
            <p:spPr bwMode="auto">
              <a:xfrm>
                <a:off x="3331" y="2996"/>
                <a:ext cx="165" cy="38"/>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98"/>
              <p:cNvSpPr>
                <a:spLocks noChangeArrowheads="1"/>
              </p:cNvSpPr>
              <p:nvPr/>
            </p:nvSpPr>
            <p:spPr bwMode="auto">
              <a:xfrm>
                <a:off x="3331" y="2975"/>
                <a:ext cx="165" cy="2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99"/>
              <p:cNvSpPr>
                <a:spLocks noChangeArrowheads="1"/>
              </p:cNvSpPr>
              <p:nvPr/>
            </p:nvSpPr>
            <p:spPr bwMode="auto">
              <a:xfrm>
                <a:off x="3331" y="2969"/>
                <a:ext cx="165" cy="6"/>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100"/>
              <p:cNvSpPr>
                <a:spLocks noChangeArrowheads="1"/>
              </p:cNvSpPr>
              <p:nvPr/>
            </p:nvSpPr>
            <p:spPr bwMode="auto">
              <a:xfrm>
                <a:off x="3331" y="1306"/>
                <a:ext cx="165" cy="1663"/>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101"/>
              <p:cNvSpPr>
                <a:spLocks noChangeArrowheads="1"/>
              </p:cNvSpPr>
              <p:nvPr/>
            </p:nvSpPr>
            <p:spPr bwMode="auto">
              <a:xfrm>
                <a:off x="3529" y="3333"/>
                <a:ext cx="165" cy="97"/>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102"/>
              <p:cNvSpPr>
                <a:spLocks noChangeArrowheads="1"/>
              </p:cNvSpPr>
              <p:nvPr/>
            </p:nvSpPr>
            <p:spPr bwMode="auto">
              <a:xfrm>
                <a:off x="3529" y="3247"/>
                <a:ext cx="165" cy="86"/>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Rectangle 103"/>
              <p:cNvSpPr>
                <a:spLocks noChangeArrowheads="1"/>
              </p:cNvSpPr>
              <p:nvPr/>
            </p:nvSpPr>
            <p:spPr bwMode="auto">
              <a:xfrm>
                <a:off x="3529" y="3239"/>
                <a:ext cx="165" cy="8"/>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Rectangle 104"/>
              <p:cNvSpPr>
                <a:spLocks noChangeArrowheads="1"/>
              </p:cNvSpPr>
              <p:nvPr/>
            </p:nvSpPr>
            <p:spPr bwMode="auto">
              <a:xfrm>
                <a:off x="3529" y="3236"/>
                <a:ext cx="165" cy="3"/>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Rectangle 105"/>
              <p:cNvSpPr>
                <a:spLocks noChangeArrowheads="1"/>
              </p:cNvSpPr>
              <p:nvPr/>
            </p:nvSpPr>
            <p:spPr bwMode="auto">
              <a:xfrm>
                <a:off x="3529" y="3236"/>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106"/>
              <p:cNvSpPr>
                <a:spLocks noChangeArrowheads="1"/>
              </p:cNvSpPr>
              <p:nvPr/>
            </p:nvSpPr>
            <p:spPr bwMode="auto">
              <a:xfrm>
                <a:off x="3529" y="1306"/>
                <a:ext cx="165" cy="1930"/>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107"/>
              <p:cNvSpPr>
                <a:spLocks noChangeArrowheads="1"/>
              </p:cNvSpPr>
              <p:nvPr/>
            </p:nvSpPr>
            <p:spPr bwMode="auto">
              <a:xfrm rot="16200000">
                <a:off x="2353" y="3788"/>
                <a:ext cx="5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EDDI 1MO</a:t>
                </a:r>
                <a:endParaRPr kumimoji="0" lang="en-US" altLang="en-US" sz="1800" b="0" i="0" u="none" strike="noStrike" cap="none" normalizeH="0" baseline="0">
                  <a:ln>
                    <a:noFill/>
                  </a:ln>
                  <a:solidFill>
                    <a:schemeClr val="tx1">
                      <a:lumMod val="75000"/>
                      <a:lumOff val="25000"/>
                    </a:schemeClr>
                  </a:solidFill>
                  <a:effectLst/>
                </a:endParaRPr>
              </a:p>
            </p:txBody>
          </p:sp>
          <p:sp>
            <p:nvSpPr>
              <p:cNvPr id="124" name="Rectangle 108"/>
              <p:cNvSpPr>
                <a:spLocks noChangeArrowheads="1"/>
              </p:cNvSpPr>
              <p:nvPr/>
            </p:nvSpPr>
            <p:spPr bwMode="auto">
              <a:xfrm rot="16200000">
                <a:off x="2574" y="3765"/>
                <a:ext cx="50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LERI 1MO</a:t>
                </a:r>
                <a:endParaRPr kumimoji="0" lang="en-US" altLang="en-US" sz="1800" b="0" i="0" u="none" strike="noStrike" cap="none" normalizeH="0" baseline="0">
                  <a:ln>
                    <a:noFill/>
                  </a:ln>
                  <a:solidFill>
                    <a:schemeClr val="tx1">
                      <a:lumMod val="75000"/>
                      <a:lumOff val="25000"/>
                    </a:schemeClr>
                  </a:solidFill>
                  <a:effectLst/>
                </a:endParaRPr>
              </a:p>
            </p:txBody>
          </p:sp>
          <p:sp>
            <p:nvSpPr>
              <p:cNvPr id="125" name="Rectangle 109"/>
              <p:cNvSpPr>
                <a:spLocks noChangeArrowheads="1"/>
              </p:cNvSpPr>
              <p:nvPr/>
            </p:nvSpPr>
            <p:spPr bwMode="auto">
              <a:xfrm rot="16200000">
                <a:off x="2772" y="3767"/>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SPEI 1MO</a:t>
                </a:r>
                <a:endParaRPr kumimoji="0" lang="en-US" altLang="en-US" sz="1800" b="0" i="0" u="none" strike="noStrike" cap="none" normalizeH="0" baseline="0">
                  <a:ln>
                    <a:noFill/>
                  </a:ln>
                  <a:solidFill>
                    <a:schemeClr val="tx1">
                      <a:lumMod val="75000"/>
                      <a:lumOff val="25000"/>
                    </a:schemeClr>
                  </a:solidFill>
                  <a:effectLst/>
                </a:endParaRPr>
              </a:p>
            </p:txBody>
          </p:sp>
          <p:sp>
            <p:nvSpPr>
              <p:cNvPr id="126" name="Rectangle 110"/>
              <p:cNvSpPr>
                <a:spLocks noChangeArrowheads="1"/>
              </p:cNvSpPr>
              <p:nvPr/>
            </p:nvSpPr>
            <p:spPr bwMode="auto">
              <a:xfrm rot="16200000">
                <a:off x="2970" y="3767"/>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SPEI 3MO</a:t>
                </a:r>
                <a:endParaRPr kumimoji="0" lang="en-US" altLang="en-US" sz="1800" b="0" i="0" u="none" strike="noStrike" cap="none" normalizeH="0" baseline="0">
                  <a:ln>
                    <a:noFill/>
                  </a:ln>
                  <a:solidFill>
                    <a:schemeClr val="tx1">
                      <a:lumMod val="75000"/>
                      <a:lumOff val="25000"/>
                    </a:schemeClr>
                  </a:solidFill>
                  <a:effectLst/>
                </a:endParaRPr>
              </a:p>
            </p:txBody>
          </p:sp>
          <p:sp>
            <p:nvSpPr>
              <p:cNvPr id="127" name="Rectangle 111"/>
              <p:cNvSpPr>
                <a:spLocks noChangeArrowheads="1"/>
              </p:cNvSpPr>
              <p:nvPr/>
            </p:nvSpPr>
            <p:spPr bwMode="auto">
              <a:xfrm rot="16200000">
                <a:off x="3195" y="3736"/>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1MO</a:t>
                </a:r>
                <a:endParaRPr kumimoji="0" lang="en-US" altLang="en-US" sz="1800" b="0" i="0" u="none" strike="noStrike" cap="none" normalizeH="0" baseline="0">
                  <a:ln>
                    <a:noFill/>
                  </a:ln>
                  <a:solidFill>
                    <a:schemeClr val="tx1">
                      <a:lumMod val="75000"/>
                      <a:lumOff val="25000"/>
                    </a:schemeClr>
                  </a:solidFill>
                  <a:effectLst/>
                </a:endParaRPr>
              </a:p>
            </p:txBody>
          </p:sp>
          <p:sp>
            <p:nvSpPr>
              <p:cNvPr id="128" name="Rectangle 112"/>
              <p:cNvSpPr>
                <a:spLocks noChangeArrowheads="1"/>
              </p:cNvSpPr>
              <p:nvPr/>
            </p:nvSpPr>
            <p:spPr bwMode="auto">
              <a:xfrm rot="16200000">
                <a:off x="3393" y="3736"/>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3MO</a:t>
                </a:r>
                <a:endParaRPr kumimoji="0" lang="en-US" altLang="en-US" sz="1800" b="0" i="0" u="none" strike="noStrike" cap="none" normalizeH="0" baseline="0">
                  <a:ln>
                    <a:noFill/>
                  </a:ln>
                  <a:solidFill>
                    <a:schemeClr val="tx1">
                      <a:lumMod val="75000"/>
                      <a:lumOff val="25000"/>
                    </a:schemeClr>
                  </a:solidFill>
                  <a:effectLst/>
                </a:endParaRPr>
              </a:p>
            </p:txBody>
          </p:sp>
          <p:sp>
            <p:nvSpPr>
              <p:cNvPr id="129" name="Rectangle 113"/>
              <p:cNvSpPr>
                <a:spLocks noChangeArrowheads="1"/>
              </p:cNvSpPr>
              <p:nvPr/>
            </p:nvSpPr>
            <p:spPr bwMode="auto">
              <a:xfrm>
                <a:off x="2971" y="1098"/>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lumMod val="75000"/>
                      </a:schemeClr>
                    </a:solidFill>
                    <a:effectLst/>
                    <a:latin typeface="Century Gothic" panose="020B0502020202020204" pitchFamily="34" charset="0"/>
                  </a:rPr>
                  <a:t>Aug</a:t>
                </a:r>
                <a:endParaRPr kumimoji="0" lang="en-US" altLang="en-US" sz="1600" b="0" i="0" u="none" strike="noStrike" cap="none" normalizeH="0" baseline="0" dirty="0">
                  <a:ln>
                    <a:noFill/>
                  </a:ln>
                  <a:solidFill>
                    <a:schemeClr val="bg1">
                      <a:lumMod val="75000"/>
                    </a:schemeClr>
                  </a:solidFill>
                  <a:effectLst/>
                </a:endParaRPr>
              </a:p>
            </p:txBody>
          </p:sp>
          <p:sp>
            <p:nvSpPr>
              <p:cNvPr id="130" name="Rectangle 114"/>
              <p:cNvSpPr>
                <a:spLocks noChangeArrowheads="1"/>
              </p:cNvSpPr>
              <p:nvPr/>
            </p:nvSpPr>
            <p:spPr bwMode="auto">
              <a:xfrm>
                <a:off x="3957" y="3091"/>
                <a:ext cx="165" cy="339"/>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Rectangle 115"/>
              <p:cNvSpPr>
                <a:spLocks noChangeArrowheads="1"/>
              </p:cNvSpPr>
              <p:nvPr/>
            </p:nvSpPr>
            <p:spPr bwMode="auto">
              <a:xfrm>
                <a:off x="3957" y="2279"/>
                <a:ext cx="165" cy="812"/>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116"/>
              <p:cNvSpPr>
                <a:spLocks noChangeArrowheads="1"/>
              </p:cNvSpPr>
              <p:nvPr/>
            </p:nvSpPr>
            <p:spPr bwMode="auto">
              <a:xfrm>
                <a:off x="3957" y="1700"/>
                <a:ext cx="165" cy="579"/>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Rectangle 117"/>
              <p:cNvSpPr>
                <a:spLocks noChangeArrowheads="1"/>
              </p:cNvSpPr>
              <p:nvPr/>
            </p:nvSpPr>
            <p:spPr bwMode="auto">
              <a:xfrm>
                <a:off x="3957" y="1621"/>
                <a:ext cx="165" cy="79"/>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118"/>
              <p:cNvSpPr>
                <a:spLocks noChangeArrowheads="1"/>
              </p:cNvSpPr>
              <p:nvPr/>
            </p:nvSpPr>
            <p:spPr bwMode="auto">
              <a:xfrm>
                <a:off x="3957" y="1586"/>
                <a:ext cx="165" cy="35"/>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Rectangle 119"/>
              <p:cNvSpPr>
                <a:spLocks noChangeArrowheads="1"/>
              </p:cNvSpPr>
              <p:nvPr/>
            </p:nvSpPr>
            <p:spPr bwMode="auto">
              <a:xfrm>
                <a:off x="3957" y="1306"/>
                <a:ext cx="165" cy="280"/>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120"/>
              <p:cNvSpPr>
                <a:spLocks noChangeArrowheads="1"/>
              </p:cNvSpPr>
              <p:nvPr/>
            </p:nvSpPr>
            <p:spPr bwMode="auto">
              <a:xfrm>
                <a:off x="4155" y="3056"/>
                <a:ext cx="163" cy="374"/>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Rectangle 121"/>
              <p:cNvSpPr>
                <a:spLocks noChangeArrowheads="1"/>
              </p:cNvSpPr>
              <p:nvPr/>
            </p:nvSpPr>
            <p:spPr bwMode="auto">
              <a:xfrm>
                <a:off x="4155" y="2624"/>
                <a:ext cx="163" cy="432"/>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Rectangle 122"/>
              <p:cNvSpPr>
                <a:spLocks noChangeArrowheads="1"/>
              </p:cNvSpPr>
              <p:nvPr/>
            </p:nvSpPr>
            <p:spPr bwMode="auto">
              <a:xfrm>
                <a:off x="4155" y="2406"/>
                <a:ext cx="163" cy="218"/>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123"/>
              <p:cNvSpPr>
                <a:spLocks noChangeArrowheads="1"/>
              </p:cNvSpPr>
              <p:nvPr/>
            </p:nvSpPr>
            <p:spPr bwMode="auto">
              <a:xfrm>
                <a:off x="4155" y="2298"/>
                <a:ext cx="163" cy="108"/>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Rectangle 124"/>
              <p:cNvSpPr>
                <a:spLocks noChangeArrowheads="1"/>
              </p:cNvSpPr>
              <p:nvPr/>
            </p:nvSpPr>
            <p:spPr bwMode="auto">
              <a:xfrm>
                <a:off x="4155" y="2298"/>
                <a:ext cx="163"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125"/>
              <p:cNvSpPr>
                <a:spLocks noChangeArrowheads="1"/>
              </p:cNvSpPr>
              <p:nvPr/>
            </p:nvSpPr>
            <p:spPr bwMode="auto">
              <a:xfrm>
                <a:off x="4155" y="1306"/>
                <a:ext cx="163" cy="992"/>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126"/>
              <p:cNvSpPr>
                <a:spLocks noChangeArrowheads="1"/>
              </p:cNvSpPr>
              <p:nvPr/>
            </p:nvSpPr>
            <p:spPr bwMode="auto">
              <a:xfrm>
                <a:off x="4353" y="3325"/>
                <a:ext cx="163" cy="105"/>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127"/>
              <p:cNvSpPr>
                <a:spLocks noChangeArrowheads="1"/>
              </p:cNvSpPr>
              <p:nvPr/>
            </p:nvSpPr>
            <p:spPr bwMode="auto">
              <a:xfrm>
                <a:off x="4353" y="2986"/>
                <a:ext cx="163" cy="339"/>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Rectangle 128"/>
              <p:cNvSpPr>
                <a:spLocks noChangeArrowheads="1"/>
              </p:cNvSpPr>
              <p:nvPr/>
            </p:nvSpPr>
            <p:spPr bwMode="auto">
              <a:xfrm>
                <a:off x="4353" y="2794"/>
                <a:ext cx="163" cy="192"/>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Rectangle 129"/>
              <p:cNvSpPr>
                <a:spLocks noChangeArrowheads="1"/>
              </p:cNvSpPr>
              <p:nvPr/>
            </p:nvSpPr>
            <p:spPr bwMode="auto">
              <a:xfrm>
                <a:off x="4353" y="2368"/>
                <a:ext cx="163" cy="426"/>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130"/>
              <p:cNvSpPr>
                <a:spLocks noChangeArrowheads="1"/>
              </p:cNvSpPr>
              <p:nvPr/>
            </p:nvSpPr>
            <p:spPr bwMode="auto">
              <a:xfrm>
                <a:off x="4353" y="1683"/>
                <a:ext cx="163" cy="685"/>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Rectangle 131"/>
              <p:cNvSpPr>
                <a:spLocks noChangeArrowheads="1"/>
              </p:cNvSpPr>
              <p:nvPr/>
            </p:nvSpPr>
            <p:spPr bwMode="auto">
              <a:xfrm>
                <a:off x="4353" y="1306"/>
                <a:ext cx="163" cy="377"/>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Rectangle 132"/>
              <p:cNvSpPr>
                <a:spLocks noChangeArrowheads="1"/>
              </p:cNvSpPr>
              <p:nvPr/>
            </p:nvSpPr>
            <p:spPr bwMode="auto">
              <a:xfrm>
                <a:off x="4548" y="3066"/>
                <a:ext cx="165" cy="364"/>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133"/>
              <p:cNvSpPr>
                <a:spLocks noChangeArrowheads="1"/>
              </p:cNvSpPr>
              <p:nvPr/>
            </p:nvSpPr>
            <p:spPr bwMode="auto">
              <a:xfrm>
                <a:off x="4548" y="2500"/>
                <a:ext cx="165" cy="566"/>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Rectangle 134"/>
              <p:cNvSpPr>
                <a:spLocks noChangeArrowheads="1"/>
              </p:cNvSpPr>
              <p:nvPr/>
            </p:nvSpPr>
            <p:spPr bwMode="auto">
              <a:xfrm>
                <a:off x="4548" y="2287"/>
                <a:ext cx="165" cy="213"/>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Rectangle 135"/>
              <p:cNvSpPr>
                <a:spLocks noChangeArrowheads="1"/>
              </p:cNvSpPr>
              <p:nvPr/>
            </p:nvSpPr>
            <p:spPr bwMode="auto">
              <a:xfrm>
                <a:off x="4548" y="2109"/>
                <a:ext cx="165" cy="178"/>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Rectangle 136"/>
              <p:cNvSpPr>
                <a:spLocks noChangeArrowheads="1"/>
              </p:cNvSpPr>
              <p:nvPr/>
            </p:nvSpPr>
            <p:spPr bwMode="auto">
              <a:xfrm>
                <a:off x="4548" y="2020"/>
                <a:ext cx="165" cy="89"/>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Rectangle 137"/>
              <p:cNvSpPr>
                <a:spLocks noChangeArrowheads="1"/>
              </p:cNvSpPr>
              <p:nvPr/>
            </p:nvSpPr>
            <p:spPr bwMode="auto">
              <a:xfrm>
                <a:off x="4548" y="1306"/>
                <a:ext cx="165" cy="714"/>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Rectangle 138"/>
              <p:cNvSpPr>
                <a:spLocks noChangeArrowheads="1"/>
              </p:cNvSpPr>
              <p:nvPr/>
            </p:nvSpPr>
            <p:spPr bwMode="auto">
              <a:xfrm>
                <a:off x="4746" y="3274"/>
                <a:ext cx="165" cy="156"/>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Rectangle 139"/>
              <p:cNvSpPr>
                <a:spLocks noChangeArrowheads="1"/>
              </p:cNvSpPr>
              <p:nvPr/>
            </p:nvSpPr>
            <p:spPr bwMode="auto">
              <a:xfrm>
                <a:off x="4746" y="3007"/>
                <a:ext cx="165" cy="267"/>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Rectangle 140"/>
              <p:cNvSpPr>
                <a:spLocks noChangeArrowheads="1"/>
              </p:cNvSpPr>
              <p:nvPr/>
            </p:nvSpPr>
            <p:spPr bwMode="auto">
              <a:xfrm>
                <a:off x="4746" y="2840"/>
                <a:ext cx="165" cy="167"/>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141"/>
              <p:cNvSpPr>
                <a:spLocks noChangeArrowheads="1"/>
              </p:cNvSpPr>
              <p:nvPr/>
            </p:nvSpPr>
            <p:spPr bwMode="auto">
              <a:xfrm>
                <a:off x="4746" y="2638"/>
                <a:ext cx="165" cy="202"/>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142"/>
              <p:cNvSpPr>
                <a:spLocks noChangeArrowheads="1"/>
              </p:cNvSpPr>
              <p:nvPr/>
            </p:nvSpPr>
            <p:spPr bwMode="auto">
              <a:xfrm>
                <a:off x="4746" y="1848"/>
                <a:ext cx="165" cy="790"/>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Rectangle 143"/>
              <p:cNvSpPr>
                <a:spLocks noChangeArrowheads="1"/>
              </p:cNvSpPr>
              <p:nvPr/>
            </p:nvSpPr>
            <p:spPr bwMode="auto">
              <a:xfrm>
                <a:off x="4746" y="1306"/>
                <a:ext cx="165" cy="542"/>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144"/>
              <p:cNvSpPr>
                <a:spLocks noChangeArrowheads="1"/>
              </p:cNvSpPr>
              <p:nvPr/>
            </p:nvSpPr>
            <p:spPr bwMode="auto">
              <a:xfrm>
                <a:off x="4944" y="3099"/>
                <a:ext cx="165" cy="331"/>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145"/>
              <p:cNvSpPr>
                <a:spLocks noChangeArrowheads="1"/>
              </p:cNvSpPr>
              <p:nvPr/>
            </p:nvSpPr>
            <p:spPr bwMode="auto">
              <a:xfrm>
                <a:off x="4944" y="2775"/>
                <a:ext cx="165" cy="324"/>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146"/>
              <p:cNvSpPr>
                <a:spLocks noChangeArrowheads="1"/>
              </p:cNvSpPr>
              <p:nvPr/>
            </p:nvSpPr>
            <p:spPr bwMode="auto">
              <a:xfrm>
                <a:off x="4944" y="2643"/>
                <a:ext cx="165" cy="132"/>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147"/>
              <p:cNvSpPr>
                <a:spLocks noChangeArrowheads="1"/>
              </p:cNvSpPr>
              <p:nvPr/>
            </p:nvSpPr>
            <p:spPr bwMode="auto">
              <a:xfrm>
                <a:off x="4944" y="2557"/>
                <a:ext cx="165" cy="86"/>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48"/>
              <p:cNvSpPr>
                <a:spLocks noChangeArrowheads="1"/>
              </p:cNvSpPr>
              <p:nvPr/>
            </p:nvSpPr>
            <p:spPr bwMode="auto">
              <a:xfrm>
                <a:off x="4944" y="2495"/>
                <a:ext cx="165" cy="62"/>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149"/>
              <p:cNvSpPr>
                <a:spLocks noChangeArrowheads="1"/>
              </p:cNvSpPr>
              <p:nvPr/>
            </p:nvSpPr>
            <p:spPr bwMode="auto">
              <a:xfrm>
                <a:off x="4944" y="1306"/>
                <a:ext cx="165" cy="1189"/>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Rectangle 150"/>
              <p:cNvSpPr>
                <a:spLocks noChangeArrowheads="1"/>
              </p:cNvSpPr>
              <p:nvPr/>
            </p:nvSpPr>
            <p:spPr bwMode="auto">
              <a:xfrm rot="16200000">
                <a:off x="3768" y="3788"/>
                <a:ext cx="5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EDDI 1MO</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167" name="Rectangle 151"/>
              <p:cNvSpPr>
                <a:spLocks noChangeArrowheads="1"/>
              </p:cNvSpPr>
              <p:nvPr/>
            </p:nvSpPr>
            <p:spPr bwMode="auto">
              <a:xfrm rot="16200000">
                <a:off x="3989" y="3766"/>
                <a:ext cx="50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LERI 1MO</a:t>
                </a:r>
                <a:endParaRPr kumimoji="0" lang="en-US" altLang="en-US" sz="1800" b="0" i="0" u="none" strike="noStrike" cap="none" normalizeH="0" baseline="0">
                  <a:ln>
                    <a:noFill/>
                  </a:ln>
                  <a:solidFill>
                    <a:schemeClr val="tx1">
                      <a:lumMod val="75000"/>
                      <a:lumOff val="25000"/>
                    </a:schemeClr>
                  </a:solidFill>
                  <a:effectLst/>
                </a:endParaRPr>
              </a:p>
            </p:txBody>
          </p:sp>
          <p:sp>
            <p:nvSpPr>
              <p:cNvPr id="168" name="Rectangle 152"/>
              <p:cNvSpPr>
                <a:spLocks noChangeArrowheads="1"/>
              </p:cNvSpPr>
              <p:nvPr/>
            </p:nvSpPr>
            <p:spPr bwMode="auto">
              <a:xfrm rot="16200000">
                <a:off x="4187" y="3768"/>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SPEI 1MO</a:t>
                </a:r>
                <a:endParaRPr kumimoji="0" lang="en-US" altLang="en-US" sz="1800" b="0" i="0" u="none" strike="noStrike" cap="none" normalizeH="0" baseline="0">
                  <a:ln>
                    <a:noFill/>
                  </a:ln>
                  <a:solidFill>
                    <a:schemeClr val="tx1">
                      <a:lumMod val="75000"/>
                      <a:lumOff val="25000"/>
                    </a:schemeClr>
                  </a:solidFill>
                  <a:effectLst/>
                </a:endParaRPr>
              </a:p>
            </p:txBody>
          </p:sp>
          <p:sp>
            <p:nvSpPr>
              <p:cNvPr id="169" name="Rectangle 153"/>
              <p:cNvSpPr>
                <a:spLocks noChangeArrowheads="1"/>
              </p:cNvSpPr>
              <p:nvPr/>
            </p:nvSpPr>
            <p:spPr bwMode="auto">
              <a:xfrm rot="16200000">
                <a:off x="4385" y="3767"/>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SPEI 3MO</a:t>
                </a:r>
                <a:endParaRPr kumimoji="0" lang="en-US" altLang="en-US" sz="1800" b="0" i="0" u="none" strike="noStrike" cap="none" normalizeH="0" baseline="0">
                  <a:ln>
                    <a:noFill/>
                  </a:ln>
                  <a:solidFill>
                    <a:schemeClr val="tx1">
                      <a:lumMod val="75000"/>
                      <a:lumOff val="25000"/>
                    </a:schemeClr>
                  </a:solidFill>
                  <a:effectLst/>
                </a:endParaRPr>
              </a:p>
            </p:txBody>
          </p:sp>
          <p:sp>
            <p:nvSpPr>
              <p:cNvPr id="170" name="Rectangle 154"/>
              <p:cNvSpPr>
                <a:spLocks noChangeArrowheads="1"/>
              </p:cNvSpPr>
              <p:nvPr/>
            </p:nvSpPr>
            <p:spPr bwMode="auto">
              <a:xfrm rot="16200000">
                <a:off x="4613" y="3736"/>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1MO</a:t>
                </a:r>
                <a:endParaRPr kumimoji="0" lang="en-US" altLang="en-US" sz="1800" b="0" i="0" u="none" strike="noStrike" cap="none" normalizeH="0" baseline="0">
                  <a:ln>
                    <a:noFill/>
                  </a:ln>
                  <a:solidFill>
                    <a:schemeClr val="tx1">
                      <a:lumMod val="75000"/>
                      <a:lumOff val="25000"/>
                    </a:schemeClr>
                  </a:solidFill>
                  <a:effectLst/>
                </a:endParaRPr>
              </a:p>
            </p:txBody>
          </p:sp>
          <p:sp>
            <p:nvSpPr>
              <p:cNvPr id="171" name="Rectangle 155"/>
              <p:cNvSpPr>
                <a:spLocks noChangeArrowheads="1"/>
              </p:cNvSpPr>
              <p:nvPr/>
            </p:nvSpPr>
            <p:spPr bwMode="auto">
              <a:xfrm rot="16200000">
                <a:off x="4808" y="3736"/>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3MO</a:t>
                </a:r>
                <a:endParaRPr kumimoji="0" lang="en-US" altLang="en-US" sz="1800" b="0" i="0" u="none" strike="noStrike" cap="none" normalizeH="0" baseline="0">
                  <a:ln>
                    <a:noFill/>
                  </a:ln>
                  <a:solidFill>
                    <a:schemeClr val="tx1">
                      <a:lumMod val="75000"/>
                      <a:lumOff val="25000"/>
                    </a:schemeClr>
                  </a:solidFill>
                  <a:effectLst/>
                </a:endParaRPr>
              </a:p>
            </p:txBody>
          </p:sp>
          <p:sp>
            <p:nvSpPr>
              <p:cNvPr id="172" name="Rectangle 156"/>
              <p:cNvSpPr>
                <a:spLocks noChangeArrowheads="1"/>
              </p:cNvSpPr>
              <p:nvPr/>
            </p:nvSpPr>
            <p:spPr bwMode="auto">
              <a:xfrm>
                <a:off x="4376" y="1100"/>
                <a:ext cx="2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lumMod val="75000"/>
                      </a:schemeClr>
                    </a:solidFill>
                    <a:effectLst/>
                    <a:latin typeface="Century Gothic" panose="020B0502020202020204" pitchFamily="34" charset="0"/>
                  </a:rPr>
                  <a:t>Sep</a:t>
                </a:r>
                <a:endParaRPr kumimoji="0" lang="en-US" altLang="en-US" sz="1600" b="0" i="0" u="none" strike="noStrike" cap="none" normalizeH="0" baseline="0" dirty="0">
                  <a:ln>
                    <a:noFill/>
                  </a:ln>
                  <a:solidFill>
                    <a:schemeClr val="bg1">
                      <a:lumMod val="75000"/>
                    </a:schemeClr>
                  </a:solidFill>
                  <a:effectLst/>
                </a:endParaRPr>
              </a:p>
            </p:txBody>
          </p:sp>
          <p:sp>
            <p:nvSpPr>
              <p:cNvPr id="173" name="Rectangle 157"/>
              <p:cNvSpPr>
                <a:spLocks noChangeArrowheads="1"/>
              </p:cNvSpPr>
              <p:nvPr/>
            </p:nvSpPr>
            <p:spPr bwMode="auto">
              <a:xfrm>
                <a:off x="5372" y="3118"/>
                <a:ext cx="166" cy="312"/>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158"/>
              <p:cNvSpPr>
                <a:spLocks noChangeArrowheads="1"/>
              </p:cNvSpPr>
              <p:nvPr/>
            </p:nvSpPr>
            <p:spPr bwMode="auto">
              <a:xfrm>
                <a:off x="5372" y="2285"/>
                <a:ext cx="166" cy="833"/>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159"/>
              <p:cNvSpPr>
                <a:spLocks noChangeArrowheads="1"/>
              </p:cNvSpPr>
              <p:nvPr/>
            </p:nvSpPr>
            <p:spPr bwMode="auto">
              <a:xfrm>
                <a:off x="5372" y="2134"/>
                <a:ext cx="166" cy="151"/>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160"/>
              <p:cNvSpPr>
                <a:spLocks noChangeArrowheads="1"/>
              </p:cNvSpPr>
              <p:nvPr/>
            </p:nvSpPr>
            <p:spPr bwMode="auto">
              <a:xfrm>
                <a:off x="5372" y="2082"/>
                <a:ext cx="166" cy="52"/>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Rectangle 161"/>
              <p:cNvSpPr>
                <a:spLocks noChangeArrowheads="1"/>
              </p:cNvSpPr>
              <p:nvPr/>
            </p:nvSpPr>
            <p:spPr bwMode="auto">
              <a:xfrm>
                <a:off x="5372" y="2080"/>
                <a:ext cx="166" cy="2"/>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Rectangle 162"/>
              <p:cNvSpPr>
                <a:spLocks noChangeArrowheads="1"/>
              </p:cNvSpPr>
              <p:nvPr/>
            </p:nvSpPr>
            <p:spPr bwMode="auto">
              <a:xfrm>
                <a:off x="5372" y="1306"/>
                <a:ext cx="166" cy="774"/>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163"/>
              <p:cNvSpPr>
                <a:spLocks noChangeArrowheads="1"/>
              </p:cNvSpPr>
              <p:nvPr/>
            </p:nvSpPr>
            <p:spPr bwMode="auto">
              <a:xfrm>
                <a:off x="5570" y="3153"/>
                <a:ext cx="166" cy="277"/>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164"/>
              <p:cNvSpPr>
                <a:spLocks noChangeArrowheads="1"/>
              </p:cNvSpPr>
              <p:nvPr/>
            </p:nvSpPr>
            <p:spPr bwMode="auto">
              <a:xfrm>
                <a:off x="5570" y="2961"/>
                <a:ext cx="166" cy="192"/>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165"/>
              <p:cNvSpPr>
                <a:spLocks noChangeArrowheads="1"/>
              </p:cNvSpPr>
              <p:nvPr/>
            </p:nvSpPr>
            <p:spPr bwMode="auto">
              <a:xfrm>
                <a:off x="5570" y="2888"/>
                <a:ext cx="166" cy="73"/>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166"/>
              <p:cNvSpPr>
                <a:spLocks noChangeArrowheads="1"/>
              </p:cNvSpPr>
              <p:nvPr/>
            </p:nvSpPr>
            <p:spPr bwMode="auto">
              <a:xfrm>
                <a:off x="5570" y="2875"/>
                <a:ext cx="166" cy="13"/>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le 167"/>
              <p:cNvSpPr>
                <a:spLocks noChangeArrowheads="1"/>
              </p:cNvSpPr>
              <p:nvPr/>
            </p:nvSpPr>
            <p:spPr bwMode="auto">
              <a:xfrm>
                <a:off x="5570" y="2875"/>
                <a:ext cx="166"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168"/>
              <p:cNvSpPr>
                <a:spLocks noChangeArrowheads="1"/>
              </p:cNvSpPr>
              <p:nvPr/>
            </p:nvSpPr>
            <p:spPr bwMode="auto">
              <a:xfrm>
                <a:off x="5570" y="1306"/>
                <a:ext cx="166" cy="1569"/>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le 169"/>
              <p:cNvSpPr>
                <a:spLocks noChangeArrowheads="1"/>
              </p:cNvSpPr>
              <p:nvPr/>
            </p:nvSpPr>
            <p:spPr bwMode="auto">
              <a:xfrm>
                <a:off x="5768" y="3406"/>
                <a:ext cx="163" cy="24"/>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Rectangle 170"/>
              <p:cNvSpPr>
                <a:spLocks noChangeArrowheads="1"/>
              </p:cNvSpPr>
              <p:nvPr/>
            </p:nvSpPr>
            <p:spPr bwMode="auto">
              <a:xfrm>
                <a:off x="5768" y="3403"/>
                <a:ext cx="163" cy="3"/>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171"/>
              <p:cNvSpPr>
                <a:spLocks noChangeArrowheads="1"/>
              </p:cNvSpPr>
              <p:nvPr/>
            </p:nvSpPr>
            <p:spPr bwMode="auto">
              <a:xfrm>
                <a:off x="5768" y="3403"/>
                <a:ext cx="163" cy="1"/>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Rectangle 172"/>
              <p:cNvSpPr>
                <a:spLocks noChangeArrowheads="1"/>
              </p:cNvSpPr>
              <p:nvPr/>
            </p:nvSpPr>
            <p:spPr bwMode="auto">
              <a:xfrm>
                <a:off x="5768" y="3403"/>
                <a:ext cx="163"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173"/>
              <p:cNvSpPr>
                <a:spLocks noChangeArrowheads="1"/>
              </p:cNvSpPr>
              <p:nvPr/>
            </p:nvSpPr>
            <p:spPr bwMode="auto">
              <a:xfrm>
                <a:off x="5768" y="3403"/>
                <a:ext cx="163"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Rectangle 174"/>
              <p:cNvSpPr>
                <a:spLocks noChangeArrowheads="1"/>
              </p:cNvSpPr>
              <p:nvPr/>
            </p:nvSpPr>
            <p:spPr bwMode="auto">
              <a:xfrm>
                <a:off x="5768" y="1306"/>
                <a:ext cx="163" cy="2097"/>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175"/>
              <p:cNvSpPr>
                <a:spLocks noChangeArrowheads="1"/>
              </p:cNvSpPr>
              <p:nvPr/>
            </p:nvSpPr>
            <p:spPr bwMode="auto">
              <a:xfrm>
                <a:off x="5966" y="3123"/>
                <a:ext cx="163" cy="307"/>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Rectangle 176"/>
              <p:cNvSpPr>
                <a:spLocks noChangeArrowheads="1"/>
              </p:cNvSpPr>
              <p:nvPr/>
            </p:nvSpPr>
            <p:spPr bwMode="auto">
              <a:xfrm>
                <a:off x="5966" y="2786"/>
                <a:ext cx="163" cy="337"/>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177"/>
              <p:cNvSpPr>
                <a:spLocks noChangeArrowheads="1"/>
              </p:cNvSpPr>
              <p:nvPr/>
            </p:nvSpPr>
            <p:spPr bwMode="auto">
              <a:xfrm>
                <a:off x="5966" y="2727"/>
                <a:ext cx="163" cy="59"/>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Rectangle 178"/>
              <p:cNvSpPr>
                <a:spLocks noChangeArrowheads="1"/>
              </p:cNvSpPr>
              <p:nvPr/>
            </p:nvSpPr>
            <p:spPr bwMode="auto">
              <a:xfrm>
                <a:off x="5966" y="2713"/>
                <a:ext cx="163" cy="14"/>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Rectangle 179"/>
              <p:cNvSpPr>
                <a:spLocks noChangeArrowheads="1"/>
              </p:cNvSpPr>
              <p:nvPr/>
            </p:nvSpPr>
            <p:spPr bwMode="auto">
              <a:xfrm>
                <a:off x="5966" y="2713"/>
                <a:ext cx="163"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Rectangle 180"/>
              <p:cNvSpPr>
                <a:spLocks noChangeArrowheads="1"/>
              </p:cNvSpPr>
              <p:nvPr/>
            </p:nvSpPr>
            <p:spPr bwMode="auto">
              <a:xfrm>
                <a:off x="5966" y="1306"/>
                <a:ext cx="163" cy="1407"/>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Rectangle 181"/>
              <p:cNvSpPr>
                <a:spLocks noChangeArrowheads="1"/>
              </p:cNvSpPr>
              <p:nvPr/>
            </p:nvSpPr>
            <p:spPr bwMode="auto">
              <a:xfrm>
                <a:off x="6161" y="3430"/>
                <a:ext cx="166" cy="1"/>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Rectangle 182"/>
              <p:cNvSpPr>
                <a:spLocks noChangeArrowheads="1"/>
              </p:cNvSpPr>
              <p:nvPr/>
            </p:nvSpPr>
            <p:spPr bwMode="auto">
              <a:xfrm>
                <a:off x="6161" y="3430"/>
                <a:ext cx="166" cy="1"/>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Rectangle 183"/>
              <p:cNvSpPr>
                <a:spLocks noChangeArrowheads="1"/>
              </p:cNvSpPr>
              <p:nvPr/>
            </p:nvSpPr>
            <p:spPr bwMode="auto">
              <a:xfrm>
                <a:off x="6161" y="3430"/>
                <a:ext cx="166" cy="1"/>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Rectangle 184"/>
              <p:cNvSpPr>
                <a:spLocks noChangeArrowheads="1"/>
              </p:cNvSpPr>
              <p:nvPr/>
            </p:nvSpPr>
            <p:spPr bwMode="auto">
              <a:xfrm>
                <a:off x="6161" y="3430"/>
                <a:ext cx="166"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Rectangle 185"/>
              <p:cNvSpPr>
                <a:spLocks noChangeArrowheads="1"/>
              </p:cNvSpPr>
              <p:nvPr/>
            </p:nvSpPr>
            <p:spPr bwMode="auto">
              <a:xfrm>
                <a:off x="6161" y="3430"/>
                <a:ext cx="166"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Rectangle 186"/>
              <p:cNvSpPr>
                <a:spLocks noChangeArrowheads="1"/>
              </p:cNvSpPr>
              <p:nvPr/>
            </p:nvSpPr>
            <p:spPr bwMode="auto">
              <a:xfrm>
                <a:off x="6161" y="1306"/>
                <a:ext cx="166" cy="2124"/>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Rectangle 187"/>
              <p:cNvSpPr>
                <a:spLocks noChangeArrowheads="1"/>
              </p:cNvSpPr>
              <p:nvPr/>
            </p:nvSpPr>
            <p:spPr bwMode="auto">
              <a:xfrm>
                <a:off x="6359" y="3287"/>
                <a:ext cx="165" cy="143"/>
              </a:xfrm>
              <a:prstGeom prst="rect">
                <a:avLst/>
              </a:prstGeom>
              <a:solidFill>
                <a:srgbClr val="FFEC8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188"/>
              <p:cNvSpPr>
                <a:spLocks noChangeArrowheads="1"/>
              </p:cNvSpPr>
              <p:nvPr/>
            </p:nvSpPr>
            <p:spPr bwMode="auto">
              <a:xfrm>
                <a:off x="6359" y="3215"/>
                <a:ext cx="165" cy="72"/>
              </a:xfrm>
              <a:prstGeom prst="rect">
                <a:avLst/>
              </a:prstGeom>
              <a:solidFill>
                <a:srgbClr val="EEC591"/>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Rectangle 189"/>
              <p:cNvSpPr>
                <a:spLocks noChangeArrowheads="1"/>
              </p:cNvSpPr>
              <p:nvPr/>
            </p:nvSpPr>
            <p:spPr bwMode="auto">
              <a:xfrm>
                <a:off x="6359" y="3212"/>
                <a:ext cx="165" cy="3"/>
              </a:xfrm>
              <a:prstGeom prst="rect">
                <a:avLst/>
              </a:prstGeom>
              <a:solidFill>
                <a:srgbClr val="FF7F24"/>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Rectangle 190"/>
              <p:cNvSpPr>
                <a:spLocks noChangeArrowheads="1"/>
              </p:cNvSpPr>
              <p:nvPr/>
            </p:nvSpPr>
            <p:spPr bwMode="auto">
              <a:xfrm>
                <a:off x="6359" y="3212"/>
                <a:ext cx="165" cy="1"/>
              </a:xfrm>
              <a:prstGeom prst="rect">
                <a:avLst/>
              </a:prstGeom>
              <a:solidFill>
                <a:srgbClr val="FF0000"/>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191"/>
              <p:cNvSpPr>
                <a:spLocks noChangeArrowheads="1"/>
              </p:cNvSpPr>
              <p:nvPr/>
            </p:nvSpPr>
            <p:spPr bwMode="auto">
              <a:xfrm>
                <a:off x="6359" y="3212"/>
                <a:ext cx="165" cy="1"/>
              </a:xfrm>
              <a:prstGeom prst="rect">
                <a:avLst/>
              </a:prstGeom>
              <a:solidFill>
                <a:srgbClr val="A52A2A"/>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Rectangle 192"/>
              <p:cNvSpPr>
                <a:spLocks noChangeArrowheads="1"/>
              </p:cNvSpPr>
              <p:nvPr/>
            </p:nvSpPr>
            <p:spPr bwMode="auto">
              <a:xfrm>
                <a:off x="6359" y="1306"/>
                <a:ext cx="165" cy="1906"/>
              </a:xfrm>
              <a:prstGeom prst="rect">
                <a:avLst/>
              </a:prstGeom>
              <a:solidFill>
                <a:srgbClr val="EBEBEB"/>
              </a:solid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Rectangle 193"/>
              <p:cNvSpPr>
                <a:spLocks noChangeArrowheads="1"/>
              </p:cNvSpPr>
              <p:nvPr/>
            </p:nvSpPr>
            <p:spPr bwMode="auto">
              <a:xfrm rot="16200000">
                <a:off x="5184" y="3788"/>
                <a:ext cx="5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EDDI 1MO</a:t>
                </a:r>
                <a:endParaRPr kumimoji="0" lang="en-US" altLang="en-US" sz="1800" b="0" i="0" u="none" strike="noStrike" cap="none" normalizeH="0" baseline="0">
                  <a:ln>
                    <a:noFill/>
                  </a:ln>
                  <a:solidFill>
                    <a:schemeClr val="tx1">
                      <a:lumMod val="75000"/>
                      <a:lumOff val="25000"/>
                    </a:schemeClr>
                  </a:solidFill>
                  <a:effectLst/>
                </a:endParaRPr>
              </a:p>
            </p:txBody>
          </p:sp>
          <p:sp>
            <p:nvSpPr>
              <p:cNvPr id="210" name="Rectangle 194"/>
              <p:cNvSpPr>
                <a:spLocks noChangeArrowheads="1"/>
              </p:cNvSpPr>
              <p:nvPr/>
            </p:nvSpPr>
            <p:spPr bwMode="auto">
              <a:xfrm rot="16200000">
                <a:off x="5404" y="3765"/>
                <a:ext cx="50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LERI 1MO</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211" name="Rectangle 195"/>
              <p:cNvSpPr>
                <a:spLocks noChangeArrowheads="1"/>
              </p:cNvSpPr>
              <p:nvPr/>
            </p:nvSpPr>
            <p:spPr bwMode="auto">
              <a:xfrm rot="16200000">
                <a:off x="5602" y="3767"/>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SPEI 1MO</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212" name="Rectangle 196"/>
              <p:cNvSpPr>
                <a:spLocks noChangeArrowheads="1"/>
              </p:cNvSpPr>
              <p:nvPr/>
            </p:nvSpPr>
            <p:spPr bwMode="auto">
              <a:xfrm rot="16200000">
                <a:off x="5800" y="3767"/>
                <a:ext cx="5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SPEI 3MO</a:t>
                </a:r>
                <a:endParaRPr kumimoji="0" lang="en-US" altLang="en-US" sz="1800" b="0" i="0" u="none" strike="noStrike" cap="none" normalizeH="0" baseline="0">
                  <a:ln>
                    <a:noFill/>
                  </a:ln>
                  <a:solidFill>
                    <a:schemeClr val="tx1">
                      <a:lumMod val="75000"/>
                      <a:lumOff val="25000"/>
                    </a:schemeClr>
                  </a:solidFill>
                  <a:effectLst/>
                </a:endParaRPr>
              </a:p>
            </p:txBody>
          </p:sp>
          <p:sp>
            <p:nvSpPr>
              <p:cNvPr id="213" name="Rectangle 197"/>
              <p:cNvSpPr>
                <a:spLocks noChangeArrowheads="1"/>
              </p:cNvSpPr>
              <p:nvPr/>
            </p:nvSpPr>
            <p:spPr bwMode="auto">
              <a:xfrm rot="16200000">
                <a:off x="6028" y="3736"/>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1MO</a:t>
                </a:r>
                <a:endParaRPr kumimoji="0" lang="en-US" altLang="en-US" sz="1800" b="0" i="0" u="none" strike="noStrike" cap="none" normalizeH="0" baseline="0">
                  <a:ln>
                    <a:noFill/>
                  </a:ln>
                  <a:solidFill>
                    <a:schemeClr val="tx1">
                      <a:lumMod val="75000"/>
                      <a:lumOff val="25000"/>
                    </a:schemeClr>
                  </a:solidFill>
                  <a:effectLst/>
                </a:endParaRPr>
              </a:p>
            </p:txBody>
          </p:sp>
          <p:sp>
            <p:nvSpPr>
              <p:cNvPr id="214" name="Rectangle 198"/>
              <p:cNvSpPr>
                <a:spLocks noChangeArrowheads="1"/>
              </p:cNvSpPr>
              <p:nvPr/>
            </p:nvSpPr>
            <p:spPr bwMode="auto">
              <a:xfrm rot="16200000">
                <a:off x="6223" y="3736"/>
                <a:ext cx="4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SPI 3MO</a:t>
                </a:r>
                <a:endParaRPr kumimoji="0" lang="en-US" altLang="en-US" sz="1800" b="0" i="0" u="none" strike="noStrike" cap="none" normalizeH="0" baseline="0">
                  <a:ln>
                    <a:noFill/>
                  </a:ln>
                  <a:solidFill>
                    <a:schemeClr val="tx1">
                      <a:lumMod val="75000"/>
                      <a:lumOff val="25000"/>
                    </a:schemeClr>
                  </a:solidFill>
                  <a:effectLst/>
                </a:endParaRPr>
              </a:p>
            </p:txBody>
          </p:sp>
          <p:sp>
            <p:nvSpPr>
              <p:cNvPr id="215" name="Rectangle 199"/>
              <p:cNvSpPr>
                <a:spLocks noChangeArrowheads="1"/>
              </p:cNvSpPr>
              <p:nvPr/>
            </p:nvSpPr>
            <p:spPr bwMode="auto">
              <a:xfrm>
                <a:off x="5788" y="1095"/>
                <a:ext cx="28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lumMod val="75000"/>
                      </a:schemeClr>
                    </a:solidFill>
                    <a:effectLst/>
                    <a:latin typeface="Century Gothic" panose="020B0502020202020204" pitchFamily="34" charset="0"/>
                  </a:rPr>
                  <a:t>Oct</a:t>
                </a:r>
                <a:endParaRPr kumimoji="0" lang="en-US" altLang="en-US" sz="1600" b="0" i="0" u="none" strike="noStrike" cap="none" normalizeH="0" baseline="0" dirty="0">
                  <a:ln>
                    <a:noFill/>
                  </a:ln>
                  <a:solidFill>
                    <a:schemeClr val="bg1">
                      <a:lumMod val="75000"/>
                    </a:schemeClr>
                  </a:solidFill>
                  <a:effectLst/>
                </a:endParaRPr>
              </a:p>
            </p:txBody>
          </p:sp>
          <p:sp>
            <p:nvSpPr>
              <p:cNvPr id="216" name="Rectangle 200"/>
              <p:cNvSpPr>
                <a:spLocks noChangeArrowheads="1"/>
              </p:cNvSpPr>
              <p:nvPr/>
            </p:nvSpPr>
            <p:spPr bwMode="auto">
              <a:xfrm>
                <a:off x="6712" y="2029"/>
                <a:ext cx="81" cy="78"/>
              </a:xfrm>
              <a:prstGeom prst="rect">
                <a:avLst/>
              </a:prstGeom>
              <a:solidFill>
                <a:srgbClr val="FFE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201"/>
              <p:cNvSpPr>
                <a:spLocks noChangeArrowheads="1"/>
              </p:cNvSpPr>
              <p:nvPr/>
            </p:nvSpPr>
            <p:spPr bwMode="auto">
              <a:xfrm>
                <a:off x="6712" y="2155"/>
                <a:ext cx="81" cy="78"/>
              </a:xfrm>
              <a:prstGeom prst="rect">
                <a:avLst/>
              </a:prstGeom>
              <a:solidFill>
                <a:srgbClr val="EEC5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202"/>
              <p:cNvSpPr>
                <a:spLocks noChangeArrowheads="1"/>
              </p:cNvSpPr>
              <p:nvPr/>
            </p:nvSpPr>
            <p:spPr bwMode="auto">
              <a:xfrm>
                <a:off x="6712" y="2282"/>
                <a:ext cx="81" cy="78"/>
              </a:xfrm>
              <a:prstGeom prst="rect">
                <a:avLst/>
              </a:prstGeom>
              <a:solidFill>
                <a:srgbClr val="FF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203"/>
              <p:cNvSpPr>
                <a:spLocks noChangeArrowheads="1"/>
              </p:cNvSpPr>
              <p:nvPr/>
            </p:nvSpPr>
            <p:spPr bwMode="auto">
              <a:xfrm>
                <a:off x="6712" y="2406"/>
                <a:ext cx="81" cy="7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204"/>
              <p:cNvSpPr>
                <a:spLocks noChangeArrowheads="1"/>
              </p:cNvSpPr>
              <p:nvPr/>
            </p:nvSpPr>
            <p:spPr bwMode="auto">
              <a:xfrm>
                <a:off x="6712" y="2533"/>
                <a:ext cx="81" cy="78"/>
              </a:xfrm>
              <a:prstGeom prst="rect">
                <a:avLst/>
              </a:prstGeom>
              <a:solidFill>
                <a:srgbClr val="A52A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206"/>
            <p:cNvSpPr>
              <a:spLocks noChangeArrowheads="1"/>
            </p:cNvSpPr>
            <p:nvPr/>
          </p:nvSpPr>
          <p:spPr bwMode="auto">
            <a:xfrm>
              <a:off x="6712" y="2659"/>
              <a:ext cx="81" cy="79"/>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07"/>
            <p:cNvSpPr>
              <a:spLocks noChangeArrowheads="1"/>
            </p:cNvSpPr>
            <p:nvPr/>
          </p:nvSpPr>
          <p:spPr bwMode="auto">
            <a:xfrm>
              <a:off x="6847" y="1996"/>
              <a:ext cx="1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D0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15" name="Rectangle 208"/>
            <p:cNvSpPr>
              <a:spLocks noChangeArrowheads="1"/>
            </p:cNvSpPr>
            <p:nvPr/>
          </p:nvSpPr>
          <p:spPr bwMode="auto">
            <a:xfrm>
              <a:off x="6847" y="2120"/>
              <a:ext cx="1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D1</a:t>
              </a:r>
              <a:endParaRPr kumimoji="0" lang="en-US" altLang="en-US" sz="1800" b="0" i="0" u="none" strike="noStrike" cap="none" normalizeH="0" baseline="0">
                <a:ln>
                  <a:noFill/>
                </a:ln>
                <a:solidFill>
                  <a:schemeClr val="tx1">
                    <a:lumMod val="75000"/>
                    <a:lumOff val="25000"/>
                  </a:schemeClr>
                </a:solidFill>
                <a:effectLst/>
              </a:endParaRPr>
            </a:p>
          </p:txBody>
        </p:sp>
        <p:sp>
          <p:nvSpPr>
            <p:cNvPr id="16" name="Rectangle 209"/>
            <p:cNvSpPr>
              <a:spLocks noChangeArrowheads="1"/>
            </p:cNvSpPr>
            <p:nvPr/>
          </p:nvSpPr>
          <p:spPr bwMode="auto">
            <a:xfrm>
              <a:off x="6847" y="2246"/>
              <a:ext cx="1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D2</a:t>
              </a:r>
              <a:endParaRPr kumimoji="0" lang="en-US" altLang="en-US" sz="1800" b="0" i="0" u="none" strike="noStrike" cap="none" normalizeH="0" baseline="0">
                <a:ln>
                  <a:noFill/>
                </a:ln>
                <a:solidFill>
                  <a:schemeClr val="tx1">
                    <a:lumMod val="75000"/>
                    <a:lumOff val="25000"/>
                  </a:schemeClr>
                </a:solidFill>
                <a:effectLst/>
              </a:endParaRPr>
            </a:p>
          </p:txBody>
        </p:sp>
        <p:sp>
          <p:nvSpPr>
            <p:cNvPr id="17" name="Rectangle 210"/>
            <p:cNvSpPr>
              <a:spLocks noChangeArrowheads="1"/>
            </p:cNvSpPr>
            <p:nvPr/>
          </p:nvSpPr>
          <p:spPr bwMode="auto">
            <a:xfrm>
              <a:off x="6847" y="2373"/>
              <a:ext cx="1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D3</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18" name="Rectangle 211"/>
            <p:cNvSpPr>
              <a:spLocks noChangeArrowheads="1"/>
            </p:cNvSpPr>
            <p:nvPr/>
          </p:nvSpPr>
          <p:spPr bwMode="auto">
            <a:xfrm>
              <a:off x="6847" y="2500"/>
              <a:ext cx="1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D4</a:t>
              </a:r>
              <a:endParaRPr kumimoji="0" lang="en-US" altLang="en-US" sz="1800" b="0" i="0" u="none" strike="noStrike" cap="none" normalizeH="0" baseline="0">
                <a:ln>
                  <a:noFill/>
                </a:ln>
                <a:solidFill>
                  <a:schemeClr val="tx1">
                    <a:lumMod val="75000"/>
                    <a:lumOff val="25000"/>
                  </a:schemeClr>
                </a:solidFill>
                <a:effectLst/>
              </a:endParaRPr>
            </a:p>
          </p:txBody>
        </p:sp>
        <p:sp>
          <p:nvSpPr>
            <p:cNvPr id="19" name="Rectangle 212"/>
            <p:cNvSpPr>
              <a:spLocks noChangeArrowheads="1"/>
            </p:cNvSpPr>
            <p:nvPr/>
          </p:nvSpPr>
          <p:spPr bwMode="auto">
            <a:xfrm>
              <a:off x="6847" y="2624"/>
              <a:ext cx="1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lumMod val="75000"/>
                      <a:lumOff val="25000"/>
                    </a:schemeClr>
                  </a:solidFill>
                  <a:effectLst/>
                  <a:latin typeface="Century Gothic" panose="020B0502020202020204" pitchFamily="34" charset="0"/>
                </a:rPr>
                <a:t>ND</a:t>
              </a:r>
              <a:endParaRPr kumimoji="0" lang="en-US" altLang="en-US" sz="1800" b="0" i="0" u="none" strike="noStrike" cap="none" normalizeH="0" baseline="0">
                <a:ln>
                  <a:noFill/>
                </a:ln>
                <a:solidFill>
                  <a:schemeClr val="tx1">
                    <a:lumMod val="75000"/>
                    <a:lumOff val="25000"/>
                  </a:schemeClr>
                </a:solidFill>
                <a:effectLst/>
              </a:endParaRPr>
            </a:p>
          </p:txBody>
        </p:sp>
        <p:sp>
          <p:nvSpPr>
            <p:cNvPr id="20" name="Rectangle 213"/>
            <p:cNvSpPr>
              <a:spLocks noChangeArrowheads="1"/>
            </p:cNvSpPr>
            <p:nvPr/>
          </p:nvSpPr>
          <p:spPr bwMode="auto">
            <a:xfrm>
              <a:off x="1389" y="716"/>
              <a:ext cx="504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lumMod val="75000"/>
                      <a:lumOff val="25000"/>
                    </a:schemeClr>
                  </a:solidFill>
                  <a:effectLst/>
                  <a:latin typeface="Century Gothic" panose="020B0502020202020204" pitchFamily="34" charset="0"/>
                </a:rPr>
                <a:t>2019 </a:t>
              </a:r>
              <a:r>
                <a:rPr lang="en-US" altLang="en-US" sz="2800" dirty="0">
                  <a:solidFill>
                    <a:schemeClr val="tx1">
                      <a:lumMod val="75000"/>
                      <a:lumOff val="25000"/>
                    </a:schemeClr>
                  </a:solidFill>
                  <a:latin typeface="Century Gothic" panose="020B0502020202020204" pitchFamily="34" charset="0"/>
                </a:rPr>
                <a:t>Regional d</a:t>
              </a:r>
              <a:r>
                <a:rPr kumimoji="0" lang="en-US" altLang="en-US" sz="2800" b="0" i="0" u="none" strike="noStrike" cap="none" normalizeH="0" baseline="0" dirty="0">
                  <a:ln>
                    <a:noFill/>
                  </a:ln>
                  <a:solidFill>
                    <a:schemeClr val="tx1">
                      <a:lumMod val="75000"/>
                      <a:lumOff val="25000"/>
                    </a:schemeClr>
                  </a:solidFill>
                  <a:effectLst/>
                  <a:latin typeface="Century Gothic" panose="020B0502020202020204" pitchFamily="34" charset="0"/>
                </a:rPr>
                <a:t>rought classification by month</a:t>
              </a:r>
              <a:endParaRPr kumimoji="0" lang="en-US" altLang="en-US" sz="1800" b="0" i="0" u="none" strike="noStrike" cap="none" normalizeH="0" baseline="0" dirty="0">
                <a:ln>
                  <a:noFill/>
                </a:ln>
                <a:solidFill>
                  <a:schemeClr val="tx1">
                    <a:lumMod val="75000"/>
                    <a:lumOff val="25000"/>
                  </a:schemeClr>
                </a:solidFill>
                <a:effectLst/>
              </a:endParaRPr>
            </a:p>
          </p:txBody>
        </p:sp>
      </p:grpSp>
      <p:sp>
        <p:nvSpPr>
          <p:cNvPr id="221" name="Rectangle 67"/>
          <p:cNvSpPr>
            <a:spLocks noChangeArrowheads="1"/>
          </p:cNvSpPr>
          <p:nvPr/>
        </p:nvSpPr>
        <p:spPr bwMode="auto">
          <a:xfrm rot="16200000">
            <a:off x="-28415" y="3586298"/>
            <a:ext cx="17801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lumMod val="75000"/>
                    <a:lumOff val="25000"/>
                  </a:schemeClr>
                </a:solidFill>
                <a:effectLst/>
                <a:latin typeface="Century Gothic" panose="020B0502020202020204" pitchFamily="34" charset="0"/>
              </a:rPr>
              <a:t>Percent area (%)</a:t>
            </a:r>
            <a:endParaRPr kumimoji="0" lang="en-US" altLang="en-US" sz="1800" b="0" i="0" u="none" strike="noStrike" cap="none" normalizeH="0" baseline="0" dirty="0">
              <a:ln>
                <a:noFill/>
              </a:ln>
              <a:solidFill>
                <a:schemeClr val="tx1">
                  <a:lumMod val="75000"/>
                  <a:lumOff val="25000"/>
                </a:schemeClr>
              </a:solidFill>
              <a:effectLst/>
            </a:endParaRPr>
          </a:p>
        </p:txBody>
      </p:sp>
    </p:spTree>
    <p:extLst>
      <p:ext uri="{BB962C8B-B14F-4D97-AF65-F5344CB8AC3E}">
        <p14:creationId xmlns:p14="http://schemas.microsoft.com/office/powerpoint/2010/main" val="1290492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4FAF5B-A523-B145-A410-128B40B3093C}"/>
              </a:ext>
            </a:extLst>
          </p:cNvPr>
          <p:cNvPicPr>
            <a:picLocks noChangeAspect="1"/>
          </p:cNvPicPr>
          <p:nvPr/>
        </p:nvPicPr>
        <p:blipFill rotWithShape="1">
          <a:blip r:embed="rId2"/>
          <a:srcRect l="4673" t="8892" r="10599" b="3757"/>
          <a:stretch/>
        </p:blipFill>
        <p:spPr>
          <a:xfrm>
            <a:off x="5488685" y="3566135"/>
            <a:ext cx="5103148" cy="2531300"/>
          </a:xfrm>
          <a:prstGeom prst="rect">
            <a:avLst/>
          </a:prstGeom>
        </p:spPr>
      </p:pic>
      <p:pic>
        <p:nvPicPr>
          <p:cNvPr id="9" name="Picture 8">
            <a:extLst>
              <a:ext uri="{FF2B5EF4-FFF2-40B4-BE49-F238E27FC236}">
                <a16:creationId xmlns:a16="http://schemas.microsoft.com/office/drawing/2014/main" id="{63BB5417-5ACF-E345-BC0F-3231BAB8251D}"/>
              </a:ext>
            </a:extLst>
          </p:cNvPr>
          <p:cNvPicPr>
            <a:picLocks noChangeAspect="1"/>
          </p:cNvPicPr>
          <p:nvPr/>
        </p:nvPicPr>
        <p:blipFill rotWithShape="1">
          <a:blip r:embed="rId3"/>
          <a:srcRect l="4569" t="10475" r="10599" b="4687"/>
          <a:stretch/>
        </p:blipFill>
        <p:spPr>
          <a:xfrm>
            <a:off x="5431376" y="504723"/>
            <a:ext cx="5109404" cy="2506662"/>
          </a:xfrm>
          <a:prstGeom prst="rect">
            <a:avLst/>
          </a:prstGeom>
        </p:spPr>
      </p:pic>
      <p:pic>
        <p:nvPicPr>
          <p:cNvPr id="10" name="Picture 9">
            <a:extLst>
              <a:ext uri="{FF2B5EF4-FFF2-40B4-BE49-F238E27FC236}">
                <a16:creationId xmlns:a16="http://schemas.microsoft.com/office/drawing/2014/main" id="{FF3DFEC4-EB8C-1744-B770-9DA676F2D087}"/>
              </a:ext>
            </a:extLst>
          </p:cNvPr>
          <p:cNvPicPr>
            <a:picLocks noChangeAspect="1"/>
          </p:cNvPicPr>
          <p:nvPr/>
        </p:nvPicPr>
        <p:blipFill rotWithShape="1">
          <a:blip r:embed="rId4">
            <a:extLst>
              <a:ext uri="{28A0092B-C50C-407E-A947-70E740481C1C}">
                <a14:useLocalDpi xmlns:a14="http://schemas.microsoft.com/office/drawing/2010/main" val="0"/>
              </a:ext>
            </a:extLst>
          </a:blip>
          <a:srcRect l="4945" t="20190" b="19469"/>
          <a:stretch/>
        </p:blipFill>
        <p:spPr>
          <a:xfrm>
            <a:off x="443753" y="2586487"/>
            <a:ext cx="3216509" cy="2041837"/>
          </a:xfrm>
          <a:prstGeom prst="rect">
            <a:avLst/>
          </a:prstGeom>
        </p:spPr>
      </p:pic>
      <p:sp>
        <p:nvSpPr>
          <p:cNvPr id="11" name="Google Shape;112;p4">
            <a:extLst>
              <a:ext uri="{FF2B5EF4-FFF2-40B4-BE49-F238E27FC236}">
                <a16:creationId xmlns:a16="http://schemas.microsoft.com/office/drawing/2014/main" id="{21503C6A-1037-504B-839C-1C1ED03E1A66}"/>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TS Results</a:t>
            </a:r>
            <a:endParaRPr dirty="0"/>
          </a:p>
        </p:txBody>
      </p:sp>
      <p:pic>
        <p:nvPicPr>
          <p:cNvPr id="12" name="Picture 11">
            <a:extLst>
              <a:ext uri="{FF2B5EF4-FFF2-40B4-BE49-F238E27FC236}">
                <a16:creationId xmlns:a16="http://schemas.microsoft.com/office/drawing/2014/main" id="{2F016220-913D-8743-BD84-A69ACE9F69A2}"/>
              </a:ext>
            </a:extLst>
          </p:cNvPr>
          <p:cNvPicPr>
            <a:picLocks noChangeAspect="1"/>
          </p:cNvPicPr>
          <p:nvPr/>
        </p:nvPicPr>
        <p:blipFill rotWithShape="1">
          <a:blip r:embed="rId3"/>
          <a:srcRect l="89401" t="44488" r="7700" b="35291"/>
          <a:stretch/>
        </p:blipFill>
        <p:spPr>
          <a:xfrm>
            <a:off x="10547720" y="1230096"/>
            <a:ext cx="274355" cy="938926"/>
          </a:xfrm>
          <a:prstGeom prst="rect">
            <a:avLst/>
          </a:prstGeom>
        </p:spPr>
      </p:pic>
      <p:sp>
        <p:nvSpPr>
          <p:cNvPr id="13" name="TextBox 12">
            <a:extLst>
              <a:ext uri="{FF2B5EF4-FFF2-40B4-BE49-F238E27FC236}">
                <a16:creationId xmlns:a16="http://schemas.microsoft.com/office/drawing/2014/main" id="{93151A32-7320-A94A-A178-134150054DF8}"/>
              </a:ext>
            </a:extLst>
          </p:cNvPr>
          <p:cNvSpPr txBox="1"/>
          <p:nvPr/>
        </p:nvSpPr>
        <p:spPr>
          <a:xfrm>
            <a:off x="10876381" y="1175808"/>
            <a:ext cx="1101584"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EDDI 1 MO</a:t>
            </a:r>
          </a:p>
        </p:txBody>
      </p:sp>
      <p:sp>
        <p:nvSpPr>
          <p:cNvPr id="14" name="TextBox 13">
            <a:extLst>
              <a:ext uri="{FF2B5EF4-FFF2-40B4-BE49-F238E27FC236}">
                <a16:creationId xmlns:a16="http://schemas.microsoft.com/office/drawing/2014/main" id="{93CC3087-9F0F-CE4A-AA9B-04B83C80D917}"/>
              </a:ext>
            </a:extLst>
          </p:cNvPr>
          <p:cNvSpPr txBox="1"/>
          <p:nvPr/>
        </p:nvSpPr>
        <p:spPr>
          <a:xfrm>
            <a:off x="10876381" y="1429175"/>
            <a:ext cx="107112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LERI 1 MO</a:t>
            </a:r>
          </a:p>
        </p:txBody>
      </p:sp>
      <p:sp>
        <p:nvSpPr>
          <p:cNvPr id="15" name="TextBox 14">
            <a:extLst>
              <a:ext uri="{FF2B5EF4-FFF2-40B4-BE49-F238E27FC236}">
                <a16:creationId xmlns:a16="http://schemas.microsoft.com/office/drawing/2014/main" id="{EB5733CC-8542-784C-90C4-349D22864782}"/>
              </a:ext>
            </a:extLst>
          </p:cNvPr>
          <p:cNvSpPr txBox="1"/>
          <p:nvPr/>
        </p:nvSpPr>
        <p:spPr>
          <a:xfrm>
            <a:off x="10876381" y="1672540"/>
            <a:ext cx="103586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SPEI 1 MO</a:t>
            </a:r>
          </a:p>
        </p:txBody>
      </p:sp>
      <p:sp>
        <p:nvSpPr>
          <p:cNvPr id="16" name="TextBox 15">
            <a:extLst>
              <a:ext uri="{FF2B5EF4-FFF2-40B4-BE49-F238E27FC236}">
                <a16:creationId xmlns:a16="http://schemas.microsoft.com/office/drawing/2014/main" id="{2F2F87C2-F7DA-C44B-9441-D39B86458E0C}"/>
              </a:ext>
            </a:extLst>
          </p:cNvPr>
          <p:cNvSpPr txBox="1"/>
          <p:nvPr/>
        </p:nvSpPr>
        <p:spPr>
          <a:xfrm>
            <a:off x="10876381" y="1914475"/>
            <a:ext cx="962123"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SPI 1 MO</a:t>
            </a:r>
          </a:p>
        </p:txBody>
      </p:sp>
      <p:pic>
        <p:nvPicPr>
          <p:cNvPr id="17" name="Picture 16">
            <a:extLst>
              <a:ext uri="{FF2B5EF4-FFF2-40B4-BE49-F238E27FC236}">
                <a16:creationId xmlns:a16="http://schemas.microsoft.com/office/drawing/2014/main" id="{E894F720-3C2E-5648-9283-CAF35EA911AA}"/>
              </a:ext>
            </a:extLst>
          </p:cNvPr>
          <p:cNvPicPr>
            <a:picLocks noChangeAspect="1"/>
          </p:cNvPicPr>
          <p:nvPr/>
        </p:nvPicPr>
        <p:blipFill rotWithShape="1">
          <a:blip r:embed="rId2"/>
          <a:srcRect l="89516" t="44975" r="7009" b="31908"/>
          <a:stretch/>
        </p:blipFill>
        <p:spPr>
          <a:xfrm>
            <a:off x="10757147" y="4228096"/>
            <a:ext cx="330790" cy="1058566"/>
          </a:xfrm>
          <a:prstGeom prst="rect">
            <a:avLst/>
          </a:prstGeom>
        </p:spPr>
      </p:pic>
      <p:sp>
        <p:nvSpPr>
          <p:cNvPr id="18" name="TextBox 17">
            <a:extLst>
              <a:ext uri="{FF2B5EF4-FFF2-40B4-BE49-F238E27FC236}">
                <a16:creationId xmlns:a16="http://schemas.microsoft.com/office/drawing/2014/main" id="{A907515D-D246-BA44-B5D3-66F96263897A}"/>
              </a:ext>
            </a:extLst>
          </p:cNvPr>
          <p:cNvSpPr txBox="1"/>
          <p:nvPr/>
        </p:nvSpPr>
        <p:spPr>
          <a:xfrm>
            <a:off x="11083730" y="4151676"/>
            <a:ext cx="103586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SPEI 1 MO</a:t>
            </a:r>
          </a:p>
        </p:txBody>
      </p:sp>
      <p:sp>
        <p:nvSpPr>
          <p:cNvPr id="19" name="TextBox 18">
            <a:extLst>
              <a:ext uri="{FF2B5EF4-FFF2-40B4-BE49-F238E27FC236}">
                <a16:creationId xmlns:a16="http://schemas.microsoft.com/office/drawing/2014/main" id="{5D5CCB3A-84C1-8149-B204-2AA194D20969}"/>
              </a:ext>
            </a:extLst>
          </p:cNvPr>
          <p:cNvSpPr txBox="1"/>
          <p:nvPr/>
        </p:nvSpPr>
        <p:spPr>
          <a:xfrm>
            <a:off x="11083730" y="4405043"/>
            <a:ext cx="103586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SPEI 3 MO</a:t>
            </a:r>
          </a:p>
        </p:txBody>
      </p:sp>
      <p:sp>
        <p:nvSpPr>
          <p:cNvPr id="20" name="TextBox 19">
            <a:extLst>
              <a:ext uri="{FF2B5EF4-FFF2-40B4-BE49-F238E27FC236}">
                <a16:creationId xmlns:a16="http://schemas.microsoft.com/office/drawing/2014/main" id="{F0806DF9-6369-8A46-A90C-E6BAC8C790C9}"/>
              </a:ext>
            </a:extLst>
          </p:cNvPr>
          <p:cNvSpPr txBox="1"/>
          <p:nvPr/>
        </p:nvSpPr>
        <p:spPr>
          <a:xfrm>
            <a:off x="11083730" y="4648408"/>
            <a:ext cx="93968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SPI 1 MO</a:t>
            </a:r>
          </a:p>
        </p:txBody>
      </p:sp>
      <p:sp>
        <p:nvSpPr>
          <p:cNvPr id="21" name="TextBox 20">
            <a:extLst>
              <a:ext uri="{FF2B5EF4-FFF2-40B4-BE49-F238E27FC236}">
                <a16:creationId xmlns:a16="http://schemas.microsoft.com/office/drawing/2014/main" id="{6AC142FB-8186-534A-B119-8EF00201B316}"/>
              </a:ext>
            </a:extLst>
          </p:cNvPr>
          <p:cNvSpPr txBox="1"/>
          <p:nvPr/>
        </p:nvSpPr>
        <p:spPr>
          <a:xfrm>
            <a:off x="11083730" y="4890343"/>
            <a:ext cx="93968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SPI 3 MO</a:t>
            </a:r>
          </a:p>
        </p:txBody>
      </p:sp>
      <p:sp>
        <p:nvSpPr>
          <p:cNvPr id="22" name="TextBox 21">
            <a:extLst>
              <a:ext uri="{FF2B5EF4-FFF2-40B4-BE49-F238E27FC236}">
                <a16:creationId xmlns:a16="http://schemas.microsoft.com/office/drawing/2014/main" id="{2544FD72-F8E4-944C-8F9A-CD95DFF9A222}"/>
              </a:ext>
            </a:extLst>
          </p:cNvPr>
          <p:cNvSpPr txBox="1"/>
          <p:nvPr/>
        </p:nvSpPr>
        <p:spPr>
          <a:xfrm>
            <a:off x="5913617" y="6043801"/>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2011</a:t>
            </a:r>
          </a:p>
        </p:txBody>
      </p:sp>
      <p:sp>
        <p:nvSpPr>
          <p:cNvPr id="23" name="TextBox 22">
            <a:extLst>
              <a:ext uri="{FF2B5EF4-FFF2-40B4-BE49-F238E27FC236}">
                <a16:creationId xmlns:a16="http://schemas.microsoft.com/office/drawing/2014/main" id="{216858C1-3B9F-DC47-8632-D5702F8FA252}"/>
              </a:ext>
            </a:extLst>
          </p:cNvPr>
          <p:cNvSpPr txBox="1"/>
          <p:nvPr/>
        </p:nvSpPr>
        <p:spPr>
          <a:xfrm>
            <a:off x="6828842" y="6043800"/>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2013</a:t>
            </a:r>
          </a:p>
        </p:txBody>
      </p:sp>
      <p:sp>
        <p:nvSpPr>
          <p:cNvPr id="24" name="TextBox 23">
            <a:extLst>
              <a:ext uri="{FF2B5EF4-FFF2-40B4-BE49-F238E27FC236}">
                <a16:creationId xmlns:a16="http://schemas.microsoft.com/office/drawing/2014/main" id="{CDCAE0BC-41A2-3C4B-A3FA-ACB8AB4231B8}"/>
              </a:ext>
            </a:extLst>
          </p:cNvPr>
          <p:cNvSpPr txBox="1"/>
          <p:nvPr/>
        </p:nvSpPr>
        <p:spPr>
          <a:xfrm>
            <a:off x="7744067" y="6043799"/>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2015</a:t>
            </a:r>
          </a:p>
        </p:txBody>
      </p:sp>
      <p:sp>
        <p:nvSpPr>
          <p:cNvPr id="25" name="TextBox 24">
            <a:extLst>
              <a:ext uri="{FF2B5EF4-FFF2-40B4-BE49-F238E27FC236}">
                <a16:creationId xmlns:a16="http://schemas.microsoft.com/office/drawing/2014/main" id="{8D053AA2-C51F-634F-BA45-AF9742AC51DA}"/>
              </a:ext>
            </a:extLst>
          </p:cNvPr>
          <p:cNvSpPr txBox="1"/>
          <p:nvPr/>
        </p:nvSpPr>
        <p:spPr>
          <a:xfrm>
            <a:off x="8659292" y="6030050"/>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2017</a:t>
            </a:r>
          </a:p>
        </p:txBody>
      </p:sp>
      <p:sp>
        <p:nvSpPr>
          <p:cNvPr id="26" name="TextBox 25">
            <a:extLst>
              <a:ext uri="{FF2B5EF4-FFF2-40B4-BE49-F238E27FC236}">
                <a16:creationId xmlns:a16="http://schemas.microsoft.com/office/drawing/2014/main" id="{85349309-8DA9-AB43-93F0-439D37D1E622}"/>
              </a:ext>
            </a:extLst>
          </p:cNvPr>
          <p:cNvSpPr txBox="1"/>
          <p:nvPr/>
        </p:nvSpPr>
        <p:spPr>
          <a:xfrm>
            <a:off x="9625562" y="6030049"/>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27" name="TextBox 26">
            <a:extLst>
              <a:ext uri="{FF2B5EF4-FFF2-40B4-BE49-F238E27FC236}">
                <a16:creationId xmlns:a16="http://schemas.microsoft.com/office/drawing/2014/main" id="{AD6F49C1-2A75-304E-B3ED-66FDC0769A01}"/>
              </a:ext>
            </a:extLst>
          </p:cNvPr>
          <p:cNvSpPr txBox="1"/>
          <p:nvPr/>
        </p:nvSpPr>
        <p:spPr>
          <a:xfrm>
            <a:off x="5862564" y="2970816"/>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2011</a:t>
            </a:r>
          </a:p>
        </p:txBody>
      </p:sp>
      <p:sp>
        <p:nvSpPr>
          <p:cNvPr id="28" name="TextBox 27">
            <a:extLst>
              <a:ext uri="{FF2B5EF4-FFF2-40B4-BE49-F238E27FC236}">
                <a16:creationId xmlns:a16="http://schemas.microsoft.com/office/drawing/2014/main" id="{8683003C-326E-1940-A471-66081003708D}"/>
              </a:ext>
            </a:extLst>
          </p:cNvPr>
          <p:cNvSpPr txBox="1"/>
          <p:nvPr/>
        </p:nvSpPr>
        <p:spPr>
          <a:xfrm>
            <a:off x="6777789" y="2970815"/>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2013</a:t>
            </a:r>
          </a:p>
        </p:txBody>
      </p:sp>
      <p:sp>
        <p:nvSpPr>
          <p:cNvPr id="29" name="TextBox 28">
            <a:extLst>
              <a:ext uri="{FF2B5EF4-FFF2-40B4-BE49-F238E27FC236}">
                <a16:creationId xmlns:a16="http://schemas.microsoft.com/office/drawing/2014/main" id="{DFBC0506-5311-DC42-961E-D5A9F4227F47}"/>
              </a:ext>
            </a:extLst>
          </p:cNvPr>
          <p:cNvSpPr txBox="1"/>
          <p:nvPr/>
        </p:nvSpPr>
        <p:spPr>
          <a:xfrm>
            <a:off x="7693014" y="2970814"/>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2015</a:t>
            </a:r>
          </a:p>
        </p:txBody>
      </p:sp>
      <p:sp>
        <p:nvSpPr>
          <p:cNvPr id="30" name="TextBox 29">
            <a:extLst>
              <a:ext uri="{FF2B5EF4-FFF2-40B4-BE49-F238E27FC236}">
                <a16:creationId xmlns:a16="http://schemas.microsoft.com/office/drawing/2014/main" id="{BDC39F6A-0D3F-B048-88A7-D39001DA8FCF}"/>
              </a:ext>
            </a:extLst>
          </p:cNvPr>
          <p:cNvSpPr txBox="1"/>
          <p:nvPr/>
        </p:nvSpPr>
        <p:spPr>
          <a:xfrm>
            <a:off x="8608239" y="2957065"/>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2017</a:t>
            </a:r>
          </a:p>
        </p:txBody>
      </p:sp>
      <p:sp>
        <p:nvSpPr>
          <p:cNvPr id="31" name="TextBox 30">
            <a:extLst>
              <a:ext uri="{FF2B5EF4-FFF2-40B4-BE49-F238E27FC236}">
                <a16:creationId xmlns:a16="http://schemas.microsoft.com/office/drawing/2014/main" id="{ABD9C0CF-7F38-4849-AB4D-5AA279B82000}"/>
              </a:ext>
            </a:extLst>
          </p:cNvPr>
          <p:cNvSpPr txBox="1"/>
          <p:nvPr/>
        </p:nvSpPr>
        <p:spPr>
          <a:xfrm>
            <a:off x="9574509" y="2957064"/>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32" name="Text Placeholder 5">
            <a:extLst>
              <a:ext uri="{FF2B5EF4-FFF2-40B4-BE49-F238E27FC236}">
                <a16:creationId xmlns:a16="http://schemas.microsoft.com/office/drawing/2014/main" id="{71CD54B1-FE3C-024D-95C9-C787718E7E45}"/>
              </a:ext>
            </a:extLst>
          </p:cNvPr>
          <p:cNvSpPr txBox="1">
            <a:spLocks/>
          </p:cNvSpPr>
          <p:nvPr/>
        </p:nvSpPr>
        <p:spPr>
          <a:xfrm>
            <a:off x="471524" y="1618800"/>
            <a:ext cx="2228317" cy="10874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4"/>
              </a:buClr>
              <a:buNone/>
            </a:pPr>
            <a:r>
              <a:rPr lang="en-US" sz="2400" b="1" dirty="0">
                <a:solidFill>
                  <a:schemeClr val="tx1">
                    <a:lumMod val="75000"/>
                    <a:lumOff val="25000"/>
                  </a:schemeClr>
                </a:solidFill>
                <a:latin typeface="Century Gothic" panose="020B0502020202020204" pitchFamily="34" charset="0"/>
              </a:rPr>
              <a:t>HUC4 0505</a:t>
            </a:r>
          </a:p>
          <a:p>
            <a:pPr marL="0" indent="0">
              <a:lnSpc>
                <a:spcPct val="100000"/>
              </a:lnSpc>
              <a:spcBef>
                <a:spcPts val="0"/>
              </a:spcBef>
              <a:spcAft>
                <a:spcPts val="600"/>
              </a:spcAft>
              <a:buClr>
                <a:srgbClr val="379CC4"/>
              </a:buClr>
              <a:buNone/>
            </a:pPr>
            <a:r>
              <a:rPr lang="en-US" sz="2000" i="1" dirty="0">
                <a:solidFill>
                  <a:schemeClr val="tx1">
                    <a:lumMod val="75000"/>
                    <a:lumOff val="25000"/>
                  </a:schemeClr>
                </a:solidFill>
                <a:latin typeface="Century Gothic" panose="020B0502020202020204" pitchFamily="34" charset="0"/>
              </a:rPr>
              <a:t>Kanawha</a:t>
            </a:r>
            <a:endParaRPr lang="en-US" sz="2400" i="1" dirty="0">
              <a:solidFill>
                <a:schemeClr val="tx1">
                  <a:lumMod val="75000"/>
                  <a:lumOff val="25000"/>
                </a:schemeClr>
              </a:solidFill>
              <a:latin typeface="Century Gothic" panose="020B0502020202020204" pitchFamily="34" charset="0"/>
            </a:endParaRPr>
          </a:p>
        </p:txBody>
      </p:sp>
      <p:sp>
        <p:nvSpPr>
          <p:cNvPr id="34" name="Chevron 33">
            <a:extLst>
              <a:ext uri="{FF2B5EF4-FFF2-40B4-BE49-F238E27FC236}">
                <a16:creationId xmlns:a16="http://schemas.microsoft.com/office/drawing/2014/main" id="{C44073C0-BD75-704D-804C-DCC034C3153A}"/>
              </a:ext>
            </a:extLst>
          </p:cNvPr>
          <p:cNvSpPr/>
          <p:nvPr/>
        </p:nvSpPr>
        <p:spPr>
          <a:xfrm rot="10800000">
            <a:off x="4002367" y="1455564"/>
            <a:ext cx="552078" cy="3936602"/>
          </a:xfrm>
          <a:prstGeom prst="chevron">
            <a:avLst>
              <a:gd name="adj" fmla="val 86063"/>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87261B77-EFC9-FE4F-98FA-A59E1FB9E8C2}"/>
              </a:ext>
            </a:extLst>
          </p:cNvPr>
          <p:cNvSpPr txBox="1"/>
          <p:nvPr/>
        </p:nvSpPr>
        <p:spPr>
          <a:xfrm rot="16200000">
            <a:off x="4342974" y="1580830"/>
            <a:ext cx="1342034"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 area &gt;= D3</a:t>
            </a:r>
          </a:p>
        </p:txBody>
      </p:sp>
      <p:sp>
        <p:nvSpPr>
          <p:cNvPr id="37" name="TextBox 36">
            <a:extLst>
              <a:ext uri="{FF2B5EF4-FFF2-40B4-BE49-F238E27FC236}">
                <a16:creationId xmlns:a16="http://schemas.microsoft.com/office/drawing/2014/main" id="{90DDCF90-13D5-A545-88F5-7C9F0223935C}"/>
              </a:ext>
            </a:extLst>
          </p:cNvPr>
          <p:cNvSpPr txBox="1"/>
          <p:nvPr/>
        </p:nvSpPr>
        <p:spPr>
          <a:xfrm>
            <a:off x="5241768" y="2731889"/>
            <a:ext cx="263214"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0</a:t>
            </a:r>
          </a:p>
        </p:txBody>
      </p:sp>
      <p:sp>
        <p:nvSpPr>
          <p:cNvPr id="38" name="TextBox 37">
            <a:extLst>
              <a:ext uri="{FF2B5EF4-FFF2-40B4-BE49-F238E27FC236}">
                <a16:creationId xmlns:a16="http://schemas.microsoft.com/office/drawing/2014/main" id="{62F5EA7B-9C75-1C40-A544-2B019C14C449}"/>
              </a:ext>
            </a:extLst>
          </p:cNvPr>
          <p:cNvSpPr txBox="1"/>
          <p:nvPr/>
        </p:nvSpPr>
        <p:spPr>
          <a:xfrm>
            <a:off x="5146925" y="1631506"/>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50</a:t>
            </a:r>
          </a:p>
        </p:txBody>
      </p:sp>
      <p:sp>
        <p:nvSpPr>
          <p:cNvPr id="39" name="TextBox 38">
            <a:extLst>
              <a:ext uri="{FF2B5EF4-FFF2-40B4-BE49-F238E27FC236}">
                <a16:creationId xmlns:a16="http://schemas.microsoft.com/office/drawing/2014/main" id="{264D6F2C-3DDB-7F49-BBBA-D432309A43E6}"/>
              </a:ext>
            </a:extLst>
          </p:cNvPr>
          <p:cNvSpPr txBox="1"/>
          <p:nvPr/>
        </p:nvSpPr>
        <p:spPr>
          <a:xfrm>
            <a:off x="5158662" y="1071261"/>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75</a:t>
            </a:r>
          </a:p>
        </p:txBody>
      </p:sp>
      <p:sp>
        <p:nvSpPr>
          <p:cNvPr id="40" name="TextBox 39">
            <a:extLst>
              <a:ext uri="{FF2B5EF4-FFF2-40B4-BE49-F238E27FC236}">
                <a16:creationId xmlns:a16="http://schemas.microsoft.com/office/drawing/2014/main" id="{7E0E5B8B-1305-9341-9EF9-3CE8E5C3BA5C}"/>
              </a:ext>
            </a:extLst>
          </p:cNvPr>
          <p:cNvSpPr txBox="1"/>
          <p:nvPr/>
        </p:nvSpPr>
        <p:spPr>
          <a:xfrm>
            <a:off x="5089331" y="511016"/>
            <a:ext cx="420308"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100</a:t>
            </a:r>
          </a:p>
        </p:txBody>
      </p:sp>
      <p:sp>
        <p:nvSpPr>
          <p:cNvPr id="41" name="TextBox 40">
            <a:extLst>
              <a:ext uri="{FF2B5EF4-FFF2-40B4-BE49-F238E27FC236}">
                <a16:creationId xmlns:a16="http://schemas.microsoft.com/office/drawing/2014/main" id="{276B393F-7258-9443-A57E-AF2DBD742D44}"/>
              </a:ext>
            </a:extLst>
          </p:cNvPr>
          <p:cNvSpPr txBox="1"/>
          <p:nvPr/>
        </p:nvSpPr>
        <p:spPr>
          <a:xfrm>
            <a:off x="5167879" y="2179337"/>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25</a:t>
            </a:r>
          </a:p>
        </p:txBody>
      </p:sp>
      <p:sp>
        <p:nvSpPr>
          <p:cNvPr id="42" name="TextBox 41">
            <a:extLst>
              <a:ext uri="{FF2B5EF4-FFF2-40B4-BE49-F238E27FC236}">
                <a16:creationId xmlns:a16="http://schemas.microsoft.com/office/drawing/2014/main" id="{2FB07F46-3192-2248-B3B2-3E3CD4709863}"/>
              </a:ext>
            </a:extLst>
          </p:cNvPr>
          <p:cNvSpPr txBox="1"/>
          <p:nvPr/>
        </p:nvSpPr>
        <p:spPr>
          <a:xfrm rot="16200000">
            <a:off x="4401100" y="4658184"/>
            <a:ext cx="1342034"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 area &gt;= D3</a:t>
            </a:r>
          </a:p>
        </p:txBody>
      </p:sp>
      <p:sp>
        <p:nvSpPr>
          <p:cNvPr id="43" name="TextBox 42">
            <a:extLst>
              <a:ext uri="{FF2B5EF4-FFF2-40B4-BE49-F238E27FC236}">
                <a16:creationId xmlns:a16="http://schemas.microsoft.com/office/drawing/2014/main" id="{C826F7C3-763E-B343-8981-F6806E047BF1}"/>
              </a:ext>
            </a:extLst>
          </p:cNvPr>
          <p:cNvSpPr txBox="1"/>
          <p:nvPr/>
        </p:nvSpPr>
        <p:spPr>
          <a:xfrm>
            <a:off x="5299894" y="5809243"/>
            <a:ext cx="263214"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CB345C6E-C910-E645-A5BC-268F8469A8AF}"/>
              </a:ext>
            </a:extLst>
          </p:cNvPr>
          <p:cNvSpPr txBox="1"/>
          <p:nvPr/>
        </p:nvSpPr>
        <p:spPr>
          <a:xfrm>
            <a:off x="5205051" y="4708860"/>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50</a:t>
            </a:r>
          </a:p>
        </p:txBody>
      </p:sp>
      <p:sp>
        <p:nvSpPr>
          <p:cNvPr id="45" name="TextBox 44">
            <a:extLst>
              <a:ext uri="{FF2B5EF4-FFF2-40B4-BE49-F238E27FC236}">
                <a16:creationId xmlns:a16="http://schemas.microsoft.com/office/drawing/2014/main" id="{D7009460-5D7B-1E4D-9AD8-84D5BB57CD50}"/>
              </a:ext>
            </a:extLst>
          </p:cNvPr>
          <p:cNvSpPr txBox="1"/>
          <p:nvPr/>
        </p:nvSpPr>
        <p:spPr>
          <a:xfrm>
            <a:off x="5216788" y="4148615"/>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75</a:t>
            </a:r>
          </a:p>
        </p:txBody>
      </p:sp>
      <p:sp>
        <p:nvSpPr>
          <p:cNvPr id="46" name="TextBox 45">
            <a:extLst>
              <a:ext uri="{FF2B5EF4-FFF2-40B4-BE49-F238E27FC236}">
                <a16:creationId xmlns:a16="http://schemas.microsoft.com/office/drawing/2014/main" id="{651BC5AF-1723-7441-8CFA-BDCC9FA99D61}"/>
              </a:ext>
            </a:extLst>
          </p:cNvPr>
          <p:cNvSpPr txBox="1"/>
          <p:nvPr/>
        </p:nvSpPr>
        <p:spPr>
          <a:xfrm>
            <a:off x="5147457" y="3588370"/>
            <a:ext cx="420308"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100</a:t>
            </a:r>
          </a:p>
        </p:txBody>
      </p:sp>
      <p:sp>
        <p:nvSpPr>
          <p:cNvPr id="47" name="TextBox 46">
            <a:extLst>
              <a:ext uri="{FF2B5EF4-FFF2-40B4-BE49-F238E27FC236}">
                <a16:creationId xmlns:a16="http://schemas.microsoft.com/office/drawing/2014/main" id="{EA323827-663A-B847-A906-8D4641A8F848}"/>
              </a:ext>
            </a:extLst>
          </p:cNvPr>
          <p:cNvSpPr txBox="1"/>
          <p:nvPr/>
        </p:nvSpPr>
        <p:spPr>
          <a:xfrm>
            <a:off x="5226005" y="5256691"/>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25</a:t>
            </a:r>
          </a:p>
        </p:txBody>
      </p:sp>
      <p:sp>
        <p:nvSpPr>
          <p:cNvPr id="48" name="Rectangle 47">
            <a:extLst>
              <a:ext uri="{FF2B5EF4-FFF2-40B4-BE49-F238E27FC236}">
                <a16:creationId xmlns:a16="http://schemas.microsoft.com/office/drawing/2014/main" id="{65CC2C35-A776-004C-8937-E287C324FC9C}"/>
              </a:ext>
            </a:extLst>
          </p:cNvPr>
          <p:cNvSpPr/>
          <p:nvPr/>
        </p:nvSpPr>
        <p:spPr>
          <a:xfrm>
            <a:off x="6777789" y="3566135"/>
            <a:ext cx="414319" cy="2531300"/>
          </a:xfrm>
          <a:prstGeom prst="rect">
            <a:avLst/>
          </a:prstGeom>
          <a:noFill/>
          <a:ln w="38100">
            <a:solidFill>
              <a:srgbClr val="907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073BA65-4238-944D-B404-EDB65520F19F}"/>
              </a:ext>
            </a:extLst>
          </p:cNvPr>
          <p:cNvSpPr/>
          <p:nvPr/>
        </p:nvSpPr>
        <p:spPr>
          <a:xfrm>
            <a:off x="8722122" y="3541249"/>
            <a:ext cx="414319" cy="2531300"/>
          </a:xfrm>
          <a:prstGeom prst="rect">
            <a:avLst/>
          </a:prstGeom>
          <a:noFill/>
          <a:ln w="38100">
            <a:solidFill>
              <a:srgbClr val="907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C4E3A46-95D3-5146-97D7-5988E3B78E88}"/>
              </a:ext>
            </a:extLst>
          </p:cNvPr>
          <p:cNvSpPr/>
          <p:nvPr/>
        </p:nvSpPr>
        <p:spPr>
          <a:xfrm>
            <a:off x="9931529" y="3574015"/>
            <a:ext cx="414319" cy="2531300"/>
          </a:xfrm>
          <a:prstGeom prst="rect">
            <a:avLst/>
          </a:prstGeom>
          <a:noFill/>
          <a:ln w="38100">
            <a:solidFill>
              <a:srgbClr val="907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843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4FAF5B-A523-B145-A410-128B40B3093C}"/>
              </a:ext>
            </a:extLst>
          </p:cNvPr>
          <p:cNvPicPr>
            <a:picLocks noChangeAspect="1"/>
          </p:cNvPicPr>
          <p:nvPr/>
        </p:nvPicPr>
        <p:blipFill rotWithShape="1">
          <a:blip r:embed="rId2"/>
          <a:srcRect l="4673" t="8892" r="10599" b="3757"/>
          <a:stretch/>
        </p:blipFill>
        <p:spPr>
          <a:xfrm>
            <a:off x="5488685" y="3566135"/>
            <a:ext cx="5103148" cy="2531300"/>
          </a:xfrm>
          <a:prstGeom prst="rect">
            <a:avLst/>
          </a:prstGeom>
        </p:spPr>
      </p:pic>
      <p:pic>
        <p:nvPicPr>
          <p:cNvPr id="9" name="Picture 8">
            <a:extLst>
              <a:ext uri="{FF2B5EF4-FFF2-40B4-BE49-F238E27FC236}">
                <a16:creationId xmlns:a16="http://schemas.microsoft.com/office/drawing/2014/main" id="{63BB5417-5ACF-E345-BC0F-3231BAB8251D}"/>
              </a:ext>
            </a:extLst>
          </p:cNvPr>
          <p:cNvPicPr>
            <a:picLocks noChangeAspect="1"/>
          </p:cNvPicPr>
          <p:nvPr/>
        </p:nvPicPr>
        <p:blipFill rotWithShape="1">
          <a:blip r:embed="rId3"/>
          <a:srcRect l="4569" t="10475" r="10599" b="4687"/>
          <a:stretch/>
        </p:blipFill>
        <p:spPr>
          <a:xfrm>
            <a:off x="5431376" y="504723"/>
            <a:ext cx="5109404" cy="2506662"/>
          </a:xfrm>
          <a:prstGeom prst="rect">
            <a:avLst/>
          </a:prstGeom>
        </p:spPr>
      </p:pic>
      <p:sp>
        <p:nvSpPr>
          <p:cNvPr id="11" name="Google Shape;112;p4">
            <a:extLst>
              <a:ext uri="{FF2B5EF4-FFF2-40B4-BE49-F238E27FC236}">
                <a16:creationId xmlns:a16="http://schemas.microsoft.com/office/drawing/2014/main" id="{21503C6A-1037-504B-839C-1C1ED03E1A66}"/>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TS Results</a:t>
            </a:r>
            <a:endParaRPr dirty="0"/>
          </a:p>
        </p:txBody>
      </p:sp>
      <p:pic>
        <p:nvPicPr>
          <p:cNvPr id="12" name="Picture 11">
            <a:extLst>
              <a:ext uri="{FF2B5EF4-FFF2-40B4-BE49-F238E27FC236}">
                <a16:creationId xmlns:a16="http://schemas.microsoft.com/office/drawing/2014/main" id="{2F016220-913D-8743-BD84-A69ACE9F69A2}"/>
              </a:ext>
            </a:extLst>
          </p:cNvPr>
          <p:cNvPicPr>
            <a:picLocks noChangeAspect="1"/>
          </p:cNvPicPr>
          <p:nvPr/>
        </p:nvPicPr>
        <p:blipFill rotWithShape="1">
          <a:blip r:embed="rId3"/>
          <a:srcRect l="89401" t="44488" r="7700" b="35291"/>
          <a:stretch/>
        </p:blipFill>
        <p:spPr>
          <a:xfrm>
            <a:off x="10547720" y="1230096"/>
            <a:ext cx="274355" cy="938926"/>
          </a:xfrm>
          <a:prstGeom prst="rect">
            <a:avLst/>
          </a:prstGeom>
        </p:spPr>
      </p:pic>
      <p:sp>
        <p:nvSpPr>
          <p:cNvPr id="13" name="TextBox 12">
            <a:extLst>
              <a:ext uri="{FF2B5EF4-FFF2-40B4-BE49-F238E27FC236}">
                <a16:creationId xmlns:a16="http://schemas.microsoft.com/office/drawing/2014/main" id="{93151A32-7320-A94A-A178-134150054DF8}"/>
              </a:ext>
            </a:extLst>
          </p:cNvPr>
          <p:cNvSpPr txBox="1"/>
          <p:nvPr/>
        </p:nvSpPr>
        <p:spPr>
          <a:xfrm>
            <a:off x="10876381" y="1175808"/>
            <a:ext cx="1101584"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EDDI 1 MO</a:t>
            </a:r>
          </a:p>
        </p:txBody>
      </p:sp>
      <p:sp>
        <p:nvSpPr>
          <p:cNvPr id="14" name="TextBox 13">
            <a:extLst>
              <a:ext uri="{FF2B5EF4-FFF2-40B4-BE49-F238E27FC236}">
                <a16:creationId xmlns:a16="http://schemas.microsoft.com/office/drawing/2014/main" id="{93CC3087-9F0F-CE4A-AA9B-04B83C80D917}"/>
              </a:ext>
            </a:extLst>
          </p:cNvPr>
          <p:cNvSpPr txBox="1"/>
          <p:nvPr/>
        </p:nvSpPr>
        <p:spPr>
          <a:xfrm>
            <a:off x="10876381" y="1429175"/>
            <a:ext cx="1071127"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LERI 1 MO</a:t>
            </a:r>
          </a:p>
        </p:txBody>
      </p:sp>
      <p:sp>
        <p:nvSpPr>
          <p:cNvPr id="15" name="TextBox 14">
            <a:extLst>
              <a:ext uri="{FF2B5EF4-FFF2-40B4-BE49-F238E27FC236}">
                <a16:creationId xmlns:a16="http://schemas.microsoft.com/office/drawing/2014/main" id="{EB5733CC-8542-784C-90C4-349D22864782}"/>
              </a:ext>
            </a:extLst>
          </p:cNvPr>
          <p:cNvSpPr txBox="1"/>
          <p:nvPr/>
        </p:nvSpPr>
        <p:spPr>
          <a:xfrm>
            <a:off x="10876381" y="1672540"/>
            <a:ext cx="103586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SPEI 1 MO</a:t>
            </a:r>
          </a:p>
        </p:txBody>
      </p:sp>
      <p:sp>
        <p:nvSpPr>
          <p:cNvPr id="16" name="TextBox 15">
            <a:extLst>
              <a:ext uri="{FF2B5EF4-FFF2-40B4-BE49-F238E27FC236}">
                <a16:creationId xmlns:a16="http://schemas.microsoft.com/office/drawing/2014/main" id="{2F2F87C2-F7DA-C44B-9441-D39B86458E0C}"/>
              </a:ext>
            </a:extLst>
          </p:cNvPr>
          <p:cNvSpPr txBox="1"/>
          <p:nvPr/>
        </p:nvSpPr>
        <p:spPr>
          <a:xfrm>
            <a:off x="10876381" y="1914475"/>
            <a:ext cx="962123"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SPI 1 MO</a:t>
            </a:r>
          </a:p>
        </p:txBody>
      </p:sp>
      <p:pic>
        <p:nvPicPr>
          <p:cNvPr id="17" name="Picture 16">
            <a:extLst>
              <a:ext uri="{FF2B5EF4-FFF2-40B4-BE49-F238E27FC236}">
                <a16:creationId xmlns:a16="http://schemas.microsoft.com/office/drawing/2014/main" id="{E894F720-3C2E-5648-9283-CAF35EA911AA}"/>
              </a:ext>
            </a:extLst>
          </p:cNvPr>
          <p:cNvPicPr>
            <a:picLocks noChangeAspect="1"/>
          </p:cNvPicPr>
          <p:nvPr/>
        </p:nvPicPr>
        <p:blipFill rotWithShape="1">
          <a:blip r:embed="rId2"/>
          <a:srcRect l="89516" t="44975" r="7009" b="31908"/>
          <a:stretch/>
        </p:blipFill>
        <p:spPr>
          <a:xfrm>
            <a:off x="10757147" y="4228096"/>
            <a:ext cx="330790" cy="1058566"/>
          </a:xfrm>
          <a:prstGeom prst="rect">
            <a:avLst/>
          </a:prstGeom>
        </p:spPr>
      </p:pic>
      <p:sp>
        <p:nvSpPr>
          <p:cNvPr id="18" name="TextBox 17">
            <a:extLst>
              <a:ext uri="{FF2B5EF4-FFF2-40B4-BE49-F238E27FC236}">
                <a16:creationId xmlns:a16="http://schemas.microsoft.com/office/drawing/2014/main" id="{A907515D-D246-BA44-B5D3-66F96263897A}"/>
              </a:ext>
            </a:extLst>
          </p:cNvPr>
          <p:cNvSpPr txBox="1"/>
          <p:nvPr/>
        </p:nvSpPr>
        <p:spPr>
          <a:xfrm>
            <a:off x="11083730" y="4151676"/>
            <a:ext cx="103586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SPEI 1 MO</a:t>
            </a:r>
          </a:p>
        </p:txBody>
      </p:sp>
      <p:sp>
        <p:nvSpPr>
          <p:cNvPr id="19" name="TextBox 18">
            <a:extLst>
              <a:ext uri="{FF2B5EF4-FFF2-40B4-BE49-F238E27FC236}">
                <a16:creationId xmlns:a16="http://schemas.microsoft.com/office/drawing/2014/main" id="{5D5CCB3A-84C1-8149-B204-2AA194D20969}"/>
              </a:ext>
            </a:extLst>
          </p:cNvPr>
          <p:cNvSpPr txBox="1"/>
          <p:nvPr/>
        </p:nvSpPr>
        <p:spPr>
          <a:xfrm>
            <a:off x="11083730" y="4405043"/>
            <a:ext cx="103586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SPEI 3 MO</a:t>
            </a:r>
          </a:p>
        </p:txBody>
      </p:sp>
      <p:sp>
        <p:nvSpPr>
          <p:cNvPr id="20" name="TextBox 19">
            <a:extLst>
              <a:ext uri="{FF2B5EF4-FFF2-40B4-BE49-F238E27FC236}">
                <a16:creationId xmlns:a16="http://schemas.microsoft.com/office/drawing/2014/main" id="{F0806DF9-6369-8A46-A90C-E6BAC8C790C9}"/>
              </a:ext>
            </a:extLst>
          </p:cNvPr>
          <p:cNvSpPr txBox="1"/>
          <p:nvPr/>
        </p:nvSpPr>
        <p:spPr>
          <a:xfrm>
            <a:off x="11083730" y="4648408"/>
            <a:ext cx="93968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SPI 1 MO</a:t>
            </a:r>
          </a:p>
        </p:txBody>
      </p:sp>
      <p:sp>
        <p:nvSpPr>
          <p:cNvPr id="21" name="TextBox 20">
            <a:extLst>
              <a:ext uri="{FF2B5EF4-FFF2-40B4-BE49-F238E27FC236}">
                <a16:creationId xmlns:a16="http://schemas.microsoft.com/office/drawing/2014/main" id="{6AC142FB-8186-534A-B119-8EF00201B316}"/>
              </a:ext>
            </a:extLst>
          </p:cNvPr>
          <p:cNvSpPr txBox="1"/>
          <p:nvPr/>
        </p:nvSpPr>
        <p:spPr>
          <a:xfrm>
            <a:off x="11083730" y="4890343"/>
            <a:ext cx="93968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SPI 3 MO</a:t>
            </a:r>
          </a:p>
        </p:txBody>
      </p:sp>
      <p:sp>
        <p:nvSpPr>
          <p:cNvPr id="22" name="TextBox 21">
            <a:extLst>
              <a:ext uri="{FF2B5EF4-FFF2-40B4-BE49-F238E27FC236}">
                <a16:creationId xmlns:a16="http://schemas.microsoft.com/office/drawing/2014/main" id="{2544FD72-F8E4-944C-8F9A-CD95DFF9A222}"/>
              </a:ext>
            </a:extLst>
          </p:cNvPr>
          <p:cNvSpPr txBox="1"/>
          <p:nvPr/>
        </p:nvSpPr>
        <p:spPr>
          <a:xfrm>
            <a:off x="5913617" y="6043801"/>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2011</a:t>
            </a:r>
          </a:p>
        </p:txBody>
      </p:sp>
      <p:sp>
        <p:nvSpPr>
          <p:cNvPr id="23" name="TextBox 22">
            <a:extLst>
              <a:ext uri="{FF2B5EF4-FFF2-40B4-BE49-F238E27FC236}">
                <a16:creationId xmlns:a16="http://schemas.microsoft.com/office/drawing/2014/main" id="{216858C1-3B9F-DC47-8632-D5702F8FA252}"/>
              </a:ext>
            </a:extLst>
          </p:cNvPr>
          <p:cNvSpPr txBox="1"/>
          <p:nvPr/>
        </p:nvSpPr>
        <p:spPr>
          <a:xfrm>
            <a:off x="6828842" y="6043800"/>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2013</a:t>
            </a:r>
          </a:p>
        </p:txBody>
      </p:sp>
      <p:sp>
        <p:nvSpPr>
          <p:cNvPr id="24" name="TextBox 23">
            <a:extLst>
              <a:ext uri="{FF2B5EF4-FFF2-40B4-BE49-F238E27FC236}">
                <a16:creationId xmlns:a16="http://schemas.microsoft.com/office/drawing/2014/main" id="{CDCAE0BC-41A2-3C4B-A3FA-ACB8AB4231B8}"/>
              </a:ext>
            </a:extLst>
          </p:cNvPr>
          <p:cNvSpPr txBox="1"/>
          <p:nvPr/>
        </p:nvSpPr>
        <p:spPr>
          <a:xfrm>
            <a:off x="7744067" y="6043799"/>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2015</a:t>
            </a:r>
          </a:p>
        </p:txBody>
      </p:sp>
      <p:sp>
        <p:nvSpPr>
          <p:cNvPr id="25" name="TextBox 24">
            <a:extLst>
              <a:ext uri="{FF2B5EF4-FFF2-40B4-BE49-F238E27FC236}">
                <a16:creationId xmlns:a16="http://schemas.microsoft.com/office/drawing/2014/main" id="{8D053AA2-C51F-634F-BA45-AF9742AC51DA}"/>
              </a:ext>
            </a:extLst>
          </p:cNvPr>
          <p:cNvSpPr txBox="1"/>
          <p:nvPr/>
        </p:nvSpPr>
        <p:spPr>
          <a:xfrm>
            <a:off x="8659292" y="6030050"/>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2017</a:t>
            </a:r>
          </a:p>
        </p:txBody>
      </p:sp>
      <p:sp>
        <p:nvSpPr>
          <p:cNvPr id="26" name="TextBox 25">
            <a:extLst>
              <a:ext uri="{FF2B5EF4-FFF2-40B4-BE49-F238E27FC236}">
                <a16:creationId xmlns:a16="http://schemas.microsoft.com/office/drawing/2014/main" id="{85349309-8DA9-AB43-93F0-439D37D1E622}"/>
              </a:ext>
            </a:extLst>
          </p:cNvPr>
          <p:cNvSpPr txBox="1"/>
          <p:nvPr/>
        </p:nvSpPr>
        <p:spPr>
          <a:xfrm>
            <a:off x="9625562" y="6030049"/>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27" name="TextBox 26">
            <a:extLst>
              <a:ext uri="{FF2B5EF4-FFF2-40B4-BE49-F238E27FC236}">
                <a16:creationId xmlns:a16="http://schemas.microsoft.com/office/drawing/2014/main" id="{AD6F49C1-2A75-304E-B3ED-66FDC0769A01}"/>
              </a:ext>
            </a:extLst>
          </p:cNvPr>
          <p:cNvSpPr txBox="1"/>
          <p:nvPr/>
        </p:nvSpPr>
        <p:spPr>
          <a:xfrm>
            <a:off x="5862564" y="2970816"/>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2011</a:t>
            </a:r>
          </a:p>
        </p:txBody>
      </p:sp>
      <p:sp>
        <p:nvSpPr>
          <p:cNvPr id="28" name="TextBox 27">
            <a:extLst>
              <a:ext uri="{FF2B5EF4-FFF2-40B4-BE49-F238E27FC236}">
                <a16:creationId xmlns:a16="http://schemas.microsoft.com/office/drawing/2014/main" id="{8683003C-326E-1940-A471-66081003708D}"/>
              </a:ext>
            </a:extLst>
          </p:cNvPr>
          <p:cNvSpPr txBox="1"/>
          <p:nvPr/>
        </p:nvSpPr>
        <p:spPr>
          <a:xfrm>
            <a:off x="6777789" y="2970815"/>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2013</a:t>
            </a:r>
          </a:p>
        </p:txBody>
      </p:sp>
      <p:sp>
        <p:nvSpPr>
          <p:cNvPr id="29" name="TextBox 28">
            <a:extLst>
              <a:ext uri="{FF2B5EF4-FFF2-40B4-BE49-F238E27FC236}">
                <a16:creationId xmlns:a16="http://schemas.microsoft.com/office/drawing/2014/main" id="{DFBC0506-5311-DC42-961E-D5A9F4227F47}"/>
              </a:ext>
            </a:extLst>
          </p:cNvPr>
          <p:cNvSpPr txBox="1"/>
          <p:nvPr/>
        </p:nvSpPr>
        <p:spPr>
          <a:xfrm>
            <a:off x="7693014" y="2970814"/>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2015</a:t>
            </a:r>
          </a:p>
        </p:txBody>
      </p:sp>
      <p:sp>
        <p:nvSpPr>
          <p:cNvPr id="30" name="TextBox 29">
            <a:extLst>
              <a:ext uri="{FF2B5EF4-FFF2-40B4-BE49-F238E27FC236}">
                <a16:creationId xmlns:a16="http://schemas.microsoft.com/office/drawing/2014/main" id="{BDC39F6A-0D3F-B048-88A7-D39001DA8FCF}"/>
              </a:ext>
            </a:extLst>
          </p:cNvPr>
          <p:cNvSpPr txBox="1"/>
          <p:nvPr/>
        </p:nvSpPr>
        <p:spPr>
          <a:xfrm>
            <a:off x="8608239" y="2957065"/>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2017</a:t>
            </a:r>
          </a:p>
        </p:txBody>
      </p:sp>
      <p:sp>
        <p:nvSpPr>
          <p:cNvPr id="31" name="TextBox 30">
            <a:extLst>
              <a:ext uri="{FF2B5EF4-FFF2-40B4-BE49-F238E27FC236}">
                <a16:creationId xmlns:a16="http://schemas.microsoft.com/office/drawing/2014/main" id="{ABD9C0CF-7F38-4849-AB4D-5AA279B82000}"/>
              </a:ext>
            </a:extLst>
          </p:cNvPr>
          <p:cNvSpPr txBox="1"/>
          <p:nvPr/>
        </p:nvSpPr>
        <p:spPr>
          <a:xfrm>
            <a:off x="9574509" y="2957064"/>
            <a:ext cx="58221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2019</a:t>
            </a:r>
          </a:p>
        </p:txBody>
      </p:sp>
      <p:sp>
        <p:nvSpPr>
          <p:cNvPr id="34" name="Chevron 33">
            <a:extLst>
              <a:ext uri="{FF2B5EF4-FFF2-40B4-BE49-F238E27FC236}">
                <a16:creationId xmlns:a16="http://schemas.microsoft.com/office/drawing/2014/main" id="{C44073C0-BD75-704D-804C-DCC034C3153A}"/>
              </a:ext>
            </a:extLst>
          </p:cNvPr>
          <p:cNvSpPr/>
          <p:nvPr/>
        </p:nvSpPr>
        <p:spPr>
          <a:xfrm rot="10800000">
            <a:off x="4002367" y="1455564"/>
            <a:ext cx="552078" cy="3936602"/>
          </a:xfrm>
          <a:prstGeom prst="chevron">
            <a:avLst>
              <a:gd name="adj" fmla="val 86063"/>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87261B77-EFC9-FE4F-98FA-A59E1FB9E8C2}"/>
              </a:ext>
            </a:extLst>
          </p:cNvPr>
          <p:cNvSpPr txBox="1"/>
          <p:nvPr/>
        </p:nvSpPr>
        <p:spPr>
          <a:xfrm rot="16200000">
            <a:off x="4342974" y="1580830"/>
            <a:ext cx="1342034"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 area &gt;= D3</a:t>
            </a:r>
          </a:p>
        </p:txBody>
      </p:sp>
      <p:sp>
        <p:nvSpPr>
          <p:cNvPr id="37" name="TextBox 36">
            <a:extLst>
              <a:ext uri="{FF2B5EF4-FFF2-40B4-BE49-F238E27FC236}">
                <a16:creationId xmlns:a16="http://schemas.microsoft.com/office/drawing/2014/main" id="{90DDCF90-13D5-A545-88F5-7C9F0223935C}"/>
              </a:ext>
            </a:extLst>
          </p:cNvPr>
          <p:cNvSpPr txBox="1"/>
          <p:nvPr/>
        </p:nvSpPr>
        <p:spPr>
          <a:xfrm>
            <a:off x="5241768" y="2731889"/>
            <a:ext cx="263214"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0</a:t>
            </a:r>
          </a:p>
        </p:txBody>
      </p:sp>
      <p:sp>
        <p:nvSpPr>
          <p:cNvPr id="38" name="TextBox 37">
            <a:extLst>
              <a:ext uri="{FF2B5EF4-FFF2-40B4-BE49-F238E27FC236}">
                <a16:creationId xmlns:a16="http://schemas.microsoft.com/office/drawing/2014/main" id="{62F5EA7B-9C75-1C40-A544-2B019C14C449}"/>
              </a:ext>
            </a:extLst>
          </p:cNvPr>
          <p:cNvSpPr txBox="1"/>
          <p:nvPr/>
        </p:nvSpPr>
        <p:spPr>
          <a:xfrm>
            <a:off x="5146925" y="1631506"/>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50</a:t>
            </a:r>
          </a:p>
        </p:txBody>
      </p:sp>
      <p:sp>
        <p:nvSpPr>
          <p:cNvPr id="39" name="TextBox 38">
            <a:extLst>
              <a:ext uri="{FF2B5EF4-FFF2-40B4-BE49-F238E27FC236}">
                <a16:creationId xmlns:a16="http://schemas.microsoft.com/office/drawing/2014/main" id="{264D6F2C-3DDB-7F49-BBBA-D432309A43E6}"/>
              </a:ext>
            </a:extLst>
          </p:cNvPr>
          <p:cNvSpPr txBox="1"/>
          <p:nvPr/>
        </p:nvSpPr>
        <p:spPr>
          <a:xfrm>
            <a:off x="5158662" y="1071261"/>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75</a:t>
            </a:r>
          </a:p>
        </p:txBody>
      </p:sp>
      <p:sp>
        <p:nvSpPr>
          <p:cNvPr id="40" name="TextBox 39">
            <a:extLst>
              <a:ext uri="{FF2B5EF4-FFF2-40B4-BE49-F238E27FC236}">
                <a16:creationId xmlns:a16="http://schemas.microsoft.com/office/drawing/2014/main" id="{7E0E5B8B-1305-9341-9EF9-3CE8E5C3BA5C}"/>
              </a:ext>
            </a:extLst>
          </p:cNvPr>
          <p:cNvSpPr txBox="1"/>
          <p:nvPr/>
        </p:nvSpPr>
        <p:spPr>
          <a:xfrm>
            <a:off x="5089331" y="511016"/>
            <a:ext cx="420308"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100</a:t>
            </a:r>
          </a:p>
        </p:txBody>
      </p:sp>
      <p:sp>
        <p:nvSpPr>
          <p:cNvPr id="41" name="TextBox 40">
            <a:extLst>
              <a:ext uri="{FF2B5EF4-FFF2-40B4-BE49-F238E27FC236}">
                <a16:creationId xmlns:a16="http://schemas.microsoft.com/office/drawing/2014/main" id="{276B393F-7258-9443-A57E-AF2DBD742D44}"/>
              </a:ext>
            </a:extLst>
          </p:cNvPr>
          <p:cNvSpPr txBox="1"/>
          <p:nvPr/>
        </p:nvSpPr>
        <p:spPr>
          <a:xfrm>
            <a:off x="5167879" y="2179337"/>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25</a:t>
            </a:r>
          </a:p>
        </p:txBody>
      </p:sp>
      <p:sp>
        <p:nvSpPr>
          <p:cNvPr id="42" name="TextBox 41">
            <a:extLst>
              <a:ext uri="{FF2B5EF4-FFF2-40B4-BE49-F238E27FC236}">
                <a16:creationId xmlns:a16="http://schemas.microsoft.com/office/drawing/2014/main" id="{2FB07F46-3192-2248-B3B2-3E3CD4709863}"/>
              </a:ext>
            </a:extLst>
          </p:cNvPr>
          <p:cNvSpPr txBox="1"/>
          <p:nvPr/>
        </p:nvSpPr>
        <p:spPr>
          <a:xfrm rot="16200000">
            <a:off x="4401100" y="4658184"/>
            <a:ext cx="1342034"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 area &gt;= D3</a:t>
            </a:r>
          </a:p>
        </p:txBody>
      </p:sp>
      <p:sp>
        <p:nvSpPr>
          <p:cNvPr id="43" name="TextBox 42">
            <a:extLst>
              <a:ext uri="{FF2B5EF4-FFF2-40B4-BE49-F238E27FC236}">
                <a16:creationId xmlns:a16="http://schemas.microsoft.com/office/drawing/2014/main" id="{C826F7C3-763E-B343-8981-F6806E047BF1}"/>
              </a:ext>
            </a:extLst>
          </p:cNvPr>
          <p:cNvSpPr txBox="1"/>
          <p:nvPr/>
        </p:nvSpPr>
        <p:spPr>
          <a:xfrm>
            <a:off x="5299894" y="5809243"/>
            <a:ext cx="263214"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CB345C6E-C910-E645-A5BC-268F8469A8AF}"/>
              </a:ext>
            </a:extLst>
          </p:cNvPr>
          <p:cNvSpPr txBox="1"/>
          <p:nvPr/>
        </p:nvSpPr>
        <p:spPr>
          <a:xfrm>
            <a:off x="5205051" y="4708860"/>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50</a:t>
            </a:r>
          </a:p>
        </p:txBody>
      </p:sp>
      <p:sp>
        <p:nvSpPr>
          <p:cNvPr id="45" name="TextBox 44">
            <a:extLst>
              <a:ext uri="{FF2B5EF4-FFF2-40B4-BE49-F238E27FC236}">
                <a16:creationId xmlns:a16="http://schemas.microsoft.com/office/drawing/2014/main" id="{D7009460-5D7B-1E4D-9AD8-84D5BB57CD50}"/>
              </a:ext>
            </a:extLst>
          </p:cNvPr>
          <p:cNvSpPr txBox="1"/>
          <p:nvPr/>
        </p:nvSpPr>
        <p:spPr>
          <a:xfrm>
            <a:off x="5216788" y="4148615"/>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75</a:t>
            </a:r>
          </a:p>
        </p:txBody>
      </p:sp>
      <p:sp>
        <p:nvSpPr>
          <p:cNvPr id="46" name="TextBox 45">
            <a:extLst>
              <a:ext uri="{FF2B5EF4-FFF2-40B4-BE49-F238E27FC236}">
                <a16:creationId xmlns:a16="http://schemas.microsoft.com/office/drawing/2014/main" id="{651BC5AF-1723-7441-8CFA-BDCC9FA99D61}"/>
              </a:ext>
            </a:extLst>
          </p:cNvPr>
          <p:cNvSpPr txBox="1"/>
          <p:nvPr/>
        </p:nvSpPr>
        <p:spPr>
          <a:xfrm>
            <a:off x="5147457" y="3588370"/>
            <a:ext cx="420308"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100</a:t>
            </a:r>
          </a:p>
        </p:txBody>
      </p:sp>
      <p:sp>
        <p:nvSpPr>
          <p:cNvPr id="47" name="TextBox 46">
            <a:extLst>
              <a:ext uri="{FF2B5EF4-FFF2-40B4-BE49-F238E27FC236}">
                <a16:creationId xmlns:a16="http://schemas.microsoft.com/office/drawing/2014/main" id="{EA323827-663A-B847-A906-8D4641A8F848}"/>
              </a:ext>
            </a:extLst>
          </p:cNvPr>
          <p:cNvSpPr txBox="1"/>
          <p:nvPr/>
        </p:nvSpPr>
        <p:spPr>
          <a:xfrm>
            <a:off x="5226005" y="5256691"/>
            <a:ext cx="341760"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25</a:t>
            </a:r>
          </a:p>
        </p:txBody>
      </p:sp>
      <p:pic>
        <p:nvPicPr>
          <p:cNvPr id="48" name="Picture 47">
            <a:extLst>
              <a:ext uri="{FF2B5EF4-FFF2-40B4-BE49-F238E27FC236}">
                <a16:creationId xmlns:a16="http://schemas.microsoft.com/office/drawing/2014/main" id="{B07445C2-FE70-5446-8BFD-028E29208BA1}"/>
              </a:ext>
            </a:extLst>
          </p:cNvPr>
          <p:cNvPicPr>
            <a:picLocks noChangeAspect="1"/>
          </p:cNvPicPr>
          <p:nvPr/>
        </p:nvPicPr>
        <p:blipFill rotWithShape="1">
          <a:blip r:embed="rId4">
            <a:extLst>
              <a:ext uri="{28A0092B-C50C-407E-A947-70E740481C1C}">
                <a14:useLocalDpi xmlns:a14="http://schemas.microsoft.com/office/drawing/2010/main" val="0"/>
              </a:ext>
            </a:extLst>
          </a:blip>
          <a:srcRect l="5931" t="20397" r="797" b="18966"/>
          <a:stretch/>
        </p:blipFill>
        <p:spPr>
          <a:xfrm>
            <a:off x="443753" y="2599375"/>
            <a:ext cx="3194830" cy="2076967"/>
          </a:xfrm>
          <a:prstGeom prst="rect">
            <a:avLst/>
          </a:prstGeom>
        </p:spPr>
      </p:pic>
      <p:sp>
        <p:nvSpPr>
          <p:cNvPr id="49" name="Text Placeholder 5">
            <a:extLst>
              <a:ext uri="{FF2B5EF4-FFF2-40B4-BE49-F238E27FC236}">
                <a16:creationId xmlns:a16="http://schemas.microsoft.com/office/drawing/2014/main" id="{B0C3FCD2-7D56-8144-92F6-82AB231D1AC8}"/>
              </a:ext>
            </a:extLst>
          </p:cNvPr>
          <p:cNvSpPr txBox="1">
            <a:spLocks/>
          </p:cNvSpPr>
          <p:nvPr/>
        </p:nvSpPr>
        <p:spPr>
          <a:xfrm>
            <a:off x="471524" y="1618800"/>
            <a:ext cx="2228317" cy="10874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4"/>
              </a:buClr>
              <a:buNone/>
            </a:pPr>
            <a:r>
              <a:rPr lang="en-US" sz="2400" b="1" dirty="0">
                <a:solidFill>
                  <a:schemeClr val="tx1">
                    <a:lumMod val="75000"/>
                    <a:lumOff val="25000"/>
                  </a:schemeClr>
                </a:solidFill>
                <a:latin typeface="Century Gothic" panose="020B0502020202020204" pitchFamily="34" charset="0"/>
              </a:rPr>
              <a:t>HUC4 0513</a:t>
            </a:r>
          </a:p>
          <a:p>
            <a:pPr marL="0" indent="0">
              <a:lnSpc>
                <a:spcPct val="100000"/>
              </a:lnSpc>
              <a:spcBef>
                <a:spcPts val="0"/>
              </a:spcBef>
              <a:spcAft>
                <a:spcPts val="600"/>
              </a:spcAft>
              <a:buClr>
                <a:srgbClr val="379CC4"/>
              </a:buClr>
              <a:buNone/>
            </a:pPr>
            <a:r>
              <a:rPr lang="en-US" sz="2000" i="1" dirty="0">
                <a:solidFill>
                  <a:schemeClr val="tx1">
                    <a:lumMod val="75000"/>
                    <a:lumOff val="25000"/>
                  </a:schemeClr>
                </a:solidFill>
                <a:latin typeface="Century Gothic" panose="020B0502020202020204" pitchFamily="34" charset="0"/>
              </a:rPr>
              <a:t>Cumberland</a:t>
            </a:r>
            <a:endParaRPr lang="en-US" sz="2400" i="1" dirty="0">
              <a:solidFill>
                <a:schemeClr val="tx1">
                  <a:lumMod val="75000"/>
                  <a:lumOff val="25000"/>
                </a:schemeClr>
              </a:solidFill>
              <a:latin typeface="Century Gothic" panose="020B0502020202020204" pitchFamily="34" charset="0"/>
            </a:endParaRPr>
          </a:p>
        </p:txBody>
      </p:sp>
      <p:pic>
        <p:nvPicPr>
          <p:cNvPr id="50" name="Picture 49">
            <a:extLst>
              <a:ext uri="{FF2B5EF4-FFF2-40B4-BE49-F238E27FC236}">
                <a16:creationId xmlns:a16="http://schemas.microsoft.com/office/drawing/2014/main" id="{B5953CCE-9E23-C84E-81CB-99673DB603D0}"/>
              </a:ext>
            </a:extLst>
          </p:cNvPr>
          <p:cNvPicPr>
            <a:picLocks noChangeAspect="1"/>
          </p:cNvPicPr>
          <p:nvPr/>
        </p:nvPicPr>
        <p:blipFill rotWithShape="1">
          <a:blip r:embed="rId5"/>
          <a:srcRect l="4260" t="9207" r="11580" b="4471"/>
          <a:stretch/>
        </p:blipFill>
        <p:spPr>
          <a:xfrm>
            <a:off x="5431376" y="497585"/>
            <a:ext cx="5068978" cy="2511651"/>
          </a:xfrm>
          <a:prstGeom prst="rect">
            <a:avLst/>
          </a:prstGeom>
        </p:spPr>
      </p:pic>
      <p:pic>
        <p:nvPicPr>
          <p:cNvPr id="51" name="Picture 50">
            <a:extLst>
              <a:ext uri="{FF2B5EF4-FFF2-40B4-BE49-F238E27FC236}">
                <a16:creationId xmlns:a16="http://schemas.microsoft.com/office/drawing/2014/main" id="{EFF0387F-E517-E84D-9F50-B2ACFCFF5267}"/>
              </a:ext>
            </a:extLst>
          </p:cNvPr>
          <p:cNvPicPr>
            <a:picLocks noChangeAspect="1"/>
          </p:cNvPicPr>
          <p:nvPr/>
        </p:nvPicPr>
        <p:blipFill rotWithShape="1">
          <a:blip r:embed="rId6"/>
          <a:srcRect l="4550" t="9339" r="11034" b="4611"/>
          <a:stretch/>
        </p:blipFill>
        <p:spPr>
          <a:xfrm>
            <a:off x="5487582" y="3569858"/>
            <a:ext cx="5060138" cy="2516319"/>
          </a:xfrm>
          <a:prstGeom prst="rect">
            <a:avLst/>
          </a:prstGeom>
        </p:spPr>
      </p:pic>
      <p:sp>
        <p:nvSpPr>
          <p:cNvPr id="52" name="Rectangle 51">
            <a:extLst>
              <a:ext uri="{FF2B5EF4-FFF2-40B4-BE49-F238E27FC236}">
                <a16:creationId xmlns:a16="http://schemas.microsoft.com/office/drawing/2014/main" id="{BA4BD00B-AC34-1745-A5FA-C1B7DCD10C1A}"/>
              </a:ext>
            </a:extLst>
          </p:cNvPr>
          <p:cNvSpPr/>
          <p:nvPr/>
        </p:nvSpPr>
        <p:spPr>
          <a:xfrm>
            <a:off x="6661143" y="3566135"/>
            <a:ext cx="530966" cy="2531300"/>
          </a:xfrm>
          <a:prstGeom prst="rect">
            <a:avLst/>
          </a:prstGeom>
          <a:noFill/>
          <a:ln w="38100">
            <a:solidFill>
              <a:srgbClr val="907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91F665-8CEB-9F43-BDBA-4350513734FD}"/>
              </a:ext>
            </a:extLst>
          </p:cNvPr>
          <p:cNvSpPr/>
          <p:nvPr/>
        </p:nvSpPr>
        <p:spPr>
          <a:xfrm>
            <a:off x="8722122" y="3541249"/>
            <a:ext cx="414319" cy="2531300"/>
          </a:xfrm>
          <a:prstGeom prst="rect">
            <a:avLst/>
          </a:prstGeom>
          <a:noFill/>
          <a:ln w="38100">
            <a:solidFill>
              <a:srgbClr val="907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63284D1-B55B-6148-9ECE-FD16AE25802D}"/>
              </a:ext>
            </a:extLst>
          </p:cNvPr>
          <p:cNvSpPr/>
          <p:nvPr/>
        </p:nvSpPr>
        <p:spPr>
          <a:xfrm>
            <a:off x="9931529" y="3574015"/>
            <a:ext cx="414319" cy="2531300"/>
          </a:xfrm>
          <a:prstGeom prst="rect">
            <a:avLst/>
          </a:prstGeom>
          <a:noFill/>
          <a:ln w="38100">
            <a:solidFill>
              <a:srgbClr val="907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572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2;p4">
            <a:extLst>
              <a:ext uri="{FF2B5EF4-FFF2-40B4-BE49-F238E27FC236}">
                <a16:creationId xmlns:a16="http://schemas.microsoft.com/office/drawing/2014/main" id="{7BB5EC3F-CCCC-EA40-AFC1-073E1D197A28}"/>
              </a:ext>
            </a:extLst>
          </p:cNvPr>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379CC4"/>
                </a:solidFill>
                <a:latin typeface="Century Gothic"/>
                <a:ea typeface="Century Gothic"/>
                <a:cs typeface="Century Gothic"/>
                <a:sym typeface="Century Gothic"/>
              </a:rPr>
              <a:t>Discussion &amp; Conclusions</a:t>
            </a:r>
            <a:endParaRPr dirty="0"/>
          </a:p>
        </p:txBody>
      </p:sp>
      <p:sp>
        <p:nvSpPr>
          <p:cNvPr id="3" name="Text Placeholder 5">
            <a:extLst>
              <a:ext uri="{FF2B5EF4-FFF2-40B4-BE49-F238E27FC236}">
                <a16:creationId xmlns:a16="http://schemas.microsoft.com/office/drawing/2014/main" id="{748F6C45-849B-0E4D-8387-E59568B7B505}"/>
              </a:ext>
            </a:extLst>
          </p:cNvPr>
          <p:cNvSpPr txBox="1">
            <a:spLocks/>
          </p:cNvSpPr>
          <p:nvPr/>
        </p:nvSpPr>
        <p:spPr>
          <a:xfrm>
            <a:off x="513024" y="1232130"/>
            <a:ext cx="10269276"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4"/>
              </a:buClr>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rPr>
              <a:t>EDDI</a:t>
            </a:r>
            <a:r>
              <a:rPr lang="en-US" sz="2400" dirty="0">
                <a:solidFill>
                  <a:schemeClr val="tx1">
                    <a:lumMod val="75000"/>
                    <a:lumOff val="25000"/>
                  </a:schemeClr>
                </a:solidFill>
                <a:latin typeface="Century Gothic" panose="020B0502020202020204" pitchFamily="34" charset="0"/>
              </a:rPr>
              <a:t> displays sensitivity – represents potential evapotranspiration, which frequently changes according to meteorological variations</a:t>
            </a:r>
          </a:p>
          <a:p>
            <a:pPr marL="342900" indent="-342900">
              <a:lnSpc>
                <a:spcPct val="100000"/>
              </a:lnSpc>
              <a:spcBef>
                <a:spcPts val="0"/>
              </a:spcBef>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379CC4"/>
              </a:buClr>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rPr>
              <a:t>LERI</a:t>
            </a:r>
            <a:r>
              <a:rPr lang="en-US" sz="2400" dirty="0">
                <a:solidFill>
                  <a:schemeClr val="tx1">
                    <a:lumMod val="75000"/>
                    <a:lumOff val="25000"/>
                  </a:schemeClr>
                </a:solidFill>
                <a:latin typeface="Century Gothic" panose="020B0502020202020204" pitchFamily="34" charset="0"/>
              </a:rPr>
              <a:t> has a shorter reference period and does not have a D4 equivalent </a:t>
            </a:r>
          </a:p>
          <a:p>
            <a:pPr marL="342900" indent="-342900">
              <a:lnSpc>
                <a:spcPct val="100000"/>
              </a:lnSpc>
              <a:spcBef>
                <a:spcPts val="0"/>
              </a:spcBef>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379CC4"/>
              </a:buClr>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rPr>
              <a:t>SPI</a:t>
            </a:r>
            <a:r>
              <a:rPr lang="en-US" sz="2400" dirty="0">
                <a:solidFill>
                  <a:schemeClr val="tx1">
                    <a:lumMod val="75000"/>
                    <a:lumOff val="25000"/>
                  </a:schemeClr>
                </a:solidFill>
                <a:latin typeface="Century Gothic" panose="020B0502020202020204" pitchFamily="34" charset="0"/>
              </a:rPr>
              <a:t> and </a:t>
            </a:r>
            <a:r>
              <a:rPr lang="en-US" sz="2400" b="1" dirty="0">
                <a:solidFill>
                  <a:schemeClr val="tx1">
                    <a:lumMod val="75000"/>
                    <a:lumOff val="25000"/>
                  </a:schemeClr>
                </a:solidFill>
                <a:latin typeface="Century Gothic" panose="020B0502020202020204" pitchFamily="34" charset="0"/>
              </a:rPr>
              <a:t>SPEI</a:t>
            </a:r>
            <a:r>
              <a:rPr lang="en-US" sz="2400" dirty="0">
                <a:solidFill>
                  <a:schemeClr val="tx1">
                    <a:lumMod val="75000"/>
                    <a:lumOff val="25000"/>
                  </a:schemeClr>
                </a:solidFill>
                <a:latin typeface="Century Gothic" panose="020B0502020202020204" pitchFamily="34" charset="0"/>
              </a:rPr>
              <a:t> 1-month products capture the observed severity of the 2019 flash drought</a:t>
            </a:r>
          </a:p>
          <a:p>
            <a:pPr marL="342900" indent="-342900">
              <a:lnSpc>
                <a:spcPct val="100000"/>
              </a:lnSpc>
              <a:spcBef>
                <a:spcPts val="0"/>
              </a:spcBef>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379CC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September 2019 </a:t>
            </a:r>
            <a:r>
              <a:rPr lang="en-US" sz="2400" b="1" dirty="0">
                <a:solidFill>
                  <a:schemeClr val="tx1">
                    <a:lumMod val="75000"/>
                    <a:lumOff val="25000"/>
                  </a:schemeClr>
                </a:solidFill>
                <a:latin typeface="Century Gothic" panose="020B0502020202020204" pitchFamily="34" charset="0"/>
              </a:rPr>
              <a:t>SPI</a:t>
            </a:r>
            <a:r>
              <a:rPr lang="en-US" sz="2400" dirty="0">
                <a:solidFill>
                  <a:schemeClr val="tx1">
                    <a:lumMod val="75000"/>
                    <a:lumOff val="25000"/>
                  </a:schemeClr>
                </a:solidFill>
                <a:latin typeface="Century Gothic" panose="020B0502020202020204" pitchFamily="34" charset="0"/>
              </a:rPr>
              <a:t> and </a:t>
            </a:r>
            <a:r>
              <a:rPr lang="en-US" sz="2400" b="1" dirty="0">
                <a:solidFill>
                  <a:schemeClr val="tx1">
                    <a:lumMod val="75000"/>
                    <a:lumOff val="25000"/>
                  </a:schemeClr>
                </a:solidFill>
                <a:latin typeface="Century Gothic" panose="020B0502020202020204" pitchFamily="34" charset="0"/>
              </a:rPr>
              <a:t>SPEI</a:t>
            </a:r>
            <a:r>
              <a:rPr lang="en-US" sz="2400" dirty="0">
                <a:solidFill>
                  <a:schemeClr val="tx1">
                    <a:lumMod val="75000"/>
                    <a:lumOff val="25000"/>
                  </a:schemeClr>
                </a:solidFill>
                <a:latin typeface="Century Gothic" panose="020B0502020202020204" pitchFamily="34" charset="0"/>
              </a:rPr>
              <a:t> 3-month products reflect local knowledge of the spatial distribution of initial drying</a:t>
            </a:r>
          </a:p>
          <a:p>
            <a:pPr marL="0" indent="0">
              <a:lnSpc>
                <a:spcPct val="100000"/>
              </a:lnSpc>
              <a:spcBef>
                <a:spcPts val="0"/>
              </a:spcBef>
              <a:spcAft>
                <a:spcPts val="600"/>
              </a:spcAft>
              <a:buClr>
                <a:srgbClr val="379CC4"/>
              </a:buClr>
              <a:buNone/>
            </a:pP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379CC4"/>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spcAft>
                <a:spcPts val="600"/>
              </a:spcAft>
              <a:buClr>
                <a:srgbClr val="379CC4"/>
              </a:buClr>
              <a:buNone/>
            </a:pP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41147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70dd80c192_0_4"/>
          <p:cNvSpPr/>
          <p:nvPr/>
        </p:nvSpPr>
        <p:spPr>
          <a:xfrm>
            <a:off x="2125333" y="2605741"/>
            <a:ext cx="7941334" cy="164651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rgbClr val="379CC4"/>
                </a:solidFill>
                <a:latin typeface="Century Gothic"/>
                <a:ea typeface="Century Gothic"/>
                <a:cs typeface="Century Gothic"/>
                <a:sym typeface="Century Gothic"/>
              </a:rPr>
              <a:t>2</a:t>
            </a:r>
            <a:r>
              <a:rPr lang="en-US" sz="4000" b="1" i="0" u="none" strike="noStrike" cap="none" dirty="0">
                <a:solidFill>
                  <a:srgbClr val="379CC4"/>
                </a:solidFill>
                <a:latin typeface="Century Gothic"/>
                <a:ea typeface="Century Gothic"/>
                <a:cs typeface="Century Gothic"/>
                <a:sym typeface="Century Gothic"/>
              </a:rPr>
              <a:t>. SOIL MOISTURE ANALYSIS</a:t>
            </a:r>
            <a:endParaRPr sz="2400" b="1" i="0" u="none" strike="noStrike" cap="none" dirty="0">
              <a:solidFill>
                <a:srgbClr val="379CC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65426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3"/>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379CC4"/>
                </a:solidFill>
                <a:latin typeface="Century Gothic"/>
                <a:ea typeface="Century Gothic"/>
                <a:cs typeface="Century Gothic"/>
                <a:sym typeface="Century Gothic"/>
              </a:rPr>
              <a:t>Study Area</a:t>
            </a:r>
            <a:endParaRPr sz="1400" b="0" i="0" u="none" strike="noStrike" cap="none">
              <a:solidFill>
                <a:srgbClr val="000000"/>
              </a:solidFill>
              <a:latin typeface="Arial"/>
              <a:ea typeface="Arial"/>
              <a:cs typeface="Arial"/>
              <a:sym typeface="Arial"/>
            </a:endParaRPr>
          </a:p>
        </p:txBody>
      </p:sp>
      <p:sp>
        <p:nvSpPr>
          <p:cNvPr id="83" name="Google Shape;83;p3"/>
          <p:cNvSpPr txBox="1"/>
          <p:nvPr/>
        </p:nvSpPr>
        <p:spPr>
          <a:xfrm>
            <a:off x="344293" y="1072584"/>
            <a:ext cx="4675138" cy="53237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79CC4"/>
              </a:buClr>
              <a:buSzPts val="2000"/>
              <a:buFont typeface="Arial"/>
              <a:buNone/>
            </a:pPr>
            <a:r>
              <a:rPr lang="en-US" sz="20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Ohio River Basin</a:t>
            </a:r>
          </a:p>
          <a:p>
            <a:pPr marL="0" marR="0" lvl="0" indent="0" algn="l" rtl="0">
              <a:lnSpc>
                <a:spcPct val="100000"/>
              </a:lnSpc>
              <a:spcBef>
                <a:spcPts val="0"/>
              </a:spcBef>
              <a:spcAft>
                <a:spcPts val="0"/>
              </a:spcAft>
              <a:buClr>
                <a:srgbClr val="379CC4"/>
              </a:buClr>
              <a:buSzPts val="2000"/>
              <a:buFont typeface="Arial"/>
              <a:buNone/>
            </a:pPr>
            <a:endParaRPr lang="en-US" sz="2000" b="1" dirty="0">
              <a:solidFill>
                <a:schemeClr val="tx1">
                  <a:lumMod val="75000"/>
                  <a:lumOff val="25000"/>
                </a:schemeClr>
              </a:solidFill>
              <a:latin typeface="Century Gothic" panose="020B0502020202020204" pitchFamily="34" charset="0"/>
              <a:sym typeface="Century Gothic"/>
            </a:endParaRPr>
          </a:p>
          <a:p>
            <a:pPr marL="342900" indent="-342900">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Provides freshwater resources</a:t>
            </a:r>
          </a:p>
          <a:p>
            <a:pPr marL="342900" indent="-342900">
              <a:spcAft>
                <a:spcPts val="1200"/>
              </a:spcAft>
              <a:buClr>
                <a:srgbClr val="379CC4"/>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Major agricultural producer</a:t>
            </a:r>
          </a:p>
          <a:p>
            <a:pPr>
              <a:spcAft>
                <a:spcPts val="1200"/>
              </a:spcAft>
              <a:buClr>
                <a:srgbClr val="379CC4"/>
              </a:buClr>
            </a:pP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Bef>
                <a:spcPts val="1800"/>
              </a:spcBef>
              <a:spcAft>
                <a:spcPts val="6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Main crops</a:t>
            </a:r>
          </a:p>
          <a:p>
            <a:pPr marL="342900" indent="-342900">
              <a:spcBef>
                <a:spcPts val="1200"/>
              </a:spcBef>
              <a:spcAft>
                <a:spcPts val="600"/>
              </a:spcAft>
              <a:buClr>
                <a:srgbClr val="379CC4"/>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Bef>
                <a:spcPts val="600"/>
              </a:spcBef>
              <a:spcAft>
                <a:spcPts val="6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sym typeface="Century Gothic"/>
              </a:rPr>
              <a:t>Moisture rich environment</a:t>
            </a:r>
            <a:endParaRPr lang="en-US" dirty="0">
              <a:solidFill>
                <a:schemeClr val="tx1">
                  <a:lumMod val="75000"/>
                  <a:lumOff val="25000"/>
                </a:schemeClr>
              </a:solidFill>
              <a:latin typeface="Century Gothic" panose="020B0502020202020204" pitchFamily="34" charset="0"/>
            </a:endParaRPr>
          </a:p>
          <a:p>
            <a:pPr>
              <a:spcAft>
                <a:spcPts val="1200"/>
              </a:spcAft>
              <a:buClr>
                <a:srgbClr val="379CC4"/>
              </a:buClr>
            </a:pPr>
            <a:endParaRPr sz="14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84" name="Google Shape;84;p3"/>
          <p:cNvPicPr preferRelativeResize="0"/>
          <p:nvPr/>
        </p:nvPicPr>
        <p:blipFill rotWithShape="1">
          <a:blip r:embed="rId3">
            <a:alphaModFix/>
          </a:blip>
          <a:srcRect/>
          <a:stretch/>
        </p:blipFill>
        <p:spPr>
          <a:xfrm>
            <a:off x="4831452" y="772720"/>
            <a:ext cx="6765000" cy="5227500"/>
          </a:xfrm>
          <a:prstGeom prst="rect">
            <a:avLst/>
          </a:prstGeom>
          <a:ln>
            <a:noFill/>
          </a:ln>
          <a:effectLst>
            <a:outerShdw blurRad="292100" dist="139700" dir="2700000" algn="tl" rotWithShape="0">
              <a:srgbClr val="333333">
                <a:alpha val="65000"/>
              </a:srgbClr>
            </a:outerShdw>
          </a:effectLst>
        </p:spPr>
      </p:pic>
      <p:grpSp>
        <p:nvGrpSpPr>
          <p:cNvPr id="85" name="Google Shape;85;p3"/>
          <p:cNvGrpSpPr/>
          <p:nvPr/>
        </p:nvGrpSpPr>
        <p:grpSpPr>
          <a:xfrm>
            <a:off x="4822575" y="5421255"/>
            <a:ext cx="2712130" cy="578965"/>
            <a:chOff x="4639393" y="5457490"/>
            <a:chExt cx="2712130" cy="578965"/>
          </a:xfrm>
        </p:grpSpPr>
        <p:sp>
          <p:nvSpPr>
            <p:cNvPr id="86" name="Google Shape;86;p3"/>
            <p:cNvSpPr txBox="1"/>
            <p:nvPr/>
          </p:nvSpPr>
          <p:spPr>
            <a:xfrm>
              <a:off x="4639405" y="5457502"/>
              <a:ext cx="270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0</a:t>
              </a:r>
              <a:endParaRPr sz="1000" b="0" i="0" u="none" strike="noStrike" cap="none">
                <a:solidFill>
                  <a:schemeClr val="dk1"/>
                </a:solidFill>
                <a:latin typeface="Century Gothic"/>
                <a:ea typeface="Century Gothic"/>
                <a:cs typeface="Century Gothic"/>
                <a:sym typeface="Century Gothic"/>
              </a:endParaRPr>
            </a:p>
          </p:txBody>
        </p:sp>
        <p:sp>
          <p:nvSpPr>
            <p:cNvPr id="87" name="Google Shape;87;p3"/>
            <p:cNvSpPr txBox="1"/>
            <p:nvPr/>
          </p:nvSpPr>
          <p:spPr>
            <a:xfrm>
              <a:off x="5082723" y="5457490"/>
              <a:ext cx="4398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Century Gothic"/>
                  <a:ea typeface="Century Gothic"/>
                  <a:cs typeface="Century Gothic"/>
                  <a:sym typeface="Century Gothic"/>
                </a:rPr>
                <a:t>100</a:t>
              </a:r>
              <a:endParaRPr sz="1400" b="0" i="0" u="none" strike="noStrike" cap="none" dirty="0">
                <a:solidFill>
                  <a:srgbClr val="000000"/>
                </a:solidFill>
                <a:latin typeface="Arial"/>
                <a:ea typeface="Arial"/>
                <a:cs typeface="Arial"/>
                <a:sym typeface="Arial"/>
              </a:endParaRPr>
            </a:p>
          </p:txBody>
        </p:sp>
        <p:sp>
          <p:nvSpPr>
            <p:cNvPr id="88" name="Google Shape;88;p3"/>
            <p:cNvSpPr txBox="1"/>
            <p:nvPr/>
          </p:nvSpPr>
          <p:spPr>
            <a:xfrm>
              <a:off x="5670041" y="5457490"/>
              <a:ext cx="399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Century Gothic"/>
                  <a:ea typeface="Century Gothic"/>
                  <a:cs typeface="Century Gothic"/>
                  <a:sym typeface="Century Gothic"/>
                </a:rPr>
                <a:t>200</a:t>
              </a:r>
              <a:endParaRPr sz="1400" b="0" i="0" u="none" strike="noStrike" cap="none" dirty="0">
                <a:solidFill>
                  <a:srgbClr val="000000"/>
                </a:solidFill>
                <a:latin typeface="Arial"/>
                <a:ea typeface="Arial"/>
                <a:cs typeface="Arial"/>
                <a:sym typeface="Arial"/>
              </a:endParaRPr>
            </a:p>
          </p:txBody>
        </p:sp>
        <p:sp>
          <p:nvSpPr>
            <p:cNvPr id="89" name="Google Shape;89;p3"/>
            <p:cNvSpPr txBox="1"/>
            <p:nvPr/>
          </p:nvSpPr>
          <p:spPr>
            <a:xfrm>
              <a:off x="6748975" y="5457502"/>
              <a:ext cx="399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400</a:t>
              </a:r>
              <a:endParaRPr sz="1400" b="0" i="0" u="none" strike="noStrike" cap="none">
                <a:solidFill>
                  <a:srgbClr val="000000"/>
                </a:solidFill>
                <a:latin typeface="Arial"/>
                <a:ea typeface="Arial"/>
                <a:cs typeface="Arial"/>
                <a:sym typeface="Arial"/>
              </a:endParaRPr>
            </a:p>
          </p:txBody>
        </p:sp>
        <p:sp>
          <p:nvSpPr>
            <p:cNvPr id="90" name="Google Shape;90;p3"/>
            <p:cNvSpPr txBox="1"/>
            <p:nvPr/>
          </p:nvSpPr>
          <p:spPr>
            <a:xfrm>
              <a:off x="6911723" y="5577276"/>
              <a:ext cx="4398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Miles</a:t>
              </a:r>
              <a:endParaRPr sz="1400" b="0" i="0" u="none" strike="noStrike" cap="none">
                <a:solidFill>
                  <a:srgbClr val="000000"/>
                </a:solidFill>
                <a:latin typeface="Arial"/>
                <a:ea typeface="Arial"/>
                <a:cs typeface="Arial"/>
                <a:sym typeface="Arial"/>
              </a:endParaRPr>
            </a:p>
          </p:txBody>
        </p:sp>
        <p:sp>
          <p:nvSpPr>
            <p:cNvPr id="91" name="Google Shape;91;p3"/>
            <p:cNvSpPr txBox="1"/>
            <p:nvPr/>
          </p:nvSpPr>
          <p:spPr>
            <a:xfrm>
              <a:off x="6144177" y="5706621"/>
              <a:ext cx="723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Kilometers</a:t>
              </a:r>
              <a:endParaRPr sz="1400" b="0" i="0" u="none" strike="noStrike" cap="none">
                <a:solidFill>
                  <a:srgbClr val="000000"/>
                </a:solidFill>
                <a:latin typeface="Arial"/>
                <a:ea typeface="Arial"/>
                <a:cs typeface="Arial"/>
                <a:sym typeface="Arial"/>
              </a:endParaRPr>
            </a:p>
          </p:txBody>
        </p:sp>
        <p:sp>
          <p:nvSpPr>
            <p:cNvPr id="92" name="Google Shape;92;p3"/>
            <p:cNvSpPr txBox="1"/>
            <p:nvPr/>
          </p:nvSpPr>
          <p:spPr>
            <a:xfrm>
              <a:off x="4639393" y="5818705"/>
              <a:ext cx="270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0</a:t>
              </a:r>
              <a:endParaRPr sz="1000" b="0" i="0" u="none" strike="noStrike" cap="none">
                <a:solidFill>
                  <a:schemeClr val="dk1"/>
                </a:solidFill>
                <a:latin typeface="Century Gothic"/>
                <a:ea typeface="Century Gothic"/>
                <a:cs typeface="Century Gothic"/>
                <a:sym typeface="Century Gothic"/>
              </a:endParaRPr>
            </a:p>
          </p:txBody>
        </p:sp>
        <p:sp>
          <p:nvSpPr>
            <p:cNvPr id="93" name="Google Shape;93;p3"/>
            <p:cNvSpPr txBox="1"/>
            <p:nvPr/>
          </p:nvSpPr>
          <p:spPr>
            <a:xfrm>
              <a:off x="4910008" y="5814358"/>
              <a:ext cx="4398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100</a:t>
              </a:r>
              <a:endParaRPr sz="1400" b="0" i="0" u="none" strike="noStrike" cap="none">
                <a:solidFill>
                  <a:srgbClr val="000000"/>
                </a:solidFill>
                <a:latin typeface="Arial"/>
                <a:ea typeface="Arial"/>
                <a:cs typeface="Arial"/>
                <a:sym typeface="Arial"/>
              </a:endParaRPr>
            </a:p>
          </p:txBody>
        </p:sp>
        <p:sp>
          <p:nvSpPr>
            <p:cNvPr id="94" name="Google Shape;94;p3"/>
            <p:cNvSpPr txBox="1"/>
            <p:nvPr/>
          </p:nvSpPr>
          <p:spPr>
            <a:xfrm>
              <a:off x="5255205" y="5821055"/>
              <a:ext cx="399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200</a:t>
              </a:r>
              <a:endParaRPr sz="1400" b="0" i="0" u="none" strike="noStrike" cap="none">
                <a:solidFill>
                  <a:srgbClr val="000000"/>
                </a:solidFill>
                <a:latin typeface="Arial"/>
                <a:ea typeface="Arial"/>
                <a:cs typeface="Arial"/>
                <a:sym typeface="Arial"/>
              </a:endParaRPr>
            </a:p>
          </p:txBody>
        </p:sp>
        <p:sp>
          <p:nvSpPr>
            <p:cNvPr id="95" name="Google Shape;95;p3"/>
            <p:cNvSpPr txBox="1"/>
            <p:nvPr/>
          </p:nvSpPr>
          <p:spPr>
            <a:xfrm>
              <a:off x="5928125" y="5821055"/>
              <a:ext cx="399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400</a:t>
              </a:r>
              <a:endParaRPr sz="1400" b="0" i="0" u="none" strike="noStrike" cap="none">
                <a:solidFill>
                  <a:srgbClr val="000000"/>
                </a:solidFill>
                <a:latin typeface="Arial"/>
                <a:ea typeface="Arial"/>
                <a:cs typeface="Arial"/>
                <a:sym typeface="Arial"/>
              </a:endParaRPr>
            </a:p>
          </p:txBody>
        </p:sp>
      </p:grpSp>
      <p:pic>
        <p:nvPicPr>
          <p:cNvPr id="96" name="Google Shape;96;p3"/>
          <p:cNvPicPr preferRelativeResize="0"/>
          <p:nvPr/>
        </p:nvPicPr>
        <p:blipFill rotWithShape="1">
          <a:blip r:embed="rId4">
            <a:alphaModFix/>
          </a:blip>
          <a:srcRect/>
          <a:stretch/>
        </p:blipFill>
        <p:spPr>
          <a:xfrm>
            <a:off x="11084382" y="737550"/>
            <a:ext cx="499595" cy="670069"/>
          </a:xfrm>
          <a:prstGeom prst="rect">
            <a:avLst/>
          </a:prstGeom>
          <a:noFill/>
          <a:ln>
            <a:noFill/>
          </a:ln>
        </p:spPr>
      </p:pic>
      <p:grpSp>
        <p:nvGrpSpPr>
          <p:cNvPr id="97" name="Google Shape;97;p3"/>
          <p:cNvGrpSpPr/>
          <p:nvPr/>
        </p:nvGrpSpPr>
        <p:grpSpPr>
          <a:xfrm>
            <a:off x="4867068" y="6134979"/>
            <a:ext cx="2371909" cy="350995"/>
            <a:chOff x="4679050" y="6114654"/>
            <a:chExt cx="2371909" cy="350995"/>
          </a:xfrm>
        </p:grpSpPr>
        <p:pic>
          <p:nvPicPr>
            <p:cNvPr id="98" name="Google Shape;98;p3"/>
            <p:cNvPicPr preferRelativeResize="0"/>
            <p:nvPr/>
          </p:nvPicPr>
          <p:blipFill rotWithShape="1">
            <a:blip r:embed="rId5">
              <a:alphaModFix/>
            </a:blip>
            <a:srcRect/>
            <a:stretch/>
          </p:blipFill>
          <p:spPr>
            <a:xfrm>
              <a:off x="4679050" y="6179899"/>
              <a:ext cx="419100" cy="285750"/>
            </a:xfrm>
            <a:prstGeom prst="rect">
              <a:avLst/>
            </a:prstGeom>
            <a:noFill/>
            <a:ln>
              <a:noFill/>
            </a:ln>
          </p:spPr>
        </p:pic>
        <p:sp>
          <p:nvSpPr>
            <p:cNvPr id="99" name="Google Shape;99;p3"/>
            <p:cNvSpPr txBox="1"/>
            <p:nvPr/>
          </p:nvSpPr>
          <p:spPr>
            <a:xfrm>
              <a:off x="5060137" y="6114654"/>
              <a:ext cx="1990822" cy="3192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Century Gothic"/>
                  <a:ea typeface="Century Gothic"/>
                  <a:cs typeface="Century Gothic"/>
                  <a:sym typeface="Century Gothic"/>
                </a:rPr>
                <a:t>Ohio River Basin</a:t>
              </a:r>
              <a:endParaRPr sz="1600" b="0" i="0" u="none" strike="noStrike" cap="none" dirty="0">
                <a:solidFill>
                  <a:srgbClr val="000000"/>
                </a:solidFill>
                <a:latin typeface="Century Gothic"/>
                <a:ea typeface="Century Gothic"/>
                <a:cs typeface="Century Gothic"/>
                <a:sym typeface="Century Gothic"/>
              </a:endParaRPr>
            </a:p>
          </p:txBody>
        </p:sp>
      </p:grpSp>
      <p:grpSp>
        <p:nvGrpSpPr>
          <p:cNvPr id="100" name="Google Shape;100;p3"/>
          <p:cNvGrpSpPr/>
          <p:nvPr/>
        </p:nvGrpSpPr>
        <p:grpSpPr>
          <a:xfrm>
            <a:off x="7131957" y="6119994"/>
            <a:ext cx="2206945" cy="340892"/>
            <a:chOff x="7023700" y="6119994"/>
            <a:chExt cx="2206945" cy="340892"/>
          </a:xfrm>
        </p:grpSpPr>
        <p:pic>
          <p:nvPicPr>
            <p:cNvPr id="101" name="Google Shape;101;p3"/>
            <p:cNvPicPr preferRelativeResize="0"/>
            <p:nvPr/>
          </p:nvPicPr>
          <p:blipFill rotWithShape="1">
            <a:blip r:embed="rId6">
              <a:alphaModFix/>
            </a:blip>
            <a:srcRect/>
            <a:stretch/>
          </p:blipFill>
          <p:spPr>
            <a:xfrm>
              <a:off x="7023700" y="6184661"/>
              <a:ext cx="409575" cy="276225"/>
            </a:xfrm>
            <a:prstGeom prst="rect">
              <a:avLst/>
            </a:prstGeom>
            <a:noFill/>
            <a:ln>
              <a:noFill/>
            </a:ln>
          </p:spPr>
        </p:pic>
        <p:sp>
          <p:nvSpPr>
            <p:cNvPr id="102" name="Google Shape;102;p3"/>
            <p:cNvSpPr txBox="1"/>
            <p:nvPr/>
          </p:nvSpPr>
          <p:spPr>
            <a:xfrm>
              <a:off x="7423145" y="6119994"/>
              <a:ext cx="1807500" cy="27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Century Gothic"/>
                  <a:ea typeface="Century Gothic"/>
                  <a:cs typeface="Century Gothic"/>
                  <a:sym typeface="Century Gothic"/>
                </a:rPr>
                <a:t>State Boundary</a:t>
              </a:r>
              <a:endParaRPr sz="1600" b="0" i="0" u="none" strike="noStrike" cap="none" dirty="0">
                <a:solidFill>
                  <a:srgbClr val="000000"/>
                </a:solidFill>
                <a:latin typeface="Century Gothic"/>
                <a:ea typeface="Century Gothic"/>
                <a:cs typeface="Century Gothic"/>
                <a:sym typeface="Century Gothic"/>
              </a:endParaRPr>
            </a:p>
          </p:txBody>
        </p:sp>
      </p:grpSp>
      <p:sp>
        <p:nvSpPr>
          <p:cNvPr id="103" name="Google Shape;103;p3"/>
          <p:cNvSpPr txBox="1"/>
          <p:nvPr/>
        </p:nvSpPr>
        <p:spPr>
          <a:xfrm>
            <a:off x="6205954" y="771269"/>
            <a:ext cx="3765774"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3F3F3F"/>
                </a:solidFill>
                <a:latin typeface="Century Gothic"/>
                <a:ea typeface="Century Gothic"/>
                <a:cs typeface="Century Gothic"/>
                <a:sym typeface="Century Gothic"/>
              </a:rPr>
              <a:t>OHIO RIVER BASIN</a:t>
            </a:r>
            <a:endParaRPr lang="en-US" dirty="0">
              <a:ea typeface="Century Gothic"/>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3F3F3F"/>
                </a:solidFill>
                <a:latin typeface="Century Gothic"/>
                <a:ea typeface="Century Gothic"/>
                <a:cs typeface="Century Gothic"/>
                <a:sym typeface="Century Gothic"/>
              </a:rPr>
              <a:t>LAND COVER</a:t>
            </a:r>
          </a:p>
        </p:txBody>
      </p:sp>
      <p:grpSp>
        <p:nvGrpSpPr>
          <p:cNvPr id="104" name="Google Shape;104;p3"/>
          <p:cNvGrpSpPr/>
          <p:nvPr/>
        </p:nvGrpSpPr>
        <p:grpSpPr>
          <a:xfrm>
            <a:off x="8585642" y="4467780"/>
            <a:ext cx="2556917" cy="1290159"/>
            <a:chOff x="9443777" y="2886623"/>
            <a:chExt cx="5298395" cy="1846838"/>
          </a:xfrm>
        </p:grpSpPr>
        <p:sp>
          <p:nvSpPr>
            <p:cNvPr id="105" name="Google Shape;105;p3"/>
            <p:cNvSpPr/>
            <p:nvPr/>
          </p:nvSpPr>
          <p:spPr>
            <a:xfrm>
              <a:off x="9443779" y="3003098"/>
              <a:ext cx="473701" cy="257452"/>
            </a:xfrm>
            <a:prstGeom prst="rect">
              <a:avLst/>
            </a:prstGeom>
            <a:solidFill>
              <a:srgbClr val="FFD3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 name="Google Shape;106;p3"/>
            <p:cNvSpPr/>
            <p:nvPr/>
          </p:nvSpPr>
          <p:spPr>
            <a:xfrm>
              <a:off x="9443779" y="3350806"/>
              <a:ext cx="473701" cy="257452"/>
            </a:xfrm>
            <a:prstGeom prst="rect">
              <a:avLst/>
            </a:prstGeom>
            <a:solidFill>
              <a:srgbClr val="E697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 name="Google Shape;107;p3"/>
            <p:cNvSpPr/>
            <p:nvPr/>
          </p:nvSpPr>
          <p:spPr>
            <a:xfrm>
              <a:off x="9443779" y="3698516"/>
              <a:ext cx="473701" cy="257452"/>
            </a:xfrm>
            <a:prstGeom prst="rect">
              <a:avLst/>
            </a:prstGeom>
            <a:solidFill>
              <a:srgbClr val="267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 name="Google Shape;108;p3"/>
            <p:cNvSpPr/>
            <p:nvPr/>
          </p:nvSpPr>
          <p:spPr>
            <a:xfrm>
              <a:off x="9443777" y="4046226"/>
              <a:ext cx="473701" cy="257452"/>
            </a:xfrm>
            <a:prstGeom prst="rect">
              <a:avLst/>
            </a:prstGeom>
            <a:solidFill>
              <a:srgbClr val="FFD37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 name="Google Shape;109;p3"/>
            <p:cNvSpPr/>
            <p:nvPr/>
          </p:nvSpPr>
          <p:spPr>
            <a:xfrm>
              <a:off x="9443777" y="4393934"/>
              <a:ext cx="473701" cy="257452"/>
            </a:xfrm>
            <a:prstGeom prst="rect">
              <a:avLst/>
            </a:prstGeom>
            <a:solidFill>
              <a:srgbClr val="BFBF77"/>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0" name="Google Shape;110;p3"/>
            <p:cNvSpPr txBox="1"/>
            <p:nvPr/>
          </p:nvSpPr>
          <p:spPr>
            <a:xfrm>
              <a:off x="9831534" y="2886623"/>
              <a:ext cx="175777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Corn</a:t>
              </a:r>
              <a:endParaRPr dirty="0"/>
            </a:p>
          </p:txBody>
        </p:sp>
        <p:sp>
          <p:nvSpPr>
            <p:cNvPr id="111" name="Google Shape;111;p3"/>
            <p:cNvSpPr txBox="1"/>
            <p:nvPr/>
          </p:nvSpPr>
          <p:spPr>
            <a:xfrm>
              <a:off x="9837788" y="3239026"/>
              <a:ext cx="3168408" cy="4659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Grain Crops</a:t>
              </a:r>
              <a:endParaRPr dirty="0"/>
            </a:p>
          </p:txBody>
        </p:sp>
        <p:sp>
          <p:nvSpPr>
            <p:cNvPr id="112" name="Google Shape;112;p3"/>
            <p:cNvSpPr txBox="1"/>
            <p:nvPr/>
          </p:nvSpPr>
          <p:spPr>
            <a:xfrm>
              <a:off x="9883150" y="3579853"/>
              <a:ext cx="4859022" cy="4729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Soybeans</a:t>
              </a:r>
              <a:endParaRPr dirty="0"/>
            </a:p>
          </p:txBody>
        </p:sp>
        <p:sp>
          <p:nvSpPr>
            <p:cNvPr id="113" name="Google Shape;113;p3"/>
            <p:cNvSpPr txBox="1"/>
            <p:nvPr/>
          </p:nvSpPr>
          <p:spPr>
            <a:xfrm>
              <a:off x="9849628" y="3927695"/>
              <a:ext cx="3195169" cy="4659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Other Crops</a:t>
              </a:r>
              <a:endParaRPr/>
            </a:p>
          </p:txBody>
        </p:sp>
        <p:sp>
          <p:nvSpPr>
            <p:cNvPr id="114" name="Google Shape;114;p3"/>
            <p:cNvSpPr txBox="1"/>
            <p:nvPr/>
          </p:nvSpPr>
          <p:spPr>
            <a:xfrm>
              <a:off x="9883150" y="4305534"/>
              <a:ext cx="2860544" cy="4279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Fallow/Idle Cropland</a:t>
              </a:r>
              <a:endParaRPr dirty="0"/>
            </a:p>
          </p:txBody>
        </p:sp>
      </p:grpSp>
      <p:grpSp>
        <p:nvGrpSpPr>
          <p:cNvPr id="115" name="Google Shape;115;p3"/>
          <p:cNvGrpSpPr/>
          <p:nvPr/>
        </p:nvGrpSpPr>
        <p:grpSpPr>
          <a:xfrm>
            <a:off x="10166654" y="4769540"/>
            <a:ext cx="1815790" cy="1176511"/>
            <a:chOff x="9443777" y="4640331"/>
            <a:chExt cx="3546889" cy="1762405"/>
          </a:xfrm>
        </p:grpSpPr>
        <p:sp>
          <p:nvSpPr>
            <p:cNvPr id="116" name="Google Shape;116;p3"/>
            <p:cNvSpPr/>
            <p:nvPr/>
          </p:nvSpPr>
          <p:spPr>
            <a:xfrm>
              <a:off x="9443779" y="4741642"/>
              <a:ext cx="446538" cy="273953"/>
            </a:xfrm>
            <a:prstGeom prst="rect">
              <a:avLst/>
            </a:prstGeom>
            <a:solidFill>
              <a:srgbClr val="4B70A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 name="Google Shape;117;p3"/>
            <p:cNvSpPr/>
            <p:nvPr/>
          </p:nvSpPr>
          <p:spPr>
            <a:xfrm>
              <a:off x="9443779" y="5089350"/>
              <a:ext cx="446538" cy="273953"/>
            </a:xfrm>
            <a:prstGeom prst="rect">
              <a:avLst/>
            </a:prstGeom>
            <a:solidFill>
              <a:srgbClr val="CCBFA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 name="Google Shape;118;p3"/>
            <p:cNvSpPr txBox="1"/>
            <p:nvPr/>
          </p:nvSpPr>
          <p:spPr>
            <a:xfrm>
              <a:off x="9854373" y="4640331"/>
              <a:ext cx="2803580" cy="4201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Developed</a:t>
              </a:r>
              <a:endParaRPr dirty="0"/>
            </a:p>
          </p:txBody>
        </p:sp>
        <p:sp>
          <p:nvSpPr>
            <p:cNvPr id="119" name="Google Shape;119;p3"/>
            <p:cNvSpPr txBox="1"/>
            <p:nvPr/>
          </p:nvSpPr>
          <p:spPr>
            <a:xfrm>
              <a:off x="9896538" y="4998610"/>
              <a:ext cx="229044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Barren</a:t>
              </a:r>
              <a:endParaRPr dirty="0"/>
            </a:p>
          </p:txBody>
        </p:sp>
        <p:sp>
          <p:nvSpPr>
            <p:cNvPr id="120" name="Google Shape;120;p3"/>
            <p:cNvSpPr/>
            <p:nvPr/>
          </p:nvSpPr>
          <p:spPr>
            <a:xfrm>
              <a:off x="9443779" y="5436659"/>
              <a:ext cx="446538" cy="273953"/>
            </a:xfrm>
            <a:prstGeom prst="rect">
              <a:avLst/>
            </a:prstGeom>
            <a:solidFill>
              <a:srgbClr val="93CC9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 name="Google Shape;121;p3"/>
            <p:cNvSpPr txBox="1"/>
            <p:nvPr/>
          </p:nvSpPr>
          <p:spPr>
            <a:xfrm>
              <a:off x="9873389" y="5332489"/>
              <a:ext cx="229044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Forest</a:t>
              </a:r>
              <a:endParaRPr dirty="0"/>
            </a:p>
          </p:txBody>
        </p:sp>
        <p:sp>
          <p:nvSpPr>
            <p:cNvPr id="122" name="Google Shape;122;p3"/>
            <p:cNvSpPr/>
            <p:nvPr/>
          </p:nvSpPr>
          <p:spPr>
            <a:xfrm>
              <a:off x="9443777" y="5783969"/>
              <a:ext cx="446538" cy="273953"/>
            </a:xfrm>
            <a:prstGeom prst="rect">
              <a:avLst/>
            </a:prstGeom>
            <a:solidFill>
              <a:srgbClr val="E8FFB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 name="Google Shape;123;p3"/>
            <p:cNvSpPr txBox="1"/>
            <p:nvPr/>
          </p:nvSpPr>
          <p:spPr>
            <a:xfrm>
              <a:off x="9882169" y="5677008"/>
              <a:ext cx="3108498" cy="7257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Grassland/</a:t>
              </a:r>
              <a:endParaRPr dirty="0"/>
            </a:p>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Pasture</a:t>
              </a:r>
              <a:endParaRPr dirty="0"/>
            </a:p>
          </p:txBody>
        </p:sp>
      </p:grpSp>
      <p:grpSp>
        <p:nvGrpSpPr>
          <p:cNvPr id="124" name="Google Shape;124;p3"/>
          <p:cNvGrpSpPr/>
          <p:nvPr/>
        </p:nvGrpSpPr>
        <p:grpSpPr>
          <a:xfrm>
            <a:off x="10172349" y="4529939"/>
            <a:ext cx="1424103" cy="242747"/>
            <a:chOff x="9473074" y="5991160"/>
            <a:chExt cx="2687056" cy="436070"/>
          </a:xfrm>
        </p:grpSpPr>
        <p:sp>
          <p:nvSpPr>
            <p:cNvPr id="125" name="Google Shape;125;p3"/>
            <p:cNvSpPr/>
            <p:nvPr/>
          </p:nvSpPr>
          <p:spPr>
            <a:xfrm>
              <a:off x="9473074" y="6098705"/>
              <a:ext cx="431332" cy="328525"/>
            </a:xfrm>
            <a:prstGeom prst="rect">
              <a:avLst/>
            </a:prstGeom>
            <a:solidFill>
              <a:srgbClr val="7EB1B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 name="Google Shape;126;p3"/>
            <p:cNvSpPr txBox="1"/>
            <p:nvPr/>
          </p:nvSpPr>
          <p:spPr>
            <a:xfrm>
              <a:off x="9869688" y="5991160"/>
              <a:ext cx="2290442" cy="3385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entury Gothic"/>
                  <a:ea typeface="Century Gothic"/>
                  <a:cs typeface="Century Gothic"/>
                  <a:sym typeface="Century Gothic"/>
                </a:rPr>
                <a:t>Wetlands</a:t>
              </a:r>
              <a:endParaRPr dirty="0"/>
            </a:p>
          </p:txBody>
        </p:sp>
      </p:grpSp>
      <p:sp>
        <p:nvSpPr>
          <p:cNvPr id="2" name="TextBox 1">
            <a:extLst>
              <a:ext uri="{FF2B5EF4-FFF2-40B4-BE49-F238E27FC236}">
                <a16:creationId xmlns:a16="http://schemas.microsoft.com/office/drawing/2014/main" id="{526673F9-396A-2E4F-8DEA-7AF8DD913896}"/>
              </a:ext>
            </a:extLst>
          </p:cNvPr>
          <p:cNvSpPr txBox="1"/>
          <p:nvPr/>
        </p:nvSpPr>
        <p:spPr>
          <a:xfrm>
            <a:off x="9261390" y="6466501"/>
            <a:ext cx="2930610" cy="415498"/>
          </a:xfrm>
          <a:prstGeom prst="rect">
            <a:avLst/>
          </a:prstGeom>
          <a:noFill/>
        </p:spPr>
        <p:txBody>
          <a:bodyPr wrap="none" rtlCol="0">
            <a:spAutoFit/>
          </a:bodyPr>
          <a:lstStyle/>
          <a:p>
            <a:r>
              <a:rPr lang="en-US" sz="1050" dirty="0">
                <a:latin typeface="Century Gothic" panose="020B0502020202020204" pitchFamily="34" charset="0"/>
              </a:rPr>
              <a:t>SOURCE: National Cropland Dataset 2019 </a:t>
            </a:r>
          </a:p>
          <a:p>
            <a:endParaRPr lang="en-US" sz="1050" dirty="0">
              <a:latin typeface="Century Gothic" panose="020B0502020202020204" pitchFamily="34" charset="0"/>
            </a:endParaRPr>
          </a:p>
        </p:txBody>
      </p:sp>
      <p:sp>
        <p:nvSpPr>
          <p:cNvPr id="3" name="TextBox 2">
            <a:extLst>
              <a:ext uri="{FF2B5EF4-FFF2-40B4-BE49-F238E27FC236}">
                <a16:creationId xmlns:a16="http://schemas.microsoft.com/office/drawing/2014/main" id="{B4D54F3C-8BFE-2742-961B-30A81EC1D6E3}"/>
              </a:ext>
            </a:extLst>
          </p:cNvPr>
          <p:cNvSpPr txBox="1"/>
          <p:nvPr/>
        </p:nvSpPr>
        <p:spPr>
          <a:xfrm>
            <a:off x="1002890" y="2134001"/>
            <a:ext cx="2674130" cy="1600438"/>
          </a:xfrm>
          <a:prstGeom prst="rect">
            <a:avLst/>
          </a:prstGeom>
          <a:noFill/>
        </p:spPr>
        <p:txBody>
          <a:bodyPr wrap="none" rtlCol="0">
            <a:spAutoFit/>
          </a:bodyPr>
          <a:lstStyle/>
          <a:p>
            <a:pPr marL="342900" indent="-342900">
              <a:spcAft>
                <a:spcPts val="600"/>
              </a:spcAft>
              <a:buClr>
                <a:srgbClr val="379CC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Manufacturing</a:t>
            </a:r>
            <a:endParaRPr lang="en-US" sz="1600" dirty="0">
              <a:solidFill>
                <a:schemeClr val="tx1">
                  <a:lumMod val="75000"/>
                  <a:lumOff val="25000"/>
                </a:schemeClr>
              </a:solidFill>
              <a:latin typeface="Century Gothic" panose="020B0502020202020204" pitchFamily="34" charset="0"/>
              <a:ea typeface="Century Gothic"/>
            </a:endParaRPr>
          </a:p>
          <a:p>
            <a:pPr marL="342900" indent="-342900">
              <a:spcAft>
                <a:spcPts val="600"/>
              </a:spcAft>
              <a:buClr>
                <a:srgbClr val="379CC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Energy</a:t>
            </a:r>
            <a:endParaRPr lang="en-US" sz="1600" dirty="0">
              <a:solidFill>
                <a:schemeClr val="tx1">
                  <a:lumMod val="75000"/>
                  <a:lumOff val="25000"/>
                </a:schemeClr>
              </a:solidFill>
              <a:latin typeface="Century Gothic" panose="020B0502020202020204" pitchFamily="34" charset="0"/>
              <a:ea typeface="Century Gothic"/>
            </a:endParaRPr>
          </a:p>
          <a:p>
            <a:pPr marL="342900" indent="-342900">
              <a:spcAft>
                <a:spcPts val="600"/>
              </a:spcAft>
              <a:buClr>
                <a:srgbClr val="379CC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Recreation</a:t>
            </a:r>
            <a:endParaRPr lang="en-US" sz="1600" dirty="0">
              <a:solidFill>
                <a:schemeClr val="tx1">
                  <a:lumMod val="75000"/>
                  <a:lumOff val="25000"/>
                </a:schemeClr>
              </a:solidFill>
              <a:latin typeface="Century Gothic" panose="020B0502020202020204" pitchFamily="34" charset="0"/>
              <a:ea typeface="Century Gothic"/>
            </a:endParaRPr>
          </a:p>
          <a:p>
            <a:pPr marL="342900" indent="-342900">
              <a:spcAft>
                <a:spcPts val="600"/>
              </a:spcAft>
              <a:buClr>
                <a:srgbClr val="379CC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Agricultural industries </a:t>
            </a:r>
            <a:endParaRPr lang="en-US" sz="1600" dirty="0">
              <a:solidFill>
                <a:schemeClr val="tx1">
                  <a:lumMod val="75000"/>
                  <a:lumOff val="25000"/>
                </a:schemeClr>
              </a:solidFill>
              <a:latin typeface="Century Gothic"/>
              <a:ea typeface="Century Gothic"/>
              <a:cs typeface="Century Gothic"/>
              <a:sym typeface="Century Gothic"/>
            </a:endParaRPr>
          </a:p>
          <a:p>
            <a:endParaRPr lang="en-US" dirty="0"/>
          </a:p>
        </p:txBody>
      </p:sp>
      <p:sp>
        <p:nvSpPr>
          <p:cNvPr id="49" name="TextBox 48">
            <a:extLst>
              <a:ext uri="{FF2B5EF4-FFF2-40B4-BE49-F238E27FC236}">
                <a16:creationId xmlns:a16="http://schemas.microsoft.com/office/drawing/2014/main" id="{1EF65360-A72F-FE45-9962-BE321B17B29C}"/>
              </a:ext>
            </a:extLst>
          </p:cNvPr>
          <p:cNvSpPr txBox="1"/>
          <p:nvPr/>
        </p:nvSpPr>
        <p:spPr>
          <a:xfrm>
            <a:off x="1002890" y="3949088"/>
            <a:ext cx="3344247" cy="584775"/>
          </a:xfrm>
          <a:prstGeom prst="rect">
            <a:avLst/>
          </a:prstGeom>
          <a:noFill/>
        </p:spPr>
        <p:txBody>
          <a:bodyPr wrap="square" rtlCol="0">
            <a:spAutoFit/>
          </a:bodyPr>
          <a:lstStyle/>
          <a:p>
            <a:pPr marL="342900" indent="-342900">
              <a:spcAft>
                <a:spcPts val="600"/>
              </a:spcAft>
              <a:buClr>
                <a:srgbClr val="379CC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OH, KY, IL, TN rank in the top 10 states by number of farms</a:t>
            </a:r>
          </a:p>
        </p:txBody>
      </p:sp>
      <p:sp>
        <p:nvSpPr>
          <p:cNvPr id="50" name="TextBox 49">
            <a:extLst>
              <a:ext uri="{FF2B5EF4-FFF2-40B4-BE49-F238E27FC236}">
                <a16:creationId xmlns:a16="http://schemas.microsoft.com/office/drawing/2014/main" id="{DE39D1E5-4ED7-1241-AFE0-7CD9838C4488}"/>
              </a:ext>
            </a:extLst>
          </p:cNvPr>
          <p:cNvSpPr txBox="1"/>
          <p:nvPr/>
        </p:nvSpPr>
        <p:spPr>
          <a:xfrm>
            <a:off x="1018413" y="5181989"/>
            <a:ext cx="3344247" cy="338554"/>
          </a:xfrm>
          <a:prstGeom prst="rect">
            <a:avLst/>
          </a:prstGeom>
          <a:noFill/>
        </p:spPr>
        <p:txBody>
          <a:bodyPr wrap="square" rtlCol="0">
            <a:spAutoFit/>
          </a:bodyPr>
          <a:lstStyle/>
          <a:p>
            <a:pPr marL="342900" indent="-342900">
              <a:spcAft>
                <a:spcPts val="600"/>
              </a:spcAft>
              <a:buClr>
                <a:srgbClr val="379CC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Soybeans, corn, small grains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70dd80c192_0_853"/>
          <p:cNvSpPr/>
          <p:nvPr/>
        </p:nvSpPr>
        <p:spPr>
          <a:xfrm>
            <a:off x="495300" y="318450"/>
            <a:ext cx="971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1" i="0" u="none" strike="noStrike" cap="none">
                <a:solidFill>
                  <a:srgbClr val="379CC4"/>
                </a:solidFill>
                <a:latin typeface="Century Gothic"/>
                <a:ea typeface="Century Gothic"/>
                <a:cs typeface="Century Gothic"/>
                <a:sym typeface="Century Gothic"/>
              </a:rPr>
              <a:t>Kentucky Mesonet</a:t>
            </a:r>
            <a:endParaRPr sz="3600" b="0" i="0" u="none" strike="noStrike" cap="none">
              <a:solidFill>
                <a:srgbClr val="000000"/>
              </a:solidFill>
              <a:latin typeface="Arial"/>
              <a:ea typeface="Arial"/>
              <a:cs typeface="Arial"/>
              <a:sym typeface="Arial"/>
            </a:endParaRPr>
          </a:p>
        </p:txBody>
      </p:sp>
      <p:sp>
        <p:nvSpPr>
          <p:cNvPr id="252" name="Google Shape;252;g70dd80c192_0_853"/>
          <p:cNvSpPr txBox="1"/>
          <p:nvPr/>
        </p:nvSpPr>
        <p:spPr>
          <a:xfrm>
            <a:off x="429575" y="1258075"/>
            <a:ext cx="4173000" cy="457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70dd80c192_0_853"/>
          <p:cNvSpPr txBox="1"/>
          <p:nvPr/>
        </p:nvSpPr>
        <p:spPr>
          <a:xfrm>
            <a:off x="326575" y="2513175"/>
            <a:ext cx="3859800" cy="3401400"/>
          </a:xfrm>
          <a:prstGeom prst="rect">
            <a:avLst/>
          </a:prstGeom>
          <a:noFill/>
          <a:ln>
            <a:noFill/>
          </a:ln>
        </p:spPr>
        <p:txBody>
          <a:bodyPr spcFirstLastPara="1" wrap="square" lIns="91425" tIns="45700" rIns="91425" bIns="45700" anchor="t" anchorCtr="0">
            <a:noAutofit/>
          </a:bodyPr>
          <a:lstStyle/>
          <a:p>
            <a:pPr>
              <a:spcAft>
                <a:spcPts val="600"/>
              </a:spcAft>
              <a:buClr>
                <a:srgbClr val="379CC4"/>
              </a:buClr>
            </a:pP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Measures surface soil moisture (2, 4, &amp; 8 inches)</a:t>
            </a:r>
          </a:p>
          <a:p>
            <a:pPr marL="342900" indent="-342900">
              <a:spcAft>
                <a:spcPts val="6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30-minute intervals at </a:t>
            </a:r>
            <a:r>
              <a:rPr lang="en-US" sz="2000" b="1" dirty="0">
                <a:solidFill>
                  <a:schemeClr val="tx1">
                    <a:lumMod val="75000"/>
                    <a:lumOff val="25000"/>
                  </a:schemeClr>
                </a:solidFill>
                <a:latin typeface="Century Gothic" panose="020B0502020202020204" pitchFamily="34" charset="0"/>
              </a:rPr>
              <a:t>42 stations</a:t>
            </a:r>
          </a:p>
          <a:p>
            <a:pPr marL="342900" indent="-342900">
              <a:spcAft>
                <a:spcPts val="600"/>
              </a:spcAft>
              <a:buClr>
                <a:srgbClr val="379CC4"/>
              </a:buClr>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Stevens Digital </a:t>
            </a:r>
            <a:r>
              <a:rPr lang="en-US" sz="2000" dirty="0" err="1">
                <a:solidFill>
                  <a:srgbClr val="3F3F3F"/>
                </a:solidFill>
                <a:latin typeface="Century Gothic"/>
                <a:ea typeface="Century Gothic"/>
                <a:cs typeface="Century Gothic"/>
                <a:sym typeface="Century Gothic"/>
              </a:rPr>
              <a:t>Hydraprobe</a:t>
            </a:r>
            <a:r>
              <a:rPr lang="en-US" sz="2000" dirty="0">
                <a:solidFill>
                  <a:srgbClr val="3F3F3F"/>
                </a:solidFill>
                <a:latin typeface="Century Gothic"/>
                <a:ea typeface="Century Gothic"/>
                <a:cs typeface="Century Gothic"/>
                <a:sym typeface="Century Gothic"/>
              </a:rPr>
              <a:t>-II sensors</a:t>
            </a:r>
          </a:p>
          <a:p>
            <a:pPr>
              <a:spcAft>
                <a:spcPts val="600"/>
              </a:spcAft>
              <a:buClr>
                <a:srgbClr val="379CC4"/>
              </a:buClr>
            </a:pPr>
            <a:endParaRPr sz="20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00000"/>
              </a:lnSpc>
              <a:spcBef>
                <a:spcPts val="600"/>
              </a:spcBef>
              <a:spcAft>
                <a:spcPts val="0"/>
              </a:spcAft>
              <a:buClr>
                <a:srgbClr val="000000"/>
              </a:buClr>
              <a:buSzPts val="1800"/>
              <a:buFont typeface="Arial"/>
              <a:buNone/>
            </a:pPr>
            <a:r>
              <a:rPr lang="en-US" sz="1800" b="0" i="0" u="none" strike="noStrike" cap="none" dirty="0">
                <a:solidFill>
                  <a:srgbClr val="3F3F3F"/>
                </a:solidFill>
                <a:latin typeface="Century Gothic"/>
                <a:ea typeface="Century Gothic"/>
                <a:cs typeface="Century Gothic"/>
                <a:sym typeface="Century Gothic"/>
              </a:rPr>
              <a:t> </a:t>
            </a:r>
            <a:endParaRPr sz="1800" b="0" i="0" u="none" strike="noStrike" cap="none" dirty="0">
              <a:solidFill>
                <a:srgbClr val="3F3F3F"/>
              </a:solidFill>
              <a:latin typeface="Century Gothic"/>
              <a:ea typeface="Century Gothic"/>
              <a:cs typeface="Century Gothic"/>
              <a:sym typeface="Century Gothic"/>
            </a:endParaRPr>
          </a:p>
        </p:txBody>
      </p:sp>
      <p:sp>
        <p:nvSpPr>
          <p:cNvPr id="254" name="Google Shape;254;g70dd80c192_0_853"/>
          <p:cNvSpPr txBox="1"/>
          <p:nvPr/>
        </p:nvSpPr>
        <p:spPr>
          <a:xfrm>
            <a:off x="495300" y="1695091"/>
            <a:ext cx="3251400" cy="9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Kentucky Climate Center Soil Moisture Monitoring Stations:</a:t>
            </a:r>
            <a:endParaRPr sz="1800" b="1" dirty="0">
              <a:solidFill>
                <a:schemeClr val="tx1">
                  <a:lumMod val="75000"/>
                  <a:lumOff val="25000"/>
                </a:schemeClr>
              </a:solidFill>
              <a:latin typeface="Century Gothic"/>
              <a:ea typeface="Century Gothic"/>
              <a:cs typeface="Century Gothic"/>
              <a:sym typeface="Century Gothic"/>
            </a:endParaRPr>
          </a:p>
        </p:txBody>
      </p:sp>
      <p:pic>
        <p:nvPicPr>
          <p:cNvPr id="255" name="Google Shape;255;g70dd80c192_0_853"/>
          <p:cNvPicPr preferRelativeResize="0"/>
          <p:nvPr/>
        </p:nvPicPr>
        <p:blipFill rotWithShape="1">
          <a:blip r:embed="rId3">
            <a:alphaModFix/>
          </a:blip>
          <a:srcRect l="16464" t="27421" r="8970" b="35467"/>
          <a:stretch/>
        </p:blipFill>
        <p:spPr>
          <a:xfrm>
            <a:off x="4333700" y="1438163"/>
            <a:ext cx="7195700" cy="4634325"/>
          </a:xfrm>
          <a:prstGeom prst="rect">
            <a:avLst/>
          </a:prstGeom>
          <a:noFill/>
          <a:ln>
            <a:noFill/>
          </a:ln>
        </p:spPr>
      </p:pic>
    </p:spTree>
    <p:extLst>
      <p:ext uri="{BB962C8B-B14F-4D97-AF65-F5344CB8AC3E}">
        <p14:creationId xmlns:p14="http://schemas.microsoft.com/office/powerpoint/2010/main" val="2444754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70dd80c192_0_691"/>
          <p:cNvSpPr/>
          <p:nvPr/>
        </p:nvSpPr>
        <p:spPr>
          <a:xfrm>
            <a:off x="495300" y="342900"/>
            <a:ext cx="971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1" i="0" u="none" strike="noStrike" cap="none" dirty="0">
                <a:solidFill>
                  <a:srgbClr val="379CC4"/>
                </a:solidFill>
                <a:latin typeface="Century Gothic"/>
                <a:ea typeface="Century Gothic"/>
                <a:cs typeface="Century Gothic"/>
                <a:sym typeface="Century Gothic"/>
              </a:rPr>
              <a:t>Methods</a:t>
            </a:r>
            <a:endParaRPr sz="3600" b="0" i="0" u="none" strike="noStrike" cap="none" dirty="0">
              <a:solidFill>
                <a:srgbClr val="000000"/>
              </a:solidFill>
              <a:latin typeface="Arial"/>
              <a:ea typeface="Arial"/>
              <a:cs typeface="Arial"/>
              <a:sym typeface="Arial"/>
            </a:endParaRPr>
          </a:p>
        </p:txBody>
      </p:sp>
      <p:sp>
        <p:nvSpPr>
          <p:cNvPr id="275" name="Google Shape;275;g70dd80c192_0_691"/>
          <p:cNvSpPr txBox="1"/>
          <p:nvPr/>
        </p:nvSpPr>
        <p:spPr>
          <a:xfrm>
            <a:off x="350975" y="2283814"/>
            <a:ext cx="2945400" cy="232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Study Period: </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2400" b="0" i="0" u="none" strike="noStrike" cap="none" dirty="0">
                <a:solidFill>
                  <a:schemeClr val="tx1">
                    <a:lumMod val="75000"/>
                    <a:lumOff val="25000"/>
                  </a:schemeClr>
                </a:solidFill>
                <a:latin typeface="Century Gothic"/>
                <a:ea typeface="Century Gothic"/>
                <a:cs typeface="Century Gothic"/>
                <a:sym typeface="Century Gothic"/>
              </a:rPr>
              <a:t>July-October 2019</a:t>
            </a:r>
          </a:p>
          <a:p>
            <a:pPr marL="0" marR="0" lvl="0" indent="0" algn="l" rtl="0">
              <a:lnSpc>
                <a:spcPct val="115000"/>
              </a:lnSpc>
              <a:spcBef>
                <a:spcPts val="0"/>
              </a:spcBef>
              <a:spcAft>
                <a:spcPts val="0"/>
              </a:spcAft>
              <a:buClr>
                <a:schemeClr val="dk1"/>
              </a:buClr>
              <a:buSzPts val="11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Time Scale: </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US" sz="2400" b="0" i="0" u="none" strike="noStrike" cap="none" dirty="0">
                <a:solidFill>
                  <a:schemeClr val="tx1">
                    <a:lumMod val="75000"/>
                    <a:lumOff val="25000"/>
                  </a:schemeClr>
                </a:solidFill>
                <a:latin typeface="Century Gothic"/>
                <a:ea typeface="Century Gothic"/>
                <a:cs typeface="Century Gothic"/>
                <a:sym typeface="Century Gothic"/>
              </a:rPr>
              <a:t>Weekly, </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US" sz="2400" b="0" i="0" u="none" strike="noStrike" cap="none" dirty="0">
                <a:solidFill>
                  <a:schemeClr val="tx1">
                    <a:lumMod val="75000"/>
                    <a:lumOff val="25000"/>
                  </a:schemeClr>
                </a:solidFill>
                <a:latin typeface="Century Gothic"/>
                <a:ea typeface="Century Gothic"/>
                <a:cs typeface="Century Gothic"/>
                <a:sym typeface="Century Gothic"/>
              </a:rPr>
              <a:t>Biweekly, </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2400" b="0" i="0" u="none" strike="noStrike" cap="none" dirty="0">
                <a:solidFill>
                  <a:schemeClr val="tx1">
                    <a:lumMod val="75000"/>
                    <a:lumOff val="25000"/>
                  </a:schemeClr>
                </a:solidFill>
                <a:latin typeface="Century Gothic"/>
                <a:ea typeface="Century Gothic"/>
                <a:cs typeface="Century Gothic"/>
                <a:sym typeface="Century Gothic"/>
              </a:rPr>
              <a:t>Monthly</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76" name="Google Shape;276;g70dd80c192_0_691"/>
          <p:cNvSpPr txBox="1"/>
          <p:nvPr/>
        </p:nvSpPr>
        <p:spPr>
          <a:xfrm>
            <a:off x="2208950" y="3767200"/>
            <a:ext cx="1541100" cy="73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 name="Diagram 1"/>
          <p:cNvGraphicFramePr/>
          <p:nvPr/>
        </p:nvGraphicFramePr>
        <p:xfrm>
          <a:off x="2979500" y="97175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718493AA-A5D7-F144-974C-90EB8C0B42A3}"/>
              </a:ext>
            </a:extLst>
          </p:cNvPr>
          <p:cNvSpPr txBox="1">
            <a:spLocks/>
          </p:cNvSpPr>
          <p:nvPr/>
        </p:nvSpPr>
        <p:spPr>
          <a:xfrm>
            <a:off x="513025" y="961024"/>
            <a:ext cx="2783350" cy="6139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4"/>
              </a:buClr>
              <a:buNone/>
            </a:pPr>
            <a:r>
              <a:rPr lang="en-US" sz="2400" b="1" dirty="0">
                <a:solidFill>
                  <a:schemeClr val="tx1">
                    <a:lumMod val="75000"/>
                    <a:lumOff val="25000"/>
                  </a:schemeClr>
                </a:solidFill>
                <a:latin typeface="Century Gothic" panose="020B0502020202020204" pitchFamily="34" charset="0"/>
              </a:rPr>
              <a:t>2. SOIL MOISTURE ANALYSIS</a:t>
            </a:r>
          </a:p>
        </p:txBody>
      </p:sp>
    </p:spTree>
    <p:extLst>
      <p:ext uri="{BB962C8B-B14F-4D97-AF65-F5344CB8AC3E}">
        <p14:creationId xmlns:p14="http://schemas.microsoft.com/office/powerpoint/2010/main" val="1902777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671" name="Group 78">
            <a:extLst>
              <a:ext uri="{FF2B5EF4-FFF2-40B4-BE49-F238E27FC236}">
                <a16:creationId xmlns:a16="http://schemas.microsoft.com/office/drawing/2014/main" id="{063E621D-BB58-4B73-9936-967C1A207551}"/>
              </a:ext>
            </a:extLst>
          </p:cNvPr>
          <p:cNvGrpSpPr>
            <a:grpSpLocks noChangeAspect="1"/>
          </p:cNvGrpSpPr>
          <p:nvPr/>
        </p:nvGrpSpPr>
        <p:grpSpPr bwMode="auto">
          <a:xfrm>
            <a:off x="1806049" y="3614645"/>
            <a:ext cx="4622805" cy="2590801"/>
            <a:chOff x="1214" y="2324"/>
            <a:chExt cx="2912" cy="1632"/>
          </a:xfrm>
        </p:grpSpPr>
        <p:sp>
          <p:nvSpPr>
            <p:cNvPr id="672" name="AutoShape 77">
              <a:extLst>
                <a:ext uri="{FF2B5EF4-FFF2-40B4-BE49-F238E27FC236}">
                  <a16:creationId xmlns:a16="http://schemas.microsoft.com/office/drawing/2014/main" id="{01746834-277B-4D9E-9AC6-5FCF6E4F27D2}"/>
                </a:ext>
              </a:extLst>
            </p:cNvPr>
            <p:cNvSpPr>
              <a:spLocks noChangeAspect="1" noChangeArrowheads="1" noTextEdit="1"/>
            </p:cNvSpPr>
            <p:nvPr/>
          </p:nvSpPr>
          <p:spPr bwMode="auto">
            <a:xfrm>
              <a:off x="1312" y="2324"/>
              <a:ext cx="2219" cy="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3" name="Rectangle 79">
              <a:extLst>
                <a:ext uri="{FF2B5EF4-FFF2-40B4-BE49-F238E27FC236}">
                  <a16:creationId xmlns:a16="http://schemas.microsoft.com/office/drawing/2014/main" id="{313C90CD-D381-46B9-8EA9-E3AF7192D8C1}"/>
                </a:ext>
              </a:extLst>
            </p:cNvPr>
            <p:cNvSpPr>
              <a:spLocks noChangeArrowheads="1"/>
            </p:cNvSpPr>
            <p:nvPr/>
          </p:nvSpPr>
          <p:spPr bwMode="auto">
            <a:xfrm>
              <a:off x="1312" y="2324"/>
              <a:ext cx="2814" cy="1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Century Gothic" panose="020B0502020202020204" pitchFamily="34" charset="0"/>
              </a:endParaRPr>
            </a:p>
          </p:txBody>
        </p:sp>
        <p:sp>
          <p:nvSpPr>
            <p:cNvPr id="674" name="Rectangle 80">
              <a:extLst>
                <a:ext uri="{FF2B5EF4-FFF2-40B4-BE49-F238E27FC236}">
                  <a16:creationId xmlns:a16="http://schemas.microsoft.com/office/drawing/2014/main" id="{767E8CBD-BF90-438D-8DAE-F86356357241}"/>
                </a:ext>
              </a:extLst>
            </p:cNvPr>
            <p:cNvSpPr>
              <a:spLocks noChangeArrowheads="1"/>
            </p:cNvSpPr>
            <p:nvPr/>
          </p:nvSpPr>
          <p:spPr bwMode="auto">
            <a:xfrm>
              <a:off x="1312" y="2324"/>
              <a:ext cx="2814" cy="1615"/>
            </a:xfrm>
            <a:prstGeom prst="rect">
              <a:avLst/>
            </a:pr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5" name="Rectangle 81">
              <a:extLst>
                <a:ext uri="{FF2B5EF4-FFF2-40B4-BE49-F238E27FC236}">
                  <a16:creationId xmlns:a16="http://schemas.microsoft.com/office/drawing/2014/main" id="{A59A1021-8A95-413C-A2E7-ECA712C19F86}"/>
                </a:ext>
              </a:extLst>
            </p:cNvPr>
            <p:cNvSpPr>
              <a:spLocks noChangeArrowheads="1"/>
            </p:cNvSpPr>
            <p:nvPr/>
          </p:nvSpPr>
          <p:spPr bwMode="auto">
            <a:xfrm>
              <a:off x="1531" y="2557"/>
              <a:ext cx="1921" cy="118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6" name="Line 82">
              <a:extLst>
                <a:ext uri="{FF2B5EF4-FFF2-40B4-BE49-F238E27FC236}">
                  <a16:creationId xmlns:a16="http://schemas.microsoft.com/office/drawing/2014/main" id="{57DB0DD0-090F-4DEC-B369-088D12CFC8C6}"/>
                </a:ext>
              </a:extLst>
            </p:cNvPr>
            <p:cNvSpPr>
              <a:spLocks noChangeShapeType="1"/>
            </p:cNvSpPr>
            <p:nvPr/>
          </p:nvSpPr>
          <p:spPr bwMode="auto">
            <a:xfrm>
              <a:off x="1531" y="3465"/>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7" name="Line 83">
              <a:extLst>
                <a:ext uri="{FF2B5EF4-FFF2-40B4-BE49-F238E27FC236}">
                  <a16:creationId xmlns:a16="http://schemas.microsoft.com/office/drawing/2014/main" id="{E3C2A579-7501-4264-A12A-7E2623B5E894}"/>
                </a:ext>
              </a:extLst>
            </p:cNvPr>
            <p:cNvSpPr>
              <a:spLocks noChangeShapeType="1"/>
            </p:cNvSpPr>
            <p:nvPr/>
          </p:nvSpPr>
          <p:spPr bwMode="auto">
            <a:xfrm>
              <a:off x="1531" y="3179"/>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8" name="Line 84">
              <a:extLst>
                <a:ext uri="{FF2B5EF4-FFF2-40B4-BE49-F238E27FC236}">
                  <a16:creationId xmlns:a16="http://schemas.microsoft.com/office/drawing/2014/main" id="{FDEB4B54-794F-4773-801E-52894BD520B0}"/>
                </a:ext>
              </a:extLst>
            </p:cNvPr>
            <p:cNvSpPr>
              <a:spLocks noChangeShapeType="1"/>
            </p:cNvSpPr>
            <p:nvPr/>
          </p:nvSpPr>
          <p:spPr bwMode="auto">
            <a:xfrm>
              <a:off x="1531" y="2892"/>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9" name="Line 85">
              <a:extLst>
                <a:ext uri="{FF2B5EF4-FFF2-40B4-BE49-F238E27FC236}">
                  <a16:creationId xmlns:a16="http://schemas.microsoft.com/office/drawing/2014/main" id="{FD231926-B466-4C3B-8FFF-EA67652D986A}"/>
                </a:ext>
              </a:extLst>
            </p:cNvPr>
            <p:cNvSpPr>
              <a:spLocks noChangeShapeType="1"/>
            </p:cNvSpPr>
            <p:nvPr/>
          </p:nvSpPr>
          <p:spPr bwMode="auto">
            <a:xfrm>
              <a:off x="1531" y="2606"/>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0" name="Line 86">
              <a:extLst>
                <a:ext uri="{FF2B5EF4-FFF2-40B4-BE49-F238E27FC236}">
                  <a16:creationId xmlns:a16="http://schemas.microsoft.com/office/drawing/2014/main" id="{FB889E30-F321-4AEC-AD6E-AF1D27DC9A5C}"/>
                </a:ext>
              </a:extLst>
            </p:cNvPr>
            <p:cNvSpPr>
              <a:spLocks noChangeShapeType="1"/>
            </p:cNvSpPr>
            <p:nvPr/>
          </p:nvSpPr>
          <p:spPr bwMode="auto">
            <a:xfrm flipV="1">
              <a:off x="1839"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1" name="Line 87">
              <a:extLst>
                <a:ext uri="{FF2B5EF4-FFF2-40B4-BE49-F238E27FC236}">
                  <a16:creationId xmlns:a16="http://schemas.microsoft.com/office/drawing/2014/main" id="{4403813F-5639-444F-BB24-3C55453E4673}"/>
                </a:ext>
              </a:extLst>
            </p:cNvPr>
            <p:cNvSpPr>
              <a:spLocks noChangeShapeType="1"/>
            </p:cNvSpPr>
            <p:nvPr/>
          </p:nvSpPr>
          <p:spPr bwMode="auto">
            <a:xfrm flipV="1">
              <a:off x="2281"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2" name="Line 88">
              <a:extLst>
                <a:ext uri="{FF2B5EF4-FFF2-40B4-BE49-F238E27FC236}">
                  <a16:creationId xmlns:a16="http://schemas.microsoft.com/office/drawing/2014/main" id="{092672A1-BB82-4B0B-A170-735B2790BBDA}"/>
                </a:ext>
              </a:extLst>
            </p:cNvPr>
            <p:cNvSpPr>
              <a:spLocks noChangeShapeType="1"/>
            </p:cNvSpPr>
            <p:nvPr/>
          </p:nvSpPr>
          <p:spPr bwMode="auto">
            <a:xfrm flipV="1">
              <a:off x="2719"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3" name="Line 89">
              <a:extLst>
                <a:ext uri="{FF2B5EF4-FFF2-40B4-BE49-F238E27FC236}">
                  <a16:creationId xmlns:a16="http://schemas.microsoft.com/office/drawing/2014/main" id="{2ACAE3CF-B108-4854-B0A9-3BC69DBA75EB}"/>
                </a:ext>
              </a:extLst>
            </p:cNvPr>
            <p:cNvSpPr>
              <a:spLocks noChangeShapeType="1"/>
            </p:cNvSpPr>
            <p:nvPr/>
          </p:nvSpPr>
          <p:spPr bwMode="auto">
            <a:xfrm flipV="1">
              <a:off x="3157"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4" name="Line 90">
              <a:extLst>
                <a:ext uri="{FF2B5EF4-FFF2-40B4-BE49-F238E27FC236}">
                  <a16:creationId xmlns:a16="http://schemas.microsoft.com/office/drawing/2014/main" id="{E549178E-D024-4909-8C19-FE8E059F7418}"/>
                </a:ext>
              </a:extLst>
            </p:cNvPr>
            <p:cNvSpPr>
              <a:spLocks noChangeShapeType="1"/>
            </p:cNvSpPr>
            <p:nvPr/>
          </p:nvSpPr>
          <p:spPr bwMode="auto">
            <a:xfrm>
              <a:off x="1531" y="3604"/>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5" name="Line 91">
              <a:extLst>
                <a:ext uri="{FF2B5EF4-FFF2-40B4-BE49-F238E27FC236}">
                  <a16:creationId xmlns:a16="http://schemas.microsoft.com/office/drawing/2014/main" id="{6270855F-3A4E-4A40-A1D5-E95F433E5928}"/>
                </a:ext>
              </a:extLst>
            </p:cNvPr>
            <p:cNvSpPr>
              <a:spLocks noChangeShapeType="1"/>
            </p:cNvSpPr>
            <p:nvPr/>
          </p:nvSpPr>
          <p:spPr bwMode="auto">
            <a:xfrm>
              <a:off x="1531" y="3322"/>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6" name="Line 92">
              <a:extLst>
                <a:ext uri="{FF2B5EF4-FFF2-40B4-BE49-F238E27FC236}">
                  <a16:creationId xmlns:a16="http://schemas.microsoft.com/office/drawing/2014/main" id="{CA64685C-C675-45DF-9649-12C0297862A4}"/>
                </a:ext>
              </a:extLst>
            </p:cNvPr>
            <p:cNvSpPr>
              <a:spLocks noChangeShapeType="1"/>
            </p:cNvSpPr>
            <p:nvPr/>
          </p:nvSpPr>
          <p:spPr bwMode="auto">
            <a:xfrm>
              <a:off x="1531" y="3035"/>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7" name="Line 93">
              <a:extLst>
                <a:ext uri="{FF2B5EF4-FFF2-40B4-BE49-F238E27FC236}">
                  <a16:creationId xmlns:a16="http://schemas.microsoft.com/office/drawing/2014/main" id="{4CD17CFD-2C33-4CAA-B821-47FEDB7A7D48}"/>
                </a:ext>
              </a:extLst>
            </p:cNvPr>
            <p:cNvSpPr>
              <a:spLocks noChangeShapeType="1"/>
            </p:cNvSpPr>
            <p:nvPr/>
          </p:nvSpPr>
          <p:spPr bwMode="auto">
            <a:xfrm>
              <a:off x="1531" y="2749"/>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8" name="Line 94">
              <a:extLst>
                <a:ext uri="{FF2B5EF4-FFF2-40B4-BE49-F238E27FC236}">
                  <a16:creationId xmlns:a16="http://schemas.microsoft.com/office/drawing/2014/main" id="{0B888F2A-EF43-45D2-98D2-D4CDDBFDC65E}"/>
                </a:ext>
              </a:extLst>
            </p:cNvPr>
            <p:cNvSpPr>
              <a:spLocks noChangeShapeType="1"/>
            </p:cNvSpPr>
            <p:nvPr/>
          </p:nvSpPr>
          <p:spPr bwMode="auto">
            <a:xfrm flipV="1">
              <a:off x="1620"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9" name="Line 95">
              <a:extLst>
                <a:ext uri="{FF2B5EF4-FFF2-40B4-BE49-F238E27FC236}">
                  <a16:creationId xmlns:a16="http://schemas.microsoft.com/office/drawing/2014/main" id="{4615CC09-FE24-4EC1-B3CD-97D489FE09E4}"/>
                </a:ext>
              </a:extLst>
            </p:cNvPr>
            <p:cNvSpPr>
              <a:spLocks noChangeShapeType="1"/>
            </p:cNvSpPr>
            <p:nvPr/>
          </p:nvSpPr>
          <p:spPr bwMode="auto">
            <a:xfrm flipV="1">
              <a:off x="2062"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0" name="Line 96">
              <a:extLst>
                <a:ext uri="{FF2B5EF4-FFF2-40B4-BE49-F238E27FC236}">
                  <a16:creationId xmlns:a16="http://schemas.microsoft.com/office/drawing/2014/main" id="{9C9F3559-5842-488D-8B1E-CF0C5292453C}"/>
                </a:ext>
              </a:extLst>
            </p:cNvPr>
            <p:cNvSpPr>
              <a:spLocks noChangeShapeType="1"/>
            </p:cNvSpPr>
            <p:nvPr/>
          </p:nvSpPr>
          <p:spPr bwMode="auto">
            <a:xfrm flipV="1">
              <a:off x="2505"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1" name="Line 97">
              <a:extLst>
                <a:ext uri="{FF2B5EF4-FFF2-40B4-BE49-F238E27FC236}">
                  <a16:creationId xmlns:a16="http://schemas.microsoft.com/office/drawing/2014/main" id="{879C7B6C-1404-47A3-AEAE-5329F3E06255}"/>
                </a:ext>
              </a:extLst>
            </p:cNvPr>
            <p:cNvSpPr>
              <a:spLocks noChangeShapeType="1"/>
            </p:cNvSpPr>
            <p:nvPr/>
          </p:nvSpPr>
          <p:spPr bwMode="auto">
            <a:xfrm flipV="1">
              <a:off x="2933"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2" name="Line 98">
              <a:extLst>
                <a:ext uri="{FF2B5EF4-FFF2-40B4-BE49-F238E27FC236}">
                  <a16:creationId xmlns:a16="http://schemas.microsoft.com/office/drawing/2014/main" id="{FEDBA015-CF3E-4798-9EE6-E0AD56EBBF49}"/>
                </a:ext>
              </a:extLst>
            </p:cNvPr>
            <p:cNvSpPr>
              <a:spLocks noChangeShapeType="1"/>
            </p:cNvSpPr>
            <p:nvPr/>
          </p:nvSpPr>
          <p:spPr bwMode="auto">
            <a:xfrm flipV="1">
              <a:off x="3376" y="2557"/>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3" name="Freeform 99">
              <a:extLst>
                <a:ext uri="{FF2B5EF4-FFF2-40B4-BE49-F238E27FC236}">
                  <a16:creationId xmlns:a16="http://schemas.microsoft.com/office/drawing/2014/main" id="{49503DA3-F3B6-4A38-A574-83C130D75271}"/>
                </a:ext>
              </a:extLst>
            </p:cNvPr>
            <p:cNvSpPr>
              <a:spLocks/>
            </p:cNvSpPr>
            <p:nvPr/>
          </p:nvSpPr>
          <p:spPr bwMode="auto">
            <a:xfrm>
              <a:off x="1620" y="2610"/>
              <a:ext cx="1742" cy="1079"/>
            </a:xfrm>
            <a:custGeom>
              <a:avLst/>
              <a:gdLst>
                <a:gd name="T0" fmla="*/ 3 w 390"/>
                <a:gd name="T1" fmla="*/ 55 h 241"/>
                <a:gd name="T2" fmla="*/ 9 w 390"/>
                <a:gd name="T3" fmla="*/ 0 h 241"/>
                <a:gd name="T4" fmla="*/ 16 w 390"/>
                <a:gd name="T5" fmla="*/ 2 h 241"/>
                <a:gd name="T6" fmla="*/ 22 w 390"/>
                <a:gd name="T7" fmla="*/ 44 h 241"/>
                <a:gd name="T8" fmla="*/ 28 w 390"/>
                <a:gd name="T9" fmla="*/ 72 h 241"/>
                <a:gd name="T10" fmla="*/ 35 w 390"/>
                <a:gd name="T11" fmla="*/ 88 h 241"/>
                <a:gd name="T12" fmla="*/ 41 w 390"/>
                <a:gd name="T13" fmla="*/ 103 h 241"/>
                <a:gd name="T14" fmla="*/ 48 w 390"/>
                <a:gd name="T15" fmla="*/ 108 h 241"/>
                <a:gd name="T16" fmla="*/ 54 w 390"/>
                <a:gd name="T17" fmla="*/ 88 h 241"/>
                <a:gd name="T18" fmla="*/ 60 w 390"/>
                <a:gd name="T19" fmla="*/ 111 h 241"/>
                <a:gd name="T20" fmla="*/ 67 w 390"/>
                <a:gd name="T21" fmla="*/ 86 h 241"/>
                <a:gd name="T22" fmla="*/ 73 w 390"/>
                <a:gd name="T23" fmla="*/ 88 h 241"/>
                <a:gd name="T24" fmla="*/ 80 w 390"/>
                <a:gd name="T25" fmla="*/ 108 h 241"/>
                <a:gd name="T26" fmla="*/ 86 w 390"/>
                <a:gd name="T27" fmla="*/ 119 h 241"/>
                <a:gd name="T28" fmla="*/ 92 w 390"/>
                <a:gd name="T29" fmla="*/ 94 h 241"/>
                <a:gd name="T30" fmla="*/ 99 w 390"/>
                <a:gd name="T31" fmla="*/ 124 h 241"/>
                <a:gd name="T32" fmla="*/ 105 w 390"/>
                <a:gd name="T33" fmla="*/ 134 h 241"/>
                <a:gd name="T34" fmla="*/ 112 w 390"/>
                <a:gd name="T35" fmla="*/ 142 h 241"/>
                <a:gd name="T36" fmla="*/ 118 w 390"/>
                <a:gd name="T37" fmla="*/ 141 h 241"/>
                <a:gd name="T38" fmla="*/ 124 w 390"/>
                <a:gd name="T39" fmla="*/ 150 h 241"/>
                <a:gd name="T40" fmla="*/ 131 w 390"/>
                <a:gd name="T41" fmla="*/ 166 h 241"/>
                <a:gd name="T42" fmla="*/ 137 w 390"/>
                <a:gd name="T43" fmla="*/ 74 h 241"/>
                <a:gd name="T44" fmla="*/ 144 w 390"/>
                <a:gd name="T45" fmla="*/ 133 h 241"/>
                <a:gd name="T46" fmla="*/ 150 w 390"/>
                <a:gd name="T47" fmla="*/ 152 h 241"/>
                <a:gd name="T48" fmla="*/ 156 w 390"/>
                <a:gd name="T49" fmla="*/ 164 h 241"/>
                <a:gd name="T50" fmla="*/ 163 w 390"/>
                <a:gd name="T51" fmla="*/ 172 h 241"/>
                <a:gd name="T52" fmla="*/ 169 w 390"/>
                <a:gd name="T53" fmla="*/ 157 h 241"/>
                <a:gd name="T54" fmla="*/ 176 w 390"/>
                <a:gd name="T55" fmla="*/ 171 h 241"/>
                <a:gd name="T56" fmla="*/ 182 w 390"/>
                <a:gd name="T57" fmla="*/ 120 h 241"/>
                <a:gd name="T58" fmla="*/ 188 w 390"/>
                <a:gd name="T59" fmla="*/ 143 h 241"/>
                <a:gd name="T60" fmla="*/ 195 w 390"/>
                <a:gd name="T61" fmla="*/ 161 h 241"/>
                <a:gd name="T62" fmla="*/ 201 w 390"/>
                <a:gd name="T63" fmla="*/ 173 h 241"/>
                <a:gd name="T64" fmla="*/ 208 w 390"/>
                <a:gd name="T65" fmla="*/ 182 h 241"/>
                <a:gd name="T66" fmla="*/ 214 w 390"/>
                <a:gd name="T67" fmla="*/ 189 h 241"/>
                <a:gd name="T68" fmla="*/ 220 w 390"/>
                <a:gd name="T69" fmla="*/ 192 h 241"/>
                <a:gd name="T70" fmla="*/ 227 w 390"/>
                <a:gd name="T71" fmla="*/ 197 h 241"/>
                <a:gd name="T72" fmla="*/ 233 w 390"/>
                <a:gd name="T73" fmla="*/ 203 h 241"/>
                <a:gd name="T74" fmla="*/ 240 w 390"/>
                <a:gd name="T75" fmla="*/ 206 h 241"/>
                <a:gd name="T76" fmla="*/ 246 w 390"/>
                <a:gd name="T77" fmla="*/ 210 h 241"/>
                <a:gd name="T78" fmla="*/ 252 w 390"/>
                <a:gd name="T79" fmla="*/ 218 h 241"/>
                <a:gd name="T80" fmla="*/ 259 w 390"/>
                <a:gd name="T81" fmla="*/ 219 h 241"/>
                <a:gd name="T82" fmla="*/ 265 w 390"/>
                <a:gd name="T83" fmla="*/ 221 h 241"/>
                <a:gd name="T84" fmla="*/ 272 w 390"/>
                <a:gd name="T85" fmla="*/ 229 h 241"/>
                <a:gd name="T86" fmla="*/ 278 w 390"/>
                <a:gd name="T87" fmla="*/ 232 h 241"/>
                <a:gd name="T88" fmla="*/ 284 w 390"/>
                <a:gd name="T89" fmla="*/ 236 h 241"/>
                <a:gd name="T90" fmla="*/ 291 w 390"/>
                <a:gd name="T91" fmla="*/ 233 h 241"/>
                <a:gd name="T92" fmla="*/ 297 w 390"/>
                <a:gd name="T93" fmla="*/ 235 h 241"/>
                <a:gd name="T94" fmla="*/ 304 w 390"/>
                <a:gd name="T95" fmla="*/ 240 h 241"/>
                <a:gd name="T96" fmla="*/ 310 w 390"/>
                <a:gd name="T97" fmla="*/ 239 h 241"/>
                <a:gd name="T98" fmla="*/ 316 w 390"/>
                <a:gd name="T99" fmla="*/ 148 h 241"/>
                <a:gd name="T100" fmla="*/ 323 w 390"/>
                <a:gd name="T101" fmla="*/ 160 h 241"/>
                <a:gd name="T102" fmla="*/ 329 w 390"/>
                <a:gd name="T103" fmla="*/ 138 h 241"/>
                <a:gd name="T104" fmla="*/ 336 w 390"/>
                <a:gd name="T105" fmla="*/ 151 h 241"/>
                <a:gd name="T106" fmla="*/ 342 w 390"/>
                <a:gd name="T107" fmla="*/ 117 h 241"/>
                <a:gd name="T108" fmla="*/ 348 w 390"/>
                <a:gd name="T109" fmla="*/ 145 h 241"/>
                <a:gd name="T110" fmla="*/ 355 w 390"/>
                <a:gd name="T111" fmla="*/ 151 h 241"/>
                <a:gd name="T112" fmla="*/ 361 w 390"/>
                <a:gd name="T113" fmla="*/ 148 h 241"/>
                <a:gd name="T114" fmla="*/ 368 w 390"/>
                <a:gd name="T115" fmla="*/ 154 h 241"/>
                <a:gd name="T116" fmla="*/ 374 w 390"/>
                <a:gd name="T117" fmla="*/ 87 h 241"/>
                <a:gd name="T118" fmla="*/ 380 w 390"/>
                <a:gd name="T119" fmla="*/ 124 h 241"/>
                <a:gd name="T120" fmla="*/ 387 w 390"/>
                <a:gd name="T121" fmla="*/ 1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41">
                  <a:moveTo>
                    <a:pt x="0" y="30"/>
                  </a:moveTo>
                  <a:lnTo>
                    <a:pt x="3" y="55"/>
                  </a:lnTo>
                  <a:lnTo>
                    <a:pt x="6" y="14"/>
                  </a:lnTo>
                  <a:lnTo>
                    <a:pt x="9" y="0"/>
                  </a:lnTo>
                  <a:lnTo>
                    <a:pt x="12" y="25"/>
                  </a:lnTo>
                  <a:lnTo>
                    <a:pt x="16" y="2"/>
                  </a:lnTo>
                  <a:lnTo>
                    <a:pt x="19" y="30"/>
                  </a:lnTo>
                  <a:lnTo>
                    <a:pt x="22" y="44"/>
                  </a:lnTo>
                  <a:lnTo>
                    <a:pt x="25" y="63"/>
                  </a:lnTo>
                  <a:lnTo>
                    <a:pt x="28" y="72"/>
                  </a:lnTo>
                  <a:lnTo>
                    <a:pt x="32" y="76"/>
                  </a:lnTo>
                  <a:lnTo>
                    <a:pt x="35" y="88"/>
                  </a:lnTo>
                  <a:lnTo>
                    <a:pt x="38" y="97"/>
                  </a:lnTo>
                  <a:lnTo>
                    <a:pt x="41" y="103"/>
                  </a:lnTo>
                  <a:lnTo>
                    <a:pt x="44" y="111"/>
                  </a:lnTo>
                  <a:lnTo>
                    <a:pt x="48" y="108"/>
                  </a:lnTo>
                  <a:lnTo>
                    <a:pt x="51" y="68"/>
                  </a:lnTo>
                  <a:lnTo>
                    <a:pt x="54" y="88"/>
                  </a:lnTo>
                  <a:lnTo>
                    <a:pt x="57" y="100"/>
                  </a:lnTo>
                  <a:lnTo>
                    <a:pt x="60" y="111"/>
                  </a:lnTo>
                  <a:lnTo>
                    <a:pt x="64" y="116"/>
                  </a:lnTo>
                  <a:lnTo>
                    <a:pt x="67" y="86"/>
                  </a:lnTo>
                  <a:lnTo>
                    <a:pt x="70" y="67"/>
                  </a:lnTo>
                  <a:lnTo>
                    <a:pt x="73" y="88"/>
                  </a:lnTo>
                  <a:lnTo>
                    <a:pt x="76" y="101"/>
                  </a:lnTo>
                  <a:lnTo>
                    <a:pt x="80" y="108"/>
                  </a:lnTo>
                  <a:lnTo>
                    <a:pt x="83" y="111"/>
                  </a:lnTo>
                  <a:lnTo>
                    <a:pt x="86" y="119"/>
                  </a:lnTo>
                  <a:lnTo>
                    <a:pt x="89" y="122"/>
                  </a:lnTo>
                  <a:lnTo>
                    <a:pt x="92" y="94"/>
                  </a:lnTo>
                  <a:lnTo>
                    <a:pt x="96" y="117"/>
                  </a:lnTo>
                  <a:lnTo>
                    <a:pt x="99" y="124"/>
                  </a:lnTo>
                  <a:lnTo>
                    <a:pt x="102" y="131"/>
                  </a:lnTo>
                  <a:lnTo>
                    <a:pt x="105" y="134"/>
                  </a:lnTo>
                  <a:lnTo>
                    <a:pt x="108" y="138"/>
                  </a:lnTo>
                  <a:lnTo>
                    <a:pt x="112" y="142"/>
                  </a:lnTo>
                  <a:lnTo>
                    <a:pt x="115" y="148"/>
                  </a:lnTo>
                  <a:lnTo>
                    <a:pt x="118" y="141"/>
                  </a:lnTo>
                  <a:lnTo>
                    <a:pt x="121" y="147"/>
                  </a:lnTo>
                  <a:lnTo>
                    <a:pt x="124" y="150"/>
                  </a:lnTo>
                  <a:lnTo>
                    <a:pt x="128" y="159"/>
                  </a:lnTo>
                  <a:lnTo>
                    <a:pt x="131" y="166"/>
                  </a:lnTo>
                  <a:lnTo>
                    <a:pt x="134" y="166"/>
                  </a:lnTo>
                  <a:lnTo>
                    <a:pt x="137" y="74"/>
                  </a:lnTo>
                  <a:lnTo>
                    <a:pt x="140" y="122"/>
                  </a:lnTo>
                  <a:lnTo>
                    <a:pt x="144" y="133"/>
                  </a:lnTo>
                  <a:lnTo>
                    <a:pt x="147" y="145"/>
                  </a:lnTo>
                  <a:lnTo>
                    <a:pt x="150" y="152"/>
                  </a:lnTo>
                  <a:lnTo>
                    <a:pt x="153" y="158"/>
                  </a:lnTo>
                  <a:lnTo>
                    <a:pt x="156" y="164"/>
                  </a:lnTo>
                  <a:lnTo>
                    <a:pt x="160" y="170"/>
                  </a:lnTo>
                  <a:lnTo>
                    <a:pt x="163" y="172"/>
                  </a:lnTo>
                  <a:lnTo>
                    <a:pt x="166" y="150"/>
                  </a:lnTo>
                  <a:lnTo>
                    <a:pt x="169" y="157"/>
                  </a:lnTo>
                  <a:lnTo>
                    <a:pt x="172" y="162"/>
                  </a:lnTo>
                  <a:lnTo>
                    <a:pt x="176" y="171"/>
                  </a:lnTo>
                  <a:lnTo>
                    <a:pt x="179" y="81"/>
                  </a:lnTo>
                  <a:lnTo>
                    <a:pt x="182" y="120"/>
                  </a:lnTo>
                  <a:lnTo>
                    <a:pt x="185" y="134"/>
                  </a:lnTo>
                  <a:lnTo>
                    <a:pt x="188" y="143"/>
                  </a:lnTo>
                  <a:lnTo>
                    <a:pt x="192" y="155"/>
                  </a:lnTo>
                  <a:lnTo>
                    <a:pt x="195" y="161"/>
                  </a:lnTo>
                  <a:lnTo>
                    <a:pt x="198" y="168"/>
                  </a:lnTo>
                  <a:lnTo>
                    <a:pt x="201" y="173"/>
                  </a:lnTo>
                  <a:lnTo>
                    <a:pt x="204" y="177"/>
                  </a:lnTo>
                  <a:lnTo>
                    <a:pt x="208" y="182"/>
                  </a:lnTo>
                  <a:lnTo>
                    <a:pt x="211" y="185"/>
                  </a:lnTo>
                  <a:lnTo>
                    <a:pt x="214" y="189"/>
                  </a:lnTo>
                  <a:lnTo>
                    <a:pt x="217" y="191"/>
                  </a:lnTo>
                  <a:lnTo>
                    <a:pt x="220" y="192"/>
                  </a:lnTo>
                  <a:lnTo>
                    <a:pt x="224" y="194"/>
                  </a:lnTo>
                  <a:lnTo>
                    <a:pt x="227" y="197"/>
                  </a:lnTo>
                  <a:lnTo>
                    <a:pt x="230" y="198"/>
                  </a:lnTo>
                  <a:lnTo>
                    <a:pt x="233" y="203"/>
                  </a:lnTo>
                  <a:lnTo>
                    <a:pt x="236" y="202"/>
                  </a:lnTo>
                  <a:lnTo>
                    <a:pt x="240" y="206"/>
                  </a:lnTo>
                  <a:lnTo>
                    <a:pt x="243" y="209"/>
                  </a:lnTo>
                  <a:lnTo>
                    <a:pt x="246" y="210"/>
                  </a:lnTo>
                  <a:lnTo>
                    <a:pt x="249" y="215"/>
                  </a:lnTo>
                  <a:lnTo>
                    <a:pt x="252" y="218"/>
                  </a:lnTo>
                  <a:lnTo>
                    <a:pt x="256" y="217"/>
                  </a:lnTo>
                  <a:lnTo>
                    <a:pt x="259" y="219"/>
                  </a:lnTo>
                  <a:lnTo>
                    <a:pt x="262" y="219"/>
                  </a:lnTo>
                  <a:lnTo>
                    <a:pt x="265" y="221"/>
                  </a:lnTo>
                  <a:lnTo>
                    <a:pt x="268" y="226"/>
                  </a:lnTo>
                  <a:lnTo>
                    <a:pt x="272" y="229"/>
                  </a:lnTo>
                  <a:lnTo>
                    <a:pt x="275" y="229"/>
                  </a:lnTo>
                  <a:lnTo>
                    <a:pt x="278" y="232"/>
                  </a:lnTo>
                  <a:lnTo>
                    <a:pt x="281" y="231"/>
                  </a:lnTo>
                  <a:lnTo>
                    <a:pt x="284" y="236"/>
                  </a:lnTo>
                  <a:lnTo>
                    <a:pt x="288" y="233"/>
                  </a:lnTo>
                  <a:lnTo>
                    <a:pt x="291" y="233"/>
                  </a:lnTo>
                  <a:lnTo>
                    <a:pt x="294" y="234"/>
                  </a:lnTo>
                  <a:lnTo>
                    <a:pt x="297" y="235"/>
                  </a:lnTo>
                  <a:lnTo>
                    <a:pt x="300" y="235"/>
                  </a:lnTo>
                  <a:lnTo>
                    <a:pt x="304" y="240"/>
                  </a:lnTo>
                  <a:lnTo>
                    <a:pt x="307" y="241"/>
                  </a:lnTo>
                  <a:lnTo>
                    <a:pt x="310" y="239"/>
                  </a:lnTo>
                  <a:lnTo>
                    <a:pt x="313" y="118"/>
                  </a:lnTo>
                  <a:lnTo>
                    <a:pt x="316" y="148"/>
                  </a:lnTo>
                  <a:lnTo>
                    <a:pt x="320" y="157"/>
                  </a:lnTo>
                  <a:lnTo>
                    <a:pt x="323" y="160"/>
                  </a:lnTo>
                  <a:lnTo>
                    <a:pt x="326" y="154"/>
                  </a:lnTo>
                  <a:lnTo>
                    <a:pt x="329" y="138"/>
                  </a:lnTo>
                  <a:lnTo>
                    <a:pt x="332" y="144"/>
                  </a:lnTo>
                  <a:lnTo>
                    <a:pt x="336" y="151"/>
                  </a:lnTo>
                  <a:lnTo>
                    <a:pt x="339" y="157"/>
                  </a:lnTo>
                  <a:lnTo>
                    <a:pt x="342" y="117"/>
                  </a:lnTo>
                  <a:lnTo>
                    <a:pt x="345" y="136"/>
                  </a:lnTo>
                  <a:lnTo>
                    <a:pt x="348" y="145"/>
                  </a:lnTo>
                  <a:lnTo>
                    <a:pt x="352" y="147"/>
                  </a:lnTo>
                  <a:lnTo>
                    <a:pt x="355" y="151"/>
                  </a:lnTo>
                  <a:lnTo>
                    <a:pt x="358" y="143"/>
                  </a:lnTo>
                  <a:lnTo>
                    <a:pt x="361" y="148"/>
                  </a:lnTo>
                  <a:lnTo>
                    <a:pt x="364" y="151"/>
                  </a:lnTo>
                  <a:lnTo>
                    <a:pt x="368" y="154"/>
                  </a:lnTo>
                  <a:lnTo>
                    <a:pt x="371" y="154"/>
                  </a:lnTo>
                  <a:lnTo>
                    <a:pt x="374" y="87"/>
                  </a:lnTo>
                  <a:lnTo>
                    <a:pt x="377" y="110"/>
                  </a:lnTo>
                  <a:lnTo>
                    <a:pt x="380" y="124"/>
                  </a:lnTo>
                  <a:lnTo>
                    <a:pt x="384" y="130"/>
                  </a:lnTo>
                  <a:lnTo>
                    <a:pt x="387" y="118"/>
                  </a:lnTo>
                  <a:lnTo>
                    <a:pt x="390" y="86"/>
                  </a:lnTo>
                </a:path>
              </a:pathLst>
            </a:custGeom>
            <a:noFill/>
            <a:ln w="6350"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4" name="Freeform 100">
              <a:extLst>
                <a:ext uri="{FF2B5EF4-FFF2-40B4-BE49-F238E27FC236}">
                  <a16:creationId xmlns:a16="http://schemas.microsoft.com/office/drawing/2014/main" id="{3D5C3FCF-BEB1-417F-AD93-2EEB09706F91}"/>
                </a:ext>
              </a:extLst>
            </p:cNvPr>
            <p:cNvSpPr>
              <a:spLocks/>
            </p:cNvSpPr>
            <p:nvPr/>
          </p:nvSpPr>
          <p:spPr bwMode="auto">
            <a:xfrm>
              <a:off x="1620" y="2709"/>
              <a:ext cx="1742" cy="850"/>
            </a:xfrm>
            <a:custGeom>
              <a:avLst/>
              <a:gdLst>
                <a:gd name="T0" fmla="*/ 3 w 390"/>
                <a:gd name="T1" fmla="*/ 24 h 190"/>
                <a:gd name="T2" fmla="*/ 9 w 390"/>
                <a:gd name="T3" fmla="*/ 0 h 190"/>
                <a:gd name="T4" fmla="*/ 16 w 390"/>
                <a:gd name="T5" fmla="*/ 3 h 190"/>
                <a:gd name="T6" fmla="*/ 22 w 390"/>
                <a:gd name="T7" fmla="*/ 22 h 190"/>
                <a:gd name="T8" fmla="*/ 28 w 390"/>
                <a:gd name="T9" fmla="*/ 31 h 190"/>
                <a:gd name="T10" fmla="*/ 35 w 390"/>
                <a:gd name="T11" fmla="*/ 38 h 190"/>
                <a:gd name="T12" fmla="*/ 41 w 390"/>
                <a:gd name="T13" fmla="*/ 58 h 190"/>
                <a:gd name="T14" fmla="*/ 48 w 390"/>
                <a:gd name="T15" fmla="*/ 65 h 190"/>
                <a:gd name="T16" fmla="*/ 54 w 390"/>
                <a:gd name="T17" fmla="*/ 56 h 190"/>
                <a:gd name="T18" fmla="*/ 60 w 390"/>
                <a:gd name="T19" fmla="*/ 69 h 190"/>
                <a:gd name="T20" fmla="*/ 67 w 390"/>
                <a:gd name="T21" fmla="*/ 63 h 190"/>
                <a:gd name="T22" fmla="*/ 73 w 390"/>
                <a:gd name="T23" fmla="*/ 58 h 190"/>
                <a:gd name="T24" fmla="*/ 80 w 390"/>
                <a:gd name="T25" fmla="*/ 68 h 190"/>
                <a:gd name="T26" fmla="*/ 86 w 390"/>
                <a:gd name="T27" fmla="*/ 77 h 190"/>
                <a:gd name="T28" fmla="*/ 92 w 390"/>
                <a:gd name="T29" fmla="*/ 79 h 190"/>
                <a:gd name="T30" fmla="*/ 99 w 390"/>
                <a:gd name="T31" fmla="*/ 82 h 190"/>
                <a:gd name="T32" fmla="*/ 105 w 390"/>
                <a:gd name="T33" fmla="*/ 95 h 190"/>
                <a:gd name="T34" fmla="*/ 112 w 390"/>
                <a:gd name="T35" fmla="*/ 102 h 190"/>
                <a:gd name="T36" fmla="*/ 118 w 390"/>
                <a:gd name="T37" fmla="*/ 102 h 190"/>
                <a:gd name="T38" fmla="*/ 124 w 390"/>
                <a:gd name="T39" fmla="*/ 109 h 190"/>
                <a:gd name="T40" fmla="*/ 131 w 390"/>
                <a:gd name="T41" fmla="*/ 121 h 190"/>
                <a:gd name="T42" fmla="*/ 137 w 390"/>
                <a:gd name="T43" fmla="*/ 82 h 190"/>
                <a:gd name="T44" fmla="*/ 144 w 390"/>
                <a:gd name="T45" fmla="*/ 95 h 190"/>
                <a:gd name="T46" fmla="*/ 150 w 390"/>
                <a:gd name="T47" fmla="*/ 107 h 190"/>
                <a:gd name="T48" fmla="*/ 156 w 390"/>
                <a:gd name="T49" fmla="*/ 118 h 190"/>
                <a:gd name="T50" fmla="*/ 163 w 390"/>
                <a:gd name="T51" fmla="*/ 126 h 190"/>
                <a:gd name="T52" fmla="*/ 169 w 390"/>
                <a:gd name="T53" fmla="*/ 117 h 190"/>
                <a:gd name="T54" fmla="*/ 176 w 390"/>
                <a:gd name="T55" fmla="*/ 123 h 190"/>
                <a:gd name="T56" fmla="*/ 182 w 390"/>
                <a:gd name="T57" fmla="*/ 97 h 190"/>
                <a:gd name="T58" fmla="*/ 188 w 390"/>
                <a:gd name="T59" fmla="*/ 106 h 190"/>
                <a:gd name="T60" fmla="*/ 195 w 390"/>
                <a:gd name="T61" fmla="*/ 116 h 190"/>
                <a:gd name="T62" fmla="*/ 201 w 390"/>
                <a:gd name="T63" fmla="*/ 126 h 190"/>
                <a:gd name="T64" fmla="*/ 208 w 390"/>
                <a:gd name="T65" fmla="*/ 139 h 190"/>
                <a:gd name="T66" fmla="*/ 214 w 390"/>
                <a:gd name="T67" fmla="*/ 141 h 190"/>
                <a:gd name="T68" fmla="*/ 220 w 390"/>
                <a:gd name="T69" fmla="*/ 146 h 190"/>
                <a:gd name="T70" fmla="*/ 227 w 390"/>
                <a:gd name="T71" fmla="*/ 145 h 190"/>
                <a:gd name="T72" fmla="*/ 233 w 390"/>
                <a:gd name="T73" fmla="*/ 159 h 190"/>
                <a:gd name="T74" fmla="*/ 240 w 390"/>
                <a:gd name="T75" fmla="*/ 161 h 190"/>
                <a:gd name="T76" fmla="*/ 246 w 390"/>
                <a:gd name="T77" fmla="*/ 165 h 190"/>
                <a:gd name="T78" fmla="*/ 252 w 390"/>
                <a:gd name="T79" fmla="*/ 171 h 190"/>
                <a:gd name="T80" fmla="*/ 259 w 390"/>
                <a:gd name="T81" fmla="*/ 174 h 190"/>
                <a:gd name="T82" fmla="*/ 265 w 390"/>
                <a:gd name="T83" fmla="*/ 183 h 190"/>
                <a:gd name="T84" fmla="*/ 272 w 390"/>
                <a:gd name="T85" fmla="*/ 183 h 190"/>
                <a:gd name="T86" fmla="*/ 278 w 390"/>
                <a:gd name="T87" fmla="*/ 183 h 190"/>
                <a:gd name="T88" fmla="*/ 284 w 390"/>
                <a:gd name="T89" fmla="*/ 179 h 190"/>
                <a:gd name="T90" fmla="*/ 291 w 390"/>
                <a:gd name="T91" fmla="*/ 186 h 190"/>
                <a:gd name="T92" fmla="*/ 297 w 390"/>
                <a:gd name="T93" fmla="*/ 179 h 190"/>
                <a:gd name="T94" fmla="*/ 304 w 390"/>
                <a:gd name="T95" fmla="*/ 188 h 190"/>
                <a:gd name="T96" fmla="*/ 310 w 390"/>
                <a:gd name="T97" fmla="*/ 187 h 190"/>
                <a:gd name="T98" fmla="*/ 316 w 390"/>
                <a:gd name="T99" fmla="*/ 95 h 190"/>
                <a:gd name="T100" fmla="*/ 323 w 390"/>
                <a:gd name="T101" fmla="*/ 103 h 190"/>
                <a:gd name="T102" fmla="*/ 329 w 390"/>
                <a:gd name="T103" fmla="*/ 93 h 190"/>
                <a:gd name="T104" fmla="*/ 336 w 390"/>
                <a:gd name="T105" fmla="*/ 100 h 190"/>
                <a:gd name="T106" fmla="*/ 342 w 390"/>
                <a:gd name="T107" fmla="*/ 78 h 190"/>
                <a:gd name="T108" fmla="*/ 348 w 390"/>
                <a:gd name="T109" fmla="*/ 93 h 190"/>
                <a:gd name="T110" fmla="*/ 355 w 390"/>
                <a:gd name="T111" fmla="*/ 100 h 190"/>
                <a:gd name="T112" fmla="*/ 361 w 390"/>
                <a:gd name="T113" fmla="*/ 100 h 190"/>
                <a:gd name="T114" fmla="*/ 368 w 390"/>
                <a:gd name="T115" fmla="*/ 104 h 190"/>
                <a:gd name="T116" fmla="*/ 374 w 390"/>
                <a:gd name="T117" fmla="*/ 47 h 190"/>
                <a:gd name="T118" fmla="*/ 380 w 390"/>
                <a:gd name="T119" fmla="*/ 78 h 190"/>
                <a:gd name="T120" fmla="*/ 387 w 390"/>
                <a:gd name="T121" fmla="*/ 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90">
                  <a:moveTo>
                    <a:pt x="0" y="12"/>
                  </a:moveTo>
                  <a:lnTo>
                    <a:pt x="3" y="24"/>
                  </a:lnTo>
                  <a:lnTo>
                    <a:pt x="6" y="7"/>
                  </a:lnTo>
                  <a:lnTo>
                    <a:pt x="9" y="0"/>
                  </a:lnTo>
                  <a:lnTo>
                    <a:pt x="12" y="10"/>
                  </a:lnTo>
                  <a:lnTo>
                    <a:pt x="16" y="3"/>
                  </a:lnTo>
                  <a:lnTo>
                    <a:pt x="19" y="14"/>
                  </a:lnTo>
                  <a:lnTo>
                    <a:pt x="22" y="22"/>
                  </a:lnTo>
                  <a:lnTo>
                    <a:pt x="25" y="28"/>
                  </a:lnTo>
                  <a:lnTo>
                    <a:pt x="28" y="31"/>
                  </a:lnTo>
                  <a:lnTo>
                    <a:pt x="32" y="31"/>
                  </a:lnTo>
                  <a:lnTo>
                    <a:pt x="35" y="38"/>
                  </a:lnTo>
                  <a:lnTo>
                    <a:pt x="38" y="54"/>
                  </a:lnTo>
                  <a:lnTo>
                    <a:pt x="41" y="58"/>
                  </a:lnTo>
                  <a:lnTo>
                    <a:pt x="44" y="65"/>
                  </a:lnTo>
                  <a:lnTo>
                    <a:pt x="48" y="65"/>
                  </a:lnTo>
                  <a:lnTo>
                    <a:pt x="51" y="42"/>
                  </a:lnTo>
                  <a:lnTo>
                    <a:pt x="54" y="56"/>
                  </a:lnTo>
                  <a:lnTo>
                    <a:pt x="57" y="61"/>
                  </a:lnTo>
                  <a:lnTo>
                    <a:pt x="60" y="69"/>
                  </a:lnTo>
                  <a:lnTo>
                    <a:pt x="64" y="72"/>
                  </a:lnTo>
                  <a:lnTo>
                    <a:pt x="67" y="63"/>
                  </a:lnTo>
                  <a:lnTo>
                    <a:pt x="70" y="45"/>
                  </a:lnTo>
                  <a:lnTo>
                    <a:pt x="73" y="58"/>
                  </a:lnTo>
                  <a:lnTo>
                    <a:pt x="76" y="64"/>
                  </a:lnTo>
                  <a:lnTo>
                    <a:pt x="80" y="68"/>
                  </a:lnTo>
                  <a:lnTo>
                    <a:pt x="83" y="73"/>
                  </a:lnTo>
                  <a:lnTo>
                    <a:pt x="86" y="77"/>
                  </a:lnTo>
                  <a:lnTo>
                    <a:pt x="89" y="81"/>
                  </a:lnTo>
                  <a:lnTo>
                    <a:pt x="92" y="79"/>
                  </a:lnTo>
                  <a:lnTo>
                    <a:pt x="96" y="77"/>
                  </a:lnTo>
                  <a:lnTo>
                    <a:pt x="99" y="82"/>
                  </a:lnTo>
                  <a:lnTo>
                    <a:pt x="102" y="89"/>
                  </a:lnTo>
                  <a:lnTo>
                    <a:pt x="105" y="95"/>
                  </a:lnTo>
                  <a:lnTo>
                    <a:pt x="108" y="99"/>
                  </a:lnTo>
                  <a:lnTo>
                    <a:pt x="112" y="102"/>
                  </a:lnTo>
                  <a:lnTo>
                    <a:pt x="115" y="106"/>
                  </a:lnTo>
                  <a:lnTo>
                    <a:pt x="118" y="102"/>
                  </a:lnTo>
                  <a:lnTo>
                    <a:pt x="121" y="104"/>
                  </a:lnTo>
                  <a:lnTo>
                    <a:pt x="124" y="109"/>
                  </a:lnTo>
                  <a:lnTo>
                    <a:pt x="128" y="114"/>
                  </a:lnTo>
                  <a:lnTo>
                    <a:pt x="131" y="121"/>
                  </a:lnTo>
                  <a:lnTo>
                    <a:pt x="134" y="121"/>
                  </a:lnTo>
                  <a:lnTo>
                    <a:pt x="137" y="82"/>
                  </a:lnTo>
                  <a:lnTo>
                    <a:pt x="140" y="88"/>
                  </a:lnTo>
                  <a:lnTo>
                    <a:pt x="144" y="95"/>
                  </a:lnTo>
                  <a:lnTo>
                    <a:pt x="147" y="100"/>
                  </a:lnTo>
                  <a:lnTo>
                    <a:pt x="150" y="107"/>
                  </a:lnTo>
                  <a:lnTo>
                    <a:pt x="153" y="112"/>
                  </a:lnTo>
                  <a:lnTo>
                    <a:pt x="156" y="118"/>
                  </a:lnTo>
                  <a:lnTo>
                    <a:pt x="160" y="121"/>
                  </a:lnTo>
                  <a:lnTo>
                    <a:pt x="163" y="126"/>
                  </a:lnTo>
                  <a:lnTo>
                    <a:pt x="166" y="116"/>
                  </a:lnTo>
                  <a:lnTo>
                    <a:pt x="169" y="117"/>
                  </a:lnTo>
                  <a:lnTo>
                    <a:pt x="172" y="123"/>
                  </a:lnTo>
                  <a:lnTo>
                    <a:pt x="176" y="123"/>
                  </a:lnTo>
                  <a:lnTo>
                    <a:pt x="179" y="108"/>
                  </a:lnTo>
                  <a:lnTo>
                    <a:pt x="182" y="97"/>
                  </a:lnTo>
                  <a:lnTo>
                    <a:pt x="185" y="103"/>
                  </a:lnTo>
                  <a:lnTo>
                    <a:pt x="188" y="106"/>
                  </a:lnTo>
                  <a:lnTo>
                    <a:pt x="192" y="113"/>
                  </a:lnTo>
                  <a:lnTo>
                    <a:pt x="195" y="116"/>
                  </a:lnTo>
                  <a:lnTo>
                    <a:pt x="198" y="122"/>
                  </a:lnTo>
                  <a:lnTo>
                    <a:pt x="201" y="126"/>
                  </a:lnTo>
                  <a:lnTo>
                    <a:pt x="204" y="131"/>
                  </a:lnTo>
                  <a:lnTo>
                    <a:pt x="208" y="139"/>
                  </a:lnTo>
                  <a:lnTo>
                    <a:pt x="211" y="135"/>
                  </a:lnTo>
                  <a:lnTo>
                    <a:pt x="214" y="141"/>
                  </a:lnTo>
                  <a:lnTo>
                    <a:pt x="217" y="146"/>
                  </a:lnTo>
                  <a:lnTo>
                    <a:pt x="220" y="146"/>
                  </a:lnTo>
                  <a:lnTo>
                    <a:pt x="224" y="146"/>
                  </a:lnTo>
                  <a:lnTo>
                    <a:pt x="227" y="145"/>
                  </a:lnTo>
                  <a:lnTo>
                    <a:pt x="230" y="154"/>
                  </a:lnTo>
                  <a:lnTo>
                    <a:pt x="233" y="159"/>
                  </a:lnTo>
                  <a:lnTo>
                    <a:pt x="236" y="157"/>
                  </a:lnTo>
                  <a:lnTo>
                    <a:pt x="240" y="161"/>
                  </a:lnTo>
                  <a:lnTo>
                    <a:pt x="243" y="162"/>
                  </a:lnTo>
                  <a:lnTo>
                    <a:pt x="246" y="165"/>
                  </a:lnTo>
                  <a:lnTo>
                    <a:pt x="249" y="168"/>
                  </a:lnTo>
                  <a:lnTo>
                    <a:pt x="252" y="171"/>
                  </a:lnTo>
                  <a:lnTo>
                    <a:pt x="256" y="171"/>
                  </a:lnTo>
                  <a:lnTo>
                    <a:pt x="259" y="174"/>
                  </a:lnTo>
                  <a:lnTo>
                    <a:pt x="262" y="176"/>
                  </a:lnTo>
                  <a:lnTo>
                    <a:pt x="265" y="183"/>
                  </a:lnTo>
                  <a:lnTo>
                    <a:pt x="268" y="179"/>
                  </a:lnTo>
                  <a:lnTo>
                    <a:pt x="272" y="183"/>
                  </a:lnTo>
                  <a:lnTo>
                    <a:pt x="275" y="180"/>
                  </a:lnTo>
                  <a:lnTo>
                    <a:pt x="278" y="183"/>
                  </a:lnTo>
                  <a:lnTo>
                    <a:pt x="281" y="184"/>
                  </a:lnTo>
                  <a:lnTo>
                    <a:pt x="284" y="179"/>
                  </a:lnTo>
                  <a:lnTo>
                    <a:pt x="288" y="181"/>
                  </a:lnTo>
                  <a:lnTo>
                    <a:pt x="291" y="186"/>
                  </a:lnTo>
                  <a:lnTo>
                    <a:pt x="294" y="184"/>
                  </a:lnTo>
                  <a:lnTo>
                    <a:pt x="297" y="179"/>
                  </a:lnTo>
                  <a:lnTo>
                    <a:pt x="300" y="188"/>
                  </a:lnTo>
                  <a:lnTo>
                    <a:pt x="304" y="188"/>
                  </a:lnTo>
                  <a:lnTo>
                    <a:pt x="307" y="190"/>
                  </a:lnTo>
                  <a:lnTo>
                    <a:pt x="310" y="187"/>
                  </a:lnTo>
                  <a:lnTo>
                    <a:pt x="313" y="75"/>
                  </a:lnTo>
                  <a:lnTo>
                    <a:pt x="316" y="95"/>
                  </a:lnTo>
                  <a:lnTo>
                    <a:pt x="320" y="100"/>
                  </a:lnTo>
                  <a:lnTo>
                    <a:pt x="323" y="103"/>
                  </a:lnTo>
                  <a:lnTo>
                    <a:pt x="326" y="106"/>
                  </a:lnTo>
                  <a:lnTo>
                    <a:pt x="329" y="93"/>
                  </a:lnTo>
                  <a:lnTo>
                    <a:pt x="332" y="96"/>
                  </a:lnTo>
                  <a:lnTo>
                    <a:pt x="336" y="100"/>
                  </a:lnTo>
                  <a:lnTo>
                    <a:pt x="339" y="103"/>
                  </a:lnTo>
                  <a:lnTo>
                    <a:pt x="342" y="78"/>
                  </a:lnTo>
                  <a:lnTo>
                    <a:pt x="345" y="89"/>
                  </a:lnTo>
                  <a:lnTo>
                    <a:pt x="348" y="93"/>
                  </a:lnTo>
                  <a:lnTo>
                    <a:pt x="352" y="99"/>
                  </a:lnTo>
                  <a:lnTo>
                    <a:pt x="355" y="100"/>
                  </a:lnTo>
                  <a:lnTo>
                    <a:pt x="358" y="95"/>
                  </a:lnTo>
                  <a:lnTo>
                    <a:pt x="361" y="100"/>
                  </a:lnTo>
                  <a:lnTo>
                    <a:pt x="364" y="102"/>
                  </a:lnTo>
                  <a:lnTo>
                    <a:pt x="368" y="104"/>
                  </a:lnTo>
                  <a:lnTo>
                    <a:pt x="371" y="105"/>
                  </a:lnTo>
                  <a:lnTo>
                    <a:pt x="374" y="47"/>
                  </a:lnTo>
                  <a:lnTo>
                    <a:pt x="377" y="68"/>
                  </a:lnTo>
                  <a:lnTo>
                    <a:pt x="380" y="78"/>
                  </a:lnTo>
                  <a:lnTo>
                    <a:pt x="384" y="84"/>
                  </a:lnTo>
                  <a:lnTo>
                    <a:pt x="387" y="82"/>
                  </a:lnTo>
                  <a:lnTo>
                    <a:pt x="390" y="45"/>
                  </a:lnTo>
                </a:path>
              </a:pathLst>
            </a:custGeom>
            <a:noFill/>
            <a:ln w="6350" cap="flat">
              <a:solidFill>
                <a:srgbClr val="43CD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5" name="Freeform 101">
              <a:extLst>
                <a:ext uri="{FF2B5EF4-FFF2-40B4-BE49-F238E27FC236}">
                  <a16:creationId xmlns:a16="http://schemas.microsoft.com/office/drawing/2014/main" id="{34F59E88-80FA-4A2B-A7E1-DC5311E9A7A2}"/>
                </a:ext>
              </a:extLst>
            </p:cNvPr>
            <p:cNvSpPr>
              <a:spLocks/>
            </p:cNvSpPr>
            <p:nvPr/>
          </p:nvSpPr>
          <p:spPr bwMode="auto">
            <a:xfrm>
              <a:off x="1620" y="2704"/>
              <a:ext cx="1742" cy="846"/>
            </a:xfrm>
            <a:custGeom>
              <a:avLst/>
              <a:gdLst>
                <a:gd name="T0" fmla="*/ 3 w 390"/>
                <a:gd name="T1" fmla="*/ 47 h 189"/>
                <a:gd name="T2" fmla="*/ 9 w 390"/>
                <a:gd name="T3" fmla="*/ 0 h 189"/>
                <a:gd name="T4" fmla="*/ 16 w 390"/>
                <a:gd name="T5" fmla="*/ 12 h 189"/>
                <a:gd name="T6" fmla="*/ 22 w 390"/>
                <a:gd name="T7" fmla="*/ 43 h 189"/>
                <a:gd name="T8" fmla="*/ 28 w 390"/>
                <a:gd name="T9" fmla="*/ 55 h 189"/>
                <a:gd name="T10" fmla="*/ 35 w 390"/>
                <a:gd name="T11" fmla="*/ 60 h 189"/>
                <a:gd name="T12" fmla="*/ 41 w 390"/>
                <a:gd name="T13" fmla="*/ 70 h 189"/>
                <a:gd name="T14" fmla="*/ 48 w 390"/>
                <a:gd name="T15" fmla="*/ 74 h 189"/>
                <a:gd name="T16" fmla="*/ 54 w 390"/>
                <a:gd name="T17" fmla="*/ 69 h 189"/>
                <a:gd name="T18" fmla="*/ 60 w 390"/>
                <a:gd name="T19" fmla="*/ 78 h 189"/>
                <a:gd name="T20" fmla="*/ 67 w 390"/>
                <a:gd name="T21" fmla="*/ 80 h 189"/>
                <a:gd name="T22" fmla="*/ 73 w 390"/>
                <a:gd name="T23" fmla="*/ 67 h 189"/>
                <a:gd name="T24" fmla="*/ 80 w 390"/>
                <a:gd name="T25" fmla="*/ 82 h 189"/>
                <a:gd name="T26" fmla="*/ 86 w 390"/>
                <a:gd name="T27" fmla="*/ 89 h 189"/>
                <a:gd name="T28" fmla="*/ 92 w 390"/>
                <a:gd name="T29" fmla="*/ 92 h 189"/>
                <a:gd name="T30" fmla="*/ 99 w 390"/>
                <a:gd name="T31" fmla="*/ 96 h 189"/>
                <a:gd name="T32" fmla="*/ 105 w 390"/>
                <a:gd name="T33" fmla="*/ 101 h 189"/>
                <a:gd name="T34" fmla="*/ 112 w 390"/>
                <a:gd name="T35" fmla="*/ 110 h 189"/>
                <a:gd name="T36" fmla="*/ 118 w 390"/>
                <a:gd name="T37" fmla="*/ 110 h 189"/>
                <a:gd name="T38" fmla="*/ 124 w 390"/>
                <a:gd name="T39" fmla="*/ 114 h 189"/>
                <a:gd name="T40" fmla="*/ 131 w 390"/>
                <a:gd name="T41" fmla="*/ 120 h 189"/>
                <a:gd name="T42" fmla="*/ 137 w 390"/>
                <a:gd name="T43" fmla="*/ 87 h 189"/>
                <a:gd name="T44" fmla="*/ 144 w 390"/>
                <a:gd name="T45" fmla="*/ 104 h 189"/>
                <a:gd name="T46" fmla="*/ 150 w 390"/>
                <a:gd name="T47" fmla="*/ 113 h 189"/>
                <a:gd name="T48" fmla="*/ 156 w 390"/>
                <a:gd name="T49" fmla="*/ 128 h 189"/>
                <a:gd name="T50" fmla="*/ 163 w 390"/>
                <a:gd name="T51" fmla="*/ 132 h 189"/>
                <a:gd name="T52" fmla="*/ 169 w 390"/>
                <a:gd name="T53" fmla="*/ 123 h 189"/>
                <a:gd name="T54" fmla="*/ 176 w 390"/>
                <a:gd name="T55" fmla="*/ 129 h 189"/>
                <a:gd name="T56" fmla="*/ 182 w 390"/>
                <a:gd name="T57" fmla="*/ 115 h 189"/>
                <a:gd name="T58" fmla="*/ 188 w 390"/>
                <a:gd name="T59" fmla="*/ 120 h 189"/>
                <a:gd name="T60" fmla="*/ 195 w 390"/>
                <a:gd name="T61" fmla="*/ 126 h 189"/>
                <a:gd name="T62" fmla="*/ 201 w 390"/>
                <a:gd name="T63" fmla="*/ 136 h 189"/>
                <a:gd name="T64" fmla="*/ 208 w 390"/>
                <a:gd name="T65" fmla="*/ 140 h 189"/>
                <a:gd name="T66" fmla="*/ 214 w 390"/>
                <a:gd name="T67" fmla="*/ 144 h 189"/>
                <a:gd name="T68" fmla="*/ 220 w 390"/>
                <a:gd name="T69" fmla="*/ 150 h 189"/>
                <a:gd name="T70" fmla="*/ 227 w 390"/>
                <a:gd name="T71" fmla="*/ 156 h 189"/>
                <a:gd name="T72" fmla="*/ 233 w 390"/>
                <a:gd name="T73" fmla="*/ 161 h 189"/>
                <a:gd name="T74" fmla="*/ 240 w 390"/>
                <a:gd name="T75" fmla="*/ 166 h 189"/>
                <a:gd name="T76" fmla="*/ 246 w 390"/>
                <a:gd name="T77" fmla="*/ 168 h 189"/>
                <a:gd name="T78" fmla="*/ 252 w 390"/>
                <a:gd name="T79" fmla="*/ 171 h 189"/>
                <a:gd name="T80" fmla="*/ 259 w 390"/>
                <a:gd name="T81" fmla="*/ 173 h 189"/>
                <a:gd name="T82" fmla="*/ 265 w 390"/>
                <a:gd name="T83" fmla="*/ 179 h 189"/>
                <a:gd name="T84" fmla="*/ 272 w 390"/>
                <a:gd name="T85" fmla="*/ 183 h 189"/>
                <a:gd name="T86" fmla="*/ 278 w 390"/>
                <a:gd name="T87" fmla="*/ 180 h 189"/>
                <a:gd name="T88" fmla="*/ 284 w 390"/>
                <a:gd name="T89" fmla="*/ 187 h 189"/>
                <a:gd name="T90" fmla="*/ 291 w 390"/>
                <a:gd name="T91" fmla="*/ 181 h 189"/>
                <a:gd name="T92" fmla="*/ 297 w 390"/>
                <a:gd name="T93" fmla="*/ 187 h 189"/>
                <a:gd name="T94" fmla="*/ 304 w 390"/>
                <a:gd name="T95" fmla="*/ 187 h 189"/>
                <a:gd name="T96" fmla="*/ 310 w 390"/>
                <a:gd name="T97" fmla="*/ 188 h 189"/>
                <a:gd name="T98" fmla="*/ 316 w 390"/>
                <a:gd name="T99" fmla="*/ 115 h 189"/>
                <a:gd name="T100" fmla="*/ 323 w 390"/>
                <a:gd name="T101" fmla="*/ 121 h 189"/>
                <a:gd name="T102" fmla="*/ 329 w 390"/>
                <a:gd name="T103" fmla="*/ 120 h 189"/>
                <a:gd name="T104" fmla="*/ 336 w 390"/>
                <a:gd name="T105" fmla="*/ 120 h 189"/>
                <a:gd name="T106" fmla="*/ 342 w 390"/>
                <a:gd name="T107" fmla="*/ 101 h 189"/>
                <a:gd name="T108" fmla="*/ 348 w 390"/>
                <a:gd name="T109" fmla="*/ 109 h 189"/>
                <a:gd name="T110" fmla="*/ 355 w 390"/>
                <a:gd name="T111" fmla="*/ 114 h 189"/>
                <a:gd name="T112" fmla="*/ 361 w 390"/>
                <a:gd name="T113" fmla="*/ 112 h 189"/>
                <a:gd name="T114" fmla="*/ 368 w 390"/>
                <a:gd name="T115" fmla="*/ 115 h 189"/>
                <a:gd name="T116" fmla="*/ 374 w 390"/>
                <a:gd name="T117" fmla="*/ 57 h 189"/>
                <a:gd name="T118" fmla="*/ 380 w 390"/>
                <a:gd name="T119" fmla="*/ 89 h 189"/>
                <a:gd name="T120" fmla="*/ 387 w 390"/>
                <a:gd name="T121" fmla="*/ 9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89">
                  <a:moveTo>
                    <a:pt x="0" y="24"/>
                  </a:moveTo>
                  <a:lnTo>
                    <a:pt x="3" y="47"/>
                  </a:lnTo>
                  <a:lnTo>
                    <a:pt x="6" y="4"/>
                  </a:lnTo>
                  <a:lnTo>
                    <a:pt x="9" y="0"/>
                  </a:lnTo>
                  <a:lnTo>
                    <a:pt x="12" y="19"/>
                  </a:lnTo>
                  <a:lnTo>
                    <a:pt x="16" y="12"/>
                  </a:lnTo>
                  <a:lnTo>
                    <a:pt x="19" y="32"/>
                  </a:lnTo>
                  <a:lnTo>
                    <a:pt x="22" y="43"/>
                  </a:lnTo>
                  <a:lnTo>
                    <a:pt x="25" y="49"/>
                  </a:lnTo>
                  <a:lnTo>
                    <a:pt x="28" y="55"/>
                  </a:lnTo>
                  <a:lnTo>
                    <a:pt x="32" y="54"/>
                  </a:lnTo>
                  <a:lnTo>
                    <a:pt x="35" y="60"/>
                  </a:lnTo>
                  <a:lnTo>
                    <a:pt x="38" y="64"/>
                  </a:lnTo>
                  <a:lnTo>
                    <a:pt x="41" y="70"/>
                  </a:lnTo>
                  <a:lnTo>
                    <a:pt x="44" y="73"/>
                  </a:lnTo>
                  <a:lnTo>
                    <a:pt x="48" y="74"/>
                  </a:lnTo>
                  <a:lnTo>
                    <a:pt x="51" y="64"/>
                  </a:lnTo>
                  <a:lnTo>
                    <a:pt x="54" y="69"/>
                  </a:lnTo>
                  <a:lnTo>
                    <a:pt x="57" y="73"/>
                  </a:lnTo>
                  <a:lnTo>
                    <a:pt x="60" y="78"/>
                  </a:lnTo>
                  <a:lnTo>
                    <a:pt x="64" y="80"/>
                  </a:lnTo>
                  <a:lnTo>
                    <a:pt x="67" y="80"/>
                  </a:lnTo>
                  <a:lnTo>
                    <a:pt x="70" y="70"/>
                  </a:lnTo>
                  <a:lnTo>
                    <a:pt x="73" y="67"/>
                  </a:lnTo>
                  <a:lnTo>
                    <a:pt x="76" y="76"/>
                  </a:lnTo>
                  <a:lnTo>
                    <a:pt x="80" y="82"/>
                  </a:lnTo>
                  <a:lnTo>
                    <a:pt x="83" y="86"/>
                  </a:lnTo>
                  <a:lnTo>
                    <a:pt x="86" y="89"/>
                  </a:lnTo>
                  <a:lnTo>
                    <a:pt x="89" y="93"/>
                  </a:lnTo>
                  <a:lnTo>
                    <a:pt x="92" y="92"/>
                  </a:lnTo>
                  <a:lnTo>
                    <a:pt x="96" y="92"/>
                  </a:lnTo>
                  <a:lnTo>
                    <a:pt x="99" y="96"/>
                  </a:lnTo>
                  <a:lnTo>
                    <a:pt x="102" y="97"/>
                  </a:lnTo>
                  <a:lnTo>
                    <a:pt x="105" y="101"/>
                  </a:lnTo>
                  <a:lnTo>
                    <a:pt x="108" y="105"/>
                  </a:lnTo>
                  <a:lnTo>
                    <a:pt x="112" y="110"/>
                  </a:lnTo>
                  <a:lnTo>
                    <a:pt x="115" y="111"/>
                  </a:lnTo>
                  <a:lnTo>
                    <a:pt x="118" y="110"/>
                  </a:lnTo>
                  <a:lnTo>
                    <a:pt x="121" y="113"/>
                  </a:lnTo>
                  <a:lnTo>
                    <a:pt x="124" y="114"/>
                  </a:lnTo>
                  <a:lnTo>
                    <a:pt x="128" y="120"/>
                  </a:lnTo>
                  <a:lnTo>
                    <a:pt x="131" y="120"/>
                  </a:lnTo>
                  <a:lnTo>
                    <a:pt x="134" y="124"/>
                  </a:lnTo>
                  <a:lnTo>
                    <a:pt x="137" y="87"/>
                  </a:lnTo>
                  <a:lnTo>
                    <a:pt x="140" y="99"/>
                  </a:lnTo>
                  <a:lnTo>
                    <a:pt x="144" y="104"/>
                  </a:lnTo>
                  <a:lnTo>
                    <a:pt x="147" y="111"/>
                  </a:lnTo>
                  <a:lnTo>
                    <a:pt x="150" y="113"/>
                  </a:lnTo>
                  <a:lnTo>
                    <a:pt x="153" y="115"/>
                  </a:lnTo>
                  <a:lnTo>
                    <a:pt x="156" y="128"/>
                  </a:lnTo>
                  <a:lnTo>
                    <a:pt x="160" y="129"/>
                  </a:lnTo>
                  <a:lnTo>
                    <a:pt x="163" y="132"/>
                  </a:lnTo>
                  <a:lnTo>
                    <a:pt x="166" y="119"/>
                  </a:lnTo>
                  <a:lnTo>
                    <a:pt x="169" y="123"/>
                  </a:lnTo>
                  <a:lnTo>
                    <a:pt x="172" y="125"/>
                  </a:lnTo>
                  <a:lnTo>
                    <a:pt x="176" y="129"/>
                  </a:lnTo>
                  <a:lnTo>
                    <a:pt x="179" y="115"/>
                  </a:lnTo>
                  <a:lnTo>
                    <a:pt x="182" y="115"/>
                  </a:lnTo>
                  <a:lnTo>
                    <a:pt x="185" y="118"/>
                  </a:lnTo>
                  <a:lnTo>
                    <a:pt x="188" y="120"/>
                  </a:lnTo>
                  <a:lnTo>
                    <a:pt x="192" y="123"/>
                  </a:lnTo>
                  <a:lnTo>
                    <a:pt x="195" y="126"/>
                  </a:lnTo>
                  <a:lnTo>
                    <a:pt x="198" y="136"/>
                  </a:lnTo>
                  <a:lnTo>
                    <a:pt x="201" y="136"/>
                  </a:lnTo>
                  <a:lnTo>
                    <a:pt x="204" y="136"/>
                  </a:lnTo>
                  <a:lnTo>
                    <a:pt x="208" y="140"/>
                  </a:lnTo>
                  <a:lnTo>
                    <a:pt x="211" y="145"/>
                  </a:lnTo>
                  <a:lnTo>
                    <a:pt x="214" y="144"/>
                  </a:lnTo>
                  <a:lnTo>
                    <a:pt x="217" y="146"/>
                  </a:lnTo>
                  <a:lnTo>
                    <a:pt x="220" y="150"/>
                  </a:lnTo>
                  <a:lnTo>
                    <a:pt x="224" y="152"/>
                  </a:lnTo>
                  <a:lnTo>
                    <a:pt x="227" y="156"/>
                  </a:lnTo>
                  <a:lnTo>
                    <a:pt x="230" y="161"/>
                  </a:lnTo>
                  <a:lnTo>
                    <a:pt x="233" y="161"/>
                  </a:lnTo>
                  <a:lnTo>
                    <a:pt x="236" y="167"/>
                  </a:lnTo>
                  <a:lnTo>
                    <a:pt x="240" y="166"/>
                  </a:lnTo>
                  <a:lnTo>
                    <a:pt x="243" y="164"/>
                  </a:lnTo>
                  <a:lnTo>
                    <a:pt x="246" y="168"/>
                  </a:lnTo>
                  <a:lnTo>
                    <a:pt x="249" y="169"/>
                  </a:lnTo>
                  <a:lnTo>
                    <a:pt x="252" y="171"/>
                  </a:lnTo>
                  <a:lnTo>
                    <a:pt x="256" y="176"/>
                  </a:lnTo>
                  <a:lnTo>
                    <a:pt x="259" y="173"/>
                  </a:lnTo>
                  <a:lnTo>
                    <a:pt x="262" y="176"/>
                  </a:lnTo>
                  <a:lnTo>
                    <a:pt x="265" y="179"/>
                  </a:lnTo>
                  <a:lnTo>
                    <a:pt x="268" y="180"/>
                  </a:lnTo>
                  <a:lnTo>
                    <a:pt x="272" y="183"/>
                  </a:lnTo>
                  <a:lnTo>
                    <a:pt x="275" y="180"/>
                  </a:lnTo>
                  <a:lnTo>
                    <a:pt x="278" y="180"/>
                  </a:lnTo>
                  <a:lnTo>
                    <a:pt x="281" y="182"/>
                  </a:lnTo>
                  <a:lnTo>
                    <a:pt x="284" y="187"/>
                  </a:lnTo>
                  <a:lnTo>
                    <a:pt x="288" y="181"/>
                  </a:lnTo>
                  <a:lnTo>
                    <a:pt x="291" y="181"/>
                  </a:lnTo>
                  <a:lnTo>
                    <a:pt x="294" y="189"/>
                  </a:lnTo>
                  <a:lnTo>
                    <a:pt x="297" y="187"/>
                  </a:lnTo>
                  <a:lnTo>
                    <a:pt x="300" y="184"/>
                  </a:lnTo>
                  <a:lnTo>
                    <a:pt x="304" y="187"/>
                  </a:lnTo>
                  <a:lnTo>
                    <a:pt x="307" y="188"/>
                  </a:lnTo>
                  <a:lnTo>
                    <a:pt x="310" y="188"/>
                  </a:lnTo>
                  <a:lnTo>
                    <a:pt x="313" y="111"/>
                  </a:lnTo>
                  <a:lnTo>
                    <a:pt x="316" y="115"/>
                  </a:lnTo>
                  <a:lnTo>
                    <a:pt x="320" y="119"/>
                  </a:lnTo>
                  <a:lnTo>
                    <a:pt x="323" y="121"/>
                  </a:lnTo>
                  <a:lnTo>
                    <a:pt x="326" y="124"/>
                  </a:lnTo>
                  <a:lnTo>
                    <a:pt x="329" y="120"/>
                  </a:lnTo>
                  <a:lnTo>
                    <a:pt x="332" y="116"/>
                  </a:lnTo>
                  <a:lnTo>
                    <a:pt x="336" y="120"/>
                  </a:lnTo>
                  <a:lnTo>
                    <a:pt x="339" y="122"/>
                  </a:lnTo>
                  <a:lnTo>
                    <a:pt x="342" y="101"/>
                  </a:lnTo>
                  <a:lnTo>
                    <a:pt x="345" y="104"/>
                  </a:lnTo>
                  <a:lnTo>
                    <a:pt x="348" y="109"/>
                  </a:lnTo>
                  <a:lnTo>
                    <a:pt x="352" y="113"/>
                  </a:lnTo>
                  <a:lnTo>
                    <a:pt x="355" y="114"/>
                  </a:lnTo>
                  <a:lnTo>
                    <a:pt x="358" y="111"/>
                  </a:lnTo>
                  <a:lnTo>
                    <a:pt x="361" y="112"/>
                  </a:lnTo>
                  <a:lnTo>
                    <a:pt x="364" y="117"/>
                  </a:lnTo>
                  <a:lnTo>
                    <a:pt x="368" y="115"/>
                  </a:lnTo>
                  <a:lnTo>
                    <a:pt x="371" y="115"/>
                  </a:lnTo>
                  <a:lnTo>
                    <a:pt x="374" y="57"/>
                  </a:lnTo>
                  <a:lnTo>
                    <a:pt x="377" y="82"/>
                  </a:lnTo>
                  <a:lnTo>
                    <a:pt x="380" y="89"/>
                  </a:lnTo>
                  <a:lnTo>
                    <a:pt x="384" y="95"/>
                  </a:lnTo>
                  <a:lnTo>
                    <a:pt x="387" y="97"/>
                  </a:lnTo>
                  <a:lnTo>
                    <a:pt x="390" y="55"/>
                  </a:lnTo>
                </a:path>
              </a:pathLst>
            </a:custGeom>
            <a:noFill/>
            <a:ln w="6350"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6" name="Freeform 102">
              <a:extLst>
                <a:ext uri="{FF2B5EF4-FFF2-40B4-BE49-F238E27FC236}">
                  <a16:creationId xmlns:a16="http://schemas.microsoft.com/office/drawing/2014/main" id="{C84D9010-276B-4CA6-B175-7AEE1170E7DE}"/>
                </a:ext>
              </a:extLst>
            </p:cNvPr>
            <p:cNvSpPr>
              <a:spLocks/>
            </p:cNvSpPr>
            <p:nvPr/>
          </p:nvSpPr>
          <p:spPr bwMode="auto">
            <a:xfrm>
              <a:off x="1620" y="2704"/>
              <a:ext cx="1742" cy="935"/>
            </a:xfrm>
            <a:custGeom>
              <a:avLst/>
              <a:gdLst>
                <a:gd name="T0" fmla="*/ 3 w 390"/>
                <a:gd name="T1" fmla="*/ 20 h 209"/>
                <a:gd name="T2" fmla="*/ 9 w 390"/>
                <a:gd name="T3" fmla="*/ 4 h 209"/>
                <a:gd name="T4" fmla="*/ 16 w 390"/>
                <a:gd name="T5" fmla="*/ 23 h 209"/>
                <a:gd name="T6" fmla="*/ 22 w 390"/>
                <a:gd name="T7" fmla="*/ 24 h 209"/>
                <a:gd name="T8" fmla="*/ 28 w 390"/>
                <a:gd name="T9" fmla="*/ 41 h 209"/>
                <a:gd name="T10" fmla="*/ 35 w 390"/>
                <a:gd name="T11" fmla="*/ 46 h 209"/>
                <a:gd name="T12" fmla="*/ 41 w 390"/>
                <a:gd name="T13" fmla="*/ 57 h 209"/>
                <a:gd name="T14" fmla="*/ 48 w 390"/>
                <a:gd name="T15" fmla="*/ 44 h 209"/>
                <a:gd name="T16" fmla="*/ 54 w 390"/>
                <a:gd name="T17" fmla="*/ 38 h 209"/>
                <a:gd name="T18" fmla="*/ 60 w 390"/>
                <a:gd name="T19" fmla="*/ 61 h 209"/>
                <a:gd name="T20" fmla="*/ 67 w 390"/>
                <a:gd name="T21" fmla="*/ 40 h 209"/>
                <a:gd name="T22" fmla="*/ 73 w 390"/>
                <a:gd name="T23" fmla="*/ 58 h 209"/>
                <a:gd name="T24" fmla="*/ 80 w 390"/>
                <a:gd name="T25" fmla="*/ 76 h 209"/>
                <a:gd name="T26" fmla="*/ 86 w 390"/>
                <a:gd name="T27" fmla="*/ 89 h 209"/>
                <a:gd name="T28" fmla="*/ 92 w 390"/>
                <a:gd name="T29" fmla="*/ 78 h 209"/>
                <a:gd name="T30" fmla="*/ 99 w 390"/>
                <a:gd name="T31" fmla="*/ 95 h 209"/>
                <a:gd name="T32" fmla="*/ 105 w 390"/>
                <a:gd name="T33" fmla="*/ 105 h 209"/>
                <a:gd name="T34" fmla="*/ 112 w 390"/>
                <a:gd name="T35" fmla="*/ 113 h 209"/>
                <a:gd name="T36" fmla="*/ 118 w 390"/>
                <a:gd name="T37" fmla="*/ 102 h 209"/>
                <a:gd name="T38" fmla="*/ 124 w 390"/>
                <a:gd name="T39" fmla="*/ 124 h 209"/>
                <a:gd name="T40" fmla="*/ 131 w 390"/>
                <a:gd name="T41" fmla="*/ 136 h 209"/>
                <a:gd name="T42" fmla="*/ 137 w 390"/>
                <a:gd name="T43" fmla="*/ 75 h 209"/>
                <a:gd name="T44" fmla="*/ 144 w 390"/>
                <a:gd name="T45" fmla="*/ 95 h 209"/>
                <a:gd name="T46" fmla="*/ 150 w 390"/>
                <a:gd name="T47" fmla="*/ 114 h 209"/>
                <a:gd name="T48" fmla="*/ 156 w 390"/>
                <a:gd name="T49" fmla="*/ 133 h 209"/>
                <a:gd name="T50" fmla="*/ 163 w 390"/>
                <a:gd name="T51" fmla="*/ 105 h 209"/>
                <a:gd name="T52" fmla="*/ 169 w 390"/>
                <a:gd name="T53" fmla="*/ 98 h 209"/>
                <a:gd name="T54" fmla="*/ 176 w 390"/>
                <a:gd name="T55" fmla="*/ 124 h 209"/>
                <a:gd name="T56" fmla="*/ 182 w 390"/>
                <a:gd name="T57" fmla="*/ 74 h 209"/>
                <a:gd name="T58" fmla="*/ 188 w 390"/>
                <a:gd name="T59" fmla="*/ 96 h 209"/>
                <a:gd name="T60" fmla="*/ 195 w 390"/>
                <a:gd name="T61" fmla="*/ 119 h 209"/>
                <a:gd name="T62" fmla="*/ 201 w 390"/>
                <a:gd name="T63" fmla="*/ 127 h 209"/>
                <a:gd name="T64" fmla="*/ 208 w 390"/>
                <a:gd name="T65" fmla="*/ 139 h 209"/>
                <a:gd name="T66" fmla="*/ 214 w 390"/>
                <a:gd name="T67" fmla="*/ 148 h 209"/>
                <a:gd name="T68" fmla="*/ 220 w 390"/>
                <a:gd name="T69" fmla="*/ 161 h 209"/>
                <a:gd name="T70" fmla="*/ 227 w 390"/>
                <a:gd name="T71" fmla="*/ 171 h 209"/>
                <a:gd name="T72" fmla="*/ 233 w 390"/>
                <a:gd name="T73" fmla="*/ 166 h 209"/>
                <a:gd name="T74" fmla="*/ 240 w 390"/>
                <a:gd name="T75" fmla="*/ 176 h 209"/>
                <a:gd name="T76" fmla="*/ 246 w 390"/>
                <a:gd name="T77" fmla="*/ 183 h 209"/>
                <a:gd name="T78" fmla="*/ 252 w 390"/>
                <a:gd name="T79" fmla="*/ 181 h 209"/>
                <a:gd name="T80" fmla="*/ 259 w 390"/>
                <a:gd name="T81" fmla="*/ 186 h 209"/>
                <a:gd name="T82" fmla="*/ 265 w 390"/>
                <a:gd name="T83" fmla="*/ 192 h 209"/>
                <a:gd name="T84" fmla="*/ 272 w 390"/>
                <a:gd name="T85" fmla="*/ 182 h 209"/>
                <a:gd name="T86" fmla="*/ 278 w 390"/>
                <a:gd name="T87" fmla="*/ 180 h 209"/>
                <a:gd name="T88" fmla="*/ 284 w 390"/>
                <a:gd name="T89" fmla="*/ 197 h 209"/>
                <a:gd name="T90" fmla="*/ 291 w 390"/>
                <a:gd name="T91" fmla="*/ 193 h 209"/>
                <a:gd name="T92" fmla="*/ 297 w 390"/>
                <a:gd name="T93" fmla="*/ 200 h 209"/>
                <a:gd name="T94" fmla="*/ 304 w 390"/>
                <a:gd name="T95" fmla="*/ 202 h 209"/>
                <a:gd name="T96" fmla="*/ 310 w 390"/>
                <a:gd name="T97" fmla="*/ 200 h 209"/>
                <a:gd name="T98" fmla="*/ 316 w 390"/>
                <a:gd name="T99" fmla="*/ 118 h 209"/>
                <a:gd name="T100" fmla="*/ 323 w 390"/>
                <a:gd name="T101" fmla="*/ 127 h 209"/>
                <a:gd name="T102" fmla="*/ 329 w 390"/>
                <a:gd name="T103" fmla="*/ 106 h 209"/>
                <a:gd name="T104" fmla="*/ 336 w 390"/>
                <a:gd name="T105" fmla="*/ 117 h 209"/>
                <a:gd name="T106" fmla="*/ 342 w 390"/>
                <a:gd name="T107" fmla="*/ 86 h 209"/>
                <a:gd name="T108" fmla="*/ 348 w 390"/>
                <a:gd name="T109" fmla="*/ 114 h 209"/>
                <a:gd name="T110" fmla="*/ 355 w 390"/>
                <a:gd name="T111" fmla="*/ 106 h 209"/>
                <a:gd name="T112" fmla="*/ 361 w 390"/>
                <a:gd name="T113" fmla="*/ 111 h 209"/>
                <a:gd name="T114" fmla="*/ 368 w 390"/>
                <a:gd name="T115" fmla="*/ 109 h 209"/>
                <a:gd name="T116" fmla="*/ 374 w 390"/>
                <a:gd name="T117" fmla="*/ 20 h 209"/>
                <a:gd name="T118" fmla="*/ 380 w 390"/>
                <a:gd name="T119" fmla="*/ 87 h 209"/>
                <a:gd name="T120" fmla="*/ 387 w 390"/>
                <a:gd name="T121" fmla="*/ 6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09">
                  <a:moveTo>
                    <a:pt x="0" y="0"/>
                  </a:moveTo>
                  <a:lnTo>
                    <a:pt x="3" y="20"/>
                  </a:lnTo>
                  <a:lnTo>
                    <a:pt x="6" y="12"/>
                  </a:lnTo>
                  <a:lnTo>
                    <a:pt x="9" y="4"/>
                  </a:lnTo>
                  <a:lnTo>
                    <a:pt x="12" y="11"/>
                  </a:lnTo>
                  <a:lnTo>
                    <a:pt x="16" y="23"/>
                  </a:lnTo>
                  <a:lnTo>
                    <a:pt x="19" y="27"/>
                  </a:lnTo>
                  <a:lnTo>
                    <a:pt x="22" y="24"/>
                  </a:lnTo>
                  <a:lnTo>
                    <a:pt x="25" y="36"/>
                  </a:lnTo>
                  <a:lnTo>
                    <a:pt x="28" y="41"/>
                  </a:lnTo>
                  <a:lnTo>
                    <a:pt x="32" y="45"/>
                  </a:lnTo>
                  <a:lnTo>
                    <a:pt x="35" y="46"/>
                  </a:lnTo>
                  <a:lnTo>
                    <a:pt x="38" y="57"/>
                  </a:lnTo>
                  <a:lnTo>
                    <a:pt x="41" y="57"/>
                  </a:lnTo>
                  <a:lnTo>
                    <a:pt x="44" y="59"/>
                  </a:lnTo>
                  <a:lnTo>
                    <a:pt x="48" y="44"/>
                  </a:lnTo>
                  <a:lnTo>
                    <a:pt x="51" y="27"/>
                  </a:lnTo>
                  <a:lnTo>
                    <a:pt x="54" y="38"/>
                  </a:lnTo>
                  <a:lnTo>
                    <a:pt x="57" y="51"/>
                  </a:lnTo>
                  <a:lnTo>
                    <a:pt x="60" y="61"/>
                  </a:lnTo>
                  <a:lnTo>
                    <a:pt x="64" y="66"/>
                  </a:lnTo>
                  <a:lnTo>
                    <a:pt x="67" y="40"/>
                  </a:lnTo>
                  <a:lnTo>
                    <a:pt x="70" y="36"/>
                  </a:lnTo>
                  <a:lnTo>
                    <a:pt x="73" y="58"/>
                  </a:lnTo>
                  <a:lnTo>
                    <a:pt x="76" y="70"/>
                  </a:lnTo>
                  <a:lnTo>
                    <a:pt x="80" y="76"/>
                  </a:lnTo>
                  <a:lnTo>
                    <a:pt x="83" y="82"/>
                  </a:lnTo>
                  <a:lnTo>
                    <a:pt x="86" y="89"/>
                  </a:lnTo>
                  <a:lnTo>
                    <a:pt x="89" y="96"/>
                  </a:lnTo>
                  <a:lnTo>
                    <a:pt x="92" y="78"/>
                  </a:lnTo>
                  <a:lnTo>
                    <a:pt x="96" y="86"/>
                  </a:lnTo>
                  <a:lnTo>
                    <a:pt x="99" y="95"/>
                  </a:lnTo>
                  <a:lnTo>
                    <a:pt x="102" y="98"/>
                  </a:lnTo>
                  <a:lnTo>
                    <a:pt x="105" y="105"/>
                  </a:lnTo>
                  <a:lnTo>
                    <a:pt x="108" y="104"/>
                  </a:lnTo>
                  <a:lnTo>
                    <a:pt x="112" y="113"/>
                  </a:lnTo>
                  <a:lnTo>
                    <a:pt x="115" y="116"/>
                  </a:lnTo>
                  <a:lnTo>
                    <a:pt x="118" y="102"/>
                  </a:lnTo>
                  <a:lnTo>
                    <a:pt x="121" y="119"/>
                  </a:lnTo>
                  <a:lnTo>
                    <a:pt x="124" y="124"/>
                  </a:lnTo>
                  <a:lnTo>
                    <a:pt x="128" y="131"/>
                  </a:lnTo>
                  <a:lnTo>
                    <a:pt x="131" y="136"/>
                  </a:lnTo>
                  <a:lnTo>
                    <a:pt x="134" y="145"/>
                  </a:lnTo>
                  <a:lnTo>
                    <a:pt x="137" y="75"/>
                  </a:lnTo>
                  <a:lnTo>
                    <a:pt x="140" y="62"/>
                  </a:lnTo>
                  <a:lnTo>
                    <a:pt x="144" y="95"/>
                  </a:lnTo>
                  <a:lnTo>
                    <a:pt x="147" y="104"/>
                  </a:lnTo>
                  <a:lnTo>
                    <a:pt x="150" y="114"/>
                  </a:lnTo>
                  <a:lnTo>
                    <a:pt x="153" y="123"/>
                  </a:lnTo>
                  <a:lnTo>
                    <a:pt x="156" y="133"/>
                  </a:lnTo>
                  <a:lnTo>
                    <a:pt x="160" y="138"/>
                  </a:lnTo>
                  <a:lnTo>
                    <a:pt x="163" y="105"/>
                  </a:lnTo>
                  <a:lnTo>
                    <a:pt x="166" y="51"/>
                  </a:lnTo>
                  <a:lnTo>
                    <a:pt x="169" y="98"/>
                  </a:lnTo>
                  <a:lnTo>
                    <a:pt x="172" y="100"/>
                  </a:lnTo>
                  <a:lnTo>
                    <a:pt x="176" y="124"/>
                  </a:lnTo>
                  <a:lnTo>
                    <a:pt x="179" y="66"/>
                  </a:lnTo>
                  <a:lnTo>
                    <a:pt x="182" y="74"/>
                  </a:lnTo>
                  <a:lnTo>
                    <a:pt x="185" y="83"/>
                  </a:lnTo>
                  <a:lnTo>
                    <a:pt x="188" y="96"/>
                  </a:lnTo>
                  <a:lnTo>
                    <a:pt x="192" y="109"/>
                  </a:lnTo>
                  <a:lnTo>
                    <a:pt x="195" y="119"/>
                  </a:lnTo>
                  <a:lnTo>
                    <a:pt x="198" y="116"/>
                  </a:lnTo>
                  <a:lnTo>
                    <a:pt x="201" y="127"/>
                  </a:lnTo>
                  <a:lnTo>
                    <a:pt x="204" y="132"/>
                  </a:lnTo>
                  <a:lnTo>
                    <a:pt x="208" y="139"/>
                  </a:lnTo>
                  <a:lnTo>
                    <a:pt x="211" y="147"/>
                  </a:lnTo>
                  <a:lnTo>
                    <a:pt x="214" y="148"/>
                  </a:lnTo>
                  <a:lnTo>
                    <a:pt x="217" y="156"/>
                  </a:lnTo>
                  <a:lnTo>
                    <a:pt x="220" y="161"/>
                  </a:lnTo>
                  <a:lnTo>
                    <a:pt x="224" y="163"/>
                  </a:lnTo>
                  <a:lnTo>
                    <a:pt x="227" y="171"/>
                  </a:lnTo>
                  <a:lnTo>
                    <a:pt x="230" y="172"/>
                  </a:lnTo>
                  <a:lnTo>
                    <a:pt x="233" y="166"/>
                  </a:lnTo>
                  <a:lnTo>
                    <a:pt x="236" y="173"/>
                  </a:lnTo>
                  <a:lnTo>
                    <a:pt x="240" y="176"/>
                  </a:lnTo>
                  <a:lnTo>
                    <a:pt x="243" y="180"/>
                  </a:lnTo>
                  <a:lnTo>
                    <a:pt x="246" y="183"/>
                  </a:lnTo>
                  <a:lnTo>
                    <a:pt x="249" y="180"/>
                  </a:lnTo>
                  <a:lnTo>
                    <a:pt x="252" y="181"/>
                  </a:lnTo>
                  <a:lnTo>
                    <a:pt x="256" y="182"/>
                  </a:lnTo>
                  <a:lnTo>
                    <a:pt x="259" y="186"/>
                  </a:lnTo>
                  <a:lnTo>
                    <a:pt x="262" y="192"/>
                  </a:lnTo>
                  <a:lnTo>
                    <a:pt x="265" y="192"/>
                  </a:lnTo>
                  <a:lnTo>
                    <a:pt x="268" y="179"/>
                  </a:lnTo>
                  <a:lnTo>
                    <a:pt x="272" y="182"/>
                  </a:lnTo>
                  <a:lnTo>
                    <a:pt x="275" y="182"/>
                  </a:lnTo>
                  <a:lnTo>
                    <a:pt x="278" y="180"/>
                  </a:lnTo>
                  <a:lnTo>
                    <a:pt x="281" y="194"/>
                  </a:lnTo>
                  <a:lnTo>
                    <a:pt x="284" y="197"/>
                  </a:lnTo>
                  <a:lnTo>
                    <a:pt x="288" y="195"/>
                  </a:lnTo>
                  <a:lnTo>
                    <a:pt x="291" y="193"/>
                  </a:lnTo>
                  <a:lnTo>
                    <a:pt x="294" y="193"/>
                  </a:lnTo>
                  <a:lnTo>
                    <a:pt x="297" y="200"/>
                  </a:lnTo>
                  <a:lnTo>
                    <a:pt x="300" y="199"/>
                  </a:lnTo>
                  <a:lnTo>
                    <a:pt x="304" y="202"/>
                  </a:lnTo>
                  <a:lnTo>
                    <a:pt x="307" y="209"/>
                  </a:lnTo>
                  <a:lnTo>
                    <a:pt x="310" y="200"/>
                  </a:lnTo>
                  <a:lnTo>
                    <a:pt x="313" y="73"/>
                  </a:lnTo>
                  <a:lnTo>
                    <a:pt x="316" y="118"/>
                  </a:lnTo>
                  <a:lnTo>
                    <a:pt x="320" y="119"/>
                  </a:lnTo>
                  <a:lnTo>
                    <a:pt x="323" y="127"/>
                  </a:lnTo>
                  <a:lnTo>
                    <a:pt x="326" y="120"/>
                  </a:lnTo>
                  <a:lnTo>
                    <a:pt x="329" y="106"/>
                  </a:lnTo>
                  <a:lnTo>
                    <a:pt x="332" y="118"/>
                  </a:lnTo>
                  <a:lnTo>
                    <a:pt x="336" y="117"/>
                  </a:lnTo>
                  <a:lnTo>
                    <a:pt x="339" y="123"/>
                  </a:lnTo>
                  <a:lnTo>
                    <a:pt x="342" y="86"/>
                  </a:lnTo>
                  <a:lnTo>
                    <a:pt x="345" y="101"/>
                  </a:lnTo>
                  <a:lnTo>
                    <a:pt x="348" y="114"/>
                  </a:lnTo>
                  <a:lnTo>
                    <a:pt x="352" y="108"/>
                  </a:lnTo>
                  <a:lnTo>
                    <a:pt x="355" y="106"/>
                  </a:lnTo>
                  <a:lnTo>
                    <a:pt x="358" y="114"/>
                  </a:lnTo>
                  <a:lnTo>
                    <a:pt x="361" y="111"/>
                  </a:lnTo>
                  <a:lnTo>
                    <a:pt x="364" y="119"/>
                  </a:lnTo>
                  <a:lnTo>
                    <a:pt x="368" y="109"/>
                  </a:lnTo>
                  <a:lnTo>
                    <a:pt x="371" y="110"/>
                  </a:lnTo>
                  <a:lnTo>
                    <a:pt x="374" y="20"/>
                  </a:lnTo>
                  <a:lnTo>
                    <a:pt x="377" y="78"/>
                  </a:lnTo>
                  <a:lnTo>
                    <a:pt x="380" y="87"/>
                  </a:lnTo>
                  <a:lnTo>
                    <a:pt x="384" y="91"/>
                  </a:lnTo>
                  <a:lnTo>
                    <a:pt x="387" y="69"/>
                  </a:lnTo>
                  <a:lnTo>
                    <a:pt x="390" y="34"/>
                  </a:lnTo>
                </a:path>
              </a:pathLst>
            </a:custGeom>
            <a:noFill/>
            <a:ln w="6350" cap="flat">
              <a:solidFill>
                <a:srgbClr val="FF3E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7" name="Rectangle 103">
              <a:extLst>
                <a:ext uri="{FF2B5EF4-FFF2-40B4-BE49-F238E27FC236}">
                  <a16:creationId xmlns:a16="http://schemas.microsoft.com/office/drawing/2014/main" id="{34651988-485E-4F51-A535-82FA2C9D12F9}"/>
                </a:ext>
              </a:extLst>
            </p:cNvPr>
            <p:cNvSpPr>
              <a:spLocks noChangeArrowheads="1"/>
            </p:cNvSpPr>
            <p:nvPr/>
          </p:nvSpPr>
          <p:spPr bwMode="auto">
            <a:xfrm>
              <a:off x="1393" y="3581"/>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698" name="Rectangle 104">
              <a:extLst>
                <a:ext uri="{FF2B5EF4-FFF2-40B4-BE49-F238E27FC236}">
                  <a16:creationId xmlns:a16="http://schemas.microsoft.com/office/drawing/2014/main" id="{E2F29A4B-878F-45A4-B631-23D8658B0560}"/>
                </a:ext>
              </a:extLst>
            </p:cNvPr>
            <p:cNvSpPr>
              <a:spLocks noChangeArrowheads="1"/>
            </p:cNvSpPr>
            <p:nvPr/>
          </p:nvSpPr>
          <p:spPr bwMode="auto">
            <a:xfrm>
              <a:off x="1393" y="3300"/>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699" name="Rectangle 105">
              <a:extLst>
                <a:ext uri="{FF2B5EF4-FFF2-40B4-BE49-F238E27FC236}">
                  <a16:creationId xmlns:a16="http://schemas.microsoft.com/office/drawing/2014/main" id="{B99D2D16-DC4C-4D02-9AA6-869B5AD5BE1E}"/>
                </a:ext>
              </a:extLst>
            </p:cNvPr>
            <p:cNvSpPr>
              <a:spLocks noChangeArrowheads="1"/>
            </p:cNvSpPr>
            <p:nvPr/>
          </p:nvSpPr>
          <p:spPr bwMode="auto">
            <a:xfrm>
              <a:off x="1393" y="3013"/>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00" name="Rectangle 106">
              <a:extLst>
                <a:ext uri="{FF2B5EF4-FFF2-40B4-BE49-F238E27FC236}">
                  <a16:creationId xmlns:a16="http://schemas.microsoft.com/office/drawing/2014/main" id="{E663E944-2847-4FCF-B16E-CD8F870E94A3}"/>
                </a:ext>
              </a:extLst>
            </p:cNvPr>
            <p:cNvSpPr>
              <a:spLocks noChangeArrowheads="1"/>
            </p:cNvSpPr>
            <p:nvPr/>
          </p:nvSpPr>
          <p:spPr bwMode="auto">
            <a:xfrm>
              <a:off x="1393" y="2727"/>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4D4D4D"/>
                  </a:solidFill>
                  <a:effectLst/>
                  <a:latin typeface="Century Gothic" panose="020B0502020202020204" pitchFamily="34" charset="0"/>
                </a:rPr>
                <a:t>0.4</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
          <p:nvSpPr>
            <p:cNvPr id="701" name="Line 107">
              <a:extLst>
                <a:ext uri="{FF2B5EF4-FFF2-40B4-BE49-F238E27FC236}">
                  <a16:creationId xmlns:a16="http://schemas.microsoft.com/office/drawing/2014/main" id="{31A8B0B5-1086-4970-863B-1A614A33D0B2}"/>
                </a:ext>
              </a:extLst>
            </p:cNvPr>
            <p:cNvSpPr>
              <a:spLocks noChangeShapeType="1"/>
            </p:cNvSpPr>
            <p:nvPr/>
          </p:nvSpPr>
          <p:spPr bwMode="auto">
            <a:xfrm>
              <a:off x="1513" y="3604"/>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2" name="Line 108">
              <a:extLst>
                <a:ext uri="{FF2B5EF4-FFF2-40B4-BE49-F238E27FC236}">
                  <a16:creationId xmlns:a16="http://schemas.microsoft.com/office/drawing/2014/main" id="{14CB7458-44E9-4347-A256-203EC15F75DC}"/>
                </a:ext>
              </a:extLst>
            </p:cNvPr>
            <p:cNvSpPr>
              <a:spLocks noChangeShapeType="1"/>
            </p:cNvSpPr>
            <p:nvPr/>
          </p:nvSpPr>
          <p:spPr bwMode="auto">
            <a:xfrm>
              <a:off x="1513" y="3322"/>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3" name="Line 109">
              <a:extLst>
                <a:ext uri="{FF2B5EF4-FFF2-40B4-BE49-F238E27FC236}">
                  <a16:creationId xmlns:a16="http://schemas.microsoft.com/office/drawing/2014/main" id="{A101E2DB-CF0F-47AE-A774-9704C1108843}"/>
                </a:ext>
              </a:extLst>
            </p:cNvPr>
            <p:cNvSpPr>
              <a:spLocks noChangeShapeType="1"/>
            </p:cNvSpPr>
            <p:nvPr/>
          </p:nvSpPr>
          <p:spPr bwMode="auto">
            <a:xfrm>
              <a:off x="1513" y="3035"/>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6" name="Line 110">
              <a:extLst>
                <a:ext uri="{FF2B5EF4-FFF2-40B4-BE49-F238E27FC236}">
                  <a16:creationId xmlns:a16="http://schemas.microsoft.com/office/drawing/2014/main" id="{1A5FC0D6-8972-40C7-A92F-9733F5AB8114}"/>
                </a:ext>
              </a:extLst>
            </p:cNvPr>
            <p:cNvSpPr>
              <a:spLocks noChangeShapeType="1"/>
            </p:cNvSpPr>
            <p:nvPr/>
          </p:nvSpPr>
          <p:spPr bwMode="auto">
            <a:xfrm>
              <a:off x="1513" y="2749"/>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7" name="Line 111">
              <a:extLst>
                <a:ext uri="{FF2B5EF4-FFF2-40B4-BE49-F238E27FC236}">
                  <a16:creationId xmlns:a16="http://schemas.microsoft.com/office/drawing/2014/main" id="{EE953490-F4C7-44C8-B840-F3895FFFA702}"/>
                </a:ext>
              </a:extLst>
            </p:cNvPr>
            <p:cNvSpPr>
              <a:spLocks noChangeShapeType="1"/>
            </p:cNvSpPr>
            <p:nvPr/>
          </p:nvSpPr>
          <p:spPr bwMode="auto">
            <a:xfrm flipV="1">
              <a:off x="1620" y="3742"/>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8" name="Line 112">
              <a:extLst>
                <a:ext uri="{FF2B5EF4-FFF2-40B4-BE49-F238E27FC236}">
                  <a16:creationId xmlns:a16="http://schemas.microsoft.com/office/drawing/2014/main" id="{2321F7B7-C0A4-4B81-9F39-5260A6A11A59}"/>
                </a:ext>
              </a:extLst>
            </p:cNvPr>
            <p:cNvSpPr>
              <a:spLocks noChangeShapeType="1"/>
            </p:cNvSpPr>
            <p:nvPr/>
          </p:nvSpPr>
          <p:spPr bwMode="auto">
            <a:xfrm flipV="1">
              <a:off x="2062" y="3742"/>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9" name="Line 113">
              <a:extLst>
                <a:ext uri="{FF2B5EF4-FFF2-40B4-BE49-F238E27FC236}">
                  <a16:creationId xmlns:a16="http://schemas.microsoft.com/office/drawing/2014/main" id="{7D75B24D-5EE2-47C7-93D8-776CC7868B46}"/>
                </a:ext>
              </a:extLst>
            </p:cNvPr>
            <p:cNvSpPr>
              <a:spLocks noChangeShapeType="1"/>
            </p:cNvSpPr>
            <p:nvPr/>
          </p:nvSpPr>
          <p:spPr bwMode="auto">
            <a:xfrm flipV="1">
              <a:off x="2505" y="3742"/>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0" name="Line 114">
              <a:extLst>
                <a:ext uri="{FF2B5EF4-FFF2-40B4-BE49-F238E27FC236}">
                  <a16:creationId xmlns:a16="http://schemas.microsoft.com/office/drawing/2014/main" id="{3846D968-F57A-41BE-947C-B8D7CEF61087}"/>
                </a:ext>
              </a:extLst>
            </p:cNvPr>
            <p:cNvSpPr>
              <a:spLocks noChangeShapeType="1"/>
            </p:cNvSpPr>
            <p:nvPr/>
          </p:nvSpPr>
          <p:spPr bwMode="auto">
            <a:xfrm flipV="1">
              <a:off x="2933" y="3742"/>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1" name="Line 115">
              <a:extLst>
                <a:ext uri="{FF2B5EF4-FFF2-40B4-BE49-F238E27FC236}">
                  <a16:creationId xmlns:a16="http://schemas.microsoft.com/office/drawing/2014/main" id="{3EF5CCD6-AE14-4C54-81F0-505E6EC403DC}"/>
                </a:ext>
              </a:extLst>
            </p:cNvPr>
            <p:cNvSpPr>
              <a:spLocks noChangeShapeType="1"/>
            </p:cNvSpPr>
            <p:nvPr/>
          </p:nvSpPr>
          <p:spPr bwMode="auto">
            <a:xfrm flipV="1">
              <a:off x="3376" y="3742"/>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2" name="Rectangle 116">
              <a:extLst>
                <a:ext uri="{FF2B5EF4-FFF2-40B4-BE49-F238E27FC236}">
                  <a16:creationId xmlns:a16="http://schemas.microsoft.com/office/drawing/2014/main" id="{C11FD14B-6171-4C33-8A5A-CA2BD7842D18}"/>
                </a:ext>
              </a:extLst>
            </p:cNvPr>
            <p:cNvSpPr>
              <a:spLocks noChangeArrowheads="1"/>
            </p:cNvSpPr>
            <p:nvPr/>
          </p:nvSpPr>
          <p:spPr bwMode="auto">
            <a:xfrm>
              <a:off x="1569" y="3774"/>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263" name="Rectangle 117">
              <a:extLst>
                <a:ext uri="{FF2B5EF4-FFF2-40B4-BE49-F238E27FC236}">
                  <a16:creationId xmlns:a16="http://schemas.microsoft.com/office/drawing/2014/main" id="{20705178-FC3B-42E8-BF82-D0E04D8171FC}"/>
                </a:ext>
              </a:extLst>
            </p:cNvPr>
            <p:cNvSpPr>
              <a:spLocks noChangeArrowheads="1"/>
            </p:cNvSpPr>
            <p:nvPr/>
          </p:nvSpPr>
          <p:spPr bwMode="auto">
            <a:xfrm>
              <a:off x="1997" y="3774"/>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264" name="Rectangle 118">
              <a:extLst>
                <a:ext uri="{FF2B5EF4-FFF2-40B4-BE49-F238E27FC236}">
                  <a16:creationId xmlns:a16="http://schemas.microsoft.com/office/drawing/2014/main" id="{2772B1B5-433F-4401-9544-3A078EC40D20}"/>
                </a:ext>
              </a:extLst>
            </p:cNvPr>
            <p:cNvSpPr>
              <a:spLocks noChangeArrowheads="1"/>
            </p:cNvSpPr>
            <p:nvPr/>
          </p:nvSpPr>
          <p:spPr bwMode="auto">
            <a:xfrm>
              <a:off x="2440" y="3774"/>
              <a:ext cx="1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265" name="Rectangle 119">
              <a:extLst>
                <a:ext uri="{FF2B5EF4-FFF2-40B4-BE49-F238E27FC236}">
                  <a16:creationId xmlns:a16="http://schemas.microsoft.com/office/drawing/2014/main" id="{F9449FDA-431B-4558-A8F9-9725935F5506}"/>
                </a:ext>
              </a:extLst>
            </p:cNvPr>
            <p:cNvSpPr>
              <a:spLocks noChangeArrowheads="1"/>
            </p:cNvSpPr>
            <p:nvPr/>
          </p:nvSpPr>
          <p:spPr bwMode="auto">
            <a:xfrm>
              <a:off x="2875" y="3774"/>
              <a:ext cx="1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266" name="Rectangle 120">
              <a:extLst>
                <a:ext uri="{FF2B5EF4-FFF2-40B4-BE49-F238E27FC236}">
                  <a16:creationId xmlns:a16="http://schemas.microsoft.com/office/drawing/2014/main" id="{E8647DF9-6189-4206-AE4E-61AA6FDAB0B7}"/>
                </a:ext>
              </a:extLst>
            </p:cNvPr>
            <p:cNvSpPr>
              <a:spLocks noChangeArrowheads="1"/>
            </p:cNvSpPr>
            <p:nvPr/>
          </p:nvSpPr>
          <p:spPr bwMode="auto">
            <a:xfrm>
              <a:off x="3311" y="3774"/>
              <a:ext cx="1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267" name="Rectangle 121">
              <a:extLst>
                <a:ext uri="{FF2B5EF4-FFF2-40B4-BE49-F238E27FC236}">
                  <a16:creationId xmlns:a16="http://schemas.microsoft.com/office/drawing/2014/main" id="{4DE2EEAF-155C-4E7C-9962-580C4BF1AA71}"/>
                </a:ext>
              </a:extLst>
            </p:cNvPr>
            <p:cNvSpPr>
              <a:spLocks noChangeArrowheads="1"/>
            </p:cNvSpPr>
            <p:nvPr/>
          </p:nvSpPr>
          <p:spPr bwMode="auto">
            <a:xfrm>
              <a:off x="2395" y="3859"/>
              <a:ext cx="17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Time</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68" name="Rectangle 122">
              <a:extLst>
                <a:ext uri="{FF2B5EF4-FFF2-40B4-BE49-F238E27FC236}">
                  <a16:creationId xmlns:a16="http://schemas.microsoft.com/office/drawing/2014/main" id="{50619677-6739-400B-9E79-A98CBD3A4B50}"/>
                </a:ext>
              </a:extLst>
            </p:cNvPr>
            <p:cNvSpPr>
              <a:spLocks noChangeArrowheads="1"/>
            </p:cNvSpPr>
            <p:nvPr/>
          </p:nvSpPr>
          <p:spPr bwMode="auto">
            <a:xfrm rot="16200000">
              <a:off x="858" y="3101"/>
              <a:ext cx="81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Surface Soil </a:t>
              </a:r>
              <a:r>
                <a:rPr kumimoji="0" lang="en-US" altLang="en-US" sz="1050" b="0" i="0" u="none" strike="noStrike" cap="none" normalizeH="0" baseline="0" dirty="0">
                  <a:ln>
                    <a:noFill/>
                  </a:ln>
                  <a:solidFill>
                    <a:schemeClr val="tx1">
                      <a:lumMod val="75000"/>
                      <a:lumOff val="25000"/>
                    </a:schemeClr>
                  </a:solidFill>
                  <a:effectLst/>
                  <a:latin typeface="Century Gothic" panose="020B0502020202020204" pitchFamily="34" charset="0"/>
                </a:rPr>
                <a:t>Moisture</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69" name="Rectangle 123">
              <a:extLst>
                <a:ext uri="{FF2B5EF4-FFF2-40B4-BE49-F238E27FC236}">
                  <a16:creationId xmlns:a16="http://schemas.microsoft.com/office/drawing/2014/main" id="{463E1AE5-C196-448F-B40D-E4370F825BFF}"/>
                </a:ext>
              </a:extLst>
            </p:cNvPr>
            <p:cNvSpPr>
              <a:spLocks noChangeArrowheads="1"/>
            </p:cNvSpPr>
            <p:nvPr/>
          </p:nvSpPr>
          <p:spPr bwMode="auto">
            <a:xfrm>
              <a:off x="3514" y="2861"/>
              <a:ext cx="576" cy="5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0" name="Rectangle 124">
              <a:extLst>
                <a:ext uri="{FF2B5EF4-FFF2-40B4-BE49-F238E27FC236}">
                  <a16:creationId xmlns:a16="http://schemas.microsoft.com/office/drawing/2014/main" id="{DFA6BC39-F83D-4897-898E-EE3643B5A432}"/>
                </a:ext>
              </a:extLst>
            </p:cNvPr>
            <p:cNvSpPr>
              <a:spLocks noChangeArrowheads="1"/>
            </p:cNvSpPr>
            <p:nvPr/>
          </p:nvSpPr>
          <p:spPr bwMode="auto">
            <a:xfrm>
              <a:off x="3550" y="2901"/>
              <a:ext cx="4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71" name="Rectangle 125">
              <a:extLst>
                <a:ext uri="{FF2B5EF4-FFF2-40B4-BE49-F238E27FC236}">
                  <a16:creationId xmlns:a16="http://schemas.microsoft.com/office/drawing/2014/main" id="{E5E10BED-0922-46B9-AE52-92A635F2A85D}"/>
                </a:ext>
              </a:extLst>
            </p:cNvPr>
            <p:cNvSpPr>
              <a:spLocks noChangeArrowheads="1"/>
            </p:cNvSpPr>
            <p:nvPr/>
          </p:nvSpPr>
          <p:spPr bwMode="auto">
            <a:xfrm>
              <a:off x="3550" y="2995"/>
              <a:ext cx="103"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2" name="Line 126">
              <a:extLst>
                <a:ext uri="{FF2B5EF4-FFF2-40B4-BE49-F238E27FC236}">
                  <a16:creationId xmlns:a16="http://schemas.microsoft.com/office/drawing/2014/main" id="{C20E9F5B-9764-452C-BDBC-9D80B906DF4D}"/>
                </a:ext>
              </a:extLst>
            </p:cNvPr>
            <p:cNvSpPr>
              <a:spLocks noChangeShapeType="1"/>
            </p:cNvSpPr>
            <p:nvPr/>
          </p:nvSpPr>
          <p:spPr bwMode="auto">
            <a:xfrm>
              <a:off x="3559" y="3044"/>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4" name="Line 127">
              <a:extLst>
                <a:ext uri="{FF2B5EF4-FFF2-40B4-BE49-F238E27FC236}">
                  <a16:creationId xmlns:a16="http://schemas.microsoft.com/office/drawing/2014/main" id="{62576DC1-CF77-4A11-B0DF-72B091ED592A}"/>
                </a:ext>
              </a:extLst>
            </p:cNvPr>
            <p:cNvSpPr>
              <a:spLocks noChangeShapeType="1"/>
            </p:cNvSpPr>
            <p:nvPr/>
          </p:nvSpPr>
          <p:spPr bwMode="auto">
            <a:xfrm>
              <a:off x="3559" y="3044"/>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5" name="Line 128">
              <a:extLst>
                <a:ext uri="{FF2B5EF4-FFF2-40B4-BE49-F238E27FC236}">
                  <a16:creationId xmlns:a16="http://schemas.microsoft.com/office/drawing/2014/main" id="{F44A2233-95A3-4C4A-89AC-BAAE405AC34B}"/>
                </a:ext>
              </a:extLst>
            </p:cNvPr>
            <p:cNvSpPr>
              <a:spLocks noChangeShapeType="1"/>
            </p:cNvSpPr>
            <p:nvPr/>
          </p:nvSpPr>
          <p:spPr bwMode="auto">
            <a:xfrm>
              <a:off x="3559" y="3044"/>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7" name="Line 129">
              <a:extLst>
                <a:ext uri="{FF2B5EF4-FFF2-40B4-BE49-F238E27FC236}">
                  <a16:creationId xmlns:a16="http://schemas.microsoft.com/office/drawing/2014/main" id="{57A1046B-74D0-49EF-A97F-D06CC0DF3A68}"/>
                </a:ext>
              </a:extLst>
            </p:cNvPr>
            <p:cNvSpPr>
              <a:spLocks noChangeShapeType="1"/>
            </p:cNvSpPr>
            <p:nvPr/>
          </p:nvSpPr>
          <p:spPr bwMode="auto">
            <a:xfrm>
              <a:off x="3559" y="3044"/>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8" name="Rectangle 130">
              <a:extLst>
                <a:ext uri="{FF2B5EF4-FFF2-40B4-BE49-F238E27FC236}">
                  <a16:creationId xmlns:a16="http://schemas.microsoft.com/office/drawing/2014/main" id="{DB5E2193-19C5-4FF3-9547-DC753A6C9A7B}"/>
                </a:ext>
              </a:extLst>
            </p:cNvPr>
            <p:cNvSpPr>
              <a:spLocks noChangeArrowheads="1"/>
            </p:cNvSpPr>
            <p:nvPr/>
          </p:nvSpPr>
          <p:spPr bwMode="auto">
            <a:xfrm>
              <a:off x="3550" y="3098"/>
              <a:ext cx="103"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9" name="Line 131">
              <a:extLst>
                <a:ext uri="{FF2B5EF4-FFF2-40B4-BE49-F238E27FC236}">
                  <a16:creationId xmlns:a16="http://schemas.microsoft.com/office/drawing/2014/main" id="{E15B1E8C-3AC2-41C5-B547-8CCD4281B64F}"/>
                </a:ext>
              </a:extLst>
            </p:cNvPr>
            <p:cNvSpPr>
              <a:spLocks noChangeShapeType="1"/>
            </p:cNvSpPr>
            <p:nvPr/>
          </p:nvSpPr>
          <p:spPr bwMode="auto">
            <a:xfrm>
              <a:off x="3559" y="3147"/>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0" name="Line 132">
              <a:extLst>
                <a:ext uri="{FF2B5EF4-FFF2-40B4-BE49-F238E27FC236}">
                  <a16:creationId xmlns:a16="http://schemas.microsoft.com/office/drawing/2014/main" id="{E50A09F1-093B-4AA0-A2C3-6B33F5078F66}"/>
                </a:ext>
              </a:extLst>
            </p:cNvPr>
            <p:cNvSpPr>
              <a:spLocks noChangeShapeType="1"/>
            </p:cNvSpPr>
            <p:nvPr/>
          </p:nvSpPr>
          <p:spPr bwMode="auto">
            <a:xfrm>
              <a:off x="3559" y="3147"/>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1" name="Line 133">
              <a:extLst>
                <a:ext uri="{FF2B5EF4-FFF2-40B4-BE49-F238E27FC236}">
                  <a16:creationId xmlns:a16="http://schemas.microsoft.com/office/drawing/2014/main" id="{57A48465-3DF0-4686-9488-CF03B28B019C}"/>
                </a:ext>
              </a:extLst>
            </p:cNvPr>
            <p:cNvSpPr>
              <a:spLocks noChangeShapeType="1"/>
            </p:cNvSpPr>
            <p:nvPr/>
          </p:nvSpPr>
          <p:spPr bwMode="auto">
            <a:xfrm>
              <a:off x="3559" y="3147"/>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2" name="Line 134">
              <a:extLst>
                <a:ext uri="{FF2B5EF4-FFF2-40B4-BE49-F238E27FC236}">
                  <a16:creationId xmlns:a16="http://schemas.microsoft.com/office/drawing/2014/main" id="{6295E36C-2EF8-4632-9FB8-F37C254B04AC}"/>
                </a:ext>
              </a:extLst>
            </p:cNvPr>
            <p:cNvSpPr>
              <a:spLocks noChangeShapeType="1"/>
            </p:cNvSpPr>
            <p:nvPr/>
          </p:nvSpPr>
          <p:spPr bwMode="auto">
            <a:xfrm>
              <a:off x="3559" y="3147"/>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3" name="Rectangle 135">
              <a:extLst>
                <a:ext uri="{FF2B5EF4-FFF2-40B4-BE49-F238E27FC236}">
                  <a16:creationId xmlns:a16="http://schemas.microsoft.com/office/drawing/2014/main" id="{86C7A611-0816-4E7B-AB83-68BEAC4891F3}"/>
                </a:ext>
              </a:extLst>
            </p:cNvPr>
            <p:cNvSpPr>
              <a:spLocks noChangeArrowheads="1"/>
            </p:cNvSpPr>
            <p:nvPr/>
          </p:nvSpPr>
          <p:spPr bwMode="auto">
            <a:xfrm>
              <a:off x="3550" y="3201"/>
              <a:ext cx="103"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4" name="Line 136">
              <a:extLst>
                <a:ext uri="{FF2B5EF4-FFF2-40B4-BE49-F238E27FC236}">
                  <a16:creationId xmlns:a16="http://schemas.microsoft.com/office/drawing/2014/main" id="{F537B6E8-C6EF-432F-8E70-AF8A83233588}"/>
                </a:ext>
              </a:extLst>
            </p:cNvPr>
            <p:cNvSpPr>
              <a:spLocks noChangeShapeType="1"/>
            </p:cNvSpPr>
            <p:nvPr/>
          </p:nvSpPr>
          <p:spPr bwMode="auto">
            <a:xfrm>
              <a:off x="3559" y="3250"/>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5" name="Line 137">
              <a:extLst>
                <a:ext uri="{FF2B5EF4-FFF2-40B4-BE49-F238E27FC236}">
                  <a16:creationId xmlns:a16="http://schemas.microsoft.com/office/drawing/2014/main" id="{0AD43361-5A17-4F60-AE89-BFC133E52A5E}"/>
                </a:ext>
              </a:extLst>
            </p:cNvPr>
            <p:cNvSpPr>
              <a:spLocks noChangeShapeType="1"/>
            </p:cNvSpPr>
            <p:nvPr/>
          </p:nvSpPr>
          <p:spPr bwMode="auto">
            <a:xfrm>
              <a:off x="3559" y="3250"/>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6" name="Line 138">
              <a:extLst>
                <a:ext uri="{FF2B5EF4-FFF2-40B4-BE49-F238E27FC236}">
                  <a16:creationId xmlns:a16="http://schemas.microsoft.com/office/drawing/2014/main" id="{DC3368A3-CF34-4635-967B-39DD805CAB9D}"/>
                </a:ext>
              </a:extLst>
            </p:cNvPr>
            <p:cNvSpPr>
              <a:spLocks noChangeShapeType="1"/>
            </p:cNvSpPr>
            <p:nvPr/>
          </p:nvSpPr>
          <p:spPr bwMode="auto">
            <a:xfrm>
              <a:off x="3559" y="3250"/>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7" name="Line 139">
              <a:extLst>
                <a:ext uri="{FF2B5EF4-FFF2-40B4-BE49-F238E27FC236}">
                  <a16:creationId xmlns:a16="http://schemas.microsoft.com/office/drawing/2014/main" id="{93D5F880-4C29-461C-8EB8-484978D2BAA7}"/>
                </a:ext>
              </a:extLst>
            </p:cNvPr>
            <p:cNvSpPr>
              <a:spLocks noChangeShapeType="1"/>
            </p:cNvSpPr>
            <p:nvPr/>
          </p:nvSpPr>
          <p:spPr bwMode="auto">
            <a:xfrm>
              <a:off x="3559" y="3250"/>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8" name="Rectangle 140">
              <a:extLst>
                <a:ext uri="{FF2B5EF4-FFF2-40B4-BE49-F238E27FC236}">
                  <a16:creationId xmlns:a16="http://schemas.microsoft.com/office/drawing/2014/main" id="{C3B75421-3CA0-4592-B3DE-A43E9B3D512C}"/>
                </a:ext>
              </a:extLst>
            </p:cNvPr>
            <p:cNvSpPr>
              <a:spLocks noChangeArrowheads="1"/>
            </p:cNvSpPr>
            <p:nvPr/>
          </p:nvSpPr>
          <p:spPr bwMode="auto">
            <a:xfrm>
              <a:off x="3550" y="3304"/>
              <a:ext cx="103"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9" name="Line 141">
              <a:extLst>
                <a:ext uri="{FF2B5EF4-FFF2-40B4-BE49-F238E27FC236}">
                  <a16:creationId xmlns:a16="http://schemas.microsoft.com/office/drawing/2014/main" id="{F6A4F500-7CD0-4029-9280-A04D06A2BE0F}"/>
                </a:ext>
              </a:extLst>
            </p:cNvPr>
            <p:cNvSpPr>
              <a:spLocks noChangeShapeType="1"/>
            </p:cNvSpPr>
            <p:nvPr/>
          </p:nvSpPr>
          <p:spPr bwMode="auto">
            <a:xfrm>
              <a:off x="3559" y="3353"/>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0" name="Line 142">
              <a:extLst>
                <a:ext uri="{FF2B5EF4-FFF2-40B4-BE49-F238E27FC236}">
                  <a16:creationId xmlns:a16="http://schemas.microsoft.com/office/drawing/2014/main" id="{BA43516E-D9C7-4421-812C-85006A60B576}"/>
                </a:ext>
              </a:extLst>
            </p:cNvPr>
            <p:cNvSpPr>
              <a:spLocks noChangeShapeType="1"/>
            </p:cNvSpPr>
            <p:nvPr/>
          </p:nvSpPr>
          <p:spPr bwMode="auto">
            <a:xfrm>
              <a:off x="3559" y="3353"/>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1" name="Line 143">
              <a:extLst>
                <a:ext uri="{FF2B5EF4-FFF2-40B4-BE49-F238E27FC236}">
                  <a16:creationId xmlns:a16="http://schemas.microsoft.com/office/drawing/2014/main" id="{A17A4FF4-5E8E-4298-A48C-EAF91FFD36D5}"/>
                </a:ext>
              </a:extLst>
            </p:cNvPr>
            <p:cNvSpPr>
              <a:spLocks noChangeShapeType="1"/>
            </p:cNvSpPr>
            <p:nvPr/>
          </p:nvSpPr>
          <p:spPr bwMode="auto">
            <a:xfrm>
              <a:off x="3559" y="3353"/>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2" name="Line 144">
              <a:extLst>
                <a:ext uri="{FF2B5EF4-FFF2-40B4-BE49-F238E27FC236}">
                  <a16:creationId xmlns:a16="http://schemas.microsoft.com/office/drawing/2014/main" id="{5008C16F-72BA-494E-B836-F8B43B3AABB0}"/>
                </a:ext>
              </a:extLst>
            </p:cNvPr>
            <p:cNvSpPr>
              <a:spLocks noChangeShapeType="1"/>
            </p:cNvSpPr>
            <p:nvPr/>
          </p:nvSpPr>
          <p:spPr bwMode="auto">
            <a:xfrm>
              <a:off x="3559" y="3353"/>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3" name="Rectangle 145">
              <a:extLst>
                <a:ext uri="{FF2B5EF4-FFF2-40B4-BE49-F238E27FC236}">
                  <a16:creationId xmlns:a16="http://schemas.microsoft.com/office/drawing/2014/main" id="{598E3DBB-4FD7-4D10-808D-21DCE0DC5A29}"/>
                </a:ext>
              </a:extLst>
            </p:cNvPr>
            <p:cNvSpPr>
              <a:spLocks noChangeArrowheads="1"/>
            </p:cNvSpPr>
            <p:nvPr/>
          </p:nvSpPr>
          <p:spPr bwMode="auto">
            <a:xfrm>
              <a:off x="3684" y="3022"/>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2-inch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4" name="Rectangle 146">
              <a:extLst>
                <a:ext uri="{FF2B5EF4-FFF2-40B4-BE49-F238E27FC236}">
                  <a16:creationId xmlns:a16="http://schemas.microsoft.com/office/drawing/2014/main" id="{49819CB1-624B-4203-84A3-24C5E026C3B7}"/>
                </a:ext>
              </a:extLst>
            </p:cNvPr>
            <p:cNvSpPr>
              <a:spLocks noChangeArrowheads="1"/>
            </p:cNvSpPr>
            <p:nvPr/>
          </p:nvSpPr>
          <p:spPr bwMode="auto">
            <a:xfrm>
              <a:off x="3684" y="3125"/>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4-inch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5" name="Rectangle 147">
              <a:extLst>
                <a:ext uri="{FF2B5EF4-FFF2-40B4-BE49-F238E27FC236}">
                  <a16:creationId xmlns:a16="http://schemas.microsoft.com/office/drawing/2014/main" id="{A127AECB-FE66-4611-9F57-512D25268250}"/>
                </a:ext>
              </a:extLst>
            </p:cNvPr>
            <p:cNvSpPr>
              <a:spLocks noChangeArrowheads="1"/>
            </p:cNvSpPr>
            <p:nvPr/>
          </p:nvSpPr>
          <p:spPr bwMode="auto">
            <a:xfrm>
              <a:off x="3684" y="3228"/>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8-inch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6" name="Rectangle 148">
              <a:extLst>
                <a:ext uri="{FF2B5EF4-FFF2-40B4-BE49-F238E27FC236}">
                  <a16:creationId xmlns:a16="http://schemas.microsoft.com/office/drawing/2014/main" id="{7E8C8D38-F277-4923-A464-ACDF59539F3F}"/>
                </a:ext>
              </a:extLst>
            </p:cNvPr>
            <p:cNvSpPr>
              <a:spLocks noChangeArrowheads="1"/>
            </p:cNvSpPr>
            <p:nvPr/>
          </p:nvSpPr>
          <p:spPr bwMode="auto">
            <a:xfrm>
              <a:off x="3684" y="3331"/>
              <a:ext cx="31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7" name="Rectangle 149">
              <a:extLst>
                <a:ext uri="{FF2B5EF4-FFF2-40B4-BE49-F238E27FC236}">
                  <a16:creationId xmlns:a16="http://schemas.microsoft.com/office/drawing/2014/main" id="{FCE98C64-7CBD-4E8A-979D-B8803EC82CC3}"/>
                </a:ext>
              </a:extLst>
            </p:cNvPr>
            <p:cNvSpPr>
              <a:spLocks noChangeArrowheads="1"/>
            </p:cNvSpPr>
            <p:nvPr/>
          </p:nvSpPr>
          <p:spPr bwMode="auto">
            <a:xfrm>
              <a:off x="1531" y="2458"/>
              <a:ext cx="22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HARD</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98" name="Rectangle 150">
              <a:extLst>
                <a:ext uri="{FF2B5EF4-FFF2-40B4-BE49-F238E27FC236}">
                  <a16:creationId xmlns:a16="http://schemas.microsoft.com/office/drawing/2014/main" id="{507429E5-7F82-424B-816E-3E5772A76B76}"/>
                </a:ext>
              </a:extLst>
            </p:cNvPr>
            <p:cNvSpPr>
              <a:spLocks noChangeArrowheads="1"/>
            </p:cNvSpPr>
            <p:nvPr/>
          </p:nvSpPr>
          <p:spPr bwMode="auto">
            <a:xfrm>
              <a:off x="1531" y="2351"/>
              <a:ext cx="177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SMAP vs. </a:t>
              </a:r>
              <a:r>
                <a:rPr kumimoji="0" lang="en-US" altLang="en-US" sz="1100" b="0" i="0" u="none" strike="noStrike" cap="none" normalizeH="0" baseline="0" dirty="0" err="1">
                  <a:ln>
                    <a:noFill/>
                  </a:ln>
                  <a:solidFill>
                    <a:schemeClr val="tx1">
                      <a:lumMod val="75000"/>
                      <a:lumOff val="25000"/>
                    </a:schemeClr>
                  </a:solidFill>
                  <a:effectLst/>
                  <a:latin typeface="Century Gothic" panose="020B0502020202020204" pitchFamily="34" charset="0"/>
                </a:rPr>
                <a:t>Mesonet</a:t>
              </a: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 Daily Surface Soil Moisture</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299" name="Group 153">
            <a:extLst>
              <a:ext uri="{FF2B5EF4-FFF2-40B4-BE49-F238E27FC236}">
                <a16:creationId xmlns:a16="http://schemas.microsoft.com/office/drawing/2014/main" id="{C90AA37E-C077-41AB-9649-0C1B7F789399}"/>
              </a:ext>
            </a:extLst>
          </p:cNvPr>
          <p:cNvGrpSpPr>
            <a:grpSpLocks noChangeAspect="1"/>
          </p:cNvGrpSpPr>
          <p:nvPr/>
        </p:nvGrpSpPr>
        <p:grpSpPr bwMode="auto">
          <a:xfrm>
            <a:off x="1798576" y="960107"/>
            <a:ext cx="4644872" cy="2613370"/>
            <a:chOff x="1229" y="779"/>
            <a:chExt cx="2762" cy="1554"/>
          </a:xfrm>
        </p:grpSpPr>
        <p:sp>
          <p:nvSpPr>
            <p:cNvPr id="300" name="AutoShape 152">
              <a:extLst>
                <a:ext uri="{FF2B5EF4-FFF2-40B4-BE49-F238E27FC236}">
                  <a16:creationId xmlns:a16="http://schemas.microsoft.com/office/drawing/2014/main" id="{CEE57309-5193-494E-9317-F8AAF7BC5CA1}"/>
                </a:ext>
              </a:extLst>
            </p:cNvPr>
            <p:cNvSpPr>
              <a:spLocks noChangeAspect="1" noChangeArrowheads="1" noTextEdit="1"/>
            </p:cNvSpPr>
            <p:nvPr/>
          </p:nvSpPr>
          <p:spPr bwMode="auto">
            <a:xfrm>
              <a:off x="1312" y="779"/>
              <a:ext cx="2112"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1" name="Rectangle 154">
              <a:extLst>
                <a:ext uri="{FF2B5EF4-FFF2-40B4-BE49-F238E27FC236}">
                  <a16:creationId xmlns:a16="http://schemas.microsoft.com/office/drawing/2014/main" id="{A3C32A18-176D-41F7-8F84-B19499E0362B}"/>
                </a:ext>
              </a:extLst>
            </p:cNvPr>
            <p:cNvSpPr>
              <a:spLocks noChangeArrowheads="1"/>
            </p:cNvSpPr>
            <p:nvPr/>
          </p:nvSpPr>
          <p:spPr bwMode="auto">
            <a:xfrm>
              <a:off x="1312" y="779"/>
              <a:ext cx="2679" cy="15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tx1">
                    <a:lumMod val="75000"/>
                    <a:lumOff val="25000"/>
                  </a:schemeClr>
                </a:solidFill>
                <a:latin typeface="Century Gothic" panose="020B0502020202020204" pitchFamily="34" charset="0"/>
              </a:endParaRPr>
            </a:p>
          </p:txBody>
        </p:sp>
        <p:sp>
          <p:nvSpPr>
            <p:cNvPr id="302" name="Rectangle 155">
              <a:extLst>
                <a:ext uri="{FF2B5EF4-FFF2-40B4-BE49-F238E27FC236}">
                  <a16:creationId xmlns:a16="http://schemas.microsoft.com/office/drawing/2014/main" id="{90D6A8DA-4AA6-48B2-A7F7-911ACFFC311B}"/>
                </a:ext>
              </a:extLst>
            </p:cNvPr>
            <p:cNvSpPr>
              <a:spLocks noChangeArrowheads="1"/>
            </p:cNvSpPr>
            <p:nvPr/>
          </p:nvSpPr>
          <p:spPr bwMode="auto">
            <a:xfrm>
              <a:off x="1312" y="779"/>
              <a:ext cx="2679" cy="1536"/>
            </a:xfrm>
            <a:prstGeom prst="rect">
              <a:avLst/>
            </a:pr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3" name="Rectangle 156">
              <a:extLst>
                <a:ext uri="{FF2B5EF4-FFF2-40B4-BE49-F238E27FC236}">
                  <a16:creationId xmlns:a16="http://schemas.microsoft.com/office/drawing/2014/main" id="{E009D8DD-2293-43B2-B153-913BF8B9D688}"/>
                </a:ext>
              </a:extLst>
            </p:cNvPr>
            <p:cNvSpPr>
              <a:spLocks noChangeArrowheads="1"/>
            </p:cNvSpPr>
            <p:nvPr/>
          </p:nvSpPr>
          <p:spPr bwMode="auto">
            <a:xfrm>
              <a:off x="1520" y="1000"/>
              <a:ext cx="1829" cy="112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4" name="Line 157">
              <a:extLst>
                <a:ext uri="{FF2B5EF4-FFF2-40B4-BE49-F238E27FC236}">
                  <a16:creationId xmlns:a16="http://schemas.microsoft.com/office/drawing/2014/main" id="{98F73F3F-DEF1-4EA4-9D66-4DA37AE45629}"/>
                </a:ext>
              </a:extLst>
            </p:cNvPr>
            <p:cNvSpPr>
              <a:spLocks noChangeShapeType="1"/>
            </p:cNvSpPr>
            <p:nvPr/>
          </p:nvSpPr>
          <p:spPr bwMode="auto">
            <a:xfrm>
              <a:off x="1520" y="2030"/>
              <a:ext cx="1829"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5" name="Line 158">
              <a:extLst>
                <a:ext uri="{FF2B5EF4-FFF2-40B4-BE49-F238E27FC236}">
                  <a16:creationId xmlns:a16="http://schemas.microsoft.com/office/drawing/2014/main" id="{3C1EFA61-A5EE-4C8C-9442-B3AF24716E74}"/>
                </a:ext>
              </a:extLst>
            </p:cNvPr>
            <p:cNvSpPr>
              <a:spLocks noChangeShapeType="1"/>
            </p:cNvSpPr>
            <p:nvPr/>
          </p:nvSpPr>
          <p:spPr bwMode="auto">
            <a:xfrm>
              <a:off x="1520" y="1724"/>
              <a:ext cx="1829"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6" name="Line 159">
              <a:extLst>
                <a:ext uri="{FF2B5EF4-FFF2-40B4-BE49-F238E27FC236}">
                  <a16:creationId xmlns:a16="http://schemas.microsoft.com/office/drawing/2014/main" id="{5C3C7BF2-FF9A-4AC0-A75E-CDF0A20B4EDA}"/>
                </a:ext>
              </a:extLst>
            </p:cNvPr>
            <p:cNvSpPr>
              <a:spLocks noChangeShapeType="1"/>
            </p:cNvSpPr>
            <p:nvPr/>
          </p:nvSpPr>
          <p:spPr bwMode="auto">
            <a:xfrm>
              <a:off x="1520" y="1413"/>
              <a:ext cx="1829"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7" name="Line 160">
              <a:extLst>
                <a:ext uri="{FF2B5EF4-FFF2-40B4-BE49-F238E27FC236}">
                  <a16:creationId xmlns:a16="http://schemas.microsoft.com/office/drawing/2014/main" id="{4C48DCB4-A698-40FB-BA20-C09BF32F5420}"/>
                </a:ext>
              </a:extLst>
            </p:cNvPr>
            <p:cNvSpPr>
              <a:spLocks noChangeShapeType="1"/>
            </p:cNvSpPr>
            <p:nvPr/>
          </p:nvSpPr>
          <p:spPr bwMode="auto">
            <a:xfrm>
              <a:off x="1520" y="1107"/>
              <a:ext cx="1829"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8" name="Line 161">
              <a:extLst>
                <a:ext uri="{FF2B5EF4-FFF2-40B4-BE49-F238E27FC236}">
                  <a16:creationId xmlns:a16="http://schemas.microsoft.com/office/drawing/2014/main" id="{F630EE5C-BA24-4273-8A0F-3D114DC5161D}"/>
                </a:ext>
              </a:extLst>
            </p:cNvPr>
            <p:cNvSpPr>
              <a:spLocks noChangeShapeType="1"/>
            </p:cNvSpPr>
            <p:nvPr/>
          </p:nvSpPr>
          <p:spPr bwMode="auto">
            <a:xfrm flipV="1">
              <a:off x="1814"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9" name="Line 162">
              <a:extLst>
                <a:ext uri="{FF2B5EF4-FFF2-40B4-BE49-F238E27FC236}">
                  <a16:creationId xmlns:a16="http://schemas.microsoft.com/office/drawing/2014/main" id="{8E53E7AF-850C-4F81-8C8C-A2CFACF54C7B}"/>
                </a:ext>
              </a:extLst>
            </p:cNvPr>
            <p:cNvSpPr>
              <a:spLocks noChangeShapeType="1"/>
            </p:cNvSpPr>
            <p:nvPr/>
          </p:nvSpPr>
          <p:spPr bwMode="auto">
            <a:xfrm flipV="1">
              <a:off x="2235"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0" name="Line 163">
              <a:extLst>
                <a:ext uri="{FF2B5EF4-FFF2-40B4-BE49-F238E27FC236}">
                  <a16:creationId xmlns:a16="http://schemas.microsoft.com/office/drawing/2014/main" id="{6FD1629C-43BB-4EFC-A534-B44DB4071623}"/>
                </a:ext>
              </a:extLst>
            </p:cNvPr>
            <p:cNvSpPr>
              <a:spLocks noChangeShapeType="1"/>
            </p:cNvSpPr>
            <p:nvPr/>
          </p:nvSpPr>
          <p:spPr bwMode="auto">
            <a:xfrm flipV="1">
              <a:off x="2651"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1" name="Line 164">
              <a:extLst>
                <a:ext uri="{FF2B5EF4-FFF2-40B4-BE49-F238E27FC236}">
                  <a16:creationId xmlns:a16="http://schemas.microsoft.com/office/drawing/2014/main" id="{B8508715-BCD6-4D3F-AE15-27C3EB3B4328}"/>
                </a:ext>
              </a:extLst>
            </p:cNvPr>
            <p:cNvSpPr>
              <a:spLocks noChangeShapeType="1"/>
            </p:cNvSpPr>
            <p:nvPr/>
          </p:nvSpPr>
          <p:spPr bwMode="auto">
            <a:xfrm flipV="1">
              <a:off x="3068"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2" name="Line 165">
              <a:extLst>
                <a:ext uri="{FF2B5EF4-FFF2-40B4-BE49-F238E27FC236}">
                  <a16:creationId xmlns:a16="http://schemas.microsoft.com/office/drawing/2014/main" id="{1D55173B-9FBA-486F-8CF5-C671F1B83D30}"/>
                </a:ext>
              </a:extLst>
            </p:cNvPr>
            <p:cNvSpPr>
              <a:spLocks noChangeShapeType="1"/>
            </p:cNvSpPr>
            <p:nvPr/>
          </p:nvSpPr>
          <p:spPr bwMode="auto">
            <a:xfrm>
              <a:off x="1520" y="1877"/>
              <a:ext cx="1829"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313" name="Line 166">
              <a:extLst>
                <a:ext uri="{FF2B5EF4-FFF2-40B4-BE49-F238E27FC236}">
                  <a16:creationId xmlns:a16="http://schemas.microsoft.com/office/drawing/2014/main" id="{508CCA6C-17AB-43F6-B377-17251FA0F64A}"/>
                </a:ext>
              </a:extLst>
            </p:cNvPr>
            <p:cNvSpPr>
              <a:spLocks noChangeShapeType="1"/>
            </p:cNvSpPr>
            <p:nvPr/>
          </p:nvSpPr>
          <p:spPr bwMode="auto">
            <a:xfrm>
              <a:off x="1520" y="1566"/>
              <a:ext cx="1829"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4" name="Line 167">
              <a:extLst>
                <a:ext uri="{FF2B5EF4-FFF2-40B4-BE49-F238E27FC236}">
                  <a16:creationId xmlns:a16="http://schemas.microsoft.com/office/drawing/2014/main" id="{75250B4B-AA51-4289-8829-0FA887032C26}"/>
                </a:ext>
              </a:extLst>
            </p:cNvPr>
            <p:cNvSpPr>
              <a:spLocks noChangeShapeType="1"/>
            </p:cNvSpPr>
            <p:nvPr/>
          </p:nvSpPr>
          <p:spPr bwMode="auto">
            <a:xfrm>
              <a:off x="1520" y="1260"/>
              <a:ext cx="1829"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5" name="Line 168">
              <a:extLst>
                <a:ext uri="{FF2B5EF4-FFF2-40B4-BE49-F238E27FC236}">
                  <a16:creationId xmlns:a16="http://schemas.microsoft.com/office/drawing/2014/main" id="{4041A2E1-C423-4B75-8AD7-231EBA297DBF}"/>
                </a:ext>
              </a:extLst>
            </p:cNvPr>
            <p:cNvSpPr>
              <a:spLocks noChangeShapeType="1"/>
            </p:cNvSpPr>
            <p:nvPr/>
          </p:nvSpPr>
          <p:spPr bwMode="auto">
            <a:xfrm flipV="1">
              <a:off x="1605"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6" name="Line 169">
              <a:extLst>
                <a:ext uri="{FF2B5EF4-FFF2-40B4-BE49-F238E27FC236}">
                  <a16:creationId xmlns:a16="http://schemas.microsoft.com/office/drawing/2014/main" id="{D75BE11D-4B70-4A28-BAA1-4F24E3346F0D}"/>
                </a:ext>
              </a:extLst>
            </p:cNvPr>
            <p:cNvSpPr>
              <a:spLocks noChangeShapeType="1"/>
            </p:cNvSpPr>
            <p:nvPr/>
          </p:nvSpPr>
          <p:spPr bwMode="auto">
            <a:xfrm flipV="1">
              <a:off x="2026"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7" name="Line 170">
              <a:extLst>
                <a:ext uri="{FF2B5EF4-FFF2-40B4-BE49-F238E27FC236}">
                  <a16:creationId xmlns:a16="http://schemas.microsoft.com/office/drawing/2014/main" id="{FA6F27E3-DEA5-4CBA-BCEA-F9BFB65064DA}"/>
                </a:ext>
              </a:extLst>
            </p:cNvPr>
            <p:cNvSpPr>
              <a:spLocks noChangeShapeType="1"/>
            </p:cNvSpPr>
            <p:nvPr/>
          </p:nvSpPr>
          <p:spPr bwMode="auto">
            <a:xfrm flipV="1">
              <a:off x="2447"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8" name="Line 171">
              <a:extLst>
                <a:ext uri="{FF2B5EF4-FFF2-40B4-BE49-F238E27FC236}">
                  <a16:creationId xmlns:a16="http://schemas.microsoft.com/office/drawing/2014/main" id="{FFC04E0C-2348-4222-9157-EE596DD69B4B}"/>
                </a:ext>
              </a:extLst>
            </p:cNvPr>
            <p:cNvSpPr>
              <a:spLocks noChangeShapeType="1"/>
            </p:cNvSpPr>
            <p:nvPr/>
          </p:nvSpPr>
          <p:spPr bwMode="auto">
            <a:xfrm flipV="1">
              <a:off x="2855"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9" name="Line 172">
              <a:extLst>
                <a:ext uri="{FF2B5EF4-FFF2-40B4-BE49-F238E27FC236}">
                  <a16:creationId xmlns:a16="http://schemas.microsoft.com/office/drawing/2014/main" id="{5CEA1651-F9E9-4A17-9CA3-523E827C08A0}"/>
                </a:ext>
              </a:extLst>
            </p:cNvPr>
            <p:cNvSpPr>
              <a:spLocks noChangeShapeType="1"/>
            </p:cNvSpPr>
            <p:nvPr/>
          </p:nvSpPr>
          <p:spPr bwMode="auto">
            <a:xfrm flipV="1">
              <a:off x="3276" y="1000"/>
              <a:ext cx="0" cy="1128"/>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0" name="Freeform 173">
              <a:extLst>
                <a:ext uri="{FF2B5EF4-FFF2-40B4-BE49-F238E27FC236}">
                  <a16:creationId xmlns:a16="http://schemas.microsoft.com/office/drawing/2014/main" id="{59D6C284-19DB-4D8B-9DDE-F9FA4A550458}"/>
                </a:ext>
              </a:extLst>
            </p:cNvPr>
            <p:cNvSpPr>
              <a:spLocks/>
            </p:cNvSpPr>
            <p:nvPr/>
          </p:nvSpPr>
          <p:spPr bwMode="auto">
            <a:xfrm>
              <a:off x="1605" y="1179"/>
              <a:ext cx="1659" cy="804"/>
            </a:xfrm>
            <a:custGeom>
              <a:avLst/>
              <a:gdLst>
                <a:gd name="T0" fmla="*/ 3 w 390"/>
                <a:gd name="T1" fmla="*/ 82 h 189"/>
                <a:gd name="T2" fmla="*/ 9 w 390"/>
                <a:gd name="T3" fmla="*/ 18 h 189"/>
                <a:gd name="T4" fmla="*/ 16 w 390"/>
                <a:gd name="T5" fmla="*/ 17 h 189"/>
                <a:gd name="T6" fmla="*/ 22 w 390"/>
                <a:gd name="T7" fmla="*/ 36 h 189"/>
                <a:gd name="T8" fmla="*/ 28 w 390"/>
                <a:gd name="T9" fmla="*/ 60 h 189"/>
                <a:gd name="T10" fmla="*/ 35 w 390"/>
                <a:gd name="T11" fmla="*/ 86 h 189"/>
                <a:gd name="T12" fmla="*/ 41 w 390"/>
                <a:gd name="T13" fmla="*/ 99 h 189"/>
                <a:gd name="T14" fmla="*/ 48 w 390"/>
                <a:gd name="T15" fmla="*/ 13 h 189"/>
                <a:gd name="T16" fmla="*/ 54 w 390"/>
                <a:gd name="T17" fmla="*/ 48 h 189"/>
                <a:gd name="T18" fmla="*/ 60 w 390"/>
                <a:gd name="T19" fmla="*/ 76 h 189"/>
                <a:gd name="T20" fmla="*/ 67 w 390"/>
                <a:gd name="T21" fmla="*/ 2 h 189"/>
                <a:gd name="T22" fmla="*/ 73 w 390"/>
                <a:gd name="T23" fmla="*/ 44 h 189"/>
                <a:gd name="T24" fmla="*/ 80 w 390"/>
                <a:gd name="T25" fmla="*/ 74 h 189"/>
                <a:gd name="T26" fmla="*/ 86 w 390"/>
                <a:gd name="T27" fmla="*/ 98 h 189"/>
                <a:gd name="T28" fmla="*/ 92 w 390"/>
                <a:gd name="T29" fmla="*/ 100 h 189"/>
                <a:gd name="T30" fmla="*/ 99 w 390"/>
                <a:gd name="T31" fmla="*/ 108 h 189"/>
                <a:gd name="T32" fmla="*/ 105 w 390"/>
                <a:gd name="T33" fmla="*/ 123 h 189"/>
                <a:gd name="T34" fmla="*/ 112 w 390"/>
                <a:gd name="T35" fmla="*/ 127 h 189"/>
                <a:gd name="T36" fmla="*/ 118 w 390"/>
                <a:gd name="T37" fmla="*/ 56 h 189"/>
                <a:gd name="T38" fmla="*/ 124 w 390"/>
                <a:gd name="T39" fmla="*/ 79 h 189"/>
                <a:gd name="T40" fmla="*/ 131 w 390"/>
                <a:gd name="T41" fmla="*/ 76 h 189"/>
                <a:gd name="T42" fmla="*/ 137 w 390"/>
                <a:gd name="T43" fmla="*/ 6 h 189"/>
                <a:gd name="T44" fmla="*/ 144 w 390"/>
                <a:gd name="T45" fmla="*/ 56 h 189"/>
                <a:gd name="T46" fmla="*/ 150 w 390"/>
                <a:gd name="T47" fmla="*/ 82 h 189"/>
                <a:gd name="T48" fmla="*/ 156 w 390"/>
                <a:gd name="T49" fmla="*/ 99 h 189"/>
                <a:gd name="T50" fmla="*/ 163 w 390"/>
                <a:gd name="T51" fmla="*/ 111 h 189"/>
                <a:gd name="T52" fmla="*/ 169 w 390"/>
                <a:gd name="T53" fmla="*/ 118 h 189"/>
                <a:gd name="T54" fmla="*/ 176 w 390"/>
                <a:gd name="T55" fmla="*/ 118 h 189"/>
                <a:gd name="T56" fmla="*/ 182 w 390"/>
                <a:gd name="T57" fmla="*/ 32 h 189"/>
                <a:gd name="T58" fmla="*/ 188 w 390"/>
                <a:gd name="T59" fmla="*/ 63 h 189"/>
                <a:gd name="T60" fmla="*/ 195 w 390"/>
                <a:gd name="T61" fmla="*/ 90 h 189"/>
                <a:gd name="T62" fmla="*/ 201 w 390"/>
                <a:gd name="T63" fmla="*/ 100 h 189"/>
                <a:gd name="T64" fmla="*/ 208 w 390"/>
                <a:gd name="T65" fmla="*/ 112 h 189"/>
                <a:gd name="T66" fmla="*/ 214 w 390"/>
                <a:gd name="T67" fmla="*/ 124 h 189"/>
                <a:gd name="T68" fmla="*/ 220 w 390"/>
                <a:gd name="T69" fmla="*/ 133 h 189"/>
                <a:gd name="T70" fmla="*/ 227 w 390"/>
                <a:gd name="T71" fmla="*/ 140 h 189"/>
                <a:gd name="T72" fmla="*/ 233 w 390"/>
                <a:gd name="T73" fmla="*/ 147 h 189"/>
                <a:gd name="T74" fmla="*/ 240 w 390"/>
                <a:gd name="T75" fmla="*/ 152 h 189"/>
                <a:gd name="T76" fmla="*/ 246 w 390"/>
                <a:gd name="T77" fmla="*/ 156 h 189"/>
                <a:gd name="T78" fmla="*/ 252 w 390"/>
                <a:gd name="T79" fmla="*/ 162 h 189"/>
                <a:gd name="T80" fmla="*/ 259 w 390"/>
                <a:gd name="T81" fmla="*/ 166 h 189"/>
                <a:gd name="T82" fmla="*/ 265 w 390"/>
                <a:gd name="T83" fmla="*/ 171 h 189"/>
                <a:gd name="T84" fmla="*/ 272 w 390"/>
                <a:gd name="T85" fmla="*/ 173 h 189"/>
                <a:gd name="T86" fmla="*/ 278 w 390"/>
                <a:gd name="T87" fmla="*/ 176 h 189"/>
                <a:gd name="T88" fmla="*/ 284 w 390"/>
                <a:gd name="T89" fmla="*/ 176 h 189"/>
                <a:gd name="T90" fmla="*/ 291 w 390"/>
                <a:gd name="T91" fmla="*/ 181 h 189"/>
                <a:gd name="T92" fmla="*/ 297 w 390"/>
                <a:gd name="T93" fmla="*/ 184 h 189"/>
                <a:gd name="T94" fmla="*/ 304 w 390"/>
                <a:gd name="T95" fmla="*/ 189 h 189"/>
                <a:gd name="T96" fmla="*/ 310 w 390"/>
                <a:gd name="T97" fmla="*/ 188 h 189"/>
                <a:gd name="T98" fmla="*/ 316 w 390"/>
                <a:gd name="T99" fmla="*/ 165 h 189"/>
                <a:gd name="T100" fmla="*/ 323 w 390"/>
                <a:gd name="T101" fmla="*/ 158 h 189"/>
                <a:gd name="T102" fmla="*/ 329 w 390"/>
                <a:gd name="T103" fmla="*/ 149 h 189"/>
                <a:gd name="T104" fmla="*/ 336 w 390"/>
                <a:gd name="T105" fmla="*/ 150 h 189"/>
                <a:gd name="T106" fmla="*/ 342 w 390"/>
                <a:gd name="T107" fmla="*/ 96 h 189"/>
                <a:gd name="T108" fmla="*/ 348 w 390"/>
                <a:gd name="T109" fmla="*/ 102 h 189"/>
                <a:gd name="T110" fmla="*/ 355 w 390"/>
                <a:gd name="T111" fmla="*/ 110 h 189"/>
                <a:gd name="T112" fmla="*/ 361 w 390"/>
                <a:gd name="T113" fmla="*/ 96 h 189"/>
                <a:gd name="T114" fmla="*/ 368 w 390"/>
                <a:gd name="T115" fmla="*/ 105 h 189"/>
                <a:gd name="T116" fmla="*/ 374 w 390"/>
                <a:gd name="T117" fmla="*/ 26 h 189"/>
                <a:gd name="T118" fmla="*/ 380 w 390"/>
                <a:gd name="T119" fmla="*/ 60 h 189"/>
                <a:gd name="T120" fmla="*/ 387 w 390"/>
                <a:gd name="T121" fmla="*/ 1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89">
                  <a:moveTo>
                    <a:pt x="0" y="70"/>
                  </a:moveTo>
                  <a:lnTo>
                    <a:pt x="3" y="82"/>
                  </a:lnTo>
                  <a:lnTo>
                    <a:pt x="6" y="89"/>
                  </a:lnTo>
                  <a:lnTo>
                    <a:pt x="9" y="18"/>
                  </a:lnTo>
                  <a:lnTo>
                    <a:pt x="12" y="6"/>
                  </a:lnTo>
                  <a:lnTo>
                    <a:pt x="16" y="17"/>
                  </a:lnTo>
                  <a:lnTo>
                    <a:pt x="19" y="15"/>
                  </a:lnTo>
                  <a:lnTo>
                    <a:pt x="22" y="36"/>
                  </a:lnTo>
                  <a:lnTo>
                    <a:pt x="25" y="53"/>
                  </a:lnTo>
                  <a:lnTo>
                    <a:pt x="28" y="60"/>
                  </a:lnTo>
                  <a:lnTo>
                    <a:pt x="32" y="70"/>
                  </a:lnTo>
                  <a:lnTo>
                    <a:pt x="35" y="86"/>
                  </a:lnTo>
                  <a:lnTo>
                    <a:pt x="38" y="94"/>
                  </a:lnTo>
                  <a:lnTo>
                    <a:pt x="41" y="99"/>
                  </a:lnTo>
                  <a:lnTo>
                    <a:pt x="44" y="108"/>
                  </a:lnTo>
                  <a:lnTo>
                    <a:pt x="48" y="13"/>
                  </a:lnTo>
                  <a:lnTo>
                    <a:pt x="51" y="33"/>
                  </a:lnTo>
                  <a:lnTo>
                    <a:pt x="54" y="48"/>
                  </a:lnTo>
                  <a:lnTo>
                    <a:pt x="57" y="60"/>
                  </a:lnTo>
                  <a:lnTo>
                    <a:pt x="60" y="76"/>
                  </a:lnTo>
                  <a:lnTo>
                    <a:pt x="64" y="87"/>
                  </a:lnTo>
                  <a:lnTo>
                    <a:pt x="67" y="2"/>
                  </a:lnTo>
                  <a:lnTo>
                    <a:pt x="70" y="24"/>
                  </a:lnTo>
                  <a:lnTo>
                    <a:pt x="73" y="44"/>
                  </a:lnTo>
                  <a:lnTo>
                    <a:pt x="76" y="64"/>
                  </a:lnTo>
                  <a:lnTo>
                    <a:pt x="80" y="74"/>
                  </a:lnTo>
                  <a:lnTo>
                    <a:pt x="83" y="88"/>
                  </a:lnTo>
                  <a:lnTo>
                    <a:pt x="86" y="98"/>
                  </a:lnTo>
                  <a:lnTo>
                    <a:pt x="89" y="107"/>
                  </a:lnTo>
                  <a:lnTo>
                    <a:pt x="92" y="100"/>
                  </a:lnTo>
                  <a:lnTo>
                    <a:pt x="96" y="107"/>
                  </a:lnTo>
                  <a:lnTo>
                    <a:pt x="99" y="108"/>
                  </a:lnTo>
                  <a:lnTo>
                    <a:pt x="102" y="115"/>
                  </a:lnTo>
                  <a:lnTo>
                    <a:pt x="105" y="123"/>
                  </a:lnTo>
                  <a:lnTo>
                    <a:pt x="108" y="123"/>
                  </a:lnTo>
                  <a:lnTo>
                    <a:pt x="112" y="127"/>
                  </a:lnTo>
                  <a:lnTo>
                    <a:pt x="115" y="130"/>
                  </a:lnTo>
                  <a:lnTo>
                    <a:pt x="118" y="56"/>
                  </a:lnTo>
                  <a:lnTo>
                    <a:pt x="121" y="68"/>
                  </a:lnTo>
                  <a:lnTo>
                    <a:pt x="124" y="79"/>
                  </a:lnTo>
                  <a:lnTo>
                    <a:pt x="128" y="57"/>
                  </a:lnTo>
                  <a:lnTo>
                    <a:pt x="131" y="76"/>
                  </a:lnTo>
                  <a:lnTo>
                    <a:pt x="134" y="87"/>
                  </a:lnTo>
                  <a:lnTo>
                    <a:pt x="137" y="6"/>
                  </a:lnTo>
                  <a:lnTo>
                    <a:pt x="140" y="40"/>
                  </a:lnTo>
                  <a:lnTo>
                    <a:pt x="144" y="56"/>
                  </a:lnTo>
                  <a:lnTo>
                    <a:pt x="147" y="73"/>
                  </a:lnTo>
                  <a:lnTo>
                    <a:pt x="150" y="82"/>
                  </a:lnTo>
                  <a:lnTo>
                    <a:pt x="153" y="91"/>
                  </a:lnTo>
                  <a:lnTo>
                    <a:pt x="156" y="99"/>
                  </a:lnTo>
                  <a:lnTo>
                    <a:pt x="160" y="107"/>
                  </a:lnTo>
                  <a:lnTo>
                    <a:pt x="163" y="111"/>
                  </a:lnTo>
                  <a:lnTo>
                    <a:pt x="166" y="118"/>
                  </a:lnTo>
                  <a:lnTo>
                    <a:pt x="169" y="118"/>
                  </a:lnTo>
                  <a:lnTo>
                    <a:pt x="172" y="118"/>
                  </a:lnTo>
                  <a:lnTo>
                    <a:pt x="176" y="118"/>
                  </a:lnTo>
                  <a:lnTo>
                    <a:pt x="179" y="0"/>
                  </a:lnTo>
                  <a:lnTo>
                    <a:pt x="182" y="32"/>
                  </a:lnTo>
                  <a:lnTo>
                    <a:pt x="185" y="48"/>
                  </a:lnTo>
                  <a:lnTo>
                    <a:pt x="188" y="63"/>
                  </a:lnTo>
                  <a:lnTo>
                    <a:pt x="192" y="83"/>
                  </a:lnTo>
                  <a:lnTo>
                    <a:pt x="195" y="90"/>
                  </a:lnTo>
                  <a:lnTo>
                    <a:pt x="198" y="96"/>
                  </a:lnTo>
                  <a:lnTo>
                    <a:pt x="201" y="100"/>
                  </a:lnTo>
                  <a:lnTo>
                    <a:pt x="204" y="107"/>
                  </a:lnTo>
                  <a:lnTo>
                    <a:pt x="208" y="112"/>
                  </a:lnTo>
                  <a:lnTo>
                    <a:pt x="211" y="120"/>
                  </a:lnTo>
                  <a:lnTo>
                    <a:pt x="214" y="124"/>
                  </a:lnTo>
                  <a:lnTo>
                    <a:pt x="217" y="128"/>
                  </a:lnTo>
                  <a:lnTo>
                    <a:pt x="220" y="133"/>
                  </a:lnTo>
                  <a:lnTo>
                    <a:pt x="224" y="134"/>
                  </a:lnTo>
                  <a:lnTo>
                    <a:pt x="227" y="140"/>
                  </a:lnTo>
                  <a:lnTo>
                    <a:pt x="230" y="140"/>
                  </a:lnTo>
                  <a:lnTo>
                    <a:pt x="233" y="147"/>
                  </a:lnTo>
                  <a:lnTo>
                    <a:pt x="236" y="145"/>
                  </a:lnTo>
                  <a:lnTo>
                    <a:pt x="240" y="152"/>
                  </a:lnTo>
                  <a:lnTo>
                    <a:pt x="243" y="155"/>
                  </a:lnTo>
                  <a:lnTo>
                    <a:pt x="246" y="156"/>
                  </a:lnTo>
                  <a:lnTo>
                    <a:pt x="249" y="163"/>
                  </a:lnTo>
                  <a:lnTo>
                    <a:pt x="252" y="162"/>
                  </a:lnTo>
                  <a:lnTo>
                    <a:pt x="256" y="164"/>
                  </a:lnTo>
                  <a:lnTo>
                    <a:pt x="259" y="166"/>
                  </a:lnTo>
                  <a:lnTo>
                    <a:pt x="262" y="163"/>
                  </a:lnTo>
                  <a:lnTo>
                    <a:pt x="265" y="171"/>
                  </a:lnTo>
                  <a:lnTo>
                    <a:pt x="268" y="174"/>
                  </a:lnTo>
                  <a:lnTo>
                    <a:pt x="272" y="173"/>
                  </a:lnTo>
                  <a:lnTo>
                    <a:pt x="275" y="174"/>
                  </a:lnTo>
                  <a:lnTo>
                    <a:pt x="278" y="176"/>
                  </a:lnTo>
                  <a:lnTo>
                    <a:pt x="281" y="177"/>
                  </a:lnTo>
                  <a:lnTo>
                    <a:pt x="284" y="176"/>
                  </a:lnTo>
                  <a:lnTo>
                    <a:pt x="288" y="179"/>
                  </a:lnTo>
                  <a:lnTo>
                    <a:pt x="291" y="181"/>
                  </a:lnTo>
                  <a:lnTo>
                    <a:pt x="294" y="183"/>
                  </a:lnTo>
                  <a:lnTo>
                    <a:pt x="297" y="184"/>
                  </a:lnTo>
                  <a:lnTo>
                    <a:pt x="300" y="184"/>
                  </a:lnTo>
                  <a:lnTo>
                    <a:pt x="304" y="189"/>
                  </a:lnTo>
                  <a:lnTo>
                    <a:pt x="307" y="183"/>
                  </a:lnTo>
                  <a:lnTo>
                    <a:pt x="310" y="188"/>
                  </a:lnTo>
                  <a:lnTo>
                    <a:pt x="313" y="187"/>
                  </a:lnTo>
                  <a:lnTo>
                    <a:pt x="316" y="165"/>
                  </a:lnTo>
                  <a:lnTo>
                    <a:pt x="320" y="157"/>
                  </a:lnTo>
                  <a:lnTo>
                    <a:pt x="323" y="158"/>
                  </a:lnTo>
                  <a:lnTo>
                    <a:pt x="326" y="152"/>
                  </a:lnTo>
                  <a:lnTo>
                    <a:pt x="329" y="149"/>
                  </a:lnTo>
                  <a:lnTo>
                    <a:pt x="332" y="144"/>
                  </a:lnTo>
                  <a:lnTo>
                    <a:pt x="336" y="150"/>
                  </a:lnTo>
                  <a:lnTo>
                    <a:pt x="339" y="147"/>
                  </a:lnTo>
                  <a:lnTo>
                    <a:pt x="342" y="96"/>
                  </a:lnTo>
                  <a:lnTo>
                    <a:pt x="345" y="99"/>
                  </a:lnTo>
                  <a:lnTo>
                    <a:pt x="348" y="102"/>
                  </a:lnTo>
                  <a:lnTo>
                    <a:pt x="352" y="106"/>
                  </a:lnTo>
                  <a:lnTo>
                    <a:pt x="355" y="110"/>
                  </a:lnTo>
                  <a:lnTo>
                    <a:pt x="358" y="97"/>
                  </a:lnTo>
                  <a:lnTo>
                    <a:pt x="361" y="96"/>
                  </a:lnTo>
                  <a:lnTo>
                    <a:pt x="364" y="100"/>
                  </a:lnTo>
                  <a:lnTo>
                    <a:pt x="368" y="105"/>
                  </a:lnTo>
                  <a:lnTo>
                    <a:pt x="371" y="108"/>
                  </a:lnTo>
                  <a:lnTo>
                    <a:pt x="374" y="26"/>
                  </a:lnTo>
                  <a:lnTo>
                    <a:pt x="377" y="47"/>
                  </a:lnTo>
                  <a:lnTo>
                    <a:pt x="380" y="60"/>
                  </a:lnTo>
                  <a:lnTo>
                    <a:pt x="384" y="63"/>
                  </a:lnTo>
                  <a:lnTo>
                    <a:pt x="387" y="10"/>
                  </a:lnTo>
                  <a:lnTo>
                    <a:pt x="390" y="31"/>
                  </a:lnTo>
                </a:path>
              </a:pathLst>
            </a:custGeom>
            <a:noFill/>
            <a:ln w="6350"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1" name="Freeform 174">
              <a:extLst>
                <a:ext uri="{FF2B5EF4-FFF2-40B4-BE49-F238E27FC236}">
                  <a16:creationId xmlns:a16="http://schemas.microsoft.com/office/drawing/2014/main" id="{C1C9E954-F568-4119-882F-87C5FB09D6A5}"/>
                </a:ext>
              </a:extLst>
            </p:cNvPr>
            <p:cNvSpPr>
              <a:spLocks/>
            </p:cNvSpPr>
            <p:nvPr/>
          </p:nvSpPr>
          <p:spPr bwMode="auto">
            <a:xfrm>
              <a:off x="1605" y="1175"/>
              <a:ext cx="1659" cy="651"/>
            </a:xfrm>
            <a:custGeom>
              <a:avLst/>
              <a:gdLst>
                <a:gd name="T0" fmla="*/ 3 w 390"/>
                <a:gd name="T1" fmla="*/ 32 h 153"/>
                <a:gd name="T2" fmla="*/ 9 w 390"/>
                <a:gd name="T3" fmla="*/ 8 h 153"/>
                <a:gd name="T4" fmla="*/ 16 w 390"/>
                <a:gd name="T5" fmla="*/ 6 h 153"/>
                <a:gd name="T6" fmla="*/ 22 w 390"/>
                <a:gd name="T7" fmla="*/ 18 h 153"/>
                <a:gd name="T8" fmla="*/ 28 w 390"/>
                <a:gd name="T9" fmla="*/ 34 h 153"/>
                <a:gd name="T10" fmla="*/ 35 w 390"/>
                <a:gd name="T11" fmla="*/ 43 h 153"/>
                <a:gd name="T12" fmla="*/ 41 w 390"/>
                <a:gd name="T13" fmla="*/ 50 h 153"/>
                <a:gd name="T14" fmla="*/ 48 w 390"/>
                <a:gd name="T15" fmla="*/ 40 h 153"/>
                <a:gd name="T16" fmla="*/ 54 w 390"/>
                <a:gd name="T17" fmla="*/ 42 h 153"/>
                <a:gd name="T18" fmla="*/ 60 w 390"/>
                <a:gd name="T19" fmla="*/ 47 h 153"/>
                <a:gd name="T20" fmla="*/ 67 w 390"/>
                <a:gd name="T21" fmla="*/ 48 h 153"/>
                <a:gd name="T22" fmla="*/ 73 w 390"/>
                <a:gd name="T23" fmla="*/ 43 h 153"/>
                <a:gd name="T24" fmla="*/ 80 w 390"/>
                <a:gd name="T25" fmla="*/ 53 h 153"/>
                <a:gd name="T26" fmla="*/ 86 w 390"/>
                <a:gd name="T27" fmla="*/ 58 h 153"/>
                <a:gd name="T28" fmla="*/ 92 w 390"/>
                <a:gd name="T29" fmla="*/ 66 h 153"/>
                <a:gd name="T30" fmla="*/ 99 w 390"/>
                <a:gd name="T31" fmla="*/ 73 h 153"/>
                <a:gd name="T32" fmla="*/ 105 w 390"/>
                <a:gd name="T33" fmla="*/ 84 h 153"/>
                <a:gd name="T34" fmla="*/ 112 w 390"/>
                <a:gd name="T35" fmla="*/ 92 h 153"/>
                <a:gd name="T36" fmla="*/ 118 w 390"/>
                <a:gd name="T37" fmla="*/ 38 h 153"/>
                <a:gd name="T38" fmla="*/ 124 w 390"/>
                <a:gd name="T39" fmla="*/ 54 h 153"/>
                <a:gd name="T40" fmla="*/ 131 w 390"/>
                <a:gd name="T41" fmla="*/ 53 h 153"/>
                <a:gd name="T42" fmla="*/ 137 w 390"/>
                <a:gd name="T43" fmla="*/ 5 h 153"/>
                <a:gd name="T44" fmla="*/ 144 w 390"/>
                <a:gd name="T45" fmla="*/ 49 h 153"/>
                <a:gd name="T46" fmla="*/ 150 w 390"/>
                <a:gd name="T47" fmla="*/ 61 h 153"/>
                <a:gd name="T48" fmla="*/ 156 w 390"/>
                <a:gd name="T49" fmla="*/ 74 h 153"/>
                <a:gd name="T50" fmla="*/ 163 w 390"/>
                <a:gd name="T51" fmla="*/ 84 h 153"/>
                <a:gd name="T52" fmla="*/ 169 w 390"/>
                <a:gd name="T53" fmla="*/ 87 h 153"/>
                <a:gd name="T54" fmla="*/ 176 w 390"/>
                <a:gd name="T55" fmla="*/ 90 h 153"/>
                <a:gd name="T56" fmla="*/ 182 w 390"/>
                <a:gd name="T57" fmla="*/ 33 h 153"/>
                <a:gd name="T58" fmla="*/ 188 w 390"/>
                <a:gd name="T59" fmla="*/ 55 h 153"/>
                <a:gd name="T60" fmla="*/ 195 w 390"/>
                <a:gd name="T61" fmla="*/ 69 h 153"/>
                <a:gd name="T62" fmla="*/ 201 w 390"/>
                <a:gd name="T63" fmla="*/ 74 h 153"/>
                <a:gd name="T64" fmla="*/ 208 w 390"/>
                <a:gd name="T65" fmla="*/ 82 h 153"/>
                <a:gd name="T66" fmla="*/ 214 w 390"/>
                <a:gd name="T67" fmla="*/ 88 h 153"/>
                <a:gd name="T68" fmla="*/ 220 w 390"/>
                <a:gd name="T69" fmla="*/ 95 h 153"/>
                <a:gd name="T70" fmla="*/ 227 w 390"/>
                <a:gd name="T71" fmla="*/ 98 h 153"/>
                <a:gd name="T72" fmla="*/ 233 w 390"/>
                <a:gd name="T73" fmla="*/ 108 h 153"/>
                <a:gd name="T74" fmla="*/ 240 w 390"/>
                <a:gd name="T75" fmla="*/ 113 h 153"/>
                <a:gd name="T76" fmla="*/ 246 w 390"/>
                <a:gd name="T77" fmla="*/ 120 h 153"/>
                <a:gd name="T78" fmla="*/ 252 w 390"/>
                <a:gd name="T79" fmla="*/ 124 h 153"/>
                <a:gd name="T80" fmla="*/ 259 w 390"/>
                <a:gd name="T81" fmla="*/ 128 h 153"/>
                <a:gd name="T82" fmla="*/ 265 w 390"/>
                <a:gd name="T83" fmla="*/ 133 h 153"/>
                <a:gd name="T84" fmla="*/ 272 w 390"/>
                <a:gd name="T85" fmla="*/ 140 h 153"/>
                <a:gd name="T86" fmla="*/ 278 w 390"/>
                <a:gd name="T87" fmla="*/ 140 h 153"/>
                <a:gd name="T88" fmla="*/ 284 w 390"/>
                <a:gd name="T89" fmla="*/ 141 h 153"/>
                <a:gd name="T90" fmla="*/ 291 w 390"/>
                <a:gd name="T91" fmla="*/ 141 h 153"/>
                <a:gd name="T92" fmla="*/ 297 w 390"/>
                <a:gd name="T93" fmla="*/ 145 h 153"/>
                <a:gd name="T94" fmla="*/ 304 w 390"/>
                <a:gd name="T95" fmla="*/ 150 h 153"/>
                <a:gd name="T96" fmla="*/ 310 w 390"/>
                <a:gd name="T97" fmla="*/ 150 h 153"/>
                <a:gd name="T98" fmla="*/ 316 w 390"/>
                <a:gd name="T99" fmla="*/ 153 h 153"/>
                <a:gd name="T100" fmla="*/ 323 w 390"/>
                <a:gd name="T101" fmla="*/ 149 h 153"/>
                <a:gd name="T102" fmla="*/ 329 w 390"/>
                <a:gd name="T103" fmla="*/ 153 h 153"/>
                <a:gd name="T104" fmla="*/ 336 w 390"/>
                <a:gd name="T105" fmla="*/ 149 h 153"/>
                <a:gd name="T106" fmla="*/ 342 w 390"/>
                <a:gd name="T107" fmla="*/ 111 h 153"/>
                <a:gd name="T108" fmla="*/ 348 w 390"/>
                <a:gd name="T109" fmla="*/ 121 h 153"/>
                <a:gd name="T110" fmla="*/ 355 w 390"/>
                <a:gd name="T111" fmla="*/ 114 h 153"/>
                <a:gd name="T112" fmla="*/ 361 w 390"/>
                <a:gd name="T113" fmla="*/ 116 h 153"/>
                <a:gd name="T114" fmla="*/ 368 w 390"/>
                <a:gd name="T115" fmla="*/ 118 h 153"/>
                <a:gd name="T116" fmla="*/ 374 w 390"/>
                <a:gd name="T117" fmla="*/ 53 h 153"/>
                <a:gd name="T118" fmla="*/ 380 w 390"/>
                <a:gd name="T119" fmla="*/ 60 h 153"/>
                <a:gd name="T120" fmla="*/ 387 w 390"/>
                <a:gd name="T121" fmla="*/ 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53">
                  <a:moveTo>
                    <a:pt x="0" y="28"/>
                  </a:moveTo>
                  <a:lnTo>
                    <a:pt x="3" y="32"/>
                  </a:lnTo>
                  <a:lnTo>
                    <a:pt x="6" y="46"/>
                  </a:lnTo>
                  <a:lnTo>
                    <a:pt x="9" y="8"/>
                  </a:lnTo>
                  <a:lnTo>
                    <a:pt x="12" y="0"/>
                  </a:lnTo>
                  <a:lnTo>
                    <a:pt x="16" y="6"/>
                  </a:lnTo>
                  <a:lnTo>
                    <a:pt x="19" y="11"/>
                  </a:lnTo>
                  <a:lnTo>
                    <a:pt x="22" y="18"/>
                  </a:lnTo>
                  <a:lnTo>
                    <a:pt x="25" y="26"/>
                  </a:lnTo>
                  <a:lnTo>
                    <a:pt x="28" y="34"/>
                  </a:lnTo>
                  <a:lnTo>
                    <a:pt x="32" y="37"/>
                  </a:lnTo>
                  <a:lnTo>
                    <a:pt x="35" y="43"/>
                  </a:lnTo>
                  <a:lnTo>
                    <a:pt x="38" y="46"/>
                  </a:lnTo>
                  <a:lnTo>
                    <a:pt x="41" y="50"/>
                  </a:lnTo>
                  <a:lnTo>
                    <a:pt x="44" y="55"/>
                  </a:lnTo>
                  <a:lnTo>
                    <a:pt x="48" y="40"/>
                  </a:lnTo>
                  <a:lnTo>
                    <a:pt x="51" y="40"/>
                  </a:lnTo>
                  <a:lnTo>
                    <a:pt x="54" y="42"/>
                  </a:lnTo>
                  <a:lnTo>
                    <a:pt x="57" y="42"/>
                  </a:lnTo>
                  <a:lnTo>
                    <a:pt x="60" y="47"/>
                  </a:lnTo>
                  <a:lnTo>
                    <a:pt x="64" y="49"/>
                  </a:lnTo>
                  <a:lnTo>
                    <a:pt x="67" y="48"/>
                  </a:lnTo>
                  <a:lnTo>
                    <a:pt x="70" y="40"/>
                  </a:lnTo>
                  <a:lnTo>
                    <a:pt x="73" y="43"/>
                  </a:lnTo>
                  <a:lnTo>
                    <a:pt x="76" y="48"/>
                  </a:lnTo>
                  <a:lnTo>
                    <a:pt x="80" y="53"/>
                  </a:lnTo>
                  <a:lnTo>
                    <a:pt x="83" y="55"/>
                  </a:lnTo>
                  <a:lnTo>
                    <a:pt x="86" y="58"/>
                  </a:lnTo>
                  <a:lnTo>
                    <a:pt x="89" y="68"/>
                  </a:lnTo>
                  <a:lnTo>
                    <a:pt x="92" y="66"/>
                  </a:lnTo>
                  <a:lnTo>
                    <a:pt x="96" y="71"/>
                  </a:lnTo>
                  <a:lnTo>
                    <a:pt x="99" y="73"/>
                  </a:lnTo>
                  <a:lnTo>
                    <a:pt x="102" y="78"/>
                  </a:lnTo>
                  <a:lnTo>
                    <a:pt x="105" y="84"/>
                  </a:lnTo>
                  <a:lnTo>
                    <a:pt x="108" y="90"/>
                  </a:lnTo>
                  <a:lnTo>
                    <a:pt x="112" y="92"/>
                  </a:lnTo>
                  <a:lnTo>
                    <a:pt x="115" y="98"/>
                  </a:lnTo>
                  <a:lnTo>
                    <a:pt x="118" y="38"/>
                  </a:lnTo>
                  <a:lnTo>
                    <a:pt x="121" y="48"/>
                  </a:lnTo>
                  <a:lnTo>
                    <a:pt x="124" y="54"/>
                  </a:lnTo>
                  <a:lnTo>
                    <a:pt x="128" y="40"/>
                  </a:lnTo>
                  <a:lnTo>
                    <a:pt x="131" y="53"/>
                  </a:lnTo>
                  <a:lnTo>
                    <a:pt x="134" y="58"/>
                  </a:lnTo>
                  <a:lnTo>
                    <a:pt x="137" y="5"/>
                  </a:lnTo>
                  <a:lnTo>
                    <a:pt x="140" y="33"/>
                  </a:lnTo>
                  <a:lnTo>
                    <a:pt x="144" y="49"/>
                  </a:lnTo>
                  <a:lnTo>
                    <a:pt x="147" y="56"/>
                  </a:lnTo>
                  <a:lnTo>
                    <a:pt x="150" y="61"/>
                  </a:lnTo>
                  <a:lnTo>
                    <a:pt x="153" y="69"/>
                  </a:lnTo>
                  <a:lnTo>
                    <a:pt x="156" y="74"/>
                  </a:lnTo>
                  <a:lnTo>
                    <a:pt x="160" y="78"/>
                  </a:lnTo>
                  <a:lnTo>
                    <a:pt x="163" y="84"/>
                  </a:lnTo>
                  <a:lnTo>
                    <a:pt x="166" y="90"/>
                  </a:lnTo>
                  <a:lnTo>
                    <a:pt x="169" y="87"/>
                  </a:lnTo>
                  <a:lnTo>
                    <a:pt x="172" y="88"/>
                  </a:lnTo>
                  <a:lnTo>
                    <a:pt x="176" y="90"/>
                  </a:lnTo>
                  <a:lnTo>
                    <a:pt x="179" y="13"/>
                  </a:lnTo>
                  <a:lnTo>
                    <a:pt x="182" y="33"/>
                  </a:lnTo>
                  <a:lnTo>
                    <a:pt x="185" y="45"/>
                  </a:lnTo>
                  <a:lnTo>
                    <a:pt x="188" y="55"/>
                  </a:lnTo>
                  <a:lnTo>
                    <a:pt x="192" y="65"/>
                  </a:lnTo>
                  <a:lnTo>
                    <a:pt x="195" y="69"/>
                  </a:lnTo>
                  <a:lnTo>
                    <a:pt x="198" y="71"/>
                  </a:lnTo>
                  <a:lnTo>
                    <a:pt x="201" y="74"/>
                  </a:lnTo>
                  <a:lnTo>
                    <a:pt x="204" y="79"/>
                  </a:lnTo>
                  <a:lnTo>
                    <a:pt x="208" y="82"/>
                  </a:lnTo>
                  <a:lnTo>
                    <a:pt x="211" y="87"/>
                  </a:lnTo>
                  <a:lnTo>
                    <a:pt x="214" y="88"/>
                  </a:lnTo>
                  <a:lnTo>
                    <a:pt x="217" y="94"/>
                  </a:lnTo>
                  <a:lnTo>
                    <a:pt x="220" y="95"/>
                  </a:lnTo>
                  <a:lnTo>
                    <a:pt x="224" y="97"/>
                  </a:lnTo>
                  <a:lnTo>
                    <a:pt x="227" y="98"/>
                  </a:lnTo>
                  <a:lnTo>
                    <a:pt x="230" y="103"/>
                  </a:lnTo>
                  <a:lnTo>
                    <a:pt x="233" y="108"/>
                  </a:lnTo>
                  <a:lnTo>
                    <a:pt x="236" y="108"/>
                  </a:lnTo>
                  <a:lnTo>
                    <a:pt x="240" y="113"/>
                  </a:lnTo>
                  <a:lnTo>
                    <a:pt x="243" y="116"/>
                  </a:lnTo>
                  <a:lnTo>
                    <a:pt x="246" y="120"/>
                  </a:lnTo>
                  <a:lnTo>
                    <a:pt x="249" y="122"/>
                  </a:lnTo>
                  <a:lnTo>
                    <a:pt x="252" y="124"/>
                  </a:lnTo>
                  <a:lnTo>
                    <a:pt x="256" y="132"/>
                  </a:lnTo>
                  <a:lnTo>
                    <a:pt x="259" y="128"/>
                  </a:lnTo>
                  <a:lnTo>
                    <a:pt x="262" y="130"/>
                  </a:lnTo>
                  <a:lnTo>
                    <a:pt x="265" y="133"/>
                  </a:lnTo>
                  <a:lnTo>
                    <a:pt x="268" y="135"/>
                  </a:lnTo>
                  <a:lnTo>
                    <a:pt x="272" y="140"/>
                  </a:lnTo>
                  <a:lnTo>
                    <a:pt x="275" y="140"/>
                  </a:lnTo>
                  <a:lnTo>
                    <a:pt x="278" y="140"/>
                  </a:lnTo>
                  <a:lnTo>
                    <a:pt x="281" y="141"/>
                  </a:lnTo>
                  <a:lnTo>
                    <a:pt x="284" y="141"/>
                  </a:lnTo>
                  <a:lnTo>
                    <a:pt x="288" y="140"/>
                  </a:lnTo>
                  <a:lnTo>
                    <a:pt x="291" y="141"/>
                  </a:lnTo>
                  <a:lnTo>
                    <a:pt x="294" y="141"/>
                  </a:lnTo>
                  <a:lnTo>
                    <a:pt x="297" y="145"/>
                  </a:lnTo>
                  <a:lnTo>
                    <a:pt x="300" y="145"/>
                  </a:lnTo>
                  <a:lnTo>
                    <a:pt x="304" y="150"/>
                  </a:lnTo>
                  <a:lnTo>
                    <a:pt x="307" y="150"/>
                  </a:lnTo>
                  <a:lnTo>
                    <a:pt x="310" y="150"/>
                  </a:lnTo>
                  <a:lnTo>
                    <a:pt x="313" y="153"/>
                  </a:lnTo>
                  <a:lnTo>
                    <a:pt x="316" y="153"/>
                  </a:lnTo>
                  <a:lnTo>
                    <a:pt x="320" y="152"/>
                  </a:lnTo>
                  <a:lnTo>
                    <a:pt x="323" y="149"/>
                  </a:lnTo>
                  <a:lnTo>
                    <a:pt x="326" y="145"/>
                  </a:lnTo>
                  <a:lnTo>
                    <a:pt x="329" y="153"/>
                  </a:lnTo>
                  <a:lnTo>
                    <a:pt x="332" y="152"/>
                  </a:lnTo>
                  <a:lnTo>
                    <a:pt x="336" y="149"/>
                  </a:lnTo>
                  <a:lnTo>
                    <a:pt x="339" y="148"/>
                  </a:lnTo>
                  <a:lnTo>
                    <a:pt x="342" y="111"/>
                  </a:lnTo>
                  <a:lnTo>
                    <a:pt x="345" y="119"/>
                  </a:lnTo>
                  <a:lnTo>
                    <a:pt x="348" y="121"/>
                  </a:lnTo>
                  <a:lnTo>
                    <a:pt x="352" y="120"/>
                  </a:lnTo>
                  <a:lnTo>
                    <a:pt x="355" y="114"/>
                  </a:lnTo>
                  <a:lnTo>
                    <a:pt x="358" y="113"/>
                  </a:lnTo>
                  <a:lnTo>
                    <a:pt x="361" y="116"/>
                  </a:lnTo>
                  <a:lnTo>
                    <a:pt x="364" y="119"/>
                  </a:lnTo>
                  <a:lnTo>
                    <a:pt x="368" y="118"/>
                  </a:lnTo>
                  <a:lnTo>
                    <a:pt x="371" y="118"/>
                  </a:lnTo>
                  <a:lnTo>
                    <a:pt x="374" y="53"/>
                  </a:lnTo>
                  <a:lnTo>
                    <a:pt x="377" y="54"/>
                  </a:lnTo>
                  <a:lnTo>
                    <a:pt x="380" y="60"/>
                  </a:lnTo>
                  <a:lnTo>
                    <a:pt x="384" y="61"/>
                  </a:lnTo>
                  <a:lnTo>
                    <a:pt x="387" y="22"/>
                  </a:lnTo>
                  <a:lnTo>
                    <a:pt x="390" y="24"/>
                  </a:lnTo>
                </a:path>
              </a:pathLst>
            </a:custGeom>
            <a:noFill/>
            <a:ln w="6350" cap="flat">
              <a:solidFill>
                <a:srgbClr val="43CD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2" name="Freeform 175">
              <a:extLst>
                <a:ext uri="{FF2B5EF4-FFF2-40B4-BE49-F238E27FC236}">
                  <a16:creationId xmlns:a16="http://schemas.microsoft.com/office/drawing/2014/main" id="{ED828D89-4DCC-4D47-BAF3-B9396320B8B9}"/>
                </a:ext>
              </a:extLst>
            </p:cNvPr>
            <p:cNvSpPr>
              <a:spLocks/>
            </p:cNvSpPr>
            <p:nvPr/>
          </p:nvSpPr>
          <p:spPr bwMode="auto">
            <a:xfrm>
              <a:off x="1605" y="1115"/>
              <a:ext cx="1659" cy="698"/>
            </a:xfrm>
            <a:custGeom>
              <a:avLst/>
              <a:gdLst>
                <a:gd name="T0" fmla="*/ 3 w 390"/>
                <a:gd name="T1" fmla="*/ 12 h 164"/>
                <a:gd name="T2" fmla="*/ 9 w 390"/>
                <a:gd name="T3" fmla="*/ 7 h 164"/>
                <a:gd name="T4" fmla="*/ 16 w 390"/>
                <a:gd name="T5" fmla="*/ 4 h 164"/>
                <a:gd name="T6" fmla="*/ 22 w 390"/>
                <a:gd name="T7" fmla="*/ 6 h 164"/>
                <a:gd name="T8" fmla="*/ 28 w 390"/>
                <a:gd name="T9" fmla="*/ 12 h 164"/>
                <a:gd name="T10" fmla="*/ 35 w 390"/>
                <a:gd name="T11" fmla="*/ 17 h 164"/>
                <a:gd name="T12" fmla="*/ 41 w 390"/>
                <a:gd name="T13" fmla="*/ 20 h 164"/>
                <a:gd name="T14" fmla="*/ 48 w 390"/>
                <a:gd name="T15" fmla="*/ 17 h 164"/>
                <a:gd name="T16" fmla="*/ 54 w 390"/>
                <a:gd name="T17" fmla="*/ 22 h 164"/>
                <a:gd name="T18" fmla="*/ 60 w 390"/>
                <a:gd name="T19" fmla="*/ 23 h 164"/>
                <a:gd name="T20" fmla="*/ 67 w 390"/>
                <a:gd name="T21" fmla="*/ 26 h 164"/>
                <a:gd name="T22" fmla="*/ 73 w 390"/>
                <a:gd name="T23" fmla="*/ 30 h 164"/>
                <a:gd name="T24" fmla="*/ 80 w 390"/>
                <a:gd name="T25" fmla="*/ 33 h 164"/>
                <a:gd name="T26" fmla="*/ 86 w 390"/>
                <a:gd name="T27" fmla="*/ 38 h 164"/>
                <a:gd name="T28" fmla="*/ 92 w 390"/>
                <a:gd name="T29" fmla="*/ 42 h 164"/>
                <a:gd name="T30" fmla="*/ 99 w 390"/>
                <a:gd name="T31" fmla="*/ 51 h 164"/>
                <a:gd name="T32" fmla="*/ 105 w 390"/>
                <a:gd name="T33" fmla="*/ 64 h 164"/>
                <a:gd name="T34" fmla="*/ 112 w 390"/>
                <a:gd name="T35" fmla="*/ 71 h 164"/>
                <a:gd name="T36" fmla="*/ 118 w 390"/>
                <a:gd name="T37" fmla="*/ 51 h 164"/>
                <a:gd name="T38" fmla="*/ 124 w 390"/>
                <a:gd name="T39" fmla="*/ 64 h 164"/>
                <a:gd name="T40" fmla="*/ 131 w 390"/>
                <a:gd name="T41" fmla="*/ 71 h 164"/>
                <a:gd name="T42" fmla="*/ 137 w 390"/>
                <a:gd name="T43" fmla="*/ 49 h 164"/>
                <a:gd name="T44" fmla="*/ 144 w 390"/>
                <a:gd name="T45" fmla="*/ 61 h 164"/>
                <a:gd name="T46" fmla="*/ 150 w 390"/>
                <a:gd name="T47" fmla="*/ 67 h 164"/>
                <a:gd name="T48" fmla="*/ 156 w 390"/>
                <a:gd name="T49" fmla="*/ 74 h 164"/>
                <a:gd name="T50" fmla="*/ 163 w 390"/>
                <a:gd name="T51" fmla="*/ 83 h 164"/>
                <a:gd name="T52" fmla="*/ 169 w 390"/>
                <a:gd name="T53" fmla="*/ 87 h 164"/>
                <a:gd name="T54" fmla="*/ 176 w 390"/>
                <a:gd name="T55" fmla="*/ 88 h 164"/>
                <a:gd name="T56" fmla="*/ 182 w 390"/>
                <a:gd name="T57" fmla="*/ 80 h 164"/>
                <a:gd name="T58" fmla="*/ 188 w 390"/>
                <a:gd name="T59" fmla="*/ 84 h 164"/>
                <a:gd name="T60" fmla="*/ 195 w 390"/>
                <a:gd name="T61" fmla="*/ 87 h 164"/>
                <a:gd name="T62" fmla="*/ 201 w 390"/>
                <a:gd name="T63" fmla="*/ 83 h 164"/>
                <a:gd name="T64" fmla="*/ 208 w 390"/>
                <a:gd name="T65" fmla="*/ 87 h 164"/>
                <a:gd name="T66" fmla="*/ 214 w 390"/>
                <a:gd name="T67" fmla="*/ 91 h 164"/>
                <a:gd name="T68" fmla="*/ 220 w 390"/>
                <a:gd name="T69" fmla="*/ 93 h 164"/>
                <a:gd name="T70" fmla="*/ 227 w 390"/>
                <a:gd name="T71" fmla="*/ 98 h 164"/>
                <a:gd name="T72" fmla="*/ 233 w 390"/>
                <a:gd name="T73" fmla="*/ 112 h 164"/>
                <a:gd name="T74" fmla="*/ 240 w 390"/>
                <a:gd name="T75" fmla="*/ 117 h 164"/>
                <a:gd name="T76" fmla="*/ 246 w 390"/>
                <a:gd name="T77" fmla="*/ 122 h 164"/>
                <a:gd name="T78" fmla="*/ 252 w 390"/>
                <a:gd name="T79" fmla="*/ 128 h 164"/>
                <a:gd name="T80" fmla="*/ 259 w 390"/>
                <a:gd name="T81" fmla="*/ 135 h 164"/>
                <a:gd name="T82" fmla="*/ 265 w 390"/>
                <a:gd name="T83" fmla="*/ 139 h 164"/>
                <a:gd name="T84" fmla="*/ 272 w 390"/>
                <a:gd name="T85" fmla="*/ 144 h 164"/>
                <a:gd name="T86" fmla="*/ 278 w 390"/>
                <a:gd name="T87" fmla="*/ 147 h 164"/>
                <a:gd name="T88" fmla="*/ 284 w 390"/>
                <a:gd name="T89" fmla="*/ 151 h 164"/>
                <a:gd name="T90" fmla="*/ 291 w 390"/>
                <a:gd name="T91" fmla="*/ 151 h 164"/>
                <a:gd name="T92" fmla="*/ 297 w 390"/>
                <a:gd name="T93" fmla="*/ 156 h 164"/>
                <a:gd name="T94" fmla="*/ 304 w 390"/>
                <a:gd name="T95" fmla="*/ 161 h 164"/>
                <a:gd name="T96" fmla="*/ 310 w 390"/>
                <a:gd name="T97" fmla="*/ 162 h 164"/>
                <a:gd name="T98" fmla="*/ 316 w 390"/>
                <a:gd name="T99" fmla="*/ 161 h 164"/>
                <a:gd name="T100" fmla="*/ 323 w 390"/>
                <a:gd name="T101" fmla="*/ 161 h 164"/>
                <a:gd name="T102" fmla="*/ 329 w 390"/>
                <a:gd name="T103" fmla="*/ 158 h 164"/>
                <a:gd name="T104" fmla="*/ 336 w 390"/>
                <a:gd name="T105" fmla="*/ 162 h 164"/>
                <a:gd name="T106" fmla="*/ 342 w 390"/>
                <a:gd name="T107" fmla="*/ 76 h 164"/>
                <a:gd name="T108" fmla="*/ 348 w 390"/>
                <a:gd name="T109" fmla="*/ 86 h 164"/>
                <a:gd name="T110" fmla="*/ 355 w 390"/>
                <a:gd name="T111" fmla="*/ 92 h 164"/>
                <a:gd name="T112" fmla="*/ 361 w 390"/>
                <a:gd name="T113" fmla="*/ 92 h 164"/>
                <a:gd name="T114" fmla="*/ 368 w 390"/>
                <a:gd name="T115" fmla="*/ 96 h 164"/>
                <a:gd name="T116" fmla="*/ 374 w 390"/>
                <a:gd name="T117" fmla="*/ 35 h 164"/>
                <a:gd name="T118" fmla="*/ 380 w 390"/>
                <a:gd name="T119" fmla="*/ 61 h 164"/>
                <a:gd name="T120" fmla="*/ 387 w 390"/>
                <a:gd name="T12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64">
                  <a:moveTo>
                    <a:pt x="0" y="10"/>
                  </a:moveTo>
                  <a:lnTo>
                    <a:pt x="3" y="12"/>
                  </a:lnTo>
                  <a:lnTo>
                    <a:pt x="6" y="14"/>
                  </a:lnTo>
                  <a:lnTo>
                    <a:pt x="9" y="7"/>
                  </a:lnTo>
                  <a:lnTo>
                    <a:pt x="12" y="0"/>
                  </a:lnTo>
                  <a:lnTo>
                    <a:pt x="16" y="4"/>
                  </a:lnTo>
                  <a:lnTo>
                    <a:pt x="19" y="6"/>
                  </a:lnTo>
                  <a:lnTo>
                    <a:pt x="22" y="6"/>
                  </a:lnTo>
                  <a:lnTo>
                    <a:pt x="25" y="10"/>
                  </a:lnTo>
                  <a:lnTo>
                    <a:pt x="28" y="12"/>
                  </a:lnTo>
                  <a:lnTo>
                    <a:pt x="32" y="12"/>
                  </a:lnTo>
                  <a:lnTo>
                    <a:pt x="35" y="17"/>
                  </a:lnTo>
                  <a:lnTo>
                    <a:pt x="38" y="18"/>
                  </a:lnTo>
                  <a:lnTo>
                    <a:pt x="41" y="20"/>
                  </a:lnTo>
                  <a:lnTo>
                    <a:pt x="44" y="22"/>
                  </a:lnTo>
                  <a:lnTo>
                    <a:pt x="48" y="17"/>
                  </a:lnTo>
                  <a:lnTo>
                    <a:pt x="51" y="21"/>
                  </a:lnTo>
                  <a:lnTo>
                    <a:pt x="54" y="22"/>
                  </a:lnTo>
                  <a:lnTo>
                    <a:pt x="57" y="24"/>
                  </a:lnTo>
                  <a:lnTo>
                    <a:pt x="60" y="23"/>
                  </a:lnTo>
                  <a:lnTo>
                    <a:pt x="64" y="26"/>
                  </a:lnTo>
                  <a:lnTo>
                    <a:pt x="67" y="26"/>
                  </a:lnTo>
                  <a:lnTo>
                    <a:pt x="70" y="30"/>
                  </a:lnTo>
                  <a:lnTo>
                    <a:pt x="73" y="30"/>
                  </a:lnTo>
                  <a:lnTo>
                    <a:pt x="76" y="31"/>
                  </a:lnTo>
                  <a:lnTo>
                    <a:pt x="80" y="33"/>
                  </a:lnTo>
                  <a:lnTo>
                    <a:pt x="83" y="34"/>
                  </a:lnTo>
                  <a:lnTo>
                    <a:pt x="86" y="38"/>
                  </a:lnTo>
                  <a:lnTo>
                    <a:pt x="89" y="40"/>
                  </a:lnTo>
                  <a:lnTo>
                    <a:pt x="92" y="42"/>
                  </a:lnTo>
                  <a:lnTo>
                    <a:pt x="96" y="47"/>
                  </a:lnTo>
                  <a:lnTo>
                    <a:pt x="99" y="51"/>
                  </a:lnTo>
                  <a:lnTo>
                    <a:pt x="102" y="57"/>
                  </a:lnTo>
                  <a:lnTo>
                    <a:pt x="105" y="64"/>
                  </a:lnTo>
                  <a:lnTo>
                    <a:pt x="108" y="69"/>
                  </a:lnTo>
                  <a:lnTo>
                    <a:pt x="112" y="71"/>
                  </a:lnTo>
                  <a:lnTo>
                    <a:pt x="115" y="80"/>
                  </a:lnTo>
                  <a:lnTo>
                    <a:pt x="118" y="51"/>
                  </a:lnTo>
                  <a:lnTo>
                    <a:pt x="121" y="59"/>
                  </a:lnTo>
                  <a:lnTo>
                    <a:pt x="124" y="64"/>
                  </a:lnTo>
                  <a:lnTo>
                    <a:pt x="128" y="67"/>
                  </a:lnTo>
                  <a:lnTo>
                    <a:pt x="131" y="71"/>
                  </a:lnTo>
                  <a:lnTo>
                    <a:pt x="134" y="72"/>
                  </a:lnTo>
                  <a:lnTo>
                    <a:pt x="137" y="49"/>
                  </a:lnTo>
                  <a:lnTo>
                    <a:pt x="140" y="51"/>
                  </a:lnTo>
                  <a:lnTo>
                    <a:pt x="144" y="61"/>
                  </a:lnTo>
                  <a:lnTo>
                    <a:pt x="147" y="64"/>
                  </a:lnTo>
                  <a:lnTo>
                    <a:pt x="150" y="67"/>
                  </a:lnTo>
                  <a:lnTo>
                    <a:pt x="153" y="72"/>
                  </a:lnTo>
                  <a:lnTo>
                    <a:pt x="156" y="74"/>
                  </a:lnTo>
                  <a:lnTo>
                    <a:pt x="160" y="80"/>
                  </a:lnTo>
                  <a:lnTo>
                    <a:pt x="163" y="83"/>
                  </a:lnTo>
                  <a:lnTo>
                    <a:pt x="166" y="85"/>
                  </a:lnTo>
                  <a:lnTo>
                    <a:pt x="169" y="87"/>
                  </a:lnTo>
                  <a:lnTo>
                    <a:pt x="172" y="87"/>
                  </a:lnTo>
                  <a:lnTo>
                    <a:pt x="176" y="88"/>
                  </a:lnTo>
                  <a:lnTo>
                    <a:pt x="179" y="88"/>
                  </a:lnTo>
                  <a:lnTo>
                    <a:pt x="182" y="80"/>
                  </a:lnTo>
                  <a:lnTo>
                    <a:pt x="185" y="80"/>
                  </a:lnTo>
                  <a:lnTo>
                    <a:pt x="188" y="84"/>
                  </a:lnTo>
                  <a:lnTo>
                    <a:pt x="192" y="85"/>
                  </a:lnTo>
                  <a:lnTo>
                    <a:pt x="195" y="87"/>
                  </a:lnTo>
                  <a:lnTo>
                    <a:pt x="198" y="86"/>
                  </a:lnTo>
                  <a:lnTo>
                    <a:pt x="201" y="83"/>
                  </a:lnTo>
                  <a:lnTo>
                    <a:pt x="204" y="88"/>
                  </a:lnTo>
                  <a:lnTo>
                    <a:pt x="208" y="87"/>
                  </a:lnTo>
                  <a:lnTo>
                    <a:pt x="211" y="89"/>
                  </a:lnTo>
                  <a:lnTo>
                    <a:pt x="214" y="91"/>
                  </a:lnTo>
                  <a:lnTo>
                    <a:pt x="217" y="93"/>
                  </a:lnTo>
                  <a:lnTo>
                    <a:pt x="220" y="93"/>
                  </a:lnTo>
                  <a:lnTo>
                    <a:pt x="224" y="92"/>
                  </a:lnTo>
                  <a:lnTo>
                    <a:pt x="227" y="98"/>
                  </a:lnTo>
                  <a:lnTo>
                    <a:pt x="230" y="103"/>
                  </a:lnTo>
                  <a:lnTo>
                    <a:pt x="233" y="112"/>
                  </a:lnTo>
                  <a:lnTo>
                    <a:pt x="236" y="112"/>
                  </a:lnTo>
                  <a:lnTo>
                    <a:pt x="240" y="117"/>
                  </a:lnTo>
                  <a:lnTo>
                    <a:pt x="243" y="114"/>
                  </a:lnTo>
                  <a:lnTo>
                    <a:pt x="246" y="122"/>
                  </a:lnTo>
                  <a:lnTo>
                    <a:pt x="249" y="126"/>
                  </a:lnTo>
                  <a:lnTo>
                    <a:pt x="252" y="128"/>
                  </a:lnTo>
                  <a:lnTo>
                    <a:pt x="256" y="132"/>
                  </a:lnTo>
                  <a:lnTo>
                    <a:pt x="259" y="135"/>
                  </a:lnTo>
                  <a:lnTo>
                    <a:pt x="262" y="137"/>
                  </a:lnTo>
                  <a:lnTo>
                    <a:pt x="265" y="139"/>
                  </a:lnTo>
                  <a:lnTo>
                    <a:pt x="268" y="136"/>
                  </a:lnTo>
                  <a:lnTo>
                    <a:pt x="272" y="144"/>
                  </a:lnTo>
                  <a:lnTo>
                    <a:pt x="275" y="146"/>
                  </a:lnTo>
                  <a:lnTo>
                    <a:pt x="278" y="147"/>
                  </a:lnTo>
                  <a:lnTo>
                    <a:pt x="281" y="149"/>
                  </a:lnTo>
                  <a:lnTo>
                    <a:pt x="284" y="151"/>
                  </a:lnTo>
                  <a:lnTo>
                    <a:pt x="288" y="152"/>
                  </a:lnTo>
                  <a:lnTo>
                    <a:pt x="291" y="151"/>
                  </a:lnTo>
                  <a:lnTo>
                    <a:pt x="294" y="159"/>
                  </a:lnTo>
                  <a:lnTo>
                    <a:pt x="297" y="156"/>
                  </a:lnTo>
                  <a:lnTo>
                    <a:pt x="300" y="159"/>
                  </a:lnTo>
                  <a:lnTo>
                    <a:pt x="304" y="161"/>
                  </a:lnTo>
                  <a:lnTo>
                    <a:pt x="307" y="164"/>
                  </a:lnTo>
                  <a:lnTo>
                    <a:pt x="310" y="162"/>
                  </a:lnTo>
                  <a:lnTo>
                    <a:pt x="313" y="162"/>
                  </a:lnTo>
                  <a:lnTo>
                    <a:pt x="316" y="161"/>
                  </a:lnTo>
                  <a:lnTo>
                    <a:pt x="320" y="162"/>
                  </a:lnTo>
                  <a:lnTo>
                    <a:pt x="323" y="161"/>
                  </a:lnTo>
                  <a:lnTo>
                    <a:pt x="326" y="157"/>
                  </a:lnTo>
                  <a:lnTo>
                    <a:pt x="329" y="158"/>
                  </a:lnTo>
                  <a:lnTo>
                    <a:pt x="332" y="162"/>
                  </a:lnTo>
                  <a:lnTo>
                    <a:pt x="336" y="162"/>
                  </a:lnTo>
                  <a:lnTo>
                    <a:pt x="339" y="162"/>
                  </a:lnTo>
                  <a:lnTo>
                    <a:pt x="342" y="76"/>
                  </a:lnTo>
                  <a:lnTo>
                    <a:pt x="345" y="83"/>
                  </a:lnTo>
                  <a:lnTo>
                    <a:pt x="348" y="86"/>
                  </a:lnTo>
                  <a:lnTo>
                    <a:pt x="352" y="90"/>
                  </a:lnTo>
                  <a:lnTo>
                    <a:pt x="355" y="92"/>
                  </a:lnTo>
                  <a:lnTo>
                    <a:pt x="358" y="88"/>
                  </a:lnTo>
                  <a:lnTo>
                    <a:pt x="361" y="92"/>
                  </a:lnTo>
                  <a:lnTo>
                    <a:pt x="364" y="94"/>
                  </a:lnTo>
                  <a:lnTo>
                    <a:pt x="368" y="96"/>
                  </a:lnTo>
                  <a:lnTo>
                    <a:pt x="371" y="96"/>
                  </a:lnTo>
                  <a:lnTo>
                    <a:pt x="374" y="35"/>
                  </a:lnTo>
                  <a:lnTo>
                    <a:pt x="377" y="54"/>
                  </a:lnTo>
                  <a:lnTo>
                    <a:pt x="380" y="61"/>
                  </a:lnTo>
                  <a:lnTo>
                    <a:pt x="384" y="66"/>
                  </a:lnTo>
                  <a:lnTo>
                    <a:pt x="387" y="41"/>
                  </a:lnTo>
                  <a:lnTo>
                    <a:pt x="390" y="27"/>
                  </a:lnTo>
                </a:path>
              </a:pathLst>
            </a:custGeom>
            <a:noFill/>
            <a:ln w="6350"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3" name="Freeform 176">
              <a:extLst>
                <a:ext uri="{FF2B5EF4-FFF2-40B4-BE49-F238E27FC236}">
                  <a16:creationId xmlns:a16="http://schemas.microsoft.com/office/drawing/2014/main" id="{7FD186B2-72DA-4642-B9A8-E778E4A4DFA9}"/>
                </a:ext>
              </a:extLst>
            </p:cNvPr>
            <p:cNvSpPr>
              <a:spLocks/>
            </p:cNvSpPr>
            <p:nvPr/>
          </p:nvSpPr>
          <p:spPr bwMode="auto">
            <a:xfrm>
              <a:off x="1605" y="1051"/>
              <a:ext cx="1659" cy="1026"/>
            </a:xfrm>
            <a:custGeom>
              <a:avLst/>
              <a:gdLst>
                <a:gd name="T0" fmla="*/ 3 w 390"/>
                <a:gd name="T1" fmla="*/ 20 h 241"/>
                <a:gd name="T2" fmla="*/ 9 w 390"/>
                <a:gd name="T3" fmla="*/ 0 h 241"/>
                <a:gd name="T4" fmla="*/ 16 w 390"/>
                <a:gd name="T5" fmla="*/ 10 h 241"/>
                <a:gd name="T6" fmla="*/ 22 w 390"/>
                <a:gd name="T7" fmla="*/ 22 h 241"/>
                <a:gd name="T8" fmla="*/ 28 w 390"/>
                <a:gd name="T9" fmla="*/ 33 h 241"/>
                <a:gd name="T10" fmla="*/ 35 w 390"/>
                <a:gd name="T11" fmla="*/ 41 h 241"/>
                <a:gd name="T12" fmla="*/ 41 w 390"/>
                <a:gd name="T13" fmla="*/ 32 h 241"/>
                <a:gd name="T14" fmla="*/ 48 w 390"/>
                <a:gd name="T15" fmla="*/ 23 h 241"/>
                <a:gd name="T16" fmla="*/ 54 w 390"/>
                <a:gd name="T17" fmla="*/ 35 h 241"/>
                <a:gd name="T18" fmla="*/ 60 w 390"/>
                <a:gd name="T19" fmla="*/ 50 h 241"/>
                <a:gd name="T20" fmla="*/ 67 w 390"/>
                <a:gd name="T21" fmla="*/ 20 h 241"/>
                <a:gd name="T22" fmla="*/ 73 w 390"/>
                <a:gd name="T23" fmla="*/ 42 h 241"/>
                <a:gd name="T24" fmla="*/ 80 w 390"/>
                <a:gd name="T25" fmla="*/ 57 h 241"/>
                <a:gd name="T26" fmla="*/ 86 w 390"/>
                <a:gd name="T27" fmla="*/ 65 h 241"/>
                <a:gd name="T28" fmla="*/ 92 w 390"/>
                <a:gd name="T29" fmla="*/ 66 h 241"/>
                <a:gd name="T30" fmla="*/ 99 w 390"/>
                <a:gd name="T31" fmla="*/ 93 h 241"/>
                <a:gd name="T32" fmla="*/ 105 w 390"/>
                <a:gd name="T33" fmla="*/ 101 h 241"/>
                <a:gd name="T34" fmla="*/ 112 w 390"/>
                <a:gd name="T35" fmla="*/ 92 h 241"/>
                <a:gd name="T36" fmla="*/ 118 w 390"/>
                <a:gd name="T37" fmla="*/ 66 h 241"/>
                <a:gd name="T38" fmla="*/ 124 w 390"/>
                <a:gd name="T39" fmla="*/ 100 h 241"/>
                <a:gd name="T40" fmla="*/ 131 w 390"/>
                <a:gd name="T41" fmla="*/ 118 h 241"/>
                <a:gd name="T42" fmla="*/ 137 w 390"/>
                <a:gd name="T43" fmla="*/ 71 h 241"/>
                <a:gd name="T44" fmla="*/ 144 w 390"/>
                <a:gd name="T45" fmla="*/ 104 h 241"/>
                <a:gd name="T46" fmla="*/ 150 w 390"/>
                <a:gd name="T47" fmla="*/ 123 h 241"/>
                <a:gd name="T48" fmla="*/ 156 w 390"/>
                <a:gd name="T49" fmla="*/ 134 h 241"/>
                <a:gd name="T50" fmla="*/ 163 w 390"/>
                <a:gd name="T51" fmla="*/ 104 h 241"/>
                <a:gd name="T52" fmla="*/ 169 w 390"/>
                <a:gd name="T53" fmla="*/ 95 h 241"/>
                <a:gd name="T54" fmla="*/ 176 w 390"/>
                <a:gd name="T55" fmla="*/ 120 h 241"/>
                <a:gd name="T56" fmla="*/ 182 w 390"/>
                <a:gd name="T57" fmla="*/ 95 h 241"/>
                <a:gd name="T58" fmla="*/ 188 w 390"/>
                <a:gd name="T59" fmla="*/ 124 h 241"/>
                <a:gd name="T60" fmla="*/ 195 w 390"/>
                <a:gd name="T61" fmla="*/ 134 h 241"/>
                <a:gd name="T62" fmla="*/ 201 w 390"/>
                <a:gd name="T63" fmla="*/ 137 h 241"/>
                <a:gd name="T64" fmla="*/ 208 w 390"/>
                <a:gd name="T65" fmla="*/ 150 h 241"/>
                <a:gd name="T66" fmla="*/ 214 w 390"/>
                <a:gd name="T67" fmla="*/ 154 h 241"/>
                <a:gd name="T68" fmla="*/ 220 w 390"/>
                <a:gd name="T69" fmla="*/ 163 h 241"/>
                <a:gd name="T70" fmla="*/ 227 w 390"/>
                <a:gd name="T71" fmla="*/ 170 h 241"/>
                <a:gd name="T72" fmla="*/ 233 w 390"/>
                <a:gd name="T73" fmla="*/ 172 h 241"/>
                <a:gd name="T74" fmla="*/ 240 w 390"/>
                <a:gd name="T75" fmla="*/ 179 h 241"/>
                <a:gd name="T76" fmla="*/ 246 w 390"/>
                <a:gd name="T77" fmla="*/ 185 h 241"/>
                <a:gd name="T78" fmla="*/ 252 w 390"/>
                <a:gd name="T79" fmla="*/ 189 h 241"/>
                <a:gd name="T80" fmla="*/ 259 w 390"/>
                <a:gd name="T81" fmla="*/ 188 h 241"/>
                <a:gd name="T82" fmla="*/ 265 w 390"/>
                <a:gd name="T83" fmla="*/ 192 h 241"/>
                <a:gd name="T84" fmla="*/ 272 w 390"/>
                <a:gd name="T85" fmla="*/ 206 h 241"/>
                <a:gd name="T86" fmla="*/ 278 w 390"/>
                <a:gd name="T87" fmla="*/ 200 h 241"/>
                <a:gd name="T88" fmla="*/ 284 w 390"/>
                <a:gd name="T89" fmla="*/ 209 h 241"/>
                <a:gd name="T90" fmla="*/ 291 w 390"/>
                <a:gd name="T91" fmla="*/ 199 h 241"/>
                <a:gd name="T92" fmla="*/ 297 w 390"/>
                <a:gd name="T93" fmla="*/ 208 h 241"/>
                <a:gd name="T94" fmla="*/ 304 w 390"/>
                <a:gd name="T95" fmla="*/ 236 h 241"/>
                <a:gd name="T96" fmla="*/ 310 w 390"/>
                <a:gd name="T97" fmla="*/ 241 h 241"/>
                <a:gd name="T98" fmla="*/ 316 w 390"/>
                <a:gd name="T99" fmla="*/ 154 h 241"/>
                <a:gd name="T100" fmla="*/ 323 w 390"/>
                <a:gd name="T101" fmla="*/ 160 h 241"/>
                <a:gd name="T102" fmla="*/ 329 w 390"/>
                <a:gd name="T103" fmla="*/ 153 h 241"/>
                <a:gd name="T104" fmla="*/ 336 w 390"/>
                <a:gd name="T105" fmla="*/ 162 h 241"/>
                <a:gd name="T106" fmla="*/ 342 w 390"/>
                <a:gd name="T107" fmla="*/ 130 h 241"/>
                <a:gd name="T108" fmla="*/ 348 w 390"/>
                <a:gd name="T109" fmla="*/ 148 h 241"/>
                <a:gd name="T110" fmla="*/ 355 w 390"/>
                <a:gd name="T111" fmla="*/ 146 h 241"/>
                <a:gd name="T112" fmla="*/ 361 w 390"/>
                <a:gd name="T113" fmla="*/ 138 h 241"/>
                <a:gd name="T114" fmla="*/ 368 w 390"/>
                <a:gd name="T115" fmla="*/ 157 h 241"/>
                <a:gd name="T116" fmla="*/ 374 w 390"/>
                <a:gd name="T117" fmla="*/ 57 h 241"/>
                <a:gd name="T118" fmla="*/ 380 w 390"/>
                <a:gd name="T119" fmla="*/ 120 h 241"/>
                <a:gd name="T120" fmla="*/ 387 w 390"/>
                <a:gd name="T121" fmla="*/ 1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41">
                  <a:moveTo>
                    <a:pt x="0" y="6"/>
                  </a:moveTo>
                  <a:lnTo>
                    <a:pt x="3" y="20"/>
                  </a:lnTo>
                  <a:lnTo>
                    <a:pt x="6" y="20"/>
                  </a:lnTo>
                  <a:lnTo>
                    <a:pt x="9" y="0"/>
                  </a:lnTo>
                  <a:lnTo>
                    <a:pt x="12" y="4"/>
                  </a:lnTo>
                  <a:lnTo>
                    <a:pt x="16" y="10"/>
                  </a:lnTo>
                  <a:lnTo>
                    <a:pt x="19" y="12"/>
                  </a:lnTo>
                  <a:lnTo>
                    <a:pt x="22" y="22"/>
                  </a:lnTo>
                  <a:lnTo>
                    <a:pt x="25" y="30"/>
                  </a:lnTo>
                  <a:lnTo>
                    <a:pt x="28" y="33"/>
                  </a:lnTo>
                  <a:lnTo>
                    <a:pt x="32" y="37"/>
                  </a:lnTo>
                  <a:lnTo>
                    <a:pt x="35" y="41"/>
                  </a:lnTo>
                  <a:lnTo>
                    <a:pt x="38" y="49"/>
                  </a:lnTo>
                  <a:lnTo>
                    <a:pt x="41" y="32"/>
                  </a:lnTo>
                  <a:lnTo>
                    <a:pt x="44" y="45"/>
                  </a:lnTo>
                  <a:lnTo>
                    <a:pt x="48" y="23"/>
                  </a:lnTo>
                  <a:lnTo>
                    <a:pt x="51" y="15"/>
                  </a:lnTo>
                  <a:lnTo>
                    <a:pt x="54" y="35"/>
                  </a:lnTo>
                  <a:lnTo>
                    <a:pt x="57" y="41"/>
                  </a:lnTo>
                  <a:lnTo>
                    <a:pt x="60" y="50"/>
                  </a:lnTo>
                  <a:lnTo>
                    <a:pt x="64" y="54"/>
                  </a:lnTo>
                  <a:lnTo>
                    <a:pt x="67" y="20"/>
                  </a:lnTo>
                  <a:lnTo>
                    <a:pt x="70" y="29"/>
                  </a:lnTo>
                  <a:lnTo>
                    <a:pt x="73" y="42"/>
                  </a:lnTo>
                  <a:lnTo>
                    <a:pt x="76" y="53"/>
                  </a:lnTo>
                  <a:lnTo>
                    <a:pt x="80" y="57"/>
                  </a:lnTo>
                  <a:lnTo>
                    <a:pt x="83" y="58"/>
                  </a:lnTo>
                  <a:lnTo>
                    <a:pt x="86" y="65"/>
                  </a:lnTo>
                  <a:lnTo>
                    <a:pt x="89" y="80"/>
                  </a:lnTo>
                  <a:lnTo>
                    <a:pt x="92" y="66"/>
                  </a:lnTo>
                  <a:lnTo>
                    <a:pt x="96" y="79"/>
                  </a:lnTo>
                  <a:lnTo>
                    <a:pt x="99" y="93"/>
                  </a:lnTo>
                  <a:lnTo>
                    <a:pt x="102" y="89"/>
                  </a:lnTo>
                  <a:lnTo>
                    <a:pt x="105" y="101"/>
                  </a:lnTo>
                  <a:lnTo>
                    <a:pt x="108" y="93"/>
                  </a:lnTo>
                  <a:lnTo>
                    <a:pt x="112" y="92"/>
                  </a:lnTo>
                  <a:lnTo>
                    <a:pt x="115" y="101"/>
                  </a:lnTo>
                  <a:lnTo>
                    <a:pt x="118" y="66"/>
                  </a:lnTo>
                  <a:lnTo>
                    <a:pt x="121" y="89"/>
                  </a:lnTo>
                  <a:lnTo>
                    <a:pt x="124" y="100"/>
                  </a:lnTo>
                  <a:lnTo>
                    <a:pt x="128" y="104"/>
                  </a:lnTo>
                  <a:lnTo>
                    <a:pt x="131" y="118"/>
                  </a:lnTo>
                  <a:lnTo>
                    <a:pt x="134" y="123"/>
                  </a:lnTo>
                  <a:lnTo>
                    <a:pt x="137" y="71"/>
                  </a:lnTo>
                  <a:lnTo>
                    <a:pt x="140" y="88"/>
                  </a:lnTo>
                  <a:lnTo>
                    <a:pt x="144" y="104"/>
                  </a:lnTo>
                  <a:lnTo>
                    <a:pt x="147" y="115"/>
                  </a:lnTo>
                  <a:lnTo>
                    <a:pt x="150" y="123"/>
                  </a:lnTo>
                  <a:lnTo>
                    <a:pt x="153" y="134"/>
                  </a:lnTo>
                  <a:lnTo>
                    <a:pt x="156" y="134"/>
                  </a:lnTo>
                  <a:lnTo>
                    <a:pt x="160" y="139"/>
                  </a:lnTo>
                  <a:lnTo>
                    <a:pt x="163" y="104"/>
                  </a:lnTo>
                  <a:lnTo>
                    <a:pt x="166" y="101"/>
                  </a:lnTo>
                  <a:lnTo>
                    <a:pt x="169" y="95"/>
                  </a:lnTo>
                  <a:lnTo>
                    <a:pt x="172" y="105"/>
                  </a:lnTo>
                  <a:lnTo>
                    <a:pt x="176" y="120"/>
                  </a:lnTo>
                  <a:lnTo>
                    <a:pt x="179" y="89"/>
                  </a:lnTo>
                  <a:lnTo>
                    <a:pt x="182" y="95"/>
                  </a:lnTo>
                  <a:lnTo>
                    <a:pt x="185" y="108"/>
                  </a:lnTo>
                  <a:lnTo>
                    <a:pt x="188" y="124"/>
                  </a:lnTo>
                  <a:lnTo>
                    <a:pt x="192" y="125"/>
                  </a:lnTo>
                  <a:lnTo>
                    <a:pt x="195" y="134"/>
                  </a:lnTo>
                  <a:lnTo>
                    <a:pt x="198" y="133"/>
                  </a:lnTo>
                  <a:lnTo>
                    <a:pt x="201" y="137"/>
                  </a:lnTo>
                  <a:lnTo>
                    <a:pt x="204" y="141"/>
                  </a:lnTo>
                  <a:lnTo>
                    <a:pt x="208" y="150"/>
                  </a:lnTo>
                  <a:lnTo>
                    <a:pt x="211" y="153"/>
                  </a:lnTo>
                  <a:lnTo>
                    <a:pt x="214" y="154"/>
                  </a:lnTo>
                  <a:lnTo>
                    <a:pt x="217" y="156"/>
                  </a:lnTo>
                  <a:lnTo>
                    <a:pt x="220" y="163"/>
                  </a:lnTo>
                  <a:lnTo>
                    <a:pt x="224" y="164"/>
                  </a:lnTo>
                  <a:lnTo>
                    <a:pt x="227" y="170"/>
                  </a:lnTo>
                  <a:lnTo>
                    <a:pt x="230" y="171"/>
                  </a:lnTo>
                  <a:lnTo>
                    <a:pt x="233" y="172"/>
                  </a:lnTo>
                  <a:lnTo>
                    <a:pt x="236" y="177"/>
                  </a:lnTo>
                  <a:lnTo>
                    <a:pt x="240" y="179"/>
                  </a:lnTo>
                  <a:lnTo>
                    <a:pt x="243" y="186"/>
                  </a:lnTo>
                  <a:lnTo>
                    <a:pt x="246" y="185"/>
                  </a:lnTo>
                  <a:lnTo>
                    <a:pt x="249" y="183"/>
                  </a:lnTo>
                  <a:lnTo>
                    <a:pt x="252" y="189"/>
                  </a:lnTo>
                  <a:lnTo>
                    <a:pt x="256" y="186"/>
                  </a:lnTo>
                  <a:lnTo>
                    <a:pt x="259" y="188"/>
                  </a:lnTo>
                  <a:lnTo>
                    <a:pt x="262" y="191"/>
                  </a:lnTo>
                  <a:lnTo>
                    <a:pt x="265" y="192"/>
                  </a:lnTo>
                  <a:lnTo>
                    <a:pt x="268" y="210"/>
                  </a:lnTo>
                  <a:lnTo>
                    <a:pt x="272" y="206"/>
                  </a:lnTo>
                  <a:lnTo>
                    <a:pt x="275" y="208"/>
                  </a:lnTo>
                  <a:lnTo>
                    <a:pt x="278" y="200"/>
                  </a:lnTo>
                  <a:lnTo>
                    <a:pt x="281" y="198"/>
                  </a:lnTo>
                  <a:lnTo>
                    <a:pt x="284" y="209"/>
                  </a:lnTo>
                  <a:lnTo>
                    <a:pt x="288" y="202"/>
                  </a:lnTo>
                  <a:lnTo>
                    <a:pt x="291" y="199"/>
                  </a:lnTo>
                  <a:lnTo>
                    <a:pt x="294" y="206"/>
                  </a:lnTo>
                  <a:lnTo>
                    <a:pt x="297" y="208"/>
                  </a:lnTo>
                  <a:lnTo>
                    <a:pt x="300" y="220"/>
                  </a:lnTo>
                  <a:lnTo>
                    <a:pt x="304" y="236"/>
                  </a:lnTo>
                  <a:lnTo>
                    <a:pt x="307" y="232"/>
                  </a:lnTo>
                  <a:lnTo>
                    <a:pt x="310" y="241"/>
                  </a:lnTo>
                  <a:lnTo>
                    <a:pt x="313" y="130"/>
                  </a:lnTo>
                  <a:lnTo>
                    <a:pt x="316" y="154"/>
                  </a:lnTo>
                  <a:lnTo>
                    <a:pt x="320" y="157"/>
                  </a:lnTo>
                  <a:lnTo>
                    <a:pt x="323" y="160"/>
                  </a:lnTo>
                  <a:lnTo>
                    <a:pt x="326" y="135"/>
                  </a:lnTo>
                  <a:lnTo>
                    <a:pt x="329" y="153"/>
                  </a:lnTo>
                  <a:lnTo>
                    <a:pt x="332" y="157"/>
                  </a:lnTo>
                  <a:lnTo>
                    <a:pt x="336" y="162"/>
                  </a:lnTo>
                  <a:lnTo>
                    <a:pt x="339" y="160"/>
                  </a:lnTo>
                  <a:lnTo>
                    <a:pt x="342" y="130"/>
                  </a:lnTo>
                  <a:lnTo>
                    <a:pt x="345" y="144"/>
                  </a:lnTo>
                  <a:lnTo>
                    <a:pt x="348" y="148"/>
                  </a:lnTo>
                  <a:lnTo>
                    <a:pt x="352" y="160"/>
                  </a:lnTo>
                  <a:lnTo>
                    <a:pt x="355" y="146"/>
                  </a:lnTo>
                  <a:lnTo>
                    <a:pt x="358" y="122"/>
                  </a:lnTo>
                  <a:lnTo>
                    <a:pt x="361" y="138"/>
                  </a:lnTo>
                  <a:lnTo>
                    <a:pt x="364" y="146"/>
                  </a:lnTo>
                  <a:lnTo>
                    <a:pt x="368" y="157"/>
                  </a:lnTo>
                  <a:lnTo>
                    <a:pt x="371" y="153"/>
                  </a:lnTo>
                  <a:lnTo>
                    <a:pt x="374" y="57"/>
                  </a:lnTo>
                  <a:lnTo>
                    <a:pt x="377" y="120"/>
                  </a:lnTo>
                  <a:lnTo>
                    <a:pt x="380" y="120"/>
                  </a:lnTo>
                  <a:lnTo>
                    <a:pt x="384" y="121"/>
                  </a:lnTo>
                  <a:lnTo>
                    <a:pt x="387" y="118"/>
                  </a:lnTo>
                  <a:lnTo>
                    <a:pt x="390" y="67"/>
                  </a:lnTo>
                </a:path>
              </a:pathLst>
            </a:custGeom>
            <a:noFill/>
            <a:ln w="6350" cap="flat">
              <a:solidFill>
                <a:srgbClr val="FF3E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4" name="Rectangle 177">
              <a:extLst>
                <a:ext uri="{FF2B5EF4-FFF2-40B4-BE49-F238E27FC236}">
                  <a16:creationId xmlns:a16="http://schemas.microsoft.com/office/drawing/2014/main" id="{1245B228-ED12-4F30-92B9-2570B9E08C68}"/>
                </a:ext>
              </a:extLst>
            </p:cNvPr>
            <p:cNvSpPr>
              <a:spLocks noChangeArrowheads="1"/>
            </p:cNvSpPr>
            <p:nvPr/>
          </p:nvSpPr>
          <p:spPr bwMode="auto">
            <a:xfrm>
              <a:off x="1389" y="1855"/>
              <a:ext cx="8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2400" b="0" i="0" u="none" strike="noStrike" cap="none" normalizeH="0" baseline="0">
                <a:ln>
                  <a:noFill/>
                </a:ln>
                <a:solidFill>
                  <a:schemeClr val="tx1"/>
                </a:solidFill>
                <a:effectLst/>
                <a:latin typeface="Century Gothic" panose="020B0502020202020204" pitchFamily="34" charset="0"/>
              </a:endParaRPr>
            </a:p>
          </p:txBody>
        </p:sp>
        <p:sp>
          <p:nvSpPr>
            <p:cNvPr id="325" name="Rectangle 178">
              <a:extLst>
                <a:ext uri="{FF2B5EF4-FFF2-40B4-BE49-F238E27FC236}">
                  <a16:creationId xmlns:a16="http://schemas.microsoft.com/office/drawing/2014/main" id="{94DCC6C0-C7A4-4317-82C5-A2681BF90E65}"/>
                </a:ext>
              </a:extLst>
            </p:cNvPr>
            <p:cNvSpPr>
              <a:spLocks noChangeArrowheads="1"/>
            </p:cNvSpPr>
            <p:nvPr/>
          </p:nvSpPr>
          <p:spPr bwMode="auto">
            <a:xfrm>
              <a:off x="1389" y="1545"/>
              <a:ext cx="8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2400" b="0" i="0" u="none" strike="noStrike" cap="none" normalizeH="0" baseline="0">
                <a:ln>
                  <a:noFill/>
                </a:ln>
                <a:solidFill>
                  <a:schemeClr val="tx1"/>
                </a:solidFill>
                <a:effectLst/>
                <a:latin typeface="Century Gothic" panose="020B0502020202020204" pitchFamily="34" charset="0"/>
              </a:endParaRPr>
            </a:p>
          </p:txBody>
        </p:sp>
        <p:sp>
          <p:nvSpPr>
            <p:cNvPr id="326" name="Rectangle 179">
              <a:extLst>
                <a:ext uri="{FF2B5EF4-FFF2-40B4-BE49-F238E27FC236}">
                  <a16:creationId xmlns:a16="http://schemas.microsoft.com/office/drawing/2014/main" id="{30573CC6-E43A-45E0-B585-DA07E1DC1A85}"/>
                </a:ext>
              </a:extLst>
            </p:cNvPr>
            <p:cNvSpPr>
              <a:spLocks noChangeArrowheads="1"/>
            </p:cNvSpPr>
            <p:nvPr/>
          </p:nvSpPr>
          <p:spPr bwMode="auto">
            <a:xfrm>
              <a:off x="1389" y="1238"/>
              <a:ext cx="8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4D4D4D"/>
                  </a:solidFill>
                  <a:effectLst/>
                  <a:latin typeface="Century Gothic" panose="020B0502020202020204" pitchFamily="34" charset="0"/>
                </a:rPr>
                <a:t>0.4</a:t>
              </a:r>
              <a:endParaRPr kumimoji="0" lang="en-US" altLang="en-US" sz="2400" b="0" i="0" u="none" strike="noStrike" cap="none" normalizeH="0" baseline="0" dirty="0">
                <a:ln>
                  <a:noFill/>
                </a:ln>
                <a:solidFill>
                  <a:schemeClr val="tx1"/>
                </a:solidFill>
                <a:effectLst/>
                <a:latin typeface="Century Gothic" panose="020B0502020202020204" pitchFamily="34" charset="0"/>
              </a:endParaRPr>
            </a:p>
          </p:txBody>
        </p:sp>
        <p:sp>
          <p:nvSpPr>
            <p:cNvPr id="327" name="Line 180">
              <a:extLst>
                <a:ext uri="{FF2B5EF4-FFF2-40B4-BE49-F238E27FC236}">
                  <a16:creationId xmlns:a16="http://schemas.microsoft.com/office/drawing/2014/main" id="{DF641BCC-C9D9-48BA-9801-0C5B3F3D06D7}"/>
                </a:ext>
              </a:extLst>
            </p:cNvPr>
            <p:cNvSpPr>
              <a:spLocks noChangeShapeType="1"/>
            </p:cNvSpPr>
            <p:nvPr/>
          </p:nvSpPr>
          <p:spPr bwMode="auto">
            <a:xfrm>
              <a:off x="1503" y="1877"/>
              <a:ext cx="17"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8" name="Line 181">
              <a:extLst>
                <a:ext uri="{FF2B5EF4-FFF2-40B4-BE49-F238E27FC236}">
                  <a16:creationId xmlns:a16="http://schemas.microsoft.com/office/drawing/2014/main" id="{33B2C9D9-61B0-41E3-AC58-AC0FAEDA7D83}"/>
                </a:ext>
              </a:extLst>
            </p:cNvPr>
            <p:cNvSpPr>
              <a:spLocks noChangeShapeType="1"/>
            </p:cNvSpPr>
            <p:nvPr/>
          </p:nvSpPr>
          <p:spPr bwMode="auto">
            <a:xfrm>
              <a:off x="1503" y="1566"/>
              <a:ext cx="17"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9" name="Line 182">
              <a:extLst>
                <a:ext uri="{FF2B5EF4-FFF2-40B4-BE49-F238E27FC236}">
                  <a16:creationId xmlns:a16="http://schemas.microsoft.com/office/drawing/2014/main" id="{F6A8E48A-EA0D-4225-8C4F-5D0C52286A28}"/>
                </a:ext>
              </a:extLst>
            </p:cNvPr>
            <p:cNvSpPr>
              <a:spLocks noChangeShapeType="1"/>
            </p:cNvSpPr>
            <p:nvPr/>
          </p:nvSpPr>
          <p:spPr bwMode="auto">
            <a:xfrm>
              <a:off x="1503" y="1260"/>
              <a:ext cx="17"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0" name="Line 183">
              <a:extLst>
                <a:ext uri="{FF2B5EF4-FFF2-40B4-BE49-F238E27FC236}">
                  <a16:creationId xmlns:a16="http://schemas.microsoft.com/office/drawing/2014/main" id="{593BFCD5-EC2F-4982-8B3B-CB042888E23E}"/>
                </a:ext>
              </a:extLst>
            </p:cNvPr>
            <p:cNvSpPr>
              <a:spLocks noChangeShapeType="1"/>
            </p:cNvSpPr>
            <p:nvPr/>
          </p:nvSpPr>
          <p:spPr bwMode="auto">
            <a:xfrm flipV="1">
              <a:off x="1605" y="212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1" name="Line 184">
              <a:extLst>
                <a:ext uri="{FF2B5EF4-FFF2-40B4-BE49-F238E27FC236}">
                  <a16:creationId xmlns:a16="http://schemas.microsoft.com/office/drawing/2014/main" id="{F678230A-E40B-4507-8C45-7A7CFF08B8E5}"/>
                </a:ext>
              </a:extLst>
            </p:cNvPr>
            <p:cNvSpPr>
              <a:spLocks noChangeShapeType="1"/>
            </p:cNvSpPr>
            <p:nvPr/>
          </p:nvSpPr>
          <p:spPr bwMode="auto">
            <a:xfrm flipV="1">
              <a:off x="2026" y="212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2" name="Line 185">
              <a:extLst>
                <a:ext uri="{FF2B5EF4-FFF2-40B4-BE49-F238E27FC236}">
                  <a16:creationId xmlns:a16="http://schemas.microsoft.com/office/drawing/2014/main" id="{B4B51B1E-93FA-4B25-A0A0-7116200C3A18}"/>
                </a:ext>
              </a:extLst>
            </p:cNvPr>
            <p:cNvSpPr>
              <a:spLocks noChangeShapeType="1"/>
            </p:cNvSpPr>
            <p:nvPr/>
          </p:nvSpPr>
          <p:spPr bwMode="auto">
            <a:xfrm flipV="1">
              <a:off x="2447" y="212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3" name="Line 186">
              <a:extLst>
                <a:ext uri="{FF2B5EF4-FFF2-40B4-BE49-F238E27FC236}">
                  <a16:creationId xmlns:a16="http://schemas.microsoft.com/office/drawing/2014/main" id="{6D40F386-D4D6-49C2-BE8F-2C4343C45DDE}"/>
                </a:ext>
              </a:extLst>
            </p:cNvPr>
            <p:cNvSpPr>
              <a:spLocks noChangeShapeType="1"/>
            </p:cNvSpPr>
            <p:nvPr/>
          </p:nvSpPr>
          <p:spPr bwMode="auto">
            <a:xfrm flipV="1">
              <a:off x="2855" y="212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4" name="Line 187">
              <a:extLst>
                <a:ext uri="{FF2B5EF4-FFF2-40B4-BE49-F238E27FC236}">
                  <a16:creationId xmlns:a16="http://schemas.microsoft.com/office/drawing/2014/main" id="{B88DFD9D-407B-45F2-97A7-11F2CAA74DBD}"/>
                </a:ext>
              </a:extLst>
            </p:cNvPr>
            <p:cNvSpPr>
              <a:spLocks noChangeShapeType="1"/>
            </p:cNvSpPr>
            <p:nvPr/>
          </p:nvSpPr>
          <p:spPr bwMode="auto">
            <a:xfrm flipV="1">
              <a:off x="3276" y="212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5" name="Rectangle 188">
              <a:extLst>
                <a:ext uri="{FF2B5EF4-FFF2-40B4-BE49-F238E27FC236}">
                  <a16:creationId xmlns:a16="http://schemas.microsoft.com/office/drawing/2014/main" id="{FA19C74F-C5C6-49BA-9079-A1F0C8155C13}"/>
                </a:ext>
              </a:extLst>
            </p:cNvPr>
            <p:cNvSpPr>
              <a:spLocks noChangeArrowheads="1"/>
            </p:cNvSpPr>
            <p:nvPr/>
          </p:nvSpPr>
          <p:spPr bwMode="auto">
            <a:xfrm>
              <a:off x="1558" y="2157"/>
              <a:ext cx="7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2400" b="0" i="0" u="none" strike="noStrike" cap="none" normalizeH="0" baseline="0">
                <a:ln>
                  <a:noFill/>
                </a:ln>
                <a:solidFill>
                  <a:schemeClr val="tx1"/>
                </a:solidFill>
                <a:effectLst/>
                <a:latin typeface="Century Gothic" panose="020B0502020202020204" pitchFamily="34" charset="0"/>
              </a:endParaRPr>
            </a:p>
          </p:txBody>
        </p:sp>
        <p:sp>
          <p:nvSpPr>
            <p:cNvPr id="336" name="Rectangle 189">
              <a:extLst>
                <a:ext uri="{FF2B5EF4-FFF2-40B4-BE49-F238E27FC236}">
                  <a16:creationId xmlns:a16="http://schemas.microsoft.com/office/drawing/2014/main" id="{522CAC2D-B8B1-42F1-A2AF-5D6868B24102}"/>
                </a:ext>
              </a:extLst>
            </p:cNvPr>
            <p:cNvSpPr>
              <a:spLocks noChangeArrowheads="1"/>
            </p:cNvSpPr>
            <p:nvPr/>
          </p:nvSpPr>
          <p:spPr bwMode="auto">
            <a:xfrm>
              <a:off x="1965" y="2157"/>
              <a:ext cx="12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2400" b="0" i="0" u="none" strike="noStrike" cap="none" normalizeH="0" baseline="0">
                <a:ln>
                  <a:noFill/>
                </a:ln>
                <a:solidFill>
                  <a:schemeClr val="tx1"/>
                </a:solidFill>
                <a:effectLst/>
                <a:latin typeface="Century Gothic" panose="020B0502020202020204" pitchFamily="34" charset="0"/>
              </a:endParaRPr>
            </a:p>
          </p:txBody>
        </p:sp>
        <p:sp>
          <p:nvSpPr>
            <p:cNvPr id="337" name="Rectangle 190">
              <a:extLst>
                <a:ext uri="{FF2B5EF4-FFF2-40B4-BE49-F238E27FC236}">
                  <a16:creationId xmlns:a16="http://schemas.microsoft.com/office/drawing/2014/main" id="{65695A43-55D5-433C-96DD-A21A2B9DA3D6}"/>
                </a:ext>
              </a:extLst>
            </p:cNvPr>
            <p:cNvSpPr>
              <a:spLocks noChangeArrowheads="1"/>
            </p:cNvSpPr>
            <p:nvPr/>
          </p:nvSpPr>
          <p:spPr bwMode="auto">
            <a:xfrm>
              <a:off x="2386" y="2157"/>
              <a:ext cx="112"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2400" b="0" i="0" u="none" strike="noStrike" cap="none" normalizeH="0" baseline="0">
                <a:ln>
                  <a:noFill/>
                </a:ln>
                <a:solidFill>
                  <a:schemeClr val="tx1"/>
                </a:solidFill>
                <a:effectLst/>
                <a:latin typeface="Century Gothic" panose="020B0502020202020204" pitchFamily="34" charset="0"/>
              </a:endParaRPr>
            </a:p>
          </p:txBody>
        </p:sp>
        <p:sp>
          <p:nvSpPr>
            <p:cNvPr id="338" name="Rectangle 191">
              <a:extLst>
                <a:ext uri="{FF2B5EF4-FFF2-40B4-BE49-F238E27FC236}">
                  <a16:creationId xmlns:a16="http://schemas.microsoft.com/office/drawing/2014/main" id="{8FFCEC54-BEC6-46FB-A63E-EFB9749097B5}"/>
                </a:ext>
              </a:extLst>
            </p:cNvPr>
            <p:cNvSpPr>
              <a:spLocks noChangeArrowheads="1"/>
            </p:cNvSpPr>
            <p:nvPr/>
          </p:nvSpPr>
          <p:spPr bwMode="auto">
            <a:xfrm>
              <a:off x="2800" y="2157"/>
              <a:ext cx="11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2400" b="0" i="0" u="none" strike="noStrike" cap="none" normalizeH="0" baseline="0">
                <a:ln>
                  <a:noFill/>
                </a:ln>
                <a:solidFill>
                  <a:schemeClr val="tx1"/>
                </a:solidFill>
                <a:effectLst/>
                <a:latin typeface="Century Gothic" panose="020B0502020202020204" pitchFamily="34" charset="0"/>
              </a:endParaRPr>
            </a:p>
          </p:txBody>
        </p:sp>
        <p:sp>
          <p:nvSpPr>
            <p:cNvPr id="339" name="Rectangle 192">
              <a:extLst>
                <a:ext uri="{FF2B5EF4-FFF2-40B4-BE49-F238E27FC236}">
                  <a16:creationId xmlns:a16="http://schemas.microsoft.com/office/drawing/2014/main" id="{C348A248-5673-49E4-A889-626A39C9219B}"/>
                </a:ext>
              </a:extLst>
            </p:cNvPr>
            <p:cNvSpPr>
              <a:spLocks noChangeArrowheads="1"/>
            </p:cNvSpPr>
            <p:nvPr/>
          </p:nvSpPr>
          <p:spPr bwMode="auto">
            <a:xfrm>
              <a:off x="3212" y="2157"/>
              <a:ext cx="11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2400" b="0" i="0" u="none" strike="noStrike" cap="none" normalizeH="0" baseline="0">
                <a:ln>
                  <a:noFill/>
                </a:ln>
                <a:solidFill>
                  <a:schemeClr val="tx1"/>
                </a:solidFill>
                <a:effectLst/>
                <a:latin typeface="Century Gothic" panose="020B0502020202020204" pitchFamily="34" charset="0"/>
              </a:endParaRPr>
            </a:p>
          </p:txBody>
        </p:sp>
        <p:sp>
          <p:nvSpPr>
            <p:cNvPr id="340" name="Rectangle 193">
              <a:extLst>
                <a:ext uri="{FF2B5EF4-FFF2-40B4-BE49-F238E27FC236}">
                  <a16:creationId xmlns:a16="http://schemas.microsoft.com/office/drawing/2014/main" id="{0C0FC7AF-8062-4245-89FD-32B1C080E31D}"/>
                </a:ext>
              </a:extLst>
            </p:cNvPr>
            <p:cNvSpPr>
              <a:spLocks noChangeArrowheads="1"/>
            </p:cNvSpPr>
            <p:nvPr/>
          </p:nvSpPr>
          <p:spPr bwMode="auto">
            <a:xfrm>
              <a:off x="2348" y="2241"/>
              <a:ext cx="169"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Time</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41" name="Rectangle 194">
              <a:extLst>
                <a:ext uri="{FF2B5EF4-FFF2-40B4-BE49-F238E27FC236}">
                  <a16:creationId xmlns:a16="http://schemas.microsoft.com/office/drawing/2014/main" id="{5DAB3E96-4757-4CF1-B3F3-B143DE175DF2}"/>
                </a:ext>
              </a:extLst>
            </p:cNvPr>
            <p:cNvSpPr>
              <a:spLocks noChangeArrowheads="1"/>
            </p:cNvSpPr>
            <p:nvPr/>
          </p:nvSpPr>
          <p:spPr bwMode="auto">
            <a:xfrm rot="16200000">
              <a:off x="898" y="1519"/>
              <a:ext cx="753"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Surface Soil Moisture</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42" name="Rectangle 195">
              <a:extLst>
                <a:ext uri="{FF2B5EF4-FFF2-40B4-BE49-F238E27FC236}">
                  <a16:creationId xmlns:a16="http://schemas.microsoft.com/office/drawing/2014/main" id="{268DA902-4BCC-4399-ADDC-DDF34EF645EC}"/>
                </a:ext>
              </a:extLst>
            </p:cNvPr>
            <p:cNvSpPr>
              <a:spLocks noChangeArrowheads="1"/>
            </p:cNvSpPr>
            <p:nvPr/>
          </p:nvSpPr>
          <p:spPr bwMode="auto">
            <a:xfrm>
              <a:off x="3408" y="1290"/>
              <a:ext cx="549" cy="5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5" name="Line 198">
              <a:extLst>
                <a:ext uri="{FF2B5EF4-FFF2-40B4-BE49-F238E27FC236}">
                  <a16:creationId xmlns:a16="http://schemas.microsoft.com/office/drawing/2014/main" id="{D954FBCD-100C-4976-8AC6-810CBE09F23F}"/>
                </a:ext>
              </a:extLst>
            </p:cNvPr>
            <p:cNvSpPr>
              <a:spLocks noChangeShapeType="1"/>
            </p:cNvSpPr>
            <p:nvPr/>
          </p:nvSpPr>
          <p:spPr bwMode="auto">
            <a:xfrm>
              <a:off x="3451" y="1464"/>
              <a:ext cx="76"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6" name="Line 199">
              <a:extLst>
                <a:ext uri="{FF2B5EF4-FFF2-40B4-BE49-F238E27FC236}">
                  <a16:creationId xmlns:a16="http://schemas.microsoft.com/office/drawing/2014/main" id="{B8CB3EBD-A74B-4C57-8B85-51FD6D1A4D4A}"/>
                </a:ext>
              </a:extLst>
            </p:cNvPr>
            <p:cNvSpPr>
              <a:spLocks noChangeShapeType="1"/>
            </p:cNvSpPr>
            <p:nvPr/>
          </p:nvSpPr>
          <p:spPr bwMode="auto">
            <a:xfrm>
              <a:off x="3451" y="1464"/>
              <a:ext cx="76"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7" name="Line 200">
              <a:extLst>
                <a:ext uri="{FF2B5EF4-FFF2-40B4-BE49-F238E27FC236}">
                  <a16:creationId xmlns:a16="http://schemas.microsoft.com/office/drawing/2014/main" id="{E3068C0B-0B48-480C-B0F5-7B266CFAC6CE}"/>
                </a:ext>
              </a:extLst>
            </p:cNvPr>
            <p:cNvSpPr>
              <a:spLocks noChangeShapeType="1"/>
            </p:cNvSpPr>
            <p:nvPr/>
          </p:nvSpPr>
          <p:spPr bwMode="auto">
            <a:xfrm>
              <a:off x="3451" y="1464"/>
              <a:ext cx="76"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8" name="Line 201">
              <a:extLst>
                <a:ext uri="{FF2B5EF4-FFF2-40B4-BE49-F238E27FC236}">
                  <a16:creationId xmlns:a16="http://schemas.microsoft.com/office/drawing/2014/main" id="{8968EF8F-2C04-4802-9D85-D64DD3700764}"/>
                </a:ext>
              </a:extLst>
            </p:cNvPr>
            <p:cNvSpPr>
              <a:spLocks noChangeShapeType="1"/>
            </p:cNvSpPr>
            <p:nvPr/>
          </p:nvSpPr>
          <p:spPr bwMode="auto">
            <a:xfrm>
              <a:off x="3451" y="1464"/>
              <a:ext cx="76"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9" name="Rectangle 202">
              <a:extLst>
                <a:ext uri="{FF2B5EF4-FFF2-40B4-BE49-F238E27FC236}">
                  <a16:creationId xmlns:a16="http://schemas.microsoft.com/office/drawing/2014/main" id="{2AE48BA4-DBB7-4AA7-8C04-BEF260D065CB}"/>
                </a:ext>
              </a:extLst>
            </p:cNvPr>
            <p:cNvSpPr>
              <a:spLocks noChangeArrowheads="1"/>
            </p:cNvSpPr>
            <p:nvPr/>
          </p:nvSpPr>
          <p:spPr bwMode="auto">
            <a:xfrm>
              <a:off x="3442" y="1515"/>
              <a:ext cx="98" cy="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0" name="Line 203">
              <a:extLst>
                <a:ext uri="{FF2B5EF4-FFF2-40B4-BE49-F238E27FC236}">
                  <a16:creationId xmlns:a16="http://schemas.microsoft.com/office/drawing/2014/main" id="{93003576-0F5A-4B3F-89C9-DADE2F6EB108}"/>
                </a:ext>
              </a:extLst>
            </p:cNvPr>
            <p:cNvSpPr>
              <a:spLocks noChangeShapeType="1"/>
            </p:cNvSpPr>
            <p:nvPr/>
          </p:nvSpPr>
          <p:spPr bwMode="auto">
            <a:xfrm>
              <a:off x="3451" y="1562"/>
              <a:ext cx="76"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1" name="Line 204">
              <a:extLst>
                <a:ext uri="{FF2B5EF4-FFF2-40B4-BE49-F238E27FC236}">
                  <a16:creationId xmlns:a16="http://schemas.microsoft.com/office/drawing/2014/main" id="{922C26A8-D6C9-478F-891F-E31DAD32DE9F}"/>
                </a:ext>
              </a:extLst>
            </p:cNvPr>
            <p:cNvSpPr>
              <a:spLocks noChangeShapeType="1"/>
            </p:cNvSpPr>
            <p:nvPr/>
          </p:nvSpPr>
          <p:spPr bwMode="auto">
            <a:xfrm>
              <a:off x="3451" y="1562"/>
              <a:ext cx="76"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2" name="Line 205">
              <a:extLst>
                <a:ext uri="{FF2B5EF4-FFF2-40B4-BE49-F238E27FC236}">
                  <a16:creationId xmlns:a16="http://schemas.microsoft.com/office/drawing/2014/main" id="{D44C4154-F2A3-4EFD-95DC-8A16028829BC}"/>
                </a:ext>
              </a:extLst>
            </p:cNvPr>
            <p:cNvSpPr>
              <a:spLocks noChangeShapeType="1"/>
            </p:cNvSpPr>
            <p:nvPr/>
          </p:nvSpPr>
          <p:spPr bwMode="auto">
            <a:xfrm>
              <a:off x="3451" y="1562"/>
              <a:ext cx="76"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3" name="Line 206">
              <a:extLst>
                <a:ext uri="{FF2B5EF4-FFF2-40B4-BE49-F238E27FC236}">
                  <a16:creationId xmlns:a16="http://schemas.microsoft.com/office/drawing/2014/main" id="{B6665C53-A9C4-4143-8705-822EEA5669FB}"/>
                </a:ext>
              </a:extLst>
            </p:cNvPr>
            <p:cNvSpPr>
              <a:spLocks noChangeShapeType="1"/>
            </p:cNvSpPr>
            <p:nvPr/>
          </p:nvSpPr>
          <p:spPr bwMode="auto">
            <a:xfrm>
              <a:off x="3451" y="1562"/>
              <a:ext cx="76"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4" name="Rectangle 207">
              <a:extLst>
                <a:ext uri="{FF2B5EF4-FFF2-40B4-BE49-F238E27FC236}">
                  <a16:creationId xmlns:a16="http://schemas.microsoft.com/office/drawing/2014/main" id="{63F323D0-6FE3-4A78-A2C7-DE7694705AFE}"/>
                </a:ext>
              </a:extLst>
            </p:cNvPr>
            <p:cNvSpPr>
              <a:spLocks noChangeArrowheads="1"/>
            </p:cNvSpPr>
            <p:nvPr/>
          </p:nvSpPr>
          <p:spPr bwMode="auto">
            <a:xfrm>
              <a:off x="3442" y="1613"/>
              <a:ext cx="98" cy="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5" name="Line 208">
              <a:extLst>
                <a:ext uri="{FF2B5EF4-FFF2-40B4-BE49-F238E27FC236}">
                  <a16:creationId xmlns:a16="http://schemas.microsoft.com/office/drawing/2014/main" id="{46B4A9F8-EFBB-4983-8FAE-FA4608D84932}"/>
                </a:ext>
              </a:extLst>
            </p:cNvPr>
            <p:cNvSpPr>
              <a:spLocks noChangeShapeType="1"/>
            </p:cNvSpPr>
            <p:nvPr/>
          </p:nvSpPr>
          <p:spPr bwMode="auto">
            <a:xfrm>
              <a:off x="3451" y="1660"/>
              <a:ext cx="76"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4" name="Line 209">
              <a:extLst>
                <a:ext uri="{FF2B5EF4-FFF2-40B4-BE49-F238E27FC236}">
                  <a16:creationId xmlns:a16="http://schemas.microsoft.com/office/drawing/2014/main" id="{BE7C7D11-D4BC-4D79-A0E6-7156114DB520}"/>
                </a:ext>
              </a:extLst>
            </p:cNvPr>
            <p:cNvSpPr>
              <a:spLocks noChangeShapeType="1"/>
            </p:cNvSpPr>
            <p:nvPr/>
          </p:nvSpPr>
          <p:spPr bwMode="auto">
            <a:xfrm>
              <a:off x="3451" y="1660"/>
              <a:ext cx="76"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5" name="Line 210">
              <a:extLst>
                <a:ext uri="{FF2B5EF4-FFF2-40B4-BE49-F238E27FC236}">
                  <a16:creationId xmlns:a16="http://schemas.microsoft.com/office/drawing/2014/main" id="{85CF7AFA-40BD-4E98-9C60-2BB0A6CE79C0}"/>
                </a:ext>
              </a:extLst>
            </p:cNvPr>
            <p:cNvSpPr>
              <a:spLocks noChangeShapeType="1"/>
            </p:cNvSpPr>
            <p:nvPr/>
          </p:nvSpPr>
          <p:spPr bwMode="auto">
            <a:xfrm>
              <a:off x="3451" y="1660"/>
              <a:ext cx="76"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6" name="Line 211">
              <a:extLst>
                <a:ext uri="{FF2B5EF4-FFF2-40B4-BE49-F238E27FC236}">
                  <a16:creationId xmlns:a16="http://schemas.microsoft.com/office/drawing/2014/main" id="{63D9AAF9-5E61-49CE-8C52-AAC5D670EC0E}"/>
                </a:ext>
              </a:extLst>
            </p:cNvPr>
            <p:cNvSpPr>
              <a:spLocks noChangeShapeType="1"/>
            </p:cNvSpPr>
            <p:nvPr/>
          </p:nvSpPr>
          <p:spPr bwMode="auto">
            <a:xfrm>
              <a:off x="3451" y="1660"/>
              <a:ext cx="76"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7" name="Rectangle 212">
              <a:extLst>
                <a:ext uri="{FF2B5EF4-FFF2-40B4-BE49-F238E27FC236}">
                  <a16:creationId xmlns:a16="http://schemas.microsoft.com/office/drawing/2014/main" id="{2E1174D4-ED8A-4249-A2A4-A9E68D488BBE}"/>
                </a:ext>
              </a:extLst>
            </p:cNvPr>
            <p:cNvSpPr>
              <a:spLocks noChangeArrowheads="1"/>
            </p:cNvSpPr>
            <p:nvPr/>
          </p:nvSpPr>
          <p:spPr bwMode="auto">
            <a:xfrm>
              <a:off x="3442" y="1711"/>
              <a:ext cx="98" cy="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8" name="Line 213">
              <a:extLst>
                <a:ext uri="{FF2B5EF4-FFF2-40B4-BE49-F238E27FC236}">
                  <a16:creationId xmlns:a16="http://schemas.microsoft.com/office/drawing/2014/main" id="{2D9516F8-3851-4792-8911-F390DBCAB36B}"/>
                </a:ext>
              </a:extLst>
            </p:cNvPr>
            <p:cNvSpPr>
              <a:spLocks noChangeShapeType="1"/>
            </p:cNvSpPr>
            <p:nvPr/>
          </p:nvSpPr>
          <p:spPr bwMode="auto">
            <a:xfrm>
              <a:off x="3451" y="1758"/>
              <a:ext cx="76"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9" name="Line 214">
              <a:extLst>
                <a:ext uri="{FF2B5EF4-FFF2-40B4-BE49-F238E27FC236}">
                  <a16:creationId xmlns:a16="http://schemas.microsoft.com/office/drawing/2014/main" id="{4ABB7750-951B-4191-9028-685523D12710}"/>
                </a:ext>
              </a:extLst>
            </p:cNvPr>
            <p:cNvSpPr>
              <a:spLocks noChangeShapeType="1"/>
            </p:cNvSpPr>
            <p:nvPr/>
          </p:nvSpPr>
          <p:spPr bwMode="auto">
            <a:xfrm>
              <a:off x="3451" y="1758"/>
              <a:ext cx="76"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0" name="Line 215">
              <a:extLst>
                <a:ext uri="{FF2B5EF4-FFF2-40B4-BE49-F238E27FC236}">
                  <a16:creationId xmlns:a16="http://schemas.microsoft.com/office/drawing/2014/main" id="{6F070F91-6FBC-4A7E-8C5B-0CB8CB1E0612}"/>
                </a:ext>
              </a:extLst>
            </p:cNvPr>
            <p:cNvSpPr>
              <a:spLocks noChangeShapeType="1"/>
            </p:cNvSpPr>
            <p:nvPr/>
          </p:nvSpPr>
          <p:spPr bwMode="auto">
            <a:xfrm>
              <a:off x="3451" y="1758"/>
              <a:ext cx="76"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1" name="Line 216">
              <a:extLst>
                <a:ext uri="{FF2B5EF4-FFF2-40B4-BE49-F238E27FC236}">
                  <a16:creationId xmlns:a16="http://schemas.microsoft.com/office/drawing/2014/main" id="{7AF8D919-58FE-42FD-AA09-0D4A4F263BE7}"/>
                </a:ext>
              </a:extLst>
            </p:cNvPr>
            <p:cNvSpPr>
              <a:spLocks noChangeShapeType="1"/>
            </p:cNvSpPr>
            <p:nvPr/>
          </p:nvSpPr>
          <p:spPr bwMode="auto">
            <a:xfrm>
              <a:off x="3451" y="1758"/>
              <a:ext cx="76"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2" name="Rectangle 217">
              <a:extLst>
                <a:ext uri="{FF2B5EF4-FFF2-40B4-BE49-F238E27FC236}">
                  <a16:creationId xmlns:a16="http://schemas.microsoft.com/office/drawing/2014/main" id="{E58205E2-1BD8-4D39-BE0F-5277B9E406E8}"/>
                </a:ext>
              </a:extLst>
            </p:cNvPr>
            <p:cNvSpPr>
              <a:spLocks noChangeArrowheads="1"/>
            </p:cNvSpPr>
            <p:nvPr/>
          </p:nvSpPr>
          <p:spPr bwMode="auto">
            <a:xfrm>
              <a:off x="3570" y="1443"/>
              <a:ext cx="35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Century Gothic" panose="020B0502020202020204" pitchFamily="34" charset="0"/>
                </a:rPr>
                <a:t>2-inch </a:t>
              </a:r>
              <a:r>
                <a:rPr kumimoji="0" lang="en-US" altLang="en-US" sz="600" b="0" i="0" u="none" strike="noStrike" cap="none" normalizeH="0" baseline="0" dirty="0" err="1">
                  <a:ln>
                    <a:noFill/>
                  </a:ln>
                  <a:solidFill>
                    <a:srgbClr val="000000"/>
                  </a:solidFill>
                  <a:effectLst/>
                  <a:latin typeface="Century Gothic" panose="020B0502020202020204" pitchFamily="34" charset="0"/>
                </a:rPr>
                <a:t>Mesonet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713" name="Rectangle 218">
              <a:extLst>
                <a:ext uri="{FF2B5EF4-FFF2-40B4-BE49-F238E27FC236}">
                  <a16:creationId xmlns:a16="http://schemas.microsoft.com/office/drawing/2014/main" id="{1B8298A3-6A0C-40B5-8CA8-816FD9751B6D}"/>
                </a:ext>
              </a:extLst>
            </p:cNvPr>
            <p:cNvSpPr>
              <a:spLocks noChangeArrowheads="1"/>
            </p:cNvSpPr>
            <p:nvPr/>
          </p:nvSpPr>
          <p:spPr bwMode="auto">
            <a:xfrm>
              <a:off x="3570" y="1540"/>
              <a:ext cx="35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entury Gothic" panose="020B0502020202020204" pitchFamily="34" charset="0"/>
                </a:rPr>
                <a:t>4-inch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14" name="Rectangle 219">
              <a:extLst>
                <a:ext uri="{FF2B5EF4-FFF2-40B4-BE49-F238E27FC236}">
                  <a16:creationId xmlns:a16="http://schemas.microsoft.com/office/drawing/2014/main" id="{833279A9-64B9-4D1F-B3E3-7670FDE3CAFE}"/>
                </a:ext>
              </a:extLst>
            </p:cNvPr>
            <p:cNvSpPr>
              <a:spLocks noChangeArrowheads="1"/>
            </p:cNvSpPr>
            <p:nvPr/>
          </p:nvSpPr>
          <p:spPr bwMode="auto">
            <a:xfrm>
              <a:off x="3570" y="1638"/>
              <a:ext cx="35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entury Gothic" panose="020B0502020202020204" pitchFamily="34" charset="0"/>
                </a:rPr>
                <a:t>8-inch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15" name="Rectangle 220">
              <a:extLst>
                <a:ext uri="{FF2B5EF4-FFF2-40B4-BE49-F238E27FC236}">
                  <a16:creationId xmlns:a16="http://schemas.microsoft.com/office/drawing/2014/main" id="{5D74DC52-FD24-4FA7-8804-1A2F91255888}"/>
                </a:ext>
              </a:extLst>
            </p:cNvPr>
            <p:cNvSpPr>
              <a:spLocks noChangeArrowheads="1"/>
            </p:cNvSpPr>
            <p:nvPr/>
          </p:nvSpPr>
          <p:spPr bwMode="auto">
            <a:xfrm>
              <a:off x="3570" y="1736"/>
              <a:ext cx="26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16" name="Rectangle 221">
              <a:extLst>
                <a:ext uri="{FF2B5EF4-FFF2-40B4-BE49-F238E27FC236}">
                  <a16:creationId xmlns:a16="http://schemas.microsoft.com/office/drawing/2014/main" id="{57DADACB-C5E2-40CA-9990-BDD9070BD2C3}"/>
                </a:ext>
              </a:extLst>
            </p:cNvPr>
            <p:cNvSpPr>
              <a:spLocks noChangeArrowheads="1"/>
            </p:cNvSpPr>
            <p:nvPr/>
          </p:nvSpPr>
          <p:spPr bwMode="auto">
            <a:xfrm>
              <a:off x="1520" y="902"/>
              <a:ext cx="1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PVRT</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717" name="Rectangle 222">
              <a:extLst>
                <a:ext uri="{FF2B5EF4-FFF2-40B4-BE49-F238E27FC236}">
                  <a16:creationId xmlns:a16="http://schemas.microsoft.com/office/drawing/2014/main" id="{D81C3C15-C0F2-4F0B-A3C1-86347996EF45}"/>
                </a:ext>
              </a:extLst>
            </p:cNvPr>
            <p:cNvSpPr>
              <a:spLocks noChangeArrowheads="1"/>
            </p:cNvSpPr>
            <p:nvPr/>
          </p:nvSpPr>
          <p:spPr bwMode="auto">
            <a:xfrm>
              <a:off x="1520" y="804"/>
              <a:ext cx="180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SMAP vs. </a:t>
              </a:r>
              <a:r>
                <a:rPr kumimoji="0" lang="en-US" altLang="en-US" sz="1100" b="0" i="0" u="none" strike="noStrike" cap="none" normalizeH="0" baseline="0" dirty="0" err="1">
                  <a:ln>
                    <a:noFill/>
                  </a:ln>
                  <a:solidFill>
                    <a:schemeClr val="tx1">
                      <a:lumMod val="75000"/>
                      <a:lumOff val="25000"/>
                    </a:schemeClr>
                  </a:solidFill>
                  <a:effectLst/>
                  <a:latin typeface="Century Gothic" panose="020B0502020202020204" pitchFamily="34" charset="0"/>
                </a:rPr>
                <a:t>Mesonet</a:t>
              </a: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 Daily Surface Soil Moisture</a:t>
              </a:r>
              <a:endParaRPr kumimoji="0" lang="en-US" altLang="en-US" sz="2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792" name="TextBox 791">
            <a:extLst>
              <a:ext uri="{FF2B5EF4-FFF2-40B4-BE49-F238E27FC236}">
                <a16:creationId xmlns:a16="http://schemas.microsoft.com/office/drawing/2014/main" id="{9D2B1657-A861-4C95-A180-2F50B7B1438F}"/>
              </a:ext>
            </a:extLst>
          </p:cNvPr>
          <p:cNvSpPr txBox="1"/>
          <p:nvPr/>
        </p:nvSpPr>
        <p:spPr>
          <a:xfrm>
            <a:off x="5476324" y="1626660"/>
            <a:ext cx="855704" cy="1266957"/>
          </a:xfrm>
          <a:prstGeom prst="rect">
            <a:avLst/>
          </a:prstGeom>
          <a:solidFill>
            <a:schemeClr val="bg1"/>
          </a:solidFill>
        </p:spPr>
        <p:txBody>
          <a:bodyPr wrap="square" rtlCol="0">
            <a:spAutoFit/>
          </a:bodyPr>
          <a:lstStyle/>
          <a:p>
            <a:endParaRPr lang="en-US" dirty="0"/>
          </a:p>
        </p:txBody>
      </p:sp>
      <p:sp>
        <p:nvSpPr>
          <p:cNvPr id="793" name="TextBox 792">
            <a:extLst>
              <a:ext uri="{FF2B5EF4-FFF2-40B4-BE49-F238E27FC236}">
                <a16:creationId xmlns:a16="http://schemas.microsoft.com/office/drawing/2014/main" id="{B3BCFFAD-FEF5-4113-A393-F053298A61B7}"/>
              </a:ext>
            </a:extLst>
          </p:cNvPr>
          <p:cNvSpPr txBox="1"/>
          <p:nvPr/>
        </p:nvSpPr>
        <p:spPr>
          <a:xfrm>
            <a:off x="5513094" y="4321833"/>
            <a:ext cx="902656" cy="1266957"/>
          </a:xfrm>
          <a:prstGeom prst="rect">
            <a:avLst/>
          </a:prstGeom>
          <a:solidFill>
            <a:schemeClr val="bg1"/>
          </a:solidFill>
        </p:spPr>
        <p:txBody>
          <a:bodyPr wrap="square" rtlCol="0">
            <a:spAutoFit/>
          </a:bodyPr>
          <a:lstStyle/>
          <a:p>
            <a:endParaRPr lang="en-US" dirty="0"/>
          </a:p>
        </p:txBody>
      </p:sp>
      <p:sp>
        <p:nvSpPr>
          <p:cNvPr id="273" name="Google Shape;273;g70dd80c192_0_691"/>
          <p:cNvSpPr/>
          <p:nvPr/>
        </p:nvSpPr>
        <p:spPr>
          <a:xfrm>
            <a:off x="495300" y="342900"/>
            <a:ext cx="971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3600" b="0" i="0" u="none" strike="noStrike" cap="none" dirty="0">
              <a:solidFill>
                <a:srgbClr val="000000"/>
              </a:solidFill>
              <a:latin typeface="Arial"/>
              <a:ea typeface="Arial"/>
              <a:cs typeface="Arial"/>
              <a:sym typeface="Arial"/>
            </a:endParaRPr>
          </a:p>
        </p:txBody>
      </p:sp>
      <p:sp>
        <p:nvSpPr>
          <p:cNvPr id="648" name="TextBox 647">
            <a:extLst>
              <a:ext uri="{FF2B5EF4-FFF2-40B4-BE49-F238E27FC236}">
                <a16:creationId xmlns:a16="http://schemas.microsoft.com/office/drawing/2014/main" id="{0A77BF4A-385C-4B93-B01A-6A0C324C69D0}"/>
              </a:ext>
            </a:extLst>
          </p:cNvPr>
          <p:cNvSpPr txBox="1"/>
          <p:nvPr/>
        </p:nvSpPr>
        <p:spPr>
          <a:xfrm>
            <a:off x="1672381" y="6323576"/>
            <a:ext cx="9012237"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Daily time series of 5-cm SMAP, 2-inch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4-inch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and 8-inch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from July 1-October 31, 2019 at four sample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stations (PVRT, FCHV, HARD, and LXGN)</a:t>
            </a:r>
            <a:endParaRPr lang="en-US" dirty="0">
              <a:solidFill>
                <a:schemeClr val="tx1">
                  <a:lumMod val="75000"/>
                  <a:lumOff val="25000"/>
                </a:schemeClr>
              </a:solidFill>
            </a:endParaRPr>
          </a:p>
        </p:txBody>
      </p:sp>
      <p:grpSp>
        <p:nvGrpSpPr>
          <p:cNvPr id="12" name="Group 4">
            <a:extLst>
              <a:ext uri="{FF2B5EF4-FFF2-40B4-BE49-F238E27FC236}">
                <a16:creationId xmlns:a16="http://schemas.microsoft.com/office/drawing/2014/main" id="{8246FF3A-24A0-4529-96CF-E5EA24352477}"/>
              </a:ext>
            </a:extLst>
          </p:cNvPr>
          <p:cNvGrpSpPr>
            <a:grpSpLocks noChangeAspect="1"/>
          </p:cNvGrpSpPr>
          <p:nvPr/>
        </p:nvGrpSpPr>
        <p:grpSpPr bwMode="auto">
          <a:xfrm>
            <a:off x="6024191" y="3618392"/>
            <a:ext cx="4542195" cy="2592702"/>
            <a:chOff x="3635" y="2335"/>
            <a:chExt cx="2973" cy="1697"/>
          </a:xfrm>
        </p:grpSpPr>
        <p:sp>
          <p:nvSpPr>
            <p:cNvPr id="13" name="AutoShape 3">
              <a:extLst>
                <a:ext uri="{FF2B5EF4-FFF2-40B4-BE49-F238E27FC236}">
                  <a16:creationId xmlns:a16="http://schemas.microsoft.com/office/drawing/2014/main" id="{8F968627-82E6-4F60-ABFA-23C03FCAD0FD}"/>
                </a:ext>
              </a:extLst>
            </p:cNvPr>
            <p:cNvSpPr>
              <a:spLocks noChangeAspect="1" noChangeArrowheads="1" noTextEdit="1"/>
            </p:cNvSpPr>
            <p:nvPr/>
          </p:nvSpPr>
          <p:spPr bwMode="auto">
            <a:xfrm>
              <a:off x="3682" y="2335"/>
              <a:ext cx="2917" cy="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 name="Rectangle 5">
              <a:extLst>
                <a:ext uri="{FF2B5EF4-FFF2-40B4-BE49-F238E27FC236}">
                  <a16:creationId xmlns:a16="http://schemas.microsoft.com/office/drawing/2014/main" id="{4A2F81BC-FBE5-42FC-BA97-3F5F813BEEA3}"/>
                </a:ext>
              </a:extLst>
            </p:cNvPr>
            <p:cNvSpPr>
              <a:spLocks noChangeArrowheads="1"/>
            </p:cNvSpPr>
            <p:nvPr/>
          </p:nvSpPr>
          <p:spPr bwMode="auto">
            <a:xfrm>
              <a:off x="3682" y="2335"/>
              <a:ext cx="2926" cy="16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Century Gothic" panose="020B0502020202020204" pitchFamily="34" charset="0"/>
              </a:endParaRPr>
            </a:p>
          </p:txBody>
        </p:sp>
        <p:sp>
          <p:nvSpPr>
            <p:cNvPr id="15" name="Rectangle 6">
              <a:extLst>
                <a:ext uri="{FF2B5EF4-FFF2-40B4-BE49-F238E27FC236}">
                  <a16:creationId xmlns:a16="http://schemas.microsoft.com/office/drawing/2014/main" id="{C8C8E239-1F86-4DDC-B387-6596322D7D2C}"/>
                </a:ext>
              </a:extLst>
            </p:cNvPr>
            <p:cNvSpPr>
              <a:spLocks noChangeArrowheads="1"/>
            </p:cNvSpPr>
            <p:nvPr/>
          </p:nvSpPr>
          <p:spPr bwMode="auto">
            <a:xfrm>
              <a:off x="3682" y="2335"/>
              <a:ext cx="2926" cy="1679"/>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6" name="Rectangle 7">
              <a:extLst>
                <a:ext uri="{FF2B5EF4-FFF2-40B4-BE49-F238E27FC236}">
                  <a16:creationId xmlns:a16="http://schemas.microsoft.com/office/drawing/2014/main" id="{2F7D0076-C10D-4883-BCA0-37EF580D4B93}"/>
                </a:ext>
              </a:extLst>
            </p:cNvPr>
            <p:cNvSpPr>
              <a:spLocks noChangeArrowheads="1"/>
            </p:cNvSpPr>
            <p:nvPr/>
          </p:nvSpPr>
          <p:spPr bwMode="auto">
            <a:xfrm>
              <a:off x="3910" y="2577"/>
              <a:ext cx="1997" cy="1232"/>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7" name="Line 8">
              <a:extLst>
                <a:ext uri="{FF2B5EF4-FFF2-40B4-BE49-F238E27FC236}">
                  <a16:creationId xmlns:a16="http://schemas.microsoft.com/office/drawing/2014/main" id="{49C8132E-8B87-41EF-B6E0-CFED3EA22BD2}"/>
                </a:ext>
              </a:extLst>
            </p:cNvPr>
            <p:cNvSpPr>
              <a:spLocks noChangeShapeType="1"/>
            </p:cNvSpPr>
            <p:nvPr/>
          </p:nvSpPr>
          <p:spPr bwMode="auto">
            <a:xfrm>
              <a:off x="3910" y="3586"/>
              <a:ext cx="1997"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9">
              <a:extLst>
                <a:ext uri="{FF2B5EF4-FFF2-40B4-BE49-F238E27FC236}">
                  <a16:creationId xmlns:a16="http://schemas.microsoft.com/office/drawing/2014/main" id="{0B5591A6-A31D-49A9-A4F4-BFB9AA3297BD}"/>
                </a:ext>
              </a:extLst>
            </p:cNvPr>
            <p:cNvSpPr>
              <a:spLocks noChangeShapeType="1"/>
            </p:cNvSpPr>
            <p:nvPr/>
          </p:nvSpPr>
          <p:spPr bwMode="auto">
            <a:xfrm>
              <a:off x="3910" y="3228"/>
              <a:ext cx="1997"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9" name="Line 10">
              <a:extLst>
                <a:ext uri="{FF2B5EF4-FFF2-40B4-BE49-F238E27FC236}">
                  <a16:creationId xmlns:a16="http://schemas.microsoft.com/office/drawing/2014/main" id="{74638301-F03A-4BC8-B85B-2854D87F98E8}"/>
                </a:ext>
              </a:extLst>
            </p:cNvPr>
            <p:cNvSpPr>
              <a:spLocks noChangeShapeType="1"/>
            </p:cNvSpPr>
            <p:nvPr/>
          </p:nvSpPr>
          <p:spPr bwMode="auto">
            <a:xfrm>
              <a:off x="3910" y="2870"/>
              <a:ext cx="1997"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0" name="Line 11">
              <a:extLst>
                <a:ext uri="{FF2B5EF4-FFF2-40B4-BE49-F238E27FC236}">
                  <a16:creationId xmlns:a16="http://schemas.microsoft.com/office/drawing/2014/main" id="{5170B3DB-9303-4EA7-99D5-E87B422518CE}"/>
                </a:ext>
              </a:extLst>
            </p:cNvPr>
            <p:cNvSpPr>
              <a:spLocks noChangeShapeType="1"/>
            </p:cNvSpPr>
            <p:nvPr/>
          </p:nvSpPr>
          <p:spPr bwMode="auto">
            <a:xfrm flipV="1">
              <a:off x="4230"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 name="Line 12">
              <a:extLst>
                <a:ext uri="{FF2B5EF4-FFF2-40B4-BE49-F238E27FC236}">
                  <a16:creationId xmlns:a16="http://schemas.microsoft.com/office/drawing/2014/main" id="{2219DD94-7FCE-47A0-8DA1-D49A00CF52B7}"/>
                </a:ext>
              </a:extLst>
            </p:cNvPr>
            <p:cNvSpPr>
              <a:spLocks noChangeShapeType="1"/>
            </p:cNvSpPr>
            <p:nvPr/>
          </p:nvSpPr>
          <p:spPr bwMode="auto">
            <a:xfrm flipV="1">
              <a:off x="4690"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2" name="Line 13">
              <a:extLst>
                <a:ext uri="{FF2B5EF4-FFF2-40B4-BE49-F238E27FC236}">
                  <a16:creationId xmlns:a16="http://schemas.microsoft.com/office/drawing/2014/main" id="{6C9109AA-F5F6-4E93-A452-7F59D6F60D23}"/>
                </a:ext>
              </a:extLst>
            </p:cNvPr>
            <p:cNvSpPr>
              <a:spLocks noChangeShapeType="1"/>
            </p:cNvSpPr>
            <p:nvPr/>
          </p:nvSpPr>
          <p:spPr bwMode="auto">
            <a:xfrm flipV="1">
              <a:off x="5145"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3" name="Line 14">
              <a:extLst>
                <a:ext uri="{FF2B5EF4-FFF2-40B4-BE49-F238E27FC236}">
                  <a16:creationId xmlns:a16="http://schemas.microsoft.com/office/drawing/2014/main" id="{FF3E6BCF-E18C-4CD5-AAF6-D8451F6F0728}"/>
                </a:ext>
              </a:extLst>
            </p:cNvPr>
            <p:cNvSpPr>
              <a:spLocks noChangeShapeType="1"/>
            </p:cNvSpPr>
            <p:nvPr/>
          </p:nvSpPr>
          <p:spPr bwMode="auto">
            <a:xfrm flipV="1">
              <a:off x="5600"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Line 15">
              <a:extLst>
                <a:ext uri="{FF2B5EF4-FFF2-40B4-BE49-F238E27FC236}">
                  <a16:creationId xmlns:a16="http://schemas.microsoft.com/office/drawing/2014/main" id="{4BB4F68B-E642-4E42-9258-F890372B406E}"/>
                </a:ext>
              </a:extLst>
            </p:cNvPr>
            <p:cNvSpPr>
              <a:spLocks noChangeShapeType="1"/>
            </p:cNvSpPr>
            <p:nvPr/>
          </p:nvSpPr>
          <p:spPr bwMode="auto">
            <a:xfrm>
              <a:off x="3910" y="3763"/>
              <a:ext cx="1997"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 name="Line 16">
              <a:extLst>
                <a:ext uri="{FF2B5EF4-FFF2-40B4-BE49-F238E27FC236}">
                  <a16:creationId xmlns:a16="http://schemas.microsoft.com/office/drawing/2014/main" id="{96734036-AF75-4EDC-948A-216416E2C0B3}"/>
                </a:ext>
              </a:extLst>
            </p:cNvPr>
            <p:cNvSpPr>
              <a:spLocks noChangeShapeType="1"/>
            </p:cNvSpPr>
            <p:nvPr/>
          </p:nvSpPr>
          <p:spPr bwMode="auto">
            <a:xfrm>
              <a:off x="3910" y="3405"/>
              <a:ext cx="1997"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 name="Line 17">
              <a:extLst>
                <a:ext uri="{FF2B5EF4-FFF2-40B4-BE49-F238E27FC236}">
                  <a16:creationId xmlns:a16="http://schemas.microsoft.com/office/drawing/2014/main" id="{71359689-E32E-4EE0-AA9C-4E93B138D725}"/>
                </a:ext>
              </a:extLst>
            </p:cNvPr>
            <p:cNvSpPr>
              <a:spLocks noChangeShapeType="1"/>
            </p:cNvSpPr>
            <p:nvPr/>
          </p:nvSpPr>
          <p:spPr bwMode="auto">
            <a:xfrm>
              <a:off x="3910" y="3051"/>
              <a:ext cx="1997"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 name="Line 18">
              <a:extLst>
                <a:ext uri="{FF2B5EF4-FFF2-40B4-BE49-F238E27FC236}">
                  <a16:creationId xmlns:a16="http://schemas.microsoft.com/office/drawing/2014/main" id="{DE8915E8-F99A-4F5A-AFB7-2A176A998F98}"/>
                </a:ext>
              </a:extLst>
            </p:cNvPr>
            <p:cNvSpPr>
              <a:spLocks noChangeShapeType="1"/>
            </p:cNvSpPr>
            <p:nvPr/>
          </p:nvSpPr>
          <p:spPr bwMode="auto">
            <a:xfrm>
              <a:off x="3910" y="2693"/>
              <a:ext cx="1997"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 name="Line 19">
              <a:extLst>
                <a:ext uri="{FF2B5EF4-FFF2-40B4-BE49-F238E27FC236}">
                  <a16:creationId xmlns:a16="http://schemas.microsoft.com/office/drawing/2014/main" id="{E6D62952-E881-4514-B425-93E6756BB21F}"/>
                </a:ext>
              </a:extLst>
            </p:cNvPr>
            <p:cNvSpPr>
              <a:spLocks noChangeShapeType="1"/>
            </p:cNvSpPr>
            <p:nvPr/>
          </p:nvSpPr>
          <p:spPr bwMode="auto">
            <a:xfrm flipV="1">
              <a:off x="4003"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 name="Line 20">
              <a:extLst>
                <a:ext uri="{FF2B5EF4-FFF2-40B4-BE49-F238E27FC236}">
                  <a16:creationId xmlns:a16="http://schemas.microsoft.com/office/drawing/2014/main" id="{D47951ED-8D3A-45B3-A875-62A6B805598F}"/>
                </a:ext>
              </a:extLst>
            </p:cNvPr>
            <p:cNvSpPr>
              <a:spLocks noChangeShapeType="1"/>
            </p:cNvSpPr>
            <p:nvPr/>
          </p:nvSpPr>
          <p:spPr bwMode="auto">
            <a:xfrm flipV="1">
              <a:off x="4462"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 name="Line 21">
              <a:extLst>
                <a:ext uri="{FF2B5EF4-FFF2-40B4-BE49-F238E27FC236}">
                  <a16:creationId xmlns:a16="http://schemas.microsoft.com/office/drawing/2014/main" id="{F830DAB1-B87A-4C78-B8D7-ADDD594C6181}"/>
                </a:ext>
              </a:extLst>
            </p:cNvPr>
            <p:cNvSpPr>
              <a:spLocks noChangeShapeType="1"/>
            </p:cNvSpPr>
            <p:nvPr/>
          </p:nvSpPr>
          <p:spPr bwMode="auto">
            <a:xfrm flipV="1">
              <a:off x="4922"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 name="Line 22">
              <a:extLst>
                <a:ext uri="{FF2B5EF4-FFF2-40B4-BE49-F238E27FC236}">
                  <a16:creationId xmlns:a16="http://schemas.microsoft.com/office/drawing/2014/main" id="{24601502-4C2D-4A08-9995-05478AA5F24F}"/>
                </a:ext>
              </a:extLst>
            </p:cNvPr>
            <p:cNvSpPr>
              <a:spLocks noChangeShapeType="1"/>
            </p:cNvSpPr>
            <p:nvPr/>
          </p:nvSpPr>
          <p:spPr bwMode="auto">
            <a:xfrm flipV="1">
              <a:off x="5368"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 name="Line 23">
              <a:extLst>
                <a:ext uri="{FF2B5EF4-FFF2-40B4-BE49-F238E27FC236}">
                  <a16:creationId xmlns:a16="http://schemas.microsoft.com/office/drawing/2014/main" id="{53DEA93F-1B47-4C0C-8348-B5A96F377DAD}"/>
                </a:ext>
              </a:extLst>
            </p:cNvPr>
            <p:cNvSpPr>
              <a:spLocks noChangeShapeType="1"/>
            </p:cNvSpPr>
            <p:nvPr/>
          </p:nvSpPr>
          <p:spPr bwMode="auto">
            <a:xfrm flipV="1">
              <a:off x="5828" y="2577"/>
              <a:ext cx="0" cy="1232"/>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 name="Freeform 24">
              <a:extLst>
                <a:ext uri="{FF2B5EF4-FFF2-40B4-BE49-F238E27FC236}">
                  <a16:creationId xmlns:a16="http://schemas.microsoft.com/office/drawing/2014/main" id="{E0168000-88E2-47FE-A054-C7C5F6A79757}"/>
                </a:ext>
              </a:extLst>
            </p:cNvPr>
            <p:cNvSpPr>
              <a:spLocks/>
            </p:cNvSpPr>
            <p:nvPr/>
          </p:nvSpPr>
          <p:spPr bwMode="auto">
            <a:xfrm>
              <a:off x="4003" y="2633"/>
              <a:ext cx="1811" cy="1121"/>
            </a:xfrm>
            <a:custGeom>
              <a:avLst/>
              <a:gdLst>
                <a:gd name="T0" fmla="*/ 3 w 390"/>
                <a:gd name="T1" fmla="*/ 140 h 241"/>
                <a:gd name="T2" fmla="*/ 9 w 390"/>
                <a:gd name="T3" fmla="*/ 155 h 241"/>
                <a:gd name="T4" fmla="*/ 16 w 390"/>
                <a:gd name="T5" fmla="*/ 163 h 241"/>
                <a:gd name="T6" fmla="*/ 22 w 390"/>
                <a:gd name="T7" fmla="*/ 173 h 241"/>
                <a:gd name="T8" fmla="*/ 28 w 390"/>
                <a:gd name="T9" fmla="*/ 186 h 241"/>
                <a:gd name="T10" fmla="*/ 35 w 390"/>
                <a:gd name="T11" fmla="*/ 101 h 241"/>
                <a:gd name="T12" fmla="*/ 41 w 390"/>
                <a:gd name="T13" fmla="*/ 138 h 241"/>
                <a:gd name="T14" fmla="*/ 48 w 390"/>
                <a:gd name="T15" fmla="*/ 141 h 241"/>
                <a:gd name="T16" fmla="*/ 54 w 390"/>
                <a:gd name="T17" fmla="*/ 67 h 241"/>
                <a:gd name="T18" fmla="*/ 60 w 390"/>
                <a:gd name="T19" fmla="*/ 113 h 241"/>
                <a:gd name="T20" fmla="*/ 67 w 390"/>
                <a:gd name="T21" fmla="*/ 22 h 241"/>
                <a:gd name="T22" fmla="*/ 73 w 390"/>
                <a:gd name="T23" fmla="*/ 59 h 241"/>
                <a:gd name="T24" fmla="*/ 80 w 390"/>
                <a:gd name="T25" fmla="*/ 90 h 241"/>
                <a:gd name="T26" fmla="*/ 86 w 390"/>
                <a:gd name="T27" fmla="*/ 119 h 241"/>
                <a:gd name="T28" fmla="*/ 92 w 390"/>
                <a:gd name="T29" fmla="*/ 144 h 241"/>
                <a:gd name="T30" fmla="*/ 99 w 390"/>
                <a:gd name="T31" fmla="*/ 106 h 241"/>
                <a:gd name="T32" fmla="*/ 105 w 390"/>
                <a:gd name="T33" fmla="*/ 123 h 241"/>
                <a:gd name="T34" fmla="*/ 112 w 390"/>
                <a:gd name="T35" fmla="*/ 143 h 241"/>
                <a:gd name="T36" fmla="*/ 118 w 390"/>
                <a:gd name="T37" fmla="*/ 160 h 241"/>
                <a:gd name="T38" fmla="*/ 124 w 390"/>
                <a:gd name="T39" fmla="*/ 174 h 241"/>
                <a:gd name="T40" fmla="*/ 131 w 390"/>
                <a:gd name="T41" fmla="*/ 186 h 241"/>
                <a:gd name="T42" fmla="*/ 137 w 390"/>
                <a:gd name="T43" fmla="*/ 193 h 241"/>
                <a:gd name="T44" fmla="*/ 144 w 390"/>
                <a:gd name="T45" fmla="*/ 179 h 241"/>
                <a:gd name="T46" fmla="*/ 150 w 390"/>
                <a:gd name="T47" fmla="*/ 193 h 241"/>
                <a:gd name="T48" fmla="*/ 156 w 390"/>
                <a:gd name="T49" fmla="*/ 200 h 241"/>
                <a:gd name="T50" fmla="*/ 163 w 390"/>
                <a:gd name="T51" fmla="*/ 184 h 241"/>
                <a:gd name="T52" fmla="*/ 169 w 390"/>
                <a:gd name="T53" fmla="*/ 187 h 241"/>
                <a:gd name="T54" fmla="*/ 176 w 390"/>
                <a:gd name="T55" fmla="*/ 172 h 241"/>
                <a:gd name="T56" fmla="*/ 182 w 390"/>
                <a:gd name="T57" fmla="*/ 66 h 241"/>
                <a:gd name="T58" fmla="*/ 188 w 390"/>
                <a:gd name="T59" fmla="*/ 119 h 241"/>
                <a:gd name="T60" fmla="*/ 195 w 390"/>
                <a:gd name="T61" fmla="*/ 146 h 241"/>
                <a:gd name="T62" fmla="*/ 201 w 390"/>
                <a:gd name="T63" fmla="*/ 172 h 241"/>
                <a:gd name="T64" fmla="*/ 208 w 390"/>
                <a:gd name="T65" fmla="*/ 186 h 241"/>
                <a:gd name="T66" fmla="*/ 214 w 390"/>
                <a:gd name="T67" fmla="*/ 199 h 241"/>
                <a:gd name="T68" fmla="*/ 220 w 390"/>
                <a:gd name="T69" fmla="*/ 203 h 241"/>
                <a:gd name="T70" fmla="*/ 227 w 390"/>
                <a:gd name="T71" fmla="*/ 208 h 241"/>
                <a:gd name="T72" fmla="*/ 233 w 390"/>
                <a:gd name="T73" fmla="*/ 215 h 241"/>
                <a:gd name="T74" fmla="*/ 240 w 390"/>
                <a:gd name="T75" fmla="*/ 219 h 241"/>
                <a:gd name="T76" fmla="*/ 246 w 390"/>
                <a:gd name="T77" fmla="*/ 225 h 241"/>
                <a:gd name="T78" fmla="*/ 252 w 390"/>
                <a:gd name="T79" fmla="*/ 227 h 241"/>
                <a:gd name="T80" fmla="*/ 259 w 390"/>
                <a:gd name="T81" fmla="*/ 229 h 241"/>
                <a:gd name="T82" fmla="*/ 265 w 390"/>
                <a:gd name="T83" fmla="*/ 230 h 241"/>
                <a:gd name="T84" fmla="*/ 272 w 390"/>
                <a:gd name="T85" fmla="*/ 232 h 241"/>
                <a:gd name="T86" fmla="*/ 278 w 390"/>
                <a:gd name="T87" fmla="*/ 233 h 241"/>
                <a:gd name="T88" fmla="*/ 284 w 390"/>
                <a:gd name="T89" fmla="*/ 232 h 241"/>
                <a:gd name="T90" fmla="*/ 291 w 390"/>
                <a:gd name="T91" fmla="*/ 236 h 241"/>
                <a:gd name="T92" fmla="*/ 297 w 390"/>
                <a:gd name="T93" fmla="*/ 235 h 241"/>
                <a:gd name="T94" fmla="*/ 304 w 390"/>
                <a:gd name="T95" fmla="*/ 239 h 241"/>
                <a:gd name="T96" fmla="*/ 310 w 390"/>
                <a:gd name="T97" fmla="*/ 240 h 241"/>
                <a:gd name="T98" fmla="*/ 316 w 390"/>
                <a:gd name="T99" fmla="*/ 83 h 241"/>
                <a:gd name="T100" fmla="*/ 323 w 390"/>
                <a:gd name="T101" fmla="*/ 120 h 241"/>
                <a:gd name="T102" fmla="*/ 329 w 390"/>
                <a:gd name="T103" fmla="*/ 124 h 241"/>
                <a:gd name="T104" fmla="*/ 336 w 390"/>
                <a:gd name="T105" fmla="*/ 139 h 241"/>
                <a:gd name="T106" fmla="*/ 342 w 390"/>
                <a:gd name="T107" fmla="*/ 52 h 241"/>
                <a:gd name="T108" fmla="*/ 348 w 390"/>
                <a:gd name="T109" fmla="*/ 101 h 241"/>
                <a:gd name="T110" fmla="*/ 355 w 390"/>
                <a:gd name="T111" fmla="*/ 120 h 241"/>
                <a:gd name="T112" fmla="*/ 361 w 390"/>
                <a:gd name="T113" fmla="*/ 89 h 241"/>
                <a:gd name="T114" fmla="*/ 368 w 390"/>
                <a:gd name="T115" fmla="*/ 122 h 241"/>
                <a:gd name="T116" fmla="*/ 374 w 390"/>
                <a:gd name="T117" fmla="*/ 35 h 241"/>
                <a:gd name="T118" fmla="*/ 380 w 390"/>
                <a:gd name="T119" fmla="*/ 70 h 241"/>
                <a:gd name="T120" fmla="*/ 387 w 390"/>
                <a:gd name="T121" fmla="*/ 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41">
                  <a:moveTo>
                    <a:pt x="0" y="130"/>
                  </a:moveTo>
                  <a:lnTo>
                    <a:pt x="3" y="140"/>
                  </a:lnTo>
                  <a:lnTo>
                    <a:pt x="6" y="152"/>
                  </a:lnTo>
                  <a:lnTo>
                    <a:pt x="9" y="155"/>
                  </a:lnTo>
                  <a:lnTo>
                    <a:pt x="12" y="155"/>
                  </a:lnTo>
                  <a:lnTo>
                    <a:pt x="16" y="163"/>
                  </a:lnTo>
                  <a:lnTo>
                    <a:pt x="19" y="169"/>
                  </a:lnTo>
                  <a:lnTo>
                    <a:pt x="22" y="173"/>
                  </a:lnTo>
                  <a:lnTo>
                    <a:pt x="25" y="183"/>
                  </a:lnTo>
                  <a:lnTo>
                    <a:pt x="28" y="186"/>
                  </a:lnTo>
                  <a:lnTo>
                    <a:pt x="32" y="188"/>
                  </a:lnTo>
                  <a:lnTo>
                    <a:pt x="35" y="101"/>
                  </a:lnTo>
                  <a:lnTo>
                    <a:pt x="38" y="123"/>
                  </a:lnTo>
                  <a:lnTo>
                    <a:pt x="41" y="138"/>
                  </a:lnTo>
                  <a:lnTo>
                    <a:pt x="44" y="151"/>
                  </a:lnTo>
                  <a:lnTo>
                    <a:pt x="48" y="141"/>
                  </a:lnTo>
                  <a:lnTo>
                    <a:pt x="51" y="152"/>
                  </a:lnTo>
                  <a:lnTo>
                    <a:pt x="54" y="67"/>
                  </a:lnTo>
                  <a:lnTo>
                    <a:pt x="57" y="100"/>
                  </a:lnTo>
                  <a:lnTo>
                    <a:pt x="60" y="113"/>
                  </a:lnTo>
                  <a:lnTo>
                    <a:pt x="64" y="123"/>
                  </a:lnTo>
                  <a:lnTo>
                    <a:pt x="67" y="22"/>
                  </a:lnTo>
                  <a:lnTo>
                    <a:pt x="70" y="23"/>
                  </a:lnTo>
                  <a:lnTo>
                    <a:pt x="73" y="59"/>
                  </a:lnTo>
                  <a:lnTo>
                    <a:pt x="76" y="70"/>
                  </a:lnTo>
                  <a:lnTo>
                    <a:pt x="80" y="90"/>
                  </a:lnTo>
                  <a:lnTo>
                    <a:pt x="83" y="103"/>
                  </a:lnTo>
                  <a:lnTo>
                    <a:pt x="86" y="119"/>
                  </a:lnTo>
                  <a:lnTo>
                    <a:pt x="89" y="136"/>
                  </a:lnTo>
                  <a:lnTo>
                    <a:pt x="92" y="144"/>
                  </a:lnTo>
                  <a:lnTo>
                    <a:pt x="96" y="116"/>
                  </a:lnTo>
                  <a:lnTo>
                    <a:pt x="99" y="106"/>
                  </a:lnTo>
                  <a:lnTo>
                    <a:pt x="102" y="116"/>
                  </a:lnTo>
                  <a:lnTo>
                    <a:pt x="105" y="123"/>
                  </a:lnTo>
                  <a:lnTo>
                    <a:pt x="108" y="134"/>
                  </a:lnTo>
                  <a:lnTo>
                    <a:pt x="112" y="143"/>
                  </a:lnTo>
                  <a:lnTo>
                    <a:pt x="115" y="151"/>
                  </a:lnTo>
                  <a:lnTo>
                    <a:pt x="118" y="160"/>
                  </a:lnTo>
                  <a:lnTo>
                    <a:pt x="121" y="168"/>
                  </a:lnTo>
                  <a:lnTo>
                    <a:pt x="124" y="174"/>
                  </a:lnTo>
                  <a:lnTo>
                    <a:pt x="128" y="179"/>
                  </a:lnTo>
                  <a:lnTo>
                    <a:pt x="131" y="186"/>
                  </a:lnTo>
                  <a:lnTo>
                    <a:pt x="134" y="191"/>
                  </a:lnTo>
                  <a:lnTo>
                    <a:pt x="137" y="193"/>
                  </a:lnTo>
                  <a:lnTo>
                    <a:pt x="140" y="177"/>
                  </a:lnTo>
                  <a:lnTo>
                    <a:pt x="144" y="179"/>
                  </a:lnTo>
                  <a:lnTo>
                    <a:pt x="147" y="187"/>
                  </a:lnTo>
                  <a:lnTo>
                    <a:pt x="150" y="193"/>
                  </a:lnTo>
                  <a:lnTo>
                    <a:pt x="153" y="195"/>
                  </a:lnTo>
                  <a:lnTo>
                    <a:pt x="156" y="200"/>
                  </a:lnTo>
                  <a:lnTo>
                    <a:pt x="160" y="184"/>
                  </a:lnTo>
                  <a:lnTo>
                    <a:pt x="163" y="184"/>
                  </a:lnTo>
                  <a:lnTo>
                    <a:pt x="166" y="185"/>
                  </a:lnTo>
                  <a:lnTo>
                    <a:pt x="169" y="187"/>
                  </a:lnTo>
                  <a:lnTo>
                    <a:pt x="172" y="164"/>
                  </a:lnTo>
                  <a:lnTo>
                    <a:pt x="176" y="172"/>
                  </a:lnTo>
                  <a:lnTo>
                    <a:pt x="179" y="175"/>
                  </a:lnTo>
                  <a:lnTo>
                    <a:pt x="182" y="66"/>
                  </a:lnTo>
                  <a:lnTo>
                    <a:pt x="185" y="96"/>
                  </a:lnTo>
                  <a:lnTo>
                    <a:pt x="188" y="119"/>
                  </a:lnTo>
                  <a:lnTo>
                    <a:pt x="192" y="135"/>
                  </a:lnTo>
                  <a:lnTo>
                    <a:pt x="195" y="146"/>
                  </a:lnTo>
                  <a:lnTo>
                    <a:pt x="198" y="161"/>
                  </a:lnTo>
                  <a:lnTo>
                    <a:pt x="201" y="172"/>
                  </a:lnTo>
                  <a:lnTo>
                    <a:pt x="204" y="179"/>
                  </a:lnTo>
                  <a:lnTo>
                    <a:pt x="208" y="186"/>
                  </a:lnTo>
                  <a:lnTo>
                    <a:pt x="211" y="192"/>
                  </a:lnTo>
                  <a:lnTo>
                    <a:pt x="214" y="199"/>
                  </a:lnTo>
                  <a:lnTo>
                    <a:pt x="217" y="200"/>
                  </a:lnTo>
                  <a:lnTo>
                    <a:pt x="220" y="203"/>
                  </a:lnTo>
                  <a:lnTo>
                    <a:pt x="224" y="206"/>
                  </a:lnTo>
                  <a:lnTo>
                    <a:pt x="227" y="208"/>
                  </a:lnTo>
                  <a:lnTo>
                    <a:pt x="230" y="213"/>
                  </a:lnTo>
                  <a:lnTo>
                    <a:pt x="233" y="215"/>
                  </a:lnTo>
                  <a:lnTo>
                    <a:pt x="236" y="218"/>
                  </a:lnTo>
                  <a:lnTo>
                    <a:pt x="240" y="219"/>
                  </a:lnTo>
                  <a:lnTo>
                    <a:pt x="243" y="222"/>
                  </a:lnTo>
                  <a:lnTo>
                    <a:pt x="246" y="225"/>
                  </a:lnTo>
                  <a:lnTo>
                    <a:pt x="249" y="223"/>
                  </a:lnTo>
                  <a:lnTo>
                    <a:pt x="252" y="227"/>
                  </a:lnTo>
                  <a:lnTo>
                    <a:pt x="256" y="229"/>
                  </a:lnTo>
                  <a:lnTo>
                    <a:pt x="259" y="229"/>
                  </a:lnTo>
                  <a:lnTo>
                    <a:pt x="262" y="228"/>
                  </a:lnTo>
                  <a:lnTo>
                    <a:pt x="265" y="230"/>
                  </a:lnTo>
                  <a:lnTo>
                    <a:pt x="268" y="232"/>
                  </a:lnTo>
                  <a:lnTo>
                    <a:pt x="272" y="232"/>
                  </a:lnTo>
                  <a:lnTo>
                    <a:pt x="275" y="235"/>
                  </a:lnTo>
                  <a:lnTo>
                    <a:pt x="278" y="233"/>
                  </a:lnTo>
                  <a:lnTo>
                    <a:pt x="281" y="236"/>
                  </a:lnTo>
                  <a:lnTo>
                    <a:pt x="284" y="232"/>
                  </a:lnTo>
                  <a:lnTo>
                    <a:pt x="288" y="236"/>
                  </a:lnTo>
                  <a:lnTo>
                    <a:pt x="291" y="236"/>
                  </a:lnTo>
                  <a:lnTo>
                    <a:pt x="294" y="237"/>
                  </a:lnTo>
                  <a:lnTo>
                    <a:pt x="297" y="235"/>
                  </a:lnTo>
                  <a:lnTo>
                    <a:pt x="300" y="237"/>
                  </a:lnTo>
                  <a:lnTo>
                    <a:pt x="304" y="239"/>
                  </a:lnTo>
                  <a:lnTo>
                    <a:pt x="307" y="241"/>
                  </a:lnTo>
                  <a:lnTo>
                    <a:pt x="310" y="240"/>
                  </a:lnTo>
                  <a:lnTo>
                    <a:pt x="313" y="20"/>
                  </a:lnTo>
                  <a:lnTo>
                    <a:pt x="316" y="83"/>
                  </a:lnTo>
                  <a:lnTo>
                    <a:pt x="320" y="105"/>
                  </a:lnTo>
                  <a:lnTo>
                    <a:pt x="323" y="120"/>
                  </a:lnTo>
                  <a:lnTo>
                    <a:pt x="326" y="127"/>
                  </a:lnTo>
                  <a:lnTo>
                    <a:pt x="329" y="124"/>
                  </a:lnTo>
                  <a:lnTo>
                    <a:pt x="332" y="132"/>
                  </a:lnTo>
                  <a:lnTo>
                    <a:pt x="336" y="139"/>
                  </a:lnTo>
                  <a:lnTo>
                    <a:pt x="339" y="147"/>
                  </a:lnTo>
                  <a:lnTo>
                    <a:pt x="342" y="52"/>
                  </a:lnTo>
                  <a:lnTo>
                    <a:pt x="345" y="79"/>
                  </a:lnTo>
                  <a:lnTo>
                    <a:pt x="348" y="101"/>
                  </a:lnTo>
                  <a:lnTo>
                    <a:pt x="352" y="116"/>
                  </a:lnTo>
                  <a:lnTo>
                    <a:pt x="355" y="120"/>
                  </a:lnTo>
                  <a:lnTo>
                    <a:pt x="358" y="129"/>
                  </a:lnTo>
                  <a:lnTo>
                    <a:pt x="361" y="89"/>
                  </a:lnTo>
                  <a:lnTo>
                    <a:pt x="364" y="108"/>
                  </a:lnTo>
                  <a:lnTo>
                    <a:pt x="368" y="122"/>
                  </a:lnTo>
                  <a:lnTo>
                    <a:pt x="371" y="130"/>
                  </a:lnTo>
                  <a:lnTo>
                    <a:pt x="374" y="35"/>
                  </a:lnTo>
                  <a:lnTo>
                    <a:pt x="377" y="51"/>
                  </a:lnTo>
                  <a:lnTo>
                    <a:pt x="380" y="70"/>
                  </a:lnTo>
                  <a:lnTo>
                    <a:pt x="384" y="80"/>
                  </a:lnTo>
                  <a:lnTo>
                    <a:pt x="387" y="12"/>
                  </a:lnTo>
                  <a:lnTo>
                    <a:pt x="390" y="0"/>
                  </a:lnTo>
                </a:path>
              </a:pathLst>
            </a:custGeom>
            <a:noFill/>
            <a:ln w="7938"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 name="Freeform 25">
              <a:extLst>
                <a:ext uri="{FF2B5EF4-FFF2-40B4-BE49-F238E27FC236}">
                  <a16:creationId xmlns:a16="http://schemas.microsoft.com/office/drawing/2014/main" id="{78767DB8-9E65-42E8-8CFE-797347003F3D}"/>
                </a:ext>
              </a:extLst>
            </p:cNvPr>
            <p:cNvSpPr>
              <a:spLocks/>
            </p:cNvSpPr>
            <p:nvPr/>
          </p:nvSpPr>
          <p:spPr bwMode="auto">
            <a:xfrm>
              <a:off x="4003" y="2726"/>
              <a:ext cx="1811" cy="976"/>
            </a:xfrm>
            <a:custGeom>
              <a:avLst/>
              <a:gdLst>
                <a:gd name="T0" fmla="*/ 3 w 390"/>
                <a:gd name="T1" fmla="*/ 80 h 210"/>
                <a:gd name="T2" fmla="*/ 9 w 390"/>
                <a:gd name="T3" fmla="*/ 91 h 210"/>
                <a:gd name="T4" fmla="*/ 16 w 390"/>
                <a:gd name="T5" fmla="*/ 102 h 210"/>
                <a:gd name="T6" fmla="*/ 22 w 390"/>
                <a:gd name="T7" fmla="*/ 118 h 210"/>
                <a:gd name="T8" fmla="*/ 28 w 390"/>
                <a:gd name="T9" fmla="*/ 139 h 210"/>
                <a:gd name="T10" fmla="*/ 35 w 390"/>
                <a:gd name="T11" fmla="*/ 53 h 210"/>
                <a:gd name="T12" fmla="*/ 41 w 390"/>
                <a:gd name="T13" fmla="*/ 86 h 210"/>
                <a:gd name="T14" fmla="*/ 48 w 390"/>
                <a:gd name="T15" fmla="*/ 80 h 210"/>
                <a:gd name="T16" fmla="*/ 54 w 390"/>
                <a:gd name="T17" fmla="*/ 33 h 210"/>
                <a:gd name="T18" fmla="*/ 60 w 390"/>
                <a:gd name="T19" fmla="*/ 67 h 210"/>
                <a:gd name="T20" fmla="*/ 67 w 390"/>
                <a:gd name="T21" fmla="*/ 18 h 210"/>
                <a:gd name="T22" fmla="*/ 73 w 390"/>
                <a:gd name="T23" fmla="*/ 36 h 210"/>
                <a:gd name="T24" fmla="*/ 80 w 390"/>
                <a:gd name="T25" fmla="*/ 49 h 210"/>
                <a:gd name="T26" fmla="*/ 86 w 390"/>
                <a:gd name="T27" fmla="*/ 73 h 210"/>
                <a:gd name="T28" fmla="*/ 92 w 390"/>
                <a:gd name="T29" fmla="*/ 83 h 210"/>
                <a:gd name="T30" fmla="*/ 99 w 390"/>
                <a:gd name="T31" fmla="*/ 63 h 210"/>
                <a:gd name="T32" fmla="*/ 105 w 390"/>
                <a:gd name="T33" fmla="*/ 76 h 210"/>
                <a:gd name="T34" fmla="*/ 112 w 390"/>
                <a:gd name="T35" fmla="*/ 90 h 210"/>
                <a:gd name="T36" fmla="*/ 118 w 390"/>
                <a:gd name="T37" fmla="*/ 106 h 210"/>
                <a:gd name="T38" fmla="*/ 124 w 390"/>
                <a:gd name="T39" fmla="*/ 126 h 210"/>
                <a:gd name="T40" fmla="*/ 131 w 390"/>
                <a:gd name="T41" fmla="*/ 139 h 210"/>
                <a:gd name="T42" fmla="*/ 137 w 390"/>
                <a:gd name="T43" fmla="*/ 114 h 210"/>
                <a:gd name="T44" fmla="*/ 144 w 390"/>
                <a:gd name="T45" fmla="*/ 133 h 210"/>
                <a:gd name="T46" fmla="*/ 150 w 390"/>
                <a:gd name="T47" fmla="*/ 152 h 210"/>
                <a:gd name="T48" fmla="*/ 156 w 390"/>
                <a:gd name="T49" fmla="*/ 164 h 210"/>
                <a:gd name="T50" fmla="*/ 163 w 390"/>
                <a:gd name="T51" fmla="*/ 149 h 210"/>
                <a:gd name="T52" fmla="*/ 169 w 390"/>
                <a:gd name="T53" fmla="*/ 119 h 210"/>
                <a:gd name="T54" fmla="*/ 176 w 390"/>
                <a:gd name="T55" fmla="*/ 143 h 210"/>
                <a:gd name="T56" fmla="*/ 182 w 390"/>
                <a:gd name="T57" fmla="*/ 55 h 210"/>
                <a:gd name="T58" fmla="*/ 188 w 390"/>
                <a:gd name="T59" fmla="*/ 92 h 210"/>
                <a:gd name="T60" fmla="*/ 195 w 390"/>
                <a:gd name="T61" fmla="*/ 113 h 210"/>
                <a:gd name="T62" fmla="*/ 201 w 390"/>
                <a:gd name="T63" fmla="*/ 130 h 210"/>
                <a:gd name="T64" fmla="*/ 208 w 390"/>
                <a:gd name="T65" fmla="*/ 146 h 210"/>
                <a:gd name="T66" fmla="*/ 214 w 390"/>
                <a:gd name="T67" fmla="*/ 158 h 210"/>
                <a:gd name="T68" fmla="*/ 220 w 390"/>
                <a:gd name="T69" fmla="*/ 163 h 210"/>
                <a:gd name="T70" fmla="*/ 227 w 390"/>
                <a:gd name="T71" fmla="*/ 169 h 210"/>
                <a:gd name="T72" fmla="*/ 233 w 390"/>
                <a:gd name="T73" fmla="*/ 174 h 210"/>
                <a:gd name="T74" fmla="*/ 240 w 390"/>
                <a:gd name="T75" fmla="*/ 179 h 210"/>
                <a:gd name="T76" fmla="*/ 246 w 390"/>
                <a:gd name="T77" fmla="*/ 188 h 210"/>
                <a:gd name="T78" fmla="*/ 252 w 390"/>
                <a:gd name="T79" fmla="*/ 191 h 210"/>
                <a:gd name="T80" fmla="*/ 259 w 390"/>
                <a:gd name="T81" fmla="*/ 193 h 210"/>
                <a:gd name="T82" fmla="*/ 265 w 390"/>
                <a:gd name="T83" fmla="*/ 196 h 210"/>
                <a:gd name="T84" fmla="*/ 272 w 390"/>
                <a:gd name="T85" fmla="*/ 200 h 210"/>
                <a:gd name="T86" fmla="*/ 278 w 390"/>
                <a:gd name="T87" fmla="*/ 199 h 210"/>
                <a:gd name="T88" fmla="*/ 284 w 390"/>
                <a:gd name="T89" fmla="*/ 202 h 210"/>
                <a:gd name="T90" fmla="*/ 291 w 390"/>
                <a:gd name="T91" fmla="*/ 202 h 210"/>
                <a:gd name="T92" fmla="*/ 297 w 390"/>
                <a:gd name="T93" fmla="*/ 204 h 210"/>
                <a:gd name="T94" fmla="*/ 304 w 390"/>
                <a:gd name="T95" fmla="*/ 208 h 210"/>
                <a:gd name="T96" fmla="*/ 310 w 390"/>
                <a:gd name="T97" fmla="*/ 209 h 210"/>
                <a:gd name="T98" fmla="*/ 316 w 390"/>
                <a:gd name="T99" fmla="*/ 55 h 210"/>
                <a:gd name="T100" fmla="*/ 323 w 390"/>
                <a:gd name="T101" fmla="*/ 85 h 210"/>
                <a:gd name="T102" fmla="*/ 329 w 390"/>
                <a:gd name="T103" fmla="*/ 94 h 210"/>
                <a:gd name="T104" fmla="*/ 336 w 390"/>
                <a:gd name="T105" fmla="*/ 103 h 210"/>
                <a:gd name="T106" fmla="*/ 342 w 390"/>
                <a:gd name="T107" fmla="*/ 33 h 210"/>
                <a:gd name="T108" fmla="*/ 348 w 390"/>
                <a:gd name="T109" fmla="*/ 78 h 210"/>
                <a:gd name="T110" fmla="*/ 355 w 390"/>
                <a:gd name="T111" fmla="*/ 89 h 210"/>
                <a:gd name="T112" fmla="*/ 361 w 390"/>
                <a:gd name="T113" fmla="*/ 66 h 210"/>
                <a:gd name="T114" fmla="*/ 368 w 390"/>
                <a:gd name="T115" fmla="*/ 88 h 210"/>
                <a:gd name="T116" fmla="*/ 374 w 390"/>
                <a:gd name="T117" fmla="*/ 27 h 210"/>
                <a:gd name="T118" fmla="*/ 380 w 390"/>
                <a:gd name="T119" fmla="*/ 51 h 210"/>
                <a:gd name="T120" fmla="*/ 387 w 390"/>
                <a:gd name="T121" fmla="*/ 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10">
                  <a:moveTo>
                    <a:pt x="0" y="74"/>
                  </a:moveTo>
                  <a:lnTo>
                    <a:pt x="3" y="80"/>
                  </a:lnTo>
                  <a:lnTo>
                    <a:pt x="6" y="89"/>
                  </a:lnTo>
                  <a:lnTo>
                    <a:pt x="9" y="91"/>
                  </a:lnTo>
                  <a:lnTo>
                    <a:pt x="12" y="93"/>
                  </a:lnTo>
                  <a:lnTo>
                    <a:pt x="16" y="102"/>
                  </a:lnTo>
                  <a:lnTo>
                    <a:pt x="19" y="112"/>
                  </a:lnTo>
                  <a:lnTo>
                    <a:pt x="22" y="118"/>
                  </a:lnTo>
                  <a:lnTo>
                    <a:pt x="25" y="128"/>
                  </a:lnTo>
                  <a:lnTo>
                    <a:pt x="28" y="139"/>
                  </a:lnTo>
                  <a:lnTo>
                    <a:pt x="32" y="146"/>
                  </a:lnTo>
                  <a:lnTo>
                    <a:pt x="35" y="53"/>
                  </a:lnTo>
                  <a:lnTo>
                    <a:pt x="38" y="75"/>
                  </a:lnTo>
                  <a:lnTo>
                    <a:pt x="41" y="86"/>
                  </a:lnTo>
                  <a:lnTo>
                    <a:pt x="44" y="91"/>
                  </a:lnTo>
                  <a:lnTo>
                    <a:pt x="48" y="80"/>
                  </a:lnTo>
                  <a:lnTo>
                    <a:pt x="51" y="96"/>
                  </a:lnTo>
                  <a:lnTo>
                    <a:pt x="54" y="33"/>
                  </a:lnTo>
                  <a:lnTo>
                    <a:pt x="57" y="55"/>
                  </a:lnTo>
                  <a:lnTo>
                    <a:pt x="60" y="67"/>
                  </a:lnTo>
                  <a:lnTo>
                    <a:pt x="64" y="81"/>
                  </a:lnTo>
                  <a:lnTo>
                    <a:pt x="67" y="18"/>
                  </a:lnTo>
                  <a:lnTo>
                    <a:pt x="70" y="20"/>
                  </a:lnTo>
                  <a:lnTo>
                    <a:pt x="73" y="36"/>
                  </a:lnTo>
                  <a:lnTo>
                    <a:pt x="76" y="38"/>
                  </a:lnTo>
                  <a:lnTo>
                    <a:pt x="80" y="49"/>
                  </a:lnTo>
                  <a:lnTo>
                    <a:pt x="83" y="60"/>
                  </a:lnTo>
                  <a:lnTo>
                    <a:pt x="86" y="73"/>
                  </a:lnTo>
                  <a:lnTo>
                    <a:pt x="89" y="78"/>
                  </a:lnTo>
                  <a:lnTo>
                    <a:pt x="92" y="83"/>
                  </a:lnTo>
                  <a:lnTo>
                    <a:pt x="96" y="64"/>
                  </a:lnTo>
                  <a:lnTo>
                    <a:pt x="99" y="63"/>
                  </a:lnTo>
                  <a:lnTo>
                    <a:pt x="102" y="69"/>
                  </a:lnTo>
                  <a:lnTo>
                    <a:pt x="105" y="76"/>
                  </a:lnTo>
                  <a:lnTo>
                    <a:pt x="108" y="86"/>
                  </a:lnTo>
                  <a:lnTo>
                    <a:pt x="112" y="90"/>
                  </a:lnTo>
                  <a:lnTo>
                    <a:pt x="115" y="103"/>
                  </a:lnTo>
                  <a:lnTo>
                    <a:pt x="118" y="106"/>
                  </a:lnTo>
                  <a:lnTo>
                    <a:pt x="121" y="113"/>
                  </a:lnTo>
                  <a:lnTo>
                    <a:pt x="124" y="126"/>
                  </a:lnTo>
                  <a:lnTo>
                    <a:pt x="128" y="131"/>
                  </a:lnTo>
                  <a:lnTo>
                    <a:pt x="131" y="139"/>
                  </a:lnTo>
                  <a:lnTo>
                    <a:pt x="134" y="146"/>
                  </a:lnTo>
                  <a:lnTo>
                    <a:pt x="137" y="114"/>
                  </a:lnTo>
                  <a:lnTo>
                    <a:pt x="140" y="123"/>
                  </a:lnTo>
                  <a:lnTo>
                    <a:pt x="144" y="133"/>
                  </a:lnTo>
                  <a:lnTo>
                    <a:pt x="147" y="141"/>
                  </a:lnTo>
                  <a:lnTo>
                    <a:pt x="150" y="152"/>
                  </a:lnTo>
                  <a:lnTo>
                    <a:pt x="153" y="158"/>
                  </a:lnTo>
                  <a:lnTo>
                    <a:pt x="156" y="164"/>
                  </a:lnTo>
                  <a:lnTo>
                    <a:pt x="160" y="151"/>
                  </a:lnTo>
                  <a:lnTo>
                    <a:pt x="163" y="149"/>
                  </a:lnTo>
                  <a:lnTo>
                    <a:pt x="166" y="153"/>
                  </a:lnTo>
                  <a:lnTo>
                    <a:pt x="169" y="119"/>
                  </a:lnTo>
                  <a:lnTo>
                    <a:pt x="172" y="136"/>
                  </a:lnTo>
                  <a:lnTo>
                    <a:pt x="176" y="143"/>
                  </a:lnTo>
                  <a:lnTo>
                    <a:pt x="179" y="133"/>
                  </a:lnTo>
                  <a:lnTo>
                    <a:pt x="182" y="55"/>
                  </a:lnTo>
                  <a:lnTo>
                    <a:pt x="185" y="73"/>
                  </a:lnTo>
                  <a:lnTo>
                    <a:pt x="188" y="92"/>
                  </a:lnTo>
                  <a:lnTo>
                    <a:pt x="192" y="105"/>
                  </a:lnTo>
                  <a:lnTo>
                    <a:pt x="195" y="113"/>
                  </a:lnTo>
                  <a:lnTo>
                    <a:pt x="198" y="119"/>
                  </a:lnTo>
                  <a:lnTo>
                    <a:pt x="201" y="130"/>
                  </a:lnTo>
                  <a:lnTo>
                    <a:pt x="204" y="136"/>
                  </a:lnTo>
                  <a:lnTo>
                    <a:pt x="208" y="146"/>
                  </a:lnTo>
                  <a:lnTo>
                    <a:pt x="211" y="153"/>
                  </a:lnTo>
                  <a:lnTo>
                    <a:pt x="214" y="158"/>
                  </a:lnTo>
                  <a:lnTo>
                    <a:pt x="217" y="162"/>
                  </a:lnTo>
                  <a:lnTo>
                    <a:pt x="220" y="163"/>
                  </a:lnTo>
                  <a:lnTo>
                    <a:pt x="224" y="166"/>
                  </a:lnTo>
                  <a:lnTo>
                    <a:pt x="227" y="169"/>
                  </a:lnTo>
                  <a:lnTo>
                    <a:pt x="230" y="174"/>
                  </a:lnTo>
                  <a:lnTo>
                    <a:pt x="233" y="174"/>
                  </a:lnTo>
                  <a:lnTo>
                    <a:pt x="236" y="178"/>
                  </a:lnTo>
                  <a:lnTo>
                    <a:pt x="240" y="179"/>
                  </a:lnTo>
                  <a:lnTo>
                    <a:pt x="243" y="186"/>
                  </a:lnTo>
                  <a:lnTo>
                    <a:pt x="246" y="188"/>
                  </a:lnTo>
                  <a:lnTo>
                    <a:pt x="249" y="189"/>
                  </a:lnTo>
                  <a:lnTo>
                    <a:pt x="252" y="191"/>
                  </a:lnTo>
                  <a:lnTo>
                    <a:pt x="256" y="190"/>
                  </a:lnTo>
                  <a:lnTo>
                    <a:pt x="259" y="193"/>
                  </a:lnTo>
                  <a:lnTo>
                    <a:pt x="262" y="194"/>
                  </a:lnTo>
                  <a:lnTo>
                    <a:pt x="265" y="196"/>
                  </a:lnTo>
                  <a:lnTo>
                    <a:pt x="268" y="197"/>
                  </a:lnTo>
                  <a:lnTo>
                    <a:pt x="272" y="200"/>
                  </a:lnTo>
                  <a:lnTo>
                    <a:pt x="275" y="199"/>
                  </a:lnTo>
                  <a:lnTo>
                    <a:pt x="278" y="199"/>
                  </a:lnTo>
                  <a:lnTo>
                    <a:pt x="281" y="201"/>
                  </a:lnTo>
                  <a:lnTo>
                    <a:pt x="284" y="202"/>
                  </a:lnTo>
                  <a:lnTo>
                    <a:pt x="288" y="201"/>
                  </a:lnTo>
                  <a:lnTo>
                    <a:pt x="291" y="202"/>
                  </a:lnTo>
                  <a:lnTo>
                    <a:pt x="294" y="203"/>
                  </a:lnTo>
                  <a:lnTo>
                    <a:pt x="297" y="204"/>
                  </a:lnTo>
                  <a:lnTo>
                    <a:pt x="300" y="205"/>
                  </a:lnTo>
                  <a:lnTo>
                    <a:pt x="304" y="208"/>
                  </a:lnTo>
                  <a:lnTo>
                    <a:pt x="307" y="210"/>
                  </a:lnTo>
                  <a:lnTo>
                    <a:pt x="310" y="209"/>
                  </a:lnTo>
                  <a:lnTo>
                    <a:pt x="313" y="0"/>
                  </a:lnTo>
                  <a:lnTo>
                    <a:pt x="316" y="55"/>
                  </a:lnTo>
                  <a:lnTo>
                    <a:pt x="320" y="80"/>
                  </a:lnTo>
                  <a:lnTo>
                    <a:pt x="323" y="85"/>
                  </a:lnTo>
                  <a:lnTo>
                    <a:pt x="326" y="100"/>
                  </a:lnTo>
                  <a:lnTo>
                    <a:pt x="329" y="94"/>
                  </a:lnTo>
                  <a:lnTo>
                    <a:pt x="332" y="99"/>
                  </a:lnTo>
                  <a:lnTo>
                    <a:pt x="336" y="103"/>
                  </a:lnTo>
                  <a:lnTo>
                    <a:pt x="339" y="106"/>
                  </a:lnTo>
                  <a:lnTo>
                    <a:pt x="342" y="33"/>
                  </a:lnTo>
                  <a:lnTo>
                    <a:pt x="345" y="63"/>
                  </a:lnTo>
                  <a:lnTo>
                    <a:pt x="348" y="78"/>
                  </a:lnTo>
                  <a:lnTo>
                    <a:pt x="352" y="84"/>
                  </a:lnTo>
                  <a:lnTo>
                    <a:pt x="355" y="89"/>
                  </a:lnTo>
                  <a:lnTo>
                    <a:pt x="358" y="93"/>
                  </a:lnTo>
                  <a:lnTo>
                    <a:pt x="361" y="66"/>
                  </a:lnTo>
                  <a:lnTo>
                    <a:pt x="364" y="84"/>
                  </a:lnTo>
                  <a:lnTo>
                    <a:pt x="368" y="88"/>
                  </a:lnTo>
                  <a:lnTo>
                    <a:pt x="371" y="96"/>
                  </a:lnTo>
                  <a:lnTo>
                    <a:pt x="374" y="27"/>
                  </a:lnTo>
                  <a:lnTo>
                    <a:pt x="377" y="38"/>
                  </a:lnTo>
                  <a:lnTo>
                    <a:pt x="380" y="51"/>
                  </a:lnTo>
                  <a:lnTo>
                    <a:pt x="384" y="60"/>
                  </a:lnTo>
                  <a:lnTo>
                    <a:pt x="387" y="7"/>
                  </a:lnTo>
                  <a:lnTo>
                    <a:pt x="390" y="7"/>
                  </a:lnTo>
                </a:path>
              </a:pathLst>
            </a:custGeom>
            <a:noFill/>
            <a:ln w="7938" cap="flat">
              <a:solidFill>
                <a:srgbClr val="43CD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 name="Freeform 26">
              <a:extLst>
                <a:ext uri="{FF2B5EF4-FFF2-40B4-BE49-F238E27FC236}">
                  <a16:creationId xmlns:a16="http://schemas.microsoft.com/office/drawing/2014/main" id="{E9815350-7D1D-4245-B349-3D57AAE6CCB7}"/>
                </a:ext>
              </a:extLst>
            </p:cNvPr>
            <p:cNvSpPr>
              <a:spLocks/>
            </p:cNvSpPr>
            <p:nvPr/>
          </p:nvSpPr>
          <p:spPr bwMode="auto">
            <a:xfrm>
              <a:off x="4003" y="2819"/>
              <a:ext cx="1811" cy="846"/>
            </a:xfrm>
            <a:custGeom>
              <a:avLst/>
              <a:gdLst>
                <a:gd name="T0" fmla="*/ 3 w 390"/>
                <a:gd name="T1" fmla="*/ 58 h 182"/>
                <a:gd name="T2" fmla="*/ 9 w 390"/>
                <a:gd name="T3" fmla="*/ 62 h 182"/>
                <a:gd name="T4" fmla="*/ 16 w 390"/>
                <a:gd name="T5" fmla="*/ 70 h 182"/>
                <a:gd name="T6" fmla="*/ 22 w 390"/>
                <a:gd name="T7" fmla="*/ 91 h 182"/>
                <a:gd name="T8" fmla="*/ 28 w 390"/>
                <a:gd name="T9" fmla="*/ 105 h 182"/>
                <a:gd name="T10" fmla="*/ 35 w 390"/>
                <a:gd name="T11" fmla="*/ 56 h 182"/>
                <a:gd name="T12" fmla="*/ 41 w 390"/>
                <a:gd name="T13" fmla="*/ 69 h 182"/>
                <a:gd name="T14" fmla="*/ 48 w 390"/>
                <a:gd name="T15" fmla="*/ 73 h 182"/>
                <a:gd name="T16" fmla="*/ 54 w 390"/>
                <a:gd name="T17" fmla="*/ 26 h 182"/>
                <a:gd name="T18" fmla="*/ 60 w 390"/>
                <a:gd name="T19" fmla="*/ 49 h 182"/>
                <a:gd name="T20" fmla="*/ 67 w 390"/>
                <a:gd name="T21" fmla="*/ 13 h 182"/>
                <a:gd name="T22" fmla="*/ 73 w 390"/>
                <a:gd name="T23" fmla="*/ 25 h 182"/>
                <a:gd name="T24" fmla="*/ 80 w 390"/>
                <a:gd name="T25" fmla="*/ 41 h 182"/>
                <a:gd name="T26" fmla="*/ 86 w 390"/>
                <a:gd name="T27" fmla="*/ 55 h 182"/>
                <a:gd name="T28" fmla="*/ 92 w 390"/>
                <a:gd name="T29" fmla="*/ 64 h 182"/>
                <a:gd name="T30" fmla="*/ 99 w 390"/>
                <a:gd name="T31" fmla="*/ 61 h 182"/>
                <a:gd name="T32" fmla="*/ 105 w 390"/>
                <a:gd name="T33" fmla="*/ 62 h 182"/>
                <a:gd name="T34" fmla="*/ 112 w 390"/>
                <a:gd name="T35" fmla="*/ 73 h 182"/>
                <a:gd name="T36" fmla="*/ 118 w 390"/>
                <a:gd name="T37" fmla="*/ 86 h 182"/>
                <a:gd name="T38" fmla="*/ 124 w 390"/>
                <a:gd name="T39" fmla="*/ 102 h 182"/>
                <a:gd name="T40" fmla="*/ 131 w 390"/>
                <a:gd name="T41" fmla="*/ 117 h 182"/>
                <a:gd name="T42" fmla="*/ 137 w 390"/>
                <a:gd name="T43" fmla="*/ 126 h 182"/>
                <a:gd name="T44" fmla="*/ 144 w 390"/>
                <a:gd name="T45" fmla="*/ 123 h 182"/>
                <a:gd name="T46" fmla="*/ 150 w 390"/>
                <a:gd name="T47" fmla="*/ 131 h 182"/>
                <a:gd name="T48" fmla="*/ 156 w 390"/>
                <a:gd name="T49" fmla="*/ 141 h 182"/>
                <a:gd name="T50" fmla="*/ 163 w 390"/>
                <a:gd name="T51" fmla="*/ 142 h 182"/>
                <a:gd name="T52" fmla="*/ 169 w 390"/>
                <a:gd name="T53" fmla="*/ 143 h 182"/>
                <a:gd name="T54" fmla="*/ 176 w 390"/>
                <a:gd name="T55" fmla="*/ 139 h 182"/>
                <a:gd name="T56" fmla="*/ 182 w 390"/>
                <a:gd name="T57" fmla="*/ 53 h 182"/>
                <a:gd name="T58" fmla="*/ 188 w 390"/>
                <a:gd name="T59" fmla="*/ 65 h 182"/>
                <a:gd name="T60" fmla="*/ 195 w 390"/>
                <a:gd name="T61" fmla="*/ 85 h 182"/>
                <a:gd name="T62" fmla="*/ 201 w 390"/>
                <a:gd name="T63" fmla="*/ 97 h 182"/>
                <a:gd name="T64" fmla="*/ 208 w 390"/>
                <a:gd name="T65" fmla="*/ 116 h 182"/>
                <a:gd name="T66" fmla="*/ 214 w 390"/>
                <a:gd name="T67" fmla="*/ 133 h 182"/>
                <a:gd name="T68" fmla="*/ 220 w 390"/>
                <a:gd name="T69" fmla="*/ 142 h 182"/>
                <a:gd name="T70" fmla="*/ 227 w 390"/>
                <a:gd name="T71" fmla="*/ 148 h 182"/>
                <a:gd name="T72" fmla="*/ 233 w 390"/>
                <a:gd name="T73" fmla="*/ 156 h 182"/>
                <a:gd name="T74" fmla="*/ 240 w 390"/>
                <a:gd name="T75" fmla="*/ 159 h 182"/>
                <a:gd name="T76" fmla="*/ 246 w 390"/>
                <a:gd name="T77" fmla="*/ 164 h 182"/>
                <a:gd name="T78" fmla="*/ 252 w 390"/>
                <a:gd name="T79" fmla="*/ 166 h 182"/>
                <a:gd name="T80" fmla="*/ 259 w 390"/>
                <a:gd name="T81" fmla="*/ 167 h 182"/>
                <a:gd name="T82" fmla="*/ 265 w 390"/>
                <a:gd name="T83" fmla="*/ 170 h 182"/>
                <a:gd name="T84" fmla="*/ 272 w 390"/>
                <a:gd name="T85" fmla="*/ 173 h 182"/>
                <a:gd name="T86" fmla="*/ 278 w 390"/>
                <a:gd name="T87" fmla="*/ 173 h 182"/>
                <a:gd name="T88" fmla="*/ 284 w 390"/>
                <a:gd name="T89" fmla="*/ 175 h 182"/>
                <a:gd name="T90" fmla="*/ 291 w 390"/>
                <a:gd name="T91" fmla="*/ 174 h 182"/>
                <a:gd name="T92" fmla="*/ 297 w 390"/>
                <a:gd name="T93" fmla="*/ 177 h 182"/>
                <a:gd name="T94" fmla="*/ 304 w 390"/>
                <a:gd name="T95" fmla="*/ 181 h 182"/>
                <a:gd name="T96" fmla="*/ 310 w 390"/>
                <a:gd name="T97" fmla="*/ 181 h 182"/>
                <a:gd name="T98" fmla="*/ 316 w 390"/>
                <a:gd name="T99" fmla="*/ 48 h 182"/>
                <a:gd name="T100" fmla="*/ 323 w 390"/>
                <a:gd name="T101" fmla="*/ 68 h 182"/>
                <a:gd name="T102" fmla="*/ 329 w 390"/>
                <a:gd name="T103" fmla="*/ 71 h 182"/>
                <a:gd name="T104" fmla="*/ 336 w 390"/>
                <a:gd name="T105" fmla="*/ 75 h 182"/>
                <a:gd name="T106" fmla="*/ 342 w 390"/>
                <a:gd name="T107" fmla="*/ 30 h 182"/>
                <a:gd name="T108" fmla="*/ 348 w 390"/>
                <a:gd name="T109" fmla="*/ 59 h 182"/>
                <a:gd name="T110" fmla="*/ 355 w 390"/>
                <a:gd name="T111" fmla="*/ 68 h 182"/>
                <a:gd name="T112" fmla="*/ 361 w 390"/>
                <a:gd name="T113" fmla="*/ 60 h 182"/>
                <a:gd name="T114" fmla="*/ 368 w 390"/>
                <a:gd name="T115" fmla="*/ 66 h 182"/>
                <a:gd name="T116" fmla="*/ 374 w 390"/>
                <a:gd name="T117" fmla="*/ 23 h 182"/>
                <a:gd name="T118" fmla="*/ 380 w 390"/>
                <a:gd name="T119" fmla="*/ 41 h 182"/>
                <a:gd name="T120" fmla="*/ 387 w 390"/>
                <a:gd name="T121" fmla="*/ 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82">
                  <a:moveTo>
                    <a:pt x="0" y="50"/>
                  </a:moveTo>
                  <a:lnTo>
                    <a:pt x="3" y="58"/>
                  </a:lnTo>
                  <a:lnTo>
                    <a:pt x="6" y="65"/>
                  </a:lnTo>
                  <a:lnTo>
                    <a:pt x="9" y="62"/>
                  </a:lnTo>
                  <a:lnTo>
                    <a:pt x="12" y="68"/>
                  </a:lnTo>
                  <a:lnTo>
                    <a:pt x="16" y="70"/>
                  </a:lnTo>
                  <a:lnTo>
                    <a:pt x="19" y="79"/>
                  </a:lnTo>
                  <a:lnTo>
                    <a:pt x="22" y="91"/>
                  </a:lnTo>
                  <a:lnTo>
                    <a:pt x="25" y="100"/>
                  </a:lnTo>
                  <a:lnTo>
                    <a:pt x="28" y="105"/>
                  </a:lnTo>
                  <a:lnTo>
                    <a:pt x="32" y="114"/>
                  </a:lnTo>
                  <a:lnTo>
                    <a:pt x="35" y="56"/>
                  </a:lnTo>
                  <a:lnTo>
                    <a:pt x="38" y="60"/>
                  </a:lnTo>
                  <a:lnTo>
                    <a:pt x="41" y="69"/>
                  </a:lnTo>
                  <a:lnTo>
                    <a:pt x="44" y="76"/>
                  </a:lnTo>
                  <a:lnTo>
                    <a:pt x="48" y="73"/>
                  </a:lnTo>
                  <a:lnTo>
                    <a:pt x="51" y="80"/>
                  </a:lnTo>
                  <a:lnTo>
                    <a:pt x="54" y="26"/>
                  </a:lnTo>
                  <a:lnTo>
                    <a:pt x="57" y="43"/>
                  </a:lnTo>
                  <a:lnTo>
                    <a:pt x="60" y="49"/>
                  </a:lnTo>
                  <a:lnTo>
                    <a:pt x="64" y="60"/>
                  </a:lnTo>
                  <a:lnTo>
                    <a:pt x="67" y="13"/>
                  </a:lnTo>
                  <a:lnTo>
                    <a:pt x="70" y="15"/>
                  </a:lnTo>
                  <a:lnTo>
                    <a:pt x="73" y="25"/>
                  </a:lnTo>
                  <a:lnTo>
                    <a:pt x="76" y="34"/>
                  </a:lnTo>
                  <a:lnTo>
                    <a:pt x="80" y="41"/>
                  </a:lnTo>
                  <a:lnTo>
                    <a:pt x="83" y="49"/>
                  </a:lnTo>
                  <a:lnTo>
                    <a:pt x="86" y="55"/>
                  </a:lnTo>
                  <a:lnTo>
                    <a:pt x="89" y="56"/>
                  </a:lnTo>
                  <a:lnTo>
                    <a:pt x="92" y="64"/>
                  </a:lnTo>
                  <a:lnTo>
                    <a:pt x="96" y="63"/>
                  </a:lnTo>
                  <a:lnTo>
                    <a:pt x="99" y="61"/>
                  </a:lnTo>
                  <a:lnTo>
                    <a:pt x="102" y="60"/>
                  </a:lnTo>
                  <a:lnTo>
                    <a:pt x="105" y="62"/>
                  </a:lnTo>
                  <a:lnTo>
                    <a:pt x="108" y="62"/>
                  </a:lnTo>
                  <a:lnTo>
                    <a:pt x="112" y="73"/>
                  </a:lnTo>
                  <a:lnTo>
                    <a:pt x="115" y="77"/>
                  </a:lnTo>
                  <a:lnTo>
                    <a:pt x="118" y="86"/>
                  </a:lnTo>
                  <a:lnTo>
                    <a:pt x="121" y="90"/>
                  </a:lnTo>
                  <a:lnTo>
                    <a:pt x="124" y="102"/>
                  </a:lnTo>
                  <a:lnTo>
                    <a:pt x="128" y="107"/>
                  </a:lnTo>
                  <a:lnTo>
                    <a:pt x="131" y="117"/>
                  </a:lnTo>
                  <a:lnTo>
                    <a:pt x="134" y="123"/>
                  </a:lnTo>
                  <a:lnTo>
                    <a:pt x="137" y="126"/>
                  </a:lnTo>
                  <a:lnTo>
                    <a:pt x="140" y="123"/>
                  </a:lnTo>
                  <a:lnTo>
                    <a:pt x="144" y="123"/>
                  </a:lnTo>
                  <a:lnTo>
                    <a:pt x="147" y="125"/>
                  </a:lnTo>
                  <a:lnTo>
                    <a:pt x="150" y="131"/>
                  </a:lnTo>
                  <a:lnTo>
                    <a:pt x="153" y="137"/>
                  </a:lnTo>
                  <a:lnTo>
                    <a:pt x="156" y="141"/>
                  </a:lnTo>
                  <a:lnTo>
                    <a:pt x="160" y="143"/>
                  </a:lnTo>
                  <a:lnTo>
                    <a:pt x="163" y="142"/>
                  </a:lnTo>
                  <a:lnTo>
                    <a:pt x="166" y="140"/>
                  </a:lnTo>
                  <a:lnTo>
                    <a:pt x="169" y="143"/>
                  </a:lnTo>
                  <a:lnTo>
                    <a:pt x="172" y="137"/>
                  </a:lnTo>
                  <a:lnTo>
                    <a:pt x="176" y="139"/>
                  </a:lnTo>
                  <a:lnTo>
                    <a:pt x="179" y="137"/>
                  </a:lnTo>
                  <a:lnTo>
                    <a:pt x="182" y="53"/>
                  </a:lnTo>
                  <a:lnTo>
                    <a:pt x="185" y="62"/>
                  </a:lnTo>
                  <a:lnTo>
                    <a:pt x="188" y="65"/>
                  </a:lnTo>
                  <a:lnTo>
                    <a:pt x="192" y="74"/>
                  </a:lnTo>
                  <a:lnTo>
                    <a:pt x="195" y="85"/>
                  </a:lnTo>
                  <a:lnTo>
                    <a:pt x="198" y="90"/>
                  </a:lnTo>
                  <a:lnTo>
                    <a:pt x="201" y="97"/>
                  </a:lnTo>
                  <a:lnTo>
                    <a:pt x="204" y="108"/>
                  </a:lnTo>
                  <a:lnTo>
                    <a:pt x="208" y="116"/>
                  </a:lnTo>
                  <a:lnTo>
                    <a:pt x="211" y="125"/>
                  </a:lnTo>
                  <a:lnTo>
                    <a:pt x="214" y="133"/>
                  </a:lnTo>
                  <a:lnTo>
                    <a:pt x="217" y="136"/>
                  </a:lnTo>
                  <a:lnTo>
                    <a:pt x="220" y="142"/>
                  </a:lnTo>
                  <a:lnTo>
                    <a:pt x="224" y="145"/>
                  </a:lnTo>
                  <a:lnTo>
                    <a:pt x="227" y="148"/>
                  </a:lnTo>
                  <a:lnTo>
                    <a:pt x="230" y="150"/>
                  </a:lnTo>
                  <a:lnTo>
                    <a:pt x="233" y="156"/>
                  </a:lnTo>
                  <a:lnTo>
                    <a:pt x="236" y="157"/>
                  </a:lnTo>
                  <a:lnTo>
                    <a:pt x="240" y="159"/>
                  </a:lnTo>
                  <a:lnTo>
                    <a:pt x="243" y="163"/>
                  </a:lnTo>
                  <a:lnTo>
                    <a:pt x="246" y="164"/>
                  </a:lnTo>
                  <a:lnTo>
                    <a:pt x="249" y="166"/>
                  </a:lnTo>
                  <a:lnTo>
                    <a:pt x="252" y="166"/>
                  </a:lnTo>
                  <a:lnTo>
                    <a:pt x="256" y="167"/>
                  </a:lnTo>
                  <a:lnTo>
                    <a:pt x="259" y="167"/>
                  </a:lnTo>
                  <a:lnTo>
                    <a:pt x="262" y="171"/>
                  </a:lnTo>
                  <a:lnTo>
                    <a:pt x="265" y="170"/>
                  </a:lnTo>
                  <a:lnTo>
                    <a:pt x="268" y="171"/>
                  </a:lnTo>
                  <a:lnTo>
                    <a:pt x="272" y="173"/>
                  </a:lnTo>
                  <a:lnTo>
                    <a:pt x="275" y="173"/>
                  </a:lnTo>
                  <a:lnTo>
                    <a:pt x="278" y="173"/>
                  </a:lnTo>
                  <a:lnTo>
                    <a:pt x="281" y="175"/>
                  </a:lnTo>
                  <a:lnTo>
                    <a:pt x="284" y="175"/>
                  </a:lnTo>
                  <a:lnTo>
                    <a:pt x="288" y="176"/>
                  </a:lnTo>
                  <a:lnTo>
                    <a:pt x="291" y="174"/>
                  </a:lnTo>
                  <a:lnTo>
                    <a:pt x="294" y="175"/>
                  </a:lnTo>
                  <a:lnTo>
                    <a:pt x="297" y="177"/>
                  </a:lnTo>
                  <a:lnTo>
                    <a:pt x="300" y="178"/>
                  </a:lnTo>
                  <a:lnTo>
                    <a:pt x="304" y="181"/>
                  </a:lnTo>
                  <a:lnTo>
                    <a:pt x="307" y="182"/>
                  </a:lnTo>
                  <a:lnTo>
                    <a:pt x="310" y="181"/>
                  </a:lnTo>
                  <a:lnTo>
                    <a:pt x="313" y="17"/>
                  </a:lnTo>
                  <a:lnTo>
                    <a:pt x="316" y="48"/>
                  </a:lnTo>
                  <a:lnTo>
                    <a:pt x="320" y="61"/>
                  </a:lnTo>
                  <a:lnTo>
                    <a:pt x="323" y="68"/>
                  </a:lnTo>
                  <a:lnTo>
                    <a:pt x="326" y="67"/>
                  </a:lnTo>
                  <a:lnTo>
                    <a:pt x="329" y="71"/>
                  </a:lnTo>
                  <a:lnTo>
                    <a:pt x="332" y="73"/>
                  </a:lnTo>
                  <a:lnTo>
                    <a:pt x="336" y="75"/>
                  </a:lnTo>
                  <a:lnTo>
                    <a:pt x="339" y="82"/>
                  </a:lnTo>
                  <a:lnTo>
                    <a:pt x="342" y="30"/>
                  </a:lnTo>
                  <a:lnTo>
                    <a:pt x="345" y="43"/>
                  </a:lnTo>
                  <a:lnTo>
                    <a:pt x="348" y="59"/>
                  </a:lnTo>
                  <a:lnTo>
                    <a:pt x="352" y="59"/>
                  </a:lnTo>
                  <a:lnTo>
                    <a:pt x="355" y="68"/>
                  </a:lnTo>
                  <a:lnTo>
                    <a:pt x="358" y="71"/>
                  </a:lnTo>
                  <a:lnTo>
                    <a:pt x="361" y="60"/>
                  </a:lnTo>
                  <a:lnTo>
                    <a:pt x="364" y="60"/>
                  </a:lnTo>
                  <a:lnTo>
                    <a:pt x="368" y="66"/>
                  </a:lnTo>
                  <a:lnTo>
                    <a:pt x="371" y="67"/>
                  </a:lnTo>
                  <a:lnTo>
                    <a:pt x="374" y="23"/>
                  </a:lnTo>
                  <a:lnTo>
                    <a:pt x="377" y="29"/>
                  </a:lnTo>
                  <a:lnTo>
                    <a:pt x="380" y="41"/>
                  </a:lnTo>
                  <a:lnTo>
                    <a:pt x="384" y="40"/>
                  </a:lnTo>
                  <a:lnTo>
                    <a:pt x="387" y="6"/>
                  </a:lnTo>
                  <a:lnTo>
                    <a:pt x="390" y="0"/>
                  </a:lnTo>
                </a:path>
              </a:pathLst>
            </a:custGeom>
            <a:noFill/>
            <a:ln w="7938"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 name="Freeform 27">
              <a:extLst>
                <a:ext uri="{FF2B5EF4-FFF2-40B4-BE49-F238E27FC236}">
                  <a16:creationId xmlns:a16="http://schemas.microsoft.com/office/drawing/2014/main" id="{7651BE95-AB7A-47E6-815F-B04E57AB37A9}"/>
                </a:ext>
              </a:extLst>
            </p:cNvPr>
            <p:cNvSpPr>
              <a:spLocks/>
            </p:cNvSpPr>
            <p:nvPr/>
          </p:nvSpPr>
          <p:spPr bwMode="auto">
            <a:xfrm>
              <a:off x="4003" y="2693"/>
              <a:ext cx="1811" cy="898"/>
            </a:xfrm>
            <a:custGeom>
              <a:avLst/>
              <a:gdLst>
                <a:gd name="T0" fmla="*/ 3 w 390"/>
                <a:gd name="T1" fmla="*/ 43 h 193"/>
                <a:gd name="T2" fmla="*/ 9 w 390"/>
                <a:gd name="T3" fmla="*/ 23 h 193"/>
                <a:gd name="T4" fmla="*/ 16 w 390"/>
                <a:gd name="T5" fmla="*/ 58 h 193"/>
                <a:gd name="T6" fmla="*/ 22 w 390"/>
                <a:gd name="T7" fmla="*/ 49 h 193"/>
                <a:gd name="T8" fmla="*/ 28 w 390"/>
                <a:gd name="T9" fmla="*/ 78 h 193"/>
                <a:gd name="T10" fmla="*/ 35 w 390"/>
                <a:gd name="T11" fmla="*/ 72 h 193"/>
                <a:gd name="T12" fmla="*/ 41 w 390"/>
                <a:gd name="T13" fmla="*/ 102 h 193"/>
                <a:gd name="T14" fmla="*/ 48 w 390"/>
                <a:gd name="T15" fmla="*/ 57 h 193"/>
                <a:gd name="T16" fmla="*/ 54 w 390"/>
                <a:gd name="T17" fmla="*/ 36 h 193"/>
                <a:gd name="T18" fmla="*/ 60 w 390"/>
                <a:gd name="T19" fmla="*/ 82 h 193"/>
                <a:gd name="T20" fmla="*/ 67 w 390"/>
                <a:gd name="T21" fmla="*/ 48 h 193"/>
                <a:gd name="T22" fmla="*/ 73 w 390"/>
                <a:gd name="T23" fmla="*/ 83 h 193"/>
                <a:gd name="T24" fmla="*/ 80 w 390"/>
                <a:gd name="T25" fmla="*/ 97 h 193"/>
                <a:gd name="T26" fmla="*/ 86 w 390"/>
                <a:gd name="T27" fmla="*/ 111 h 193"/>
                <a:gd name="T28" fmla="*/ 92 w 390"/>
                <a:gd name="T29" fmla="*/ 99 h 193"/>
                <a:gd name="T30" fmla="*/ 99 w 390"/>
                <a:gd name="T31" fmla="*/ 89 h 193"/>
                <a:gd name="T32" fmla="*/ 105 w 390"/>
                <a:gd name="T33" fmla="*/ 110 h 193"/>
                <a:gd name="T34" fmla="*/ 112 w 390"/>
                <a:gd name="T35" fmla="*/ 127 h 193"/>
                <a:gd name="T36" fmla="*/ 118 w 390"/>
                <a:gd name="T37" fmla="*/ 90 h 193"/>
                <a:gd name="T38" fmla="*/ 124 w 390"/>
                <a:gd name="T39" fmla="*/ 134 h 193"/>
                <a:gd name="T40" fmla="*/ 131 w 390"/>
                <a:gd name="T41" fmla="*/ 146 h 193"/>
                <a:gd name="T42" fmla="*/ 137 w 390"/>
                <a:gd name="T43" fmla="*/ 153 h 193"/>
                <a:gd name="T44" fmla="*/ 144 w 390"/>
                <a:gd name="T45" fmla="*/ 125 h 193"/>
                <a:gd name="T46" fmla="*/ 150 w 390"/>
                <a:gd name="T47" fmla="*/ 148 h 193"/>
                <a:gd name="T48" fmla="*/ 156 w 390"/>
                <a:gd name="T49" fmla="*/ 156 h 193"/>
                <a:gd name="T50" fmla="*/ 163 w 390"/>
                <a:gd name="T51" fmla="*/ 115 h 193"/>
                <a:gd name="T52" fmla="*/ 169 w 390"/>
                <a:gd name="T53" fmla="*/ 103 h 193"/>
                <a:gd name="T54" fmla="*/ 176 w 390"/>
                <a:gd name="T55" fmla="*/ 134 h 193"/>
                <a:gd name="T56" fmla="*/ 182 w 390"/>
                <a:gd name="T57" fmla="*/ 76 h 193"/>
                <a:gd name="T58" fmla="*/ 188 w 390"/>
                <a:gd name="T59" fmla="*/ 112 h 193"/>
                <a:gd name="T60" fmla="*/ 195 w 390"/>
                <a:gd name="T61" fmla="*/ 128 h 193"/>
                <a:gd name="T62" fmla="*/ 201 w 390"/>
                <a:gd name="T63" fmla="*/ 135 h 193"/>
                <a:gd name="T64" fmla="*/ 208 w 390"/>
                <a:gd name="T65" fmla="*/ 141 h 193"/>
                <a:gd name="T66" fmla="*/ 214 w 390"/>
                <a:gd name="T67" fmla="*/ 149 h 193"/>
                <a:gd name="T68" fmla="*/ 220 w 390"/>
                <a:gd name="T69" fmla="*/ 152 h 193"/>
                <a:gd name="T70" fmla="*/ 227 w 390"/>
                <a:gd name="T71" fmla="*/ 166 h 193"/>
                <a:gd name="T72" fmla="*/ 233 w 390"/>
                <a:gd name="T73" fmla="*/ 166 h 193"/>
                <a:gd name="T74" fmla="*/ 240 w 390"/>
                <a:gd name="T75" fmla="*/ 159 h 193"/>
                <a:gd name="T76" fmla="*/ 246 w 390"/>
                <a:gd name="T77" fmla="*/ 179 h 193"/>
                <a:gd name="T78" fmla="*/ 252 w 390"/>
                <a:gd name="T79" fmla="*/ 172 h 193"/>
                <a:gd name="T80" fmla="*/ 259 w 390"/>
                <a:gd name="T81" fmla="*/ 171 h 193"/>
                <a:gd name="T82" fmla="*/ 265 w 390"/>
                <a:gd name="T83" fmla="*/ 174 h 193"/>
                <a:gd name="T84" fmla="*/ 272 w 390"/>
                <a:gd name="T85" fmla="*/ 185 h 193"/>
                <a:gd name="T86" fmla="*/ 278 w 390"/>
                <a:gd name="T87" fmla="*/ 176 h 193"/>
                <a:gd name="T88" fmla="*/ 284 w 390"/>
                <a:gd name="T89" fmla="*/ 161 h 193"/>
                <a:gd name="T90" fmla="*/ 291 w 390"/>
                <a:gd name="T91" fmla="*/ 171 h 193"/>
                <a:gd name="T92" fmla="*/ 297 w 390"/>
                <a:gd name="T93" fmla="*/ 193 h 193"/>
                <a:gd name="T94" fmla="*/ 304 w 390"/>
                <a:gd name="T95" fmla="*/ 191 h 193"/>
                <a:gd name="T96" fmla="*/ 310 w 390"/>
                <a:gd name="T97" fmla="*/ 168 h 193"/>
                <a:gd name="T98" fmla="*/ 316 w 390"/>
                <a:gd name="T99" fmla="*/ 84 h 193"/>
                <a:gd name="T100" fmla="*/ 323 w 390"/>
                <a:gd name="T101" fmla="*/ 98 h 193"/>
                <a:gd name="T102" fmla="*/ 329 w 390"/>
                <a:gd name="T103" fmla="*/ 84 h 193"/>
                <a:gd name="T104" fmla="*/ 336 w 390"/>
                <a:gd name="T105" fmla="*/ 89 h 193"/>
                <a:gd name="T106" fmla="*/ 342 w 390"/>
                <a:gd name="T107" fmla="*/ 0 h 193"/>
                <a:gd name="T108" fmla="*/ 348 w 390"/>
                <a:gd name="T109" fmla="*/ 82 h 193"/>
                <a:gd name="T110" fmla="*/ 355 w 390"/>
                <a:gd name="T111" fmla="*/ 69 h 193"/>
                <a:gd name="T112" fmla="*/ 361 w 390"/>
                <a:gd name="T113" fmla="*/ 62 h 193"/>
                <a:gd name="T114" fmla="*/ 368 w 390"/>
                <a:gd name="T115" fmla="*/ 80 h 193"/>
                <a:gd name="T116" fmla="*/ 374 w 390"/>
                <a:gd name="T117" fmla="*/ 34 h 193"/>
                <a:gd name="T118" fmla="*/ 380 w 390"/>
                <a:gd name="T119" fmla="*/ 61 h 193"/>
                <a:gd name="T120" fmla="*/ 387 w 390"/>
                <a:gd name="T121" fmla="*/ 6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93">
                  <a:moveTo>
                    <a:pt x="0" y="32"/>
                  </a:moveTo>
                  <a:lnTo>
                    <a:pt x="3" y="43"/>
                  </a:lnTo>
                  <a:lnTo>
                    <a:pt x="6" y="42"/>
                  </a:lnTo>
                  <a:lnTo>
                    <a:pt x="9" y="23"/>
                  </a:lnTo>
                  <a:lnTo>
                    <a:pt x="12" y="44"/>
                  </a:lnTo>
                  <a:lnTo>
                    <a:pt x="16" y="58"/>
                  </a:lnTo>
                  <a:lnTo>
                    <a:pt x="19" y="64"/>
                  </a:lnTo>
                  <a:lnTo>
                    <a:pt x="22" y="49"/>
                  </a:lnTo>
                  <a:lnTo>
                    <a:pt x="25" y="68"/>
                  </a:lnTo>
                  <a:lnTo>
                    <a:pt x="28" y="78"/>
                  </a:lnTo>
                  <a:lnTo>
                    <a:pt x="32" y="84"/>
                  </a:lnTo>
                  <a:lnTo>
                    <a:pt x="35" y="72"/>
                  </a:lnTo>
                  <a:lnTo>
                    <a:pt x="38" y="89"/>
                  </a:lnTo>
                  <a:lnTo>
                    <a:pt x="41" y="102"/>
                  </a:lnTo>
                  <a:lnTo>
                    <a:pt x="44" y="67"/>
                  </a:lnTo>
                  <a:lnTo>
                    <a:pt x="48" y="57"/>
                  </a:lnTo>
                  <a:lnTo>
                    <a:pt x="51" y="61"/>
                  </a:lnTo>
                  <a:lnTo>
                    <a:pt x="54" y="36"/>
                  </a:lnTo>
                  <a:lnTo>
                    <a:pt x="57" y="56"/>
                  </a:lnTo>
                  <a:lnTo>
                    <a:pt x="60" y="82"/>
                  </a:lnTo>
                  <a:lnTo>
                    <a:pt x="64" y="93"/>
                  </a:lnTo>
                  <a:lnTo>
                    <a:pt x="67" y="48"/>
                  </a:lnTo>
                  <a:lnTo>
                    <a:pt x="70" y="52"/>
                  </a:lnTo>
                  <a:lnTo>
                    <a:pt x="73" y="83"/>
                  </a:lnTo>
                  <a:lnTo>
                    <a:pt x="76" y="92"/>
                  </a:lnTo>
                  <a:lnTo>
                    <a:pt x="80" y="97"/>
                  </a:lnTo>
                  <a:lnTo>
                    <a:pt x="83" y="109"/>
                  </a:lnTo>
                  <a:lnTo>
                    <a:pt x="86" y="111"/>
                  </a:lnTo>
                  <a:lnTo>
                    <a:pt x="89" y="119"/>
                  </a:lnTo>
                  <a:lnTo>
                    <a:pt x="92" y="99"/>
                  </a:lnTo>
                  <a:lnTo>
                    <a:pt x="96" y="68"/>
                  </a:lnTo>
                  <a:lnTo>
                    <a:pt x="99" y="89"/>
                  </a:lnTo>
                  <a:lnTo>
                    <a:pt x="102" y="111"/>
                  </a:lnTo>
                  <a:lnTo>
                    <a:pt x="105" y="110"/>
                  </a:lnTo>
                  <a:lnTo>
                    <a:pt x="108" y="121"/>
                  </a:lnTo>
                  <a:lnTo>
                    <a:pt x="112" y="127"/>
                  </a:lnTo>
                  <a:lnTo>
                    <a:pt x="115" y="139"/>
                  </a:lnTo>
                  <a:lnTo>
                    <a:pt x="118" y="90"/>
                  </a:lnTo>
                  <a:lnTo>
                    <a:pt x="121" y="119"/>
                  </a:lnTo>
                  <a:lnTo>
                    <a:pt x="124" y="134"/>
                  </a:lnTo>
                  <a:lnTo>
                    <a:pt x="128" y="139"/>
                  </a:lnTo>
                  <a:lnTo>
                    <a:pt x="131" y="146"/>
                  </a:lnTo>
                  <a:lnTo>
                    <a:pt x="134" y="153"/>
                  </a:lnTo>
                  <a:lnTo>
                    <a:pt x="137" y="153"/>
                  </a:lnTo>
                  <a:lnTo>
                    <a:pt x="140" y="108"/>
                  </a:lnTo>
                  <a:lnTo>
                    <a:pt x="144" y="125"/>
                  </a:lnTo>
                  <a:lnTo>
                    <a:pt x="147" y="136"/>
                  </a:lnTo>
                  <a:lnTo>
                    <a:pt x="150" y="148"/>
                  </a:lnTo>
                  <a:lnTo>
                    <a:pt x="153" y="152"/>
                  </a:lnTo>
                  <a:lnTo>
                    <a:pt x="156" y="156"/>
                  </a:lnTo>
                  <a:lnTo>
                    <a:pt x="160" y="160"/>
                  </a:lnTo>
                  <a:lnTo>
                    <a:pt x="163" y="115"/>
                  </a:lnTo>
                  <a:lnTo>
                    <a:pt x="166" y="116"/>
                  </a:lnTo>
                  <a:lnTo>
                    <a:pt x="169" y="103"/>
                  </a:lnTo>
                  <a:lnTo>
                    <a:pt x="172" y="118"/>
                  </a:lnTo>
                  <a:lnTo>
                    <a:pt x="176" y="134"/>
                  </a:lnTo>
                  <a:lnTo>
                    <a:pt x="179" y="90"/>
                  </a:lnTo>
                  <a:lnTo>
                    <a:pt x="182" y="76"/>
                  </a:lnTo>
                  <a:lnTo>
                    <a:pt x="185" y="98"/>
                  </a:lnTo>
                  <a:lnTo>
                    <a:pt x="188" y="112"/>
                  </a:lnTo>
                  <a:lnTo>
                    <a:pt x="192" y="113"/>
                  </a:lnTo>
                  <a:lnTo>
                    <a:pt x="195" y="128"/>
                  </a:lnTo>
                  <a:lnTo>
                    <a:pt x="198" y="122"/>
                  </a:lnTo>
                  <a:lnTo>
                    <a:pt x="201" y="135"/>
                  </a:lnTo>
                  <a:lnTo>
                    <a:pt x="204" y="142"/>
                  </a:lnTo>
                  <a:lnTo>
                    <a:pt x="208" y="141"/>
                  </a:lnTo>
                  <a:lnTo>
                    <a:pt x="211" y="147"/>
                  </a:lnTo>
                  <a:lnTo>
                    <a:pt x="214" y="149"/>
                  </a:lnTo>
                  <a:lnTo>
                    <a:pt x="217" y="147"/>
                  </a:lnTo>
                  <a:lnTo>
                    <a:pt x="220" y="152"/>
                  </a:lnTo>
                  <a:lnTo>
                    <a:pt x="224" y="156"/>
                  </a:lnTo>
                  <a:lnTo>
                    <a:pt x="227" y="166"/>
                  </a:lnTo>
                  <a:lnTo>
                    <a:pt x="230" y="171"/>
                  </a:lnTo>
                  <a:lnTo>
                    <a:pt x="233" y="166"/>
                  </a:lnTo>
                  <a:lnTo>
                    <a:pt x="236" y="157"/>
                  </a:lnTo>
                  <a:lnTo>
                    <a:pt x="240" y="159"/>
                  </a:lnTo>
                  <a:lnTo>
                    <a:pt x="243" y="176"/>
                  </a:lnTo>
                  <a:lnTo>
                    <a:pt x="246" y="179"/>
                  </a:lnTo>
                  <a:lnTo>
                    <a:pt x="249" y="173"/>
                  </a:lnTo>
                  <a:lnTo>
                    <a:pt x="252" y="172"/>
                  </a:lnTo>
                  <a:lnTo>
                    <a:pt x="256" y="172"/>
                  </a:lnTo>
                  <a:lnTo>
                    <a:pt x="259" y="171"/>
                  </a:lnTo>
                  <a:lnTo>
                    <a:pt x="262" y="180"/>
                  </a:lnTo>
                  <a:lnTo>
                    <a:pt x="265" y="174"/>
                  </a:lnTo>
                  <a:lnTo>
                    <a:pt x="268" y="189"/>
                  </a:lnTo>
                  <a:lnTo>
                    <a:pt x="272" y="185"/>
                  </a:lnTo>
                  <a:lnTo>
                    <a:pt x="275" y="179"/>
                  </a:lnTo>
                  <a:lnTo>
                    <a:pt x="278" y="176"/>
                  </a:lnTo>
                  <a:lnTo>
                    <a:pt x="281" y="176"/>
                  </a:lnTo>
                  <a:lnTo>
                    <a:pt x="284" y="161"/>
                  </a:lnTo>
                  <a:lnTo>
                    <a:pt x="288" y="171"/>
                  </a:lnTo>
                  <a:lnTo>
                    <a:pt x="291" y="171"/>
                  </a:lnTo>
                  <a:lnTo>
                    <a:pt x="294" y="183"/>
                  </a:lnTo>
                  <a:lnTo>
                    <a:pt x="297" y="193"/>
                  </a:lnTo>
                  <a:lnTo>
                    <a:pt x="300" y="185"/>
                  </a:lnTo>
                  <a:lnTo>
                    <a:pt x="304" y="191"/>
                  </a:lnTo>
                  <a:lnTo>
                    <a:pt x="307" y="192"/>
                  </a:lnTo>
                  <a:lnTo>
                    <a:pt x="310" y="168"/>
                  </a:lnTo>
                  <a:lnTo>
                    <a:pt x="313" y="49"/>
                  </a:lnTo>
                  <a:lnTo>
                    <a:pt x="316" y="84"/>
                  </a:lnTo>
                  <a:lnTo>
                    <a:pt x="320" y="86"/>
                  </a:lnTo>
                  <a:lnTo>
                    <a:pt x="323" y="98"/>
                  </a:lnTo>
                  <a:lnTo>
                    <a:pt x="326" y="83"/>
                  </a:lnTo>
                  <a:lnTo>
                    <a:pt x="329" y="84"/>
                  </a:lnTo>
                  <a:lnTo>
                    <a:pt x="332" y="100"/>
                  </a:lnTo>
                  <a:lnTo>
                    <a:pt x="336" y="89"/>
                  </a:lnTo>
                  <a:lnTo>
                    <a:pt x="339" y="94"/>
                  </a:lnTo>
                  <a:lnTo>
                    <a:pt x="342" y="0"/>
                  </a:lnTo>
                  <a:lnTo>
                    <a:pt x="345" y="71"/>
                  </a:lnTo>
                  <a:lnTo>
                    <a:pt x="348" y="82"/>
                  </a:lnTo>
                  <a:lnTo>
                    <a:pt x="352" y="58"/>
                  </a:lnTo>
                  <a:lnTo>
                    <a:pt x="355" y="69"/>
                  </a:lnTo>
                  <a:lnTo>
                    <a:pt x="358" y="80"/>
                  </a:lnTo>
                  <a:lnTo>
                    <a:pt x="361" y="62"/>
                  </a:lnTo>
                  <a:lnTo>
                    <a:pt x="364" y="86"/>
                  </a:lnTo>
                  <a:lnTo>
                    <a:pt x="368" y="80"/>
                  </a:lnTo>
                  <a:lnTo>
                    <a:pt x="371" y="82"/>
                  </a:lnTo>
                  <a:lnTo>
                    <a:pt x="374" y="34"/>
                  </a:lnTo>
                  <a:lnTo>
                    <a:pt x="377" y="50"/>
                  </a:lnTo>
                  <a:lnTo>
                    <a:pt x="380" y="61"/>
                  </a:lnTo>
                  <a:lnTo>
                    <a:pt x="384" y="68"/>
                  </a:lnTo>
                  <a:lnTo>
                    <a:pt x="387" y="64"/>
                  </a:lnTo>
                  <a:lnTo>
                    <a:pt x="390" y="2"/>
                  </a:lnTo>
                </a:path>
              </a:pathLst>
            </a:custGeom>
            <a:noFill/>
            <a:ln w="7938" cap="flat">
              <a:solidFill>
                <a:srgbClr val="FF3E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 name="Rectangle 28">
              <a:extLst>
                <a:ext uri="{FF2B5EF4-FFF2-40B4-BE49-F238E27FC236}">
                  <a16:creationId xmlns:a16="http://schemas.microsoft.com/office/drawing/2014/main" id="{D753AB24-5BB5-4C87-A19C-C293C58F135F}"/>
                </a:ext>
              </a:extLst>
            </p:cNvPr>
            <p:cNvSpPr>
              <a:spLocks noChangeArrowheads="1"/>
            </p:cNvSpPr>
            <p:nvPr/>
          </p:nvSpPr>
          <p:spPr bwMode="auto">
            <a:xfrm>
              <a:off x="3775" y="3740"/>
              <a:ext cx="9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38" name="Rectangle 29">
              <a:extLst>
                <a:ext uri="{FF2B5EF4-FFF2-40B4-BE49-F238E27FC236}">
                  <a16:creationId xmlns:a16="http://schemas.microsoft.com/office/drawing/2014/main" id="{E637A691-EE87-4F94-A03C-E5F6A8DB7C2F}"/>
                </a:ext>
              </a:extLst>
            </p:cNvPr>
            <p:cNvSpPr>
              <a:spLocks noChangeArrowheads="1"/>
            </p:cNvSpPr>
            <p:nvPr/>
          </p:nvSpPr>
          <p:spPr bwMode="auto">
            <a:xfrm>
              <a:off x="3775" y="3382"/>
              <a:ext cx="9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39" name="Rectangle 30">
              <a:extLst>
                <a:ext uri="{FF2B5EF4-FFF2-40B4-BE49-F238E27FC236}">
                  <a16:creationId xmlns:a16="http://schemas.microsoft.com/office/drawing/2014/main" id="{061585EC-537D-4FF6-BDE0-1A5039F5173F}"/>
                </a:ext>
              </a:extLst>
            </p:cNvPr>
            <p:cNvSpPr>
              <a:spLocks noChangeArrowheads="1"/>
            </p:cNvSpPr>
            <p:nvPr/>
          </p:nvSpPr>
          <p:spPr bwMode="auto">
            <a:xfrm>
              <a:off x="3775" y="3028"/>
              <a:ext cx="9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4D4D4D"/>
                  </a:solidFill>
                  <a:effectLst/>
                  <a:latin typeface="Century Gothic" panose="020B0502020202020204" pitchFamily="34" charset="0"/>
                </a:rPr>
                <a:t>0.3</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
          <p:nvSpPr>
            <p:cNvPr id="40" name="Rectangle 31">
              <a:extLst>
                <a:ext uri="{FF2B5EF4-FFF2-40B4-BE49-F238E27FC236}">
                  <a16:creationId xmlns:a16="http://schemas.microsoft.com/office/drawing/2014/main" id="{C174D191-FBC3-4B6C-A663-2A15F1E70E89}"/>
                </a:ext>
              </a:extLst>
            </p:cNvPr>
            <p:cNvSpPr>
              <a:spLocks noChangeArrowheads="1"/>
            </p:cNvSpPr>
            <p:nvPr/>
          </p:nvSpPr>
          <p:spPr bwMode="auto">
            <a:xfrm>
              <a:off x="3775" y="2670"/>
              <a:ext cx="9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4D4D4D"/>
                  </a:solidFill>
                  <a:effectLst/>
                  <a:latin typeface="Century Gothic" panose="020B0502020202020204" pitchFamily="34" charset="0"/>
                </a:rPr>
                <a:t>0.4</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
          <p:nvSpPr>
            <p:cNvPr id="41" name="Line 32">
              <a:extLst>
                <a:ext uri="{FF2B5EF4-FFF2-40B4-BE49-F238E27FC236}">
                  <a16:creationId xmlns:a16="http://schemas.microsoft.com/office/drawing/2014/main" id="{563C131E-AD6C-4A34-A2A9-8841A9107F7B}"/>
                </a:ext>
              </a:extLst>
            </p:cNvPr>
            <p:cNvSpPr>
              <a:spLocks noChangeShapeType="1"/>
            </p:cNvSpPr>
            <p:nvPr/>
          </p:nvSpPr>
          <p:spPr bwMode="auto">
            <a:xfrm>
              <a:off x="3891" y="3763"/>
              <a:ext cx="19"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 name="Line 33">
              <a:extLst>
                <a:ext uri="{FF2B5EF4-FFF2-40B4-BE49-F238E27FC236}">
                  <a16:creationId xmlns:a16="http://schemas.microsoft.com/office/drawing/2014/main" id="{7D864CD1-BF2D-419C-A659-682EC3718286}"/>
                </a:ext>
              </a:extLst>
            </p:cNvPr>
            <p:cNvSpPr>
              <a:spLocks noChangeShapeType="1"/>
            </p:cNvSpPr>
            <p:nvPr/>
          </p:nvSpPr>
          <p:spPr bwMode="auto">
            <a:xfrm>
              <a:off x="3891" y="3405"/>
              <a:ext cx="19"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 name="Line 34">
              <a:extLst>
                <a:ext uri="{FF2B5EF4-FFF2-40B4-BE49-F238E27FC236}">
                  <a16:creationId xmlns:a16="http://schemas.microsoft.com/office/drawing/2014/main" id="{9482D5E6-0F07-4DDC-813A-D180C6084142}"/>
                </a:ext>
              </a:extLst>
            </p:cNvPr>
            <p:cNvSpPr>
              <a:spLocks noChangeShapeType="1"/>
            </p:cNvSpPr>
            <p:nvPr/>
          </p:nvSpPr>
          <p:spPr bwMode="auto">
            <a:xfrm>
              <a:off x="3891" y="3051"/>
              <a:ext cx="19"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 name="Line 35">
              <a:extLst>
                <a:ext uri="{FF2B5EF4-FFF2-40B4-BE49-F238E27FC236}">
                  <a16:creationId xmlns:a16="http://schemas.microsoft.com/office/drawing/2014/main" id="{2F79C509-72E5-43E8-8130-8F2352CE405A}"/>
                </a:ext>
              </a:extLst>
            </p:cNvPr>
            <p:cNvSpPr>
              <a:spLocks noChangeShapeType="1"/>
            </p:cNvSpPr>
            <p:nvPr/>
          </p:nvSpPr>
          <p:spPr bwMode="auto">
            <a:xfrm>
              <a:off x="3891" y="2693"/>
              <a:ext cx="19"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5" name="Line 36">
              <a:extLst>
                <a:ext uri="{FF2B5EF4-FFF2-40B4-BE49-F238E27FC236}">
                  <a16:creationId xmlns:a16="http://schemas.microsoft.com/office/drawing/2014/main" id="{87BFAF58-92A6-438C-88D4-38278CF1EFCE}"/>
                </a:ext>
              </a:extLst>
            </p:cNvPr>
            <p:cNvSpPr>
              <a:spLocks noChangeShapeType="1"/>
            </p:cNvSpPr>
            <p:nvPr/>
          </p:nvSpPr>
          <p:spPr bwMode="auto">
            <a:xfrm flipV="1">
              <a:off x="4003" y="3809"/>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6" name="Line 37">
              <a:extLst>
                <a:ext uri="{FF2B5EF4-FFF2-40B4-BE49-F238E27FC236}">
                  <a16:creationId xmlns:a16="http://schemas.microsoft.com/office/drawing/2014/main" id="{6038DB5C-E222-443D-A755-737BB2ABC6FF}"/>
                </a:ext>
              </a:extLst>
            </p:cNvPr>
            <p:cNvSpPr>
              <a:spLocks noChangeShapeType="1"/>
            </p:cNvSpPr>
            <p:nvPr/>
          </p:nvSpPr>
          <p:spPr bwMode="auto">
            <a:xfrm flipV="1">
              <a:off x="4462" y="3809"/>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7" name="Line 38">
              <a:extLst>
                <a:ext uri="{FF2B5EF4-FFF2-40B4-BE49-F238E27FC236}">
                  <a16:creationId xmlns:a16="http://schemas.microsoft.com/office/drawing/2014/main" id="{D8DC6C52-6586-4D6B-91F8-90F5AAE0CDCE}"/>
                </a:ext>
              </a:extLst>
            </p:cNvPr>
            <p:cNvSpPr>
              <a:spLocks noChangeShapeType="1"/>
            </p:cNvSpPr>
            <p:nvPr/>
          </p:nvSpPr>
          <p:spPr bwMode="auto">
            <a:xfrm flipV="1">
              <a:off x="4922" y="3809"/>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8" name="Line 39">
              <a:extLst>
                <a:ext uri="{FF2B5EF4-FFF2-40B4-BE49-F238E27FC236}">
                  <a16:creationId xmlns:a16="http://schemas.microsoft.com/office/drawing/2014/main" id="{D26A3954-E278-4369-AD8D-4AA068316637}"/>
                </a:ext>
              </a:extLst>
            </p:cNvPr>
            <p:cNvSpPr>
              <a:spLocks noChangeShapeType="1"/>
            </p:cNvSpPr>
            <p:nvPr/>
          </p:nvSpPr>
          <p:spPr bwMode="auto">
            <a:xfrm flipV="1">
              <a:off x="5368" y="3809"/>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9" name="Line 40">
              <a:extLst>
                <a:ext uri="{FF2B5EF4-FFF2-40B4-BE49-F238E27FC236}">
                  <a16:creationId xmlns:a16="http://schemas.microsoft.com/office/drawing/2014/main" id="{1FAE3E04-B084-4EC4-9E7F-4F97C1A26F60}"/>
                </a:ext>
              </a:extLst>
            </p:cNvPr>
            <p:cNvSpPr>
              <a:spLocks noChangeShapeType="1"/>
            </p:cNvSpPr>
            <p:nvPr/>
          </p:nvSpPr>
          <p:spPr bwMode="auto">
            <a:xfrm flipV="1">
              <a:off x="5828" y="3809"/>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50" name="Rectangle 41">
              <a:extLst>
                <a:ext uri="{FF2B5EF4-FFF2-40B4-BE49-F238E27FC236}">
                  <a16:creationId xmlns:a16="http://schemas.microsoft.com/office/drawing/2014/main" id="{FE9C8C4D-3247-4FD7-91B1-4F39CCBB4671}"/>
                </a:ext>
              </a:extLst>
            </p:cNvPr>
            <p:cNvSpPr>
              <a:spLocks noChangeArrowheads="1"/>
            </p:cNvSpPr>
            <p:nvPr/>
          </p:nvSpPr>
          <p:spPr bwMode="auto">
            <a:xfrm>
              <a:off x="3957" y="3842"/>
              <a:ext cx="87"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51" name="Rectangle 42">
              <a:extLst>
                <a:ext uri="{FF2B5EF4-FFF2-40B4-BE49-F238E27FC236}">
                  <a16:creationId xmlns:a16="http://schemas.microsoft.com/office/drawing/2014/main" id="{F0C692D8-A5BE-413B-94D4-5DE923F0D68C}"/>
                </a:ext>
              </a:extLst>
            </p:cNvPr>
            <p:cNvSpPr>
              <a:spLocks noChangeArrowheads="1"/>
            </p:cNvSpPr>
            <p:nvPr/>
          </p:nvSpPr>
          <p:spPr bwMode="auto">
            <a:xfrm>
              <a:off x="4402" y="3842"/>
              <a:ext cx="13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52" name="Rectangle 43">
              <a:extLst>
                <a:ext uri="{FF2B5EF4-FFF2-40B4-BE49-F238E27FC236}">
                  <a16:creationId xmlns:a16="http://schemas.microsoft.com/office/drawing/2014/main" id="{A620E383-EFDC-43BB-8090-36CEFAEB646F}"/>
                </a:ext>
              </a:extLst>
            </p:cNvPr>
            <p:cNvSpPr>
              <a:spLocks noChangeArrowheads="1"/>
            </p:cNvSpPr>
            <p:nvPr/>
          </p:nvSpPr>
          <p:spPr bwMode="auto">
            <a:xfrm>
              <a:off x="4862" y="3842"/>
              <a:ext cx="124"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53" name="Rectangle 44">
              <a:extLst>
                <a:ext uri="{FF2B5EF4-FFF2-40B4-BE49-F238E27FC236}">
                  <a16:creationId xmlns:a16="http://schemas.microsoft.com/office/drawing/2014/main" id="{037CE2CA-9E59-4B9C-BE55-02F37182A7A2}"/>
                </a:ext>
              </a:extLst>
            </p:cNvPr>
            <p:cNvSpPr>
              <a:spLocks noChangeArrowheads="1"/>
            </p:cNvSpPr>
            <p:nvPr/>
          </p:nvSpPr>
          <p:spPr bwMode="auto">
            <a:xfrm>
              <a:off x="5312" y="3842"/>
              <a:ext cx="12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54" name="Rectangle 45">
              <a:extLst>
                <a:ext uri="{FF2B5EF4-FFF2-40B4-BE49-F238E27FC236}">
                  <a16:creationId xmlns:a16="http://schemas.microsoft.com/office/drawing/2014/main" id="{16B192C1-2C19-496B-9591-6CDB1C8569EC}"/>
                </a:ext>
              </a:extLst>
            </p:cNvPr>
            <p:cNvSpPr>
              <a:spLocks noChangeArrowheads="1"/>
            </p:cNvSpPr>
            <p:nvPr/>
          </p:nvSpPr>
          <p:spPr bwMode="auto">
            <a:xfrm>
              <a:off x="5766" y="3842"/>
              <a:ext cx="13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55" name="Rectangle 46">
              <a:extLst>
                <a:ext uri="{FF2B5EF4-FFF2-40B4-BE49-F238E27FC236}">
                  <a16:creationId xmlns:a16="http://schemas.microsoft.com/office/drawing/2014/main" id="{FDD31D2A-1804-4B55-8AB7-3C138FC0420C}"/>
                </a:ext>
              </a:extLst>
            </p:cNvPr>
            <p:cNvSpPr>
              <a:spLocks noChangeArrowheads="1"/>
            </p:cNvSpPr>
            <p:nvPr/>
          </p:nvSpPr>
          <p:spPr bwMode="auto">
            <a:xfrm>
              <a:off x="4813" y="3931"/>
              <a:ext cx="18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Time</a:t>
              </a:r>
              <a:endParaRPr kumimoji="0" lang="en-US" altLang="en-US" sz="20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56" name="Rectangle 47">
              <a:extLst>
                <a:ext uri="{FF2B5EF4-FFF2-40B4-BE49-F238E27FC236}">
                  <a16:creationId xmlns:a16="http://schemas.microsoft.com/office/drawing/2014/main" id="{4C0762AD-B6C7-496D-B321-FB96D569501E}"/>
                </a:ext>
              </a:extLst>
            </p:cNvPr>
            <p:cNvSpPr>
              <a:spLocks noChangeArrowheads="1"/>
            </p:cNvSpPr>
            <p:nvPr/>
          </p:nvSpPr>
          <p:spPr bwMode="auto">
            <a:xfrm rot="16200000">
              <a:off x="3271" y="3143"/>
              <a:ext cx="82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Surface Soil Moisture</a:t>
              </a:r>
              <a:endParaRPr kumimoji="0" lang="en-US" altLang="en-US" sz="20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57" name="Rectangle 48">
              <a:extLst>
                <a:ext uri="{FF2B5EF4-FFF2-40B4-BE49-F238E27FC236}">
                  <a16:creationId xmlns:a16="http://schemas.microsoft.com/office/drawing/2014/main" id="{137A62C4-C864-4C46-BB0E-0BD7E1C2B015}"/>
                </a:ext>
              </a:extLst>
            </p:cNvPr>
            <p:cNvSpPr>
              <a:spLocks noChangeArrowheads="1"/>
            </p:cNvSpPr>
            <p:nvPr/>
          </p:nvSpPr>
          <p:spPr bwMode="auto">
            <a:xfrm>
              <a:off x="5972" y="2893"/>
              <a:ext cx="599"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58" name="Rectangle 49">
              <a:extLst>
                <a:ext uri="{FF2B5EF4-FFF2-40B4-BE49-F238E27FC236}">
                  <a16:creationId xmlns:a16="http://schemas.microsoft.com/office/drawing/2014/main" id="{746B3917-D472-4125-9E2C-2709D5E72EE8}"/>
                </a:ext>
              </a:extLst>
            </p:cNvPr>
            <p:cNvSpPr>
              <a:spLocks noChangeArrowheads="1"/>
            </p:cNvSpPr>
            <p:nvPr/>
          </p:nvSpPr>
          <p:spPr bwMode="auto">
            <a:xfrm>
              <a:off x="6009" y="2930"/>
              <a:ext cx="47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59" name="Rectangle 50">
              <a:extLst>
                <a:ext uri="{FF2B5EF4-FFF2-40B4-BE49-F238E27FC236}">
                  <a16:creationId xmlns:a16="http://schemas.microsoft.com/office/drawing/2014/main" id="{DCEDA47D-BFB2-4899-AABA-86D2A0B65F06}"/>
                </a:ext>
              </a:extLst>
            </p:cNvPr>
            <p:cNvSpPr>
              <a:spLocks noChangeArrowheads="1"/>
            </p:cNvSpPr>
            <p:nvPr/>
          </p:nvSpPr>
          <p:spPr bwMode="auto">
            <a:xfrm>
              <a:off x="6009" y="3033"/>
              <a:ext cx="107" cy="10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0" name="Line 51">
              <a:extLst>
                <a:ext uri="{FF2B5EF4-FFF2-40B4-BE49-F238E27FC236}">
                  <a16:creationId xmlns:a16="http://schemas.microsoft.com/office/drawing/2014/main" id="{5391207E-7551-4CFC-995C-FD4DA3BD5D59}"/>
                </a:ext>
              </a:extLst>
            </p:cNvPr>
            <p:cNvSpPr>
              <a:spLocks noChangeShapeType="1"/>
            </p:cNvSpPr>
            <p:nvPr/>
          </p:nvSpPr>
          <p:spPr bwMode="auto">
            <a:xfrm>
              <a:off x="6019" y="3084"/>
              <a:ext cx="8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1" name="Line 52">
              <a:extLst>
                <a:ext uri="{FF2B5EF4-FFF2-40B4-BE49-F238E27FC236}">
                  <a16:creationId xmlns:a16="http://schemas.microsoft.com/office/drawing/2014/main" id="{34695338-326F-4E53-A6C7-07E3A36D8F77}"/>
                </a:ext>
              </a:extLst>
            </p:cNvPr>
            <p:cNvSpPr>
              <a:spLocks noChangeShapeType="1"/>
            </p:cNvSpPr>
            <p:nvPr/>
          </p:nvSpPr>
          <p:spPr bwMode="auto">
            <a:xfrm>
              <a:off x="6019" y="3084"/>
              <a:ext cx="8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2" name="Line 53">
              <a:extLst>
                <a:ext uri="{FF2B5EF4-FFF2-40B4-BE49-F238E27FC236}">
                  <a16:creationId xmlns:a16="http://schemas.microsoft.com/office/drawing/2014/main" id="{E93071AA-2A71-43BB-9C12-737FB92C8176}"/>
                </a:ext>
              </a:extLst>
            </p:cNvPr>
            <p:cNvSpPr>
              <a:spLocks noChangeShapeType="1"/>
            </p:cNvSpPr>
            <p:nvPr/>
          </p:nvSpPr>
          <p:spPr bwMode="auto">
            <a:xfrm>
              <a:off x="6019" y="3084"/>
              <a:ext cx="8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3" name="Line 54">
              <a:extLst>
                <a:ext uri="{FF2B5EF4-FFF2-40B4-BE49-F238E27FC236}">
                  <a16:creationId xmlns:a16="http://schemas.microsoft.com/office/drawing/2014/main" id="{C223CD32-C867-4F74-ABCF-680DB419BA3C}"/>
                </a:ext>
              </a:extLst>
            </p:cNvPr>
            <p:cNvSpPr>
              <a:spLocks noChangeShapeType="1"/>
            </p:cNvSpPr>
            <p:nvPr/>
          </p:nvSpPr>
          <p:spPr bwMode="auto">
            <a:xfrm>
              <a:off x="6019" y="3084"/>
              <a:ext cx="8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0" name="Rectangle 55">
              <a:extLst>
                <a:ext uri="{FF2B5EF4-FFF2-40B4-BE49-F238E27FC236}">
                  <a16:creationId xmlns:a16="http://schemas.microsoft.com/office/drawing/2014/main" id="{622ACD39-20B4-4FE1-A94F-109D71D613ED}"/>
                </a:ext>
              </a:extLst>
            </p:cNvPr>
            <p:cNvSpPr>
              <a:spLocks noChangeArrowheads="1"/>
            </p:cNvSpPr>
            <p:nvPr/>
          </p:nvSpPr>
          <p:spPr bwMode="auto">
            <a:xfrm>
              <a:off x="6009" y="3140"/>
              <a:ext cx="107" cy="10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1" name="Line 56">
              <a:extLst>
                <a:ext uri="{FF2B5EF4-FFF2-40B4-BE49-F238E27FC236}">
                  <a16:creationId xmlns:a16="http://schemas.microsoft.com/office/drawing/2014/main" id="{A1CB6B01-92F2-4C67-B53D-F743B61DDC2B}"/>
                </a:ext>
              </a:extLst>
            </p:cNvPr>
            <p:cNvSpPr>
              <a:spLocks noChangeShapeType="1"/>
            </p:cNvSpPr>
            <p:nvPr/>
          </p:nvSpPr>
          <p:spPr bwMode="auto">
            <a:xfrm>
              <a:off x="6019" y="3191"/>
              <a:ext cx="83"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2" name="Line 57">
              <a:extLst>
                <a:ext uri="{FF2B5EF4-FFF2-40B4-BE49-F238E27FC236}">
                  <a16:creationId xmlns:a16="http://schemas.microsoft.com/office/drawing/2014/main" id="{0C2807FB-10A8-4F6A-B9E9-6829406C1A79}"/>
                </a:ext>
              </a:extLst>
            </p:cNvPr>
            <p:cNvSpPr>
              <a:spLocks noChangeShapeType="1"/>
            </p:cNvSpPr>
            <p:nvPr/>
          </p:nvSpPr>
          <p:spPr bwMode="auto">
            <a:xfrm>
              <a:off x="6019" y="3191"/>
              <a:ext cx="83"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3" name="Line 58">
              <a:extLst>
                <a:ext uri="{FF2B5EF4-FFF2-40B4-BE49-F238E27FC236}">
                  <a16:creationId xmlns:a16="http://schemas.microsoft.com/office/drawing/2014/main" id="{972C25B0-4048-45E3-A0F9-25BD67218623}"/>
                </a:ext>
              </a:extLst>
            </p:cNvPr>
            <p:cNvSpPr>
              <a:spLocks noChangeShapeType="1"/>
            </p:cNvSpPr>
            <p:nvPr/>
          </p:nvSpPr>
          <p:spPr bwMode="auto">
            <a:xfrm>
              <a:off x="6019" y="3191"/>
              <a:ext cx="83"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4" name="Line 59">
              <a:extLst>
                <a:ext uri="{FF2B5EF4-FFF2-40B4-BE49-F238E27FC236}">
                  <a16:creationId xmlns:a16="http://schemas.microsoft.com/office/drawing/2014/main" id="{D9480C8C-EEAA-46FB-80B9-834B5D9BE0BB}"/>
                </a:ext>
              </a:extLst>
            </p:cNvPr>
            <p:cNvSpPr>
              <a:spLocks noChangeShapeType="1"/>
            </p:cNvSpPr>
            <p:nvPr/>
          </p:nvSpPr>
          <p:spPr bwMode="auto">
            <a:xfrm>
              <a:off x="6019" y="3191"/>
              <a:ext cx="83"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5" name="Rectangle 60">
              <a:extLst>
                <a:ext uri="{FF2B5EF4-FFF2-40B4-BE49-F238E27FC236}">
                  <a16:creationId xmlns:a16="http://schemas.microsoft.com/office/drawing/2014/main" id="{8524FE10-E953-482A-85FF-913C73471CC1}"/>
                </a:ext>
              </a:extLst>
            </p:cNvPr>
            <p:cNvSpPr>
              <a:spLocks noChangeArrowheads="1"/>
            </p:cNvSpPr>
            <p:nvPr/>
          </p:nvSpPr>
          <p:spPr bwMode="auto">
            <a:xfrm>
              <a:off x="6009" y="3247"/>
              <a:ext cx="107" cy="10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6" name="Line 61">
              <a:extLst>
                <a:ext uri="{FF2B5EF4-FFF2-40B4-BE49-F238E27FC236}">
                  <a16:creationId xmlns:a16="http://schemas.microsoft.com/office/drawing/2014/main" id="{5A15C8CF-AFC6-4230-BCD1-F216E2448B27}"/>
                </a:ext>
              </a:extLst>
            </p:cNvPr>
            <p:cNvSpPr>
              <a:spLocks noChangeShapeType="1"/>
            </p:cNvSpPr>
            <p:nvPr/>
          </p:nvSpPr>
          <p:spPr bwMode="auto">
            <a:xfrm>
              <a:off x="6019" y="3298"/>
              <a:ext cx="83"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7" name="Line 62">
              <a:extLst>
                <a:ext uri="{FF2B5EF4-FFF2-40B4-BE49-F238E27FC236}">
                  <a16:creationId xmlns:a16="http://schemas.microsoft.com/office/drawing/2014/main" id="{29688B98-E4FC-49D0-9BD0-82EAE6414542}"/>
                </a:ext>
              </a:extLst>
            </p:cNvPr>
            <p:cNvSpPr>
              <a:spLocks noChangeShapeType="1"/>
            </p:cNvSpPr>
            <p:nvPr/>
          </p:nvSpPr>
          <p:spPr bwMode="auto">
            <a:xfrm>
              <a:off x="6019" y="3298"/>
              <a:ext cx="83"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8" name="Line 63">
              <a:extLst>
                <a:ext uri="{FF2B5EF4-FFF2-40B4-BE49-F238E27FC236}">
                  <a16:creationId xmlns:a16="http://schemas.microsoft.com/office/drawing/2014/main" id="{E317FC60-0D50-41A4-ABCB-7C429A757BBE}"/>
                </a:ext>
              </a:extLst>
            </p:cNvPr>
            <p:cNvSpPr>
              <a:spLocks noChangeShapeType="1"/>
            </p:cNvSpPr>
            <p:nvPr/>
          </p:nvSpPr>
          <p:spPr bwMode="auto">
            <a:xfrm>
              <a:off x="6019" y="3298"/>
              <a:ext cx="83"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9" name="Line 64">
              <a:extLst>
                <a:ext uri="{FF2B5EF4-FFF2-40B4-BE49-F238E27FC236}">
                  <a16:creationId xmlns:a16="http://schemas.microsoft.com/office/drawing/2014/main" id="{0A369527-435E-408A-866F-215299094B89}"/>
                </a:ext>
              </a:extLst>
            </p:cNvPr>
            <p:cNvSpPr>
              <a:spLocks noChangeShapeType="1"/>
            </p:cNvSpPr>
            <p:nvPr/>
          </p:nvSpPr>
          <p:spPr bwMode="auto">
            <a:xfrm>
              <a:off x="6019" y="3298"/>
              <a:ext cx="83"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0" name="Rectangle 65">
              <a:extLst>
                <a:ext uri="{FF2B5EF4-FFF2-40B4-BE49-F238E27FC236}">
                  <a16:creationId xmlns:a16="http://schemas.microsoft.com/office/drawing/2014/main" id="{0BF43B72-5ACC-49F6-90B2-FA6F44FB59A0}"/>
                </a:ext>
              </a:extLst>
            </p:cNvPr>
            <p:cNvSpPr>
              <a:spLocks noChangeArrowheads="1"/>
            </p:cNvSpPr>
            <p:nvPr/>
          </p:nvSpPr>
          <p:spPr bwMode="auto">
            <a:xfrm>
              <a:off x="6009" y="3354"/>
              <a:ext cx="107" cy="10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1" name="Line 66">
              <a:extLst>
                <a:ext uri="{FF2B5EF4-FFF2-40B4-BE49-F238E27FC236}">
                  <a16:creationId xmlns:a16="http://schemas.microsoft.com/office/drawing/2014/main" id="{09BAEC9B-6738-45F2-8783-5904981B4E1D}"/>
                </a:ext>
              </a:extLst>
            </p:cNvPr>
            <p:cNvSpPr>
              <a:spLocks noChangeShapeType="1"/>
            </p:cNvSpPr>
            <p:nvPr/>
          </p:nvSpPr>
          <p:spPr bwMode="auto">
            <a:xfrm>
              <a:off x="6019" y="3405"/>
              <a:ext cx="8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2" name="Line 67">
              <a:extLst>
                <a:ext uri="{FF2B5EF4-FFF2-40B4-BE49-F238E27FC236}">
                  <a16:creationId xmlns:a16="http://schemas.microsoft.com/office/drawing/2014/main" id="{5ED9B6BD-5B47-42C1-876E-3B283F3DFAA1}"/>
                </a:ext>
              </a:extLst>
            </p:cNvPr>
            <p:cNvSpPr>
              <a:spLocks noChangeShapeType="1"/>
            </p:cNvSpPr>
            <p:nvPr/>
          </p:nvSpPr>
          <p:spPr bwMode="auto">
            <a:xfrm>
              <a:off x="6019" y="3405"/>
              <a:ext cx="8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3" name="Line 68">
              <a:extLst>
                <a:ext uri="{FF2B5EF4-FFF2-40B4-BE49-F238E27FC236}">
                  <a16:creationId xmlns:a16="http://schemas.microsoft.com/office/drawing/2014/main" id="{82A99633-B4D5-4110-B62A-4B4E9E14C426}"/>
                </a:ext>
              </a:extLst>
            </p:cNvPr>
            <p:cNvSpPr>
              <a:spLocks noChangeShapeType="1"/>
            </p:cNvSpPr>
            <p:nvPr/>
          </p:nvSpPr>
          <p:spPr bwMode="auto">
            <a:xfrm>
              <a:off x="6019" y="3405"/>
              <a:ext cx="8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4" name="Line 69">
              <a:extLst>
                <a:ext uri="{FF2B5EF4-FFF2-40B4-BE49-F238E27FC236}">
                  <a16:creationId xmlns:a16="http://schemas.microsoft.com/office/drawing/2014/main" id="{A8DB6A21-EC76-436F-92C2-D44C164450AD}"/>
                </a:ext>
              </a:extLst>
            </p:cNvPr>
            <p:cNvSpPr>
              <a:spLocks noChangeShapeType="1"/>
            </p:cNvSpPr>
            <p:nvPr/>
          </p:nvSpPr>
          <p:spPr bwMode="auto">
            <a:xfrm>
              <a:off x="6019" y="3405"/>
              <a:ext cx="8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5" name="Rectangle 70">
              <a:extLst>
                <a:ext uri="{FF2B5EF4-FFF2-40B4-BE49-F238E27FC236}">
                  <a16:creationId xmlns:a16="http://schemas.microsoft.com/office/drawing/2014/main" id="{31250A95-A17E-437C-A05D-BBC1F956B9C2}"/>
                </a:ext>
              </a:extLst>
            </p:cNvPr>
            <p:cNvSpPr>
              <a:spLocks noChangeArrowheads="1"/>
            </p:cNvSpPr>
            <p:nvPr/>
          </p:nvSpPr>
          <p:spPr bwMode="auto">
            <a:xfrm>
              <a:off x="6149" y="3061"/>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Century Gothic" panose="020B0502020202020204" pitchFamily="34" charset="0"/>
                </a:rPr>
                <a:t>2-inch </a:t>
              </a:r>
              <a:r>
                <a:rPr kumimoji="0" lang="en-US" altLang="en-US" sz="700" b="0" i="0" u="none" strike="noStrike" cap="none" normalizeH="0" baseline="0" dirty="0" err="1">
                  <a:ln>
                    <a:noFill/>
                  </a:ln>
                  <a:solidFill>
                    <a:srgbClr val="000000"/>
                  </a:solidFill>
                  <a:effectLst/>
                  <a:latin typeface="Century Gothic" panose="020B0502020202020204" pitchFamily="34" charset="0"/>
                </a:rPr>
                <a:t>Mesonet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666" name="Rectangle 71">
              <a:extLst>
                <a:ext uri="{FF2B5EF4-FFF2-40B4-BE49-F238E27FC236}">
                  <a16:creationId xmlns:a16="http://schemas.microsoft.com/office/drawing/2014/main" id="{2F77DD62-388C-4644-AAE4-39FC0040DC6F}"/>
                </a:ext>
              </a:extLst>
            </p:cNvPr>
            <p:cNvSpPr>
              <a:spLocks noChangeArrowheads="1"/>
            </p:cNvSpPr>
            <p:nvPr/>
          </p:nvSpPr>
          <p:spPr bwMode="auto">
            <a:xfrm>
              <a:off x="6149" y="3168"/>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Century Gothic" panose="020B0502020202020204" pitchFamily="34" charset="0"/>
                </a:rPr>
                <a:t>4-inch </a:t>
              </a:r>
              <a:r>
                <a:rPr kumimoji="0" lang="en-US" altLang="en-US" sz="700" b="0" i="0" u="none" strike="noStrike" cap="none" normalizeH="0" baseline="0" dirty="0" err="1">
                  <a:ln>
                    <a:noFill/>
                  </a:ln>
                  <a:solidFill>
                    <a:srgbClr val="000000"/>
                  </a:solidFill>
                  <a:effectLst/>
                  <a:latin typeface="Century Gothic" panose="020B0502020202020204" pitchFamily="34" charset="0"/>
                </a:rPr>
                <a:t>Mesonet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667" name="Rectangle 72">
              <a:extLst>
                <a:ext uri="{FF2B5EF4-FFF2-40B4-BE49-F238E27FC236}">
                  <a16:creationId xmlns:a16="http://schemas.microsoft.com/office/drawing/2014/main" id="{A6612C4F-DDE4-4418-B6D2-5DD6F879D326}"/>
                </a:ext>
              </a:extLst>
            </p:cNvPr>
            <p:cNvSpPr>
              <a:spLocks noChangeArrowheads="1"/>
            </p:cNvSpPr>
            <p:nvPr/>
          </p:nvSpPr>
          <p:spPr bwMode="auto">
            <a:xfrm>
              <a:off x="6149" y="3275"/>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8-inch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668" name="Rectangle 73">
              <a:extLst>
                <a:ext uri="{FF2B5EF4-FFF2-40B4-BE49-F238E27FC236}">
                  <a16:creationId xmlns:a16="http://schemas.microsoft.com/office/drawing/2014/main" id="{DC72535F-5FBA-48FA-8F20-A039DDE9E8A2}"/>
                </a:ext>
              </a:extLst>
            </p:cNvPr>
            <p:cNvSpPr>
              <a:spLocks noChangeArrowheads="1"/>
            </p:cNvSpPr>
            <p:nvPr/>
          </p:nvSpPr>
          <p:spPr bwMode="auto">
            <a:xfrm>
              <a:off x="6149" y="3382"/>
              <a:ext cx="31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Century Gothic" panose="020B0502020202020204" pitchFamily="34" charset="0"/>
                </a:rPr>
                <a:t>5-cm SMAP</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669" name="Rectangle 74">
              <a:extLst>
                <a:ext uri="{FF2B5EF4-FFF2-40B4-BE49-F238E27FC236}">
                  <a16:creationId xmlns:a16="http://schemas.microsoft.com/office/drawing/2014/main" id="{CB1CFADF-CF6B-4967-AD7D-BA46F8FF107C}"/>
                </a:ext>
              </a:extLst>
            </p:cNvPr>
            <p:cNvSpPr>
              <a:spLocks noChangeArrowheads="1"/>
            </p:cNvSpPr>
            <p:nvPr/>
          </p:nvSpPr>
          <p:spPr bwMode="auto">
            <a:xfrm>
              <a:off x="3910" y="2470"/>
              <a:ext cx="22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LXGN</a:t>
              </a:r>
              <a:endParaRPr kumimoji="0" lang="en-US" altLang="en-US" sz="20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670" name="Rectangle 75">
              <a:extLst>
                <a:ext uri="{FF2B5EF4-FFF2-40B4-BE49-F238E27FC236}">
                  <a16:creationId xmlns:a16="http://schemas.microsoft.com/office/drawing/2014/main" id="{D3115392-68F6-44C5-AEE2-6327893DC1C9}"/>
                </a:ext>
              </a:extLst>
            </p:cNvPr>
            <p:cNvSpPr>
              <a:spLocks noChangeArrowheads="1"/>
            </p:cNvSpPr>
            <p:nvPr/>
          </p:nvSpPr>
          <p:spPr bwMode="auto">
            <a:xfrm>
              <a:off x="3910" y="2363"/>
              <a:ext cx="184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SMAP vs. </a:t>
              </a:r>
              <a:r>
                <a:rPr kumimoji="0" lang="en-US" altLang="en-US" sz="1100" b="0" i="0" u="none" strike="noStrike" cap="none" normalizeH="0" baseline="0" dirty="0" err="1">
                  <a:ln>
                    <a:noFill/>
                  </a:ln>
                  <a:solidFill>
                    <a:schemeClr val="tx1">
                      <a:lumMod val="75000"/>
                      <a:lumOff val="25000"/>
                    </a:schemeClr>
                  </a:solidFill>
                  <a:effectLst/>
                  <a:latin typeface="Century Gothic" panose="020B0502020202020204" pitchFamily="34" charset="0"/>
                </a:rPr>
                <a:t>Mesonet</a:t>
              </a: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 Daily Surface Soil Moisture</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718" name="Group 225">
            <a:extLst>
              <a:ext uri="{FF2B5EF4-FFF2-40B4-BE49-F238E27FC236}">
                <a16:creationId xmlns:a16="http://schemas.microsoft.com/office/drawing/2014/main" id="{373446A8-93EA-468E-B95C-C9452AAF351C}"/>
              </a:ext>
            </a:extLst>
          </p:cNvPr>
          <p:cNvGrpSpPr>
            <a:grpSpLocks noChangeAspect="1"/>
          </p:cNvGrpSpPr>
          <p:nvPr/>
        </p:nvGrpSpPr>
        <p:grpSpPr bwMode="auto">
          <a:xfrm>
            <a:off x="6062767" y="944458"/>
            <a:ext cx="4591052" cy="2600326"/>
            <a:chOff x="3605" y="758"/>
            <a:chExt cx="2892" cy="1638"/>
          </a:xfrm>
        </p:grpSpPr>
        <p:sp>
          <p:nvSpPr>
            <p:cNvPr id="719" name="AutoShape 224">
              <a:extLst>
                <a:ext uri="{FF2B5EF4-FFF2-40B4-BE49-F238E27FC236}">
                  <a16:creationId xmlns:a16="http://schemas.microsoft.com/office/drawing/2014/main" id="{5842F291-6B68-4784-B284-86F308F6FC46}"/>
                </a:ext>
              </a:extLst>
            </p:cNvPr>
            <p:cNvSpPr>
              <a:spLocks noChangeAspect="1" noChangeArrowheads="1" noTextEdit="1"/>
            </p:cNvSpPr>
            <p:nvPr/>
          </p:nvSpPr>
          <p:spPr bwMode="auto">
            <a:xfrm>
              <a:off x="3682" y="758"/>
              <a:ext cx="2220" cy="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0" name="Rectangle 226">
              <a:extLst>
                <a:ext uri="{FF2B5EF4-FFF2-40B4-BE49-F238E27FC236}">
                  <a16:creationId xmlns:a16="http://schemas.microsoft.com/office/drawing/2014/main" id="{FFA37A5B-B174-4181-B06E-892BF4282345}"/>
                </a:ext>
              </a:extLst>
            </p:cNvPr>
            <p:cNvSpPr>
              <a:spLocks noChangeArrowheads="1"/>
            </p:cNvSpPr>
            <p:nvPr/>
          </p:nvSpPr>
          <p:spPr bwMode="auto">
            <a:xfrm>
              <a:off x="3682" y="758"/>
              <a:ext cx="2815" cy="1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latin typeface="Century Gothic" panose="020B0502020202020204" pitchFamily="34" charset="0"/>
              </a:endParaRPr>
            </a:p>
          </p:txBody>
        </p:sp>
        <p:sp>
          <p:nvSpPr>
            <p:cNvPr id="721" name="Rectangle 227">
              <a:extLst>
                <a:ext uri="{FF2B5EF4-FFF2-40B4-BE49-F238E27FC236}">
                  <a16:creationId xmlns:a16="http://schemas.microsoft.com/office/drawing/2014/main" id="{14421C00-C4D6-4F08-8E4E-E6E74BED4BD4}"/>
                </a:ext>
              </a:extLst>
            </p:cNvPr>
            <p:cNvSpPr>
              <a:spLocks noChangeArrowheads="1"/>
            </p:cNvSpPr>
            <p:nvPr/>
          </p:nvSpPr>
          <p:spPr bwMode="auto">
            <a:xfrm>
              <a:off x="3682" y="758"/>
              <a:ext cx="2815" cy="1615"/>
            </a:xfrm>
            <a:prstGeom prst="rect">
              <a:avLst/>
            </a:pr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2" name="Rectangle 228">
              <a:extLst>
                <a:ext uri="{FF2B5EF4-FFF2-40B4-BE49-F238E27FC236}">
                  <a16:creationId xmlns:a16="http://schemas.microsoft.com/office/drawing/2014/main" id="{2792A864-ADE2-49D4-AB20-52158B38963E}"/>
                </a:ext>
              </a:extLst>
            </p:cNvPr>
            <p:cNvSpPr>
              <a:spLocks noChangeArrowheads="1"/>
            </p:cNvSpPr>
            <p:nvPr/>
          </p:nvSpPr>
          <p:spPr bwMode="auto">
            <a:xfrm>
              <a:off x="3901" y="991"/>
              <a:ext cx="1921" cy="118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3" name="Line 229">
              <a:extLst>
                <a:ext uri="{FF2B5EF4-FFF2-40B4-BE49-F238E27FC236}">
                  <a16:creationId xmlns:a16="http://schemas.microsoft.com/office/drawing/2014/main" id="{96001AF4-A02B-49D2-9B1F-260C6CB30580}"/>
                </a:ext>
              </a:extLst>
            </p:cNvPr>
            <p:cNvSpPr>
              <a:spLocks noChangeShapeType="1"/>
            </p:cNvSpPr>
            <p:nvPr/>
          </p:nvSpPr>
          <p:spPr bwMode="auto">
            <a:xfrm>
              <a:off x="3901" y="2136"/>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4" name="Line 230">
              <a:extLst>
                <a:ext uri="{FF2B5EF4-FFF2-40B4-BE49-F238E27FC236}">
                  <a16:creationId xmlns:a16="http://schemas.microsoft.com/office/drawing/2014/main" id="{6A20C765-87B7-4E2D-8A00-23A9D313A960}"/>
                </a:ext>
              </a:extLst>
            </p:cNvPr>
            <p:cNvSpPr>
              <a:spLocks noChangeShapeType="1"/>
            </p:cNvSpPr>
            <p:nvPr/>
          </p:nvSpPr>
          <p:spPr bwMode="auto">
            <a:xfrm>
              <a:off x="3901" y="1809"/>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5" name="Line 231">
              <a:extLst>
                <a:ext uri="{FF2B5EF4-FFF2-40B4-BE49-F238E27FC236}">
                  <a16:creationId xmlns:a16="http://schemas.microsoft.com/office/drawing/2014/main" id="{ED775BA2-8B8F-49BE-8081-79BE07CA9A73}"/>
                </a:ext>
              </a:extLst>
            </p:cNvPr>
            <p:cNvSpPr>
              <a:spLocks noChangeShapeType="1"/>
            </p:cNvSpPr>
            <p:nvPr/>
          </p:nvSpPr>
          <p:spPr bwMode="auto">
            <a:xfrm>
              <a:off x="3901" y="1483"/>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6" name="Line 232">
              <a:extLst>
                <a:ext uri="{FF2B5EF4-FFF2-40B4-BE49-F238E27FC236}">
                  <a16:creationId xmlns:a16="http://schemas.microsoft.com/office/drawing/2014/main" id="{87C5D43A-6502-4888-868A-7AC927DCD5D2}"/>
                </a:ext>
              </a:extLst>
            </p:cNvPr>
            <p:cNvSpPr>
              <a:spLocks noChangeShapeType="1"/>
            </p:cNvSpPr>
            <p:nvPr/>
          </p:nvSpPr>
          <p:spPr bwMode="auto">
            <a:xfrm>
              <a:off x="3901" y="1156"/>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7" name="Line 233">
              <a:extLst>
                <a:ext uri="{FF2B5EF4-FFF2-40B4-BE49-F238E27FC236}">
                  <a16:creationId xmlns:a16="http://schemas.microsoft.com/office/drawing/2014/main" id="{DFC38E52-FC0A-4C69-86A9-592EE5CA00DA}"/>
                </a:ext>
              </a:extLst>
            </p:cNvPr>
            <p:cNvSpPr>
              <a:spLocks noChangeShapeType="1"/>
            </p:cNvSpPr>
            <p:nvPr/>
          </p:nvSpPr>
          <p:spPr bwMode="auto">
            <a:xfrm flipV="1">
              <a:off x="4209"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8" name="Line 234">
              <a:extLst>
                <a:ext uri="{FF2B5EF4-FFF2-40B4-BE49-F238E27FC236}">
                  <a16:creationId xmlns:a16="http://schemas.microsoft.com/office/drawing/2014/main" id="{6A0153C2-796D-4266-BD71-8AEDD70979A2}"/>
                </a:ext>
              </a:extLst>
            </p:cNvPr>
            <p:cNvSpPr>
              <a:spLocks noChangeShapeType="1"/>
            </p:cNvSpPr>
            <p:nvPr/>
          </p:nvSpPr>
          <p:spPr bwMode="auto">
            <a:xfrm flipV="1">
              <a:off x="4652"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9" name="Line 235">
              <a:extLst>
                <a:ext uri="{FF2B5EF4-FFF2-40B4-BE49-F238E27FC236}">
                  <a16:creationId xmlns:a16="http://schemas.microsoft.com/office/drawing/2014/main" id="{39B304E9-6033-4CC0-AD88-806A0E9DD61F}"/>
                </a:ext>
              </a:extLst>
            </p:cNvPr>
            <p:cNvSpPr>
              <a:spLocks noChangeShapeType="1"/>
            </p:cNvSpPr>
            <p:nvPr/>
          </p:nvSpPr>
          <p:spPr bwMode="auto">
            <a:xfrm flipV="1">
              <a:off x="5090"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0" name="Line 236">
              <a:extLst>
                <a:ext uri="{FF2B5EF4-FFF2-40B4-BE49-F238E27FC236}">
                  <a16:creationId xmlns:a16="http://schemas.microsoft.com/office/drawing/2014/main" id="{2D9B59F1-FF3F-48AA-A3CD-72C59B0A529F}"/>
                </a:ext>
              </a:extLst>
            </p:cNvPr>
            <p:cNvSpPr>
              <a:spLocks noChangeShapeType="1"/>
            </p:cNvSpPr>
            <p:nvPr/>
          </p:nvSpPr>
          <p:spPr bwMode="auto">
            <a:xfrm flipV="1">
              <a:off x="5527"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1" name="Line 237">
              <a:extLst>
                <a:ext uri="{FF2B5EF4-FFF2-40B4-BE49-F238E27FC236}">
                  <a16:creationId xmlns:a16="http://schemas.microsoft.com/office/drawing/2014/main" id="{160BC0A8-4606-46CC-89D0-8F273C6BE53D}"/>
                </a:ext>
              </a:extLst>
            </p:cNvPr>
            <p:cNvSpPr>
              <a:spLocks noChangeShapeType="1"/>
            </p:cNvSpPr>
            <p:nvPr/>
          </p:nvSpPr>
          <p:spPr bwMode="auto">
            <a:xfrm>
              <a:off x="3901" y="1970"/>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2" name="Line 238">
              <a:extLst>
                <a:ext uri="{FF2B5EF4-FFF2-40B4-BE49-F238E27FC236}">
                  <a16:creationId xmlns:a16="http://schemas.microsoft.com/office/drawing/2014/main" id="{4D5748C4-4650-4C90-91AB-C6690CC7DCE4}"/>
                </a:ext>
              </a:extLst>
            </p:cNvPr>
            <p:cNvSpPr>
              <a:spLocks noChangeShapeType="1"/>
            </p:cNvSpPr>
            <p:nvPr/>
          </p:nvSpPr>
          <p:spPr bwMode="auto">
            <a:xfrm>
              <a:off x="3901" y="1644"/>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3" name="Line 239">
              <a:extLst>
                <a:ext uri="{FF2B5EF4-FFF2-40B4-BE49-F238E27FC236}">
                  <a16:creationId xmlns:a16="http://schemas.microsoft.com/office/drawing/2014/main" id="{47E427A8-CCD9-4BC0-AF78-4D1AC3EB7ABD}"/>
                </a:ext>
              </a:extLst>
            </p:cNvPr>
            <p:cNvSpPr>
              <a:spLocks noChangeShapeType="1"/>
            </p:cNvSpPr>
            <p:nvPr/>
          </p:nvSpPr>
          <p:spPr bwMode="auto">
            <a:xfrm>
              <a:off x="3901" y="1322"/>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4" name="Line 240">
              <a:extLst>
                <a:ext uri="{FF2B5EF4-FFF2-40B4-BE49-F238E27FC236}">
                  <a16:creationId xmlns:a16="http://schemas.microsoft.com/office/drawing/2014/main" id="{8584154F-A4C9-4CEE-977E-37FB29B77D75}"/>
                </a:ext>
              </a:extLst>
            </p:cNvPr>
            <p:cNvSpPr>
              <a:spLocks noChangeShapeType="1"/>
            </p:cNvSpPr>
            <p:nvPr/>
          </p:nvSpPr>
          <p:spPr bwMode="auto">
            <a:xfrm>
              <a:off x="3901" y="995"/>
              <a:ext cx="1921"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5" name="Line 241">
              <a:extLst>
                <a:ext uri="{FF2B5EF4-FFF2-40B4-BE49-F238E27FC236}">
                  <a16:creationId xmlns:a16="http://schemas.microsoft.com/office/drawing/2014/main" id="{54E9A88C-02FA-4187-8C07-2F2E31E93AE9}"/>
                </a:ext>
              </a:extLst>
            </p:cNvPr>
            <p:cNvSpPr>
              <a:spLocks noChangeShapeType="1"/>
            </p:cNvSpPr>
            <p:nvPr/>
          </p:nvSpPr>
          <p:spPr bwMode="auto">
            <a:xfrm flipV="1">
              <a:off x="3990"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6" name="Line 242">
              <a:extLst>
                <a:ext uri="{FF2B5EF4-FFF2-40B4-BE49-F238E27FC236}">
                  <a16:creationId xmlns:a16="http://schemas.microsoft.com/office/drawing/2014/main" id="{70744D96-EA47-420B-8FFE-6786DD3968F3}"/>
                </a:ext>
              </a:extLst>
            </p:cNvPr>
            <p:cNvSpPr>
              <a:spLocks noChangeShapeType="1"/>
            </p:cNvSpPr>
            <p:nvPr/>
          </p:nvSpPr>
          <p:spPr bwMode="auto">
            <a:xfrm flipV="1">
              <a:off x="4433"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7" name="Line 243">
              <a:extLst>
                <a:ext uri="{FF2B5EF4-FFF2-40B4-BE49-F238E27FC236}">
                  <a16:creationId xmlns:a16="http://schemas.microsoft.com/office/drawing/2014/main" id="{14B140E6-2D87-45BA-AF3E-B83C5E30CFA2}"/>
                </a:ext>
              </a:extLst>
            </p:cNvPr>
            <p:cNvSpPr>
              <a:spLocks noChangeShapeType="1"/>
            </p:cNvSpPr>
            <p:nvPr/>
          </p:nvSpPr>
          <p:spPr bwMode="auto">
            <a:xfrm flipV="1">
              <a:off x="4875"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8" name="Line 244">
              <a:extLst>
                <a:ext uri="{FF2B5EF4-FFF2-40B4-BE49-F238E27FC236}">
                  <a16:creationId xmlns:a16="http://schemas.microsoft.com/office/drawing/2014/main" id="{E427C6EB-362B-4174-9A20-2074F55DBADA}"/>
                </a:ext>
              </a:extLst>
            </p:cNvPr>
            <p:cNvSpPr>
              <a:spLocks noChangeShapeType="1"/>
            </p:cNvSpPr>
            <p:nvPr/>
          </p:nvSpPr>
          <p:spPr bwMode="auto">
            <a:xfrm flipV="1">
              <a:off x="5304"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9" name="Line 245">
              <a:extLst>
                <a:ext uri="{FF2B5EF4-FFF2-40B4-BE49-F238E27FC236}">
                  <a16:creationId xmlns:a16="http://schemas.microsoft.com/office/drawing/2014/main" id="{704289A3-5470-4074-8F97-0EF265EDAEE8}"/>
                </a:ext>
              </a:extLst>
            </p:cNvPr>
            <p:cNvSpPr>
              <a:spLocks noChangeShapeType="1"/>
            </p:cNvSpPr>
            <p:nvPr/>
          </p:nvSpPr>
          <p:spPr bwMode="auto">
            <a:xfrm flipV="1">
              <a:off x="5746" y="991"/>
              <a:ext cx="0" cy="1185"/>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0" name="Freeform 246">
              <a:extLst>
                <a:ext uri="{FF2B5EF4-FFF2-40B4-BE49-F238E27FC236}">
                  <a16:creationId xmlns:a16="http://schemas.microsoft.com/office/drawing/2014/main" id="{F5C4996A-45C9-47A2-89D6-3FB543808727}"/>
                </a:ext>
              </a:extLst>
            </p:cNvPr>
            <p:cNvSpPr>
              <a:spLocks/>
            </p:cNvSpPr>
            <p:nvPr/>
          </p:nvSpPr>
          <p:spPr bwMode="auto">
            <a:xfrm>
              <a:off x="3990" y="1232"/>
              <a:ext cx="1743" cy="873"/>
            </a:xfrm>
            <a:custGeom>
              <a:avLst/>
              <a:gdLst>
                <a:gd name="T0" fmla="*/ 3 w 390"/>
                <a:gd name="T1" fmla="*/ 75 h 195"/>
                <a:gd name="T2" fmla="*/ 9 w 390"/>
                <a:gd name="T3" fmla="*/ 49 h 195"/>
                <a:gd name="T4" fmla="*/ 16 w 390"/>
                <a:gd name="T5" fmla="*/ 77 h 195"/>
                <a:gd name="T6" fmla="*/ 22 w 390"/>
                <a:gd name="T7" fmla="*/ 87 h 195"/>
                <a:gd name="T8" fmla="*/ 28 w 390"/>
                <a:gd name="T9" fmla="*/ 96 h 195"/>
                <a:gd name="T10" fmla="*/ 35 w 390"/>
                <a:gd name="T11" fmla="*/ 100 h 195"/>
                <a:gd name="T12" fmla="*/ 41 w 390"/>
                <a:gd name="T13" fmla="*/ 108 h 195"/>
                <a:gd name="T14" fmla="*/ 48 w 390"/>
                <a:gd name="T15" fmla="*/ 101 h 195"/>
                <a:gd name="T16" fmla="*/ 54 w 390"/>
                <a:gd name="T17" fmla="*/ 57 h 195"/>
                <a:gd name="T18" fmla="*/ 60 w 390"/>
                <a:gd name="T19" fmla="*/ 55 h 195"/>
                <a:gd name="T20" fmla="*/ 67 w 390"/>
                <a:gd name="T21" fmla="*/ 0 h 195"/>
                <a:gd name="T22" fmla="*/ 73 w 390"/>
                <a:gd name="T23" fmla="*/ 27 h 195"/>
                <a:gd name="T24" fmla="*/ 80 w 390"/>
                <a:gd name="T25" fmla="*/ 30 h 195"/>
                <a:gd name="T26" fmla="*/ 86 w 390"/>
                <a:gd name="T27" fmla="*/ 39 h 195"/>
                <a:gd name="T28" fmla="*/ 92 w 390"/>
                <a:gd name="T29" fmla="*/ 14 h 195"/>
                <a:gd name="T30" fmla="*/ 99 w 390"/>
                <a:gd name="T31" fmla="*/ 26 h 195"/>
                <a:gd name="T32" fmla="*/ 105 w 390"/>
                <a:gd name="T33" fmla="*/ 48 h 195"/>
                <a:gd name="T34" fmla="*/ 112 w 390"/>
                <a:gd name="T35" fmla="*/ 58 h 195"/>
                <a:gd name="T36" fmla="*/ 118 w 390"/>
                <a:gd name="T37" fmla="*/ 68 h 195"/>
                <a:gd name="T38" fmla="*/ 124 w 390"/>
                <a:gd name="T39" fmla="*/ 82 h 195"/>
                <a:gd name="T40" fmla="*/ 131 w 390"/>
                <a:gd name="T41" fmla="*/ 98 h 195"/>
                <a:gd name="T42" fmla="*/ 137 w 390"/>
                <a:gd name="T43" fmla="*/ 58 h 195"/>
                <a:gd name="T44" fmla="*/ 144 w 390"/>
                <a:gd name="T45" fmla="*/ 71 h 195"/>
                <a:gd name="T46" fmla="*/ 150 w 390"/>
                <a:gd name="T47" fmla="*/ 92 h 195"/>
                <a:gd name="T48" fmla="*/ 156 w 390"/>
                <a:gd name="T49" fmla="*/ 111 h 195"/>
                <a:gd name="T50" fmla="*/ 163 w 390"/>
                <a:gd name="T51" fmla="*/ 127 h 195"/>
                <a:gd name="T52" fmla="*/ 169 w 390"/>
                <a:gd name="T53" fmla="*/ 74 h 195"/>
                <a:gd name="T54" fmla="*/ 176 w 390"/>
                <a:gd name="T55" fmla="*/ 64 h 195"/>
                <a:gd name="T56" fmla="*/ 182 w 390"/>
                <a:gd name="T57" fmla="*/ 25 h 195"/>
                <a:gd name="T58" fmla="*/ 188 w 390"/>
                <a:gd name="T59" fmla="*/ 41 h 195"/>
                <a:gd name="T60" fmla="*/ 195 w 390"/>
                <a:gd name="T61" fmla="*/ 104 h 195"/>
                <a:gd name="T62" fmla="*/ 201 w 390"/>
                <a:gd name="T63" fmla="*/ 125 h 195"/>
                <a:gd name="T64" fmla="*/ 208 w 390"/>
                <a:gd name="T65" fmla="*/ 138 h 195"/>
                <a:gd name="T66" fmla="*/ 214 w 390"/>
                <a:gd name="T67" fmla="*/ 151 h 195"/>
                <a:gd name="T68" fmla="*/ 220 w 390"/>
                <a:gd name="T69" fmla="*/ 144 h 195"/>
                <a:gd name="T70" fmla="*/ 227 w 390"/>
                <a:gd name="T71" fmla="*/ 157 h 195"/>
                <a:gd name="T72" fmla="*/ 233 w 390"/>
                <a:gd name="T73" fmla="*/ 161 h 195"/>
                <a:gd name="T74" fmla="*/ 240 w 390"/>
                <a:gd name="T75" fmla="*/ 165 h 195"/>
                <a:gd name="T76" fmla="*/ 246 w 390"/>
                <a:gd name="T77" fmla="*/ 167 h 195"/>
                <a:gd name="T78" fmla="*/ 252 w 390"/>
                <a:gd name="T79" fmla="*/ 170 h 195"/>
                <a:gd name="T80" fmla="*/ 259 w 390"/>
                <a:gd name="T81" fmla="*/ 172 h 195"/>
                <a:gd name="T82" fmla="*/ 265 w 390"/>
                <a:gd name="T83" fmla="*/ 178 h 195"/>
                <a:gd name="T84" fmla="*/ 272 w 390"/>
                <a:gd name="T85" fmla="*/ 181 h 195"/>
                <a:gd name="T86" fmla="*/ 278 w 390"/>
                <a:gd name="T87" fmla="*/ 184 h 195"/>
                <a:gd name="T88" fmla="*/ 284 w 390"/>
                <a:gd name="T89" fmla="*/ 184 h 195"/>
                <a:gd name="T90" fmla="*/ 291 w 390"/>
                <a:gd name="T91" fmla="*/ 186 h 195"/>
                <a:gd name="T92" fmla="*/ 297 w 390"/>
                <a:gd name="T93" fmla="*/ 186 h 195"/>
                <a:gd name="T94" fmla="*/ 304 w 390"/>
                <a:gd name="T95" fmla="*/ 189 h 195"/>
                <a:gd name="T96" fmla="*/ 310 w 390"/>
                <a:gd name="T97" fmla="*/ 186 h 195"/>
                <a:gd name="T98" fmla="*/ 316 w 390"/>
                <a:gd name="T99" fmla="*/ 97 h 195"/>
                <a:gd name="T100" fmla="*/ 323 w 390"/>
                <a:gd name="T101" fmla="*/ 104 h 195"/>
                <a:gd name="T102" fmla="*/ 329 w 390"/>
                <a:gd name="T103" fmla="*/ 108 h 195"/>
                <a:gd name="T104" fmla="*/ 336 w 390"/>
                <a:gd name="T105" fmla="*/ 117 h 195"/>
                <a:gd name="T106" fmla="*/ 342 w 390"/>
                <a:gd name="T107" fmla="*/ 58 h 195"/>
                <a:gd name="T108" fmla="*/ 348 w 390"/>
                <a:gd name="T109" fmla="*/ 87 h 195"/>
                <a:gd name="T110" fmla="*/ 355 w 390"/>
                <a:gd name="T111" fmla="*/ 90 h 195"/>
                <a:gd name="T112" fmla="*/ 361 w 390"/>
                <a:gd name="T113" fmla="*/ 98 h 195"/>
                <a:gd name="T114" fmla="*/ 368 w 390"/>
                <a:gd name="T115" fmla="*/ 104 h 195"/>
                <a:gd name="T116" fmla="*/ 374 w 390"/>
                <a:gd name="T117" fmla="*/ 48 h 195"/>
                <a:gd name="T118" fmla="*/ 380 w 390"/>
                <a:gd name="T119" fmla="*/ 68 h 195"/>
                <a:gd name="T120" fmla="*/ 387 w 390"/>
                <a:gd name="T121"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95">
                  <a:moveTo>
                    <a:pt x="0" y="73"/>
                  </a:moveTo>
                  <a:lnTo>
                    <a:pt x="3" y="75"/>
                  </a:lnTo>
                  <a:lnTo>
                    <a:pt x="6" y="60"/>
                  </a:lnTo>
                  <a:lnTo>
                    <a:pt x="9" y="49"/>
                  </a:lnTo>
                  <a:lnTo>
                    <a:pt x="12" y="65"/>
                  </a:lnTo>
                  <a:lnTo>
                    <a:pt x="16" y="77"/>
                  </a:lnTo>
                  <a:lnTo>
                    <a:pt x="19" y="77"/>
                  </a:lnTo>
                  <a:lnTo>
                    <a:pt x="22" y="87"/>
                  </a:lnTo>
                  <a:lnTo>
                    <a:pt x="25" y="89"/>
                  </a:lnTo>
                  <a:lnTo>
                    <a:pt x="28" y="96"/>
                  </a:lnTo>
                  <a:lnTo>
                    <a:pt x="32" y="103"/>
                  </a:lnTo>
                  <a:lnTo>
                    <a:pt x="35" y="100"/>
                  </a:lnTo>
                  <a:lnTo>
                    <a:pt x="38" y="105"/>
                  </a:lnTo>
                  <a:lnTo>
                    <a:pt x="41" y="108"/>
                  </a:lnTo>
                  <a:lnTo>
                    <a:pt x="44" y="104"/>
                  </a:lnTo>
                  <a:lnTo>
                    <a:pt x="48" y="101"/>
                  </a:lnTo>
                  <a:lnTo>
                    <a:pt x="51" y="54"/>
                  </a:lnTo>
                  <a:lnTo>
                    <a:pt x="54" y="57"/>
                  </a:lnTo>
                  <a:lnTo>
                    <a:pt x="57" y="54"/>
                  </a:lnTo>
                  <a:lnTo>
                    <a:pt x="60" y="55"/>
                  </a:lnTo>
                  <a:lnTo>
                    <a:pt x="64" y="61"/>
                  </a:lnTo>
                  <a:lnTo>
                    <a:pt x="67" y="0"/>
                  </a:lnTo>
                  <a:lnTo>
                    <a:pt x="70" y="18"/>
                  </a:lnTo>
                  <a:lnTo>
                    <a:pt x="73" y="27"/>
                  </a:lnTo>
                  <a:lnTo>
                    <a:pt x="76" y="32"/>
                  </a:lnTo>
                  <a:lnTo>
                    <a:pt x="80" y="30"/>
                  </a:lnTo>
                  <a:lnTo>
                    <a:pt x="83" y="39"/>
                  </a:lnTo>
                  <a:lnTo>
                    <a:pt x="86" y="39"/>
                  </a:lnTo>
                  <a:lnTo>
                    <a:pt x="89" y="54"/>
                  </a:lnTo>
                  <a:lnTo>
                    <a:pt x="92" y="14"/>
                  </a:lnTo>
                  <a:lnTo>
                    <a:pt x="96" y="3"/>
                  </a:lnTo>
                  <a:lnTo>
                    <a:pt x="99" y="26"/>
                  </a:lnTo>
                  <a:lnTo>
                    <a:pt x="102" y="36"/>
                  </a:lnTo>
                  <a:lnTo>
                    <a:pt x="105" y="48"/>
                  </a:lnTo>
                  <a:lnTo>
                    <a:pt x="108" y="51"/>
                  </a:lnTo>
                  <a:lnTo>
                    <a:pt x="112" y="58"/>
                  </a:lnTo>
                  <a:lnTo>
                    <a:pt x="115" y="67"/>
                  </a:lnTo>
                  <a:lnTo>
                    <a:pt x="118" y="68"/>
                  </a:lnTo>
                  <a:lnTo>
                    <a:pt x="121" y="77"/>
                  </a:lnTo>
                  <a:lnTo>
                    <a:pt x="124" y="82"/>
                  </a:lnTo>
                  <a:lnTo>
                    <a:pt x="128" y="90"/>
                  </a:lnTo>
                  <a:lnTo>
                    <a:pt x="131" y="98"/>
                  </a:lnTo>
                  <a:lnTo>
                    <a:pt x="134" y="98"/>
                  </a:lnTo>
                  <a:lnTo>
                    <a:pt x="137" y="58"/>
                  </a:lnTo>
                  <a:lnTo>
                    <a:pt x="140" y="67"/>
                  </a:lnTo>
                  <a:lnTo>
                    <a:pt x="144" y="71"/>
                  </a:lnTo>
                  <a:lnTo>
                    <a:pt x="147" y="83"/>
                  </a:lnTo>
                  <a:lnTo>
                    <a:pt x="150" y="92"/>
                  </a:lnTo>
                  <a:lnTo>
                    <a:pt x="153" y="99"/>
                  </a:lnTo>
                  <a:lnTo>
                    <a:pt x="156" y="111"/>
                  </a:lnTo>
                  <a:lnTo>
                    <a:pt x="160" y="109"/>
                  </a:lnTo>
                  <a:lnTo>
                    <a:pt x="163" y="127"/>
                  </a:lnTo>
                  <a:lnTo>
                    <a:pt x="166" y="70"/>
                  </a:lnTo>
                  <a:lnTo>
                    <a:pt x="169" y="74"/>
                  </a:lnTo>
                  <a:lnTo>
                    <a:pt x="172" y="73"/>
                  </a:lnTo>
                  <a:lnTo>
                    <a:pt x="176" y="64"/>
                  </a:lnTo>
                  <a:lnTo>
                    <a:pt x="179" y="35"/>
                  </a:lnTo>
                  <a:lnTo>
                    <a:pt x="182" y="25"/>
                  </a:lnTo>
                  <a:lnTo>
                    <a:pt x="185" y="18"/>
                  </a:lnTo>
                  <a:lnTo>
                    <a:pt x="188" y="41"/>
                  </a:lnTo>
                  <a:lnTo>
                    <a:pt x="192" y="61"/>
                  </a:lnTo>
                  <a:lnTo>
                    <a:pt x="195" y="104"/>
                  </a:lnTo>
                  <a:lnTo>
                    <a:pt x="198" y="114"/>
                  </a:lnTo>
                  <a:lnTo>
                    <a:pt x="201" y="125"/>
                  </a:lnTo>
                  <a:lnTo>
                    <a:pt x="204" y="133"/>
                  </a:lnTo>
                  <a:lnTo>
                    <a:pt x="208" y="138"/>
                  </a:lnTo>
                  <a:lnTo>
                    <a:pt x="211" y="145"/>
                  </a:lnTo>
                  <a:lnTo>
                    <a:pt x="214" y="151"/>
                  </a:lnTo>
                  <a:lnTo>
                    <a:pt x="217" y="148"/>
                  </a:lnTo>
                  <a:lnTo>
                    <a:pt x="220" y="144"/>
                  </a:lnTo>
                  <a:lnTo>
                    <a:pt x="224" y="155"/>
                  </a:lnTo>
                  <a:lnTo>
                    <a:pt x="227" y="157"/>
                  </a:lnTo>
                  <a:lnTo>
                    <a:pt x="230" y="158"/>
                  </a:lnTo>
                  <a:lnTo>
                    <a:pt x="233" y="161"/>
                  </a:lnTo>
                  <a:lnTo>
                    <a:pt x="236" y="160"/>
                  </a:lnTo>
                  <a:lnTo>
                    <a:pt x="240" y="165"/>
                  </a:lnTo>
                  <a:lnTo>
                    <a:pt x="243" y="166"/>
                  </a:lnTo>
                  <a:lnTo>
                    <a:pt x="246" y="167"/>
                  </a:lnTo>
                  <a:lnTo>
                    <a:pt x="249" y="165"/>
                  </a:lnTo>
                  <a:lnTo>
                    <a:pt x="252" y="170"/>
                  </a:lnTo>
                  <a:lnTo>
                    <a:pt x="256" y="174"/>
                  </a:lnTo>
                  <a:lnTo>
                    <a:pt x="259" y="172"/>
                  </a:lnTo>
                  <a:lnTo>
                    <a:pt x="262" y="176"/>
                  </a:lnTo>
                  <a:lnTo>
                    <a:pt x="265" y="178"/>
                  </a:lnTo>
                  <a:lnTo>
                    <a:pt x="268" y="176"/>
                  </a:lnTo>
                  <a:lnTo>
                    <a:pt x="272" y="181"/>
                  </a:lnTo>
                  <a:lnTo>
                    <a:pt x="275" y="195"/>
                  </a:lnTo>
                  <a:lnTo>
                    <a:pt x="278" y="184"/>
                  </a:lnTo>
                  <a:lnTo>
                    <a:pt x="281" y="186"/>
                  </a:lnTo>
                  <a:lnTo>
                    <a:pt x="284" y="184"/>
                  </a:lnTo>
                  <a:lnTo>
                    <a:pt x="288" y="186"/>
                  </a:lnTo>
                  <a:lnTo>
                    <a:pt x="291" y="186"/>
                  </a:lnTo>
                  <a:lnTo>
                    <a:pt x="294" y="183"/>
                  </a:lnTo>
                  <a:lnTo>
                    <a:pt x="297" y="186"/>
                  </a:lnTo>
                  <a:lnTo>
                    <a:pt x="300" y="189"/>
                  </a:lnTo>
                  <a:lnTo>
                    <a:pt x="304" y="189"/>
                  </a:lnTo>
                  <a:lnTo>
                    <a:pt x="307" y="194"/>
                  </a:lnTo>
                  <a:lnTo>
                    <a:pt x="310" y="186"/>
                  </a:lnTo>
                  <a:lnTo>
                    <a:pt x="313" y="84"/>
                  </a:lnTo>
                  <a:lnTo>
                    <a:pt x="316" y="97"/>
                  </a:lnTo>
                  <a:lnTo>
                    <a:pt x="320" y="98"/>
                  </a:lnTo>
                  <a:lnTo>
                    <a:pt x="323" y="104"/>
                  </a:lnTo>
                  <a:lnTo>
                    <a:pt x="326" y="103"/>
                  </a:lnTo>
                  <a:lnTo>
                    <a:pt x="329" y="108"/>
                  </a:lnTo>
                  <a:lnTo>
                    <a:pt x="332" y="114"/>
                  </a:lnTo>
                  <a:lnTo>
                    <a:pt x="336" y="117"/>
                  </a:lnTo>
                  <a:lnTo>
                    <a:pt x="339" y="114"/>
                  </a:lnTo>
                  <a:lnTo>
                    <a:pt x="342" y="58"/>
                  </a:lnTo>
                  <a:lnTo>
                    <a:pt x="345" y="79"/>
                  </a:lnTo>
                  <a:lnTo>
                    <a:pt x="348" y="87"/>
                  </a:lnTo>
                  <a:lnTo>
                    <a:pt x="352" y="90"/>
                  </a:lnTo>
                  <a:lnTo>
                    <a:pt x="355" y="90"/>
                  </a:lnTo>
                  <a:lnTo>
                    <a:pt x="358" y="87"/>
                  </a:lnTo>
                  <a:lnTo>
                    <a:pt x="361" y="98"/>
                  </a:lnTo>
                  <a:lnTo>
                    <a:pt x="364" y="99"/>
                  </a:lnTo>
                  <a:lnTo>
                    <a:pt x="368" y="104"/>
                  </a:lnTo>
                  <a:lnTo>
                    <a:pt x="371" y="99"/>
                  </a:lnTo>
                  <a:lnTo>
                    <a:pt x="374" y="48"/>
                  </a:lnTo>
                  <a:lnTo>
                    <a:pt x="377" y="56"/>
                  </a:lnTo>
                  <a:lnTo>
                    <a:pt x="380" y="68"/>
                  </a:lnTo>
                  <a:lnTo>
                    <a:pt x="384" y="71"/>
                  </a:lnTo>
                  <a:lnTo>
                    <a:pt x="387" y="41"/>
                  </a:lnTo>
                  <a:lnTo>
                    <a:pt x="390" y="7"/>
                  </a:lnTo>
                </a:path>
              </a:pathLst>
            </a:custGeom>
            <a:noFill/>
            <a:ln w="6350"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1" name="Freeform 247">
              <a:extLst>
                <a:ext uri="{FF2B5EF4-FFF2-40B4-BE49-F238E27FC236}">
                  <a16:creationId xmlns:a16="http://schemas.microsoft.com/office/drawing/2014/main" id="{FA95BE98-426B-449B-9219-4388C1178E2A}"/>
                </a:ext>
              </a:extLst>
            </p:cNvPr>
            <p:cNvSpPr>
              <a:spLocks/>
            </p:cNvSpPr>
            <p:nvPr/>
          </p:nvSpPr>
          <p:spPr bwMode="auto">
            <a:xfrm>
              <a:off x="3990" y="1044"/>
              <a:ext cx="1743" cy="1034"/>
            </a:xfrm>
            <a:custGeom>
              <a:avLst/>
              <a:gdLst>
                <a:gd name="T0" fmla="*/ 3 w 390"/>
                <a:gd name="T1" fmla="*/ 144 h 231"/>
                <a:gd name="T2" fmla="*/ 9 w 390"/>
                <a:gd name="T3" fmla="*/ 66 h 231"/>
                <a:gd name="T4" fmla="*/ 16 w 390"/>
                <a:gd name="T5" fmla="*/ 133 h 231"/>
                <a:gd name="T6" fmla="*/ 22 w 390"/>
                <a:gd name="T7" fmla="*/ 161 h 231"/>
                <a:gd name="T8" fmla="*/ 28 w 390"/>
                <a:gd name="T9" fmla="*/ 172 h 231"/>
                <a:gd name="T10" fmla="*/ 35 w 390"/>
                <a:gd name="T11" fmla="*/ 167 h 231"/>
                <a:gd name="T12" fmla="*/ 41 w 390"/>
                <a:gd name="T13" fmla="*/ 185 h 231"/>
                <a:gd name="T14" fmla="*/ 48 w 390"/>
                <a:gd name="T15" fmla="*/ 175 h 231"/>
                <a:gd name="T16" fmla="*/ 54 w 390"/>
                <a:gd name="T17" fmla="*/ 118 h 231"/>
                <a:gd name="T18" fmla="*/ 60 w 390"/>
                <a:gd name="T19" fmla="*/ 126 h 231"/>
                <a:gd name="T20" fmla="*/ 67 w 390"/>
                <a:gd name="T21" fmla="*/ 75 h 231"/>
                <a:gd name="T22" fmla="*/ 73 w 390"/>
                <a:gd name="T23" fmla="*/ 92 h 231"/>
                <a:gd name="T24" fmla="*/ 80 w 390"/>
                <a:gd name="T25" fmla="*/ 101 h 231"/>
                <a:gd name="T26" fmla="*/ 86 w 390"/>
                <a:gd name="T27" fmla="*/ 110 h 231"/>
                <a:gd name="T28" fmla="*/ 92 w 390"/>
                <a:gd name="T29" fmla="*/ 94 h 231"/>
                <a:gd name="T30" fmla="*/ 99 w 390"/>
                <a:gd name="T31" fmla="*/ 94 h 231"/>
                <a:gd name="T32" fmla="*/ 105 w 390"/>
                <a:gd name="T33" fmla="*/ 105 h 231"/>
                <a:gd name="T34" fmla="*/ 112 w 390"/>
                <a:gd name="T35" fmla="*/ 113 h 231"/>
                <a:gd name="T36" fmla="*/ 118 w 390"/>
                <a:gd name="T37" fmla="*/ 131 h 231"/>
                <a:gd name="T38" fmla="*/ 124 w 390"/>
                <a:gd name="T39" fmla="*/ 147 h 231"/>
                <a:gd name="T40" fmla="*/ 131 w 390"/>
                <a:gd name="T41" fmla="*/ 164 h 231"/>
                <a:gd name="T42" fmla="*/ 137 w 390"/>
                <a:gd name="T43" fmla="*/ 86 h 231"/>
                <a:gd name="T44" fmla="*/ 144 w 390"/>
                <a:gd name="T45" fmla="*/ 134 h 231"/>
                <a:gd name="T46" fmla="*/ 150 w 390"/>
                <a:gd name="T47" fmla="*/ 159 h 231"/>
                <a:gd name="T48" fmla="*/ 156 w 390"/>
                <a:gd name="T49" fmla="*/ 177 h 231"/>
                <a:gd name="T50" fmla="*/ 163 w 390"/>
                <a:gd name="T51" fmla="*/ 186 h 231"/>
                <a:gd name="T52" fmla="*/ 169 w 390"/>
                <a:gd name="T53" fmla="*/ 142 h 231"/>
                <a:gd name="T54" fmla="*/ 176 w 390"/>
                <a:gd name="T55" fmla="*/ 150 h 231"/>
                <a:gd name="T56" fmla="*/ 182 w 390"/>
                <a:gd name="T57" fmla="*/ 91 h 231"/>
                <a:gd name="T58" fmla="*/ 188 w 390"/>
                <a:gd name="T59" fmla="*/ 103 h 231"/>
                <a:gd name="T60" fmla="*/ 195 w 390"/>
                <a:gd name="T61" fmla="*/ 132 h 231"/>
                <a:gd name="T62" fmla="*/ 201 w 390"/>
                <a:gd name="T63" fmla="*/ 156 h 231"/>
                <a:gd name="T64" fmla="*/ 208 w 390"/>
                <a:gd name="T65" fmla="*/ 165 h 231"/>
                <a:gd name="T66" fmla="*/ 214 w 390"/>
                <a:gd name="T67" fmla="*/ 186 h 231"/>
                <a:gd name="T68" fmla="*/ 220 w 390"/>
                <a:gd name="T69" fmla="*/ 190 h 231"/>
                <a:gd name="T70" fmla="*/ 227 w 390"/>
                <a:gd name="T71" fmla="*/ 195 h 231"/>
                <a:gd name="T72" fmla="*/ 233 w 390"/>
                <a:gd name="T73" fmla="*/ 197 h 231"/>
                <a:gd name="T74" fmla="*/ 240 w 390"/>
                <a:gd name="T75" fmla="*/ 206 h 231"/>
                <a:gd name="T76" fmla="*/ 246 w 390"/>
                <a:gd name="T77" fmla="*/ 208 h 231"/>
                <a:gd name="T78" fmla="*/ 252 w 390"/>
                <a:gd name="T79" fmla="*/ 211 h 231"/>
                <a:gd name="T80" fmla="*/ 259 w 390"/>
                <a:gd name="T81" fmla="*/ 211 h 231"/>
                <a:gd name="T82" fmla="*/ 265 w 390"/>
                <a:gd name="T83" fmla="*/ 214 h 231"/>
                <a:gd name="T84" fmla="*/ 272 w 390"/>
                <a:gd name="T85" fmla="*/ 219 h 231"/>
                <a:gd name="T86" fmla="*/ 278 w 390"/>
                <a:gd name="T87" fmla="*/ 221 h 231"/>
                <a:gd name="T88" fmla="*/ 284 w 390"/>
                <a:gd name="T89" fmla="*/ 219 h 231"/>
                <a:gd name="T90" fmla="*/ 291 w 390"/>
                <a:gd name="T91" fmla="*/ 223 h 231"/>
                <a:gd name="T92" fmla="*/ 297 w 390"/>
                <a:gd name="T93" fmla="*/ 225 h 231"/>
                <a:gd name="T94" fmla="*/ 304 w 390"/>
                <a:gd name="T95" fmla="*/ 228 h 231"/>
                <a:gd name="T96" fmla="*/ 310 w 390"/>
                <a:gd name="T97" fmla="*/ 228 h 231"/>
                <a:gd name="T98" fmla="*/ 316 w 390"/>
                <a:gd name="T99" fmla="*/ 145 h 231"/>
                <a:gd name="T100" fmla="*/ 323 w 390"/>
                <a:gd name="T101" fmla="*/ 153 h 231"/>
                <a:gd name="T102" fmla="*/ 329 w 390"/>
                <a:gd name="T103" fmla="*/ 156 h 231"/>
                <a:gd name="T104" fmla="*/ 336 w 390"/>
                <a:gd name="T105" fmla="*/ 160 h 231"/>
                <a:gd name="T106" fmla="*/ 342 w 390"/>
                <a:gd name="T107" fmla="*/ 119 h 231"/>
                <a:gd name="T108" fmla="*/ 348 w 390"/>
                <a:gd name="T109" fmla="*/ 134 h 231"/>
                <a:gd name="T110" fmla="*/ 355 w 390"/>
                <a:gd name="T111" fmla="*/ 133 h 231"/>
                <a:gd name="T112" fmla="*/ 361 w 390"/>
                <a:gd name="T113" fmla="*/ 133 h 231"/>
                <a:gd name="T114" fmla="*/ 368 w 390"/>
                <a:gd name="T115" fmla="*/ 142 h 231"/>
                <a:gd name="T116" fmla="*/ 374 w 390"/>
                <a:gd name="T117" fmla="*/ 111 h 231"/>
                <a:gd name="T118" fmla="*/ 380 w 390"/>
                <a:gd name="T119" fmla="*/ 123 h 231"/>
                <a:gd name="T120" fmla="*/ 387 w 390"/>
                <a:gd name="T121" fmla="*/ 1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31">
                  <a:moveTo>
                    <a:pt x="0" y="143"/>
                  </a:moveTo>
                  <a:lnTo>
                    <a:pt x="3" y="144"/>
                  </a:lnTo>
                  <a:lnTo>
                    <a:pt x="6" y="89"/>
                  </a:lnTo>
                  <a:lnTo>
                    <a:pt x="9" y="66"/>
                  </a:lnTo>
                  <a:lnTo>
                    <a:pt x="12" y="106"/>
                  </a:lnTo>
                  <a:lnTo>
                    <a:pt x="16" y="133"/>
                  </a:lnTo>
                  <a:lnTo>
                    <a:pt x="19" y="145"/>
                  </a:lnTo>
                  <a:lnTo>
                    <a:pt x="22" y="161"/>
                  </a:lnTo>
                  <a:lnTo>
                    <a:pt x="25" y="167"/>
                  </a:lnTo>
                  <a:lnTo>
                    <a:pt x="28" y="172"/>
                  </a:lnTo>
                  <a:lnTo>
                    <a:pt x="32" y="180"/>
                  </a:lnTo>
                  <a:lnTo>
                    <a:pt x="35" y="167"/>
                  </a:lnTo>
                  <a:lnTo>
                    <a:pt x="38" y="177"/>
                  </a:lnTo>
                  <a:lnTo>
                    <a:pt x="41" y="185"/>
                  </a:lnTo>
                  <a:lnTo>
                    <a:pt x="44" y="172"/>
                  </a:lnTo>
                  <a:lnTo>
                    <a:pt x="48" y="175"/>
                  </a:lnTo>
                  <a:lnTo>
                    <a:pt x="51" y="94"/>
                  </a:lnTo>
                  <a:lnTo>
                    <a:pt x="54" y="118"/>
                  </a:lnTo>
                  <a:lnTo>
                    <a:pt x="57" y="126"/>
                  </a:lnTo>
                  <a:lnTo>
                    <a:pt x="60" y="126"/>
                  </a:lnTo>
                  <a:lnTo>
                    <a:pt x="64" y="132"/>
                  </a:lnTo>
                  <a:lnTo>
                    <a:pt x="67" y="75"/>
                  </a:lnTo>
                  <a:lnTo>
                    <a:pt x="70" y="90"/>
                  </a:lnTo>
                  <a:lnTo>
                    <a:pt x="73" y="92"/>
                  </a:lnTo>
                  <a:lnTo>
                    <a:pt x="76" y="100"/>
                  </a:lnTo>
                  <a:lnTo>
                    <a:pt x="80" y="101"/>
                  </a:lnTo>
                  <a:lnTo>
                    <a:pt x="83" y="105"/>
                  </a:lnTo>
                  <a:lnTo>
                    <a:pt x="86" y="110"/>
                  </a:lnTo>
                  <a:lnTo>
                    <a:pt x="89" y="112"/>
                  </a:lnTo>
                  <a:lnTo>
                    <a:pt x="92" y="94"/>
                  </a:lnTo>
                  <a:lnTo>
                    <a:pt x="96" y="80"/>
                  </a:lnTo>
                  <a:lnTo>
                    <a:pt x="99" y="94"/>
                  </a:lnTo>
                  <a:lnTo>
                    <a:pt x="102" y="97"/>
                  </a:lnTo>
                  <a:lnTo>
                    <a:pt x="105" y="105"/>
                  </a:lnTo>
                  <a:lnTo>
                    <a:pt x="108" y="109"/>
                  </a:lnTo>
                  <a:lnTo>
                    <a:pt x="112" y="113"/>
                  </a:lnTo>
                  <a:lnTo>
                    <a:pt x="115" y="123"/>
                  </a:lnTo>
                  <a:lnTo>
                    <a:pt x="118" y="131"/>
                  </a:lnTo>
                  <a:lnTo>
                    <a:pt x="121" y="139"/>
                  </a:lnTo>
                  <a:lnTo>
                    <a:pt x="124" y="147"/>
                  </a:lnTo>
                  <a:lnTo>
                    <a:pt x="128" y="152"/>
                  </a:lnTo>
                  <a:lnTo>
                    <a:pt x="131" y="164"/>
                  </a:lnTo>
                  <a:lnTo>
                    <a:pt x="134" y="159"/>
                  </a:lnTo>
                  <a:lnTo>
                    <a:pt x="137" y="86"/>
                  </a:lnTo>
                  <a:lnTo>
                    <a:pt x="140" y="124"/>
                  </a:lnTo>
                  <a:lnTo>
                    <a:pt x="144" y="134"/>
                  </a:lnTo>
                  <a:lnTo>
                    <a:pt x="147" y="148"/>
                  </a:lnTo>
                  <a:lnTo>
                    <a:pt x="150" y="159"/>
                  </a:lnTo>
                  <a:lnTo>
                    <a:pt x="153" y="162"/>
                  </a:lnTo>
                  <a:lnTo>
                    <a:pt x="156" y="177"/>
                  </a:lnTo>
                  <a:lnTo>
                    <a:pt x="160" y="180"/>
                  </a:lnTo>
                  <a:lnTo>
                    <a:pt x="163" y="186"/>
                  </a:lnTo>
                  <a:lnTo>
                    <a:pt x="166" y="126"/>
                  </a:lnTo>
                  <a:lnTo>
                    <a:pt x="169" y="142"/>
                  </a:lnTo>
                  <a:lnTo>
                    <a:pt x="172" y="134"/>
                  </a:lnTo>
                  <a:lnTo>
                    <a:pt x="176" y="150"/>
                  </a:lnTo>
                  <a:lnTo>
                    <a:pt x="179" y="91"/>
                  </a:lnTo>
                  <a:lnTo>
                    <a:pt x="182" y="91"/>
                  </a:lnTo>
                  <a:lnTo>
                    <a:pt x="185" y="83"/>
                  </a:lnTo>
                  <a:lnTo>
                    <a:pt x="188" y="103"/>
                  </a:lnTo>
                  <a:lnTo>
                    <a:pt x="192" y="118"/>
                  </a:lnTo>
                  <a:lnTo>
                    <a:pt x="195" y="132"/>
                  </a:lnTo>
                  <a:lnTo>
                    <a:pt x="198" y="146"/>
                  </a:lnTo>
                  <a:lnTo>
                    <a:pt x="201" y="156"/>
                  </a:lnTo>
                  <a:lnTo>
                    <a:pt x="204" y="167"/>
                  </a:lnTo>
                  <a:lnTo>
                    <a:pt x="208" y="165"/>
                  </a:lnTo>
                  <a:lnTo>
                    <a:pt x="211" y="180"/>
                  </a:lnTo>
                  <a:lnTo>
                    <a:pt x="214" y="186"/>
                  </a:lnTo>
                  <a:lnTo>
                    <a:pt x="217" y="184"/>
                  </a:lnTo>
                  <a:lnTo>
                    <a:pt x="220" y="190"/>
                  </a:lnTo>
                  <a:lnTo>
                    <a:pt x="224" y="193"/>
                  </a:lnTo>
                  <a:lnTo>
                    <a:pt x="227" y="195"/>
                  </a:lnTo>
                  <a:lnTo>
                    <a:pt x="230" y="196"/>
                  </a:lnTo>
                  <a:lnTo>
                    <a:pt x="233" y="197"/>
                  </a:lnTo>
                  <a:lnTo>
                    <a:pt x="236" y="203"/>
                  </a:lnTo>
                  <a:lnTo>
                    <a:pt x="240" y="206"/>
                  </a:lnTo>
                  <a:lnTo>
                    <a:pt x="243" y="208"/>
                  </a:lnTo>
                  <a:lnTo>
                    <a:pt x="246" y="208"/>
                  </a:lnTo>
                  <a:lnTo>
                    <a:pt x="249" y="211"/>
                  </a:lnTo>
                  <a:lnTo>
                    <a:pt x="252" y="211"/>
                  </a:lnTo>
                  <a:lnTo>
                    <a:pt x="256" y="212"/>
                  </a:lnTo>
                  <a:lnTo>
                    <a:pt x="259" y="211"/>
                  </a:lnTo>
                  <a:lnTo>
                    <a:pt x="262" y="213"/>
                  </a:lnTo>
                  <a:lnTo>
                    <a:pt x="265" y="214"/>
                  </a:lnTo>
                  <a:lnTo>
                    <a:pt x="268" y="214"/>
                  </a:lnTo>
                  <a:lnTo>
                    <a:pt x="272" y="219"/>
                  </a:lnTo>
                  <a:lnTo>
                    <a:pt x="275" y="223"/>
                  </a:lnTo>
                  <a:lnTo>
                    <a:pt x="278" y="221"/>
                  </a:lnTo>
                  <a:lnTo>
                    <a:pt x="281" y="223"/>
                  </a:lnTo>
                  <a:lnTo>
                    <a:pt x="284" y="219"/>
                  </a:lnTo>
                  <a:lnTo>
                    <a:pt x="288" y="226"/>
                  </a:lnTo>
                  <a:lnTo>
                    <a:pt x="291" y="223"/>
                  </a:lnTo>
                  <a:lnTo>
                    <a:pt x="294" y="226"/>
                  </a:lnTo>
                  <a:lnTo>
                    <a:pt x="297" y="225"/>
                  </a:lnTo>
                  <a:lnTo>
                    <a:pt x="300" y="227"/>
                  </a:lnTo>
                  <a:lnTo>
                    <a:pt x="304" y="228"/>
                  </a:lnTo>
                  <a:lnTo>
                    <a:pt x="307" y="231"/>
                  </a:lnTo>
                  <a:lnTo>
                    <a:pt x="310" y="228"/>
                  </a:lnTo>
                  <a:lnTo>
                    <a:pt x="313" y="131"/>
                  </a:lnTo>
                  <a:lnTo>
                    <a:pt x="316" y="145"/>
                  </a:lnTo>
                  <a:lnTo>
                    <a:pt x="320" y="147"/>
                  </a:lnTo>
                  <a:lnTo>
                    <a:pt x="323" y="153"/>
                  </a:lnTo>
                  <a:lnTo>
                    <a:pt x="326" y="150"/>
                  </a:lnTo>
                  <a:lnTo>
                    <a:pt x="329" y="156"/>
                  </a:lnTo>
                  <a:lnTo>
                    <a:pt x="332" y="156"/>
                  </a:lnTo>
                  <a:lnTo>
                    <a:pt x="336" y="160"/>
                  </a:lnTo>
                  <a:lnTo>
                    <a:pt x="339" y="153"/>
                  </a:lnTo>
                  <a:lnTo>
                    <a:pt x="342" y="119"/>
                  </a:lnTo>
                  <a:lnTo>
                    <a:pt x="345" y="131"/>
                  </a:lnTo>
                  <a:lnTo>
                    <a:pt x="348" y="134"/>
                  </a:lnTo>
                  <a:lnTo>
                    <a:pt x="352" y="136"/>
                  </a:lnTo>
                  <a:lnTo>
                    <a:pt x="355" y="133"/>
                  </a:lnTo>
                  <a:lnTo>
                    <a:pt x="358" y="134"/>
                  </a:lnTo>
                  <a:lnTo>
                    <a:pt x="361" y="133"/>
                  </a:lnTo>
                  <a:lnTo>
                    <a:pt x="364" y="143"/>
                  </a:lnTo>
                  <a:lnTo>
                    <a:pt x="368" y="142"/>
                  </a:lnTo>
                  <a:lnTo>
                    <a:pt x="371" y="141"/>
                  </a:lnTo>
                  <a:lnTo>
                    <a:pt x="374" y="111"/>
                  </a:lnTo>
                  <a:lnTo>
                    <a:pt x="377" y="115"/>
                  </a:lnTo>
                  <a:lnTo>
                    <a:pt x="380" y="123"/>
                  </a:lnTo>
                  <a:lnTo>
                    <a:pt x="384" y="119"/>
                  </a:lnTo>
                  <a:lnTo>
                    <a:pt x="387" y="109"/>
                  </a:lnTo>
                  <a:lnTo>
                    <a:pt x="390" y="0"/>
                  </a:lnTo>
                </a:path>
              </a:pathLst>
            </a:custGeom>
            <a:noFill/>
            <a:ln w="6350" cap="flat">
              <a:solidFill>
                <a:srgbClr val="43CD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2" name="Freeform 248">
              <a:extLst>
                <a:ext uri="{FF2B5EF4-FFF2-40B4-BE49-F238E27FC236}">
                  <a16:creationId xmlns:a16="http://schemas.microsoft.com/office/drawing/2014/main" id="{64F80AFD-211B-4CC9-B460-349854C7CCBB}"/>
                </a:ext>
              </a:extLst>
            </p:cNvPr>
            <p:cNvSpPr>
              <a:spLocks/>
            </p:cNvSpPr>
            <p:nvPr/>
          </p:nvSpPr>
          <p:spPr bwMode="auto">
            <a:xfrm>
              <a:off x="3990" y="1264"/>
              <a:ext cx="1743" cy="742"/>
            </a:xfrm>
            <a:custGeom>
              <a:avLst/>
              <a:gdLst>
                <a:gd name="T0" fmla="*/ 3 w 390"/>
                <a:gd name="T1" fmla="*/ 96 h 166"/>
                <a:gd name="T2" fmla="*/ 9 w 390"/>
                <a:gd name="T3" fmla="*/ 94 h 166"/>
                <a:gd name="T4" fmla="*/ 16 w 390"/>
                <a:gd name="T5" fmla="*/ 96 h 166"/>
                <a:gd name="T6" fmla="*/ 22 w 390"/>
                <a:gd name="T7" fmla="*/ 107 h 166"/>
                <a:gd name="T8" fmla="*/ 28 w 390"/>
                <a:gd name="T9" fmla="*/ 123 h 166"/>
                <a:gd name="T10" fmla="*/ 35 w 390"/>
                <a:gd name="T11" fmla="*/ 128 h 166"/>
                <a:gd name="T12" fmla="*/ 41 w 390"/>
                <a:gd name="T13" fmla="*/ 137 h 166"/>
                <a:gd name="T14" fmla="*/ 48 w 390"/>
                <a:gd name="T15" fmla="*/ 131 h 166"/>
                <a:gd name="T16" fmla="*/ 54 w 390"/>
                <a:gd name="T17" fmla="*/ 89 h 166"/>
                <a:gd name="T18" fmla="*/ 60 w 390"/>
                <a:gd name="T19" fmla="*/ 88 h 166"/>
                <a:gd name="T20" fmla="*/ 67 w 390"/>
                <a:gd name="T21" fmla="*/ 36 h 166"/>
                <a:gd name="T22" fmla="*/ 73 w 390"/>
                <a:gd name="T23" fmla="*/ 53 h 166"/>
                <a:gd name="T24" fmla="*/ 80 w 390"/>
                <a:gd name="T25" fmla="*/ 42 h 166"/>
                <a:gd name="T26" fmla="*/ 86 w 390"/>
                <a:gd name="T27" fmla="*/ 62 h 166"/>
                <a:gd name="T28" fmla="*/ 92 w 390"/>
                <a:gd name="T29" fmla="*/ 56 h 166"/>
                <a:gd name="T30" fmla="*/ 99 w 390"/>
                <a:gd name="T31" fmla="*/ 57 h 166"/>
                <a:gd name="T32" fmla="*/ 105 w 390"/>
                <a:gd name="T33" fmla="*/ 64 h 166"/>
                <a:gd name="T34" fmla="*/ 112 w 390"/>
                <a:gd name="T35" fmla="*/ 68 h 166"/>
                <a:gd name="T36" fmla="*/ 118 w 390"/>
                <a:gd name="T37" fmla="*/ 70 h 166"/>
                <a:gd name="T38" fmla="*/ 124 w 390"/>
                <a:gd name="T39" fmla="*/ 63 h 166"/>
                <a:gd name="T40" fmla="*/ 131 w 390"/>
                <a:gd name="T41" fmla="*/ 93 h 166"/>
                <a:gd name="T42" fmla="*/ 137 w 390"/>
                <a:gd name="T43" fmla="*/ 62 h 166"/>
                <a:gd name="T44" fmla="*/ 144 w 390"/>
                <a:gd name="T45" fmla="*/ 75 h 166"/>
                <a:gd name="T46" fmla="*/ 150 w 390"/>
                <a:gd name="T47" fmla="*/ 95 h 166"/>
                <a:gd name="T48" fmla="*/ 156 w 390"/>
                <a:gd name="T49" fmla="*/ 119 h 166"/>
                <a:gd name="T50" fmla="*/ 163 w 390"/>
                <a:gd name="T51" fmla="*/ 123 h 166"/>
                <a:gd name="T52" fmla="*/ 169 w 390"/>
                <a:gd name="T53" fmla="*/ 67 h 166"/>
                <a:gd name="T54" fmla="*/ 176 w 390"/>
                <a:gd name="T55" fmla="*/ 84 h 166"/>
                <a:gd name="T56" fmla="*/ 182 w 390"/>
                <a:gd name="T57" fmla="*/ 44 h 166"/>
                <a:gd name="T58" fmla="*/ 188 w 390"/>
                <a:gd name="T59" fmla="*/ 53 h 166"/>
                <a:gd name="T60" fmla="*/ 195 w 390"/>
                <a:gd name="T61" fmla="*/ 74 h 166"/>
                <a:gd name="T62" fmla="*/ 201 w 390"/>
                <a:gd name="T63" fmla="*/ 91 h 166"/>
                <a:gd name="T64" fmla="*/ 208 w 390"/>
                <a:gd name="T65" fmla="*/ 110 h 166"/>
                <a:gd name="T66" fmla="*/ 214 w 390"/>
                <a:gd name="T67" fmla="*/ 125 h 166"/>
                <a:gd name="T68" fmla="*/ 220 w 390"/>
                <a:gd name="T69" fmla="*/ 131 h 166"/>
                <a:gd name="T70" fmla="*/ 227 w 390"/>
                <a:gd name="T71" fmla="*/ 134 h 166"/>
                <a:gd name="T72" fmla="*/ 233 w 390"/>
                <a:gd name="T73" fmla="*/ 142 h 166"/>
                <a:gd name="T74" fmla="*/ 240 w 390"/>
                <a:gd name="T75" fmla="*/ 141 h 166"/>
                <a:gd name="T76" fmla="*/ 246 w 390"/>
                <a:gd name="T77" fmla="*/ 147 h 166"/>
                <a:gd name="T78" fmla="*/ 252 w 390"/>
                <a:gd name="T79" fmla="*/ 155 h 166"/>
                <a:gd name="T80" fmla="*/ 259 w 390"/>
                <a:gd name="T81" fmla="*/ 150 h 166"/>
                <a:gd name="T82" fmla="*/ 265 w 390"/>
                <a:gd name="T83" fmla="*/ 159 h 166"/>
                <a:gd name="T84" fmla="*/ 272 w 390"/>
                <a:gd name="T85" fmla="*/ 160 h 166"/>
                <a:gd name="T86" fmla="*/ 278 w 390"/>
                <a:gd name="T87" fmla="*/ 164 h 166"/>
                <a:gd name="T88" fmla="*/ 284 w 390"/>
                <a:gd name="T89" fmla="*/ 161 h 166"/>
                <a:gd name="T90" fmla="*/ 291 w 390"/>
                <a:gd name="T91" fmla="*/ 163 h 166"/>
                <a:gd name="T92" fmla="*/ 297 w 390"/>
                <a:gd name="T93" fmla="*/ 163 h 166"/>
                <a:gd name="T94" fmla="*/ 304 w 390"/>
                <a:gd name="T95" fmla="*/ 164 h 166"/>
                <a:gd name="T96" fmla="*/ 310 w 390"/>
                <a:gd name="T97" fmla="*/ 159 h 166"/>
                <a:gd name="T98" fmla="*/ 316 w 390"/>
                <a:gd name="T99" fmla="*/ 80 h 166"/>
                <a:gd name="T100" fmla="*/ 323 w 390"/>
                <a:gd name="T101" fmla="*/ 88 h 166"/>
                <a:gd name="T102" fmla="*/ 329 w 390"/>
                <a:gd name="T103" fmla="*/ 92 h 166"/>
                <a:gd name="T104" fmla="*/ 336 w 390"/>
                <a:gd name="T105" fmla="*/ 93 h 166"/>
                <a:gd name="T106" fmla="*/ 342 w 390"/>
                <a:gd name="T107" fmla="*/ 56 h 166"/>
                <a:gd name="T108" fmla="*/ 348 w 390"/>
                <a:gd name="T109" fmla="*/ 74 h 166"/>
                <a:gd name="T110" fmla="*/ 355 w 390"/>
                <a:gd name="T111" fmla="*/ 80 h 166"/>
                <a:gd name="T112" fmla="*/ 361 w 390"/>
                <a:gd name="T113" fmla="*/ 76 h 166"/>
                <a:gd name="T114" fmla="*/ 368 w 390"/>
                <a:gd name="T115" fmla="*/ 86 h 166"/>
                <a:gd name="T116" fmla="*/ 374 w 390"/>
                <a:gd name="T117" fmla="*/ 47 h 166"/>
                <a:gd name="T118" fmla="*/ 380 w 390"/>
                <a:gd name="T119" fmla="*/ 67 h 166"/>
                <a:gd name="T120" fmla="*/ 387 w 390"/>
                <a:gd name="T121" fmla="*/ 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66">
                  <a:moveTo>
                    <a:pt x="0" y="85"/>
                  </a:moveTo>
                  <a:lnTo>
                    <a:pt x="3" y="96"/>
                  </a:lnTo>
                  <a:lnTo>
                    <a:pt x="6" y="93"/>
                  </a:lnTo>
                  <a:lnTo>
                    <a:pt x="9" y="94"/>
                  </a:lnTo>
                  <a:lnTo>
                    <a:pt x="12" y="92"/>
                  </a:lnTo>
                  <a:lnTo>
                    <a:pt x="16" y="96"/>
                  </a:lnTo>
                  <a:lnTo>
                    <a:pt x="19" y="96"/>
                  </a:lnTo>
                  <a:lnTo>
                    <a:pt x="22" y="107"/>
                  </a:lnTo>
                  <a:lnTo>
                    <a:pt x="25" y="118"/>
                  </a:lnTo>
                  <a:lnTo>
                    <a:pt x="28" y="123"/>
                  </a:lnTo>
                  <a:lnTo>
                    <a:pt x="32" y="128"/>
                  </a:lnTo>
                  <a:lnTo>
                    <a:pt x="35" y="128"/>
                  </a:lnTo>
                  <a:lnTo>
                    <a:pt x="38" y="135"/>
                  </a:lnTo>
                  <a:lnTo>
                    <a:pt x="41" y="137"/>
                  </a:lnTo>
                  <a:lnTo>
                    <a:pt x="44" y="141"/>
                  </a:lnTo>
                  <a:lnTo>
                    <a:pt x="48" y="131"/>
                  </a:lnTo>
                  <a:lnTo>
                    <a:pt x="51" y="76"/>
                  </a:lnTo>
                  <a:lnTo>
                    <a:pt x="54" y="89"/>
                  </a:lnTo>
                  <a:lnTo>
                    <a:pt x="57" y="90"/>
                  </a:lnTo>
                  <a:lnTo>
                    <a:pt x="60" y="88"/>
                  </a:lnTo>
                  <a:lnTo>
                    <a:pt x="64" y="91"/>
                  </a:lnTo>
                  <a:lnTo>
                    <a:pt x="67" y="36"/>
                  </a:lnTo>
                  <a:lnTo>
                    <a:pt x="70" y="51"/>
                  </a:lnTo>
                  <a:lnTo>
                    <a:pt x="73" y="53"/>
                  </a:lnTo>
                  <a:lnTo>
                    <a:pt x="76" y="59"/>
                  </a:lnTo>
                  <a:lnTo>
                    <a:pt x="80" y="42"/>
                  </a:lnTo>
                  <a:lnTo>
                    <a:pt x="83" y="59"/>
                  </a:lnTo>
                  <a:lnTo>
                    <a:pt x="86" y="62"/>
                  </a:lnTo>
                  <a:lnTo>
                    <a:pt x="89" y="63"/>
                  </a:lnTo>
                  <a:lnTo>
                    <a:pt x="92" y="56"/>
                  </a:lnTo>
                  <a:lnTo>
                    <a:pt x="96" y="52"/>
                  </a:lnTo>
                  <a:lnTo>
                    <a:pt x="99" y="57"/>
                  </a:lnTo>
                  <a:lnTo>
                    <a:pt x="102" y="61"/>
                  </a:lnTo>
                  <a:lnTo>
                    <a:pt x="105" y="64"/>
                  </a:lnTo>
                  <a:lnTo>
                    <a:pt x="108" y="65"/>
                  </a:lnTo>
                  <a:lnTo>
                    <a:pt x="112" y="68"/>
                  </a:lnTo>
                  <a:lnTo>
                    <a:pt x="115" y="64"/>
                  </a:lnTo>
                  <a:lnTo>
                    <a:pt x="118" y="70"/>
                  </a:lnTo>
                  <a:lnTo>
                    <a:pt x="121" y="77"/>
                  </a:lnTo>
                  <a:lnTo>
                    <a:pt x="124" y="63"/>
                  </a:lnTo>
                  <a:lnTo>
                    <a:pt x="128" y="87"/>
                  </a:lnTo>
                  <a:lnTo>
                    <a:pt x="131" y="93"/>
                  </a:lnTo>
                  <a:lnTo>
                    <a:pt x="134" y="91"/>
                  </a:lnTo>
                  <a:lnTo>
                    <a:pt x="137" y="62"/>
                  </a:lnTo>
                  <a:lnTo>
                    <a:pt x="140" y="66"/>
                  </a:lnTo>
                  <a:lnTo>
                    <a:pt x="144" y="75"/>
                  </a:lnTo>
                  <a:lnTo>
                    <a:pt x="147" y="86"/>
                  </a:lnTo>
                  <a:lnTo>
                    <a:pt x="150" y="95"/>
                  </a:lnTo>
                  <a:lnTo>
                    <a:pt x="153" y="101"/>
                  </a:lnTo>
                  <a:lnTo>
                    <a:pt x="156" y="119"/>
                  </a:lnTo>
                  <a:lnTo>
                    <a:pt x="160" y="112"/>
                  </a:lnTo>
                  <a:lnTo>
                    <a:pt x="163" y="123"/>
                  </a:lnTo>
                  <a:lnTo>
                    <a:pt x="166" y="55"/>
                  </a:lnTo>
                  <a:lnTo>
                    <a:pt x="169" y="67"/>
                  </a:lnTo>
                  <a:lnTo>
                    <a:pt x="172" y="70"/>
                  </a:lnTo>
                  <a:lnTo>
                    <a:pt x="176" y="84"/>
                  </a:lnTo>
                  <a:lnTo>
                    <a:pt x="179" y="82"/>
                  </a:lnTo>
                  <a:lnTo>
                    <a:pt x="182" y="44"/>
                  </a:lnTo>
                  <a:lnTo>
                    <a:pt x="185" y="36"/>
                  </a:lnTo>
                  <a:lnTo>
                    <a:pt x="188" y="53"/>
                  </a:lnTo>
                  <a:lnTo>
                    <a:pt x="192" y="65"/>
                  </a:lnTo>
                  <a:lnTo>
                    <a:pt x="195" y="74"/>
                  </a:lnTo>
                  <a:lnTo>
                    <a:pt x="198" y="89"/>
                  </a:lnTo>
                  <a:lnTo>
                    <a:pt x="201" y="91"/>
                  </a:lnTo>
                  <a:lnTo>
                    <a:pt x="204" y="106"/>
                  </a:lnTo>
                  <a:lnTo>
                    <a:pt x="208" y="110"/>
                  </a:lnTo>
                  <a:lnTo>
                    <a:pt x="211" y="120"/>
                  </a:lnTo>
                  <a:lnTo>
                    <a:pt x="214" y="125"/>
                  </a:lnTo>
                  <a:lnTo>
                    <a:pt x="217" y="120"/>
                  </a:lnTo>
                  <a:lnTo>
                    <a:pt x="220" y="131"/>
                  </a:lnTo>
                  <a:lnTo>
                    <a:pt x="224" y="132"/>
                  </a:lnTo>
                  <a:lnTo>
                    <a:pt x="227" y="134"/>
                  </a:lnTo>
                  <a:lnTo>
                    <a:pt x="230" y="138"/>
                  </a:lnTo>
                  <a:lnTo>
                    <a:pt x="233" y="142"/>
                  </a:lnTo>
                  <a:lnTo>
                    <a:pt x="236" y="144"/>
                  </a:lnTo>
                  <a:lnTo>
                    <a:pt x="240" y="141"/>
                  </a:lnTo>
                  <a:lnTo>
                    <a:pt x="243" y="148"/>
                  </a:lnTo>
                  <a:lnTo>
                    <a:pt x="246" y="147"/>
                  </a:lnTo>
                  <a:lnTo>
                    <a:pt x="249" y="150"/>
                  </a:lnTo>
                  <a:lnTo>
                    <a:pt x="252" y="155"/>
                  </a:lnTo>
                  <a:lnTo>
                    <a:pt x="256" y="150"/>
                  </a:lnTo>
                  <a:lnTo>
                    <a:pt x="259" y="150"/>
                  </a:lnTo>
                  <a:lnTo>
                    <a:pt x="262" y="156"/>
                  </a:lnTo>
                  <a:lnTo>
                    <a:pt x="265" y="159"/>
                  </a:lnTo>
                  <a:lnTo>
                    <a:pt x="268" y="157"/>
                  </a:lnTo>
                  <a:lnTo>
                    <a:pt x="272" y="160"/>
                  </a:lnTo>
                  <a:lnTo>
                    <a:pt x="275" y="163"/>
                  </a:lnTo>
                  <a:lnTo>
                    <a:pt x="278" y="164"/>
                  </a:lnTo>
                  <a:lnTo>
                    <a:pt x="281" y="163"/>
                  </a:lnTo>
                  <a:lnTo>
                    <a:pt x="284" y="161"/>
                  </a:lnTo>
                  <a:lnTo>
                    <a:pt x="288" y="163"/>
                  </a:lnTo>
                  <a:lnTo>
                    <a:pt x="291" y="163"/>
                  </a:lnTo>
                  <a:lnTo>
                    <a:pt x="294" y="162"/>
                  </a:lnTo>
                  <a:lnTo>
                    <a:pt x="297" y="163"/>
                  </a:lnTo>
                  <a:lnTo>
                    <a:pt x="300" y="161"/>
                  </a:lnTo>
                  <a:lnTo>
                    <a:pt x="304" y="164"/>
                  </a:lnTo>
                  <a:lnTo>
                    <a:pt x="307" y="166"/>
                  </a:lnTo>
                  <a:lnTo>
                    <a:pt x="310" y="159"/>
                  </a:lnTo>
                  <a:lnTo>
                    <a:pt x="313" y="61"/>
                  </a:lnTo>
                  <a:lnTo>
                    <a:pt x="316" y="80"/>
                  </a:lnTo>
                  <a:lnTo>
                    <a:pt x="320" y="77"/>
                  </a:lnTo>
                  <a:lnTo>
                    <a:pt x="323" y="88"/>
                  </a:lnTo>
                  <a:lnTo>
                    <a:pt x="326" y="84"/>
                  </a:lnTo>
                  <a:lnTo>
                    <a:pt x="329" y="92"/>
                  </a:lnTo>
                  <a:lnTo>
                    <a:pt x="332" y="83"/>
                  </a:lnTo>
                  <a:lnTo>
                    <a:pt x="336" y="93"/>
                  </a:lnTo>
                  <a:lnTo>
                    <a:pt x="339" y="93"/>
                  </a:lnTo>
                  <a:lnTo>
                    <a:pt x="342" y="56"/>
                  </a:lnTo>
                  <a:lnTo>
                    <a:pt x="345" y="69"/>
                  </a:lnTo>
                  <a:lnTo>
                    <a:pt x="348" y="74"/>
                  </a:lnTo>
                  <a:lnTo>
                    <a:pt x="352" y="77"/>
                  </a:lnTo>
                  <a:lnTo>
                    <a:pt x="355" y="80"/>
                  </a:lnTo>
                  <a:lnTo>
                    <a:pt x="358" y="74"/>
                  </a:lnTo>
                  <a:lnTo>
                    <a:pt x="361" y="76"/>
                  </a:lnTo>
                  <a:lnTo>
                    <a:pt x="364" y="84"/>
                  </a:lnTo>
                  <a:lnTo>
                    <a:pt x="368" y="86"/>
                  </a:lnTo>
                  <a:lnTo>
                    <a:pt x="371" y="83"/>
                  </a:lnTo>
                  <a:lnTo>
                    <a:pt x="374" y="47"/>
                  </a:lnTo>
                  <a:lnTo>
                    <a:pt x="377" y="61"/>
                  </a:lnTo>
                  <a:lnTo>
                    <a:pt x="380" y="67"/>
                  </a:lnTo>
                  <a:lnTo>
                    <a:pt x="384" y="64"/>
                  </a:lnTo>
                  <a:lnTo>
                    <a:pt x="387" y="44"/>
                  </a:lnTo>
                  <a:lnTo>
                    <a:pt x="390" y="0"/>
                  </a:lnTo>
                </a:path>
              </a:pathLst>
            </a:custGeom>
            <a:noFill/>
            <a:ln w="6350"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3" name="Freeform 249">
              <a:extLst>
                <a:ext uri="{FF2B5EF4-FFF2-40B4-BE49-F238E27FC236}">
                  <a16:creationId xmlns:a16="http://schemas.microsoft.com/office/drawing/2014/main" id="{DB0B3760-164F-4FF2-8A68-944170D36BB4}"/>
                </a:ext>
              </a:extLst>
            </p:cNvPr>
            <p:cNvSpPr>
              <a:spLocks/>
            </p:cNvSpPr>
            <p:nvPr/>
          </p:nvSpPr>
          <p:spPr bwMode="auto">
            <a:xfrm>
              <a:off x="3990" y="1219"/>
              <a:ext cx="1743" cy="904"/>
            </a:xfrm>
            <a:custGeom>
              <a:avLst/>
              <a:gdLst>
                <a:gd name="T0" fmla="*/ 3 w 390"/>
                <a:gd name="T1" fmla="*/ 16 h 202"/>
                <a:gd name="T2" fmla="*/ 9 w 390"/>
                <a:gd name="T3" fmla="*/ 7 h 202"/>
                <a:gd name="T4" fmla="*/ 16 w 390"/>
                <a:gd name="T5" fmla="*/ 28 h 202"/>
                <a:gd name="T6" fmla="*/ 22 w 390"/>
                <a:gd name="T7" fmla="*/ 31 h 202"/>
                <a:gd name="T8" fmla="*/ 28 w 390"/>
                <a:gd name="T9" fmla="*/ 42 h 202"/>
                <a:gd name="T10" fmla="*/ 35 w 390"/>
                <a:gd name="T11" fmla="*/ 37 h 202"/>
                <a:gd name="T12" fmla="*/ 41 w 390"/>
                <a:gd name="T13" fmla="*/ 56 h 202"/>
                <a:gd name="T14" fmla="*/ 48 w 390"/>
                <a:gd name="T15" fmla="*/ 39 h 202"/>
                <a:gd name="T16" fmla="*/ 54 w 390"/>
                <a:gd name="T17" fmla="*/ 29 h 202"/>
                <a:gd name="T18" fmla="*/ 60 w 390"/>
                <a:gd name="T19" fmla="*/ 60 h 202"/>
                <a:gd name="T20" fmla="*/ 67 w 390"/>
                <a:gd name="T21" fmla="*/ 35 h 202"/>
                <a:gd name="T22" fmla="*/ 73 w 390"/>
                <a:gd name="T23" fmla="*/ 63 h 202"/>
                <a:gd name="T24" fmla="*/ 80 w 390"/>
                <a:gd name="T25" fmla="*/ 79 h 202"/>
                <a:gd name="T26" fmla="*/ 86 w 390"/>
                <a:gd name="T27" fmla="*/ 86 h 202"/>
                <a:gd name="T28" fmla="*/ 92 w 390"/>
                <a:gd name="T29" fmla="*/ 43 h 202"/>
                <a:gd name="T30" fmla="*/ 99 w 390"/>
                <a:gd name="T31" fmla="*/ 79 h 202"/>
                <a:gd name="T32" fmla="*/ 105 w 390"/>
                <a:gd name="T33" fmla="*/ 96 h 202"/>
                <a:gd name="T34" fmla="*/ 112 w 390"/>
                <a:gd name="T35" fmla="*/ 111 h 202"/>
                <a:gd name="T36" fmla="*/ 118 w 390"/>
                <a:gd name="T37" fmla="*/ 105 h 202"/>
                <a:gd name="T38" fmla="*/ 124 w 390"/>
                <a:gd name="T39" fmla="*/ 121 h 202"/>
                <a:gd name="T40" fmla="*/ 131 w 390"/>
                <a:gd name="T41" fmla="*/ 129 h 202"/>
                <a:gd name="T42" fmla="*/ 137 w 390"/>
                <a:gd name="T43" fmla="*/ 134 h 202"/>
                <a:gd name="T44" fmla="*/ 144 w 390"/>
                <a:gd name="T45" fmla="*/ 116 h 202"/>
                <a:gd name="T46" fmla="*/ 150 w 390"/>
                <a:gd name="T47" fmla="*/ 133 h 202"/>
                <a:gd name="T48" fmla="*/ 156 w 390"/>
                <a:gd name="T49" fmla="*/ 145 h 202"/>
                <a:gd name="T50" fmla="*/ 163 w 390"/>
                <a:gd name="T51" fmla="*/ 104 h 202"/>
                <a:gd name="T52" fmla="*/ 169 w 390"/>
                <a:gd name="T53" fmla="*/ 99 h 202"/>
                <a:gd name="T54" fmla="*/ 176 w 390"/>
                <a:gd name="T55" fmla="*/ 129 h 202"/>
                <a:gd name="T56" fmla="*/ 182 w 390"/>
                <a:gd name="T57" fmla="*/ 70 h 202"/>
                <a:gd name="T58" fmla="*/ 188 w 390"/>
                <a:gd name="T59" fmla="*/ 86 h 202"/>
                <a:gd name="T60" fmla="*/ 195 w 390"/>
                <a:gd name="T61" fmla="*/ 100 h 202"/>
                <a:gd name="T62" fmla="*/ 201 w 390"/>
                <a:gd name="T63" fmla="*/ 119 h 202"/>
                <a:gd name="T64" fmla="*/ 208 w 390"/>
                <a:gd name="T65" fmla="*/ 129 h 202"/>
                <a:gd name="T66" fmla="*/ 214 w 390"/>
                <a:gd name="T67" fmla="*/ 135 h 202"/>
                <a:gd name="T68" fmla="*/ 220 w 390"/>
                <a:gd name="T69" fmla="*/ 141 h 202"/>
                <a:gd name="T70" fmla="*/ 227 w 390"/>
                <a:gd name="T71" fmla="*/ 149 h 202"/>
                <a:gd name="T72" fmla="*/ 233 w 390"/>
                <a:gd name="T73" fmla="*/ 145 h 202"/>
                <a:gd name="T74" fmla="*/ 240 w 390"/>
                <a:gd name="T75" fmla="*/ 152 h 202"/>
                <a:gd name="T76" fmla="*/ 246 w 390"/>
                <a:gd name="T77" fmla="*/ 165 h 202"/>
                <a:gd name="T78" fmla="*/ 252 w 390"/>
                <a:gd name="T79" fmla="*/ 164 h 202"/>
                <a:gd name="T80" fmla="*/ 259 w 390"/>
                <a:gd name="T81" fmla="*/ 152 h 202"/>
                <a:gd name="T82" fmla="*/ 265 w 390"/>
                <a:gd name="T83" fmla="*/ 154 h 202"/>
                <a:gd name="T84" fmla="*/ 272 w 390"/>
                <a:gd name="T85" fmla="*/ 171 h 202"/>
                <a:gd name="T86" fmla="*/ 278 w 390"/>
                <a:gd name="T87" fmla="*/ 172 h 202"/>
                <a:gd name="T88" fmla="*/ 284 w 390"/>
                <a:gd name="T89" fmla="*/ 177 h 202"/>
                <a:gd name="T90" fmla="*/ 291 w 390"/>
                <a:gd name="T91" fmla="*/ 177 h 202"/>
                <a:gd name="T92" fmla="*/ 297 w 390"/>
                <a:gd name="T93" fmla="*/ 184 h 202"/>
                <a:gd name="T94" fmla="*/ 304 w 390"/>
                <a:gd name="T95" fmla="*/ 188 h 202"/>
                <a:gd name="T96" fmla="*/ 310 w 390"/>
                <a:gd name="T97" fmla="*/ 177 h 202"/>
                <a:gd name="T98" fmla="*/ 316 w 390"/>
                <a:gd name="T99" fmla="*/ 103 h 202"/>
                <a:gd name="T100" fmla="*/ 323 w 390"/>
                <a:gd name="T101" fmla="*/ 111 h 202"/>
                <a:gd name="T102" fmla="*/ 329 w 390"/>
                <a:gd name="T103" fmla="*/ 104 h 202"/>
                <a:gd name="T104" fmla="*/ 336 w 390"/>
                <a:gd name="T105" fmla="*/ 115 h 202"/>
                <a:gd name="T106" fmla="*/ 342 w 390"/>
                <a:gd name="T107" fmla="*/ 66 h 202"/>
                <a:gd name="T108" fmla="*/ 348 w 390"/>
                <a:gd name="T109" fmla="*/ 99 h 202"/>
                <a:gd name="T110" fmla="*/ 355 w 390"/>
                <a:gd name="T111" fmla="*/ 112 h 202"/>
                <a:gd name="T112" fmla="*/ 361 w 390"/>
                <a:gd name="T113" fmla="*/ 102 h 202"/>
                <a:gd name="T114" fmla="*/ 368 w 390"/>
                <a:gd name="T115" fmla="*/ 113 h 202"/>
                <a:gd name="T116" fmla="*/ 374 w 390"/>
                <a:gd name="T117" fmla="*/ 35 h 202"/>
                <a:gd name="T118" fmla="*/ 380 w 390"/>
                <a:gd name="T119" fmla="*/ 93 h 202"/>
                <a:gd name="T120" fmla="*/ 387 w 390"/>
                <a:gd name="T121" fmla="*/ 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02">
                  <a:moveTo>
                    <a:pt x="0" y="6"/>
                  </a:moveTo>
                  <a:lnTo>
                    <a:pt x="3" y="16"/>
                  </a:lnTo>
                  <a:lnTo>
                    <a:pt x="6" y="13"/>
                  </a:lnTo>
                  <a:lnTo>
                    <a:pt x="9" y="7"/>
                  </a:lnTo>
                  <a:lnTo>
                    <a:pt x="12" y="19"/>
                  </a:lnTo>
                  <a:lnTo>
                    <a:pt x="16" y="28"/>
                  </a:lnTo>
                  <a:lnTo>
                    <a:pt x="19" y="32"/>
                  </a:lnTo>
                  <a:lnTo>
                    <a:pt x="22" y="31"/>
                  </a:lnTo>
                  <a:lnTo>
                    <a:pt x="25" y="43"/>
                  </a:lnTo>
                  <a:lnTo>
                    <a:pt x="28" y="42"/>
                  </a:lnTo>
                  <a:lnTo>
                    <a:pt x="32" y="34"/>
                  </a:lnTo>
                  <a:lnTo>
                    <a:pt x="35" y="37"/>
                  </a:lnTo>
                  <a:lnTo>
                    <a:pt x="38" y="51"/>
                  </a:lnTo>
                  <a:lnTo>
                    <a:pt x="41" y="56"/>
                  </a:lnTo>
                  <a:lnTo>
                    <a:pt x="44" y="55"/>
                  </a:lnTo>
                  <a:lnTo>
                    <a:pt x="48" y="39"/>
                  </a:lnTo>
                  <a:lnTo>
                    <a:pt x="51" y="49"/>
                  </a:lnTo>
                  <a:lnTo>
                    <a:pt x="54" y="29"/>
                  </a:lnTo>
                  <a:lnTo>
                    <a:pt x="57" y="49"/>
                  </a:lnTo>
                  <a:lnTo>
                    <a:pt x="60" y="60"/>
                  </a:lnTo>
                  <a:lnTo>
                    <a:pt x="64" y="66"/>
                  </a:lnTo>
                  <a:lnTo>
                    <a:pt x="67" y="35"/>
                  </a:lnTo>
                  <a:lnTo>
                    <a:pt x="70" y="42"/>
                  </a:lnTo>
                  <a:lnTo>
                    <a:pt x="73" y="63"/>
                  </a:lnTo>
                  <a:lnTo>
                    <a:pt x="76" y="76"/>
                  </a:lnTo>
                  <a:lnTo>
                    <a:pt x="80" y="79"/>
                  </a:lnTo>
                  <a:lnTo>
                    <a:pt x="83" y="84"/>
                  </a:lnTo>
                  <a:lnTo>
                    <a:pt x="86" y="86"/>
                  </a:lnTo>
                  <a:lnTo>
                    <a:pt x="89" y="88"/>
                  </a:lnTo>
                  <a:lnTo>
                    <a:pt x="92" y="43"/>
                  </a:lnTo>
                  <a:lnTo>
                    <a:pt x="96" y="64"/>
                  </a:lnTo>
                  <a:lnTo>
                    <a:pt x="99" y="79"/>
                  </a:lnTo>
                  <a:lnTo>
                    <a:pt x="102" y="88"/>
                  </a:lnTo>
                  <a:lnTo>
                    <a:pt x="105" y="96"/>
                  </a:lnTo>
                  <a:lnTo>
                    <a:pt x="108" y="106"/>
                  </a:lnTo>
                  <a:lnTo>
                    <a:pt x="112" y="111"/>
                  </a:lnTo>
                  <a:lnTo>
                    <a:pt x="115" y="113"/>
                  </a:lnTo>
                  <a:lnTo>
                    <a:pt x="118" y="105"/>
                  </a:lnTo>
                  <a:lnTo>
                    <a:pt x="121" y="114"/>
                  </a:lnTo>
                  <a:lnTo>
                    <a:pt x="124" y="121"/>
                  </a:lnTo>
                  <a:lnTo>
                    <a:pt x="128" y="124"/>
                  </a:lnTo>
                  <a:lnTo>
                    <a:pt x="131" y="129"/>
                  </a:lnTo>
                  <a:lnTo>
                    <a:pt x="134" y="135"/>
                  </a:lnTo>
                  <a:lnTo>
                    <a:pt x="137" y="134"/>
                  </a:lnTo>
                  <a:lnTo>
                    <a:pt x="140" y="95"/>
                  </a:lnTo>
                  <a:lnTo>
                    <a:pt x="144" y="116"/>
                  </a:lnTo>
                  <a:lnTo>
                    <a:pt x="147" y="124"/>
                  </a:lnTo>
                  <a:lnTo>
                    <a:pt x="150" y="133"/>
                  </a:lnTo>
                  <a:lnTo>
                    <a:pt x="153" y="132"/>
                  </a:lnTo>
                  <a:lnTo>
                    <a:pt x="156" y="145"/>
                  </a:lnTo>
                  <a:lnTo>
                    <a:pt x="160" y="155"/>
                  </a:lnTo>
                  <a:lnTo>
                    <a:pt x="163" y="104"/>
                  </a:lnTo>
                  <a:lnTo>
                    <a:pt x="166" y="86"/>
                  </a:lnTo>
                  <a:lnTo>
                    <a:pt x="169" y="99"/>
                  </a:lnTo>
                  <a:lnTo>
                    <a:pt x="172" y="107"/>
                  </a:lnTo>
                  <a:lnTo>
                    <a:pt x="176" y="129"/>
                  </a:lnTo>
                  <a:lnTo>
                    <a:pt x="179" y="88"/>
                  </a:lnTo>
                  <a:lnTo>
                    <a:pt x="182" y="70"/>
                  </a:lnTo>
                  <a:lnTo>
                    <a:pt x="185" y="78"/>
                  </a:lnTo>
                  <a:lnTo>
                    <a:pt x="188" y="86"/>
                  </a:lnTo>
                  <a:lnTo>
                    <a:pt x="192" y="88"/>
                  </a:lnTo>
                  <a:lnTo>
                    <a:pt x="195" y="100"/>
                  </a:lnTo>
                  <a:lnTo>
                    <a:pt x="198" y="102"/>
                  </a:lnTo>
                  <a:lnTo>
                    <a:pt x="201" y="119"/>
                  </a:lnTo>
                  <a:lnTo>
                    <a:pt x="204" y="124"/>
                  </a:lnTo>
                  <a:lnTo>
                    <a:pt x="208" y="129"/>
                  </a:lnTo>
                  <a:lnTo>
                    <a:pt x="211" y="137"/>
                  </a:lnTo>
                  <a:lnTo>
                    <a:pt x="214" y="135"/>
                  </a:lnTo>
                  <a:lnTo>
                    <a:pt x="217" y="135"/>
                  </a:lnTo>
                  <a:lnTo>
                    <a:pt x="220" y="141"/>
                  </a:lnTo>
                  <a:lnTo>
                    <a:pt x="224" y="142"/>
                  </a:lnTo>
                  <a:lnTo>
                    <a:pt x="227" y="149"/>
                  </a:lnTo>
                  <a:lnTo>
                    <a:pt x="230" y="157"/>
                  </a:lnTo>
                  <a:lnTo>
                    <a:pt x="233" y="145"/>
                  </a:lnTo>
                  <a:lnTo>
                    <a:pt x="236" y="157"/>
                  </a:lnTo>
                  <a:lnTo>
                    <a:pt x="240" y="152"/>
                  </a:lnTo>
                  <a:lnTo>
                    <a:pt x="243" y="156"/>
                  </a:lnTo>
                  <a:lnTo>
                    <a:pt x="246" y="165"/>
                  </a:lnTo>
                  <a:lnTo>
                    <a:pt x="249" y="159"/>
                  </a:lnTo>
                  <a:lnTo>
                    <a:pt x="252" y="164"/>
                  </a:lnTo>
                  <a:lnTo>
                    <a:pt x="256" y="169"/>
                  </a:lnTo>
                  <a:lnTo>
                    <a:pt x="259" y="152"/>
                  </a:lnTo>
                  <a:lnTo>
                    <a:pt x="262" y="146"/>
                  </a:lnTo>
                  <a:lnTo>
                    <a:pt x="265" y="154"/>
                  </a:lnTo>
                  <a:lnTo>
                    <a:pt x="268" y="167"/>
                  </a:lnTo>
                  <a:lnTo>
                    <a:pt x="272" y="171"/>
                  </a:lnTo>
                  <a:lnTo>
                    <a:pt x="275" y="172"/>
                  </a:lnTo>
                  <a:lnTo>
                    <a:pt x="278" y="172"/>
                  </a:lnTo>
                  <a:lnTo>
                    <a:pt x="281" y="185"/>
                  </a:lnTo>
                  <a:lnTo>
                    <a:pt x="284" y="177"/>
                  </a:lnTo>
                  <a:lnTo>
                    <a:pt x="288" y="180"/>
                  </a:lnTo>
                  <a:lnTo>
                    <a:pt x="291" y="177"/>
                  </a:lnTo>
                  <a:lnTo>
                    <a:pt x="294" y="175"/>
                  </a:lnTo>
                  <a:lnTo>
                    <a:pt x="297" y="184"/>
                  </a:lnTo>
                  <a:lnTo>
                    <a:pt x="300" y="182"/>
                  </a:lnTo>
                  <a:lnTo>
                    <a:pt x="304" y="188"/>
                  </a:lnTo>
                  <a:lnTo>
                    <a:pt x="307" y="202"/>
                  </a:lnTo>
                  <a:lnTo>
                    <a:pt x="310" y="177"/>
                  </a:lnTo>
                  <a:lnTo>
                    <a:pt x="313" y="66"/>
                  </a:lnTo>
                  <a:lnTo>
                    <a:pt x="316" y="103"/>
                  </a:lnTo>
                  <a:lnTo>
                    <a:pt x="320" y="87"/>
                  </a:lnTo>
                  <a:lnTo>
                    <a:pt x="323" y="111"/>
                  </a:lnTo>
                  <a:lnTo>
                    <a:pt x="326" y="84"/>
                  </a:lnTo>
                  <a:lnTo>
                    <a:pt x="329" y="104"/>
                  </a:lnTo>
                  <a:lnTo>
                    <a:pt x="332" y="115"/>
                  </a:lnTo>
                  <a:lnTo>
                    <a:pt x="336" y="115"/>
                  </a:lnTo>
                  <a:lnTo>
                    <a:pt x="339" y="120"/>
                  </a:lnTo>
                  <a:lnTo>
                    <a:pt x="342" y="66"/>
                  </a:lnTo>
                  <a:lnTo>
                    <a:pt x="345" y="92"/>
                  </a:lnTo>
                  <a:lnTo>
                    <a:pt x="348" y="99"/>
                  </a:lnTo>
                  <a:lnTo>
                    <a:pt x="352" y="96"/>
                  </a:lnTo>
                  <a:lnTo>
                    <a:pt x="355" y="112"/>
                  </a:lnTo>
                  <a:lnTo>
                    <a:pt x="358" y="111"/>
                  </a:lnTo>
                  <a:lnTo>
                    <a:pt x="361" y="102"/>
                  </a:lnTo>
                  <a:lnTo>
                    <a:pt x="364" y="116"/>
                  </a:lnTo>
                  <a:lnTo>
                    <a:pt x="368" y="113"/>
                  </a:lnTo>
                  <a:lnTo>
                    <a:pt x="371" y="113"/>
                  </a:lnTo>
                  <a:lnTo>
                    <a:pt x="374" y="35"/>
                  </a:lnTo>
                  <a:lnTo>
                    <a:pt x="377" y="79"/>
                  </a:lnTo>
                  <a:lnTo>
                    <a:pt x="380" y="93"/>
                  </a:lnTo>
                  <a:lnTo>
                    <a:pt x="384" y="95"/>
                  </a:lnTo>
                  <a:lnTo>
                    <a:pt x="387" y="95"/>
                  </a:lnTo>
                  <a:lnTo>
                    <a:pt x="390" y="0"/>
                  </a:lnTo>
                </a:path>
              </a:pathLst>
            </a:custGeom>
            <a:noFill/>
            <a:ln w="6350" cap="flat">
              <a:solidFill>
                <a:srgbClr val="FF3E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4" name="Rectangle 250">
              <a:extLst>
                <a:ext uri="{FF2B5EF4-FFF2-40B4-BE49-F238E27FC236}">
                  <a16:creationId xmlns:a16="http://schemas.microsoft.com/office/drawing/2014/main" id="{064196B9-86E9-42D1-AAD9-2543E00BC80B}"/>
                </a:ext>
              </a:extLst>
            </p:cNvPr>
            <p:cNvSpPr>
              <a:spLocks noChangeArrowheads="1"/>
            </p:cNvSpPr>
            <p:nvPr/>
          </p:nvSpPr>
          <p:spPr bwMode="auto">
            <a:xfrm>
              <a:off x="3763" y="1948"/>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45" name="Rectangle 251">
              <a:extLst>
                <a:ext uri="{FF2B5EF4-FFF2-40B4-BE49-F238E27FC236}">
                  <a16:creationId xmlns:a16="http://schemas.microsoft.com/office/drawing/2014/main" id="{848105C9-3CAC-4EF1-8704-E2860B1C5636}"/>
                </a:ext>
              </a:extLst>
            </p:cNvPr>
            <p:cNvSpPr>
              <a:spLocks noChangeArrowheads="1"/>
            </p:cNvSpPr>
            <p:nvPr/>
          </p:nvSpPr>
          <p:spPr bwMode="auto">
            <a:xfrm>
              <a:off x="3763" y="1622"/>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46" name="Rectangle 252">
              <a:extLst>
                <a:ext uri="{FF2B5EF4-FFF2-40B4-BE49-F238E27FC236}">
                  <a16:creationId xmlns:a16="http://schemas.microsoft.com/office/drawing/2014/main" id="{2010D137-79B8-4659-B73F-3349CE8D936D}"/>
                </a:ext>
              </a:extLst>
            </p:cNvPr>
            <p:cNvSpPr>
              <a:spLocks noChangeArrowheads="1"/>
            </p:cNvSpPr>
            <p:nvPr/>
          </p:nvSpPr>
          <p:spPr bwMode="auto">
            <a:xfrm>
              <a:off x="3763" y="1300"/>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0.4</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47" name="Rectangle 253">
              <a:extLst>
                <a:ext uri="{FF2B5EF4-FFF2-40B4-BE49-F238E27FC236}">
                  <a16:creationId xmlns:a16="http://schemas.microsoft.com/office/drawing/2014/main" id="{C1D61721-986F-41C4-9A46-C8776CB38311}"/>
                </a:ext>
              </a:extLst>
            </p:cNvPr>
            <p:cNvSpPr>
              <a:spLocks noChangeArrowheads="1"/>
            </p:cNvSpPr>
            <p:nvPr/>
          </p:nvSpPr>
          <p:spPr bwMode="auto">
            <a:xfrm>
              <a:off x="3763" y="973"/>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4D4D4D"/>
                  </a:solidFill>
                  <a:effectLst/>
                  <a:latin typeface="Century Gothic" panose="020B0502020202020204" pitchFamily="34" charset="0"/>
                </a:rPr>
                <a:t>0.5</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
          <p:nvSpPr>
            <p:cNvPr id="748" name="Line 254">
              <a:extLst>
                <a:ext uri="{FF2B5EF4-FFF2-40B4-BE49-F238E27FC236}">
                  <a16:creationId xmlns:a16="http://schemas.microsoft.com/office/drawing/2014/main" id="{C9516313-07BC-4479-BA88-B12FAD2F2992}"/>
                </a:ext>
              </a:extLst>
            </p:cNvPr>
            <p:cNvSpPr>
              <a:spLocks noChangeShapeType="1"/>
            </p:cNvSpPr>
            <p:nvPr/>
          </p:nvSpPr>
          <p:spPr bwMode="auto">
            <a:xfrm>
              <a:off x="3883" y="1970"/>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9" name="Line 255">
              <a:extLst>
                <a:ext uri="{FF2B5EF4-FFF2-40B4-BE49-F238E27FC236}">
                  <a16:creationId xmlns:a16="http://schemas.microsoft.com/office/drawing/2014/main" id="{9F6236E7-E776-4E01-AA0E-8F625A39ACE0}"/>
                </a:ext>
              </a:extLst>
            </p:cNvPr>
            <p:cNvSpPr>
              <a:spLocks noChangeShapeType="1"/>
            </p:cNvSpPr>
            <p:nvPr/>
          </p:nvSpPr>
          <p:spPr bwMode="auto">
            <a:xfrm>
              <a:off x="3883" y="1644"/>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0" name="Line 256">
              <a:extLst>
                <a:ext uri="{FF2B5EF4-FFF2-40B4-BE49-F238E27FC236}">
                  <a16:creationId xmlns:a16="http://schemas.microsoft.com/office/drawing/2014/main" id="{486C33FB-7035-4B69-AF57-400A45D621F3}"/>
                </a:ext>
              </a:extLst>
            </p:cNvPr>
            <p:cNvSpPr>
              <a:spLocks noChangeShapeType="1"/>
            </p:cNvSpPr>
            <p:nvPr/>
          </p:nvSpPr>
          <p:spPr bwMode="auto">
            <a:xfrm>
              <a:off x="3883" y="1322"/>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1" name="Line 257">
              <a:extLst>
                <a:ext uri="{FF2B5EF4-FFF2-40B4-BE49-F238E27FC236}">
                  <a16:creationId xmlns:a16="http://schemas.microsoft.com/office/drawing/2014/main" id="{02B83307-E0C8-4EA0-BA02-79749CF5615E}"/>
                </a:ext>
              </a:extLst>
            </p:cNvPr>
            <p:cNvSpPr>
              <a:spLocks noChangeShapeType="1"/>
            </p:cNvSpPr>
            <p:nvPr/>
          </p:nvSpPr>
          <p:spPr bwMode="auto">
            <a:xfrm>
              <a:off x="3883" y="995"/>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2" name="Line 258">
              <a:extLst>
                <a:ext uri="{FF2B5EF4-FFF2-40B4-BE49-F238E27FC236}">
                  <a16:creationId xmlns:a16="http://schemas.microsoft.com/office/drawing/2014/main" id="{AD20B8E9-5191-4966-AFC0-D241EE313A5A}"/>
                </a:ext>
              </a:extLst>
            </p:cNvPr>
            <p:cNvSpPr>
              <a:spLocks noChangeShapeType="1"/>
            </p:cNvSpPr>
            <p:nvPr/>
          </p:nvSpPr>
          <p:spPr bwMode="auto">
            <a:xfrm flipV="1">
              <a:off x="3990" y="2176"/>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3" name="Line 259">
              <a:extLst>
                <a:ext uri="{FF2B5EF4-FFF2-40B4-BE49-F238E27FC236}">
                  <a16:creationId xmlns:a16="http://schemas.microsoft.com/office/drawing/2014/main" id="{8BBE5C15-5558-4EBC-A876-207516D2A880}"/>
                </a:ext>
              </a:extLst>
            </p:cNvPr>
            <p:cNvSpPr>
              <a:spLocks noChangeShapeType="1"/>
            </p:cNvSpPr>
            <p:nvPr/>
          </p:nvSpPr>
          <p:spPr bwMode="auto">
            <a:xfrm flipV="1">
              <a:off x="4433" y="2176"/>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4" name="Line 260">
              <a:extLst>
                <a:ext uri="{FF2B5EF4-FFF2-40B4-BE49-F238E27FC236}">
                  <a16:creationId xmlns:a16="http://schemas.microsoft.com/office/drawing/2014/main" id="{17E98199-0FD1-475F-941C-B57E6568E289}"/>
                </a:ext>
              </a:extLst>
            </p:cNvPr>
            <p:cNvSpPr>
              <a:spLocks noChangeShapeType="1"/>
            </p:cNvSpPr>
            <p:nvPr/>
          </p:nvSpPr>
          <p:spPr bwMode="auto">
            <a:xfrm flipV="1">
              <a:off x="4875" y="2176"/>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5" name="Line 261">
              <a:extLst>
                <a:ext uri="{FF2B5EF4-FFF2-40B4-BE49-F238E27FC236}">
                  <a16:creationId xmlns:a16="http://schemas.microsoft.com/office/drawing/2014/main" id="{D9777713-01A2-423D-B53A-15ACA2570EEF}"/>
                </a:ext>
              </a:extLst>
            </p:cNvPr>
            <p:cNvSpPr>
              <a:spLocks noChangeShapeType="1"/>
            </p:cNvSpPr>
            <p:nvPr/>
          </p:nvSpPr>
          <p:spPr bwMode="auto">
            <a:xfrm flipV="1">
              <a:off x="5304" y="2176"/>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6" name="Line 262">
              <a:extLst>
                <a:ext uri="{FF2B5EF4-FFF2-40B4-BE49-F238E27FC236}">
                  <a16:creationId xmlns:a16="http://schemas.microsoft.com/office/drawing/2014/main" id="{ED490BBA-446B-4FDE-AD2B-099D107673AA}"/>
                </a:ext>
              </a:extLst>
            </p:cNvPr>
            <p:cNvSpPr>
              <a:spLocks noChangeShapeType="1"/>
            </p:cNvSpPr>
            <p:nvPr/>
          </p:nvSpPr>
          <p:spPr bwMode="auto">
            <a:xfrm flipV="1">
              <a:off x="5746" y="2176"/>
              <a:ext cx="0" cy="18"/>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7" name="Rectangle 263">
              <a:extLst>
                <a:ext uri="{FF2B5EF4-FFF2-40B4-BE49-F238E27FC236}">
                  <a16:creationId xmlns:a16="http://schemas.microsoft.com/office/drawing/2014/main" id="{B69464C4-CD1C-4601-BE0F-A48691088555}"/>
                </a:ext>
              </a:extLst>
            </p:cNvPr>
            <p:cNvSpPr>
              <a:spLocks noChangeArrowheads="1"/>
            </p:cNvSpPr>
            <p:nvPr/>
          </p:nvSpPr>
          <p:spPr bwMode="auto">
            <a:xfrm>
              <a:off x="3939" y="2208"/>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58" name="Rectangle 264">
              <a:extLst>
                <a:ext uri="{FF2B5EF4-FFF2-40B4-BE49-F238E27FC236}">
                  <a16:creationId xmlns:a16="http://schemas.microsoft.com/office/drawing/2014/main" id="{7534988F-9905-447E-88FF-8F88D01CF884}"/>
                </a:ext>
              </a:extLst>
            </p:cNvPr>
            <p:cNvSpPr>
              <a:spLocks noChangeArrowheads="1"/>
            </p:cNvSpPr>
            <p:nvPr/>
          </p:nvSpPr>
          <p:spPr bwMode="auto">
            <a:xfrm>
              <a:off x="4368" y="2208"/>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59" name="Rectangle 265">
              <a:extLst>
                <a:ext uri="{FF2B5EF4-FFF2-40B4-BE49-F238E27FC236}">
                  <a16:creationId xmlns:a16="http://schemas.microsoft.com/office/drawing/2014/main" id="{6675EACF-E42B-4C69-93D2-91F96D89E6B7}"/>
                </a:ext>
              </a:extLst>
            </p:cNvPr>
            <p:cNvSpPr>
              <a:spLocks noChangeArrowheads="1"/>
            </p:cNvSpPr>
            <p:nvPr/>
          </p:nvSpPr>
          <p:spPr bwMode="auto">
            <a:xfrm>
              <a:off x="4810" y="2208"/>
              <a:ext cx="1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60" name="Rectangle 266">
              <a:extLst>
                <a:ext uri="{FF2B5EF4-FFF2-40B4-BE49-F238E27FC236}">
                  <a16:creationId xmlns:a16="http://schemas.microsoft.com/office/drawing/2014/main" id="{5ABFEC40-E417-4CD2-AACF-84618A5E89F7}"/>
                </a:ext>
              </a:extLst>
            </p:cNvPr>
            <p:cNvSpPr>
              <a:spLocks noChangeArrowheads="1"/>
            </p:cNvSpPr>
            <p:nvPr/>
          </p:nvSpPr>
          <p:spPr bwMode="auto">
            <a:xfrm>
              <a:off x="5246" y="2208"/>
              <a:ext cx="1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61" name="Rectangle 267">
              <a:extLst>
                <a:ext uri="{FF2B5EF4-FFF2-40B4-BE49-F238E27FC236}">
                  <a16:creationId xmlns:a16="http://schemas.microsoft.com/office/drawing/2014/main" id="{1F7AB228-28FD-4B69-B06D-D509179CEDB7}"/>
                </a:ext>
              </a:extLst>
            </p:cNvPr>
            <p:cNvSpPr>
              <a:spLocks noChangeArrowheads="1"/>
            </p:cNvSpPr>
            <p:nvPr/>
          </p:nvSpPr>
          <p:spPr bwMode="auto">
            <a:xfrm>
              <a:off x="5681" y="2208"/>
              <a:ext cx="1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762" name="Rectangle 268">
              <a:extLst>
                <a:ext uri="{FF2B5EF4-FFF2-40B4-BE49-F238E27FC236}">
                  <a16:creationId xmlns:a16="http://schemas.microsoft.com/office/drawing/2014/main" id="{32B09A9B-2E46-4259-82EA-D2B30666B8CA}"/>
                </a:ext>
              </a:extLst>
            </p:cNvPr>
            <p:cNvSpPr>
              <a:spLocks noChangeArrowheads="1"/>
            </p:cNvSpPr>
            <p:nvPr/>
          </p:nvSpPr>
          <p:spPr bwMode="auto">
            <a:xfrm>
              <a:off x="4766" y="2299"/>
              <a:ext cx="17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Time</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763" name="Rectangle 269">
              <a:extLst>
                <a:ext uri="{FF2B5EF4-FFF2-40B4-BE49-F238E27FC236}">
                  <a16:creationId xmlns:a16="http://schemas.microsoft.com/office/drawing/2014/main" id="{5DBA52C4-2CFC-443C-A343-D40AB849F8BC}"/>
                </a:ext>
              </a:extLst>
            </p:cNvPr>
            <p:cNvSpPr>
              <a:spLocks noChangeArrowheads="1"/>
            </p:cNvSpPr>
            <p:nvPr/>
          </p:nvSpPr>
          <p:spPr bwMode="auto">
            <a:xfrm rot="16200000">
              <a:off x="3255" y="1536"/>
              <a:ext cx="79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Surface Soil Moisture</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764" name="Rectangle 270">
              <a:extLst>
                <a:ext uri="{FF2B5EF4-FFF2-40B4-BE49-F238E27FC236}">
                  <a16:creationId xmlns:a16="http://schemas.microsoft.com/office/drawing/2014/main" id="{EFBF7953-58B0-435B-A7A2-CB344B4CB955}"/>
                </a:ext>
              </a:extLst>
            </p:cNvPr>
            <p:cNvSpPr>
              <a:spLocks noChangeArrowheads="1"/>
            </p:cNvSpPr>
            <p:nvPr/>
          </p:nvSpPr>
          <p:spPr bwMode="auto">
            <a:xfrm>
              <a:off x="5885" y="1295"/>
              <a:ext cx="576" cy="5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5" name="Rectangle 271">
              <a:extLst>
                <a:ext uri="{FF2B5EF4-FFF2-40B4-BE49-F238E27FC236}">
                  <a16:creationId xmlns:a16="http://schemas.microsoft.com/office/drawing/2014/main" id="{7B8EAA07-D90C-4A93-8463-0A3312815C2E}"/>
                </a:ext>
              </a:extLst>
            </p:cNvPr>
            <p:cNvSpPr>
              <a:spLocks noChangeArrowheads="1"/>
            </p:cNvSpPr>
            <p:nvPr/>
          </p:nvSpPr>
          <p:spPr bwMode="auto">
            <a:xfrm>
              <a:off x="5921" y="1335"/>
              <a:ext cx="4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766" name="Rectangle 272">
              <a:extLst>
                <a:ext uri="{FF2B5EF4-FFF2-40B4-BE49-F238E27FC236}">
                  <a16:creationId xmlns:a16="http://schemas.microsoft.com/office/drawing/2014/main" id="{D314729D-52B3-41E0-8FCC-079C9FDA003B}"/>
                </a:ext>
              </a:extLst>
            </p:cNvPr>
            <p:cNvSpPr>
              <a:spLocks noChangeArrowheads="1"/>
            </p:cNvSpPr>
            <p:nvPr/>
          </p:nvSpPr>
          <p:spPr bwMode="auto">
            <a:xfrm>
              <a:off x="5921" y="1429"/>
              <a:ext cx="102"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7" name="Line 273">
              <a:extLst>
                <a:ext uri="{FF2B5EF4-FFF2-40B4-BE49-F238E27FC236}">
                  <a16:creationId xmlns:a16="http://schemas.microsoft.com/office/drawing/2014/main" id="{EC6D9FF8-5B45-4B50-AD74-C736FBA1BF69}"/>
                </a:ext>
              </a:extLst>
            </p:cNvPr>
            <p:cNvSpPr>
              <a:spLocks noChangeShapeType="1"/>
            </p:cNvSpPr>
            <p:nvPr/>
          </p:nvSpPr>
          <p:spPr bwMode="auto">
            <a:xfrm>
              <a:off x="5930" y="1478"/>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8" name="Line 274">
              <a:extLst>
                <a:ext uri="{FF2B5EF4-FFF2-40B4-BE49-F238E27FC236}">
                  <a16:creationId xmlns:a16="http://schemas.microsoft.com/office/drawing/2014/main" id="{BD1557E5-2790-4638-9EC1-D83973FD7AF9}"/>
                </a:ext>
              </a:extLst>
            </p:cNvPr>
            <p:cNvSpPr>
              <a:spLocks noChangeShapeType="1"/>
            </p:cNvSpPr>
            <p:nvPr/>
          </p:nvSpPr>
          <p:spPr bwMode="auto">
            <a:xfrm>
              <a:off x="5930" y="1478"/>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9" name="Line 275">
              <a:extLst>
                <a:ext uri="{FF2B5EF4-FFF2-40B4-BE49-F238E27FC236}">
                  <a16:creationId xmlns:a16="http://schemas.microsoft.com/office/drawing/2014/main" id="{60CE9700-487B-4166-A245-9723D4CCA446}"/>
                </a:ext>
              </a:extLst>
            </p:cNvPr>
            <p:cNvSpPr>
              <a:spLocks noChangeShapeType="1"/>
            </p:cNvSpPr>
            <p:nvPr/>
          </p:nvSpPr>
          <p:spPr bwMode="auto">
            <a:xfrm>
              <a:off x="5930" y="1478"/>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0" name="Line 276">
              <a:extLst>
                <a:ext uri="{FF2B5EF4-FFF2-40B4-BE49-F238E27FC236}">
                  <a16:creationId xmlns:a16="http://schemas.microsoft.com/office/drawing/2014/main" id="{07160935-0EE1-4146-B7E0-A52DD44D5551}"/>
                </a:ext>
              </a:extLst>
            </p:cNvPr>
            <p:cNvSpPr>
              <a:spLocks noChangeShapeType="1"/>
            </p:cNvSpPr>
            <p:nvPr/>
          </p:nvSpPr>
          <p:spPr bwMode="auto">
            <a:xfrm>
              <a:off x="5930" y="1478"/>
              <a:ext cx="80" cy="0"/>
            </a:xfrm>
            <a:prstGeom prst="line">
              <a:avLst/>
            </a:prstGeom>
            <a:noFill/>
            <a:ln w="6350"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1" name="Rectangle 277">
              <a:extLst>
                <a:ext uri="{FF2B5EF4-FFF2-40B4-BE49-F238E27FC236}">
                  <a16:creationId xmlns:a16="http://schemas.microsoft.com/office/drawing/2014/main" id="{1CABAF51-6E2A-42F1-9AD1-37CAD645EB27}"/>
                </a:ext>
              </a:extLst>
            </p:cNvPr>
            <p:cNvSpPr>
              <a:spLocks noChangeArrowheads="1"/>
            </p:cNvSpPr>
            <p:nvPr/>
          </p:nvSpPr>
          <p:spPr bwMode="auto">
            <a:xfrm>
              <a:off x="5921" y="1532"/>
              <a:ext cx="102"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2" name="Line 278">
              <a:extLst>
                <a:ext uri="{FF2B5EF4-FFF2-40B4-BE49-F238E27FC236}">
                  <a16:creationId xmlns:a16="http://schemas.microsoft.com/office/drawing/2014/main" id="{55B76382-8B49-4BEF-9343-BA1512CA2733}"/>
                </a:ext>
              </a:extLst>
            </p:cNvPr>
            <p:cNvSpPr>
              <a:spLocks noChangeShapeType="1"/>
            </p:cNvSpPr>
            <p:nvPr/>
          </p:nvSpPr>
          <p:spPr bwMode="auto">
            <a:xfrm>
              <a:off x="5930" y="1581"/>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3" name="Line 279">
              <a:extLst>
                <a:ext uri="{FF2B5EF4-FFF2-40B4-BE49-F238E27FC236}">
                  <a16:creationId xmlns:a16="http://schemas.microsoft.com/office/drawing/2014/main" id="{47D7D0B7-DAD3-41AA-9419-01556BE34FEE}"/>
                </a:ext>
              </a:extLst>
            </p:cNvPr>
            <p:cNvSpPr>
              <a:spLocks noChangeShapeType="1"/>
            </p:cNvSpPr>
            <p:nvPr/>
          </p:nvSpPr>
          <p:spPr bwMode="auto">
            <a:xfrm>
              <a:off x="5930" y="1581"/>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4" name="Line 280">
              <a:extLst>
                <a:ext uri="{FF2B5EF4-FFF2-40B4-BE49-F238E27FC236}">
                  <a16:creationId xmlns:a16="http://schemas.microsoft.com/office/drawing/2014/main" id="{37880481-37B5-41A3-B9EE-7D982F1F3076}"/>
                </a:ext>
              </a:extLst>
            </p:cNvPr>
            <p:cNvSpPr>
              <a:spLocks noChangeShapeType="1"/>
            </p:cNvSpPr>
            <p:nvPr/>
          </p:nvSpPr>
          <p:spPr bwMode="auto">
            <a:xfrm>
              <a:off x="5930" y="1581"/>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5" name="Line 281">
              <a:extLst>
                <a:ext uri="{FF2B5EF4-FFF2-40B4-BE49-F238E27FC236}">
                  <a16:creationId xmlns:a16="http://schemas.microsoft.com/office/drawing/2014/main" id="{BB654B4C-E68D-4025-9DC5-F8608C5AA6FF}"/>
                </a:ext>
              </a:extLst>
            </p:cNvPr>
            <p:cNvSpPr>
              <a:spLocks noChangeShapeType="1"/>
            </p:cNvSpPr>
            <p:nvPr/>
          </p:nvSpPr>
          <p:spPr bwMode="auto">
            <a:xfrm>
              <a:off x="5930" y="1581"/>
              <a:ext cx="80" cy="0"/>
            </a:xfrm>
            <a:prstGeom prst="line">
              <a:avLst/>
            </a:prstGeom>
            <a:noFill/>
            <a:ln w="6350"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6" name="Rectangle 282">
              <a:extLst>
                <a:ext uri="{FF2B5EF4-FFF2-40B4-BE49-F238E27FC236}">
                  <a16:creationId xmlns:a16="http://schemas.microsoft.com/office/drawing/2014/main" id="{7BBA50E6-F975-4C83-A6FC-DA57D02A0125}"/>
                </a:ext>
              </a:extLst>
            </p:cNvPr>
            <p:cNvSpPr>
              <a:spLocks noChangeArrowheads="1"/>
            </p:cNvSpPr>
            <p:nvPr/>
          </p:nvSpPr>
          <p:spPr bwMode="auto">
            <a:xfrm>
              <a:off x="5921" y="1635"/>
              <a:ext cx="102"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7" name="Line 283">
              <a:extLst>
                <a:ext uri="{FF2B5EF4-FFF2-40B4-BE49-F238E27FC236}">
                  <a16:creationId xmlns:a16="http://schemas.microsoft.com/office/drawing/2014/main" id="{FAC60F75-82E8-4E65-8F18-37F3E4A502A6}"/>
                </a:ext>
              </a:extLst>
            </p:cNvPr>
            <p:cNvSpPr>
              <a:spLocks noChangeShapeType="1"/>
            </p:cNvSpPr>
            <p:nvPr/>
          </p:nvSpPr>
          <p:spPr bwMode="auto">
            <a:xfrm>
              <a:off x="5930" y="1684"/>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8" name="Line 284">
              <a:extLst>
                <a:ext uri="{FF2B5EF4-FFF2-40B4-BE49-F238E27FC236}">
                  <a16:creationId xmlns:a16="http://schemas.microsoft.com/office/drawing/2014/main" id="{EF2CBCDC-A2C4-40CE-A2C0-A25A0B36A35A}"/>
                </a:ext>
              </a:extLst>
            </p:cNvPr>
            <p:cNvSpPr>
              <a:spLocks noChangeShapeType="1"/>
            </p:cNvSpPr>
            <p:nvPr/>
          </p:nvSpPr>
          <p:spPr bwMode="auto">
            <a:xfrm>
              <a:off x="5930" y="1684"/>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9" name="Line 285">
              <a:extLst>
                <a:ext uri="{FF2B5EF4-FFF2-40B4-BE49-F238E27FC236}">
                  <a16:creationId xmlns:a16="http://schemas.microsoft.com/office/drawing/2014/main" id="{B84B9DC8-D4C4-4318-82C7-7FEC1F42643A}"/>
                </a:ext>
              </a:extLst>
            </p:cNvPr>
            <p:cNvSpPr>
              <a:spLocks noChangeShapeType="1"/>
            </p:cNvSpPr>
            <p:nvPr/>
          </p:nvSpPr>
          <p:spPr bwMode="auto">
            <a:xfrm>
              <a:off x="5930" y="1684"/>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0" name="Line 286">
              <a:extLst>
                <a:ext uri="{FF2B5EF4-FFF2-40B4-BE49-F238E27FC236}">
                  <a16:creationId xmlns:a16="http://schemas.microsoft.com/office/drawing/2014/main" id="{24A53524-49FB-429D-9380-34B744126439}"/>
                </a:ext>
              </a:extLst>
            </p:cNvPr>
            <p:cNvSpPr>
              <a:spLocks noChangeShapeType="1"/>
            </p:cNvSpPr>
            <p:nvPr/>
          </p:nvSpPr>
          <p:spPr bwMode="auto">
            <a:xfrm>
              <a:off x="5930" y="1684"/>
              <a:ext cx="80" cy="0"/>
            </a:xfrm>
            <a:prstGeom prst="line">
              <a:avLst/>
            </a:prstGeom>
            <a:noFill/>
            <a:ln w="6350"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1" name="Rectangle 287">
              <a:extLst>
                <a:ext uri="{FF2B5EF4-FFF2-40B4-BE49-F238E27FC236}">
                  <a16:creationId xmlns:a16="http://schemas.microsoft.com/office/drawing/2014/main" id="{8D87170F-68B3-4858-B0C2-54DBAA55B790}"/>
                </a:ext>
              </a:extLst>
            </p:cNvPr>
            <p:cNvSpPr>
              <a:spLocks noChangeArrowheads="1"/>
            </p:cNvSpPr>
            <p:nvPr/>
          </p:nvSpPr>
          <p:spPr bwMode="auto">
            <a:xfrm>
              <a:off x="5921" y="1738"/>
              <a:ext cx="102" cy="10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2" name="Line 288">
              <a:extLst>
                <a:ext uri="{FF2B5EF4-FFF2-40B4-BE49-F238E27FC236}">
                  <a16:creationId xmlns:a16="http://schemas.microsoft.com/office/drawing/2014/main" id="{3E66206E-5AFA-417C-8526-85ABB3C54371}"/>
                </a:ext>
              </a:extLst>
            </p:cNvPr>
            <p:cNvSpPr>
              <a:spLocks noChangeShapeType="1"/>
            </p:cNvSpPr>
            <p:nvPr/>
          </p:nvSpPr>
          <p:spPr bwMode="auto">
            <a:xfrm>
              <a:off x="5930" y="1787"/>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3" name="Line 289">
              <a:extLst>
                <a:ext uri="{FF2B5EF4-FFF2-40B4-BE49-F238E27FC236}">
                  <a16:creationId xmlns:a16="http://schemas.microsoft.com/office/drawing/2014/main" id="{EDABDEB7-3185-4433-8F7B-EE3850BC942A}"/>
                </a:ext>
              </a:extLst>
            </p:cNvPr>
            <p:cNvSpPr>
              <a:spLocks noChangeShapeType="1"/>
            </p:cNvSpPr>
            <p:nvPr/>
          </p:nvSpPr>
          <p:spPr bwMode="auto">
            <a:xfrm>
              <a:off x="5930" y="1787"/>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4" name="Line 290">
              <a:extLst>
                <a:ext uri="{FF2B5EF4-FFF2-40B4-BE49-F238E27FC236}">
                  <a16:creationId xmlns:a16="http://schemas.microsoft.com/office/drawing/2014/main" id="{62DA23E3-83BF-444D-AD44-9ABCF47599BB}"/>
                </a:ext>
              </a:extLst>
            </p:cNvPr>
            <p:cNvSpPr>
              <a:spLocks noChangeShapeType="1"/>
            </p:cNvSpPr>
            <p:nvPr/>
          </p:nvSpPr>
          <p:spPr bwMode="auto">
            <a:xfrm>
              <a:off x="5930" y="1787"/>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5" name="Line 291">
              <a:extLst>
                <a:ext uri="{FF2B5EF4-FFF2-40B4-BE49-F238E27FC236}">
                  <a16:creationId xmlns:a16="http://schemas.microsoft.com/office/drawing/2014/main" id="{EAE31C4A-4EF6-49D9-BE57-C8DE7576143B}"/>
                </a:ext>
              </a:extLst>
            </p:cNvPr>
            <p:cNvSpPr>
              <a:spLocks noChangeShapeType="1"/>
            </p:cNvSpPr>
            <p:nvPr/>
          </p:nvSpPr>
          <p:spPr bwMode="auto">
            <a:xfrm>
              <a:off x="5930" y="1787"/>
              <a:ext cx="80" cy="0"/>
            </a:xfrm>
            <a:prstGeom prst="line">
              <a:avLst/>
            </a:prstGeom>
            <a:noFill/>
            <a:ln w="6350"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6" name="Rectangle 292">
              <a:extLst>
                <a:ext uri="{FF2B5EF4-FFF2-40B4-BE49-F238E27FC236}">
                  <a16:creationId xmlns:a16="http://schemas.microsoft.com/office/drawing/2014/main" id="{446C3E48-C5CD-4935-8E53-929F846B220C}"/>
                </a:ext>
              </a:extLst>
            </p:cNvPr>
            <p:cNvSpPr>
              <a:spLocks noChangeArrowheads="1"/>
            </p:cNvSpPr>
            <p:nvPr/>
          </p:nvSpPr>
          <p:spPr bwMode="auto">
            <a:xfrm>
              <a:off x="6055" y="1456"/>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Century Gothic" panose="020B0502020202020204" pitchFamily="34" charset="0"/>
                </a:rPr>
                <a:t>2-inch </a:t>
              </a:r>
              <a:r>
                <a:rPr kumimoji="0" lang="en-US" altLang="en-US" sz="700" b="0" i="0" u="none" strike="noStrike" cap="none" normalizeH="0" baseline="0" dirty="0" err="1">
                  <a:ln>
                    <a:noFill/>
                  </a:ln>
                  <a:solidFill>
                    <a:srgbClr val="000000"/>
                  </a:solidFill>
                  <a:effectLst/>
                  <a:latin typeface="Century Gothic" panose="020B0502020202020204" pitchFamily="34" charset="0"/>
                </a:rPr>
                <a:t>Mesonet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787" name="Rectangle 293">
              <a:extLst>
                <a:ext uri="{FF2B5EF4-FFF2-40B4-BE49-F238E27FC236}">
                  <a16:creationId xmlns:a16="http://schemas.microsoft.com/office/drawing/2014/main" id="{C92BD28C-76F6-474C-941D-FFC997C4E292}"/>
                </a:ext>
              </a:extLst>
            </p:cNvPr>
            <p:cNvSpPr>
              <a:spLocks noChangeArrowheads="1"/>
            </p:cNvSpPr>
            <p:nvPr/>
          </p:nvSpPr>
          <p:spPr bwMode="auto">
            <a:xfrm>
              <a:off x="6055" y="1559"/>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4-inch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88" name="Rectangle 294">
              <a:extLst>
                <a:ext uri="{FF2B5EF4-FFF2-40B4-BE49-F238E27FC236}">
                  <a16:creationId xmlns:a16="http://schemas.microsoft.com/office/drawing/2014/main" id="{8CD13189-4162-448B-868E-0E604269FE09}"/>
                </a:ext>
              </a:extLst>
            </p:cNvPr>
            <p:cNvSpPr>
              <a:spLocks noChangeArrowheads="1"/>
            </p:cNvSpPr>
            <p:nvPr/>
          </p:nvSpPr>
          <p:spPr bwMode="auto">
            <a:xfrm>
              <a:off x="6055" y="1662"/>
              <a:ext cx="4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8-inch </a:t>
              </a:r>
              <a:r>
                <a:rPr kumimoji="0" lang="en-US" altLang="en-US" sz="700" b="0" i="0" u="none" strike="noStrike" cap="none" normalizeH="0" baseline="0" dirty="0" err="1">
                  <a:ln>
                    <a:noFill/>
                  </a:ln>
                  <a:solidFill>
                    <a:srgbClr val="000000"/>
                  </a:solidFill>
                  <a:effectLst/>
                  <a:latin typeface="Century Gothic" panose="020B0502020202020204" pitchFamily="34" charset="0"/>
                </a:rPr>
                <a:t>Mesonet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789" name="Rectangle 295">
              <a:extLst>
                <a:ext uri="{FF2B5EF4-FFF2-40B4-BE49-F238E27FC236}">
                  <a16:creationId xmlns:a16="http://schemas.microsoft.com/office/drawing/2014/main" id="{D5A2530D-74F1-48C2-A68A-A7686D98A814}"/>
                </a:ext>
              </a:extLst>
            </p:cNvPr>
            <p:cNvSpPr>
              <a:spLocks noChangeArrowheads="1"/>
            </p:cNvSpPr>
            <p:nvPr/>
          </p:nvSpPr>
          <p:spPr bwMode="auto">
            <a:xfrm>
              <a:off x="6055" y="1765"/>
              <a:ext cx="31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90" name="Rectangle 296">
              <a:extLst>
                <a:ext uri="{FF2B5EF4-FFF2-40B4-BE49-F238E27FC236}">
                  <a16:creationId xmlns:a16="http://schemas.microsoft.com/office/drawing/2014/main" id="{3F49E6EA-F90D-40C0-9A8F-5B8159CD1884}"/>
                </a:ext>
              </a:extLst>
            </p:cNvPr>
            <p:cNvSpPr>
              <a:spLocks noChangeArrowheads="1"/>
            </p:cNvSpPr>
            <p:nvPr/>
          </p:nvSpPr>
          <p:spPr bwMode="auto">
            <a:xfrm>
              <a:off x="3901" y="892"/>
              <a:ext cx="2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lumMod val="75000"/>
                      <a:lumOff val="25000"/>
                    </a:schemeClr>
                  </a:solidFill>
                  <a:effectLst/>
                  <a:latin typeface="Century Gothic" panose="020B0502020202020204" pitchFamily="34" charset="0"/>
                </a:rPr>
                <a:t>FCHV</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791" name="Rectangle 297">
              <a:extLst>
                <a:ext uri="{FF2B5EF4-FFF2-40B4-BE49-F238E27FC236}">
                  <a16:creationId xmlns:a16="http://schemas.microsoft.com/office/drawing/2014/main" id="{CDE2A58B-C130-4D35-BED1-8DEB3CE1CA9A}"/>
                </a:ext>
              </a:extLst>
            </p:cNvPr>
            <p:cNvSpPr>
              <a:spLocks noChangeArrowheads="1"/>
            </p:cNvSpPr>
            <p:nvPr/>
          </p:nvSpPr>
          <p:spPr bwMode="auto">
            <a:xfrm>
              <a:off x="3901" y="785"/>
              <a:ext cx="191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SMAP vs. </a:t>
              </a:r>
              <a:r>
                <a:rPr kumimoji="0" lang="en-US" altLang="en-US" sz="1100" b="0" i="0" u="none" strike="noStrike" cap="none" normalizeH="0" baseline="0" dirty="0" err="1">
                  <a:ln>
                    <a:noFill/>
                  </a:ln>
                  <a:solidFill>
                    <a:schemeClr val="tx1">
                      <a:lumMod val="75000"/>
                      <a:lumOff val="25000"/>
                    </a:schemeClr>
                  </a:solidFill>
                  <a:effectLst/>
                  <a:latin typeface="Century Gothic" panose="020B0502020202020204" pitchFamily="34" charset="0"/>
                </a:rPr>
                <a:t>Mesonet</a:t>
              </a: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 Daily Surface Soil Moisture</a:t>
              </a:r>
              <a:endParaRPr kumimoji="0" lang="en-US" altLang="en-US" sz="24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794" name="TextBox 793">
            <a:extLst>
              <a:ext uri="{FF2B5EF4-FFF2-40B4-BE49-F238E27FC236}">
                <a16:creationId xmlns:a16="http://schemas.microsoft.com/office/drawing/2014/main" id="{856D8AC9-D84C-4954-B224-4AB00D8FB5D6}"/>
              </a:ext>
            </a:extLst>
          </p:cNvPr>
          <p:cNvSpPr txBox="1"/>
          <p:nvPr/>
        </p:nvSpPr>
        <p:spPr>
          <a:xfrm>
            <a:off x="9697120" y="1519946"/>
            <a:ext cx="1055468" cy="1266957"/>
          </a:xfrm>
          <a:prstGeom prst="rect">
            <a:avLst/>
          </a:prstGeom>
          <a:solidFill>
            <a:schemeClr val="bg1"/>
          </a:solidFill>
        </p:spPr>
        <p:txBody>
          <a:bodyPr wrap="square" rtlCol="0">
            <a:spAutoFit/>
          </a:bodyPr>
          <a:lstStyle/>
          <a:p>
            <a:endParaRPr lang="en-US" dirty="0"/>
          </a:p>
        </p:txBody>
      </p:sp>
      <p:sp>
        <p:nvSpPr>
          <p:cNvPr id="795" name="TextBox 794">
            <a:extLst>
              <a:ext uri="{FF2B5EF4-FFF2-40B4-BE49-F238E27FC236}">
                <a16:creationId xmlns:a16="http://schemas.microsoft.com/office/drawing/2014/main" id="{E62DA68C-7E0F-45BA-A7DA-B666F718E33F}"/>
              </a:ext>
            </a:extLst>
          </p:cNvPr>
          <p:cNvSpPr txBox="1"/>
          <p:nvPr/>
        </p:nvSpPr>
        <p:spPr>
          <a:xfrm>
            <a:off x="9581252" y="4321833"/>
            <a:ext cx="1055468" cy="1266957"/>
          </a:xfrm>
          <a:prstGeom prst="rect">
            <a:avLst/>
          </a:prstGeom>
          <a:solidFill>
            <a:schemeClr val="bg1"/>
          </a:solidFill>
        </p:spPr>
        <p:txBody>
          <a:bodyPr wrap="square" rtlCol="0">
            <a:spAutoFit/>
          </a:bodyPr>
          <a:lstStyle/>
          <a:p>
            <a:endParaRPr lang="en-US" dirty="0"/>
          </a:p>
        </p:txBody>
      </p:sp>
      <p:grpSp>
        <p:nvGrpSpPr>
          <p:cNvPr id="2" name="Group 1">
            <a:extLst>
              <a:ext uri="{FF2B5EF4-FFF2-40B4-BE49-F238E27FC236}">
                <a16:creationId xmlns:a16="http://schemas.microsoft.com/office/drawing/2014/main" id="{D0852711-62DD-1D48-846A-D53EB65C8311}"/>
              </a:ext>
            </a:extLst>
          </p:cNvPr>
          <p:cNvGrpSpPr/>
          <p:nvPr/>
        </p:nvGrpSpPr>
        <p:grpSpPr>
          <a:xfrm>
            <a:off x="10133988" y="2816307"/>
            <a:ext cx="1391483" cy="1376942"/>
            <a:chOff x="9406563" y="4667327"/>
            <a:chExt cx="875609" cy="811269"/>
          </a:xfrm>
        </p:grpSpPr>
        <p:sp>
          <p:nvSpPr>
            <p:cNvPr id="344" name="Rectangle 49">
              <a:extLst>
                <a:ext uri="{FF2B5EF4-FFF2-40B4-BE49-F238E27FC236}">
                  <a16:creationId xmlns:a16="http://schemas.microsoft.com/office/drawing/2014/main" id="{EB464257-6556-3C49-A33B-5AEC78E2F754}"/>
                </a:ext>
              </a:extLst>
            </p:cNvPr>
            <p:cNvSpPr>
              <a:spLocks noChangeArrowheads="1"/>
            </p:cNvSpPr>
            <p:nvPr/>
          </p:nvSpPr>
          <p:spPr bwMode="auto">
            <a:xfrm>
              <a:off x="9406563" y="4667327"/>
              <a:ext cx="636497" cy="1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Data Product</a:t>
              </a:r>
            </a:p>
          </p:txBody>
        </p:sp>
        <p:sp>
          <p:nvSpPr>
            <p:cNvPr id="356" name="Rectangle 50">
              <a:extLst>
                <a:ext uri="{FF2B5EF4-FFF2-40B4-BE49-F238E27FC236}">
                  <a16:creationId xmlns:a16="http://schemas.microsoft.com/office/drawing/2014/main" id="{DEE3B240-AE3A-6144-849A-E7468FD5C42F}"/>
                </a:ext>
              </a:extLst>
            </p:cNvPr>
            <p:cNvSpPr>
              <a:spLocks noChangeArrowheads="1"/>
            </p:cNvSpPr>
            <p:nvPr/>
          </p:nvSpPr>
          <p:spPr bwMode="auto">
            <a:xfrm>
              <a:off x="9406563" y="4824692"/>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57" name="Line 51">
              <a:extLst>
                <a:ext uri="{FF2B5EF4-FFF2-40B4-BE49-F238E27FC236}">
                  <a16:creationId xmlns:a16="http://schemas.microsoft.com/office/drawing/2014/main" id="{F8DEB54C-8F9D-FA44-B06D-FC3971D7BCD4}"/>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58" name="Line 52">
              <a:extLst>
                <a:ext uri="{FF2B5EF4-FFF2-40B4-BE49-F238E27FC236}">
                  <a16:creationId xmlns:a16="http://schemas.microsoft.com/office/drawing/2014/main" id="{BCD220CD-713A-7647-9E3D-7DA049909E7B}"/>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59" name="Line 53">
              <a:extLst>
                <a:ext uri="{FF2B5EF4-FFF2-40B4-BE49-F238E27FC236}">
                  <a16:creationId xmlns:a16="http://schemas.microsoft.com/office/drawing/2014/main" id="{FD94F9DE-6BC0-B142-85B6-9046F38742F0}"/>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0" name="Line 54">
              <a:extLst>
                <a:ext uri="{FF2B5EF4-FFF2-40B4-BE49-F238E27FC236}">
                  <a16:creationId xmlns:a16="http://schemas.microsoft.com/office/drawing/2014/main" id="{AD48F859-FF53-A54D-8819-045B3728A304}"/>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1" name="Rectangle 55">
              <a:extLst>
                <a:ext uri="{FF2B5EF4-FFF2-40B4-BE49-F238E27FC236}">
                  <a16:creationId xmlns:a16="http://schemas.microsoft.com/office/drawing/2014/main" id="{6B84B825-ACB9-8F44-ACCF-F87725E17507}"/>
                </a:ext>
              </a:extLst>
            </p:cNvPr>
            <p:cNvSpPr>
              <a:spLocks noChangeArrowheads="1"/>
            </p:cNvSpPr>
            <p:nvPr/>
          </p:nvSpPr>
          <p:spPr bwMode="auto">
            <a:xfrm>
              <a:off x="9406563" y="4988168"/>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2" name="Line 56">
              <a:extLst>
                <a:ext uri="{FF2B5EF4-FFF2-40B4-BE49-F238E27FC236}">
                  <a16:creationId xmlns:a16="http://schemas.microsoft.com/office/drawing/2014/main" id="{44AA6E9D-D6AD-A341-8216-1A0D42ED0506}"/>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3" name="Line 57">
              <a:extLst>
                <a:ext uri="{FF2B5EF4-FFF2-40B4-BE49-F238E27FC236}">
                  <a16:creationId xmlns:a16="http://schemas.microsoft.com/office/drawing/2014/main" id="{B0A9C49B-4273-B940-8982-643D91431837}"/>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4" name="Line 58">
              <a:extLst>
                <a:ext uri="{FF2B5EF4-FFF2-40B4-BE49-F238E27FC236}">
                  <a16:creationId xmlns:a16="http://schemas.microsoft.com/office/drawing/2014/main" id="{5CBB7E0D-2D2E-A14B-9189-C1A2814DCC3F}"/>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5" name="Line 59">
              <a:extLst>
                <a:ext uri="{FF2B5EF4-FFF2-40B4-BE49-F238E27FC236}">
                  <a16:creationId xmlns:a16="http://schemas.microsoft.com/office/drawing/2014/main" id="{F97BD2F3-0533-F841-BB5A-1E5DC8D143C9}"/>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6" name="Rectangle 60">
              <a:extLst>
                <a:ext uri="{FF2B5EF4-FFF2-40B4-BE49-F238E27FC236}">
                  <a16:creationId xmlns:a16="http://schemas.microsoft.com/office/drawing/2014/main" id="{0D2EE294-69E9-EB43-864B-306B184EDFE3}"/>
                </a:ext>
              </a:extLst>
            </p:cNvPr>
            <p:cNvSpPr>
              <a:spLocks noChangeArrowheads="1"/>
            </p:cNvSpPr>
            <p:nvPr/>
          </p:nvSpPr>
          <p:spPr bwMode="auto">
            <a:xfrm>
              <a:off x="9406563" y="5151644"/>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7" name="Line 61">
              <a:extLst>
                <a:ext uri="{FF2B5EF4-FFF2-40B4-BE49-F238E27FC236}">
                  <a16:creationId xmlns:a16="http://schemas.microsoft.com/office/drawing/2014/main" id="{C411D8D3-3DDA-EB45-BEEF-28C3BF31D5DD}"/>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8" name="Line 62">
              <a:extLst>
                <a:ext uri="{FF2B5EF4-FFF2-40B4-BE49-F238E27FC236}">
                  <a16:creationId xmlns:a16="http://schemas.microsoft.com/office/drawing/2014/main" id="{1A656FF9-377D-8C47-B422-456F4EDEC2AF}"/>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69" name="Line 63">
              <a:extLst>
                <a:ext uri="{FF2B5EF4-FFF2-40B4-BE49-F238E27FC236}">
                  <a16:creationId xmlns:a16="http://schemas.microsoft.com/office/drawing/2014/main" id="{C9031052-C470-9C4C-A40F-7EDB762BE542}"/>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70" name="Line 64">
              <a:extLst>
                <a:ext uri="{FF2B5EF4-FFF2-40B4-BE49-F238E27FC236}">
                  <a16:creationId xmlns:a16="http://schemas.microsoft.com/office/drawing/2014/main" id="{809A2E8F-32ED-D245-B94B-3032F04EF635}"/>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71" name="Rectangle 65">
              <a:extLst>
                <a:ext uri="{FF2B5EF4-FFF2-40B4-BE49-F238E27FC236}">
                  <a16:creationId xmlns:a16="http://schemas.microsoft.com/office/drawing/2014/main" id="{C3C3A7E5-1061-F845-AC89-890E81D1CDD4}"/>
                </a:ext>
              </a:extLst>
            </p:cNvPr>
            <p:cNvSpPr>
              <a:spLocks noChangeArrowheads="1"/>
            </p:cNvSpPr>
            <p:nvPr/>
          </p:nvSpPr>
          <p:spPr bwMode="auto">
            <a:xfrm>
              <a:off x="9406563" y="5315120"/>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72" name="Line 66">
              <a:extLst>
                <a:ext uri="{FF2B5EF4-FFF2-40B4-BE49-F238E27FC236}">
                  <a16:creationId xmlns:a16="http://schemas.microsoft.com/office/drawing/2014/main" id="{8AFCB660-12EC-A64B-BF78-FB08F424B924}"/>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73" name="Line 67">
              <a:extLst>
                <a:ext uri="{FF2B5EF4-FFF2-40B4-BE49-F238E27FC236}">
                  <a16:creationId xmlns:a16="http://schemas.microsoft.com/office/drawing/2014/main" id="{1694BBC1-CC60-AB4B-82A9-FDB236D0C128}"/>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74" name="Line 68">
              <a:extLst>
                <a:ext uri="{FF2B5EF4-FFF2-40B4-BE49-F238E27FC236}">
                  <a16:creationId xmlns:a16="http://schemas.microsoft.com/office/drawing/2014/main" id="{A385272F-37B1-364F-81C7-0405F5F8426E}"/>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75" name="Line 69">
              <a:extLst>
                <a:ext uri="{FF2B5EF4-FFF2-40B4-BE49-F238E27FC236}">
                  <a16:creationId xmlns:a16="http://schemas.microsoft.com/office/drawing/2014/main" id="{5E26576F-93A0-4346-9B68-A69DCB78ED0D}"/>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376" name="Rectangle 70">
              <a:extLst>
                <a:ext uri="{FF2B5EF4-FFF2-40B4-BE49-F238E27FC236}">
                  <a16:creationId xmlns:a16="http://schemas.microsoft.com/office/drawing/2014/main" id="{EA70F350-D61F-7C4B-9E96-7A9664BC69B3}"/>
                </a:ext>
              </a:extLst>
            </p:cNvPr>
            <p:cNvSpPr>
              <a:spLocks noChangeArrowheads="1"/>
            </p:cNvSpPr>
            <p:nvPr/>
          </p:nvSpPr>
          <p:spPr bwMode="auto">
            <a:xfrm>
              <a:off x="9620458" y="4867471"/>
              <a:ext cx="661714"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2-inch </a:t>
              </a:r>
              <a:r>
                <a:rPr kumimoji="0" lang="en-US" altLang="en-US" sz="1100" b="0" i="0" u="none" strike="noStrike" cap="none" normalizeH="0" baseline="0" dirty="0" err="1">
                  <a:ln>
                    <a:noFill/>
                  </a:ln>
                  <a:solidFill>
                    <a:schemeClr val="tx1">
                      <a:lumMod val="75000"/>
                      <a:lumOff val="25000"/>
                    </a:schemeClr>
                  </a:solidFill>
                  <a:effectLst/>
                  <a:latin typeface="Century Gothic" panose="020B0502020202020204" pitchFamily="34" charset="0"/>
                </a:rPr>
                <a:t>Mesonet</a:t>
              </a:r>
              <a:endPar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77" name="Rectangle 71">
              <a:extLst>
                <a:ext uri="{FF2B5EF4-FFF2-40B4-BE49-F238E27FC236}">
                  <a16:creationId xmlns:a16="http://schemas.microsoft.com/office/drawing/2014/main" id="{9AD25EE5-2CBD-3546-AC67-F6F05F2CAF07}"/>
                </a:ext>
              </a:extLst>
            </p:cNvPr>
            <p:cNvSpPr>
              <a:spLocks noChangeArrowheads="1"/>
            </p:cNvSpPr>
            <p:nvPr/>
          </p:nvSpPr>
          <p:spPr bwMode="auto">
            <a:xfrm>
              <a:off x="9620458" y="5030947"/>
              <a:ext cx="661714"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4-inch </a:t>
              </a:r>
              <a:r>
                <a:rPr kumimoji="0" lang="en-US" altLang="en-US" sz="1100" b="0" i="0" u="none" strike="noStrike" cap="none" normalizeH="0" baseline="0" dirty="0" err="1">
                  <a:ln>
                    <a:noFill/>
                  </a:ln>
                  <a:solidFill>
                    <a:schemeClr val="tx1">
                      <a:lumMod val="75000"/>
                      <a:lumOff val="25000"/>
                    </a:schemeClr>
                  </a:solidFill>
                  <a:effectLst/>
                  <a:latin typeface="Century Gothic" panose="020B0502020202020204" pitchFamily="34" charset="0"/>
                </a:rPr>
                <a:t>Mesonet</a:t>
              </a:r>
              <a:endPar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78" name="Rectangle 72">
              <a:extLst>
                <a:ext uri="{FF2B5EF4-FFF2-40B4-BE49-F238E27FC236}">
                  <a16:creationId xmlns:a16="http://schemas.microsoft.com/office/drawing/2014/main" id="{4AB767D6-017B-0043-A8AB-A7A7588ECDF8}"/>
                </a:ext>
              </a:extLst>
            </p:cNvPr>
            <p:cNvSpPr>
              <a:spLocks noChangeArrowheads="1"/>
            </p:cNvSpPr>
            <p:nvPr/>
          </p:nvSpPr>
          <p:spPr bwMode="auto">
            <a:xfrm>
              <a:off x="9620458" y="5194423"/>
              <a:ext cx="661714"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8-inch </a:t>
              </a:r>
              <a:r>
                <a:rPr kumimoji="0" lang="en-US" altLang="en-US" sz="1100" b="0" i="0" u="none" strike="noStrike" cap="none" normalizeH="0" baseline="0" dirty="0" err="1">
                  <a:ln>
                    <a:noFill/>
                  </a:ln>
                  <a:solidFill>
                    <a:schemeClr val="tx1">
                      <a:lumMod val="75000"/>
                      <a:lumOff val="25000"/>
                    </a:schemeClr>
                  </a:solidFill>
                  <a:effectLst/>
                  <a:latin typeface="Century Gothic" panose="020B0502020202020204" pitchFamily="34" charset="0"/>
                </a:rPr>
                <a:t>Mesonet</a:t>
              </a:r>
              <a:endPar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79" name="Rectangle 73">
              <a:extLst>
                <a:ext uri="{FF2B5EF4-FFF2-40B4-BE49-F238E27FC236}">
                  <a16:creationId xmlns:a16="http://schemas.microsoft.com/office/drawing/2014/main" id="{0B74A47E-A9C1-3240-ADB1-0C3AA5C62870}"/>
                </a:ext>
              </a:extLst>
            </p:cNvPr>
            <p:cNvSpPr>
              <a:spLocks noChangeArrowheads="1"/>
            </p:cNvSpPr>
            <p:nvPr/>
          </p:nvSpPr>
          <p:spPr bwMode="auto">
            <a:xfrm>
              <a:off x="9620458" y="5357899"/>
              <a:ext cx="488216"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5-cm SMAP</a:t>
              </a:r>
            </a:p>
          </p:txBody>
        </p:sp>
      </p:grpSp>
      <p:sp>
        <p:nvSpPr>
          <p:cNvPr id="380" name="Rectangle 379">
            <a:extLst>
              <a:ext uri="{FF2B5EF4-FFF2-40B4-BE49-F238E27FC236}">
                <a16:creationId xmlns:a16="http://schemas.microsoft.com/office/drawing/2014/main" id="{6DD4DC96-ED98-7E40-9709-E31479098BE9}"/>
              </a:ext>
            </a:extLst>
          </p:cNvPr>
          <p:cNvSpPr/>
          <p:nvPr/>
        </p:nvSpPr>
        <p:spPr>
          <a:xfrm>
            <a:off x="220980" y="183172"/>
            <a:ext cx="8693405" cy="707886"/>
          </a:xfrm>
          <a:prstGeom prst="rect">
            <a:avLst/>
          </a:prstGeom>
        </p:spPr>
        <p:txBody>
          <a:bodyPr wrap="none">
            <a:spAutoFit/>
          </a:bodyPr>
          <a:lstStyle/>
          <a:p>
            <a:pPr lvl="0">
              <a:buSzPts val="4000"/>
            </a:pPr>
            <a:r>
              <a:rPr lang="en-US" sz="4000" b="1" dirty="0">
                <a:solidFill>
                  <a:srgbClr val="379CC4"/>
                </a:solidFill>
                <a:latin typeface="Century Gothic"/>
                <a:sym typeface="Century Gothic"/>
              </a:rPr>
              <a:t>Surface Soil Moisture Comparisons</a:t>
            </a:r>
            <a:endParaRPr lang="en-US" sz="4000" dirty="0"/>
          </a:p>
        </p:txBody>
      </p:sp>
    </p:spTree>
    <p:extLst>
      <p:ext uri="{BB962C8B-B14F-4D97-AF65-F5344CB8AC3E}">
        <p14:creationId xmlns:p14="http://schemas.microsoft.com/office/powerpoint/2010/main" val="1748256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6" name="Google Shape;276;g70dd80c192_0_691"/>
          <p:cNvSpPr txBox="1"/>
          <p:nvPr/>
        </p:nvSpPr>
        <p:spPr>
          <a:xfrm>
            <a:off x="2223850" y="3639562"/>
            <a:ext cx="1690792" cy="8821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TextBox 647">
            <a:extLst>
              <a:ext uri="{FF2B5EF4-FFF2-40B4-BE49-F238E27FC236}">
                <a16:creationId xmlns:a16="http://schemas.microsoft.com/office/drawing/2014/main" id="{0A77BF4A-385C-4B93-B01A-6A0C324C69D0}"/>
              </a:ext>
            </a:extLst>
          </p:cNvPr>
          <p:cNvSpPr txBox="1"/>
          <p:nvPr/>
        </p:nvSpPr>
        <p:spPr>
          <a:xfrm>
            <a:off x="913689" y="6284989"/>
            <a:ext cx="9887623"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Time series of 5-cm SMAP and 2-inch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3-day rolling means from July 1-October 31, 2019 at four sample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stations (PVRT, FCHV, HARD, and LXGN)</a:t>
            </a:r>
            <a:endParaRPr lang="en-US" dirty="0">
              <a:solidFill>
                <a:schemeClr val="tx1">
                  <a:lumMod val="75000"/>
                  <a:lumOff val="25000"/>
                </a:schemeClr>
              </a:solidFill>
            </a:endParaRPr>
          </a:p>
        </p:txBody>
      </p:sp>
      <p:sp>
        <p:nvSpPr>
          <p:cNvPr id="792" name="TextBox 791">
            <a:extLst>
              <a:ext uri="{FF2B5EF4-FFF2-40B4-BE49-F238E27FC236}">
                <a16:creationId xmlns:a16="http://schemas.microsoft.com/office/drawing/2014/main" id="{9D2B1657-A861-4C95-A180-2F50B7B1438F}"/>
              </a:ext>
            </a:extLst>
          </p:cNvPr>
          <p:cNvSpPr txBox="1"/>
          <p:nvPr/>
        </p:nvSpPr>
        <p:spPr>
          <a:xfrm>
            <a:off x="5304385" y="1387156"/>
            <a:ext cx="938821" cy="1518087"/>
          </a:xfrm>
          <a:prstGeom prst="rect">
            <a:avLst/>
          </a:prstGeom>
          <a:solidFill>
            <a:schemeClr val="bg1"/>
          </a:solidFill>
        </p:spPr>
        <p:txBody>
          <a:bodyPr wrap="square" rtlCol="0">
            <a:spAutoFit/>
          </a:bodyPr>
          <a:lstStyle/>
          <a:p>
            <a:endParaRPr lang="en-US" dirty="0"/>
          </a:p>
        </p:txBody>
      </p:sp>
      <p:sp>
        <p:nvSpPr>
          <p:cNvPr id="793" name="TextBox 792">
            <a:extLst>
              <a:ext uri="{FF2B5EF4-FFF2-40B4-BE49-F238E27FC236}">
                <a16:creationId xmlns:a16="http://schemas.microsoft.com/office/drawing/2014/main" id="{B3BCFFAD-FEF5-4113-A393-F053298A61B7}"/>
              </a:ext>
            </a:extLst>
          </p:cNvPr>
          <p:cNvSpPr txBox="1"/>
          <p:nvPr/>
        </p:nvSpPr>
        <p:spPr>
          <a:xfrm>
            <a:off x="5252872" y="4082226"/>
            <a:ext cx="990334" cy="1518087"/>
          </a:xfrm>
          <a:prstGeom prst="rect">
            <a:avLst/>
          </a:prstGeom>
          <a:solidFill>
            <a:schemeClr val="bg1"/>
          </a:solidFill>
        </p:spPr>
        <p:txBody>
          <a:bodyPr wrap="square" rtlCol="0">
            <a:spAutoFit/>
          </a:bodyPr>
          <a:lstStyle/>
          <a:p>
            <a:endParaRPr lang="en-US" dirty="0"/>
          </a:p>
        </p:txBody>
      </p:sp>
      <p:sp>
        <p:nvSpPr>
          <p:cNvPr id="794" name="TextBox 793">
            <a:extLst>
              <a:ext uri="{FF2B5EF4-FFF2-40B4-BE49-F238E27FC236}">
                <a16:creationId xmlns:a16="http://schemas.microsoft.com/office/drawing/2014/main" id="{856D8AC9-D84C-4954-B224-4AB00D8FB5D6}"/>
              </a:ext>
            </a:extLst>
          </p:cNvPr>
          <p:cNvSpPr txBox="1"/>
          <p:nvPr/>
        </p:nvSpPr>
        <p:spPr>
          <a:xfrm>
            <a:off x="9759191" y="1287104"/>
            <a:ext cx="1157989" cy="1518087"/>
          </a:xfrm>
          <a:prstGeom prst="rect">
            <a:avLst/>
          </a:prstGeom>
          <a:solidFill>
            <a:schemeClr val="bg1"/>
          </a:solidFill>
        </p:spPr>
        <p:txBody>
          <a:bodyPr wrap="square" rtlCol="0">
            <a:spAutoFit/>
          </a:bodyPr>
          <a:lstStyle/>
          <a:p>
            <a:endParaRPr lang="en-US" dirty="0"/>
          </a:p>
        </p:txBody>
      </p:sp>
      <p:sp>
        <p:nvSpPr>
          <p:cNvPr id="795" name="TextBox 794">
            <a:extLst>
              <a:ext uri="{FF2B5EF4-FFF2-40B4-BE49-F238E27FC236}">
                <a16:creationId xmlns:a16="http://schemas.microsoft.com/office/drawing/2014/main" id="{E62DA68C-7E0F-45BA-A7DA-B666F718E33F}"/>
              </a:ext>
            </a:extLst>
          </p:cNvPr>
          <p:cNvSpPr txBox="1"/>
          <p:nvPr/>
        </p:nvSpPr>
        <p:spPr>
          <a:xfrm>
            <a:off x="9844199" y="4199760"/>
            <a:ext cx="1157989" cy="1518087"/>
          </a:xfrm>
          <a:prstGeom prst="rect">
            <a:avLst/>
          </a:prstGeom>
          <a:solidFill>
            <a:schemeClr val="bg1"/>
          </a:solidFill>
        </p:spPr>
        <p:txBody>
          <a:bodyPr wrap="square" rtlCol="0">
            <a:spAutoFit/>
          </a:bodyPr>
          <a:lstStyle/>
          <a:p>
            <a:endParaRPr lang="en-US" dirty="0"/>
          </a:p>
        </p:txBody>
      </p:sp>
      <p:grpSp>
        <p:nvGrpSpPr>
          <p:cNvPr id="10" name="Group 4">
            <a:extLst>
              <a:ext uri="{FF2B5EF4-FFF2-40B4-BE49-F238E27FC236}">
                <a16:creationId xmlns:a16="http://schemas.microsoft.com/office/drawing/2014/main" id="{CD3FCF63-9DB3-49E2-82DD-9CEC4DE65884}"/>
              </a:ext>
            </a:extLst>
          </p:cNvPr>
          <p:cNvGrpSpPr>
            <a:grpSpLocks noChangeAspect="1"/>
          </p:cNvGrpSpPr>
          <p:nvPr/>
        </p:nvGrpSpPr>
        <p:grpSpPr bwMode="auto">
          <a:xfrm>
            <a:off x="1137301" y="530352"/>
            <a:ext cx="5337474" cy="2980695"/>
            <a:chOff x="1044" y="624"/>
            <a:chExt cx="2806" cy="1567"/>
          </a:xfrm>
        </p:grpSpPr>
        <p:sp>
          <p:nvSpPr>
            <p:cNvPr id="11" name="AutoShape 3">
              <a:extLst>
                <a:ext uri="{FF2B5EF4-FFF2-40B4-BE49-F238E27FC236}">
                  <a16:creationId xmlns:a16="http://schemas.microsoft.com/office/drawing/2014/main" id="{515343B9-8EC1-4182-97F6-053EA828E70F}"/>
                </a:ext>
              </a:extLst>
            </p:cNvPr>
            <p:cNvSpPr>
              <a:spLocks noChangeAspect="1" noChangeArrowheads="1" noTextEdit="1"/>
            </p:cNvSpPr>
            <p:nvPr/>
          </p:nvSpPr>
          <p:spPr bwMode="auto">
            <a:xfrm>
              <a:off x="1119" y="624"/>
              <a:ext cx="2722"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0" name="Rectangle 5">
              <a:extLst>
                <a:ext uri="{FF2B5EF4-FFF2-40B4-BE49-F238E27FC236}">
                  <a16:creationId xmlns:a16="http://schemas.microsoft.com/office/drawing/2014/main" id="{E1D3B211-3E70-473A-8A92-20CB36D8311C}"/>
                </a:ext>
              </a:extLst>
            </p:cNvPr>
            <p:cNvSpPr>
              <a:spLocks noChangeArrowheads="1"/>
            </p:cNvSpPr>
            <p:nvPr/>
          </p:nvSpPr>
          <p:spPr bwMode="auto">
            <a:xfrm>
              <a:off x="1119" y="624"/>
              <a:ext cx="2731" cy="15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1" name="Rectangle 6">
              <a:extLst>
                <a:ext uri="{FF2B5EF4-FFF2-40B4-BE49-F238E27FC236}">
                  <a16:creationId xmlns:a16="http://schemas.microsoft.com/office/drawing/2014/main" id="{FDE41EEE-8A6D-48EE-9314-066B071AF8FA}"/>
                </a:ext>
              </a:extLst>
            </p:cNvPr>
            <p:cNvSpPr>
              <a:spLocks noChangeArrowheads="1"/>
            </p:cNvSpPr>
            <p:nvPr/>
          </p:nvSpPr>
          <p:spPr bwMode="auto">
            <a:xfrm>
              <a:off x="1119" y="624"/>
              <a:ext cx="2731" cy="1567"/>
            </a:xfrm>
            <a:prstGeom prst="rect">
              <a:avLst/>
            </a:pr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2" name="Rectangle 7">
              <a:extLst>
                <a:ext uri="{FF2B5EF4-FFF2-40B4-BE49-F238E27FC236}">
                  <a16:creationId xmlns:a16="http://schemas.microsoft.com/office/drawing/2014/main" id="{86DBB927-FD14-47B0-910C-9E40FBCDA346}"/>
                </a:ext>
              </a:extLst>
            </p:cNvPr>
            <p:cNvSpPr>
              <a:spLocks noChangeArrowheads="1"/>
            </p:cNvSpPr>
            <p:nvPr/>
          </p:nvSpPr>
          <p:spPr bwMode="auto">
            <a:xfrm>
              <a:off x="1331" y="850"/>
              <a:ext cx="1864" cy="115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3" name="Line 8">
              <a:extLst>
                <a:ext uri="{FF2B5EF4-FFF2-40B4-BE49-F238E27FC236}">
                  <a16:creationId xmlns:a16="http://schemas.microsoft.com/office/drawing/2014/main" id="{048B2FA1-C120-44A0-A7DC-05DE79A71E3F}"/>
                </a:ext>
              </a:extLst>
            </p:cNvPr>
            <p:cNvSpPr>
              <a:spLocks noChangeShapeType="1"/>
            </p:cNvSpPr>
            <p:nvPr/>
          </p:nvSpPr>
          <p:spPr bwMode="auto">
            <a:xfrm>
              <a:off x="1331" y="1922"/>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4" name="Line 9">
              <a:extLst>
                <a:ext uri="{FF2B5EF4-FFF2-40B4-BE49-F238E27FC236}">
                  <a16:creationId xmlns:a16="http://schemas.microsoft.com/office/drawing/2014/main" id="{A2D1BA2C-D523-453E-9AB0-45A6B9FA35F3}"/>
                </a:ext>
              </a:extLst>
            </p:cNvPr>
            <p:cNvSpPr>
              <a:spLocks noChangeShapeType="1"/>
            </p:cNvSpPr>
            <p:nvPr/>
          </p:nvSpPr>
          <p:spPr bwMode="auto">
            <a:xfrm>
              <a:off x="1331" y="1592"/>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5" name="Line 10">
              <a:extLst>
                <a:ext uri="{FF2B5EF4-FFF2-40B4-BE49-F238E27FC236}">
                  <a16:creationId xmlns:a16="http://schemas.microsoft.com/office/drawing/2014/main" id="{6C138D20-F489-42AF-9B4E-8A3FE69AFCA7}"/>
                </a:ext>
              </a:extLst>
            </p:cNvPr>
            <p:cNvSpPr>
              <a:spLocks noChangeShapeType="1"/>
            </p:cNvSpPr>
            <p:nvPr/>
          </p:nvSpPr>
          <p:spPr bwMode="auto">
            <a:xfrm>
              <a:off x="1331" y="1266"/>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6" name="Line 11">
              <a:extLst>
                <a:ext uri="{FF2B5EF4-FFF2-40B4-BE49-F238E27FC236}">
                  <a16:creationId xmlns:a16="http://schemas.microsoft.com/office/drawing/2014/main" id="{10E327CB-F302-4EF5-A21D-1EFBAA06C1AE}"/>
                </a:ext>
              </a:extLst>
            </p:cNvPr>
            <p:cNvSpPr>
              <a:spLocks noChangeShapeType="1"/>
            </p:cNvSpPr>
            <p:nvPr/>
          </p:nvSpPr>
          <p:spPr bwMode="auto">
            <a:xfrm>
              <a:off x="1331" y="941"/>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7" name="Line 12">
              <a:extLst>
                <a:ext uri="{FF2B5EF4-FFF2-40B4-BE49-F238E27FC236}">
                  <a16:creationId xmlns:a16="http://schemas.microsoft.com/office/drawing/2014/main" id="{0EE40A79-66F5-4527-B372-8198E305D123}"/>
                </a:ext>
              </a:extLst>
            </p:cNvPr>
            <p:cNvSpPr>
              <a:spLocks noChangeShapeType="1"/>
            </p:cNvSpPr>
            <p:nvPr/>
          </p:nvSpPr>
          <p:spPr bwMode="auto">
            <a:xfrm flipV="1">
              <a:off x="1631"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3" name="Line 13">
              <a:extLst>
                <a:ext uri="{FF2B5EF4-FFF2-40B4-BE49-F238E27FC236}">
                  <a16:creationId xmlns:a16="http://schemas.microsoft.com/office/drawing/2014/main" id="{4EEC3D59-6D1D-46CD-B8CC-CB9CDDA46E6F}"/>
                </a:ext>
              </a:extLst>
            </p:cNvPr>
            <p:cNvSpPr>
              <a:spLocks noChangeShapeType="1"/>
            </p:cNvSpPr>
            <p:nvPr/>
          </p:nvSpPr>
          <p:spPr bwMode="auto">
            <a:xfrm flipV="1">
              <a:off x="2060"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4" name="Line 14">
              <a:extLst>
                <a:ext uri="{FF2B5EF4-FFF2-40B4-BE49-F238E27FC236}">
                  <a16:creationId xmlns:a16="http://schemas.microsoft.com/office/drawing/2014/main" id="{E9897C63-B726-4E2A-8301-A03412EF9237}"/>
                </a:ext>
              </a:extLst>
            </p:cNvPr>
            <p:cNvSpPr>
              <a:spLocks noChangeShapeType="1"/>
            </p:cNvSpPr>
            <p:nvPr/>
          </p:nvSpPr>
          <p:spPr bwMode="auto">
            <a:xfrm flipV="1">
              <a:off x="2484"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6" name="Line 15">
              <a:extLst>
                <a:ext uri="{FF2B5EF4-FFF2-40B4-BE49-F238E27FC236}">
                  <a16:creationId xmlns:a16="http://schemas.microsoft.com/office/drawing/2014/main" id="{4EEE5843-4CB1-431B-949C-B5ECE34A9BD0}"/>
                </a:ext>
              </a:extLst>
            </p:cNvPr>
            <p:cNvSpPr>
              <a:spLocks noChangeShapeType="1"/>
            </p:cNvSpPr>
            <p:nvPr/>
          </p:nvSpPr>
          <p:spPr bwMode="auto">
            <a:xfrm flipV="1">
              <a:off x="2909"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7" name="Line 16">
              <a:extLst>
                <a:ext uri="{FF2B5EF4-FFF2-40B4-BE49-F238E27FC236}">
                  <a16:creationId xmlns:a16="http://schemas.microsoft.com/office/drawing/2014/main" id="{2B75A2EA-39CA-4DBF-A415-F6E03AD0C39B}"/>
                </a:ext>
              </a:extLst>
            </p:cNvPr>
            <p:cNvSpPr>
              <a:spLocks noChangeShapeType="1"/>
            </p:cNvSpPr>
            <p:nvPr/>
          </p:nvSpPr>
          <p:spPr bwMode="auto">
            <a:xfrm>
              <a:off x="1331" y="1757"/>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8" name="Line 17">
              <a:extLst>
                <a:ext uri="{FF2B5EF4-FFF2-40B4-BE49-F238E27FC236}">
                  <a16:creationId xmlns:a16="http://schemas.microsoft.com/office/drawing/2014/main" id="{5A526DE9-8086-4B0C-9BDA-5BDD04154F9B}"/>
                </a:ext>
              </a:extLst>
            </p:cNvPr>
            <p:cNvSpPr>
              <a:spLocks noChangeShapeType="1"/>
            </p:cNvSpPr>
            <p:nvPr/>
          </p:nvSpPr>
          <p:spPr bwMode="auto">
            <a:xfrm>
              <a:off x="1331" y="1431"/>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9" name="Line 18">
              <a:extLst>
                <a:ext uri="{FF2B5EF4-FFF2-40B4-BE49-F238E27FC236}">
                  <a16:creationId xmlns:a16="http://schemas.microsoft.com/office/drawing/2014/main" id="{A1CB82D7-FDB8-42FB-AD74-EB982510FAA0}"/>
                </a:ext>
              </a:extLst>
            </p:cNvPr>
            <p:cNvSpPr>
              <a:spLocks noChangeShapeType="1"/>
            </p:cNvSpPr>
            <p:nvPr/>
          </p:nvSpPr>
          <p:spPr bwMode="auto">
            <a:xfrm>
              <a:off x="1331" y="1102"/>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0" name="Line 19">
              <a:extLst>
                <a:ext uri="{FF2B5EF4-FFF2-40B4-BE49-F238E27FC236}">
                  <a16:creationId xmlns:a16="http://schemas.microsoft.com/office/drawing/2014/main" id="{BB8A8CFE-EB47-41E4-B2DC-DD3148F4FA64}"/>
                </a:ext>
              </a:extLst>
            </p:cNvPr>
            <p:cNvSpPr>
              <a:spLocks noChangeShapeType="1"/>
            </p:cNvSpPr>
            <p:nvPr/>
          </p:nvSpPr>
          <p:spPr bwMode="auto">
            <a:xfrm flipV="1">
              <a:off x="1418"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1" name="Line 20">
              <a:extLst>
                <a:ext uri="{FF2B5EF4-FFF2-40B4-BE49-F238E27FC236}">
                  <a16:creationId xmlns:a16="http://schemas.microsoft.com/office/drawing/2014/main" id="{DF728AA4-7B4D-4A3C-ACAF-E9A5DABDC879}"/>
                </a:ext>
              </a:extLst>
            </p:cNvPr>
            <p:cNvSpPr>
              <a:spLocks noChangeShapeType="1"/>
            </p:cNvSpPr>
            <p:nvPr/>
          </p:nvSpPr>
          <p:spPr bwMode="auto">
            <a:xfrm flipV="1">
              <a:off x="1847"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2" name="Line 21">
              <a:extLst>
                <a:ext uri="{FF2B5EF4-FFF2-40B4-BE49-F238E27FC236}">
                  <a16:creationId xmlns:a16="http://schemas.microsoft.com/office/drawing/2014/main" id="{C6C3C2C6-CF55-41EC-B611-70037FEE0ED6}"/>
                </a:ext>
              </a:extLst>
            </p:cNvPr>
            <p:cNvSpPr>
              <a:spLocks noChangeShapeType="1"/>
            </p:cNvSpPr>
            <p:nvPr/>
          </p:nvSpPr>
          <p:spPr bwMode="auto">
            <a:xfrm flipV="1">
              <a:off x="2276"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3" name="Line 22">
              <a:extLst>
                <a:ext uri="{FF2B5EF4-FFF2-40B4-BE49-F238E27FC236}">
                  <a16:creationId xmlns:a16="http://schemas.microsoft.com/office/drawing/2014/main" id="{CCE1F73D-937D-4BC9-96F3-800854651B40}"/>
                </a:ext>
              </a:extLst>
            </p:cNvPr>
            <p:cNvSpPr>
              <a:spLocks noChangeShapeType="1"/>
            </p:cNvSpPr>
            <p:nvPr/>
          </p:nvSpPr>
          <p:spPr bwMode="auto">
            <a:xfrm flipV="1">
              <a:off x="2693"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4" name="Line 23">
              <a:extLst>
                <a:ext uri="{FF2B5EF4-FFF2-40B4-BE49-F238E27FC236}">
                  <a16:creationId xmlns:a16="http://schemas.microsoft.com/office/drawing/2014/main" id="{55261EDC-BC65-469B-8338-CCC548C0C6E9}"/>
                </a:ext>
              </a:extLst>
            </p:cNvPr>
            <p:cNvSpPr>
              <a:spLocks noChangeShapeType="1"/>
            </p:cNvSpPr>
            <p:nvPr/>
          </p:nvSpPr>
          <p:spPr bwMode="auto">
            <a:xfrm flipV="1">
              <a:off x="3122" y="850"/>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5" name="Freeform 24">
              <a:extLst>
                <a:ext uri="{FF2B5EF4-FFF2-40B4-BE49-F238E27FC236}">
                  <a16:creationId xmlns:a16="http://schemas.microsoft.com/office/drawing/2014/main" id="{D1C17185-11EE-4C36-88BA-2D0B1301D1C7}"/>
                </a:ext>
              </a:extLst>
            </p:cNvPr>
            <p:cNvSpPr>
              <a:spLocks/>
            </p:cNvSpPr>
            <p:nvPr/>
          </p:nvSpPr>
          <p:spPr bwMode="auto">
            <a:xfrm>
              <a:off x="1444" y="902"/>
              <a:ext cx="1665" cy="1046"/>
            </a:xfrm>
            <a:custGeom>
              <a:avLst/>
              <a:gdLst>
                <a:gd name="T0" fmla="*/ 3 w 384"/>
                <a:gd name="T1" fmla="*/ 9 h 241"/>
                <a:gd name="T2" fmla="*/ 10 w 384"/>
                <a:gd name="T3" fmla="*/ 0 h 241"/>
                <a:gd name="T4" fmla="*/ 16 w 384"/>
                <a:gd name="T5" fmla="*/ 10 h 241"/>
                <a:gd name="T6" fmla="*/ 22 w 384"/>
                <a:gd name="T7" fmla="*/ 25 h 241"/>
                <a:gd name="T8" fmla="*/ 29 w 384"/>
                <a:gd name="T9" fmla="*/ 34 h 241"/>
                <a:gd name="T10" fmla="*/ 35 w 384"/>
                <a:gd name="T11" fmla="*/ 38 h 241"/>
                <a:gd name="T12" fmla="*/ 42 w 384"/>
                <a:gd name="T13" fmla="*/ 30 h 241"/>
                <a:gd name="T14" fmla="*/ 48 w 384"/>
                <a:gd name="T15" fmla="*/ 20 h 241"/>
                <a:gd name="T16" fmla="*/ 54 w 384"/>
                <a:gd name="T17" fmla="*/ 39 h 241"/>
                <a:gd name="T18" fmla="*/ 61 w 384"/>
                <a:gd name="T19" fmla="*/ 38 h 241"/>
                <a:gd name="T20" fmla="*/ 67 w 384"/>
                <a:gd name="T21" fmla="*/ 27 h 241"/>
                <a:gd name="T22" fmla="*/ 74 w 384"/>
                <a:gd name="T23" fmla="*/ 48 h 241"/>
                <a:gd name="T24" fmla="*/ 80 w 384"/>
                <a:gd name="T25" fmla="*/ 58 h 241"/>
                <a:gd name="T26" fmla="*/ 86 w 384"/>
                <a:gd name="T27" fmla="*/ 68 h 241"/>
                <a:gd name="T28" fmla="*/ 93 w 384"/>
                <a:gd name="T29" fmla="*/ 78 h 241"/>
                <a:gd name="T30" fmla="*/ 99 w 384"/>
                <a:gd name="T31" fmla="*/ 94 h 241"/>
                <a:gd name="T32" fmla="*/ 106 w 384"/>
                <a:gd name="T33" fmla="*/ 94 h 241"/>
                <a:gd name="T34" fmla="*/ 112 w 384"/>
                <a:gd name="T35" fmla="*/ 85 h 241"/>
                <a:gd name="T36" fmla="*/ 118 w 384"/>
                <a:gd name="T37" fmla="*/ 84 h 241"/>
                <a:gd name="T38" fmla="*/ 125 w 384"/>
                <a:gd name="T39" fmla="*/ 107 h 241"/>
                <a:gd name="T40" fmla="*/ 131 w 384"/>
                <a:gd name="T41" fmla="*/ 104 h 241"/>
                <a:gd name="T42" fmla="*/ 138 w 384"/>
                <a:gd name="T43" fmla="*/ 87 h 241"/>
                <a:gd name="T44" fmla="*/ 144 w 384"/>
                <a:gd name="T45" fmla="*/ 114 h 241"/>
                <a:gd name="T46" fmla="*/ 150 w 384"/>
                <a:gd name="T47" fmla="*/ 131 h 241"/>
                <a:gd name="T48" fmla="*/ 157 w 384"/>
                <a:gd name="T49" fmla="*/ 126 h 241"/>
                <a:gd name="T50" fmla="*/ 163 w 384"/>
                <a:gd name="T51" fmla="*/ 99 h 241"/>
                <a:gd name="T52" fmla="*/ 170 w 384"/>
                <a:gd name="T53" fmla="*/ 106 h 241"/>
                <a:gd name="T54" fmla="*/ 176 w 384"/>
                <a:gd name="T55" fmla="*/ 101 h 241"/>
                <a:gd name="T56" fmla="*/ 182 w 384"/>
                <a:gd name="T57" fmla="*/ 109 h 241"/>
                <a:gd name="T58" fmla="*/ 189 w 384"/>
                <a:gd name="T59" fmla="*/ 128 h 241"/>
                <a:gd name="T60" fmla="*/ 195 w 384"/>
                <a:gd name="T61" fmla="*/ 135 h 241"/>
                <a:gd name="T62" fmla="*/ 202 w 384"/>
                <a:gd name="T63" fmla="*/ 143 h 241"/>
                <a:gd name="T64" fmla="*/ 208 w 384"/>
                <a:gd name="T65" fmla="*/ 154 h 241"/>
                <a:gd name="T66" fmla="*/ 214 w 384"/>
                <a:gd name="T67" fmla="*/ 159 h 241"/>
                <a:gd name="T68" fmla="*/ 221 w 384"/>
                <a:gd name="T69" fmla="*/ 168 h 241"/>
                <a:gd name="T70" fmla="*/ 227 w 384"/>
                <a:gd name="T71" fmla="*/ 173 h 241"/>
                <a:gd name="T72" fmla="*/ 234 w 384"/>
                <a:gd name="T73" fmla="*/ 178 h 241"/>
                <a:gd name="T74" fmla="*/ 240 w 384"/>
                <a:gd name="T75" fmla="*/ 186 h 241"/>
                <a:gd name="T76" fmla="*/ 246 w 384"/>
                <a:gd name="T77" fmla="*/ 188 h 241"/>
                <a:gd name="T78" fmla="*/ 253 w 384"/>
                <a:gd name="T79" fmla="*/ 190 h 241"/>
                <a:gd name="T80" fmla="*/ 259 w 384"/>
                <a:gd name="T81" fmla="*/ 193 h 241"/>
                <a:gd name="T82" fmla="*/ 266 w 384"/>
                <a:gd name="T83" fmla="*/ 206 h 241"/>
                <a:gd name="T84" fmla="*/ 272 w 384"/>
                <a:gd name="T85" fmla="*/ 208 h 241"/>
                <a:gd name="T86" fmla="*/ 278 w 384"/>
                <a:gd name="T87" fmla="*/ 205 h 241"/>
                <a:gd name="T88" fmla="*/ 285 w 384"/>
                <a:gd name="T89" fmla="*/ 207 h 241"/>
                <a:gd name="T90" fmla="*/ 291 w 384"/>
                <a:gd name="T91" fmla="*/ 208 h 241"/>
                <a:gd name="T92" fmla="*/ 298 w 384"/>
                <a:gd name="T93" fmla="*/ 226 h 241"/>
                <a:gd name="T94" fmla="*/ 304 w 384"/>
                <a:gd name="T95" fmla="*/ 241 h 241"/>
                <a:gd name="T96" fmla="*/ 310 w 384"/>
                <a:gd name="T97" fmla="*/ 177 h 241"/>
                <a:gd name="T98" fmla="*/ 317 w 384"/>
                <a:gd name="T99" fmla="*/ 159 h 241"/>
                <a:gd name="T100" fmla="*/ 323 w 384"/>
                <a:gd name="T101" fmla="*/ 151 h 241"/>
                <a:gd name="T102" fmla="*/ 330 w 384"/>
                <a:gd name="T103" fmla="*/ 159 h 241"/>
                <a:gd name="T104" fmla="*/ 336 w 384"/>
                <a:gd name="T105" fmla="*/ 152 h 241"/>
                <a:gd name="T106" fmla="*/ 342 w 384"/>
                <a:gd name="T107" fmla="*/ 142 h 241"/>
                <a:gd name="T108" fmla="*/ 349 w 384"/>
                <a:gd name="T109" fmla="*/ 153 h 241"/>
                <a:gd name="T110" fmla="*/ 355 w 384"/>
                <a:gd name="T111" fmla="*/ 136 h 241"/>
                <a:gd name="T112" fmla="*/ 362 w 384"/>
                <a:gd name="T113" fmla="*/ 149 h 241"/>
                <a:gd name="T114" fmla="*/ 368 w 384"/>
                <a:gd name="T115" fmla="*/ 123 h 241"/>
                <a:gd name="T116" fmla="*/ 374 w 384"/>
                <a:gd name="T117" fmla="*/ 98 h 241"/>
                <a:gd name="T118" fmla="*/ 381 w 384"/>
                <a:gd name="T119" fmla="*/ 12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41">
                  <a:moveTo>
                    <a:pt x="0" y="11"/>
                  </a:moveTo>
                  <a:lnTo>
                    <a:pt x="3" y="9"/>
                  </a:lnTo>
                  <a:lnTo>
                    <a:pt x="6" y="4"/>
                  </a:lnTo>
                  <a:lnTo>
                    <a:pt x="10" y="0"/>
                  </a:lnTo>
                  <a:lnTo>
                    <a:pt x="13" y="4"/>
                  </a:lnTo>
                  <a:lnTo>
                    <a:pt x="16" y="10"/>
                  </a:lnTo>
                  <a:lnTo>
                    <a:pt x="19" y="18"/>
                  </a:lnTo>
                  <a:lnTo>
                    <a:pt x="22" y="25"/>
                  </a:lnTo>
                  <a:lnTo>
                    <a:pt x="26" y="30"/>
                  </a:lnTo>
                  <a:lnTo>
                    <a:pt x="29" y="34"/>
                  </a:lnTo>
                  <a:lnTo>
                    <a:pt x="32" y="39"/>
                  </a:lnTo>
                  <a:lnTo>
                    <a:pt x="35" y="38"/>
                  </a:lnTo>
                  <a:lnTo>
                    <a:pt x="38" y="39"/>
                  </a:lnTo>
                  <a:lnTo>
                    <a:pt x="42" y="30"/>
                  </a:lnTo>
                  <a:lnTo>
                    <a:pt x="45" y="24"/>
                  </a:lnTo>
                  <a:lnTo>
                    <a:pt x="48" y="20"/>
                  </a:lnTo>
                  <a:lnTo>
                    <a:pt x="51" y="27"/>
                  </a:lnTo>
                  <a:lnTo>
                    <a:pt x="54" y="39"/>
                  </a:lnTo>
                  <a:lnTo>
                    <a:pt x="58" y="45"/>
                  </a:lnTo>
                  <a:lnTo>
                    <a:pt x="61" y="38"/>
                  </a:lnTo>
                  <a:lnTo>
                    <a:pt x="64" y="31"/>
                  </a:lnTo>
                  <a:lnTo>
                    <a:pt x="67" y="27"/>
                  </a:lnTo>
                  <a:lnTo>
                    <a:pt x="70" y="38"/>
                  </a:lnTo>
                  <a:lnTo>
                    <a:pt x="74" y="48"/>
                  </a:lnTo>
                  <a:lnTo>
                    <a:pt x="77" y="54"/>
                  </a:lnTo>
                  <a:lnTo>
                    <a:pt x="80" y="58"/>
                  </a:lnTo>
                  <a:lnTo>
                    <a:pt x="83" y="65"/>
                  </a:lnTo>
                  <a:lnTo>
                    <a:pt x="86" y="68"/>
                  </a:lnTo>
                  <a:lnTo>
                    <a:pt x="90" y="73"/>
                  </a:lnTo>
                  <a:lnTo>
                    <a:pt x="93" y="78"/>
                  </a:lnTo>
                  <a:lnTo>
                    <a:pt x="96" y="86"/>
                  </a:lnTo>
                  <a:lnTo>
                    <a:pt x="99" y="94"/>
                  </a:lnTo>
                  <a:lnTo>
                    <a:pt x="102" y="93"/>
                  </a:lnTo>
                  <a:lnTo>
                    <a:pt x="106" y="94"/>
                  </a:lnTo>
                  <a:lnTo>
                    <a:pt x="109" y="94"/>
                  </a:lnTo>
                  <a:lnTo>
                    <a:pt x="112" y="85"/>
                  </a:lnTo>
                  <a:lnTo>
                    <a:pt x="115" y="84"/>
                  </a:lnTo>
                  <a:lnTo>
                    <a:pt x="118" y="84"/>
                  </a:lnTo>
                  <a:lnTo>
                    <a:pt x="122" y="97"/>
                  </a:lnTo>
                  <a:lnTo>
                    <a:pt x="125" y="107"/>
                  </a:lnTo>
                  <a:lnTo>
                    <a:pt x="128" y="115"/>
                  </a:lnTo>
                  <a:lnTo>
                    <a:pt x="131" y="104"/>
                  </a:lnTo>
                  <a:lnTo>
                    <a:pt x="134" y="93"/>
                  </a:lnTo>
                  <a:lnTo>
                    <a:pt x="138" y="87"/>
                  </a:lnTo>
                  <a:lnTo>
                    <a:pt x="141" y="102"/>
                  </a:lnTo>
                  <a:lnTo>
                    <a:pt x="144" y="114"/>
                  </a:lnTo>
                  <a:lnTo>
                    <a:pt x="147" y="124"/>
                  </a:lnTo>
                  <a:lnTo>
                    <a:pt x="150" y="131"/>
                  </a:lnTo>
                  <a:lnTo>
                    <a:pt x="154" y="136"/>
                  </a:lnTo>
                  <a:lnTo>
                    <a:pt x="157" y="126"/>
                  </a:lnTo>
                  <a:lnTo>
                    <a:pt x="160" y="114"/>
                  </a:lnTo>
                  <a:lnTo>
                    <a:pt x="163" y="99"/>
                  </a:lnTo>
                  <a:lnTo>
                    <a:pt x="166" y="100"/>
                  </a:lnTo>
                  <a:lnTo>
                    <a:pt x="170" y="106"/>
                  </a:lnTo>
                  <a:lnTo>
                    <a:pt x="173" y="104"/>
                  </a:lnTo>
                  <a:lnTo>
                    <a:pt x="176" y="101"/>
                  </a:lnTo>
                  <a:lnTo>
                    <a:pt x="179" y="96"/>
                  </a:lnTo>
                  <a:lnTo>
                    <a:pt x="182" y="109"/>
                  </a:lnTo>
                  <a:lnTo>
                    <a:pt x="186" y="119"/>
                  </a:lnTo>
                  <a:lnTo>
                    <a:pt x="189" y="128"/>
                  </a:lnTo>
                  <a:lnTo>
                    <a:pt x="192" y="131"/>
                  </a:lnTo>
                  <a:lnTo>
                    <a:pt x="195" y="135"/>
                  </a:lnTo>
                  <a:lnTo>
                    <a:pt x="198" y="138"/>
                  </a:lnTo>
                  <a:lnTo>
                    <a:pt x="202" y="143"/>
                  </a:lnTo>
                  <a:lnTo>
                    <a:pt x="205" y="149"/>
                  </a:lnTo>
                  <a:lnTo>
                    <a:pt x="208" y="154"/>
                  </a:lnTo>
                  <a:lnTo>
                    <a:pt x="211" y="156"/>
                  </a:lnTo>
                  <a:lnTo>
                    <a:pt x="214" y="159"/>
                  </a:lnTo>
                  <a:lnTo>
                    <a:pt x="218" y="163"/>
                  </a:lnTo>
                  <a:lnTo>
                    <a:pt x="221" y="168"/>
                  </a:lnTo>
                  <a:lnTo>
                    <a:pt x="224" y="170"/>
                  </a:lnTo>
                  <a:lnTo>
                    <a:pt x="227" y="173"/>
                  </a:lnTo>
                  <a:lnTo>
                    <a:pt x="230" y="175"/>
                  </a:lnTo>
                  <a:lnTo>
                    <a:pt x="234" y="178"/>
                  </a:lnTo>
                  <a:lnTo>
                    <a:pt x="237" y="183"/>
                  </a:lnTo>
                  <a:lnTo>
                    <a:pt x="240" y="186"/>
                  </a:lnTo>
                  <a:lnTo>
                    <a:pt x="243" y="187"/>
                  </a:lnTo>
                  <a:lnTo>
                    <a:pt x="246" y="188"/>
                  </a:lnTo>
                  <a:lnTo>
                    <a:pt x="250" y="188"/>
                  </a:lnTo>
                  <a:lnTo>
                    <a:pt x="253" y="190"/>
                  </a:lnTo>
                  <a:lnTo>
                    <a:pt x="256" y="191"/>
                  </a:lnTo>
                  <a:lnTo>
                    <a:pt x="259" y="193"/>
                  </a:lnTo>
                  <a:lnTo>
                    <a:pt x="262" y="201"/>
                  </a:lnTo>
                  <a:lnTo>
                    <a:pt x="266" y="206"/>
                  </a:lnTo>
                  <a:lnTo>
                    <a:pt x="269" y="212"/>
                  </a:lnTo>
                  <a:lnTo>
                    <a:pt x="272" y="208"/>
                  </a:lnTo>
                  <a:lnTo>
                    <a:pt x="275" y="205"/>
                  </a:lnTo>
                  <a:lnTo>
                    <a:pt x="278" y="205"/>
                  </a:lnTo>
                  <a:lnTo>
                    <a:pt x="282" y="206"/>
                  </a:lnTo>
                  <a:lnTo>
                    <a:pt x="285" y="207"/>
                  </a:lnTo>
                  <a:lnTo>
                    <a:pt x="288" y="206"/>
                  </a:lnTo>
                  <a:lnTo>
                    <a:pt x="291" y="208"/>
                  </a:lnTo>
                  <a:lnTo>
                    <a:pt x="294" y="215"/>
                  </a:lnTo>
                  <a:lnTo>
                    <a:pt x="298" y="226"/>
                  </a:lnTo>
                  <a:lnTo>
                    <a:pt x="301" y="234"/>
                  </a:lnTo>
                  <a:lnTo>
                    <a:pt x="304" y="241"/>
                  </a:lnTo>
                  <a:lnTo>
                    <a:pt x="307" y="204"/>
                  </a:lnTo>
                  <a:lnTo>
                    <a:pt x="310" y="177"/>
                  </a:lnTo>
                  <a:lnTo>
                    <a:pt x="314" y="148"/>
                  </a:lnTo>
                  <a:lnTo>
                    <a:pt x="317" y="159"/>
                  </a:lnTo>
                  <a:lnTo>
                    <a:pt x="320" y="152"/>
                  </a:lnTo>
                  <a:lnTo>
                    <a:pt x="323" y="151"/>
                  </a:lnTo>
                  <a:lnTo>
                    <a:pt x="326" y="150"/>
                  </a:lnTo>
                  <a:lnTo>
                    <a:pt x="330" y="159"/>
                  </a:lnTo>
                  <a:lnTo>
                    <a:pt x="333" y="161"/>
                  </a:lnTo>
                  <a:lnTo>
                    <a:pt x="336" y="152"/>
                  </a:lnTo>
                  <a:lnTo>
                    <a:pt x="339" y="146"/>
                  </a:lnTo>
                  <a:lnTo>
                    <a:pt x="342" y="142"/>
                  </a:lnTo>
                  <a:lnTo>
                    <a:pt x="346" y="152"/>
                  </a:lnTo>
                  <a:lnTo>
                    <a:pt x="349" y="153"/>
                  </a:lnTo>
                  <a:lnTo>
                    <a:pt x="352" y="144"/>
                  </a:lnTo>
                  <a:lnTo>
                    <a:pt x="355" y="136"/>
                  </a:lnTo>
                  <a:lnTo>
                    <a:pt x="358" y="136"/>
                  </a:lnTo>
                  <a:lnTo>
                    <a:pt x="362" y="149"/>
                  </a:lnTo>
                  <a:lnTo>
                    <a:pt x="365" y="154"/>
                  </a:lnTo>
                  <a:lnTo>
                    <a:pt x="368" y="123"/>
                  </a:lnTo>
                  <a:lnTo>
                    <a:pt x="371" y="110"/>
                  </a:lnTo>
                  <a:lnTo>
                    <a:pt x="374" y="98"/>
                  </a:lnTo>
                  <a:lnTo>
                    <a:pt x="378" y="121"/>
                  </a:lnTo>
                  <a:lnTo>
                    <a:pt x="381" y="120"/>
                  </a:lnTo>
                  <a:lnTo>
                    <a:pt x="384" y="101"/>
                  </a:lnTo>
                </a:path>
              </a:pathLst>
            </a:custGeom>
            <a:noFill/>
            <a:ln w="6350"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6" name="Freeform 25">
              <a:extLst>
                <a:ext uri="{FF2B5EF4-FFF2-40B4-BE49-F238E27FC236}">
                  <a16:creationId xmlns:a16="http://schemas.microsoft.com/office/drawing/2014/main" id="{A635D486-3C01-4927-A653-498D25F041B6}"/>
                </a:ext>
              </a:extLst>
            </p:cNvPr>
            <p:cNvSpPr>
              <a:spLocks/>
            </p:cNvSpPr>
            <p:nvPr/>
          </p:nvSpPr>
          <p:spPr bwMode="auto">
            <a:xfrm>
              <a:off x="1444" y="1075"/>
              <a:ext cx="1665" cy="782"/>
            </a:xfrm>
            <a:custGeom>
              <a:avLst/>
              <a:gdLst>
                <a:gd name="T0" fmla="*/ 3 w 384"/>
                <a:gd name="T1" fmla="*/ 52 h 180"/>
                <a:gd name="T2" fmla="*/ 10 w 384"/>
                <a:gd name="T3" fmla="*/ 1 h 180"/>
                <a:gd name="T4" fmla="*/ 16 w 384"/>
                <a:gd name="T5" fmla="*/ 10 h 180"/>
                <a:gd name="T6" fmla="*/ 22 w 384"/>
                <a:gd name="T7" fmla="*/ 38 h 180"/>
                <a:gd name="T8" fmla="*/ 29 w 384"/>
                <a:gd name="T9" fmla="*/ 62 h 180"/>
                <a:gd name="T10" fmla="*/ 35 w 384"/>
                <a:gd name="T11" fmla="*/ 83 h 180"/>
                <a:gd name="T12" fmla="*/ 42 w 384"/>
                <a:gd name="T13" fmla="*/ 63 h 180"/>
                <a:gd name="T14" fmla="*/ 48 w 384"/>
                <a:gd name="T15" fmla="*/ 19 h 180"/>
                <a:gd name="T16" fmla="*/ 54 w 384"/>
                <a:gd name="T17" fmla="*/ 50 h 180"/>
                <a:gd name="T18" fmla="*/ 61 w 384"/>
                <a:gd name="T19" fmla="*/ 43 h 180"/>
                <a:gd name="T20" fmla="*/ 67 w 384"/>
                <a:gd name="T21" fmla="*/ 11 h 180"/>
                <a:gd name="T22" fmla="*/ 74 w 384"/>
                <a:gd name="T23" fmla="*/ 50 h 180"/>
                <a:gd name="T24" fmla="*/ 80 w 384"/>
                <a:gd name="T25" fmla="*/ 77 h 180"/>
                <a:gd name="T26" fmla="*/ 86 w 384"/>
                <a:gd name="T27" fmla="*/ 92 h 180"/>
                <a:gd name="T28" fmla="*/ 93 w 384"/>
                <a:gd name="T29" fmla="*/ 96 h 180"/>
                <a:gd name="T30" fmla="*/ 99 w 384"/>
                <a:gd name="T31" fmla="*/ 106 h 180"/>
                <a:gd name="T32" fmla="*/ 106 w 384"/>
                <a:gd name="T33" fmla="*/ 116 h 180"/>
                <a:gd name="T34" fmla="*/ 112 w 384"/>
                <a:gd name="T35" fmla="*/ 95 h 180"/>
                <a:gd name="T36" fmla="*/ 118 w 384"/>
                <a:gd name="T37" fmla="*/ 57 h 180"/>
                <a:gd name="T38" fmla="*/ 125 w 384"/>
                <a:gd name="T39" fmla="*/ 60 h 180"/>
                <a:gd name="T40" fmla="*/ 131 w 384"/>
                <a:gd name="T41" fmla="*/ 45 h 180"/>
                <a:gd name="T42" fmla="*/ 138 w 384"/>
                <a:gd name="T43" fmla="*/ 22 h 180"/>
                <a:gd name="T44" fmla="*/ 144 w 384"/>
                <a:gd name="T45" fmla="*/ 60 h 180"/>
                <a:gd name="T46" fmla="*/ 150 w 384"/>
                <a:gd name="T47" fmla="*/ 81 h 180"/>
                <a:gd name="T48" fmla="*/ 157 w 384"/>
                <a:gd name="T49" fmla="*/ 96 h 180"/>
                <a:gd name="T50" fmla="*/ 163 w 384"/>
                <a:gd name="T51" fmla="*/ 107 h 180"/>
                <a:gd name="T52" fmla="*/ 170 w 384"/>
                <a:gd name="T53" fmla="*/ 109 h 180"/>
                <a:gd name="T54" fmla="*/ 176 w 384"/>
                <a:gd name="T55" fmla="*/ 39 h 180"/>
                <a:gd name="T56" fmla="*/ 182 w 384"/>
                <a:gd name="T57" fmla="*/ 36 h 180"/>
                <a:gd name="T58" fmla="*/ 189 w 384"/>
                <a:gd name="T59" fmla="*/ 68 h 180"/>
                <a:gd name="T60" fmla="*/ 195 w 384"/>
                <a:gd name="T61" fmla="*/ 86 h 180"/>
                <a:gd name="T62" fmla="*/ 202 w 384"/>
                <a:gd name="T63" fmla="*/ 97 h 180"/>
                <a:gd name="T64" fmla="*/ 208 w 384"/>
                <a:gd name="T65" fmla="*/ 110 h 180"/>
                <a:gd name="T66" fmla="*/ 214 w 384"/>
                <a:gd name="T67" fmla="*/ 120 h 180"/>
                <a:gd name="T68" fmla="*/ 221 w 384"/>
                <a:gd name="T69" fmla="*/ 128 h 180"/>
                <a:gd name="T70" fmla="*/ 227 w 384"/>
                <a:gd name="T71" fmla="*/ 134 h 180"/>
                <a:gd name="T72" fmla="*/ 234 w 384"/>
                <a:gd name="T73" fmla="*/ 140 h 180"/>
                <a:gd name="T74" fmla="*/ 240 w 384"/>
                <a:gd name="T75" fmla="*/ 147 h 180"/>
                <a:gd name="T76" fmla="*/ 246 w 384"/>
                <a:gd name="T77" fmla="*/ 153 h 180"/>
                <a:gd name="T78" fmla="*/ 253 w 384"/>
                <a:gd name="T79" fmla="*/ 157 h 180"/>
                <a:gd name="T80" fmla="*/ 259 w 384"/>
                <a:gd name="T81" fmla="*/ 160 h 180"/>
                <a:gd name="T82" fmla="*/ 266 w 384"/>
                <a:gd name="T83" fmla="*/ 166 h 180"/>
                <a:gd name="T84" fmla="*/ 272 w 384"/>
                <a:gd name="T85" fmla="*/ 168 h 180"/>
                <a:gd name="T86" fmla="*/ 278 w 384"/>
                <a:gd name="T87" fmla="*/ 170 h 180"/>
                <a:gd name="T88" fmla="*/ 285 w 384"/>
                <a:gd name="T89" fmla="*/ 173 h 180"/>
                <a:gd name="T90" fmla="*/ 291 w 384"/>
                <a:gd name="T91" fmla="*/ 176 h 180"/>
                <a:gd name="T92" fmla="*/ 298 w 384"/>
                <a:gd name="T93" fmla="*/ 179 h 180"/>
                <a:gd name="T94" fmla="*/ 304 w 384"/>
                <a:gd name="T95" fmla="*/ 180 h 180"/>
                <a:gd name="T96" fmla="*/ 310 w 384"/>
                <a:gd name="T97" fmla="*/ 174 h 180"/>
                <a:gd name="T98" fmla="*/ 317 w 384"/>
                <a:gd name="T99" fmla="*/ 153 h 180"/>
                <a:gd name="T100" fmla="*/ 323 w 384"/>
                <a:gd name="T101" fmla="*/ 146 h 180"/>
                <a:gd name="T102" fmla="*/ 330 w 384"/>
                <a:gd name="T103" fmla="*/ 140 h 180"/>
                <a:gd name="T104" fmla="*/ 336 w 384"/>
                <a:gd name="T105" fmla="*/ 123 h 180"/>
                <a:gd name="T106" fmla="*/ 342 w 384"/>
                <a:gd name="T107" fmla="*/ 90 h 180"/>
                <a:gd name="T108" fmla="*/ 349 w 384"/>
                <a:gd name="T109" fmla="*/ 97 h 180"/>
                <a:gd name="T110" fmla="*/ 355 w 384"/>
                <a:gd name="T111" fmla="*/ 91 h 180"/>
                <a:gd name="T112" fmla="*/ 362 w 384"/>
                <a:gd name="T113" fmla="*/ 91 h 180"/>
                <a:gd name="T114" fmla="*/ 368 w 384"/>
                <a:gd name="T115" fmla="*/ 69 h 180"/>
                <a:gd name="T116" fmla="*/ 374 w 384"/>
                <a:gd name="T117" fmla="*/ 33 h 180"/>
                <a:gd name="T118" fmla="*/ 381 w 384"/>
                <a:gd name="T119" fmla="*/ 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180">
                  <a:moveTo>
                    <a:pt x="0" y="70"/>
                  </a:moveTo>
                  <a:lnTo>
                    <a:pt x="3" y="52"/>
                  </a:lnTo>
                  <a:lnTo>
                    <a:pt x="6" y="25"/>
                  </a:lnTo>
                  <a:lnTo>
                    <a:pt x="10" y="1"/>
                  </a:lnTo>
                  <a:lnTo>
                    <a:pt x="13" y="0"/>
                  </a:lnTo>
                  <a:lnTo>
                    <a:pt x="16" y="10"/>
                  </a:lnTo>
                  <a:lnTo>
                    <a:pt x="19" y="23"/>
                  </a:lnTo>
                  <a:lnTo>
                    <a:pt x="22" y="38"/>
                  </a:lnTo>
                  <a:lnTo>
                    <a:pt x="26" y="50"/>
                  </a:lnTo>
                  <a:lnTo>
                    <a:pt x="29" y="62"/>
                  </a:lnTo>
                  <a:lnTo>
                    <a:pt x="32" y="73"/>
                  </a:lnTo>
                  <a:lnTo>
                    <a:pt x="35" y="83"/>
                  </a:lnTo>
                  <a:lnTo>
                    <a:pt x="38" y="91"/>
                  </a:lnTo>
                  <a:lnTo>
                    <a:pt x="42" y="63"/>
                  </a:lnTo>
                  <a:lnTo>
                    <a:pt x="45" y="40"/>
                  </a:lnTo>
                  <a:lnTo>
                    <a:pt x="48" y="19"/>
                  </a:lnTo>
                  <a:lnTo>
                    <a:pt x="51" y="35"/>
                  </a:lnTo>
                  <a:lnTo>
                    <a:pt x="54" y="50"/>
                  </a:lnTo>
                  <a:lnTo>
                    <a:pt x="58" y="64"/>
                  </a:lnTo>
                  <a:lnTo>
                    <a:pt x="61" y="43"/>
                  </a:lnTo>
                  <a:lnTo>
                    <a:pt x="64" y="26"/>
                  </a:lnTo>
                  <a:lnTo>
                    <a:pt x="67" y="11"/>
                  </a:lnTo>
                  <a:lnTo>
                    <a:pt x="70" y="32"/>
                  </a:lnTo>
                  <a:lnTo>
                    <a:pt x="74" y="50"/>
                  </a:lnTo>
                  <a:lnTo>
                    <a:pt x="77" y="65"/>
                  </a:lnTo>
                  <a:lnTo>
                    <a:pt x="80" y="77"/>
                  </a:lnTo>
                  <a:lnTo>
                    <a:pt x="83" y="88"/>
                  </a:lnTo>
                  <a:lnTo>
                    <a:pt x="86" y="92"/>
                  </a:lnTo>
                  <a:lnTo>
                    <a:pt x="90" y="95"/>
                  </a:lnTo>
                  <a:lnTo>
                    <a:pt x="93" y="96"/>
                  </a:lnTo>
                  <a:lnTo>
                    <a:pt x="96" y="101"/>
                  </a:lnTo>
                  <a:lnTo>
                    <a:pt x="99" y="106"/>
                  </a:lnTo>
                  <a:lnTo>
                    <a:pt x="102" y="112"/>
                  </a:lnTo>
                  <a:lnTo>
                    <a:pt x="106" y="116"/>
                  </a:lnTo>
                  <a:lnTo>
                    <a:pt x="109" y="118"/>
                  </a:lnTo>
                  <a:lnTo>
                    <a:pt x="112" y="95"/>
                  </a:lnTo>
                  <a:lnTo>
                    <a:pt x="115" y="75"/>
                  </a:lnTo>
                  <a:lnTo>
                    <a:pt x="118" y="57"/>
                  </a:lnTo>
                  <a:lnTo>
                    <a:pt x="122" y="58"/>
                  </a:lnTo>
                  <a:lnTo>
                    <a:pt x="125" y="60"/>
                  </a:lnTo>
                  <a:lnTo>
                    <a:pt x="128" y="63"/>
                  </a:lnTo>
                  <a:lnTo>
                    <a:pt x="131" y="45"/>
                  </a:lnTo>
                  <a:lnTo>
                    <a:pt x="134" y="33"/>
                  </a:lnTo>
                  <a:lnTo>
                    <a:pt x="138" y="22"/>
                  </a:lnTo>
                  <a:lnTo>
                    <a:pt x="141" y="45"/>
                  </a:lnTo>
                  <a:lnTo>
                    <a:pt x="144" y="60"/>
                  </a:lnTo>
                  <a:lnTo>
                    <a:pt x="147" y="72"/>
                  </a:lnTo>
                  <a:lnTo>
                    <a:pt x="150" y="81"/>
                  </a:lnTo>
                  <a:lnTo>
                    <a:pt x="154" y="89"/>
                  </a:lnTo>
                  <a:lnTo>
                    <a:pt x="157" y="96"/>
                  </a:lnTo>
                  <a:lnTo>
                    <a:pt x="160" y="103"/>
                  </a:lnTo>
                  <a:lnTo>
                    <a:pt x="163" y="107"/>
                  </a:lnTo>
                  <a:lnTo>
                    <a:pt x="166" y="109"/>
                  </a:lnTo>
                  <a:lnTo>
                    <a:pt x="170" y="109"/>
                  </a:lnTo>
                  <a:lnTo>
                    <a:pt x="173" y="69"/>
                  </a:lnTo>
                  <a:lnTo>
                    <a:pt x="176" y="39"/>
                  </a:lnTo>
                  <a:lnTo>
                    <a:pt x="179" y="14"/>
                  </a:lnTo>
                  <a:lnTo>
                    <a:pt x="182" y="36"/>
                  </a:lnTo>
                  <a:lnTo>
                    <a:pt x="186" y="54"/>
                  </a:lnTo>
                  <a:lnTo>
                    <a:pt x="189" y="68"/>
                  </a:lnTo>
                  <a:lnTo>
                    <a:pt x="192" y="80"/>
                  </a:lnTo>
                  <a:lnTo>
                    <a:pt x="195" y="86"/>
                  </a:lnTo>
                  <a:lnTo>
                    <a:pt x="198" y="92"/>
                  </a:lnTo>
                  <a:lnTo>
                    <a:pt x="202" y="97"/>
                  </a:lnTo>
                  <a:lnTo>
                    <a:pt x="205" y="104"/>
                  </a:lnTo>
                  <a:lnTo>
                    <a:pt x="208" y="110"/>
                  </a:lnTo>
                  <a:lnTo>
                    <a:pt x="211" y="116"/>
                  </a:lnTo>
                  <a:lnTo>
                    <a:pt x="214" y="120"/>
                  </a:lnTo>
                  <a:lnTo>
                    <a:pt x="218" y="123"/>
                  </a:lnTo>
                  <a:lnTo>
                    <a:pt x="221" y="128"/>
                  </a:lnTo>
                  <a:lnTo>
                    <a:pt x="224" y="130"/>
                  </a:lnTo>
                  <a:lnTo>
                    <a:pt x="227" y="134"/>
                  </a:lnTo>
                  <a:lnTo>
                    <a:pt x="230" y="136"/>
                  </a:lnTo>
                  <a:lnTo>
                    <a:pt x="234" y="140"/>
                  </a:lnTo>
                  <a:lnTo>
                    <a:pt x="237" y="143"/>
                  </a:lnTo>
                  <a:lnTo>
                    <a:pt x="240" y="147"/>
                  </a:lnTo>
                  <a:lnTo>
                    <a:pt x="243" y="151"/>
                  </a:lnTo>
                  <a:lnTo>
                    <a:pt x="246" y="153"/>
                  </a:lnTo>
                  <a:lnTo>
                    <a:pt x="250" y="156"/>
                  </a:lnTo>
                  <a:lnTo>
                    <a:pt x="253" y="157"/>
                  </a:lnTo>
                  <a:lnTo>
                    <a:pt x="256" y="157"/>
                  </a:lnTo>
                  <a:lnTo>
                    <a:pt x="259" y="160"/>
                  </a:lnTo>
                  <a:lnTo>
                    <a:pt x="262" y="162"/>
                  </a:lnTo>
                  <a:lnTo>
                    <a:pt x="266" y="166"/>
                  </a:lnTo>
                  <a:lnTo>
                    <a:pt x="269" y="167"/>
                  </a:lnTo>
                  <a:lnTo>
                    <a:pt x="272" y="168"/>
                  </a:lnTo>
                  <a:lnTo>
                    <a:pt x="275" y="169"/>
                  </a:lnTo>
                  <a:lnTo>
                    <a:pt x="278" y="170"/>
                  </a:lnTo>
                  <a:lnTo>
                    <a:pt x="282" y="171"/>
                  </a:lnTo>
                  <a:lnTo>
                    <a:pt x="285" y="173"/>
                  </a:lnTo>
                  <a:lnTo>
                    <a:pt x="288" y="175"/>
                  </a:lnTo>
                  <a:lnTo>
                    <a:pt x="291" y="176"/>
                  </a:lnTo>
                  <a:lnTo>
                    <a:pt x="294" y="177"/>
                  </a:lnTo>
                  <a:lnTo>
                    <a:pt x="298" y="179"/>
                  </a:lnTo>
                  <a:lnTo>
                    <a:pt x="301" y="179"/>
                  </a:lnTo>
                  <a:lnTo>
                    <a:pt x="304" y="180"/>
                  </a:lnTo>
                  <a:lnTo>
                    <a:pt x="307" y="180"/>
                  </a:lnTo>
                  <a:lnTo>
                    <a:pt x="310" y="174"/>
                  </a:lnTo>
                  <a:lnTo>
                    <a:pt x="314" y="163"/>
                  </a:lnTo>
                  <a:lnTo>
                    <a:pt x="317" y="153"/>
                  </a:lnTo>
                  <a:lnTo>
                    <a:pt x="320" y="148"/>
                  </a:lnTo>
                  <a:lnTo>
                    <a:pt x="323" y="146"/>
                  </a:lnTo>
                  <a:lnTo>
                    <a:pt x="326" y="141"/>
                  </a:lnTo>
                  <a:lnTo>
                    <a:pt x="330" y="140"/>
                  </a:lnTo>
                  <a:lnTo>
                    <a:pt x="333" y="139"/>
                  </a:lnTo>
                  <a:lnTo>
                    <a:pt x="336" y="123"/>
                  </a:lnTo>
                  <a:lnTo>
                    <a:pt x="339" y="105"/>
                  </a:lnTo>
                  <a:lnTo>
                    <a:pt x="342" y="90"/>
                  </a:lnTo>
                  <a:lnTo>
                    <a:pt x="346" y="93"/>
                  </a:lnTo>
                  <a:lnTo>
                    <a:pt x="349" y="97"/>
                  </a:lnTo>
                  <a:lnTo>
                    <a:pt x="352" y="95"/>
                  </a:lnTo>
                  <a:lnTo>
                    <a:pt x="355" y="91"/>
                  </a:lnTo>
                  <a:lnTo>
                    <a:pt x="358" y="88"/>
                  </a:lnTo>
                  <a:lnTo>
                    <a:pt x="362" y="91"/>
                  </a:lnTo>
                  <a:lnTo>
                    <a:pt x="365" y="95"/>
                  </a:lnTo>
                  <a:lnTo>
                    <a:pt x="368" y="69"/>
                  </a:lnTo>
                  <a:lnTo>
                    <a:pt x="371" y="49"/>
                  </a:lnTo>
                  <a:lnTo>
                    <a:pt x="374" y="33"/>
                  </a:lnTo>
                  <a:lnTo>
                    <a:pt x="378" y="45"/>
                  </a:lnTo>
                  <a:lnTo>
                    <a:pt x="381" y="32"/>
                  </a:lnTo>
                  <a:lnTo>
                    <a:pt x="384" y="22"/>
                  </a:lnTo>
                </a:path>
              </a:pathLst>
            </a:custGeom>
            <a:noFill/>
            <a:ln w="6350"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7" name="Rectangle 26">
              <a:extLst>
                <a:ext uri="{FF2B5EF4-FFF2-40B4-BE49-F238E27FC236}">
                  <a16:creationId xmlns:a16="http://schemas.microsoft.com/office/drawing/2014/main" id="{128ADF7D-A46A-4FA7-9AFC-2BDE5625B05F}"/>
                </a:ext>
              </a:extLst>
            </p:cNvPr>
            <p:cNvSpPr>
              <a:spLocks noChangeArrowheads="1"/>
            </p:cNvSpPr>
            <p:nvPr/>
          </p:nvSpPr>
          <p:spPr bwMode="auto">
            <a:xfrm>
              <a:off x="1197" y="1735"/>
              <a:ext cx="9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0.2</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368" name="Rectangle 27">
              <a:extLst>
                <a:ext uri="{FF2B5EF4-FFF2-40B4-BE49-F238E27FC236}">
                  <a16:creationId xmlns:a16="http://schemas.microsoft.com/office/drawing/2014/main" id="{DDD80904-6B5F-4053-9790-D4CFEF60097E}"/>
                </a:ext>
              </a:extLst>
            </p:cNvPr>
            <p:cNvSpPr>
              <a:spLocks noChangeArrowheads="1"/>
            </p:cNvSpPr>
            <p:nvPr/>
          </p:nvSpPr>
          <p:spPr bwMode="auto">
            <a:xfrm>
              <a:off x="1197" y="1409"/>
              <a:ext cx="9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0.3</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369" name="Rectangle 28">
              <a:extLst>
                <a:ext uri="{FF2B5EF4-FFF2-40B4-BE49-F238E27FC236}">
                  <a16:creationId xmlns:a16="http://schemas.microsoft.com/office/drawing/2014/main" id="{E1ADE7E5-1790-4625-8A8C-441197F00A47}"/>
                </a:ext>
              </a:extLst>
            </p:cNvPr>
            <p:cNvSpPr>
              <a:spLocks noChangeArrowheads="1"/>
            </p:cNvSpPr>
            <p:nvPr/>
          </p:nvSpPr>
          <p:spPr bwMode="auto">
            <a:xfrm>
              <a:off x="1197" y="1080"/>
              <a:ext cx="9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0.4</a:t>
              </a:r>
              <a:endParaRPr kumimoji="0" lang="en-US" altLang="en-US" sz="2800" b="0" i="0" u="none" strike="noStrike" cap="none" normalizeH="0" baseline="0" dirty="0">
                <a:ln>
                  <a:noFill/>
                </a:ln>
                <a:solidFill>
                  <a:srgbClr val="3E4268"/>
                </a:solidFill>
                <a:effectLst/>
                <a:latin typeface="Century Gothic" panose="020B0502020202020204" pitchFamily="34" charset="0"/>
              </a:endParaRPr>
            </a:p>
          </p:txBody>
        </p:sp>
        <p:sp>
          <p:nvSpPr>
            <p:cNvPr id="370" name="Line 29">
              <a:extLst>
                <a:ext uri="{FF2B5EF4-FFF2-40B4-BE49-F238E27FC236}">
                  <a16:creationId xmlns:a16="http://schemas.microsoft.com/office/drawing/2014/main" id="{8AA9D9D4-2624-4716-A90E-1569CA56EFDA}"/>
                </a:ext>
              </a:extLst>
            </p:cNvPr>
            <p:cNvSpPr>
              <a:spLocks noChangeShapeType="1"/>
            </p:cNvSpPr>
            <p:nvPr/>
          </p:nvSpPr>
          <p:spPr bwMode="auto">
            <a:xfrm>
              <a:off x="1314" y="1757"/>
              <a:ext cx="17"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1" name="Line 30">
              <a:extLst>
                <a:ext uri="{FF2B5EF4-FFF2-40B4-BE49-F238E27FC236}">
                  <a16:creationId xmlns:a16="http://schemas.microsoft.com/office/drawing/2014/main" id="{BA55326B-EA2E-4CE0-AEAE-26FED96C5272}"/>
                </a:ext>
              </a:extLst>
            </p:cNvPr>
            <p:cNvSpPr>
              <a:spLocks noChangeShapeType="1"/>
            </p:cNvSpPr>
            <p:nvPr/>
          </p:nvSpPr>
          <p:spPr bwMode="auto">
            <a:xfrm>
              <a:off x="1314" y="1431"/>
              <a:ext cx="17"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2" name="Line 31">
              <a:extLst>
                <a:ext uri="{FF2B5EF4-FFF2-40B4-BE49-F238E27FC236}">
                  <a16:creationId xmlns:a16="http://schemas.microsoft.com/office/drawing/2014/main" id="{CE80C7AC-08B0-424D-8362-ED4A2A7DFED5}"/>
                </a:ext>
              </a:extLst>
            </p:cNvPr>
            <p:cNvSpPr>
              <a:spLocks noChangeShapeType="1"/>
            </p:cNvSpPr>
            <p:nvPr/>
          </p:nvSpPr>
          <p:spPr bwMode="auto">
            <a:xfrm>
              <a:off x="1314" y="1102"/>
              <a:ext cx="17"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3" name="Line 32">
              <a:extLst>
                <a:ext uri="{FF2B5EF4-FFF2-40B4-BE49-F238E27FC236}">
                  <a16:creationId xmlns:a16="http://schemas.microsoft.com/office/drawing/2014/main" id="{D9CB1D9E-9067-49BB-83EB-F69131916684}"/>
                </a:ext>
              </a:extLst>
            </p:cNvPr>
            <p:cNvSpPr>
              <a:spLocks noChangeShapeType="1"/>
            </p:cNvSpPr>
            <p:nvPr/>
          </p:nvSpPr>
          <p:spPr bwMode="auto">
            <a:xfrm flipV="1">
              <a:off x="1418" y="2000"/>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4" name="Line 33">
              <a:extLst>
                <a:ext uri="{FF2B5EF4-FFF2-40B4-BE49-F238E27FC236}">
                  <a16:creationId xmlns:a16="http://schemas.microsoft.com/office/drawing/2014/main" id="{87B7F220-0180-40FA-B46C-C8EF8E65AABC}"/>
                </a:ext>
              </a:extLst>
            </p:cNvPr>
            <p:cNvSpPr>
              <a:spLocks noChangeShapeType="1"/>
            </p:cNvSpPr>
            <p:nvPr/>
          </p:nvSpPr>
          <p:spPr bwMode="auto">
            <a:xfrm flipV="1">
              <a:off x="1847" y="2000"/>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5" name="Line 34">
              <a:extLst>
                <a:ext uri="{FF2B5EF4-FFF2-40B4-BE49-F238E27FC236}">
                  <a16:creationId xmlns:a16="http://schemas.microsoft.com/office/drawing/2014/main" id="{29B67BD0-175F-4ABF-879B-A825AFF1D13B}"/>
                </a:ext>
              </a:extLst>
            </p:cNvPr>
            <p:cNvSpPr>
              <a:spLocks noChangeShapeType="1"/>
            </p:cNvSpPr>
            <p:nvPr/>
          </p:nvSpPr>
          <p:spPr bwMode="auto">
            <a:xfrm flipV="1">
              <a:off x="2276" y="2000"/>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6" name="Line 35">
              <a:extLst>
                <a:ext uri="{FF2B5EF4-FFF2-40B4-BE49-F238E27FC236}">
                  <a16:creationId xmlns:a16="http://schemas.microsoft.com/office/drawing/2014/main" id="{9A7A3A29-4852-4024-BD4C-182DA37043C6}"/>
                </a:ext>
              </a:extLst>
            </p:cNvPr>
            <p:cNvSpPr>
              <a:spLocks noChangeShapeType="1"/>
            </p:cNvSpPr>
            <p:nvPr/>
          </p:nvSpPr>
          <p:spPr bwMode="auto">
            <a:xfrm flipV="1">
              <a:off x="2693" y="2000"/>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7" name="Line 36">
              <a:extLst>
                <a:ext uri="{FF2B5EF4-FFF2-40B4-BE49-F238E27FC236}">
                  <a16:creationId xmlns:a16="http://schemas.microsoft.com/office/drawing/2014/main" id="{2B7923C6-1A84-46AA-800B-0ED25CACCE8A}"/>
                </a:ext>
              </a:extLst>
            </p:cNvPr>
            <p:cNvSpPr>
              <a:spLocks noChangeShapeType="1"/>
            </p:cNvSpPr>
            <p:nvPr/>
          </p:nvSpPr>
          <p:spPr bwMode="auto">
            <a:xfrm flipV="1">
              <a:off x="3122" y="2000"/>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8" name="Rectangle 37">
              <a:extLst>
                <a:ext uri="{FF2B5EF4-FFF2-40B4-BE49-F238E27FC236}">
                  <a16:creationId xmlns:a16="http://schemas.microsoft.com/office/drawing/2014/main" id="{724479F4-C897-4234-BBE8-1BE96A46BE67}"/>
                </a:ext>
              </a:extLst>
            </p:cNvPr>
            <p:cNvSpPr>
              <a:spLocks noChangeArrowheads="1"/>
            </p:cNvSpPr>
            <p:nvPr/>
          </p:nvSpPr>
          <p:spPr bwMode="auto">
            <a:xfrm>
              <a:off x="1371" y="2030"/>
              <a:ext cx="7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79" name="Rectangle 38">
              <a:extLst>
                <a:ext uri="{FF2B5EF4-FFF2-40B4-BE49-F238E27FC236}">
                  <a16:creationId xmlns:a16="http://schemas.microsoft.com/office/drawing/2014/main" id="{260DD758-93A0-4E73-A43D-C16DB6EEE423}"/>
                </a:ext>
              </a:extLst>
            </p:cNvPr>
            <p:cNvSpPr>
              <a:spLocks noChangeArrowheads="1"/>
            </p:cNvSpPr>
            <p:nvPr/>
          </p:nvSpPr>
          <p:spPr bwMode="auto">
            <a:xfrm>
              <a:off x="1784" y="2030"/>
              <a:ext cx="1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0" name="Rectangle 39">
              <a:extLst>
                <a:ext uri="{FF2B5EF4-FFF2-40B4-BE49-F238E27FC236}">
                  <a16:creationId xmlns:a16="http://schemas.microsoft.com/office/drawing/2014/main" id="{442DBD4D-9DF7-42BD-9CD6-9E1AB888C615}"/>
                </a:ext>
              </a:extLst>
            </p:cNvPr>
            <p:cNvSpPr>
              <a:spLocks noChangeArrowheads="1"/>
            </p:cNvSpPr>
            <p:nvPr/>
          </p:nvSpPr>
          <p:spPr bwMode="auto">
            <a:xfrm>
              <a:off x="2213" y="2030"/>
              <a:ext cx="10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1" name="Rectangle 40">
              <a:extLst>
                <a:ext uri="{FF2B5EF4-FFF2-40B4-BE49-F238E27FC236}">
                  <a16:creationId xmlns:a16="http://schemas.microsoft.com/office/drawing/2014/main" id="{52D17106-3A9E-48A0-B9E3-BB6AFAE51F36}"/>
                </a:ext>
              </a:extLst>
            </p:cNvPr>
            <p:cNvSpPr>
              <a:spLocks noChangeArrowheads="1"/>
            </p:cNvSpPr>
            <p:nvPr/>
          </p:nvSpPr>
          <p:spPr bwMode="auto">
            <a:xfrm>
              <a:off x="2637" y="2030"/>
              <a:ext cx="10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2" name="Rectangle 41">
              <a:extLst>
                <a:ext uri="{FF2B5EF4-FFF2-40B4-BE49-F238E27FC236}">
                  <a16:creationId xmlns:a16="http://schemas.microsoft.com/office/drawing/2014/main" id="{E78569E3-7E01-4F0C-8674-C97C881AFDF6}"/>
                </a:ext>
              </a:extLst>
            </p:cNvPr>
            <p:cNvSpPr>
              <a:spLocks noChangeArrowheads="1"/>
            </p:cNvSpPr>
            <p:nvPr/>
          </p:nvSpPr>
          <p:spPr bwMode="auto">
            <a:xfrm>
              <a:off x="3059" y="2030"/>
              <a:ext cx="1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3" name="Rectangle 42">
              <a:extLst>
                <a:ext uri="{FF2B5EF4-FFF2-40B4-BE49-F238E27FC236}">
                  <a16:creationId xmlns:a16="http://schemas.microsoft.com/office/drawing/2014/main" id="{9B247E31-1DB9-4AF1-8B57-8336E2B60A57}"/>
                </a:ext>
              </a:extLst>
            </p:cNvPr>
            <p:cNvSpPr>
              <a:spLocks noChangeArrowheads="1"/>
            </p:cNvSpPr>
            <p:nvPr/>
          </p:nvSpPr>
          <p:spPr bwMode="auto">
            <a:xfrm>
              <a:off x="2164" y="2091"/>
              <a:ext cx="1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Time</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96" name="Rectangle 43">
              <a:extLst>
                <a:ext uri="{FF2B5EF4-FFF2-40B4-BE49-F238E27FC236}">
                  <a16:creationId xmlns:a16="http://schemas.microsoft.com/office/drawing/2014/main" id="{E1DF536C-E19C-4580-AE3D-53CB847A8420}"/>
                </a:ext>
              </a:extLst>
            </p:cNvPr>
            <p:cNvSpPr>
              <a:spLocks noChangeArrowheads="1"/>
            </p:cNvSpPr>
            <p:nvPr/>
          </p:nvSpPr>
          <p:spPr bwMode="auto">
            <a:xfrm rot="16200000">
              <a:off x="752" y="1386"/>
              <a:ext cx="666"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Soil Moisture</a:t>
              </a:r>
              <a:endParaRPr kumimoji="0" lang="en-US" altLang="en-US" sz="2400" b="0" i="0" u="none" strike="noStrike" cap="none" normalizeH="0" baseline="0" dirty="0">
                <a:ln>
                  <a:noFill/>
                </a:ln>
                <a:solidFill>
                  <a:srgbClr val="3E4268"/>
                </a:solidFill>
                <a:effectLst/>
                <a:latin typeface="Century Gothic" panose="020B0502020202020204" pitchFamily="34" charset="0"/>
              </a:endParaRPr>
            </a:p>
          </p:txBody>
        </p:sp>
        <p:sp>
          <p:nvSpPr>
            <p:cNvPr id="808" name="Rectangle 54">
              <a:extLst>
                <a:ext uri="{FF2B5EF4-FFF2-40B4-BE49-F238E27FC236}">
                  <a16:creationId xmlns:a16="http://schemas.microsoft.com/office/drawing/2014/main" id="{9DC94C0D-E13E-419B-BD08-409EB191F064}"/>
                </a:ext>
              </a:extLst>
            </p:cNvPr>
            <p:cNvSpPr>
              <a:spLocks noChangeArrowheads="1"/>
            </p:cNvSpPr>
            <p:nvPr/>
          </p:nvSpPr>
          <p:spPr bwMode="auto">
            <a:xfrm>
              <a:off x="1331" y="750"/>
              <a:ext cx="16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000000"/>
                  </a:solidFill>
                  <a:effectLst/>
                  <a:latin typeface="Century Gothic" panose="020B0502020202020204" pitchFamily="34" charset="0"/>
                </a:rPr>
                <a:t>PVRT</a:t>
              </a:r>
              <a:endParaRPr kumimoji="0" lang="en-US" altLang="en-US" sz="2800" b="0" i="0" u="none" strike="noStrike" cap="none" normalizeH="0" baseline="0" dirty="0">
                <a:ln>
                  <a:noFill/>
                </a:ln>
                <a:solidFill>
                  <a:schemeClr val="tx1"/>
                </a:solidFill>
                <a:effectLst/>
                <a:latin typeface="Century Gothic" panose="020B0502020202020204" pitchFamily="34" charset="0"/>
              </a:endParaRPr>
            </a:p>
          </p:txBody>
        </p:sp>
        <p:sp>
          <p:nvSpPr>
            <p:cNvPr id="809" name="Rectangle 55">
              <a:extLst>
                <a:ext uri="{FF2B5EF4-FFF2-40B4-BE49-F238E27FC236}">
                  <a16:creationId xmlns:a16="http://schemas.microsoft.com/office/drawing/2014/main" id="{0A866DF3-B882-42C3-8653-6FA044412B68}"/>
                </a:ext>
              </a:extLst>
            </p:cNvPr>
            <p:cNvSpPr>
              <a:spLocks noChangeArrowheads="1"/>
            </p:cNvSpPr>
            <p:nvPr/>
          </p:nvSpPr>
          <p:spPr bwMode="auto">
            <a:xfrm>
              <a:off x="1331" y="650"/>
              <a:ext cx="139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SMAP vs.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100" b="0" i="0" u="none" strike="noStrike" cap="none" normalizeH="0" baseline="0" dirty="0">
                  <a:ln>
                    <a:noFill/>
                  </a:ln>
                  <a:solidFill>
                    <a:srgbClr val="3E4268"/>
                  </a:solidFill>
                  <a:effectLst/>
                  <a:latin typeface="Century Gothic" panose="020B0502020202020204" pitchFamily="34" charset="0"/>
                </a:rPr>
                <a:t> 3-Day Rolling Means</a:t>
              </a:r>
              <a:endParaRPr kumimoji="0" lang="en-US" altLang="en-US" sz="2800" b="0" i="0" u="none" strike="noStrike" cap="none" normalizeH="0" baseline="0" dirty="0">
                <a:ln>
                  <a:noFill/>
                </a:ln>
                <a:solidFill>
                  <a:srgbClr val="3E4268"/>
                </a:solidFill>
                <a:effectLst/>
                <a:latin typeface="Century Gothic" panose="020B0502020202020204" pitchFamily="34" charset="0"/>
              </a:endParaRPr>
            </a:p>
          </p:txBody>
        </p:sp>
      </p:grpSp>
      <p:grpSp>
        <p:nvGrpSpPr>
          <p:cNvPr id="810" name="Group 58">
            <a:extLst>
              <a:ext uri="{FF2B5EF4-FFF2-40B4-BE49-F238E27FC236}">
                <a16:creationId xmlns:a16="http://schemas.microsoft.com/office/drawing/2014/main" id="{5B6E989C-7101-427E-A7B0-9E9F32D86017}"/>
              </a:ext>
            </a:extLst>
          </p:cNvPr>
          <p:cNvGrpSpPr>
            <a:grpSpLocks noChangeAspect="1"/>
          </p:cNvGrpSpPr>
          <p:nvPr/>
        </p:nvGrpSpPr>
        <p:grpSpPr bwMode="auto">
          <a:xfrm>
            <a:off x="5336363" y="517394"/>
            <a:ext cx="5337475" cy="2980694"/>
            <a:chOff x="3814" y="625"/>
            <a:chExt cx="2806" cy="1567"/>
          </a:xfrm>
        </p:grpSpPr>
        <p:sp>
          <p:nvSpPr>
            <p:cNvPr id="811" name="AutoShape 57">
              <a:extLst>
                <a:ext uri="{FF2B5EF4-FFF2-40B4-BE49-F238E27FC236}">
                  <a16:creationId xmlns:a16="http://schemas.microsoft.com/office/drawing/2014/main" id="{87B99BED-94F3-4C71-A064-7E54AAC7499D}"/>
                </a:ext>
              </a:extLst>
            </p:cNvPr>
            <p:cNvSpPr>
              <a:spLocks noChangeAspect="1" noChangeArrowheads="1" noTextEdit="1"/>
            </p:cNvSpPr>
            <p:nvPr/>
          </p:nvSpPr>
          <p:spPr bwMode="auto">
            <a:xfrm>
              <a:off x="3889" y="625"/>
              <a:ext cx="2722"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2" name="Rectangle 59">
              <a:extLst>
                <a:ext uri="{FF2B5EF4-FFF2-40B4-BE49-F238E27FC236}">
                  <a16:creationId xmlns:a16="http://schemas.microsoft.com/office/drawing/2014/main" id="{8ABDA054-FC80-4797-BCF1-E9D4203AB50B}"/>
                </a:ext>
              </a:extLst>
            </p:cNvPr>
            <p:cNvSpPr>
              <a:spLocks noChangeArrowheads="1"/>
            </p:cNvSpPr>
            <p:nvPr/>
          </p:nvSpPr>
          <p:spPr bwMode="auto">
            <a:xfrm>
              <a:off x="3889" y="625"/>
              <a:ext cx="2731" cy="15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3" name="Rectangle 60">
              <a:extLst>
                <a:ext uri="{FF2B5EF4-FFF2-40B4-BE49-F238E27FC236}">
                  <a16:creationId xmlns:a16="http://schemas.microsoft.com/office/drawing/2014/main" id="{0E3C2CD3-77E5-48EF-96E5-BD6EE47ADF9F}"/>
                </a:ext>
              </a:extLst>
            </p:cNvPr>
            <p:cNvSpPr>
              <a:spLocks noChangeArrowheads="1"/>
            </p:cNvSpPr>
            <p:nvPr/>
          </p:nvSpPr>
          <p:spPr bwMode="auto">
            <a:xfrm>
              <a:off x="3889" y="625"/>
              <a:ext cx="2731" cy="1567"/>
            </a:xfrm>
            <a:prstGeom prst="rect">
              <a:avLst/>
            </a:pr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4" name="Rectangle 61">
              <a:extLst>
                <a:ext uri="{FF2B5EF4-FFF2-40B4-BE49-F238E27FC236}">
                  <a16:creationId xmlns:a16="http://schemas.microsoft.com/office/drawing/2014/main" id="{DC61E374-84E9-4ED1-AB77-61560001719B}"/>
                </a:ext>
              </a:extLst>
            </p:cNvPr>
            <p:cNvSpPr>
              <a:spLocks noChangeArrowheads="1"/>
            </p:cNvSpPr>
            <p:nvPr/>
          </p:nvSpPr>
          <p:spPr bwMode="auto">
            <a:xfrm>
              <a:off x="4132" y="851"/>
              <a:ext cx="1833" cy="115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5" name="Line 62">
              <a:extLst>
                <a:ext uri="{FF2B5EF4-FFF2-40B4-BE49-F238E27FC236}">
                  <a16:creationId xmlns:a16="http://schemas.microsoft.com/office/drawing/2014/main" id="{B0D29EDD-65B7-44FA-9413-7EC262C9D834}"/>
                </a:ext>
              </a:extLst>
            </p:cNvPr>
            <p:cNvSpPr>
              <a:spLocks noChangeShapeType="1"/>
            </p:cNvSpPr>
            <p:nvPr/>
          </p:nvSpPr>
          <p:spPr bwMode="auto">
            <a:xfrm>
              <a:off x="4132" y="1906"/>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6" name="Line 63">
              <a:extLst>
                <a:ext uri="{FF2B5EF4-FFF2-40B4-BE49-F238E27FC236}">
                  <a16:creationId xmlns:a16="http://schemas.microsoft.com/office/drawing/2014/main" id="{943ADEDD-A346-426D-AB46-5C021FC18BD4}"/>
                </a:ext>
              </a:extLst>
            </p:cNvPr>
            <p:cNvSpPr>
              <a:spLocks noChangeShapeType="1"/>
            </p:cNvSpPr>
            <p:nvPr/>
          </p:nvSpPr>
          <p:spPr bwMode="auto">
            <a:xfrm>
              <a:off x="4132" y="1697"/>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7" name="Line 64">
              <a:extLst>
                <a:ext uri="{FF2B5EF4-FFF2-40B4-BE49-F238E27FC236}">
                  <a16:creationId xmlns:a16="http://schemas.microsoft.com/office/drawing/2014/main" id="{8E603851-A080-4327-81C5-CFFCFD5913D0}"/>
                </a:ext>
              </a:extLst>
            </p:cNvPr>
            <p:cNvSpPr>
              <a:spLocks noChangeShapeType="1"/>
            </p:cNvSpPr>
            <p:nvPr/>
          </p:nvSpPr>
          <p:spPr bwMode="auto">
            <a:xfrm>
              <a:off x="4132" y="1489"/>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8" name="Line 65">
              <a:extLst>
                <a:ext uri="{FF2B5EF4-FFF2-40B4-BE49-F238E27FC236}">
                  <a16:creationId xmlns:a16="http://schemas.microsoft.com/office/drawing/2014/main" id="{8B663B21-C717-4F4C-86F3-2A5F2B5D3704}"/>
                </a:ext>
              </a:extLst>
            </p:cNvPr>
            <p:cNvSpPr>
              <a:spLocks noChangeShapeType="1"/>
            </p:cNvSpPr>
            <p:nvPr/>
          </p:nvSpPr>
          <p:spPr bwMode="auto">
            <a:xfrm>
              <a:off x="4132" y="1280"/>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9" name="Line 66">
              <a:extLst>
                <a:ext uri="{FF2B5EF4-FFF2-40B4-BE49-F238E27FC236}">
                  <a16:creationId xmlns:a16="http://schemas.microsoft.com/office/drawing/2014/main" id="{C758C3B1-7FF3-41D3-9800-717D76200A19}"/>
                </a:ext>
              </a:extLst>
            </p:cNvPr>
            <p:cNvSpPr>
              <a:spLocks noChangeShapeType="1"/>
            </p:cNvSpPr>
            <p:nvPr/>
          </p:nvSpPr>
          <p:spPr bwMode="auto">
            <a:xfrm>
              <a:off x="4132" y="1072"/>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0" name="Line 67">
              <a:extLst>
                <a:ext uri="{FF2B5EF4-FFF2-40B4-BE49-F238E27FC236}">
                  <a16:creationId xmlns:a16="http://schemas.microsoft.com/office/drawing/2014/main" id="{89B1201E-D78D-44A3-8F77-FBA7EF68A5F0}"/>
                </a:ext>
              </a:extLst>
            </p:cNvPr>
            <p:cNvSpPr>
              <a:spLocks noChangeShapeType="1"/>
            </p:cNvSpPr>
            <p:nvPr/>
          </p:nvSpPr>
          <p:spPr bwMode="auto">
            <a:xfrm>
              <a:off x="4132" y="864"/>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1" name="Line 68">
              <a:extLst>
                <a:ext uri="{FF2B5EF4-FFF2-40B4-BE49-F238E27FC236}">
                  <a16:creationId xmlns:a16="http://schemas.microsoft.com/office/drawing/2014/main" id="{5EC7A12C-B468-4022-9761-7D9208CD14DE}"/>
                </a:ext>
              </a:extLst>
            </p:cNvPr>
            <p:cNvSpPr>
              <a:spLocks noChangeShapeType="1"/>
            </p:cNvSpPr>
            <p:nvPr/>
          </p:nvSpPr>
          <p:spPr bwMode="auto">
            <a:xfrm flipV="1">
              <a:off x="4427"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2" name="Line 69">
              <a:extLst>
                <a:ext uri="{FF2B5EF4-FFF2-40B4-BE49-F238E27FC236}">
                  <a16:creationId xmlns:a16="http://schemas.microsoft.com/office/drawing/2014/main" id="{ABF4E6DD-C6DD-4B50-8738-9272D27CB339}"/>
                </a:ext>
              </a:extLst>
            </p:cNvPr>
            <p:cNvSpPr>
              <a:spLocks noChangeShapeType="1"/>
            </p:cNvSpPr>
            <p:nvPr/>
          </p:nvSpPr>
          <p:spPr bwMode="auto">
            <a:xfrm flipV="1">
              <a:off x="4851"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3" name="Line 70">
              <a:extLst>
                <a:ext uri="{FF2B5EF4-FFF2-40B4-BE49-F238E27FC236}">
                  <a16:creationId xmlns:a16="http://schemas.microsoft.com/office/drawing/2014/main" id="{672A0BEE-98E1-4907-ABC6-8A2AF32111E4}"/>
                </a:ext>
              </a:extLst>
            </p:cNvPr>
            <p:cNvSpPr>
              <a:spLocks noChangeShapeType="1"/>
            </p:cNvSpPr>
            <p:nvPr/>
          </p:nvSpPr>
          <p:spPr bwMode="auto">
            <a:xfrm flipV="1">
              <a:off x="5267"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4" name="Line 71">
              <a:extLst>
                <a:ext uri="{FF2B5EF4-FFF2-40B4-BE49-F238E27FC236}">
                  <a16:creationId xmlns:a16="http://schemas.microsoft.com/office/drawing/2014/main" id="{F75F45F4-A1E0-439C-944E-352559ECB49B}"/>
                </a:ext>
              </a:extLst>
            </p:cNvPr>
            <p:cNvSpPr>
              <a:spLocks noChangeShapeType="1"/>
            </p:cNvSpPr>
            <p:nvPr/>
          </p:nvSpPr>
          <p:spPr bwMode="auto">
            <a:xfrm flipV="1">
              <a:off x="5684"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5" name="Line 72">
              <a:extLst>
                <a:ext uri="{FF2B5EF4-FFF2-40B4-BE49-F238E27FC236}">
                  <a16:creationId xmlns:a16="http://schemas.microsoft.com/office/drawing/2014/main" id="{8108BE35-B0FE-4D38-B457-CBF334BF56C5}"/>
                </a:ext>
              </a:extLst>
            </p:cNvPr>
            <p:cNvSpPr>
              <a:spLocks noChangeShapeType="1"/>
            </p:cNvSpPr>
            <p:nvPr/>
          </p:nvSpPr>
          <p:spPr bwMode="auto">
            <a:xfrm>
              <a:off x="4132" y="1801"/>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6" name="Line 73">
              <a:extLst>
                <a:ext uri="{FF2B5EF4-FFF2-40B4-BE49-F238E27FC236}">
                  <a16:creationId xmlns:a16="http://schemas.microsoft.com/office/drawing/2014/main" id="{1536E3A4-E9CA-4259-8C4C-088F3538B634}"/>
                </a:ext>
              </a:extLst>
            </p:cNvPr>
            <p:cNvSpPr>
              <a:spLocks noChangeShapeType="1"/>
            </p:cNvSpPr>
            <p:nvPr/>
          </p:nvSpPr>
          <p:spPr bwMode="auto">
            <a:xfrm>
              <a:off x="4132" y="1593"/>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7" name="Line 74">
              <a:extLst>
                <a:ext uri="{FF2B5EF4-FFF2-40B4-BE49-F238E27FC236}">
                  <a16:creationId xmlns:a16="http://schemas.microsoft.com/office/drawing/2014/main" id="{725D0323-3BF4-4EB0-B5C3-54C7244F4F63}"/>
                </a:ext>
              </a:extLst>
            </p:cNvPr>
            <p:cNvSpPr>
              <a:spLocks noChangeShapeType="1"/>
            </p:cNvSpPr>
            <p:nvPr/>
          </p:nvSpPr>
          <p:spPr bwMode="auto">
            <a:xfrm>
              <a:off x="4132" y="1385"/>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8" name="Line 75">
              <a:extLst>
                <a:ext uri="{FF2B5EF4-FFF2-40B4-BE49-F238E27FC236}">
                  <a16:creationId xmlns:a16="http://schemas.microsoft.com/office/drawing/2014/main" id="{A3A035AD-A400-4746-8F34-491A36144029}"/>
                </a:ext>
              </a:extLst>
            </p:cNvPr>
            <p:cNvSpPr>
              <a:spLocks noChangeShapeType="1"/>
            </p:cNvSpPr>
            <p:nvPr/>
          </p:nvSpPr>
          <p:spPr bwMode="auto">
            <a:xfrm>
              <a:off x="4132" y="1176"/>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9" name="Line 76">
              <a:extLst>
                <a:ext uri="{FF2B5EF4-FFF2-40B4-BE49-F238E27FC236}">
                  <a16:creationId xmlns:a16="http://schemas.microsoft.com/office/drawing/2014/main" id="{9268B90C-1855-482B-9E4E-DCB8650D4C8C}"/>
                </a:ext>
              </a:extLst>
            </p:cNvPr>
            <p:cNvSpPr>
              <a:spLocks noChangeShapeType="1"/>
            </p:cNvSpPr>
            <p:nvPr/>
          </p:nvSpPr>
          <p:spPr bwMode="auto">
            <a:xfrm>
              <a:off x="4132" y="968"/>
              <a:ext cx="1833"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0" name="Line 77">
              <a:extLst>
                <a:ext uri="{FF2B5EF4-FFF2-40B4-BE49-F238E27FC236}">
                  <a16:creationId xmlns:a16="http://schemas.microsoft.com/office/drawing/2014/main" id="{28D165E9-F438-4C9C-A8B4-CEC92140FDA5}"/>
                </a:ext>
              </a:extLst>
            </p:cNvPr>
            <p:cNvSpPr>
              <a:spLocks noChangeShapeType="1"/>
            </p:cNvSpPr>
            <p:nvPr/>
          </p:nvSpPr>
          <p:spPr bwMode="auto">
            <a:xfrm flipV="1">
              <a:off x="4214"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1" name="Line 78">
              <a:extLst>
                <a:ext uri="{FF2B5EF4-FFF2-40B4-BE49-F238E27FC236}">
                  <a16:creationId xmlns:a16="http://schemas.microsoft.com/office/drawing/2014/main" id="{1BC64F33-167D-4652-8E63-CEF1EAE08CE9}"/>
                </a:ext>
              </a:extLst>
            </p:cNvPr>
            <p:cNvSpPr>
              <a:spLocks noChangeShapeType="1"/>
            </p:cNvSpPr>
            <p:nvPr/>
          </p:nvSpPr>
          <p:spPr bwMode="auto">
            <a:xfrm flipV="1">
              <a:off x="4639"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2" name="Line 79">
              <a:extLst>
                <a:ext uri="{FF2B5EF4-FFF2-40B4-BE49-F238E27FC236}">
                  <a16:creationId xmlns:a16="http://schemas.microsoft.com/office/drawing/2014/main" id="{ADFEFD61-D009-42D1-94A5-1DD5117AC85B}"/>
                </a:ext>
              </a:extLst>
            </p:cNvPr>
            <p:cNvSpPr>
              <a:spLocks noChangeShapeType="1"/>
            </p:cNvSpPr>
            <p:nvPr/>
          </p:nvSpPr>
          <p:spPr bwMode="auto">
            <a:xfrm flipV="1">
              <a:off x="5059"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3" name="Line 80">
              <a:extLst>
                <a:ext uri="{FF2B5EF4-FFF2-40B4-BE49-F238E27FC236}">
                  <a16:creationId xmlns:a16="http://schemas.microsoft.com/office/drawing/2014/main" id="{FBE7A2CA-9F5A-4BA3-9F4C-D603DB3F4E0E}"/>
                </a:ext>
              </a:extLst>
            </p:cNvPr>
            <p:cNvSpPr>
              <a:spLocks noChangeShapeType="1"/>
            </p:cNvSpPr>
            <p:nvPr/>
          </p:nvSpPr>
          <p:spPr bwMode="auto">
            <a:xfrm flipV="1">
              <a:off x="5471"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4" name="Line 81">
              <a:extLst>
                <a:ext uri="{FF2B5EF4-FFF2-40B4-BE49-F238E27FC236}">
                  <a16:creationId xmlns:a16="http://schemas.microsoft.com/office/drawing/2014/main" id="{954861E9-86C4-431B-A381-5651B98C7E52}"/>
                </a:ext>
              </a:extLst>
            </p:cNvPr>
            <p:cNvSpPr>
              <a:spLocks noChangeShapeType="1"/>
            </p:cNvSpPr>
            <p:nvPr/>
          </p:nvSpPr>
          <p:spPr bwMode="auto">
            <a:xfrm flipV="1">
              <a:off x="5896" y="851"/>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5" name="Freeform 82">
              <a:extLst>
                <a:ext uri="{FF2B5EF4-FFF2-40B4-BE49-F238E27FC236}">
                  <a16:creationId xmlns:a16="http://schemas.microsoft.com/office/drawing/2014/main" id="{042367D5-9BCC-463F-91D5-F8B1987292D6}"/>
                </a:ext>
              </a:extLst>
            </p:cNvPr>
            <p:cNvSpPr>
              <a:spLocks/>
            </p:cNvSpPr>
            <p:nvPr/>
          </p:nvSpPr>
          <p:spPr bwMode="auto">
            <a:xfrm>
              <a:off x="4244" y="903"/>
              <a:ext cx="1635" cy="1029"/>
            </a:xfrm>
            <a:custGeom>
              <a:avLst/>
              <a:gdLst>
                <a:gd name="T0" fmla="*/ 3 w 377"/>
                <a:gd name="T1" fmla="*/ 1 h 237"/>
                <a:gd name="T2" fmla="*/ 9 w 377"/>
                <a:gd name="T3" fmla="*/ 9 h 237"/>
                <a:gd name="T4" fmla="*/ 15 w 377"/>
                <a:gd name="T5" fmla="*/ 25 h 237"/>
                <a:gd name="T6" fmla="*/ 22 w 377"/>
                <a:gd name="T7" fmla="*/ 36 h 237"/>
                <a:gd name="T8" fmla="*/ 28 w 377"/>
                <a:gd name="T9" fmla="*/ 35 h 237"/>
                <a:gd name="T10" fmla="*/ 34 w 377"/>
                <a:gd name="T11" fmla="*/ 48 h 237"/>
                <a:gd name="T12" fmla="*/ 40 w 377"/>
                <a:gd name="T13" fmla="*/ 51 h 237"/>
                <a:gd name="T14" fmla="*/ 47 w 377"/>
                <a:gd name="T15" fmla="*/ 37 h 237"/>
                <a:gd name="T16" fmla="*/ 53 w 377"/>
                <a:gd name="T17" fmla="*/ 46 h 237"/>
                <a:gd name="T18" fmla="*/ 59 w 377"/>
                <a:gd name="T19" fmla="*/ 56 h 237"/>
                <a:gd name="T20" fmla="*/ 66 w 377"/>
                <a:gd name="T21" fmla="*/ 46 h 237"/>
                <a:gd name="T22" fmla="*/ 72 w 377"/>
                <a:gd name="T23" fmla="*/ 81 h 237"/>
                <a:gd name="T24" fmla="*/ 78 w 377"/>
                <a:gd name="T25" fmla="*/ 95 h 237"/>
                <a:gd name="T26" fmla="*/ 85 w 377"/>
                <a:gd name="T27" fmla="*/ 81 h 237"/>
                <a:gd name="T28" fmla="*/ 91 w 377"/>
                <a:gd name="T29" fmla="*/ 67 h 237"/>
                <a:gd name="T30" fmla="*/ 97 w 377"/>
                <a:gd name="T31" fmla="*/ 101 h 237"/>
                <a:gd name="T32" fmla="*/ 103 w 377"/>
                <a:gd name="T33" fmla="*/ 123 h 237"/>
                <a:gd name="T34" fmla="*/ 110 w 377"/>
                <a:gd name="T35" fmla="*/ 130 h 237"/>
                <a:gd name="T36" fmla="*/ 116 w 377"/>
                <a:gd name="T37" fmla="*/ 135 h 237"/>
                <a:gd name="T38" fmla="*/ 122 w 377"/>
                <a:gd name="T39" fmla="*/ 150 h 237"/>
                <a:gd name="T40" fmla="*/ 129 w 377"/>
                <a:gd name="T41" fmla="*/ 160 h 237"/>
                <a:gd name="T42" fmla="*/ 135 w 377"/>
                <a:gd name="T43" fmla="*/ 137 h 237"/>
                <a:gd name="T44" fmla="*/ 141 w 377"/>
                <a:gd name="T45" fmla="*/ 149 h 237"/>
                <a:gd name="T46" fmla="*/ 148 w 377"/>
                <a:gd name="T47" fmla="*/ 165 h 237"/>
                <a:gd name="T48" fmla="*/ 154 w 377"/>
                <a:gd name="T49" fmla="*/ 163 h 237"/>
                <a:gd name="T50" fmla="*/ 160 w 377"/>
                <a:gd name="T51" fmla="*/ 112 h 237"/>
                <a:gd name="T52" fmla="*/ 166 w 377"/>
                <a:gd name="T53" fmla="*/ 132 h 237"/>
                <a:gd name="T54" fmla="*/ 173 w 377"/>
                <a:gd name="T55" fmla="*/ 111 h 237"/>
                <a:gd name="T56" fmla="*/ 179 w 377"/>
                <a:gd name="T57" fmla="*/ 88 h 237"/>
                <a:gd name="T58" fmla="*/ 185 w 377"/>
                <a:gd name="T59" fmla="*/ 105 h 237"/>
                <a:gd name="T60" fmla="*/ 192 w 377"/>
                <a:gd name="T61" fmla="*/ 126 h 237"/>
                <a:gd name="T62" fmla="*/ 198 w 377"/>
                <a:gd name="T63" fmla="*/ 149 h 237"/>
                <a:gd name="T64" fmla="*/ 204 w 377"/>
                <a:gd name="T65" fmla="*/ 161 h 237"/>
                <a:gd name="T66" fmla="*/ 211 w 377"/>
                <a:gd name="T67" fmla="*/ 165 h 237"/>
                <a:gd name="T68" fmla="*/ 217 w 377"/>
                <a:gd name="T69" fmla="*/ 175 h 237"/>
                <a:gd name="T70" fmla="*/ 223 w 377"/>
                <a:gd name="T71" fmla="*/ 184 h 237"/>
                <a:gd name="T72" fmla="*/ 229 w 377"/>
                <a:gd name="T73" fmla="*/ 185 h 237"/>
                <a:gd name="T74" fmla="*/ 236 w 377"/>
                <a:gd name="T75" fmla="*/ 193 h 237"/>
                <a:gd name="T76" fmla="*/ 242 w 377"/>
                <a:gd name="T77" fmla="*/ 200 h 237"/>
                <a:gd name="T78" fmla="*/ 248 w 377"/>
                <a:gd name="T79" fmla="*/ 198 h 237"/>
                <a:gd name="T80" fmla="*/ 255 w 377"/>
                <a:gd name="T81" fmla="*/ 184 h 237"/>
                <a:gd name="T82" fmla="*/ 261 w 377"/>
                <a:gd name="T83" fmla="*/ 202 h 237"/>
                <a:gd name="T84" fmla="*/ 267 w 377"/>
                <a:gd name="T85" fmla="*/ 212 h 237"/>
                <a:gd name="T86" fmla="*/ 274 w 377"/>
                <a:gd name="T87" fmla="*/ 220 h 237"/>
                <a:gd name="T88" fmla="*/ 280 w 377"/>
                <a:gd name="T89" fmla="*/ 220 h 237"/>
                <a:gd name="T90" fmla="*/ 286 w 377"/>
                <a:gd name="T91" fmla="*/ 221 h 237"/>
                <a:gd name="T92" fmla="*/ 292 w 377"/>
                <a:gd name="T93" fmla="*/ 229 h 237"/>
                <a:gd name="T94" fmla="*/ 299 w 377"/>
                <a:gd name="T95" fmla="*/ 235 h 237"/>
                <a:gd name="T96" fmla="*/ 305 w 377"/>
                <a:gd name="T97" fmla="*/ 137 h 237"/>
                <a:gd name="T98" fmla="*/ 311 w 377"/>
                <a:gd name="T99" fmla="*/ 117 h 237"/>
                <a:gd name="T100" fmla="*/ 318 w 377"/>
                <a:gd name="T101" fmla="*/ 117 h 237"/>
                <a:gd name="T102" fmla="*/ 324 w 377"/>
                <a:gd name="T103" fmla="*/ 132 h 237"/>
                <a:gd name="T104" fmla="*/ 330 w 377"/>
                <a:gd name="T105" fmla="*/ 117 h 237"/>
                <a:gd name="T106" fmla="*/ 336 w 377"/>
                <a:gd name="T107" fmla="*/ 98 h 237"/>
                <a:gd name="T108" fmla="*/ 343 w 377"/>
                <a:gd name="T109" fmla="*/ 120 h 237"/>
                <a:gd name="T110" fmla="*/ 349 w 377"/>
                <a:gd name="T111" fmla="*/ 128 h 237"/>
                <a:gd name="T112" fmla="*/ 355 w 377"/>
                <a:gd name="T113" fmla="*/ 131 h 237"/>
                <a:gd name="T114" fmla="*/ 362 w 377"/>
                <a:gd name="T115" fmla="*/ 100 h 237"/>
                <a:gd name="T116" fmla="*/ 368 w 377"/>
                <a:gd name="T117" fmla="*/ 76 h 237"/>
                <a:gd name="T118" fmla="*/ 374 w 377"/>
                <a:gd name="T119" fmla="*/ 11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7" h="237">
                  <a:moveTo>
                    <a:pt x="0" y="0"/>
                  </a:moveTo>
                  <a:lnTo>
                    <a:pt x="3" y="1"/>
                  </a:lnTo>
                  <a:lnTo>
                    <a:pt x="6" y="2"/>
                  </a:lnTo>
                  <a:lnTo>
                    <a:pt x="9" y="9"/>
                  </a:lnTo>
                  <a:lnTo>
                    <a:pt x="12" y="20"/>
                  </a:lnTo>
                  <a:lnTo>
                    <a:pt x="15" y="25"/>
                  </a:lnTo>
                  <a:lnTo>
                    <a:pt x="18" y="31"/>
                  </a:lnTo>
                  <a:lnTo>
                    <a:pt x="22" y="36"/>
                  </a:lnTo>
                  <a:lnTo>
                    <a:pt x="25" y="37"/>
                  </a:lnTo>
                  <a:lnTo>
                    <a:pt x="28" y="35"/>
                  </a:lnTo>
                  <a:lnTo>
                    <a:pt x="31" y="39"/>
                  </a:lnTo>
                  <a:lnTo>
                    <a:pt x="34" y="48"/>
                  </a:lnTo>
                  <a:lnTo>
                    <a:pt x="37" y="56"/>
                  </a:lnTo>
                  <a:lnTo>
                    <a:pt x="40" y="51"/>
                  </a:lnTo>
                  <a:lnTo>
                    <a:pt x="44" y="48"/>
                  </a:lnTo>
                  <a:lnTo>
                    <a:pt x="47" y="37"/>
                  </a:lnTo>
                  <a:lnTo>
                    <a:pt x="50" y="41"/>
                  </a:lnTo>
                  <a:lnTo>
                    <a:pt x="53" y="46"/>
                  </a:lnTo>
                  <a:lnTo>
                    <a:pt x="56" y="62"/>
                  </a:lnTo>
                  <a:lnTo>
                    <a:pt x="59" y="56"/>
                  </a:lnTo>
                  <a:lnTo>
                    <a:pt x="63" y="48"/>
                  </a:lnTo>
                  <a:lnTo>
                    <a:pt x="66" y="46"/>
                  </a:lnTo>
                  <a:lnTo>
                    <a:pt x="69" y="65"/>
                  </a:lnTo>
                  <a:lnTo>
                    <a:pt x="72" y="81"/>
                  </a:lnTo>
                  <a:lnTo>
                    <a:pt x="75" y="90"/>
                  </a:lnTo>
                  <a:lnTo>
                    <a:pt x="78" y="95"/>
                  </a:lnTo>
                  <a:lnTo>
                    <a:pt x="81" y="99"/>
                  </a:lnTo>
                  <a:lnTo>
                    <a:pt x="85" y="81"/>
                  </a:lnTo>
                  <a:lnTo>
                    <a:pt x="88" y="71"/>
                  </a:lnTo>
                  <a:lnTo>
                    <a:pt x="91" y="67"/>
                  </a:lnTo>
                  <a:lnTo>
                    <a:pt x="94" y="87"/>
                  </a:lnTo>
                  <a:lnTo>
                    <a:pt x="97" y="101"/>
                  </a:lnTo>
                  <a:lnTo>
                    <a:pt x="100" y="112"/>
                  </a:lnTo>
                  <a:lnTo>
                    <a:pt x="103" y="123"/>
                  </a:lnTo>
                  <a:lnTo>
                    <a:pt x="107" y="130"/>
                  </a:lnTo>
                  <a:lnTo>
                    <a:pt x="110" y="130"/>
                  </a:lnTo>
                  <a:lnTo>
                    <a:pt x="113" y="131"/>
                  </a:lnTo>
                  <a:lnTo>
                    <a:pt x="116" y="135"/>
                  </a:lnTo>
                  <a:lnTo>
                    <a:pt x="119" y="143"/>
                  </a:lnTo>
                  <a:lnTo>
                    <a:pt x="122" y="150"/>
                  </a:lnTo>
                  <a:lnTo>
                    <a:pt x="125" y="156"/>
                  </a:lnTo>
                  <a:lnTo>
                    <a:pt x="129" y="160"/>
                  </a:lnTo>
                  <a:lnTo>
                    <a:pt x="132" y="145"/>
                  </a:lnTo>
                  <a:lnTo>
                    <a:pt x="135" y="137"/>
                  </a:lnTo>
                  <a:lnTo>
                    <a:pt x="138" y="133"/>
                  </a:lnTo>
                  <a:lnTo>
                    <a:pt x="141" y="149"/>
                  </a:lnTo>
                  <a:lnTo>
                    <a:pt x="144" y="156"/>
                  </a:lnTo>
                  <a:lnTo>
                    <a:pt x="148" y="165"/>
                  </a:lnTo>
                  <a:lnTo>
                    <a:pt x="151" y="175"/>
                  </a:lnTo>
                  <a:lnTo>
                    <a:pt x="154" y="163"/>
                  </a:lnTo>
                  <a:lnTo>
                    <a:pt x="157" y="137"/>
                  </a:lnTo>
                  <a:lnTo>
                    <a:pt x="160" y="112"/>
                  </a:lnTo>
                  <a:lnTo>
                    <a:pt x="163" y="114"/>
                  </a:lnTo>
                  <a:lnTo>
                    <a:pt x="166" y="132"/>
                  </a:lnTo>
                  <a:lnTo>
                    <a:pt x="170" y="127"/>
                  </a:lnTo>
                  <a:lnTo>
                    <a:pt x="173" y="111"/>
                  </a:lnTo>
                  <a:lnTo>
                    <a:pt x="176" y="89"/>
                  </a:lnTo>
                  <a:lnTo>
                    <a:pt x="179" y="88"/>
                  </a:lnTo>
                  <a:lnTo>
                    <a:pt x="182" y="96"/>
                  </a:lnTo>
                  <a:lnTo>
                    <a:pt x="185" y="105"/>
                  </a:lnTo>
                  <a:lnTo>
                    <a:pt x="188" y="113"/>
                  </a:lnTo>
                  <a:lnTo>
                    <a:pt x="192" y="126"/>
                  </a:lnTo>
                  <a:lnTo>
                    <a:pt x="195" y="137"/>
                  </a:lnTo>
                  <a:lnTo>
                    <a:pt x="198" y="149"/>
                  </a:lnTo>
                  <a:lnTo>
                    <a:pt x="201" y="157"/>
                  </a:lnTo>
                  <a:lnTo>
                    <a:pt x="204" y="161"/>
                  </a:lnTo>
                  <a:lnTo>
                    <a:pt x="207" y="164"/>
                  </a:lnTo>
                  <a:lnTo>
                    <a:pt x="211" y="165"/>
                  </a:lnTo>
                  <a:lnTo>
                    <a:pt x="214" y="168"/>
                  </a:lnTo>
                  <a:lnTo>
                    <a:pt x="217" y="175"/>
                  </a:lnTo>
                  <a:lnTo>
                    <a:pt x="220" y="182"/>
                  </a:lnTo>
                  <a:lnTo>
                    <a:pt x="223" y="184"/>
                  </a:lnTo>
                  <a:lnTo>
                    <a:pt x="226" y="187"/>
                  </a:lnTo>
                  <a:lnTo>
                    <a:pt x="229" y="185"/>
                  </a:lnTo>
                  <a:lnTo>
                    <a:pt x="233" y="190"/>
                  </a:lnTo>
                  <a:lnTo>
                    <a:pt x="236" y="193"/>
                  </a:lnTo>
                  <a:lnTo>
                    <a:pt x="239" y="196"/>
                  </a:lnTo>
                  <a:lnTo>
                    <a:pt x="242" y="200"/>
                  </a:lnTo>
                  <a:lnTo>
                    <a:pt x="245" y="201"/>
                  </a:lnTo>
                  <a:lnTo>
                    <a:pt x="248" y="198"/>
                  </a:lnTo>
                  <a:lnTo>
                    <a:pt x="251" y="190"/>
                  </a:lnTo>
                  <a:lnTo>
                    <a:pt x="255" y="184"/>
                  </a:lnTo>
                  <a:lnTo>
                    <a:pt x="258" y="191"/>
                  </a:lnTo>
                  <a:lnTo>
                    <a:pt x="261" y="202"/>
                  </a:lnTo>
                  <a:lnTo>
                    <a:pt x="264" y="210"/>
                  </a:lnTo>
                  <a:lnTo>
                    <a:pt x="267" y="212"/>
                  </a:lnTo>
                  <a:lnTo>
                    <a:pt x="270" y="218"/>
                  </a:lnTo>
                  <a:lnTo>
                    <a:pt x="274" y="220"/>
                  </a:lnTo>
                  <a:lnTo>
                    <a:pt x="277" y="223"/>
                  </a:lnTo>
                  <a:lnTo>
                    <a:pt x="280" y="220"/>
                  </a:lnTo>
                  <a:lnTo>
                    <a:pt x="283" y="219"/>
                  </a:lnTo>
                  <a:lnTo>
                    <a:pt x="286" y="221"/>
                  </a:lnTo>
                  <a:lnTo>
                    <a:pt x="289" y="223"/>
                  </a:lnTo>
                  <a:lnTo>
                    <a:pt x="292" y="229"/>
                  </a:lnTo>
                  <a:lnTo>
                    <a:pt x="296" y="237"/>
                  </a:lnTo>
                  <a:lnTo>
                    <a:pt x="299" y="235"/>
                  </a:lnTo>
                  <a:lnTo>
                    <a:pt x="302" y="181"/>
                  </a:lnTo>
                  <a:lnTo>
                    <a:pt x="305" y="137"/>
                  </a:lnTo>
                  <a:lnTo>
                    <a:pt x="308" y="97"/>
                  </a:lnTo>
                  <a:lnTo>
                    <a:pt x="311" y="117"/>
                  </a:lnTo>
                  <a:lnTo>
                    <a:pt x="314" y="109"/>
                  </a:lnTo>
                  <a:lnTo>
                    <a:pt x="318" y="117"/>
                  </a:lnTo>
                  <a:lnTo>
                    <a:pt x="321" y="118"/>
                  </a:lnTo>
                  <a:lnTo>
                    <a:pt x="324" y="132"/>
                  </a:lnTo>
                  <a:lnTo>
                    <a:pt x="327" y="139"/>
                  </a:lnTo>
                  <a:lnTo>
                    <a:pt x="330" y="117"/>
                  </a:lnTo>
                  <a:lnTo>
                    <a:pt x="333" y="107"/>
                  </a:lnTo>
                  <a:lnTo>
                    <a:pt x="336" y="98"/>
                  </a:lnTo>
                  <a:lnTo>
                    <a:pt x="340" y="111"/>
                  </a:lnTo>
                  <a:lnTo>
                    <a:pt x="343" y="120"/>
                  </a:lnTo>
                  <a:lnTo>
                    <a:pt x="346" y="125"/>
                  </a:lnTo>
                  <a:lnTo>
                    <a:pt x="349" y="128"/>
                  </a:lnTo>
                  <a:lnTo>
                    <a:pt x="352" y="130"/>
                  </a:lnTo>
                  <a:lnTo>
                    <a:pt x="355" y="131"/>
                  </a:lnTo>
                  <a:lnTo>
                    <a:pt x="359" y="135"/>
                  </a:lnTo>
                  <a:lnTo>
                    <a:pt x="362" y="100"/>
                  </a:lnTo>
                  <a:lnTo>
                    <a:pt x="365" y="85"/>
                  </a:lnTo>
                  <a:lnTo>
                    <a:pt x="368" y="76"/>
                  </a:lnTo>
                  <a:lnTo>
                    <a:pt x="371" y="102"/>
                  </a:lnTo>
                  <a:lnTo>
                    <a:pt x="374" y="110"/>
                  </a:lnTo>
                  <a:lnTo>
                    <a:pt x="377" y="69"/>
                  </a:lnTo>
                </a:path>
              </a:pathLst>
            </a:custGeom>
            <a:noFill/>
            <a:ln w="6350"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6" name="Freeform 83">
              <a:extLst>
                <a:ext uri="{FF2B5EF4-FFF2-40B4-BE49-F238E27FC236}">
                  <a16:creationId xmlns:a16="http://schemas.microsoft.com/office/drawing/2014/main" id="{338E4C51-1D5C-44A0-8A68-D8D84A614558}"/>
                </a:ext>
              </a:extLst>
            </p:cNvPr>
            <p:cNvSpPr>
              <a:spLocks/>
            </p:cNvSpPr>
            <p:nvPr/>
          </p:nvSpPr>
          <p:spPr bwMode="auto">
            <a:xfrm>
              <a:off x="4244" y="938"/>
              <a:ext cx="1635" cy="1011"/>
            </a:xfrm>
            <a:custGeom>
              <a:avLst/>
              <a:gdLst>
                <a:gd name="T0" fmla="*/ 3 w 377"/>
                <a:gd name="T1" fmla="*/ 62 h 233"/>
                <a:gd name="T2" fmla="*/ 9 w 377"/>
                <a:gd name="T3" fmla="*/ 65 h 233"/>
                <a:gd name="T4" fmla="*/ 15 w 377"/>
                <a:gd name="T5" fmla="*/ 87 h 233"/>
                <a:gd name="T6" fmla="*/ 22 w 377"/>
                <a:gd name="T7" fmla="*/ 101 h 233"/>
                <a:gd name="T8" fmla="*/ 28 w 377"/>
                <a:gd name="T9" fmla="*/ 113 h 233"/>
                <a:gd name="T10" fmla="*/ 34 w 377"/>
                <a:gd name="T11" fmla="*/ 119 h 233"/>
                <a:gd name="T12" fmla="*/ 40 w 377"/>
                <a:gd name="T13" fmla="*/ 119 h 233"/>
                <a:gd name="T14" fmla="*/ 47 w 377"/>
                <a:gd name="T15" fmla="*/ 74 h 233"/>
                <a:gd name="T16" fmla="*/ 53 w 377"/>
                <a:gd name="T17" fmla="*/ 54 h 233"/>
                <a:gd name="T18" fmla="*/ 59 w 377"/>
                <a:gd name="T19" fmla="*/ 32 h 233"/>
                <a:gd name="T20" fmla="*/ 66 w 377"/>
                <a:gd name="T21" fmla="*/ 1 h 233"/>
                <a:gd name="T22" fmla="*/ 72 w 377"/>
                <a:gd name="T23" fmla="*/ 20 h 233"/>
                <a:gd name="T24" fmla="*/ 78 w 377"/>
                <a:gd name="T25" fmla="*/ 29 h 233"/>
                <a:gd name="T26" fmla="*/ 85 w 377"/>
                <a:gd name="T27" fmla="*/ 28 h 233"/>
                <a:gd name="T28" fmla="*/ 91 w 377"/>
                <a:gd name="T29" fmla="*/ 0 h 233"/>
                <a:gd name="T30" fmla="*/ 97 w 377"/>
                <a:gd name="T31" fmla="*/ 30 h 233"/>
                <a:gd name="T32" fmla="*/ 103 w 377"/>
                <a:gd name="T33" fmla="*/ 50 h 233"/>
                <a:gd name="T34" fmla="*/ 110 w 377"/>
                <a:gd name="T35" fmla="*/ 66 h 233"/>
                <a:gd name="T36" fmla="*/ 116 w 377"/>
                <a:gd name="T37" fmla="*/ 81 h 233"/>
                <a:gd name="T38" fmla="*/ 122 w 377"/>
                <a:gd name="T39" fmla="*/ 100 h 233"/>
                <a:gd name="T40" fmla="*/ 129 w 377"/>
                <a:gd name="T41" fmla="*/ 92 h 233"/>
                <a:gd name="T42" fmla="*/ 135 w 377"/>
                <a:gd name="T43" fmla="*/ 67 h 233"/>
                <a:gd name="T44" fmla="*/ 141 w 377"/>
                <a:gd name="T45" fmla="*/ 90 h 233"/>
                <a:gd name="T46" fmla="*/ 148 w 377"/>
                <a:gd name="T47" fmla="*/ 114 h 233"/>
                <a:gd name="T48" fmla="*/ 154 w 377"/>
                <a:gd name="T49" fmla="*/ 134 h 233"/>
                <a:gd name="T50" fmla="*/ 160 w 377"/>
                <a:gd name="T51" fmla="*/ 100 h 233"/>
                <a:gd name="T52" fmla="*/ 166 w 377"/>
                <a:gd name="T53" fmla="*/ 74 h 233"/>
                <a:gd name="T54" fmla="*/ 173 w 377"/>
                <a:gd name="T55" fmla="*/ 35 h 233"/>
                <a:gd name="T56" fmla="*/ 179 w 377"/>
                <a:gd name="T57" fmla="*/ 18 h 233"/>
                <a:gd name="T58" fmla="*/ 185 w 377"/>
                <a:gd name="T59" fmla="*/ 72 h 233"/>
                <a:gd name="T60" fmla="*/ 192 w 377"/>
                <a:gd name="T61" fmla="*/ 132 h 233"/>
                <a:gd name="T62" fmla="*/ 198 w 377"/>
                <a:gd name="T63" fmla="*/ 155 h 233"/>
                <a:gd name="T64" fmla="*/ 204 w 377"/>
                <a:gd name="T65" fmla="*/ 172 h 233"/>
                <a:gd name="T66" fmla="*/ 211 w 377"/>
                <a:gd name="T67" fmla="*/ 176 h 233"/>
                <a:gd name="T68" fmla="*/ 217 w 377"/>
                <a:gd name="T69" fmla="*/ 182 h 233"/>
                <a:gd name="T70" fmla="*/ 223 w 377"/>
                <a:gd name="T71" fmla="*/ 190 h 233"/>
                <a:gd name="T72" fmla="*/ 229 w 377"/>
                <a:gd name="T73" fmla="*/ 195 h 233"/>
                <a:gd name="T74" fmla="*/ 236 w 377"/>
                <a:gd name="T75" fmla="*/ 200 h 233"/>
                <a:gd name="T76" fmla="*/ 242 w 377"/>
                <a:gd name="T77" fmla="*/ 202 h 233"/>
                <a:gd name="T78" fmla="*/ 248 w 377"/>
                <a:gd name="T79" fmla="*/ 208 h 233"/>
                <a:gd name="T80" fmla="*/ 255 w 377"/>
                <a:gd name="T81" fmla="*/ 212 h 233"/>
                <a:gd name="T82" fmla="*/ 261 w 377"/>
                <a:gd name="T83" fmla="*/ 216 h 233"/>
                <a:gd name="T84" fmla="*/ 267 w 377"/>
                <a:gd name="T85" fmla="*/ 227 h 233"/>
                <a:gd name="T86" fmla="*/ 274 w 377"/>
                <a:gd name="T87" fmla="*/ 225 h 233"/>
                <a:gd name="T88" fmla="*/ 280 w 377"/>
                <a:gd name="T89" fmla="*/ 226 h 233"/>
                <a:gd name="T90" fmla="*/ 286 w 377"/>
                <a:gd name="T91" fmla="*/ 225 h 233"/>
                <a:gd name="T92" fmla="*/ 292 w 377"/>
                <a:gd name="T93" fmla="*/ 229 h 233"/>
                <a:gd name="T94" fmla="*/ 299 w 377"/>
                <a:gd name="T95" fmla="*/ 232 h 233"/>
                <a:gd name="T96" fmla="*/ 305 w 377"/>
                <a:gd name="T97" fmla="*/ 143 h 233"/>
                <a:gd name="T98" fmla="*/ 311 w 377"/>
                <a:gd name="T99" fmla="*/ 113 h 233"/>
                <a:gd name="T100" fmla="*/ 318 w 377"/>
                <a:gd name="T101" fmla="*/ 120 h 233"/>
                <a:gd name="T102" fmla="*/ 324 w 377"/>
                <a:gd name="T103" fmla="*/ 130 h 233"/>
                <a:gd name="T104" fmla="*/ 330 w 377"/>
                <a:gd name="T105" fmla="*/ 109 h 233"/>
                <a:gd name="T106" fmla="*/ 336 w 377"/>
                <a:gd name="T107" fmla="*/ 80 h 233"/>
                <a:gd name="T108" fmla="*/ 343 w 377"/>
                <a:gd name="T109" fmla="*/ 98 h 233"/>
                <a:gd name="T110" fmla="*/ 349 w 377"/>
                <a:gd name="T111" fmla="*/ 102 h 233"/>
                <a:gd name="T112" fmla="*/ 355 w 377"/>
                <a:gd name="T113" fmla="*/ 114 h 233"/>
                <a:gd name="T114" fmla="*/ 362 w 377"/>
                <a:gd name="T115" fmla="*/ 92 h 233"/>
                <a:gd name="T116" fmla="*/ 368 w 377"/>
                <a:gd name="T117" fmla="*/ 57 h 233"/>
                <a:gd name="T118" fmla="*/ 374 w 377"/>
                <a:gd name="T119" fmla="*/ 6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7" h="233">
                  <a:moveTo>
                    <a:pt x="0" y="72"/>
                  </a:moveTo>
                  <a:lnTo>
                    <a:pt x="3" y="62"/>
                  </a:lnTo>
                  <a:lnTo>
                    <a:pt x="6" y="57"/>
                  </a:lnTo>
                  <a:lnTo>
                    <a:pt x="9" y="65"/>
                  </a:lnTo>
                  <a:lnTo>
                    <a:pt x="12" y="77"/>
                  </a:lnTo>
                  <a:lnTo>
                    <a:pt x="15" y="87"/>
                  </a:lnTo>
                  <a:lnTo>
                    <a:pt x="18" y="92"/>
                  </a:lnTo>
                  <a:lnTo>
                    <a:pt x="22" y="101"/>
                  </a:lnTo>
                  <a:lnTo>
                    <a:pt x="25" y="108"/>
                  </a:lnTo>
                  <a:lnTo>
                    <a:pt x="28" y="113"/>
                  </a:lnTo>
                  <a:lnTo>
                    <a:pt x="31" y="117"/>
                  </a:lnTo>
                  <a:lnTo>
                    <a:pt x="34" y="119"/>
                  </a:lnTo>
                  <a:lnTo>
                    <a:pt x="37" y="121"/>
                  </a:lnTo>
                  <a:lnTo>
                    <a:pt x="40" y="119"/>
                  </a:lnTo>
                  <a:lnTo>
                    <a:pt x="44" y="95"/>
                  </a:lnTo>
                  <a:lnTo>
                    <a:pt x="47" y="74"/>
                  </a:lnTo>
                  <a:lnTo>
                    <a:pt x="50" y="53"/>
                  </a:lnTo>
                  <a:lnTo>
                    <a:pt x="53" y="54"/>
                  </a:lnTo>
                  <a:lnTo>
                    <a:pt x="56" y="56"/>
                  </a:lnTo>
                  <a:lnTo>
                    <a:pt x="59" y="32"/>
                  </a:lnTo>
                  <a:lnTo>
                    <a:pt x="63" y="16"/>
                  </a:lnTo>
                  <a:lnTo>
                    <a:pt x="66" y="1"/>
                  </a:lnTo>
                  <a:lnTo>
                    <a:pt x="69" y="15"/>
                  </a:lnTo>
                  <a:lnTo>
                    <a:pt x="72" y="20"/>
                  </a:lnTo>
                  <a:lnTo>
                    <a:pt x="75" y="25"/>
                  </a:lnTo>
                  <a:lnTo>
                    <a:pt x="78" y="29"/>
                  </a:lnTo>
                  <a:lnTo>
                    <a:pt x="81" y="39"/>
                  </a:lnTo>
                  <a:lnTo>
                    <a:pt x="85" y="28"/>
                  </a:lnTo>
                  <a:lnTo>
                    <a:pt x="88" y="12"/>
                  </a:lnTo>
                  <a:lnTo>
                    <a:pt x="91" y="0"/>
                  </a:lnTo>
                  <a:lnTo>
                    <a:pt x="94" y="10"/>
                  </a:lnTo>
                  <a:lnTo>
                    <a:pt x="97" y="30"/>
                  </a:lnTo>
                  <a:lnTo>
                    <a:pt x="100" y="41"/>
                  </a:lnTo>
                  <a:lnTo>
                    <a:pt x="103" y="50"/>
                  </a:lnTo>
                  <a:lnTo>
                    <a:pt x="107" y="58"/>
                  </a:lnTo>
                  <a:lnTo>
                    <a:pt x="110" y="66"/>
                  </a:lnTo>
                  <a:lnTo>
                    <a:pt x="113" y="74"/>
                  </a:lnTo>
                  <a:lnTo>
                    <a:pt x="116" y="81"/>
                  </a:lnTo>
                  <a:lnTo>
                    <a:pt x="119" y="91"/>
                  </a:lnTo>
                  <a:lnTo>
                    <a:pt x="122" y="100"/>
                  </a:lnTo>
                  <a:lnTo>
                    <a:pt x="125" y="106"/>
                  </a:lnTo>
                  <a:lnTo>
                    <a:pt x="129" y="92"/>
                  </a:lnTo>
                  <a:lnTo>
                    <a:pt x="132" y="79"/>
                  </a:lnTo>
                  <a:lnTo>
                    <a:pt x="135" y="67"/>
                  </a:lnTo>
                  <a:lnTo>
                    <a:pt x="138" y="78"/>
                  </a:lnTo>
                  <a:lnTo>
                    <a:pt x="141" y="90"/>
                  </a:lnTo>
                  <a:lnTo>
                    <a:pt x="144" y="102"/>
                  </a:lnTo>
                  <a:lnTo>
                    <a:pt x="148" y="114"/>
                  </a:lnTo>
                  <a:lnTo>
                    <a:pt x="151" y="121"/>
                  </a:lnTo>
                  <a:lnTo>
                    <a:pt x="154" y="134"/>
                  </a:lnTo>
                  <a:lnTo>
                    <a:pt x="157" y="116"/>
                  </a:lnTo>
                  <a:lnTo>
                    <a:pt x="160" y="100"/>
                  </a:lnTo>
                  <a:lnTo>
                    <a:pt x="163" y="76"/>
                  </a:lnTo>
                  <a:lnTo>
                    <a:pt x="166" y="74"/>
                  </a:lnTo>
                  <a:lnTo>
                    <a:pt x="170" y="57"/>
                  </a:lnTo>
                  <a:lnTo>
                    <a:pt x="173" y="35"/>
                  </a:lnTo>
                  <a:lnTo>
                    <a:pt x="176" y="15"/>
                  </a:lnTo>
                  <a:lnTo>
                    <a:pt x="179" y="18"/>
                  </a:lnTo>
                  <a:lnTo>
                    <a:pt x="182" y="34"/>
                  </a:lnTo>
                  <a:lnTo>
                    <a:pt x="185" y="72"/>
                  </a:lnTo>
                  <a:lnTo>
                    <a:pt x="188" y="104"/>
                  </a:lnTo>
                  <a:lnTo>
                    <a:pt x="192" y="132"/>
                  </a:lnTo>
                  <a:lnTo>
                    <a:pt x="195" y="145"/>
                  </a:lnTo>
                  <a:lnTo>
                    <a:pt x="198" y="155"/>
                  </a:lnTo>
                  <a:lnTo>
                    <a:pt x="201" y="164"/>
                  </a:lnTo>
                  <a:lnTo>
                    <a:pt x="204" y="172"/>
                  </a:lnTo>
                  <a:lnTo>
                    <a:pt x="207" y="177"/>
                  </a:lnTo>
                  <a:lnTo>
                    <a:pt x="211" y="176"/>
                  </a:lnTo>
                  <a:lnTo>
                    <a:pt x="214" y="178"/>
                  </a:lnTo>
                  <a:lnTo>
                    <a:pt x="217" y="182"/>
                  </a:lnTo>
                  <a:lnTo>
                    <a:pt x="220" y="188"/>
                  </a:lnTo>
                  <a:lnTo>
                    <a:pt x="223" y="190"/>
                  </a:lnTo>
                  <a:lnTo>
                    <a:pt x="226" y="192"/>
                  </a:lnTo>
                  <a:lnTo>
                    <a:pt x="229" y="195"/>
                  </a:lnTo>
                  <a:lnTo>
                    <a:pt x="233" y="197"/>
                  </a:lnTo>
                  <a:lnTo>
                    <a:pt x="236" y="200"/>
                  </a:lnTo>
                  <a:lnTo>
                    <a:pt x="239" y="201"/>
                  </a:lnTo>
                  <a:lnTo>
                    <a:pt x="242" y="202"/>
                  </a:lnTo>
                  <a:lnTo>
                    <a:pt x="245" y="205"/>
                  </a:lnTo>
                  <a:lnTo>
                    <a:pt x="248" y="208"/>
                  </a:lnTo>
                  <a:lnTo>
                    <a:pt x="251" y="211"/>
                  </a:lnTo>
                  <a:lnTo>
                    <a:pt x="255" y="212"/>
                  </a:lnTo>
                  <a:lnTo>
                    <a:pt x="258" y="214"/>
                  </a:lnTo>
                  <a:lnTo>
                    <a:pt x="261" y="216"/>
                  </a:lnTo>
                  <a:lnTo>
                    <a:pt x="264" y="224"/>
                  </a:lnTo>
                  <a:lnTo>
                    <a:pt x="267" y="227"/>
                  </a:lnTo>
                  <a:lnTo>
                    <a:pt x="270" y="230"/>
                  </a:lnTo>
                  <a:lnTo>
                    <a:pt x="274" y="225"/>
                  </a:lnTo>
                  <a:lnTo>
                    <a:pt x="277" y="226"/>
                  </a:lnTo>
                  <a:lnTo>
                    <a:pt x="280" y="226"/>
                  </a:lnTo>
                  <a:lnTo>
                    <a:pt x="283" y="226"/>
                  </a:lnTo>
                  <a:lnTo>
                    <a:pt x="286" y="225"/>
                  </a:lnTo>
                  <a:lnTo>
                    <a:pt x="289" y="227"/>
                  </a:lnTo>
                  <a:lnTo>
                    <a:pt x="292" y="229"/>
                  </a:lnTo>
                  <a:lnTo>
                    <a:pt x="296" y="233"/>
                  </a:lnTo>
                  <a:lnTo>
                    <a:pt x="299" y="232"/>
                  </a:lnTo>
                  <a:lnTo>
                    <a:pt x="302" y="185"/>
                  </a:lnTo>
                  <a:lnTo>
                    <a:pt x="305" y="143"/>
                  </a:lnTo>
                  <a:lnTo>
                    <a:pt x="308" y="104"/>
                  </a:lnTo>
                  <a:lnTo>
                    <a:pt x="311" y="113"/>
                  </a:lnTo>
                  <a:lnTo>
                    <a:pt x="314" y="116"/>
                  </a:lnTo>
                  <a:lnTo>
                    <a:pt x="318" y="120"/>
                  </a:lnTo>
                  <a:lnTo>
                    <a:pt x="321" y="124"/>
                  </a:lnTo>
                  <a:lnTo>
                    <a:pt x="324" y="130"/>
                  </a:lnTo>
                  <a:lnTo>
                    <a:pt x="327" y="133"/>
                  </a:lnTo>
                  <a:lnTo>
                    <a:pt x="330" y="109"/>
                  </a:lnTo>
                  <a:lnTo>
                    <a:pt x="333" y="92"/>
                  </a:lnTo>
                  <a:lnTo>
                    <a:pt x="336" y="80"/>
                  </a:lnTo>
                  <a:lnTo>
                    <a:pt x="340" y="94"/>
                  </a:lnTo>
                  <a:lnTo>
                    <a:pt x="343" y="98"/>
                  </a:lnTo>
                  <a:lnTo>
                    <a:pt x="346" y="99"/>
                  </a:lnTo>
                  <a:lnTo>
                    <a:pt x="349" y="102"/>
                  </a:lnTo>
                  <a:lnTo>
                    <a:pt x="352" y="106"/>
                  </a:lnTo>
                  <a:lnTo>
                    <a:pt x="355" y="114"/>
                  </a:lnTo>
                  <a:lnTo>
                    <a:pt x="359" y="114"/>
                  </a:lnTo>
                  <a:lnTo>
                    <a:pt x="362" y="92"/>
                  </a:lnTo>
                  <a:lnTo>
                    <a:pt x="365" y="70"/>
                  </a:lnTo>
                  <a:lnTo>
                    <a:pt x="368" y="57"/>
                  </a:lnTo>
                  <a:lnTo>
                    <a:pt x="371" y="67"/>
                  </a:lnTo>
                  <a:lnTo>
                    <a:pt x="374" y="60"/>
                  </a:lnTo>
                  <a:lnTo>
                    <a:pt x="377" y="33"/>
                  </a:lnTo>
                </a:path>
              </a:pathLst>
            </a:custGeom>
            <a:noFill/>
            <a:ln w="6350"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7" name="Rectangle 84">
              <a:extLst>
                <a:ext uri="{FF2B5EF4-FFF2-40B4-BE49-F238E27FC236}">
                  <a16:creationId xmlns:a16="http://schemas.microsoft.com/office/drawing/2014/main" id="{BEF5AACB-EC8D-442E-9A98-712362722A22}"/>
                </a:ext>
              </a:extLst>
            </p:cNvPr>
            <p:cNvSpPr>
              <a:spLocks noChangeArrowheads="1"/>
            </p:cNvSpPr>
            <p:nvPr/>
          </p:nvSpPr>
          <p:spPr bwMode="auto">
            <a:xfrm>
              <a:off x="3967" y="1779"/>
              <a:ext cx="11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3E4268"/>
                  </a:solidFill>
                  <a:effectLst/>
                  <a:latin typeface="Century Gothic" panose="020B0502020202020204" pitchFamily="34" charset="0"/>
                </a:rPr>
                <a:t>0.20</a:t>
              </a:r>
              <a:endParaRPr kumimoji="0" lang="en-US" altLang="en-US" sz="2400" b="0" i="0" u="none" strike="noStrike" cap="none" normalizeH="0" baseline="0">
                <a:ln>
                  <a:noFill/>
                </a:ln>
                <a:solidFill>
                  <a:srgbClr val="3E4268"/>
                </a:solidFill>
                <a:effectLst/>
                <a:latin typeface="Century Gothic" panose="020B0502020202020204" pitchFamily="34" charset="0"/>
              </a:endParaRPr>
            </a:p>
          </p:txBody>
        </p:sp>
        <p:sp>
          <p:nvSpPr>
            <p:cNvPr id="838" name="Rectangle 85">
              <a:extLst>
                <a:ext uri="{FF2B5EF4-FFF2-40B4-BE49-F238E27FC236}">
                  <a16:creationId xmlns:a16="http://schemas.microsoft.com/office/drawing/2014/main" id="{F56F5FE9-860E-4700-810A-21D01F2C432F}"/>
                </a:ext>
              </a:extLst>
            </p:cNvPr>
            <p:cNvSpPr>
              <a:spLocks noChangeArrowheads="1"/>
            </p:cNvSpPr>
            <p:nvPr/>
          </p:nvSpPr>
          <p:spPr bwMode="auto">
            <a:xfrm>
              <a:off x="3967" y="1571"/>
              <a:ext cx="11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3E4268"/>
                  </a:solidFill>
                  <a:effectLst/>
                  <a:latin typeface="Century Gothic" panose="020B0502020202020204" pitchFamily="34" charset="0"/>
                </a:rPr>
                <a:t>0.25</a:t>
              </a:r>
              <a:endParaRPr kumimoji="0" lang="en-US" altLang="en-US" sz="2400" b="0" i="0" u="none" strike="noStrike" cap="none" normalizeH="0" baseline="0">
                <a:ln>
                  <a:noFill/>
                </a:ln>
                <a:solidFill>
                  <a:srgbClr val="3E4268"/>
                </a:solidFill>
                <a:effectLst/>
                <a:latin typeface="Century Gothic" panose="020B0502020202020204" pitchFamily="34" charset="0"/>
              </a:endParaRPr>
            </a:p>
          </p:txBody>
        </p:sp>
        <p:sp>
          <p:nvSpPr>
            <p:cNvPr id="839" name="Rectangle 86">
              <a:extLst>
                <a:ext uri="{FF2B5EF4-FFF2-40B4-BE49-F238E27FC236}">
                  <a16:creationId xmlns:a16="http://schemas.microsoft.com/office/drawing/2014/main" id="{935BFA0A-6955-483F-B9D5-9BEDFA74EE83}"/>
                </a:ext>
              </a:extLst>
            </p:cNvPr>
            <p:cNvSpPr>
              <a:spLocks noChangeArrowheads="1"/>
            </p:cNvSpPr>
            <p:nvPr/>
          </p:nvSpPr>
          <p:spPr bwMode="auto">
            <a:xfrm>
              <a:off x="3967" y="1363"/>
              <a:ext cx="11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3E4268"/>
                  </a:solidFill>
                  <a:effectLst/>
                  <a:latin typeface="Century Gothic" panose="020B0502020202020204" pitchFamily="34" charset="0"/>
                </a:rPr>
                <a:t>0.30</a:t>
              </a:r>
              <a:endParaRPr kumimoji="0" lang="en-US" altLang="en-US" sz="2400" b="0" i="0" u="none" strike="noStrike" cap="none" normalizeH="0" baseline="0">
                <a:ln>
                  <a:noFill/>
                </a:ln>
                <a:solidFill>
                  <a:srgbClr val="3E4268"/>
                </a:solidFill>
                <a:effectLst/>
                <a:latin typeface="Century Gothic" panose="020B0502020202020204" pitchFamily="34" charset="0"/>
              </a:endParaRPr>
            </a:p>
          </p:txBody>
        </p:sp>
        <p:sp>
          <p:nvSpPr>
            <p:cNvPr id="840" name="Rectangle 87">
              <a:extLst>
                <a:ext uri="{FF2B5EF4-FFF2-40B4-BE49-F238E27FC236}">
                  <a16:creationId xmlns:a16="http://schemas.microsoft.com/office/drawing/2014/main" id="{435CEB29-70FC-43FD-8A02-01AAD3460317}"/>
                </a:ext>
              </a:extLst>
            </p:cNvPr>
            <p:cNvSpPr>
              <a:spLocks noChangeArrowheads="1"/>
            </p:cNvSpPr>
            <p:nvPr/>
          </p:nvSpPr>
          <p:spPr bwMode="auto">
            <a:xfrm>
              <a:off x="3967" y="1154"/>
              <a:ext cx="11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3E4268"/>
                  </a:solidFill>
                  <a:effectLst/>
                  <a:latin typeface="Century Gothic" panose="020B0502020202020204" pitchFamily="34" charset="0"/>
                </a:rPr>
                <a:t>0.35</a:t>
              </a:r>
              <a:endParaRPr kumimoji="0" lang="en-US" altLang="en-US" sz="2400" b="0" i="0" u="none" strike="noStrike" cap="none" normalizeH="0" baseline="0">
                <a:ln>
                  <a:noFill/>
                </a:ln>
                <a:solidFill>
                  <a:srgbClr val="3E4268"/>
                </a:solidFill>
                <a:effectLst/>
                <a:latin typeface="Century Gothic" panose="020B0502020202020204" pitchFamily="34" charset="0"/>
              </a:endParaRPr>
            </a:p>
          </p:txBody>
        </p:sp>
        <p:sp>
          <p:nvSpPr>
            <p:cNvPr id="841" name="Rectangle 88">
              <a:extLst>
                <a:ext uri="{FF2B5EF4-FFF2-40B4-BE49-F238E27FC236}">
                  <a16:creationId xmlns:a16="http://schemas.microsoft.com/office/drawing/2014/main" id="{043CAFE6-F789-42B9-9A4B-18BB79109043}"/>
                </a:ext>
              </a:extLst>
            </p:cNvPr>
            <p:cNvSpPr>
              <a:spLocks noChangeArrowheads="1"/>
            </p:cNvSpPr>
            <p:nvPr/>
          </p:nvSpPr>
          <p:spPr bwMode="auto">
            <a:xfrm>
              <a:off x="3967" y="946"/>
              <a:ext cx="11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E4268"/>
                  </a:solidFill>
                  <a:effectLst/>
                  <a:latin typeface="Century Gothic" panose="020B0502020202020204" pitchFamily="34" charset="0"/>
                </a:rPr>
                <a:t>0.40</a:t>
              </a:r>
              <a:endParaRPr kumimoji="0" lang="en-US" altLang="en-US" sz="2400" b="0" i="0" u="none" strike="noStrike" cap="none" normalizeH="0" baseline="0" dirty="0">
                <a:ln>
                  <a:noFill/>
                </a:ln>
                <a:solidFill>
                  <a:srgbClr val="3E4268"/>
                </a:solidFill>
                <a:effectLst/>
                <a:latin typeface="Century Gothic" panose="020B0502020202020204" pitchFamily="34" charset="0"/>
              </a:endParaRPr>
            </a:p>
          </p:txBody>
        </p:sp>
        <p:sp>
          <p:nvSpPr>
            <p:cNvPr id="842" name="Line 89">
              <a:extLst>
                <a:ext uri="{FF2B5EF4-FFF2-40B4-BE49-F238E27FC236}">
                  <a16:creationId xmlns:a16="http://schemas.microsoft.com/office/drawing/2014/main" id="{11AF16D9-326C-4711-8678-B1E2CF9B4A9F}"/>
                </a:ext>
              </a:extLst>
            </p:cNvPr>
            <p:cNvSpPr>
              <a:spLocks noChangeShapeType="1"/>
            </p:cNvSpPr>
            <p:nvPr/>
          </p:nvSpPr>
          <p:spPr bwMode="auto">
            <a:xfrm>
              <a:off x="4114" y="1801"/>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3" name="Line 90">
              <a:extLst>
                <a:ext uri="{FF2B5EF4-FFF2-40B4-BE49-F238E27FC236}">
                  <a16:creationId xmlns:a16="http://schemas.microsoft.com/office/drawing/2014/main" id="{F5282039-5C07-4D18-8B88-12B174A8E314}"/>
                </a:ext>
              </a:extLst>
            </p:cNvPr>
            <p:cNvSpPr>
              <a:spLocks noChangeShapeType="1"/>
            </p:cNvSpPr>
            <p:nvPr/>
          </p:nvSpPr>
          <p:spPr bwMode="auto">
            <a:xfrm>
              <a:off x="4114" y="1593"/>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4" name="Line 91">
              <a:extLst>
                <a:ext uri="{FF2B5EF4-FFF2-40B4-BE49-F238E27FC236}">
                  <a16:creationId xmlns:a16="http://schemas.microsoft.com/office/drawing/2014/main" id="{416174A6-BB15-49E1-B8D3-4B543503F588}"/>
                </a:ext>
              </a:extLst>
            </p:cNvPr>
            <p:cNvSpPr>
              <a:spLocks noChangeShapeType="1"/>
            </p:cNvSpPr>
            <p:nvPr/>
          </p:nvSpPr>
          <p:spPr bwMode="auto">
            <a:xfrm>
              <a:off x="4114" y="1385"/>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5" name="Line 92">
              <a:extLst>
                <a:ext uri="{FF2B5EF4-FFF2-40B4-BE49-F238E27FC236}">
                  <a16:creationId xmlns:a16="http://schemas.microsoft.com/office/drawing/2014/main" id="{67F9F420-EE85-4042-97E4-2EEA19D1F08B}"/>
                </a:ext>
              </a:extLst>
            </p:cNvPr>
            <p:cNvSpPr>
              <a:spLocks noChangeShapeType="1"/>
            </p:cNvSpPr>
            <p:nvPr/>
          </p:nvSpPr>
          <p:spPr bwMode="auto">
            <a:xfrm>
              <a:off x="4114" y="1176"/>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6" name="Line 93">
              <a:extLst>
                <a:ext uri="{FF2B5EF4-FFF2-40B4-BE49-F238E27FC236}">
                  <a16:creationId xmlns:a16="http://schemas.microsoft.com/office/drawing/2014/main" id="{A360FB33-0ED5-4F3B-A93E-B95D4B89FB6F}"/>
                </a:ext>
              </a:extLst>
            </p:cNvPr>
            <p:cNvSpPr>
              <a:spLocks noChangeShapeType="1"/>
            </p:cNvSpPr>
            <p:nvPr/>
          </p:nvSpPr>
          <p:spPr bwMode="auto">
            <a:xfrm>
              <a:off x="4114" y="968"/>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7" name="Line 94">
              <a:extLst>
                <a:ext uri="{FF2B5EF4-FFF2-40B4-BE49-F238E27FC236}">
                  <a16:creationId xmlns:a16="http://schemas.microsoft.com/office/drawing/2014/main" id="{ECFC20EC-BFA2-4F1B-BEED-BCDA3FC8EB7F}"/>
                </a:ext>
              </a:extLst>
            </p:cNvPr>
            <p:cNvSpPr>
              <a:spLocks noChangeShapeType="1"/>
            </p:cNvSpPr>
            <p:nvPr/>
          </p:nvSpPr>
          <p:spPr bwMode="auto">
            <a:xfrm flipV="1">
              <a:off x="4214" y="2001"/>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8" name="Line 95">
              <a:extLst>
                <a:ext uri="{FF2B5EF4-FFF2-40B4-BE49-F238E27FC236}">
                  <a16:creationId xmlns:a16="http://schemas.microsoft.com/office/drawing/2014/main" id="{96500E80-E7DC-4540-9003-A4EBC4E4E5AF}"/>
                </a:ext>
              </a:extLst>
            </p:cNvPr>
            <p:cNvSpPr>
              <a:spLocks noChangeShapeType="1"/>
            </p:cNvSpPr>
            <p:nvPr/>
          </p:nvSpPr>
          <p:spPr bwMode="auto">
            <a:xfrm flipV="1">
              <a:off x="4639" y="2001"/>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9" name="Line 96">
              <a:extLst>
                <a:ext uri="{FF2B5EF4-FFF2-40B4-BE49-F238E27FC236}">
                  <a16:creationId xmlns:a16="http://schemas.microsoft.com/office/drawing/2014/main" id="{F1721C0E-F295-4E70-9390-090317FDFF0C}"/>
                </a:ext>
              </a:extLst>
            </p:cNvPr>
            <p:cNvSpPr>
              <a:spLocks noChangeShapeType="1"/>
            </p:cNvSpPr>
            <p:nvPr/>
          </p:nvSpPr>
          <p:spPr bwMode="auto">
            <a:xfrm flipV="1">
              <a:off x="5059" y="2001"/>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0" name="Line 97">
              <a:extLst>
                <a:ext uri="{FF2B5EF4-FFF2-40B4-BE49-F238E27FC236}">
                  <a16:creationId xmlns:a16="http://schemas.microsoft.com/office/drawing/2014/main" id="{C049B12A-2968-492C-9D40-4D28D4C5CCDF}"/>
                </a:ext>
              </a:extLst>
            </p:cNvPr>
            <p:cNvSpPr>
              <a:spLocks noChangeShapeType="1"/>
            </p:cNvSpPr>
            <p:nvPr/>
          </p:nvSpPr>
          <p:spPr bwMode="auto">
            <a:xfrm flipV="1">
              <a:off x="5471" y="2001"/>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1" name="Line 98">
              <a:extLst>
                <a:ext uri="{FF2B5EF4-FFF2-40B4-BE49-F238E27FC236}">
                  <a16:creationId xmlns:a16="http://schemas.microsoft.com/office/drawing/2014/main" id="{3AFA42B5-ED5D-430E-8828-A597B7A80A9D}"/>
                </a:ext>
              </a:extLst>
            </p:cNvPr>
            <p:cNvSpPr>
              <a:spLocks noChangeShapeType="1"/>
            </p:cNvSpPr>
            <p:nvPr/>
          </p:nvSpPr>
          <p:spPr bwMode="auto">
            <a:xfrm flipV="1">
              <a:off x="5896" y="2001"/>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2" name="Rectangle 99">
              <a:extLst>
                <a:ext uri="{FF2B5EF4-FFF2-40B4-BE49-F238E27FC236}">
                  <a16:creationId xmlns:a16="http://schemas.microsoft.com/office/drawing/2014/main" id="{2C005FEB-C492-4D2D-A6FB-A7FE7F6D5B8F}"/>
                </a:ext>
              </a:extLst>
            </p:cNvPr>
            <p:cNvSpPr>
              <a:spLocks noChangeArrowheads="1"/>
            </p:cNvSpPr>
            <p:nvPr/>
          </p:nvSpPr>
          <p:spPr bwMode="auto">
            <a:xfrm>
              <a:off x="4167" y="2031"/>
              <a:ext cx="7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53" name="Rectangle 100">
              <a:extLst>
                <a:ext uri="{FF2B5EF4-FFF2-40B4-BE49-F238E27FC236}">
                  <a16:creationId xmlns:a16="http://schemas.microsoft.com/office/drawing/2014/main" id="{3E3D4621-6B7E-4C07-A1B6-A92E47E006D6}"/>
                </a:ext>
              </a:extLst>
            </p:cNvPr>
            <p:cNvSpPr>
              <a:spLocks noChangeArrowheads="1"/>
            </p:cNvSpPr>
            <p:nvPr/>
          </p:nvSpPr>
          <p:spPr bwMode="auto">
            <a:xfrm>
              <a:off x="4576" y="2031"/>
              <a:ext cx="1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54" name="Rectangle 101">
              <a:extLst>
                <a:ext uri="{FF2B5EF4-FFF2-40B4-BE49-F238E27FC236}">
                  <a16:creationId xmlns:a16="http://schemas.microsoft.com/office/drawing/2014/main" id="{92110016-C2DC-464F-B67D-1ECA4FA301D1}"/>
                </a:ext>
              </a:extLst>
            </p:cNvPr>
            <p:cNvSpPr>
              <a:spLocks noChangeArrowheads="1"/>
            </p:cNvSpPr>
            <p:nvPr/>
          </p:nvSpPr>
          <p:spPr bwMode="auto">
            <a:xfrm>
              <a:off x="4996" y="2031"/>
              <a:ext cx="10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55" name="Rectangle 102">
              <a:extLst>
                <a:ext uri="{FF2B5EF4-FFF2-40B4-BE49-F238E27FC236}">
                  <a16:creationId xmlns:a16="http://schemas.microsoft.com/office/drawing/2014/main" id="{D250CB9D-1D60-4706-BC47-69E16EF913A6}"/>
                </a:ext>
              </a:extLst>
            </p:cNvPr>
            <p:cNvSpPr>
              <a:spLocks noChangeArrowheads="1"/>
            </p:cNvSpPr>
            <p:nvPr/>
          </p:nvSpPr>
          <p:spPr bwMode="auto">
            <a:xfrm>
              <a:off x="5415" y="2031"/>
              <a:ext cx="10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56" name="Rectangle 103">
              <a:extLst>
                <a:ext uri="{FF2B5EF4-FFF2-40B4-BE49-F238E27FC236}">
                  <a16:creationId xmlns:a16="http://schemas.microsoft.com/office/drawing/2014/main" id="{C108ABF1-8BBA-415E-8CDE-4039B0D3385A}"/>
                </a:ext>
              </a:extLst>
            </p:cNvPr>
            <p:cNvSpPr>
              <a:spLocks noChangeArrowheads="1"/>
            </p:cNvSpPr>
            <p:nvPr/>
          </p:nvSpPr>
          <p:spPr bwMode="auto">
            <a:xfrm>
              <a:off x="5833" y="2031"/>
              <a:ext cx="1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57" name="Rectangle 104">
              <a:extLst>
                <a:ext uri="{FF2B5EF4-FFF2-40B4-BE49-F238E27FC236}">
                  <a16:creationId xmlns:a16="http://schemas.microsoft.com/office/drawing/2014/main" id="{52A484AE-C647-4928-8F45-4FE4109F36D7}"/>
                </a:ext>
              </a:extLst>
            </p:cNvPr>
            <p:cNvSpPr>
              <a:spLocks noChangeArrowheads="1"/>
            </p:cNvSpPr>
            <p:nvPr/>
          </p:nvSpPr>
          <p:spPr bwMode="auto">
            <a:xfrm>
              <a:off x="4947" y="2092"/>
              <a:ext cx="1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Time</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58" name="Rectangle 105">
              <a:extLst>
                <a:ext uri="{FF2B5EF4-FFF2-40B4-BE49-F238E27FC236}">
                  <a16:creationId xmlns:a16="http://schemas.microsoft.com/office/drawing/2014/main" id="{A98E39BC-9FC0-4341-9F1A-0D2E9E9F9769}"/>
                </a:ext>
              </a:extLst>
            </p:cNvPr>
            <p:cNvSpPr>
              <a:spLocks noChangeArrowheads="1"/>
            </p:cNvSpPr>
            <p:nvPr/>
          </p:nvSpPr>
          <p:spPr bwMode="auto">
            <a:xfrm rot="16200000">
              <a:off x="3522" y="1387"/>
              <a:ext cx="666"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Soil Moisture</a:t>
              </a:r>
              <a:endParaRPr kumimoji="0" lang="en-US" altLang="en-US" sz="2400" b="0" i="0" u="none" strike="noStrike" cap="none" normalizeH="0" baseline="0" dirty="0">
                <a:ln>
                  <a:noFill/>
                </a:ln>
                <a:solidFill>
                  <a:srgbClr val="3E4268"/>
                </a:solidFill>
                <a:effectLst/>
                <a:latin typeface="Century Gothic" panose="020B0502020202020204" pitchFamily="34" charset="0"/>
              </a:endParaRPr>
            </a:p>
          </p:txBody>
        </p:sp>
        <p:sp>
          <p:nvSpPr>
            <p:cNvPr id="859" name="Rectangle 106">
              <a:extLst>
                <a:ext uri="{FF2B5EF4-FFF2-40B4-BE49-F238E27FC236}">
                  <a16:creationId xmlns:a16="http://schemas.microsoft.com/office/drawing/2014/main" id="{C5C3C01A-C1D5-44AE-BD9D-1A1324CDD33D}"/>
                </a:ext>
              </a:extLst>
            </p:cNvPr>
            <p:cNvSpPr>
              <a:spLocks noChangeArrowheads="1"/>
            </p:cNvSpPr>
            <p:nvPr/>
          </p:nvSpPr>
          <p:spPr bwMode="auto">
            <a:xfrm>
              <a:off x="6026" y="1246"/>
              <a:ext cx="559"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869" name="Rectangle 116">
              <a:extLst>
                <a:ext uri="{FF2B5EF4-FFF2-40B4-BE49-F238E27FC236}">
                  <a16:creationId xmlns:a16="http://schemas.microsoft.com/office/drawing/2014/main" id="{22FC8256-1349-4476-9207-0D214C32F8C3}"/>
                </a:ext>
              </a:extLst>
            </p:cNvPr>
            <p:cNvSpPr>
              <a:spLocks noChangeArrowheads="1"/>
            </p:cNvSpPr>
            <p:nvPr/>
          </p:nvSpPr>
          <p:spPr bwMode="auto">
            <a:xfrm>
              <a:off x="4132" y="751"/>
              <a:ext cx="18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FCHV</a:t>
              </a:r>
              <a:endParaRPr kumimoji="0" lang="en-US" altLang="en-US" sz="2400" b="0" i="0" u="none" strike="noStrike" cap="none" normalizeH="0" baseline="0" dirty="0">
                <a:ln>
                  <a:noFill/>
                </a:ln>
                <a:solidFill>
                  <a:srgbClr val="3E4268"/>
                </a:solidFill>
                <a:effectLst/>
                <a:latin typeface="Century Gothic" panose="020B0502020202020204" pitchFamily="34" charset="0"/>
              </a:endParaRPr>
            </a:p>
          </p:txBody>
        </p:sp>
        <p:sp>
          <p:nvSpPr>
            <p:cNvPr id="870" name="Rectangle 117">
              <a:extLst>
                <a:ext uri="{FF2B5EF4-FFF2-40B4-BE49-F238E27FC236}">
                  <a16:creationId xmlns:a16="http://schemas.microsoft.com/office/drawing/2014/main" id="{7F23DDBE-04B0-4B80-B816-F78F969D7AA7}"/>
                </a:ext>
              </a:extLst>
            </p:cNvPr>
            <p:cNvSpPr>
              <a:spLocks noChangeArrowheads="1"/>
            </p:cNvSpPr>
            <p:nvPr/>
          </p:nvSpPr>
          <p:spPr bwMode="auto">
            <a:xfrm>
              <a:off x="4132" y="651"/>
              <a:ext cx="133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3E4268"/>
                  </a:solidFill>
                  <a:effectLst/>
                  <a:latin typeface="Century Gothic" panose="020B0502020202020204" pitchFamily="34" charset="0"/>
                </a:rPr>
                <a:t>SMAP vs. </a:t>
              </a:r>
              <a:r>
                <a:rPr kumimoji="0" lang="en-US" altLang="en-US" sz="105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050" b="0" i="0" u="none" strike="noStrike" cap="none" normalizeH="0" baseline="0" dirty="0">
                  <a:ln>
                    <a:noFill/>
                  </a:ln>
                  <a:solidFill>
                    <a:srgbClr val="3E4268"/>
                  </a:solidFill>
                  <a:effectLst/>
                  <a:latin typeface="Century Gothic" panose="020B0502020202020204" pitchFamily="34" charset="0"/>
                </a:rPr>
                <a:t> 3-Day Rolling Means</a:t>
              </a:r>
              <a:endParaRPr kumimoji="0" lang="en-US" altLang="en-US" sz="2400" b="0" i="0" u="none" strike="noStrike" cap="none" normalizeH="0" baseline="0" dirty="0">
                <a:ln>
                  <a:noFill/>
                </a:ln>
                <a:solidFill>
                  <a:srgbClr val="3E4268"/>
                </a:solidFill>
                <a:effectLst/>
                <a:latin typeface="Century Gothic" panose="020B0502020202020204" pitchFamily="34" charset="0"/>
              </a:endParaRPr>
            </a:p>
          </p:txBody>
        </p:sp>
      </p:grpSp>
      <p:grpSp>
        <p:nvGrpSpPr>
          <p:cNvPr id="871" name="Group 120">
            <a:extLst>
              <a:ext uri="{FF2B5EF4-FFF2-40B4-BE49-F238E27FC236}">
                <a16:creationId xmlns:a16="http://schemas.microsoft.com/office/drawing/2014/main" id="{20593779-A2FA-4B82-A10F-A6B07C4847A5}"/>
              </a:ext>
            </a:extLst>
          </p:cNvPr>
          <p:cNvGrpSpPr>
            <a:grpSpLocks noChangeAspect="1"/>
          </p:cNvGrpSpPr>
          <p:nvPr/>
        </p:nvGrpSpPr>
        <p:grpSpPr bwMode="auto">
          <a:xfrm>
            <a:off x="1245844" y="3019562"/>
            <a:ext cx="5305144" cy="3083418"/>
            <a:chOff x="1109" y="2192"/>
            <a:chExt cx="2789" cy="1621"/>
          </a:xfrm>
        </p:grpSpPr>
        <p:sp>
          <p:nvSpPr>
            <p:cNvPr id="872" name="AutoShape 119">
              <a:extLst>
                <a:ext uri="{FF2B5EF4-FFF2-40B4-BE49-F238E27FC236}">
                  <a16:creationId xmlns:a16="http://schemas.microsoft.com/office/drawing/2014/main" id="{EC2880D5-C089-4352-9BA7-3799FBE00A6C}"/>
                </a:ext>
              </a:extLst>
            </p:cNvPr>
            <p:cNvSpPr>
              <a:spLocks noChangeAspect="1" noChangeArrowheads="1" noTextEdit="1"/>
            </p:cNvSpPr>
            <p:nvPr/>
          </p:nvSpPr>
          <p:spPr bwMode="auto">
            <a:xfrm>
              <a:off x="1166" y="2192"/>
              <a:ext cx="2723"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3" name="Rectangle 121">
              <a:extLst>
                <a:ext uri="{FF2B5EF4-FFF2-40B4-BE49-F238E27FC236}">
                  <a16:creationId xmlns:a16="http://schemas.microsoft.com/office/drawing/2014/main" id="{7D49EA61-0F0A-4957-91A9-D43E0846AA8B}"/>
                </a:ext>
              </a:extLst>
            </p:cNvPr>
            <p:cNvSpPr>
              <a:spLocks noChangeArrowheads="1"/>
            </p:cNvSpPr>
            <p:nvPr/>
          </p:nvSpPr>
          <p:spPr bwMode="auto">
            <a:xfrm>
              <a:off x="1166" y="2192"/>
              <a:ext cx="2732" cy="15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rgbClr val="3E4268"/>
                </a:solidFill>
                <a:latin typeface="Century Gothic" panose="020B0502020202020204" pitchFamily="34" charset="0"/>
              </a:endParaRPr>
            </a:p>
          </p:txBody>
        </p:sp>
        <p:sp>
          <p:nvSpPr>
            <p:cNvPr id="874" name="Rectangle 122">
              <a:extLst>
                <a:ext uri="{FF2B5EF4-FFF2-40B4-BE49-F238E27FC236}">
                  <a16:creationId xmlns:a16="http://schemas.microsoft.com/office/drawing/2014/main" id="{84D48B52-5A5D-4D4A-91AB-D7862DE976FE}"/>
                </a:ext>
              </a:extLst>
            </p:cNvPr>
            <p:cNvSpPr>
              <a:spLocks noChangeArrowheads="1"/>
            </p:cNvSpPr>
            <p:nvPr/>
          </p:nvSpPr>
          <p:spPr bwMode="auto">
            <a:xfrm>
              <a:off x="1166" y="2192"/>
              <a:ext cx="2732" cy="1567"/>
            </a:xfrm>
            <a:prstGeom prst="rect">
              <a:avLst/>
            </a:pr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5" name="Rectangle 123">
              <a:extLst>
                <a:ext uri="{FF2B5EF4-FFF2-40B4-BE49-F238E27FC236}">
                  <a16:creationId xmlns:a16="http://schemas.microsoft.com/office/drawing/2014/main" id="{508C6D6F-AEAC-4038-9A2E-08902329CFF1}"/>
                </a:ext>
              </a:extLst>
            </p:cNvPr>
            <p:cNvSpPr>
              <a:spLocks noChangeArrowheads="1"/>
            </p:cNvSpPr>
            <p:nvPr/>
          </p:nvSpPr>
          <p:spPr bwMode="auto">
            <a:xfrm>
              <a:off x="1379" y="2418"/>
              <a:ext cx="1864" cy="115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6" name="Line 124">
              <a:extLst>
                <a:ext uri="{FF2B5EF4-FFF2-40B4-BE49-F238E27FC236}">
                  <a16:creationId xmlns:a16="http://schemas.microsoft.com/office/drawing/2014/main" id="{5174CA01-435C-4A92-8B5A-10F45AB83C0D}"/>
                </a:ext>
              </a:extLst>
            </p:cNvPr>
            <p:cNvSpPr>
              <a:spLocks noChangeShapeType="1"/>
            </p:cNvSpPr>
            <p:nvPr/>
          </p:nvSpPr>
          <p:spPr bwMode="auto">
            <a:xfrm>
              <a:off x="1379" y="3295"/>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7" name="Line 125">
              <a:extLst>
                <a:ext uri="{FF2B5EF4-FFF2-40B4-BE49-F238E27FC236}">
                  <a16:creationId xmlns:a16="http://schemas.microsoft.com/office/drawing/2014/main" id="{631FFA7B-874F-422C-A3AA-86794CBA7A39}"/>
                </a:ext>
              </a:extLst>
            </p:cNvPr>
            <p:cNvSpPr>
              <a:spLocks noChangeShapeType="1"/>
            </p:cNvSpPr>
            <p:nvPr/>
          </p:nvSpPr>
          <p:spPr bwMode="auto">
            <a:xfrm>
              <a:off x="1379" y="3004"/>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8" name="Line 126">
              <a:extLst>
                <a:ext uri="{FF2B5EF4-FFF2-40B4-BE49-F238E27FC236}">
                  <a16:creationId xmlns:a16="http://schemas.microsoft.com/office/drawing/2014/main" id="{A32B54F7-1EA4-4830-A27A-892B53A68629}"/>
                </a:ext>
              </a:extLst>
            </p:cNvPr>
            <p:cNvSpPr>
              <a:spLocks noChangeShapeType="1"/>
            </p:cNvSpPr>
            <p:nvPr/>
          </p:nvSpPr>
          <p:spPr bwMode="auto">
            <a:xfrm>
              <a:off x="1379" y="2717"/>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9" name="Line 127">
              <a:extLst>
                <a:ext uri="{FF2B5EF4-FFF2-40B4-BE49-F238E27FC236}">
                  <a16:creationId xmlns:a16="http://schemas.microsoft.com/office/drawing/2014/main" id="{B847A404-73D4-4DE6-95EC-3F7650E223F5}"/>
                </a:ext>
              </a:extLst>
            </p:cNvPr>
            <p:cNvSpPr>
              <a:spLocks noChangeShapeType="1"/>
            </p:cNvSpPr>
            <p:nvPr/>
          </p:nvSpPr>
          <p:spPr bwMode="auto">
            <a:xfrm>
              <a:off x="1379" y="2426"/>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0" name="Line 128">
              <a:extLst>
                <a:ext uri="{FF2B5EF4-FFF2-40B4-BE49-F238E27FC236}">
                  <a16:creationId xmlns:a16="http://schemas.microsoft.com/office/drawing/2014/main" id="{14609857-4B65-42A5-8391-3E7922C32747}"/>
                </a:ext>
              </a:extLst>
            </p:cNvPr>
            <p:cNvSpPr>
              <a:spLocks noChangeShapeType="1"/>
            </p:cNvSpPr>
            <p:nvPr/>
          </p:nvSpPr>
          <p:spPr bwMode="auto">
            <a:xfrm flipV="1">
              <a:off x="1678"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1" name="Line 129">
              <a:extLst>
                <a:ext uri="{FF2B5EF4-FFF2-40B4-BE49-F238E27FC236}">
                  <a16:creationId xmlns:a16="http://schemas.microsoft.com/office/drawing/2014/main" id="{73D3FC2B-8B5D-4042-B9AD-B97375E23C0D}"/>
                </a:ext>
              </a:extLst>
            </p:cNvPr>
            <p:cNvSpPr>
              <a:spLocks noChangeShapeType="1"/>
            </p:cNvSpPr>
            <p:nvPr/>
          </p:nvSpPr>
          <p:spPr bwMode="auto">
            <a:xfrm flipV="1">
              <a:off x="2107"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2" name="Line 130">
              <a:extLst>
                <a:ext uri="{FF2B5EF4-FFF2-40B4-BE49-F238E27FC236}">
                  <a16:creationId xmlns:a16="http://schemas.microsoft.com/office/drawing/2014/main" id="{77AF1862-013E-4F8E-9F4B-43AF0AE8EBC2}"/>
                </a:ext>
              </a:extLst>
            </p:cNvPr>
            <p:cNvSpPr>
              <a:spLocks noChangeShapeType="1"/>
            </p:cNvSpPr>
            <p:nvPr/>
          </p:nvSpPr>
          <p:spPr bwMode="auto">
            <a:xfrm flipV="1">
              <a:off x="2532"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3" name="Line 131">
              <a:extLst>
                <a:ext uri="{FF2B5EF4-FFF2-40B4-BE49-F238E27FC236}">
                  <a16:creationId xmlns:a16="http://schemas.microsoft.com/office/drawing/2014/main" id="{99857BC7-9FDE-4851-9847-45ED4F858579}"/>
                </a:ext>
              </a:extLst>
            </p:cNvPr>
            <p:cNvSpPr>
              <a:spLocks noChangeShapeType="1"/>
            </p:cNvSpPr>
            <p:nvPr/>
          </p:nvSpPr>
          <p:spPr bwMode="auto">
            <a:xfrm flipV="1">
              <a:off x="2957"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4" name="Line 132">
              <a:extLst>
                <a:ext uri="{FF2B5EF4-FFF2-40B4-BE49-F238E27FC236}">
                  <a16:creationId xmlns:a16="http://schemas.microsoft.com/office/drawing/2014/main" id="{46D1C748-4177-410C-B53F-E0C223B1F0C3}"/>
                </a:ext>
              </a:extLst>
            </p:cNvPr>
            <p:cNvSpPr>
              <a:spLocks noChangeShapeType="1"/>
            </p:cNvSpPr>
            <p:nvPr/>
          </p:nvSpPr>
          <p:spPr bwMode="auto">
            <a:xfrm>
              <a:off x="1379" y="3438"/>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5" name="Line 133">
              <a:extLst>
                <a:ext uri="{FF2B5EF4-FFF2-40B4-BE49-F238E27FC236}">
                  <a16:creationId xmlns:a16="http://schemas.microsoft.com/office/drawing/2014/main" id="{BB7F562B-CC35-4FD5-82B6-5AFEDE186170}"/>
                </a:ext>
              </a:extLst>
            </p:cNvPr>
            <p:cNvSpPr>
              <a:spLocks noChangeShapeType="1"/>
            </p:cNvSpPr>
            <p:nvPr/>
          </p:nvSpPr>
          <p:spPr bwMode="auto">
            <a:xfrm>
              <a:off x="1379" y="3147"/>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6" name="Line 134">
              <a:extLst>
                <a:ext uri="{FF2B5EF4-FFF2-40B4-BE49-F238E27FC236}">
                  <a16:creationId xmlns:a16="http://schemas.microsoft.com/office/drawing/2014/main" id="{3C162B18-664E-4E05-8C02-89893D4FC5AF}"/>
                </a:ext>
              </a:extLst>
            </p:cNvPr>
            <p:cNvSpPr>
              <a:spLocks noChangeShapeType="1"/>
            </p:cNvSpPr>
            <p:nvPr/>
          </p:nvSpPr>
          <p:spPr bwMode="auto">
            <a:xfrm>
              <a:off x="1379" y="2861"/>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7" name="Line 135">
              <a:extLst>
                <a:ext uri="{FF2B5EF4-FFF2-40B4-BE49-F238E27FC236}">
                  <a16:creationId xmlns:a16="http://schemas.microsoft.com/office/drawing/2014/main" id="{EEF1B4D3-A8B6-4E8E-A5A1-A11E899441E1}"/>
                </a:ext>
              </a:extLst>
            </p:cNvPr>
            <p:cNvSpPr>
              <a:spLocks noChangeShapeType="1"/>
            </p:cNvSpPr>
            <p:nvPr/>
          </p:nvSpPr>
          <p:spPr bwMode="auto">
            <a:xfrm>
              <a:off x="1379" y="2570"/>
              <a:ext cx="1864" cy="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8" name="Line 136">
              <a:extLst>
                <a:ext uri="{FF2B5EF4-FFF2-40B4-BE49-F238E27FC236}">
                  <a16:creationId xmlns:a16="http://schemas.microsoft.com/office/drawing/2014/main" id="{CF131510-699F-4DD1-B745-6C654E6CF860}"/>
                </a:ext>
              </a:extLst>
            </p:cNvPr>
            <p:cNvSpPr>
              <a:spLocks noChangeShapeType="1"/>
            </p:cNvSpPr>
            <p:nvPr/>
          </p:nvSpPr>
          <p:spPr bwMode="auto">
            <a:xfrm flipV="1">
              <a:off x="1465"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9" name="Line 137">
              <a:extLst>
                <a:ext uri="{FF2B5EF4-FFF2-40B4-BE49-F238E27FC236}">
                  <a16:creationId xmlns:a16="http://schemas.microsoft.com/office/drawing/2014/main" id="{9638B260-B35E-4CAB-9796-CF9C4CCFFFF6}"/>
                </a:ext>
              </a:extLst>
            </p:cNvPr>
            <p:cNvSpPr>
              <a:spLocks noChangeShapeType="1"/>
            </p:cNvSpPr>
            <p:nvPr/>
          </p:nvSpPr>
          <p:spPr bwMode="auto">
            <a:xfrm flipV="1">
              <a:off x="1895"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0" name="Line 138">
              <a:extLst>
                <a:ext uri="{FF2B5EF4-FFF2-40B4-BE49-F238E27FC236}">
                  <a16:creationId xmlns:a16="http://schemas.microsoft.com/office/drawing/2014/main" id="{1CF541F0-B3EA-4689-A186-E6DC927486CC}"/>
                </a:ext>
              </a:extLst>
            </p:cNvPr>
            <p:cNvSpPr>
              <a:spLocks noChangeShapeType="1"/>
            </p:cNvSpPr>
            <p:nvPr/>
          </p:nvSpPr>
          <p:spPr bwMode="auto">
            <a:xfrm flipV="1">
              <a:off x="2324"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1" name="Line 139">
              <a:extLst>
                <a:ext uri="{FF2B5EF4-FFF2-40B4-BE49-F238E27FC236}">
                  <a16:creationId xmlns:a16="http://schemas.microsoft.com/office/drawing/2014/main" id="{4F2BE170-8DAF-4C1A-8E1C-C881F240951E}"/>
                </a:ext>
              </a:extLst>
            </p:cNvPr>
            <p:cNvSpPr>
              <a:spLocks noChangeShapeType="1"/>
            </p:cNvSpPr>
            <p:nvPr/>
          </p:nvSpPr>
          <p:spPr bwMode="auto">
            <a:xfrm flipV="1">
              <a:off x="2740"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2" name="Line 140">
              <a:extLst>
                <a:ext uri="{FF2B5EF4-FFF2-40B4-BE49-F238E27FC236}">
                  <a16:creationId xmlns:a16="http://schemas.microsoft.com/office/drawing/2014/main" id="{79C6DE17-79F6-4FF9-B2E4-293D2187BA12}"/>
                </a:ext>
              </a:extLst>
            </p:cNvPr>
            <p:cNvSpPr>
              <a:spLocks noChangeShapeType="1"/>
            </p:cNvSpPr>
            <p:nvPr/>
          </p:nvSpPr>
          <p:spPr bwMode="auto">
            <a:xfrm flipV="1">
              <a:off x="3169" y="2418"/>
              <a:ext cx="0" cy="1150"/>
            </a:xfrm>
            <a:prstGeom prst="line">
              <a:avLst/>
            </a:prstGeom>
            <a:noFill/>
            <a:ln w="63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3" name="Freeform 141">
              <a:extLst>
                <a:ext uri="{FF2B5EF4-FFF2-40B4-BE49-F238E27FC236}">
                  <a16:creationId xmlns:a16="http://schemas.microsoft.com/office/drawing/2014/main" id="{9F6BF98B-21C0-44DA-917F-B19A814AED3B}"/>
                </a:ext>
              </a:extLst>
            </p:cNvPr>
            <p:cNvSpPr>
              <a:spLocks/>
            </p:cNvSpPr>
            <p:nvPr/>
          </p:nvSpPr>
          <p:spPr bwMode="auto">
            <a:xfrm>
              <a:off x="1491" y="2565"/>
              <a:ext cx="1665" cy="882"/>
            </a:xfrm>
            <a:custGeom>
              <a:avLst/>
              <a:gdLst>
                <a:gd name="T0" fmla="*/ 3 w 384"/>
                <a:gd name="T1" fmla="*/ 3 h 203"/>
                <a:gd name="T2" fmla="*/ 10 w 384"/>
                <a:gd name="T3" fmla="*/ 4 h 203"/>
                <a:gd name="T4" fmla="*/ 16 w 384"/>
                <a:gd name="T5" fmla="*/ 17 h 203"/>
                <a:gd name="T6" fmla="*/ 22 w 384"/>
                <a:gd name="T7" fmla="*/ 26 h 203"/>
                <a:gd name="T8" fmla="*/ 29 w 384"/>
                <a:gd name="T9" fmla="*/ 37 h 203"/>
                <a:gd name="T10" fmla="*/ 35 w 384"/>
                <a:gd name="T11" fmla="*/ 47 h 203"/>
                <a:gd name="T12" fmla="*/ 42 w 384"/>
                <a:gd name="T13" fmla="*/ 46 h 203"/>
                <a:gd name="T14" fmla="*/ 48 w 384"/>
                <a:gd name="T15" fmla="*/ 28 h 203"/>
                <a:gd name="T16" fmla="*/ 54 w 384"/>
                <a:gd name="T17" fmla="*/ 43 h 203"/>
                <a:gd name="T18" fmla="*/ 61 w 384"/>
                <a:gd name="T19" fmla="*/ 49 h 203"/>
                <a:gd name="T20" fmla="*/ 67 w 384"/>
                <a:gd name="T21" fmla="*/ 37 h 203"/>
                <a:gd name="T22" fmla="*/ 74 w 384"/>
                <a:gd name="T23" fmla="*/ 62 h 203"/>
                <a:gd name="T24" fmla="*/ 80 w 384"/>
                <a:gd name="T25" fmla="*/ 76 h 203"/>
                <a:gd name="T26" fmla="*/ 86 w 384"/>
                <a:gd name="T27" fmla="*/ 82 h 203"/>
                <a:gd name="T28" fmla="*/ 93 w 384"/>
                <a:gd name="T29" fmla="*/ 81 h 203"/>
                <a:gd name="T30" fmla="*/ 99 w 384"/>
                <a:gd name="T31" fmla="*/ 94 h 203"/>
                <a:gd name="T32" fmla="*/ 106 w 384"/>
                <a:gd name="T33" fmla="*/ 103 h 203"/>
                <a:gd name="T34" fmla="*/ 112 w 384"/>
                <a:gd name="T35" fmla="*/ 106 h 203"/>
                <a:gd name="T36" fmla="*/ 118 w 384"/>
                <a:gd name="T37" fmla="*/ 111 h 203"/>
                <a:gd name="T38" fmla="*/ 125 w 384"/>
                <a:gd name="T39" fmla="*/ 127 h 203"/>
                <a:gd name="T40" fmla="*/ 131 w 384"/>
                <a:gd name="T41" fmla="*/ 115 h 203"/>
                <a:gd name="T42" fmla="*/ 138 w 384"/>
                <a:gd name="T43" fmla="*/ 71 h 203"/>
                <a:gd name="T44" fmla="*/ 144 w 384"/>
                <a:gd name="T45" fmla="*/ 100 h 203"/>
                <a:gd name="T46" fmla="*/ 150 w 384"/>
                <a:gd name="T47" fmla="*/ 119 h 203"/>
                <a:gd name="T48" fmla="*/ 157 w 384"/>
                <a:gd name="T49" fmla="*/ 121 h 203"/>
                <a:gd name="T50" fmla="*/ 163 w 384"/>
                <a:gd name="T51" fmla="*/ 79 h 203"/>
                <a:gd name="T52" fmla="*/ 170 w 384"/>
                <a:gd name="T53" fmla="*/ 103 h 203"/>
                <a:gd name="T54" fmla="*/ 176 w 384"/>
                <a:gd name="T55" fmla="*/ 82 h 203"/>
                <a:gd name="T56" fmla="*/ 182 w 384"/>
                <a:gd name="T57" fmla="*/ 78 h 203"/>
                <a:gd name="T58" fmla="*/ 189 w 384"/>
                <a:gd name="T59" fmla="*/ 103 h 203"/>
                <a:gd name="T60" fmla="*/ 195 w 384"/>
                <a:gd name="T61" fmla="*/ 116 h 203"/>
                <a:gd name="T62" fmla="*/ 202 w 384"/>
                <a:gd name="T63" fmla="*/ 129 h 203"/>
                <a:gd name="T64" fmla="*/ 208 w 384"/>
                <a:gd name="T65" fmla="*/ 142 h 203"/>
                <a:gd name="T66" fmla="*/ 214 w 384"/>
                <a:gd name="T67" fmla="*/ 152 h 203"/>
                <a:gd name="T68" fmla="*/ 221 w 384"/>
                <a:gd name="T69" fmla="*/ 162 h 203"/>
                <a:gd name="T70" fmla="*/ 227 w 384"/>
                <a:gd name="T71" fmla="*/ 168 h 203"/>
                <a:gd name="T72" fmla="*/ 234 w 384"/>
                <a:gd name="T73" fmla="*/ 170 h 203"/>
                <a:gd name="T74" fmla="*/ 240 w 384"/>
                <a:gd name="T75" fmla="*/ 178 h 203"/>
                <a:gd name="T76" fmla="*/ 246 w 384"/>
                <a:gd name="T77" fmla="*/ 180 h 203"/>
                <a:gd name="T78" fmla="*/ 253 w 384"/>
                <a:gd name="T79" fmla="*/ 181 h 203"/>
                <a:gd name="T80" fmla="*/ 259 w 384"/>
                <a:gd name="T81" fmla="*/ 189 h 203"/>
                <a:gd name="T82" fmla="*/ 266 w 384"/>
                <a:gd name="T83" fmla="*/ 183 h 203"/>
                <a:gd name="T84" fmla="*/ 272 w 384"/>
                <a:gd name="T85" fmla="*/ 180 h 203"/>
                <a:gd name="T86" fmla="*/ 278 w 384"/>
                <a:gd name="T87" fmla="*/ 189 h 203"/>
                <a:gd name="T88" fmla="*/ 285 w 384"/>
                <a:gd name="T89" fmla="*/ 194 h 203"/>
                <a:gd name="T90" fmla="*/ 291 w 384"/>
                <a:gd name="T91" fmla="*/ 195 h 203"/>
                <a:gd name="T92" fmla="*/ 298 w 384"/>
                <a:gd name="T93" fmla="*/ 200 h 203"/>
                <a:gd name="T94" fmla="*/ 304 w 384"/>
                <a:gd name="T95" fmla="*/ 203 h 203"/>
                <a:gd name="T96" fmla="*/ 310 w 384"/>
                <a:gd name="T97" fmla="*/ 127 h 203"/>
                <a:gd name="T98" fmla="*/ 317 w 384"/>
                <a:gd name="T99" fmla="*/ 117 h 203"/>
                <a:gd name="T100" fmla="*/ 323 w 384"/>
                <a:gd name="T101" fmla="*/ 113 h 203"/>
                <a:gd name="T102" fmla="*/ 330 w 384"/>
                <a:gd name="T103" fmla="*/ 109 h 203"/>
                <a:gd name="T104" fmla="*/ 336 w 384"/>
                <a:gd name="T105" fmla="*/ 104 h 203"/>
                <a:gd name="T106" fmla="*/ 342 w 384"/>
                <a:gd name="T107" fmla="*/ 95 h 203"/>
                <a:gd name="T108" fmla="*/ 349 w 384"/>
                <a:gd name="T109" fmla="*/ 105 h 203"/>
                <a:gd name="T110" fmla="*/ 355 w 384"/>
                <a:gd name="T111" fmla="*/ 106 h 203"/>
                <a:gd name="T112" fmla="*/ 362 w 384"/>
                <a:gd name="T113" fmla="*/ 109 h 203"/>
                <a:gd name="T114" fmla="*/ 368 w 384"/>
                <a:gd name="T115" fmla="*/ 74 h 203"/>
                <a:gd name="T116" fmla="*/ 374 w 384"/>
                <a:gd name="T117" fmla="*/ 55 h 203"/>
                <a:gd name="T118" fmla="*/ 381 w 384"/>
                <a:gd name="T119" fmla="*/ 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03">
                  <a:moveTo>
                    <a:pt x="0" y="2"/>
                  </a:moveTo>
                  <a:lnTo>
                    <a:pt x="3" y="3"/>
                  </a:lnTo>
                  <a:lnTo>
                    <a:pt x="6" y="0"/>
                  </a:lnTo>
                  <a:lnTo>
                    <a:pt x="10" y="4"/>
                  </a:lnTo>
                  <a:lnTo>
                    <a:pt x="13" y="12"/>
                  </a:lnTo>
                  <a:lnTo>
                    <a:pt x="16" y="17"/>
                  </a:lnTo>
                  <a:lnTo>
                    <a:pt x="19" y="21"/>
                  </a:lnTo>
                  <a:lnTo>
                    <a:pt x="22" y="26"/>
                  </a:lnTo>
                  <a:lnTo>
                    <a:pt x="26" y="33"/>
                  </a:lnTo>
                  <a:lnTo>
                    <a:pt x="29" y="37"/>
                  </a:lnTo>
                  <a:lnTo>
                    <a:pt x="32" y="42"/>
                  </a:lnTo>
                  <a:lnTo>
                    <a:pt x="35" y="47"/>
                  </a:lnTo>
                  <a:lnTo>
                    <a:pt x="38" y="51"/>
                  </a:lnTo>
                  <a:lnTo>
                    <a:pt x="42" y="46"/>
                  </a:lnTo>
                  <a:lnTo>
                    <a:pt x="45" y="36"/>
                  </a:lnTo>
                  <a:lnTo>
                    <a:pt x="48" y="28"/>
                  </a:lnTo>
                  <a:lnTo>
                    <a:pt x="51" y="31"/>
                  </a:lnTo>
                  <a:lnTo>
                    <a:pt x="54" y="43"/>
                  </a:lnTo>
                  <a:lnTo>
                    <a:pt x="58" y="52"/>
                  </a:lnTo>
                  <a:lnTo>
                    <a:pt x="61" y="49"/>
                  </a:lnTo>
                  <a:lnTo>
                    <a:pt x="64" y="40"/>
                  </a:lnTo>
                  <a:lnTo>
                    <a:pt x="67" y="37"/>
                  </a:lnTo>
                  <a:lnTo>
                    <a:pt x="70" y="48"/>
                  </a:lnTo>
                  <a:lnTo>
                    <a:pt x="74" y="62"/>
                  </a:lnTo>
                  <a:lnTo>
                    <a:pt x="77" y="70"/>
                  </a:lnTo>
                  <a:lnTo>
                    <a:pt x="80" y="76"/>
                  </a:lnTo>
                  <a:lnTo>
                    <a:pt x="83" y="84"/>
                  </a:lnTo>
                  <a:lnTo>
                    <a:pt x="86" y="82"/>
                  </a:lnTo>
                  <a:lnTo>
                    <a:pt x="90" y="81"/>
                  </a:lnTo>
                  <a:lnTo>
                    <a:pt x="93" y="81"/>
                  </a:lnTo>
                  <a:lnTo>
                    <a:pt x="96" y="88"/>
                  </a:lnTo>
                  <a:lnTo>
                    <a:pt x="99" y="94"/>
                  </a:lnTo>
                  <a:lnTo>
                    <a:pt x="102" y="97"/>
                  </a:lnTo>
                  <a:lnTo>
                    <a:pt x="106" y="103"/>
                  </a:lnTo>
                  <a:lnTo>
                    <a:pt x="109" y="106"/>
                  </a:lnTo>
                  <a:lnTo>
                    <a:pt x="112" y="106"/>
                  </a:lnTo>
                  <a:lnTo>
                    <a:pt x="115" y="108"/>
                  </a:lnTo>
                  <a:lnTo>
                    <a:pt x="118" y="111"/>
                  </a:lnTo>
                  <a:lnTo>
                    <a:pt x="122" y="121"/>
                  </a:lnTo>
                  <a:lnTo>
                    <a:pt x="125" y="127"/>
                  </a:lnTo>
                  <a:lnTo>
                    <a:pt x="128" y="134"/>
                  </a:lnTo>
                  <a:lnTo>
                    <a:pt x="131" y="115"/>
                  </a:lnTo>
                  <a:lnTo>
                    <a:pt x="134" y="89"/>
                  </a:lnTo>
                  <a:lnTo>
                    <a:pt x="138" y="71"/>
                  </a:lnTo>
                  <a:lnTo>
                    <a:pt x="141" y="81"/>
                  </a:lnTo>
                  <a:lnTo>
                    <a:pt x="144" y="100"/>
                  </a:lnTo>
                  <a:lnTo>
                    <a:pt x="147" y="110"/>
                  </a:lnTo>
                  <a:lnTo>
                    <a:pt x="150" y="119"/>
                  </a:lnTo>
                  <a:lnTo>
                    <a:pt x="154" y="128"/>
                  </a:lnTo>
                  <a:lnTo>
                    <a:pt x="157" y="121"/>
                  </a:lnTo>
                  <a:lnTo>
                    <a:pt x="160" y="93"/>
                  </a:lnTo>
                  <a:lnTo>
                    <a:pt x="163" y="79"/>
                  </a:lnTo>
                  <a:lnTo>
                    <a:pt x="166" y="77"/>
                  </a:lnTo>
                  <a:lnTo>
                    <a:pt x="170" y="103"/>
                  </a:lnTo>
                  <a:lnTo>
                    <a:pt x="173" y="91"/>
                  </a:lnTo>
                  <a:lnTo>
                    <a:pt x="176" y="82"/>
                  </a:lnTo>
                  <a:lnTo>
                    <a:pt x="179" y="68"/>
                  </a:lnTo>
                  <a:lnTo>
                    <a:pt x="182" y="78"/>
                  </a:lnTo>
                  <a:lnTo>
                    <a:pt x="186" y="91"/>
                  </a:lnTo>
                  <a:lnTo>
                    <a:pt x="189" y="103"/>
                  </a:lnTo>
                  <a:lnTo>
                    <a:pt x="192" y="110"/>
                  </a:lnTo>
                  <a:lnTo>
                    <a:pt x="195" y="116"/>
                  </a:lnTo>
                  <a:lnTo>
                    <a:pt x="198" y="121"/>
                  </a:lnTo>
                  <a:lnTo>
                    <a:pt x="202" y="129"/>
                  </a:lnTo>
                  <a:lnTo>
                    <a:pt x="205" y="136"/>
                  </a:lnTo>
                  <a:lnTo>
                    <a:pt x="208" y="142"/>
                  </a:lnTo>
                  <a:lnTo>
                    <a:pt x="211" y="148"/>
                  </a:lnTo>
                  <a:lnTo>
                    <a:pt x="214" y="152"/>
                  </a:lnTo>
                  <a:lnTo>
                    <a:pt x="218" y="157"/>
                  </a:lnTo>
                  <a:lnTo>
                    <a:pt x="221" y="162"/>
                  </a:lnTo>
                  <a:lnTo>
                    <a:pt x="224" y="166"/>
                  </a:lnTo>
                  <a:lnTo>
                    <a:pt x="227" y="168"/>
                  </a:lnTo>
                  <a:lnTo>
                    <a:pt x="230" y="168"/>
                  </a:lnTo>
                  <a:lnTo>
                    <a:pt x="234" y="170"/>
                  </a:lnTo>
                  <a:lnTo>
                    <a:pt x="237" y="175"/>
                  </a:lnTo>
                  <a:lnTo>
                    <a:pt x="240" y="178"/>
                  </a:lnTo>
                  <a:lnTo>
                    <a:pt x="243" y="179"/>
                  </a:lnTo>
                  <a:lnTo>
                    <a:pt x="246" y="180"/>
                  </a:lnTo>
                  <a:lnTo>
                    <a:pt x="250" y="179"/>
                  </a:lnTo>
                  <a:lnTo>
                    <a:pt x="253" y="181"/>
                  </a:lnTo>
                  <a:lnTo>
                    <a:pt x="256" y="185"/>
                  </a:lnTo>
                  <a:lnTo>
                    <a:pt x="259" y="189"/>
                  </a:lnTo>
                  <a:lnTo>
                    <a:pt x="262" y="187"/>
                  </a:lnTo>
                  <a:lnTo>
                    <a:pt x="266" y="183"/>
                  </a:lnTo>
                  <a:lnTo>
                    <a:pt x="269" y="179"/>
                  </a:lnTo>
                  <a:lnTo>
                    <a:pt x="272" y="180"/>
                  </a:lnTo>
                  <a:lnTo>
                    <a:pt x="275" y="184"/>
                  </a:lnTo>
                  <a:lnTo>
                    <a:pt x="278" y="189"/>
                  </a:lnTo>
                  <a:lnTo>
                    <a:pt x="282" y="195"/>
                  </a:lnTo>
                  <a:lnTo>
                    <a:pt x="285" y="194"/>
                  </a:lnTo>
                  <a:lnTo>
                    <a:pt x="288" y="193"/>
                  </a:lnTo>
                  <a:lnTo>
                    <a:pt x="291" y="195"/>
                  </a:lnTo>
                  <a:lnTo>
                    <a:pt x="294" y="197"/>
                  </a:lnTo>
                  <a:lnTo>
                    <a:pt x="298" y="200"/>
                  </a:lnTo>
                  <a:lnTo>
                    <a:pt x="301" y="203"/>
                  </a:lnTo>
                  <a:lnTo>
                    <a:pt x="304" y="203"/>
                  </a:lnTo>
                  <a:lnTo>
                    <a:pt x="307" y="158"/>
                  </a:lnTo>
                  <a:lnTo>
                    <a:pt x="310" y="127"/>
                  </a:lnTo>
                  <a:lnTo>
                    <a:pt x="314" y="99"/>
                  </a:lnTo>
                  <a:lnTo>
                    <a:pt x="317" y="117"/>
                  </a:lnTo>
                  <a:lnTo>
                    <a:pt x="320" y="118"/>
                  </a:lnTo>
                  <a:lnTo>
                    <a:pt x="323" y="113"/>
                  </a:lnTo>
                  <a:lnTo>
                    <a:pt x="326" y="111"/>
                  </a:lnTo>
                  <a:lnTo>
                    <a:pt x="330" y="109"/>
                  </a:lnTo>
                  <a:lnTo>
                    <a:pt x="333" y="115"/>
                  </a:lnTo>
                  <a:lnTo>
                    <a:pt x="336" y="104"/>
                  </a:lnTo>
                  <a:lnTo>
                    <a:pt x="339" y="99"/>
                  </a:lnTo>
                  <a:lnTo>
                    <a:pt x="342" y="95"/>
                  </a:lnTo>
                  <a:lnTo>
                    <a:pt x="346" y="103"/>
                  </a:lnTo>
                  <a:lnTo>
                    <a:pt x="349" y="105"/>
                  </a:lnTo>
                  <a:lnTo>
                    <a:pt x="352" y="105"/>
                  </a:lnTo>
                  <a:lnTo>
                    <a:pt x="355" y="106"/>
                  </a:lnTo>
                  <a:lnTo>
                    <a:pt x="358" y="110"/>
                  </a:lnTo>
                  <a:lnTo>
                    <a:pt x="362" y="109"/>
                  </a:lnTo>
                  <a:lnTo>
                    <a:pt x="365" y="108"/>
                  </a:lnTo>
                  <a:lnTo>
                    <a:pt x="368" y="74"/>
                  </a:lnTo>
                  <a:lnTo>
                    <a:pt x="371" y="63"/>
                  </a:lnTo>
                  <a:lnTo>
                    <a:pt x="374" y="55"/>
                  </a:lnTo>
                  <a:lnTo>
                    <a:pt x="378" y="80"/>
                  </a:lnTo>
                  <a:lnTo>
                    <a:pt x="381" y="77"/>
                  </a:lnTo>
                  <a:lnTo>
                    <a:pt x="384" y="58"/>
                  </a:lnTo>
                </a:path>
              </a:pathLst>
            </a:custGeom>
            <a:noFill/>
            <a:ln w="6350"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4" name="Freeform 142">
              <a:extLst>
                <a:ext uri="{FF2B5EF4-FFF2-40B4-BE49-F238E27FC236}">
                  <a16:creationId xmlns:a16="http://schemas.microsoft.com/office/drawing/2014/main" id="{41DEE478-A6BF-4BDA-AC64-D12FC966F623}"/>
                </a:ext>
              </a:extLst>
            </p:cNvPr>
            <p:cNvSpPr>
              <a:spLocks/>
            </p:cNvSpPr>
            <p:nvPr/>
          </p:nvSpPr>
          <p:spPr bwMode="auto">
            <a:xfrm>
              <a:off x="1491" y="2470"/>
              <a:ext cx="1665" cy="1046"/>
            </a:xfrm>
            <a:custGeom>
              <a:avLst/>
              <a:gdLst>
                <a:gd name="T0" fmla="*/ 3 w 384"/>
                <a:gd name="T1" fmla="*/ 15 h 241"/>
                <a:gd name="T2" fmla="*/ 10 w 384"/>
                <a:gd name="T3" fmla="*/ 0 h 241"/>
                <a:gd name="T4" fmla="*/ 16 w 384"/>
                <a:gd name="T5" fmla="*/ 18 h 241"/>
                <a:gd name="T6" fmla="*/ 22 w 384"/>
                <a:gd name="T7" fmla="*/ 53 h 241"/>
                <a:gd name="T8" fmla="*/ 29 w 384"/>
                <a:gd name="T9" fmla="*/ 73 h 241"/>
                <a:gd name="T10" fmla="*/ 35 w 384"/>
                <a:gd name="T11" fmla="*/ 91 h 241"/>
                <a:gd name="T12" fmla="*/ 42 w 384"/>
                <a:gd name="T13" fmla="*/ 102 h 241"/>
                <a:gd name="T14" fmla="*/ 48 w 384"/>
                <a:gd name="T15" fmla="*/ 82 h 241"/>
                <a:gd name="T16" fmla="*/ 54 w 384"/>
                <a:gd name="T17" fmla="*/ 95 h 241"/>
                <a:gd name="T18" fmla="*/ 61 w 384"/>
                <a:gd name="T19" fmla="*/ 100 h 241"/>
                <a:gd name="T20" fmla="*/ 67 w 384"/>
                <a:gd name="T21" fmla="*/ 75 h 241"/>
                <a:gd name="T22" fmla="*/ 74 w 384"/>
                <a:gd name="T23" fmla="*/ 94 h 241"/>
                <a:gd name="T24" fmla="*/ 80 w 384"/>
                <a:gd name="T25" fmla="*/ 108 h 241"/>
                <a:gd name="T26" fmla="*/ 86 w 384"/>
                <a:gd name="T27" fmla="*/ 107 h 241"/>
                <a:gd name="T28" fmla="*/ 93 w 384"/>
                <a:gd name="T29" fmla="*/ 107 h 241"/>
                <a:gd name="T30" fmla="*/ 99 w 384"/>
                <a:gd name="T31" fmla="*/ 126 h 241"/>
                <a:gd name="T32" fmla="*/ 106 w 384"/>
                <a:gd name="T33" fmla="*/ 135 h 241"/>
                <a:gd name="T34" fmla="*/ 112 w 384"/>
                <a:gd name="T35" fmla="*/ 141 h 241"/>
                <a:gd name="T36" fmla="*/ 118 w 384"/>
                <a:gd name="T37" fmla="*/ 143 h 241"/>
                <a:gd name="T38" fmla="*/ 125 w 384"/>
                <a:gd name="T39" fmla="*/ 156 h 241"/>
                <a:gd name="T40" fmla="*/ 131 w 384"/>
                <a:gd name="T41" fmla="*/ 132 h 241"/>
                <a:gd name="T42" fmla="*/ 138 w 384"/>
                <a:gd name="T43" fmla="*/ 105 h 241"/>
                <a:gd name="T44" fmla="*/ 144 w 384"/>
                <a:gd name="T45" fmla="*/ 140 h 241"/>
                <a:gd name="T46" fmla="*/ 150 w 384"/>
                <a:gd name="T47" fmla="*/ 155 h 241"/>
                <a:gd name="T48" fmla="*/ 157 w 384"/>
                <a:gd name="T49" fmla="*/ 167 h 241"/>
                <a:gd name="T50" fmla="*/ 163 w 384"/>
                <a:gd name="T51" fmla="*/ 157 h 241"/>
                <a:gd name="T52" fmla="*/ 170 w 384"/>
                <a:gd name="T53" fmla="*/ 161 h 241"/>
                <a:gd name="T54" fmla="*/ 176 w 384"/>
                <a:gd name="T55" fmla="*/ 120 h 241"/>
                <a:gd name="T56" fmla="*/ 182 w 384"/>
                <a:gd name="T57" fmla="*/ 129 h 241"/>
                <a:gd name="T58" fmla="*/ 189 w 384"/>
                <a:gd name="T59" fmla="*/ 151 h 241"/>
                <a:gd name="T60" fmla="*/ 195 w 384"/>
                <a:gd name="T61" fmla="*/ 165 h 241"/>
                <a:gd name="T62" fmla="*/ 202 w 384"/>
                <a:gd name="T63" fmla="*/ 176 h 241"/>
                <a:gd name="T64" fmla="*/ 208 w 384"/>
                <a:gd name="T65" fmla="*/ 184 h 241"/>
                <a:gd name="T66" fmla="*/ 214 w 384"/>
                <a:gd name="T67" fmla="*/ 190 h 241"/>
                <a:gd name="T68" fmla="*/ 221 w 384"/>
                <a:gd name="T69" fmla="*/ 194 h 241"/>
                <a:gd name="T70" fmla="*/ 227 w 384"/>
                <a:gd name="T71" fmla="*/ 199 h 241"/>
                <a:gd name="T72" fmla="*/ 234 w 384"/>
                <a:gd name="T73" fmla="*/ 203 h 241"/>
                <a:gd name="T74" fmla="*/ 240 w 384"/>
                <a:gd name="T75" fmla="*/ 208 h 241"/>
                <a:gd name="T76" fmla="*/ 246 w 384"/>
                <a:gd name="T77" fmla="*/ 214 h 241"/>
                <a:gd name="T78" fmla="*/ 253 w 384"/>
                <a:gd name="T79" fmla="*/ 218 h 241"/>
                <a:gd name="T80" fmla="*/ 259 w 384"/>
                <a:gd name="T81" fmla="*/ 220 h 241"/>
                <a:gd name="T82" fmla="*/ 266 w 384"/>
                <a:gd name="T83" fmla="*/ 226 h 241"/>
                <a:gd name="T84" fmla="*/ 272 w 384"/>
                <a:gd name="T85" fmla="*/ 231 h 241"/>
                <a:gd name="T86" fmla="*/ 278 w 384"/>
                <a:gd name="T87" fmla="*/ 234 h 241"/>
                <a:gd name="T88" fmla="*/ 285 w 384"/>
                <a:gd name="T89" fmla="*/ 235 h 241"/>
                <a:gd name="T90" fmla="*/ 291 w 384"/>
                <a:gd name="T91" fmla="*/ 235 h 241"/>
                <a:gd name="T92" fmla="*/ 298 w 384"/>
                <a:gd name="T93" fmla="*/ 237 h 241"/>
                <a:gd name="T94" fmla="*/ 304 w 384"/>
                <a:gd name="T95" fmla="*/ 241 h 241"/>
                <a:gd name="T96" fmla="*/ 310 w 384"/>
                <a:gd name="T97" fmla="*/ 166 h 241"/>
                <a:gd name="T98" fmla="*/ 317 w 384"/>
                <a:gd name="T99" fmla="*/ 152 h 241"/>
                <a:gd name="T100" fmla="*/ 323 w 384"/>
                <a:gd name="T101" fmla="*/ 148 h 241"/>
                <a:gd name="T102" fmla="*/ 330 w 384"/>
                <a:gd name="T103" fmla="*/ 141 h 241"/>
                <a:gd name="T104" fmla="*/ 336 w 384"/>
                <a:gd name="T105" fmla="*/ 139 h 241"/>
                <a:gd name="T106" fmla="*/ 342 w 384"/>
                <a:gd name="T107" fmla="*/ 129 h 241"/>
                <a:gd name="T108" fmla="*/ 349 w 384"/>
                <a:gd name="T109" fmla="*/ 145 h 241"/>
                <a:gd name="T110" fmla="*/ 355 w 384"/>
                <a:gd name="T111" fmla="*/ 144 h 241"/>
                <a:gd name="T112" fmla="*/ 362 w 384"/>
                <a:gd name="T113" fmla="*/ 148 h 241"/>
                <a:gd name="T114" fmla="*/ 368 w 384"/>
                <a:gd name="T115" fmla="*/ 128 h 241"/>
                <a:gd name="T116" fmla="*/ 374 w 384"/>
                <a:gd name="T117" fmla="*/ 102 h 241"/>
                <a:gd name="T118" fmla="*/ 381 w 384"/>
                <a:gd name="T119" fmla="*/ 12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41">
                  <a:moveTo>
                    <a:pt x="0" y="25"/>
                  </a:moveTo>
                  <a:lnTo>
                    <a:pt x="3" y="15"/>
                  </a:lnTo>
                  <a:lnTo>
                    <a:pt x="6" y="4"/>
                  </a:lnTo>
                  <a:lnTo>
                    <a:pt x="10" y="0"/>
                  </a:lnTo>
                  <a:lnTo>
                    <a:pt x="13" y="11"/>
                  </a:lnTo>
                  <a:lnTo>
                    <a:pt x="16" y="18"/>
                  </a:lnTo>
                  <a:lnTo>
                    <a:pt x="19" y="39"/>
                  </a:lnTo>
                  <a:lnTo>
                    <a:pt x="22" y="53"/>
                  </a:lnTo>
                  <a:lnTo>
                    <a:pt x="26" y="64"/>
                  </a:lnTo>
                  <a:lnTo>
                    <a:pt x="29" y="73"/>
                  </a:lnTo>
                  <a:lnTo>
                    <a:pt x="32" y="82"/>
                  </a:lnTo>
                  <a:lnTo>
                    <a:pt x="35" y="91"/>
                  </a:lnTo>
                  <a:lnTo>
                    <a:pt x="38" y="99"/>
                  </a:lnTo>
                  <a:lnTo>
                    <a:pt x="42" y="102"/>
                  </a:lnTo>
                  <a:lnTo>
                    <a:pt x="45" y="90"/>
                  </a:lnTo>
                  <a:lnTo>
                    <a:pt x="48" y="82"/>
                  </a:lnTo>
                  <a:lnTo>
                    <a:pt x="51" y="80"/>
                  </a:lnTo>
                  <a:lnTo>
                    <a:pt x="54" y="95"/>
                  </a:lnTo>
                  <a:lnTo>
                    <a:pt x="58" y="104"/>
                  </a:lnTo>
                  <a:lnTo>
                    <a:pt x="61" y="100"/>
                  </a:lnTo>
                  <a:lnTo>
                    <a:pt x="64" y="84"/>
                  </a:lnTo>
                  <a:lnTo>
                    <a:pt x="67" y="75"/>
                  </a:lnTo>
                  <a:lnTo>
                    <a:pt x="70" y="80"/>
                  </a:lnTo>
                  <a:lnTo>
                    <a:pt x="74" y="94"/>
                  </a:lnTo>
                  <a:lnTo>
                    <a:pt x="77" y="102"/>
                  </a:lnTo>
                  <a:lnTo>
                    <a:pt x="80" y="108"/>
                  </a:lnTo>
                  <a:lnTo>
                    <a:pt x="83" y="113"/>
                  </a:lnTo>
                  <a:lnTo>
                    <a:pt x="86" y="107"/>
                  </a:lnTo>
                  <a:lnTo>
                    <a:pt x="90" y="106"/>
                  </a:lnTo>
                  <a:lnTo>
                    <a:pt x="93" y="107"/>
                  </a:lnTo>
                  <a:lnTo>
                    <a:pt x="96" y="120"/>
                  </a:lnTo>
                  <a:lnTo>
                    <a:pt x="99" y="126"/>
                  </a:lnTo>
                  <a:lnTo>
                    <a:pt x="102" y="131"/>
                  </a:lnTo>
                  <a:lnTo>
                    <a:pt x="106" y="135"/>
                  </a:lnTo>
                  <a:lnTo>
                    <a:pt x="109" y="139"/>
                  </a:lnTo>
                  <a:lnTo>
                    <a:pt x="112" y="141"/>
                  </a:lnTo>
                  <a:lnTo>
                    <a:pt x="115" y="142"/>
                  </a:lnTo>
                  <a:lnTo>
                    <a:pt x="118" y="143"/>
                  </a:lnTo>
                  <a:lnTo>
                    <a:pt x="122" y="149"/>
                  </a:lnTo>
                  <a:lnTo>
                    <a:pt x="125" y="156"/>
                  </a:lnTo>
                  <a:lnTo>
                    <a:pt x="128" y="161"/>
                  </a:lnTo>
                  <a:lnTo>
                    <a:pt x="131" y="132"/>
                  </a:lnTo>
                  <a:lnTo>
                    <a:pt x="134" y="117"/>
                  </a:lnTo>
                  <a:lnTo>
                    <a:pt x="138" y="105"/>
                  </a:lnTo>
                  <a:lnTo>
                    <a:pt x="141" y="130"/>
                  </a:lnTo>
                  <a:lnTo>
                    <a:pt x="144" y="140"/>
                  </a:lnTo>
                  <a:lnTo>
                    <a:pt x="147" y="149"/>
                  </a:lnTo>
                  <a:lnTo>
                    <a:pt x="150" y="155"/>
                  </a:lnTo>
                  <a:lnTo>
                    <a:pt x="154" y="162"/>
                  </a:lnTo>
                  <a:lnTo>
                    <a:pt x="157" y="167"/>
                  </a:lnTo>
                  <a:lnTo>
                    <a:pt x="160" y="162"/>
                  </a:lnTo>
                  <a:lnTo>
                    <a:pt x="163" y="157"/>
                  </a:lnTo>
                  <a:lnTo>
                    <a:pt x="166" y="154"/>
                  </a:lnTo>
                  <a:lnTo>
                    <a:pt x="170" y="161"/>
                  </a:lnTo>
                  <a:lnTo>
                    <a:pt x="173" y="135"/>
                  </a:lnTo>
                  <a:lnTo>
                    <a:pt x="176" y="120"/>
                  </a:lnTo>
                  <a:lnTo>
                    <a:pt x="179" y="108"/>
                  </a:lnTo>
                  <a:lnTo>
                    <a:pt x="182" y="129"/>
                  </a:lnTo>
                  <a:lnTo>
                    <a:pt x="186" y="141"/>
                  </a:lnTo>
                  <a:lnTo>
                    <a:pt x="189" y="151"/>
                  </a:lnTo>
                  <a:lnTo>
                    <a:pt x="192" y="159"/>
                  </a:lnTo>
                  <a:lnTo>
                    <a:pt x="195" y="165"/>
                  </a:lnTo>
                  <a:lnTo>
                    <a:pt x="198" y="171"/>
                  </a:lnTo>
                  <a:lnTo>
                    <a:pt x="202" y="176"/>
                  </a:lnTo>
                  <a:lnTo>
                    <a:pt x="205" y="180"/>
                  </a:lnTo>
                  <a:lnTo>
                    <a:pt x="208" y="184"/>
                  </a:lnTo>
                  <a:lnTo>
                    <a:pt x="211" y="188"/>
                  </a:lnTo>
                  <a:lnTo>
                    <a:pt x="214" y="190"/>
                  </a:lnTo>
                  <a:lnTo>
                    <a:pt x="218" y="192"/>
                  </a:lnTo>
                  <a:lnTo>
                    <a:pt x="221" y="194"/>
                  </a:lnTo>
                  <a:lnTo>
                    <a:pt x="224" y="196"/>
                  </a:lnTo>
                  <a:lnTo>
                    <a:pt x="227" y="199"/>
                  </a:lnTo>
                  <a:lnTo>
                    <a:pt x="230" y="200"/>
                  </a:lnTo>
                  <a:lnTo>
                    <a:pt x="234" y="203"/>
                  </a:lnTo>
                  <a:lnTo>
                    <a:pt x="237" y="205"/>
                  </a:lnTo>
                  <a:lnTo>
                    <a:pt x="240" y="208"/>
                  </a:lnTo>
                  <a:lnTo>
                    <a:pt x="243" y="211"/>
                  </a:lnTo>
                  <a:lnTo>
                    <a:pt x="246" y="214"/>
                  </a:lnTo>
                  <a:lnTo>
                    <a:pt x="250" y="217"/>
                  </a:lnTo>
                  <a:lnTo>
                    <a:pt x="253" y="218"/>
                  </a:lnTo>
                  <a:lnTo>
                    <a:pt x="256" y="219"/>
                  </a:lnTo>
                  <a:lnTo>
                    <a:pt x="259" y="220"/>
                  </a:lnTo>
                  <a:lnTo>
                    <a:pt x="262" y="222"/>
                  </a:lnTo>
                  <a:lnTo>
                    <a:pt x="266" y="226"/>
                  </a:lnTo>
                  <a:lnTo>
                    <a:pt x="269" y="229"/>
                  </a:lnTo>
                  <a:lnTo>
                    <a:pt x="272" y="231"/>
                  </a:lnTo>
                  <a:lnTo>
                    <a:pt x="275" y="231"/>
                  </a:lnTo>
                  <a:lnTo>
                    <a:pt x="278" y="234"/>
                  </a:lnTo>
                  <a:lnTo>
                    <a:pt x="282" y="234"/>
                  </a:lnTo>
                  <a:lnTo>
                    <a:pt x="285" y="235"/>
                  </a:lnTo>
                  <a:lnTo>
                    <a:pt x="288" y="234"/>
                  </a:lnTo>
                  <a:lnTo>
                    <a:pt x="291" y="235"/>
                  </a:lnTo>
                  <a:lnTo>
                    <a:pt x="294" y="235"/>
                  </a:lnTo>
                  <a:lnTo>
                    <a:pt x="298" y="237"/>
                  </a:lnTo>
                  <a:lnTo>
                    <a:pt x="301" y="240"/>
                  </a:lnTo>
                  <a:lnTo>
                    <a:pt x="304" y="241"/>
                  </a:lnTo>
                  <a:lnTo>
                    <a:pt x="307" y="199"/>
                  </a:lnTo>
                  <a:lnTo>
                    <a:pt x="310" y="166"/>
                  </a:lnTo>
                  <a:lnTo>
                    <a:pt x="314" y="138"/>
                  </a:lnTo>
                  <a:lnTo>
                    <a:pt x="317" y="152"/>
                  </a:lnTo>
                  <a:lnTo>
                    <a:pt x="320" y="154"/>
                  </a:lnTo>
                  <a:lnTo>
                    <a:pt x="323" y="148"/>
                  </a:lnTo>
                  <a:lnTo>
                    <a:pt x="326" y="142"/>
                  </a:lnTo>
                  <a:lnTo>
                    <a:pt x="330" y="141"/>
                  </a:lnTo>
                  <a:lnTo>
                    <a:pt x="333" y="148"/>
                  </a:lnTo>
                  <a:lnTo>
                    <a:pt x="336" y="139"/>
                  </a:lnTo>
                  <a:lnTo>
                    <a:pt x="339" y="133"/>
                  </a:lnTo>
                  <a:lnTo>
                    <a:pt x="342" y="129"/>
                  </a:lnTo>
                  <a:lnTo>
                    <a:pt x="346" y="140"/>
                  </a:lnTo>
                  <a:lnTo>
                    <a:pt x="349" y="145"/>
                  </a:lnTo>
                  <a:lnTo>
                    <a:pt x="352" y="144"/>
                  </a:lnTo>
                  <a:lnTo>
                    <a:pt x="355" y="144"/>
                  </a:lnTo>
                  <a:lnTo>
                    <a:pt x="358" y="144"/>
                  </a:lnTo>
                  <a:lnTo>
                    <a:pt x="362" y="148"/>
                  </a:lnTo>
                  <a:lnTo>
                    <a:pt x="365" y="150"/>
                  </a:lnTo>
                  <a:lnTo>
                    <a:pt x="368" y="128"/>
                  </a:lnTo>
                  <a:lnTo>
                    <a:pt x="371" y="113"/>
                  </a:lnTo>
                  <a:lnTo>
                    <a:pt x="374" y="102"/>
                  </a:lnTo>
                  <a:lnTo>
                    <a:pt x="378" y="117"/>
                  </a:lnTo>
                  <a:lnTo>
                    <a:pt x="381" y="120"/>
                  </a:lnTo>
                  <a:lnTo>
                    <a:pt x="384" y="107"/>
                  </a:lnTo>
                </a:path>
              </a:pathLst>
            </a:custGeom>
            <a:noFill/>
            <a:ln w="6350"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5" name="Rectangle 143">
              <a:extLst>
                <a:ext uri="{FF2B5EF4-FFF2-40B4-BE49-F238E27FC236}">
                  <a16:creationId xmlns:a16="http://schemas.microsoft.com/office/drawing/2014/main" id="{8C8CD4F2-881F-4E23-8991-C403CF99CA8B}"/>
                </a:ext>
              </a:extLst>
            </p:cNvPr>
            <p:cNvSpPr>
              <a:spLocks noChangeArrowheads="1"/>
            </p:cNvSpPr>
            <p:nvPr/>
          </p:nvSpPr>
          <p:spPr bwMode="auto">
            <a:xfrm>
              <a:off x="1244" y="3416"/>
              <a:ext cx="9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0.1</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896" name="Rectangle 144">
              <a:extLst>
                <a:ext uri="{FF2B5EF4-FFF2-40B4-BE49-F238E27FC236}">
                  <a16:creationId xmlns:a16="http://schemas.microsoft.com/office/drawing/2014/main" id="{1951FCB4-D39B-4463-AB43-14037F6276B6}"/>
                </a:ext>
              </a:extLst>
            </p:cNvPr>
            <p:cNvSpPr>
              <a:spLocks noChangeArrowheads="1"/>
            </p:cNvSpPr>
            <p:nvPr/>
          </p:nvSpPr>
          <p:spPr bwMode="auto">
            <a:xfrm>
              <a:off x="1244" y="3125"/>
              <a:ext cx="9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0.2</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897" name="Rectangle 145">
              <a:extLst>
                <a:ext uri="{FF2B5EF4-FFF2-40B4-BE49-F238E27FC236}">
                  <a16:creationId xmlns:a16="http://schemas.microsoft.com/office/drawing/2014/main" id="{EC07E72F-4639-47DF-A15D-7F1FC69ADC2A}"/>
                </a:ext>
              </a:extLst>
            </p:cNvPr>
            <p:cNvSpPr>
              <a:spLocks noChangeArrowheads="1"/>
            </p:cNvSpPr>
            <p:nvPr/>
          </p:nvSpPr>
          <p:spPr bwMode="auto">
            <a:xfrm>
              <a:off x="1244" y="2839"/>
              <a:ext cx="9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0.3</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898" name="Rectangle 146">
              <a:extLst>
                <a:ext uri="{FF2B5EF4-FFF2-40B4-BE49-F238E27FC236}">
                  <a16:creationId xmlns:a16="http://schemas.microsoft.com/office/drawing/2014/main" id="{1126E7DF-2FA2-4253-A0E9-D8E8F0A1A521}"/>
                </a:ext>
              </a:extLst>
            </p:cNvPr>
            <p:cNvSpPr>
              <a:spLocks noChangeArrowheads="1"/>
            </p:cNvSpPr>
            <p:nvPr/>
          </p:nvSpPr>
          <p:spPr bwMode="auto">
            <a:xfrm>
              <a:off x="1244" y="2548"/>
              <a:ext cx="9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0.4</a:t>
              </a:r>
              <a:endParaRPr kumimoji="0" lang="en-US" altLang="en-US" sz="2800" b="0" i="0" u="none" strike="noStrike" cap="none" normalizeH="0" baseline="0" dirty="0">
                <a:ln>
                  <a:noFill/>
                </a:ln>
                <a:solidFill>
                  <a:srgbClr val="3E4268"/>
                </a:solidFill>
                <a:effectLst/>
                <a:latin typeface="Century Gothic" panose="020B0502020202020204" pitchFamily="34" charset="0"/>
              </a:endParaRPr>
            </a:p>
          </p:txBody>
        </p:sp>
        <p:sp>
          <p:nvSpPr>
            <p:cNvPr id="899" name="Line 147">
              <a:extLst>
                <a:ext uri="{FF2B5EF4-FFF2-40B4-BE49-F238E27FC236}">
                  <a16:creationId xmlns:a16="http://schemas.microsoft.com/office/drawing/2014/main" id="{EDACC18F-3227-4A14-BBCE-6247EA691445}"/>
                </a:ext>
              </a:extLst>
            </p:cNvPr>
            <p:cNvSpPr>
              <a:spLocks noChangeShapeType="1"/>
            </p:cNvSpPr>
            <p:nvPr/>
          </p:nvSpPr>
          <p:spPr bwMode="auto">
            <a:xfrm>
              <a:off x="1361" y="3438"/>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0" name="Line 148">
              <a:extLst>
                <a:ext uri="{FF2B5EF4-FFF2-40B4-BE49-F238E27FC236}">
                  <a16:creationId xmlns:a16="http://schemas.microsoft.com/office/drawing/2014/main" id="{FE0847F2-E97E-4380-8158-5274FD537E69}"/>
                </a:ext>
              </a:extLst>
            </p:cNvPr>
            <p:cNvSpPr>
              <a:spLocks noChangeShapeType="1"/>
            </p:cNvSpPr>
            <p:nvPr/>
          </p:nvSpPr>
          <p:spPr bwMode="auto">
            <a:xfrm>
              <a:off x="1361" y="3147"/>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1" name="Line 149">
              <a:extLst>
                <a:ext uri="{FF2B5EF4-FFF2-40B4-BE49-F238E27FC236}">
                  <a16:creationId xmlns:a16="http://schemas.microsoft.com/office/drawing/2014/main" id="{898F9FAA-9AFC-4561-8855-B11E366DD7D9}"/>
                </a:ext>
              </a:extLst>
            </p:cNvPr>
            <p:cNvSpPr>
              <a:spLocks noChangeShapeType="1"/>
            </p:cNvSpPr>
            <p:nvPr/>
          </p:nvSpPr>
          <p:spPr bwMode="auto">
            <a:xfrm>
              <a:off x="1361" y="2861"/>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2" name="Line 150">
              <a:extLst>
                <a:ext uri="{FF2B5EF4-FFF2-40B4-BE49-F238E27FC236}">
                  <a16:creationId xmlns:a16="http://schemas.microsoft.com/office/drawing/2014/main" id="{719E1951-2175-4E22-B908-3C5E94C7716B}"/>
                </a:ext>
              </a:extLst>
            </p:cNvPr>
            <p:cNvSpPr>
              <a:spLocks noChangeShapeType="1"/>
            </p:cNvSpPr>
            <p:nvPr/>
          </p:nvSpPr>
          <p:spPr bwMode="auto">
            <a:xfrm>
              <a:off x="1361" y="2570"/>
              <a:ext cx="18" cy="0"/>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3" name="Line 151">
              <a:extLst>
                <a:ext uri="{FF2B5EF4-FFF2-40B4-BE49-F238E27FC236}">
                  <a16:creationId xmlns:a16="http://schemas.microsoft.com/office/drawing/2014/main" id="{40C7CC78-090E-49EA-BF10-08904618191A}"/>
                </a:ext>
              </a:extLst>
            </p:cNvPr>
            <p:cNvSpPr>
              <a:spLocks noChangeShapeType="1"/>
            </p:cNvSpPr>
            <p:nvPr/>
          </p:nvSpPr>
          <p:spPr bwMode="auto">
            <a:xfrm flipV="1">
              <a:off x="1465" y="356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4" name="Line 152">
              <a:extLst>
                <a:ext uri="{FF2B5EF4-FFF2-40B4-BE49-F238E27FC236}">
                  <a16:creationId xmlns:a16="http://schemas.microsoft.com/office/drawing/2014/main" id="{A6906F40-F536-4868-91EE-773C97F4F29D}"/>
                </a:ext>
              </a:extLst>
            </p:cNvPr>
            <p:cNvSpPr>
              <a:spLocks noChangeShapeType="1"/>
            </p:cNvSpPr>
            <p:nvPr/>
          </p:nvSpPr>
          <p:spPr bwMode="auto">
            <a:xfrm flipV="1">
              <a:off x="1895" y="356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5" name="Line 153">
              <a:extLst>
                <a:ext uri="{FF2B5EF4-FFF2-40B4-BE49-F238E27FC236}">
                  <a16:creationId xmlns:a16="http://schemas.microsoft.com/office/drawing/2014/main" id="{9AC216CA-7589-4C87-B845-D16C8728CCC9}"/>
                </a:ext>
              </a:extLst>
            </p:cNvPr>
            <p:cNvSpPr>
              <a:spLocks noChangeShapeType="1"/>
            </p:cNvSpPr>
            <p:nvPr/>
          </p:nvSpPr>
          <p:spPr bwMode="auto">
            <a:xfrm flipV="1">
              <a:off x="2324" y="356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6" name="Line 154">
              <a:extLst>
                <a:ext uri="{FF2B5EF4-FFF2-40B4-BE49-F238E27FC236}">
                  <a16:creationId xmlns:a16="http://schemas.microsoft.com/office/drawing/2014/main" id="{87DA9759-EB6B-4EB5-BF7F-4D437C2EBD5E}"/>
                </a:ext>
              </a:extLst>
            </p:cNvPr>
            <p:cNvSpPr>
              <a:spLocks noChangeShapeType="1"/>
            </p:cNvSpPr>
            <p:nvPr/>
          </p:nvSpPr>
          <p:spPr bwMode="auto">
            <a:xfrm flipV="1">
              <a:off x="2740" y="356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7" name="Line 155">
              <a:extLst>
                <a:ext uri="{FF2B5EF4-FFF2-40B4-BE49-F238E27FC236}">
                  <a16:creationId xmlns:a16="http://schemas.microsoft.com/office/drawing/2014/main" id="{C64304F8-136C-4C06-B92A-9F5A961C93D8}"/>
                </a:ext>
              </a:extLst>
            </p:cNvPr>
            <p:cNvSpPr>
              <a:spLocks noChangeShapeType="1"/>
            </p:cNvSpPr>
            <p:nvPr/>
          </p:nvSpPr>
          <p:spPr bwMode="auto">
            <a:xfrm flipV="1">
              <a:off x="3169" y="3568"/>
              <a:ext cx="0" cy="17"/>
            </a:xfrm>
            <a:prstGeom prst="line">
              <a:avLst/>
            </a:prstGeom>
            <a:noFill/>
            <a:ln w="6350"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08" name="Rectangle 156">
              <a:extLst>
                <a:ext uri="{FF2B5EF4-FFF2-40B4-BE49-F238E27FC236}">
                  <a16:creationId xmlns:a16="http://schemas.microsoft.com/office/drawing/2014/main" id="{E451083B-38BB-443A-ADEB-BF4C406ED9F7}"/>
                </a:ext>
              </a:extLst>
            </p:cNvPr>
            <p:cNvSpPr>
              <a:spLocks noChangeArrowheads="1"/>
            </p:cNvSpPr>
            <p:nvPr/>
          </p:nvSpPr>
          <p:spPr bwMode="auto">
            <a:xfrm>
              <a:off x="1418" y="3598"/>
              <a:ext cx="8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Jul</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909" name="Rectangle 157">
              <a:extLst>
                <a:ext uri="{FF2B5EF4-FFF2-40B4-BE49-F238E27FC236}">
                  <a16:creationId xmlns:a16="http://schemas.microsoft.com/office/drawing/2014/main" id="{EAC46E14-A799-4006-975F-902B1F93E566}"/>
                </a:ext>
              </a:extLst>
            </p:cNvPr>
            <p:cNvSpPr>
              <a:spLocks noChangeArrowheads="1"/>
            </p:cNvSpPr>
            <p:nvPr/>
          </p:nvSpPr>
          <p:spPr bwMode="auto">
            <a:xfrm>
              <a:off x="1832" y="3598"/>
              <a:ext cx="137"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Aug</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910" name="Rectangle 158">
              <a:extLst>
                <a:ext uri="{FF2B5EF4-FFF2-40B4-BE49-F238E27FC236}">
                  <a16:creationId xmlns:a16="http://schemas.microsoft.com/office/drawing/2014/main" id="{FD316F02-0BDB-4990-A357-FB2EAAD9F5ED}"/>
                </a:ext>
              </a:extLst>
            </p:cNvPr>
            <p:cNvSpPr>
              <a:spLocks noChangeArrowheads="1"/>
            </p:cNvSpPr>
            <p:nvPr/>
          </p:nvSpPr>
          <p:spPr bwMode="auto">
            <a:xfrm>
              <a:off x="2261" y="3598"/>
              <a:ext cx="124"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Sep</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911" name="Rectangle 159">
              <a:extLst>
                <a:ext uri="{FF2B5EF4-FFF2-40B4-BE49-F238E27FC236}">
                  <a16:creationId xmlns:a16="http://schemas.microsoft.com/office/drawing/2014/main" id="{72CED6F6-50A8-4597-BAAE-EC87B90EF8C0}"/>
                </a:ext>
              </a:extLst>
            </p:cNvPr>
            <p:cNvSpPr>
              <a:spLocks noChangeArrowheads="1"/>
            </p:cNvSpPr>
            <p:nvPr/>
          </p:nvSpPr>
          <p:spPr bwMode="auto">
            <a:xfrm>
              <a:off x="2684" y="3598"/>
              <a:ext cx="126"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Oct</a:t>
              </a:r>
              <a:endParaRPr kumimoji="0" lang="en-US" altLang="en-US" sz="2800" b="0" i="0" u="none" strike="noStrike" cap="none" normalizeH="0" baseline="0" dirty="0">
                <a:ln>
                  <a:noFill/>
                </a:ln>
                <a:solidFill>
                  <a:srgbClr val="3E4268"/>
                </a:solidFill>
                <a:effectLst/>
                <a:latin typeface="Century Gothic" panose="020B0502020202020204" pitchFamily="34" charset="0"/>
              </a:endParaRPr>
            </a:p>
          </p:txBody>
        </p:sp>
        <p:sp>
          <p:nvSpPr>
            <p:cNvPr id="912" name="Rectangle 160">
              <a:extLst>
                <a:ext uri="{FF2B5EF4-FFF2-40B4-BE49-F238E27FC236}">
                  <a16:creationId xmlns:a16="http://schemas.microsoft.com/office/drawing/2014/main" id="{3E328B48-2096-4B14-88D6-B13739AB6829}"/>
                </a:ext>
              </a:extLst>
            </p:cNvPr>
            <p:cNvSpPr>
              <a:spLocks noChangeArrowheads="1"/>
            </p:cNvSpPr>
            <p:nvPr/>
          </p:nvSpPr>
          <p:spPr bwMode="auto">
            <a:xfrm>
              <a:off x="3106" y="3598"/>
              <a:ext cx="13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Nov</a:t>
              </a:r>
              <a:endParaRPr kumimoji="0" lang="en-US" altLang="en-US" sz="2800" b="0" i="0" u="none" strike="noStrike" cap="none" normalizeH="0" baseline="0">
                <a:ln>
                  <a:noFill/>
                </a:ln>
                <a:solidFill>
                  <a:srgbClr val="3E4268"/>
                </a:solidFill>
                <a:effectLst/>
                <a:latin typeface="Century Gothic" panose="020B0502020202020204" pitchFamily="34" charset="0"/>
              </a:endParaRPr>
            </a:p>
          </p:txBody>
        </p:sp>
        <p:sp>
          <p:nvSpPr>
            <p:cNvPr id="913" name="Rectangle 161">
              <a:extLst>
                <a:ext uri="{FF2B5EF4-FFF2-40B4-BE49-F238E27FC236}">
                  <a16:creationId xmlns:a16="http://schemas.microsoft.com/office/drawing/2014/main" id="{ABC12329-ED19-4624-9048-B70A30421D0A}"/>
                </a:ext>
              </a:extLst>
            </p:cNvPr>
            <p:cNvSpPr>
              <a:spLocks noChangeArrowheads="1"/>
            </p:cNvSpPr>
            <p:nvPr/>
          </p:nvSpPr>
          <p:spPr bwMode="auto">
            <a:xfrm>
              <a:off x="2218" y="3724"/>
              <a:ext cx="16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Time</a:t>
              </a:r>
            </a:p>
          </p:txBody>
        </p:sp>
        <p:sp>
          <p:nvSpPr>
            <p:cNvPr id="914" name="Rectangle 162">
              <a:extLst>
                <a:ext uri="{FF2B5EF4-FFF2-40B4-BE49-F238E27FC236}">
                  <a16:creationId xmlns:a16="http://schemas.microsoft.com/office/drawing/2014/main" id="{6871749E-95ED-423F-B09E-11BA13ABE547}"/>
                </a:ext>
              </a:extLst>
            </p:cNvPr>
            <p:cNvSpPr>
              <a:spLocks noChangeArrowheads="1"/>
            </p:cNvSpPr>
            <p:nvPr/>
          </p:nvSpPr>
          <p:spPr bwMode="auto">
            <a:xfrm rot="16200000">
              <a:off x="815" y="2950"/>
              <a:ext cx="678"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a:t>
              </a:r>
              <a:r>
                <a:rPr kumimoji="0" lang="en-US" altLang="en-US" sz="1100" b="0" i="0" u="none" strike="noStrike" cap="none" normalizeH="0" baseline="0" dirty="0">
                  <a:ln>
                    <a:noFill/>
                  </a:ln>
                  <a:solidFill>
                    <a:srgbClr val="3E4268"/>
                  </a:solidFill>
                  <a:effectLst/>
                  <a:latin typeface="Century Gothic" panose="020B0502020202020204" pitchFamily="34" charset="0"/>
                </a:rPr>
                <a:t>Soil</a:t>
              </a:r>
              <a:r>
                <a:rPr kumimoji="0" lang="en-US" altLang="en-US" sz="1000" b="0" i="0" u="none" strike="noStrike" cap="none" normalizeH="0" baseline="0" dirty="0">
                  <a:ln>
                    <a:noFill/>
                  </a:ln>
                  <a:solidFill>
                    <a:srgbClr val="3E4268"/>
                  </a:solidFill>
                  <a:effectLst/>
                  <a:latin typeface="Century Gothic" panose="020B0502020202020204" pitchFamily="34" charset="0"/>
                </a:rPr>
                <a:t> Moisture</a:t>
              </a:r>
              <a:endParaRPr kumimoji="0" lang="en-US" altLang="en-US" sz="2400" b="0" i="0" u="none" strike="noStrike" cap="none" normalizeH="0" baseline="0" dirty="0">
                <a:ln>
                  <a:noFill/>
                </a:ln>
                <a:solidFill>
                  <a:srgbClr val="3E4268"/>
                </a:solidFill>
                <a:effectLst/>
                <a:latin typeface="Century Gothic" panose="020B0502020202020204" pitchFamily="34" charset="0"/>
              </a:endParaRPr>
            </a:p>
          </p:txBody>
        </p:sp>
        <p:sp>
          <p:nvSpPr>
            <p:cNvPr id="915" name="Rectangle 163">
              <a:extLst>
                <a:ext uri="{FF2B5EF4-FFF2-40B4-BE49-F238E27FC236}">
                  <a16:creationId xmlns:a16="http://schemas.microsoft.com/office/drawing/2014/main" id="{997D4E38-DE7E-4416-88C8-B758726A4E2D}"/>
                </a:ext>
              </a:extLst>
            </p:cNvPr>
            <p:cNvSpPr>
              <a:spLocks noChangeArrowheads="1"/>
            </p:cNvSpPr>
            <p:nvPr/>
          </p:nvSpPr>
          <p:spPr bwMode="auto">
            <a:xfrm>
              <a:off x="3304" y="2813"/>
              <a:ext cx="559"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25" name="Rectangle 173">
              <a:extLst>
                <a:ext uri="{FF2B5EF4-FFF2-40B4-BE49-F238E27FC236}">
                  <a16:creationId xmlns:a16="http://schemas.microsoft.com/office/drawing/2014/main" id="{11538F78-9CC2-417D-8CEC-72E33690B4E8}"/>
                </a:ext>
              </a:extLst>
            </p:cNvPr>
            <p:cNvSpPr>
              <a:spLocks noChangeArrowheads="1"/>
            </p:cNvSpPr>
            <p:nvPr/>
          </p:nvSpPr>
          <p:spPr bwMode="auto">
            <a:xfrm>
              <a:off x="1379" y="2318"/>
              <a:ext cx="18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HARD</a:t>
              </a:r>
              <a:endParaRPr kumimoji="0" lang="en-US" altLang="en-US" sz="2400" b="0" i="0" u="none" strike="noStrike" cap="none" normalizeH="0" baseline="0" dirty="0">
                <a:ln>
                  <a:noFill/>
                </a:ln>
                <a:solidFill>
                  <a:srgbClr val="3E4268"/>
                </a:solidFill>
                <a:effectLst/>
                <a:latin typeface="Century Gothic" panose="020B0502020202020204" pitchFamily="34" charset="0"/>
              </a:endParaRPr>
            </a:p>
          </p:txBody>
        </p:sp>
        <p:sp>
          <p:nvSpPr>
            <p:cNvPr id="926" name="Rectangle 174">
              <a:extLst>
                <a:ext uri="{FF2B5EF4-FFF2-40B4-BE49-F238E27FC236}">
                  <a16:creationId xmlns:a16="http://schemas.microsoft.com/office/drawing/2014/main" id="{66AECA48-D3C9-451B-9289-C16D8579ACF5}"/>
                </a:ext>
              </a:extLst>
            </p:cNvPr>
            <p:cNvSpPr>
              <a:spLocks noChangeArrowheads="1"/>
            </p:cNvSpPr>
            <p:nvPr/>
          </p:nvSpPr>
          <p:spPr bwMode="auto">
            <a:xfrm>
              <a:off x="1379" y="2218"/>
              <a:ext cx="139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SMAP vs.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100" b="0" i="0" u="none" strike="noStrike" cap="none" normalizeH="0" baseline="0" dirty="0">
                  <a:ln>
                    <a:noFill/>
                  </a:ln>
                  <a:solidFill>
                    <a:srgbClr val="3E4268"/>
                  </a:solidFill>
                  <a:effectLst/>
                  <a:latin typeface="Century Gothic" panose="020B0502020202020204" pitchFamily="34" charset="0"/>
                </a:rPr>
                <a:t> 3-Day Rolling Means</a:t>
              </a:r>
              <a:endParaRPr kumimoji="0" lang="en-US" altLang="en-US" sz="2800" b="0" i="0" u="none" strike="noStrike" cap="none" normalizeH="0" baseline="0" dirty="0">
                <a:ln>
                  <a:noFill/>
                </a:ln>
                <a:solidFill>
                  <a:srgbClr val="3E4268"/>
                </a:solidFill>
                <a:effectLst/>
                <a:latin typeface="Century Gothic" panose="020B0502020202020204" pitchFamily="34" charset="0"/>
              </a:endParaRPr>
            </a:p>
          </p:txBody>
        </p:sp>
      </p:grpSp>
      <p:grpSp>
        <p:nvGrpSpPr>
          <p:cNvPr id="1087" name="Group 336">
            <a:extLst>
              <a:ext uri="{FF2B5EF4-FFF2-40B4-BE49-F238E27FC236}">
                <a16:creationId xmlns:a16="http://schemas.microsoft.com/office/drawing/2014/main" id="{1813C4A6-950E-4F18-BBBD-F33575280D1B}"/>
              </a:ext>
            </a:extLst>
          </p:cNvPr>
          <p:cNvGrpSpPr>
            <a:grpSpLocks noChangeAspect="1"/>
          </p:cNvGrpSpPr>
          <p:nvPr/>
        </p:nvGrpSpPr>
        <p:grpSpPr bwMode="auto">
          <a:xfrm>
            <a:off x="5421340" y="3014144"/>
            <a:ext cx="5252503" cy="3090192"/>
            <a:chOff x="1935" y="1074"/>
            <a:chExt cx="3804" cy="2238"/>
          </a:xfrm>
        </p:grpSpPr>
        <p:sp>
          <p:nvSpPr>
            <p:cNvPr id="1088" name="AutoShape 335">
              <a:extLst>
                <a:ext uri="{FF2B5EF4-FFF2-40B4-BE49-F238E27FC236}">
                  <a16:creationId xmlns:a16="http://schemas.microsoft.com/office/drawing/2014/main" id="{55754BF8-65F1-46D9-B587-CB2232CCE9F9}"/>
                </a:ext>
              </a:extLst>
            </p:cNvPr>
            <p:cNvSpPr>
              <a:spLocks noChangeAspect="1" noChangeArrowheads="1" noTextEdit="1"/>
            </p:cNvSpPr>
            <p:nvPr/>
          </p:nvSpPr>
          <p:spPr bwMode="auto">
            <a:xfrm>
              <a:off x="1953" y="1074"/>
              <a:ext cx="3774" cy="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89" name="Rectangle 337">
              <a:extLst>
                <a:ext uri="{FF2B5EF4-FFF2-40B4-BE49-F238E27FC236}">
                  <a16:creationId xmlns:a16="http://schemas.microsoft.com/office/drawing/2014/main" id="{370F5506-0DE0-4263-8584-19553067A260}"/>
                </a:ext>
              </a:extLst>
            </p:cNvPr>
            <p:cNvSpPr>
              <a:spLocks noChangeArrowheads="1"/>
            </p:cNvSpPr>
            <p:nvPr/>
          </p:nvSpPr>
          <p:spPr bwMode="auto">
            <a:xfrm>
              <a:off x="1953" y="1074"/>
              <a:ext cx="3786" cy="21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Century Gothic" panose="020B0502020202020204" pitchFamily="34" charset="0"/>
              </a:endParaRPr>
            </a:p>
          </p:txBody>
        </p:sp>
        <p:sp>
          <p:nvSpPr>
            <p:cNvPr id="1090" name="Rectangle 338">
              <a:extLst>
                <a:ext uri="{FF2B5EF4-FFF2-40B4-BE49-F238E27FC236}">
                  <a16:creationId xmlns:a16="http://schemas.microsoft.com/office/drawing/2014/main" id="{6E9DD127-D841-42A3-8B14-38956F9E2D9C}"/>
                </a:ext>
              </a:extLst>
            </p:cNvPr>
            <p:cNvSpPr>
              <a:spLocks noChangeArrowheads="1"/>
            </p:cNvSpPr>
            <p:nvPr/>
          </p:nvSpPr>
          <p:spPr bwMode="auto">
            <a:xfrm>
              <a:off x="1953" y="1074"/>
              <a:ext cx="3786" cy="2172"/>
            </a:xfrm>
            <a:prstGeom prst="rect">
              <a:avLst/>
            </a:prstGeom>
            <a:noFill/>
            <a:ln w="95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1" name="Rectangle 339">
              <a:extLst>
                <a:ext uri="{FF2B5EF4-FFF2-40B4-BE49-F238E27FC236}">
                  <a16:creationId xmlns:a16="http://schemas.microsoft.com/office/drawing/2014/main" id="{F9933291-D65B-43AD-B69A-3B99A454E0E7}"/>
                </a:ext>
              </a:extLst>
            </p:cNvPr>
            <p:cNvSpPr>
              <a:spLocks noChangeArrowheads="1"/>
            </p:cNvSpPr>
            <p:nvPr/>
          </p:nvSpPr>
          <p:spPr bwMode="auto">
            <a:xfrm>
              <a:off x="2248" y="1387"/>
              <a:ext cx="2584" cy="1594"/>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2" name="Line 340">
              <a:extLst>
                <a:ext uri="{FF2B5EF4-FFF2-40B4-BE49-F238E27FC236}">
                  <a16:creationId xmlns:a16="http://schemas.microsoft.com/office/drawing/2014/main" id="{42D9F062-9F67-4068-8537-C88B23C402FF}"/>
                </a:ext>
              </a:extLst>
            </p:cNvPr>
            <p:cNvSpPr>
              <a:spLocks noChangeShapeType="1"/>
            </p:cNvSpPr>
            <p:nvPr/>
          </p:nvSpPr>
          <p:spPr bwMode="auto">
            <a:xfrm>
              <a:off x="2248" y="2668"/>
              <a:ext cx="2584"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3" name="Line 341">
              <a:extLst>
                <a:ext uri="{FF2B5EF4-FFF2-40B4-BE49-F238E27FC236}">
                  <a16:creationId xmlns:a16="http://schemas.microsoft.com/office/drawing/2014/main" id="{9E2635D5-84B1-409C-9055-17981C38F558}"/>
                </a:ext>
              </a:extLst>
            </p:cNvPr>
            <p:cNvSpPr>
              <a:spLocks noChangeShapeType="1"/>
            </p:cNvSpPr>
            <p:nvPr/>
          </p:nvSpPr>
          <p:spPr bwMode="auto">
            <a:xfrm>
              <a:off x="2248" y="2133"/>
              <a:ext cx="2584"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4" name="Line 342">
              <a:extLst>
                <a:ext uri="{FF2B5EF4-FFF2-40B4-BE49-F238E27FC236}">
                  <a16:creationId xmlns:a16="http://schemas.microsoft.com/office/drawing/2014/main" id="{23294458-1B7C-4730-97FC-DEA1EA814CBF}"/>
                </a:ext>
              </a:extLst>
            </p:cNvPr>
            <p:cNvSpPr>
              <a:spLocks noChangeShapeType="1"/>
            </p:cNvSpPr>
            <p:nvPr/>
          </p:nvSpPr>
          <p:spPr bwMode="auto">
            <a:xfrm>
              <a:off x="2248" y="1603"/>
              <a:ext cx="2584"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5" name="Line 343">
              <a:extLst>
                <a:ext uri="{FF2B5EF4-FFF2-40B4-BE49-F238E27FC236}">
                  <a16:creationId xmlns:a16="http://schemas.microsoft.com/office/drawing/2014/main" id="{EDAD153C-A63E-43DE-A8DD-65BB4C666B76}"/>
                </a:ext>
              </a:extLst>
            </p:cNvPr>
            <p:cNvSpPr>
              <a:spLocks noChangeShapeType="1"/>
            </p:cNvSpPr>
            <p:nvPr/>
          </p:nvSpPr>
          <p:spPr bwMode="auto">
            <a:xfrm flipV="1">
              <a:off x="2662"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6" name="Line 344">
              <a:extLst>
                <a:ext uri="{FF2B5EF4-FFF2-40B4-BE49-F238E27FC236}">
                  <a16:creationId xmlns:a16="http://schemas.microsoft.com/office/drawing/2014/main" id="{92258B85-DE23-437E-976B-D88114C83688}"/>
                </a:ext>
              </a:extLst>
            </p:cNvPr>
            <p:cNvSpPr>
              <a:spLocks noChangeShapeType="1"/>
            </p:cNvSpPr>
            <p:nvPr/>
          </p:nvSpPr>
          <p:spPr bwMode="auto">
            <a:xfrm flipV="1">
              <a:off x="3257"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7" name="Line 345">
              <a:extLst>
                <a:ext uri="{FF2B5EF4-FFF2-40B4-BE49-F238E27FC236}">
                  <a16:creationId xmlns:a16="http://schemas.microsoft.com/office/drawing/2014/main" id="{30408988-48AB-4711-95C8-79C375CE67E1}"/>
                </a:ext>
              </a:extLst>
            </p:cNvPr>
            <p:cNvSpPr>
              <a:spLocks noChangeShapeType="1"/>
            </p:cNvSpPr>
            <p:nvPr/>
          </p:nvSpPr>
          <p:spPr bwMode="auto">
            <a:xfrm flipV="1">
              <a:off x="3846"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8" name="Line 346">
              <a:extLst>
                <a:ext uri="{FF2B5EF4-FFF2-40B4-BE49-F238E27FC236}">
                  <a16:creationId xmlns:a16="http://schemas.microsoft.com/office/drawing/2014/main" id="{8A1DFBDD-E3EB-40E5-BF77-5C34CBDD8EFB}"/>
                </a:ext>
              </a:extLst>
            </p:cNvPr>
            <p:cNvSpPr>
              <a:spLocks noChangeShapeType="1"/>
            </p:cNvSpPr>
            <p:nvPr/>
          </p:nvSpPr>
          <p:spPr bwMode="auto">
            <a:xfrm flipV="1">
              <a:off x="4435"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99" name="Line 347">
              <a:extLst>
                <a:ext uri="{FF2B5EF4-FFF2-40B4-BE49-F238E27FC236}">
                  <a16:creationId xmlns:a16="http://schemas.microsoft.com/office/drawing/2014/main" id="{63D8D2BC-F66E-4007-B56F-22CD21A21241}"/>
                </a:ext>
              </a:extLst>
            </p:cNvPr>
            <p:cNvSpPr>
              <a:spLocks noChangeShapeType="1"/>
            </p:cNvSpPr>
            <p:nvPr/>
          </p:nvSpPr>
          <p:spPr bwMode="auto">
            <a:xfrm>
              <a:off x="2248" y="2933"/>
              <a:ext cx="2584"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0" name="Line 348">
              <a:extLst>
                <a:ext uri="{FF2B5EF4-FFF2-40B4-BE49-F238E27FC236}">
                  <a16:creationId xmlns:a16="http://schemas.microsoft.com/office/drawing/2014/main" id="{15CA7934-3AAC-4AD7-B30C-0B25E0273C31}"/>
                </a:ext>
              </a:extLst>
            </p:cNvPr>
            <p:cNvSpPr>
              <a:spLocks noChangeShapeType="1"/>
            </p:cNvSpPr>
            <p:nvPr/>
          </p:nvSpPr>
          <p:spPr bwMode="auto">
            <a:xfrm>
              <a:off x="2248" y="2398"/>
              <a:ext cx="2584"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1" name="Line 349">
              <a:extLst>
                <a:ext uri="{FF2B5EF4-FFF2-40B4-BE49-F238E27FC236}">
                  <a16:creationId xmlns:a16="http://schemas.microsoft.com/office/drawing/2014/main" id="{CEE97B92-74AA-4896-A556-1B2F278A1E34}"/>
                </a:ext>
              </a:extLst>
            </p:cNvPr>
            <p:cNvSpPr>
              <a:spLocks noChangeShapeType="1"/>
            </p:cNvSpPr>
            <p:nvPr/>
          </p:nvSpPr>
          <p:spPr bwMode="auto">
            <a:xfrm>
              <a:off x="2248" y="1868"/>
              <a:ext cx="2584"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2" name="Line 350">
              <a:extLst>
                <a:ext uri="{FF2B5EF4-FFF2-40B4-BE49-F238E27FC236}">
                  <a16:creationId xmlns:a16="http://schemas.microsoft.com/office/drawing/2014/main" id="{EB015A9A-A174-46C0-9083-508746F968D2}"/>
                </a:ext>
              </a:extLst>
            </p:cNvPr>
            <p:cNvSpPr>
              <a:spLocks noChangeShapeType="1"/>
            </p:cNvSpPr>
            <p:nvPr/>
          </p:nvSpPr>
          <p:spPr bwMode="auto">
            <a:xfrm flipV="1">
              <a:off x="2368"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3" name="Line 351">
              <a:extLst>
                <a:ext uri="{FF2B5EF4-FFF2-40B4-BE49-F238E27FC236}">
                  <a16:creationId xmlns:a16="http://schemas.microsoft.com/office/drawing/2014/main" id="{409B6831-0E44-4E73-8709-FFE5D7BAADD5}"/>
                </a:ext>
              </a:extLst>
            </p:cNvPr>
            <p:cNvSpPr>
              <a:spLocks noChangeShapeType="1"/>
            </p:cNvSpPr>
            <p:nvPr/>
          </p:nvSpPr>
          <p:spPr bwMode="auto">
            <a:xfrm flipV="1">
              <a:off x="2963"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4" name="Line 352">
              <a:extLst>
                <a:ext uri="{FF2B5EF4-FFF2-40B4-BE49-F238E27FC236}">
                  <a16:creationId xmlns:a16="http://schemas.microsoft.com/office/drawing/2014/main" id="{EE8506CD-C450-418A-B7FB-C42CA396689D}"/>
                </a:ext>
              </a:extLst>
            </p:cNvPr>
            <p:cNvSpPr>
              <a:spLocks noChangeShapeType="1"/>
            </p:cNvSpPr>
            <p:nvPr/>
          </p:nvSpPr>
          <p:spPr bwMode="auto">
            <a:xfrm flipV="1">
              <a:off x="3558"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5" name="Line 353">
              <a:extLst>
                <a:ext uri="{FF2B5EF4-FFF2-40B4-BE49-F238E27FC236}">
                  <a16:creationId xmlns:a16="http://schemas.microsoft.com/office/drawing/2014/main" id="{98E68C79-49D2-4BFF-8F0A-EAE042CF8E75}"/>
                </a:ext>
              </a:extLst>
            </p:cNvPr>
            <p:cNvSpPr>
              <a:spLocks noChangeShapeType="1"/>
            </p:cNvSpPr>
            <p:nvPr/>
          </p:nvSpPr>
          <p:spPr bwMode="auto">
            <a:xfrm flipV="1">
              <a:off x="4135"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6" name="Line 354">
              <a:extLst>
                <a:ext uri="{FF2B5EF4-FFF2-40B4-BE49-F238E27FC236}">
                  <a16:creationId xmlns:a16="http://schemas.microsoft.com/office/drawing/2014/main" id="{7CC55FE2-2C3B-4772-9F02-C33450A8A2C4}"/>
                </a:ext>
              </a:extLst>
            </p:cNvPr>
            <p:cNvSpPr>
              <a:spLocks noChangeShapeType="1"/>
            </p:cNvSpPr>
            <p:nvPr/>
          </p:nvSpPr>
          <p:spPr bwMode="auto">
            <a:xfrm flipV="1">
              <a:off x="4730" y="1387"/>
              <a:ext cx="0" cy="159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7" name="Freeform 355">
              <a:extLst>
                <a:ext uri="{FF2B5EF4-FFF2-40B4-BE49-F238E27FC236}">
                  <a16:creationId xmlns:a16="http://schemas.microsoft.com/office/drawing/2014/main" id="{E2482091-1EF9-4674-A69F-F2F13720F36E}"/>
                </a:ext>
              </a:extLst>
            </p:cNvPr>
            <p:cNvSpPr>
              <a:spLocks/>
            </p:cNvSpPr>
            <p:nvPr/>
          </p:nvSpPr>
          <p:spPr bwMode="auto">
            <a:xfrm>
              <a:off x="2404" y="1585"/>
              <a:ext cx="2308" cy="1065"/>
            </a:xfrm>
            <a:custGeom>
              <a:avLst/>
              <a:gdLst>
                <a:gd name="T0" fmla="*/ 3 w 384"/>
                <a:gd name="T1" fmla="*/ 0 h 177"/>
                <a:gd name="T2" fmla="*/ 10 w 384"/>
                <a:gd name="T3" fmla="*/ 7 h 177"/>
                <a:gd name="T4" fmla="*/ 16 w 384"/>
                <a:gd name="T5" fmla="*/ 25 h 177"/>
                <a:gd name="T6" fmla="*/ 22 w 384"/>
                <a:gd name="T7" fmla="*/ 34 h 177"/>
                <a:gd name="T8" fmla="*/ 29 w 384"/>
                <a:gd name="T9" fmla="*/ 49 h 177"/>
                <a:gd name="T10" fmla="*/ 35 w 384"/>
                <a:gd name="T11" fmla="*/ 60 h 177"/>
                <a:gd name="T12" fmla="*/ 42 w 384"/>
                <a:gd name="T13" fmla="*/ 46 h 177"/>
                <a:gd name="T14" fmla="*/ 48 w 384"/>
                <a:gd name="T15" fmla="*/ 18 h 177"/>
                <a:gd name="T16" fmla="*/ 54 w 384"/>
                <a:gd name="T17" fmla="*/ 26 h 177"/>
                <a:gd name="T18" fmla="*/ 61 w 384"/>
                <a:gd name="T19" fmla="*/ 45 h 177"/>
                <a:gd name="T20" fmla="*/ 67 w 384"/>
                <a:gd name="T21" fmla="*/ 29 h 177"/>
                <a:gd name="T22" fmla="*/ 74 w 384"/>
                <a:gd name="T23" fmla="*/ 63 h 177"/>
                <a:gd name="T24" fmla="*/ 80 w 384"/>
                <a:gd name="T25" fmla="*/ 80 h 177"/>
                <a:gd name="T26" fmla="*/ 86 w 384"/>
                <a:gd name="T27" fmla="*/ 85 h 177"/>
                <a:gd name="T28" fmla="*/ 93 w 384"/>
                <a:gd name="T29" fmla="*/ 57 h 177"/>
                <a:gd name="T30" fmla="*/ 99 w 384"/>
                <a:gd name="T31" fmla="*/ 78 h 177"/>
                <a:gd name="T32" fmla="*/ 106 w 384"/>
                <a:gd name="T33" fmla="*/ 96 h 177"/>
                <a:gd name="T34" fmla="*/ 112 w 384"/>
                <a:gd name="T35" fmla="*/ 95 h 177"/>
                <a:gd name="T36" fmla="*/ 118 w 384"/>
                <a:gd name="T37" fmla="*/ 90 h 177"/>
                <a:gd name="T38" fmla="*/ 125 w 384"/>
                <a:gd name="T39" fmla="*/ 120 h 177"/>
                <a:gd name="T40" fmla="*/ 131 w 384"/>
                <a:gd name="T41" fmla="*/ 132 h 177"/>
                <a:gd name="T42" fmla="*/ 138 w 384"/>
                <a:gd name="T43" fmla="*/ 107 h 177"/>
                <a:gd name="T44" fmla="*/ 144 w 384"/>
                <a:gd name="T45" fmla="*/ 116 h 177"/>
                <a:gd name="T46" fmla="*/ 150 w 384"/>
                <a:gd name="T47" fmla="*/ 134 h 177"/>
                <a:gd name="T48" fmla="*/ 157 w 384"/>
                <a:gd name="T49" fmla="*/ 124 h 177"/>
                <a:gd name="T50" fmla="*/ 163 w 384"/>
                <a:gd name="T51" fmla="*/ 87 h 177"/>
                <a:gd name="T52" fmla="*/ 170 w 384"/>
                <a:gd name="T53" fmla="*/ 95 h 177"/>
                <a:gd name="T54" fmla="*/ 176 w 384"/>
                <a:gd name="T55" fmla="*/ 74 h 177"/>
                <a:gd name="T56" fmla="*/ 182 w 384"/>
                <a:gd name="T57" fmla="*/ 68 h 177"/>
                <a:gd name="T58" fmla="*/ 189 w 384"/>
                <a:gd name="T59" fmla="*/ 94 h 177"/>
                <a:gd name="T60" fmla="*/ 195 w 384"/>
                <a:gd name="T61" fmla="*/ 107 h 177"/>
                <a:gd name="T62" fmla="*/ 202 w 384"/>
                <a:gd name="T63" fmla="*/ 119 h 177"/>
                <a:gd name="T64" fmla="*/ 208 w 384"/>
                <a:gd name="T65" fmla="*/ 127 h 177"/>
                <a:gd name="T66" fmla="*/ 214 w 384"/>
                <a:gd name="T67" fmla="*/ 131 h 177"/>
                <a:gd name="T68" fmla="*/ 221 w 384"/>
                <a:gd name="T69" fmla="*/ 141 h 177"/>
                <a:gd name="T70" fmla="*/ 227 w 384"/>
                <a:gd name="T71" fmla="*/ 152 h 177"/>
                <a:gd name="T72" fmla="*/ 234 w 384"/>
                <a:gd name="T73" fmla="*/ 144 h 177"/>
                <a:gd name="T74" fmla="*/ 240 w 384"/>
                <a:gd name="T75" fmla="*/ 156 h 177"/>
                <a:gd name="T76" fmla="*/ 246 w 384"/>
                <a:gd name="T77" fmla="*/ 160 h 177"/>
                <a:gd name="T78" fmla="*/ 253 w 384"/>
                <a:gd name="T79" fmla="*/ 156 h 177"/>
                <a:gd name="T80" fmla="*/ 259 w 384"/>
                <a:gd name="T81" fmla="*/ 160 h 177"/>
                <a:gd name="T82" fmla="*/ 266 w 384"/>
                <a:gd name="T83" fmla="*/ 169 h 177"/>
                <a:gd name="T84" fmla="*/ 272 w 384"/>
                <a:gd name="T85" fmla="*/ 166 h 177"/>
                <a:gd name="T86" fmla="*/ 278 w 384"/>
                <a:gd name="T87" fmla="*/ 155 h 177"/>
                <a:gd name="T88" fmla="*/ 285 w 384"/>
                <a:gd name="T89" fmla="*/ 152 h 177"/>
                <a:gd name="T90" fmla="*/ 291 w 384"/>
                <a:gd name="T91" fmla="*/ 169 h 177"/>
                <a:gd name="T92" fmla="*/ 298 w 384"/>
                <a:gd name="T93" fmla="*/ 177 h 177"/>
                <a:gd name="T94" fmla="*/ 304 w 384"/>
                <a:gd name="T95" fmla="*/ 170 h 177"/>
                <a:gd name="T96" fmla="*/ 310 w 384"/>
                <a:gd name="T97" fmla="*/ 74 h 177"/>
                <a:gd name="T98" fmla="*/ 317 w 384"/>
                <a:gd name="T99" fmla="*/ 61 h 177"/>
                <a:gd name="T100" fmla="*/ 323 w 384"/>
                <a:gd name="T101" fmla="*/ 60 h 177"/>
                <a:gd name="T102" fmla="*/ 330 w 384"/>
                <a:gd name="T103" fmla="*/ 64 h 177"/>
                <a:gd name="T104" fmla="*/ 336 w 384"/>
                <a:gd name="T105" fmla="*/ 29 h 177"/>
                <a:gd name="T106" fmla="*/ 342 w 384"/>
                <a:gd name="T107" fmla="*/ 17 h 177"/>
                <a:gd name="T108" fmla="*/ 349 w 384"/>
                <a:gd name="T109" fmla="*/ 39 h 177"/>
                <a:gd name="T110" fmla="*/ 355 w 384"/>
                <a:gd name="T111" fmla="*/ 40 h 177"/>
                <a:gd name="T112" fmla="*/ 362 w 384"/>
                <a:gd name="T113" fmla="*/ 46 h 177"/>
                <a:gd name="T114" fmla="*/ 368 w 384"/>
                <a:gd name="T115" fmla="*/ 34 h 177"/>
                <a:gd name="T116" fmla="*/ 374 w 384"/>
                <a:gd name="T117" fmla="*/ 15 h 177"/>
                <a:gd name="T118" fmla="*/ 381 w 384"/>
                <a:gd name="T119" fmla="*/ 3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177">
                  <a:moveTo>
                    <a:pt x="0" y="3"/>
                  </a:moveTo>
                  <a:lnTo>
                    <a:pt x="3" y="0"/>
                  </a:lnTo>
                  <a:lnTo>
                    <a:pt x="6" y="0"/>
                  </a:lnTo>
                  <a:lnTo>
                    <a:pt x="10" y="7"/>
                  </a:lnTo>
                  <a:lnTo>
                    <a:pt x="13" y="23"/>
                  </a:lnTo>
                  <a:lnTo>
                    <a:pt x="16" y="25"/>
                  </a:lnTo>
                  <a:lnTo>
                    <a:pt x="19" y="28"/>
                  </a:lnTo>
                  <a:lnTo>
                    <a:pt x="22" y="34"/>
                  </a:lnTo>
                  <a:lnTo>
                    <a:pt x="26" y="47"/>
                  </a:lnTo>
                  <a:lnTo>
                    <a:pt x="29" y="49"/>
                  </a:lnTo>
                  <a:lnTo>
                    <a:pt x="32" y="53"/>
                  </a:lnTo>
                  <a:lnTo>
                    <a:pt x="35" y="60"/>
                  </a:lnTo>
                  <a:lnTo>
                    <a:pt x="38" y="58"/>
                  </a:lnTo>
                  <a:lnTo>
                    <a:pt x="42" y="46"/>
                  </a:lnTo>
                  <a:lnTo>
                    <a:pt x="45" y="30"/>
                  </a:lnTo>
                  <a:lnTo>
                    <a:pt x="48" y="18"/>
                  </a:lnTo>
                  <a:lnTo>
                    <a:pt x="51" y="18"/>
                  </a:lnTo>
                  <a:lnTo>
                    <a:pt x="54" y="26"/>
                  </a:lnTo>
                  <a:lnTo>
                    <a:pt x="58" y="48"/>
                  </a:lnTo>
                  <a:lnTo>
                    <a:pt x="61" y="45"/>
                  </a:lnTo>
                  <a:lnTo>
                    <a:pt x="64" y="33"/>
                  </a:lnTo>
                  <a:lnTo>
                    <a:pt x="67" y="29"/>
                  </a:lnTo>
                  <a:lnTo>
                    <a:pt x="70" y="46"/>
                  </a:lnTo>
                  <a:lnTo>
                    <a:pt x="74" y="63"/>
                  </a:lnTo>
                  <a:lnTo>
                    <a:pt x="77" y="73"/>
                  </a:lnTo>
                  <a:lnTo>
                    <a:pt x="80" y="80"/>
                  </a:lnTo>
                  <a:lnTo>
                    <a:pt x="83" y="89"/>
                  </a:lnTo>
                  <a:lnTo>
                    <a:pt x="86" y="85"/>
                  </a:lnTo>
                  <a:lnTo>
                    <a:pt x="90" y="69"/>
                  </a:lnTo>
                  <a:lnTo>
                    <a:pt x="93" y="57"/>
                  </a:lnTo>
                  <a:lnTo>
                    <a:pt x="96" y="62"/>
                  </a:lnTo>
                  <a:lnTo>
                    <a:pt x="99" y="78"/>
                  </a:lnTo>
                  <a:lnTo>
                    <a:pt x="102" y="90"/>
                  </a:lnTo>
                  <a:lnTo>
                    <a:pt x="106" y="96"/>
                  </a:lnTo>
                  <a:lnTo>
                    <a:pt x="109" y="107"/>
                  </a:lnTo>
                  <a:lnTo>
                    <a:pt x="112" y="95"/>
                  </a:lnTo>
                  <a:lnTo>
                    <a:pt x="115" y="92"/>
                  </a:lnTo>
                  <a:lnTo>
                    <a:pt x="118" y="90"/>
                  </a:lnTo>
                  <a:lnTo>
                    <a:pt x="122" y="109"/>
                  </a:lnTo>
                  <a:lnTo>
                    <a:pt x="125" y="120"/>
                  </a:lnTo>
                  <a:lnTo>
                    <a:pt x="128" y="127"/>
                  </a:lnTo>
                  <a:lnTo>
                    <a:pt x="131" y="132"/>
                  </a:lnTo>
                  <a:lnTo>
                    <a:pt x="134" y="117"/>
                  </a:lnTo>
                  <a:lnTo>
                    <a:pt x="138" y="107"/>
                  </a:lnTo>
                  <a:lnTo>
                    <a:pt x="141" y="100"/>
                  </a:lnTo>
                  <a:lnTo>
                    <a:pt x="144" y="116"/>
                  </a:lnTo>
                  <a:lnTo>
                    <a:pt x="147" y="126"/>
                  </a:lnTo>
                  <a:lnTo>
                    <a:pt x="150" y="134"/>
                  </a:lnTo>
                  <a:lnTo>
                    <a:pt x="154" y="138"/>
                  </a:lnTo>
                  <a:lnTo>
                    <a:pt x="157" y="124"/>
                  </a:lnTo>
                  <a:lnTo>
                    <a:pt x="160" y="109"/>
                  </a:lnTo>
                  <a:lnTo>
                    <a:pt x="163" y="87"/>
                  </a:lnTo>
                  <a:lnTo>
                    <a:pt x="166" y="88"/>
                  </a:lnTo>
                  <a:lnTo>
                    <a:pt x="170" y="95"/>
                  </a:lnTo>
                  <a:lnTo>
                    <a:pt x="173" y="90"/>
                  </a:lnTo>
                  <a:lnTo>
                    <a:pt x="176" y="74"/>
                  </a:lnTo>
                  <a:lnTo>
                    <a:pt x="179" y="60"/>
                  </a:lnTo>
                  <a:lnTo>
                    <a:pt x="182" y="68"/>
                  </a:lnTo>
                  <a:lnTo>
                    <a:pt x="186" y="83"/>
                  </a:lnTo>
                  <a:lnTo>
                    <a:pt x="189" y="94"/>
                  </a:lnTo>
                  <a:lnTo>
                    <a:pt x="192" y="98"/>
                  </a:lnTo>
                  <a:lnTo>
                    <a:pt x="195" y="107"/>
                  </a:lnTo>
                  <a:lnTo>
                    <a:pt x="198" y="112"/>
                  </a:lnTo>
                  <a:lnTo>
                    <a:pt x="202" y="119"/>
                  </a:lnTo>
                  <a:lnTo>
                    <a:pt x="205" y="124"/>
                  </a:lnTo>
                  <a:lnTo>
                    <a:pt x="208" y="127"/>
                  </a:lnTo>
                  <a:lnTo>
                    <a:pt x="211" y="129"/>
                  </a:lnTo>
                  <a:lnTo>
                    <a:pt x="214" y="131"/>
                  </a:lnTo>
                  <a:lnTo>
                    <a:pt x="218" y="133"/>
                  </a:lnTo>
                  <a:lnTo>
                    <a:pt x="221" y="141"/>
                  </a:lnTo>
                  <a:lnTo>
                    <a:pt x="224" y="148"/>
                  </a:lnTo>
                  <a:lnTo>
                    <a:pt x="227" y="152"/>
                  </a:lnTo>
                  <a:lnTo>
                    <a:pt x="230" y="148"/>
                  </a:lnTo>
                  <a:lnTo>
                    <a:pt x="234" y="144"/>
                  </a:lnTo>
                  <a:lnTo>
                    <a:pt x="237" y="148"/>
                  </a:lnTo>
                  <a:lnTo>
                    <a:pt x="240" y="156"/>
                  </a:lnTo>
                  <a:lnTo>
                    <a:pt x="243" y="162"/>
                  </a:lnTo>
                  <a:lnTo>
                    <a:pt x="246" y="160"/>
                  </a:lnTo>
                  <a:lnTo>
                    <a:pt x="250" y="157"/>
                  </a:lnTo>
                  <a:lnTo>
                    <a:pt x="253" y="156"/>
                  </a:lnTo>
                  <a:lnTo>
                    <a:pt x="256" y="159"/>
                  </a:lnTo>
                  <a:lnTo>
                    <a:pt x="259" y="160"/>
                  </a:lnTo>
                  <a:lnTo>
                    <a:pt x="262" y="167"/>
                  </a:lnTo>
                  <a:lnTo>
                    <a:pt x="266" y="169"/>
                  </a:lnTo>
                  <a:lnTo>
                    <a:pt x="269" y="171"/>
                  </a:lnTo>
                  <a:lnTo>
                    <a:pt x="272" y="166"/>
                  </a:lnTo>
                  <a:lnTo>
                    <a:pt x="275" y="162"/>
                  </a:lnTo>
                  <a:lnTo>
                    <a:pt x="278" y="155"/>
                  </a:lnTo>
                  <a:lnTo>
                    <a:pt x="282" y="154"/>
                  </a:lnTo>
                  <a:lnTo>
                    <a:pt x="285" y="152"/>
                  </a:lnTo>
                  <a:lnTo>
                    <a:pt x="288" y="160"/>
                  </a:lnTo>
                  <a:lnTo>
                    <a:pt x="291" y="169"/>
                  </a:lnTo>
                  <a:lnTo>
                    <a:pt x="294" y="174"/>
                  </a:lnTo>
                  <a:lnTo>
                    <a:pt x="298" y="177"/>
                  </a:lnTo>
                  <a:lnTo>
                    <a:pt x="301" y="176"/>
                  </a:lnTo>
                  <a:lnTo>
                    <a:pt x="304" y="170"/>
                  </a:lnTo>
                  <a:lnTo>
                    <a:pt x="307" y="116"/>
                  </a:lnTo>
                  <a:lnTo>
                    <a:pt x="310" y="74"/>
                  </a:lnTo>
                  <a:lnTo>
                    <a:pt x="314" y="43"/>
                  </a:lnTo>
                  <a:lnTo>
                    <a:pt x="317" y="61"/>
                  </a:lnTo>
                  <a:lnTo>
                    <a:pt x="320" y="61"/>
                  </a:lnTo>
                  <a:lnTo>
                    <a:pt x="323" y="60"/>
                  </a:lnTo>
                  <a:lnTo>
                    <a:pt x="326" y="61"/>
                  </a:lnTo>
                  <a:lnTo>
                    <a:pt x="330" y="64"/>
                  </a:lnTo>
                  <a:lnTo>
                    <a:pt x="333" y="67"/>
                  </a:lnTo>
                  <a:lnTo>
                    <a:pt x="336" y="29"/>
                  </a:lnTo>
                  <a:lnTo>
                    <a:pt x="339" y="22"/>
                  </a:lnTo>
                  <a:lnTo>
                    <a:pt x="342" y="17"/>
                  </a:lnTo>
                  <a:lnTo>
                    <a:pt x="346" y="40"/>
                  </a:lnTo>
                  <a:lnTo>
                    <a:pt x="349" y="39"/>
                  </a:lnTo>
                  <a:lnTo>
                    <a:pt x="352" y="38"/>
                  </a:lnTo>
                  <a:lnTo>
                    <a:pt x="355" y="40"/>
                  </a:lnTo>
                  <a:lnTo>
                    <a:pt x="358" y="46"/>
                  </a:lnTo>
                  <a:lnTo>
                    <a:pt x="362" y="46"/>
                  </a:lnTo>
                  <a:lnTo>
                    <a:pt x="365" y="54"/>
                  </a:lnTo>
                  <a:lnTo>
                    <a:pt x="368" y="34"/>
                  </a:lnTo>
                  <a:lnTo>
                    <a:pt x="371" y="23"/>
                  </a:lnTo>
                  <a:lnTo>
                    <a:pt x="374" y="15"/>
                  </a:lnTo>
                  <a:lnTo>
                    <a:pt x="378" y="27"/>
                  </a:lnTo>
                  <a:lnTo>
                    <a:pt x="381" y="33"/>
                  </a:lnTo>
                  <a:lnTo>
                    <a:pt x="384" y="10"/>
                  </a:lnTo>
                </a:path>
              </a:pathLst>
            </a:custGeom>
            <a:noFill/>
            <a:ln w="9525"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8" name="Freeform 356">
              <a:extLst>
                <a:ext uri="{FF2B5EF4-FFF2-40B4-BE49-F238E27FC236}">
                  <a16:creationId xmlns:a16="http://schemas.microsoft.com/office/drawing/2014/main" id="{C5FA80EA-0D6F-478B-A4C8-5E66DFD7C20C}"/>
                </a:ext>
              </a:extLst>
            </p:cNvPr>
            <p:cNvSpPr>
              <a:spLocks/>
            </p:cNvSpPr>
            <p:nvPr/>
          </p:nvSpPr>
          <p:spPr bwMode="auto">
            <a:xfrm>
              <a:off x="2404" y="1459"/>
              <a:ext cx="2308" cy="1450"/>
            </a:xfrm>
            <a:custGeom>
              <a:avLst/>
              <a:gdLst>
                <a:gd name="T0" fmla="*/ 3 w 384"/>
                <a:gd name="T1" fmla="*/ 136 h 241"/>
                <a:gd name="T2" fmla="*/ 10 w 384"/>
                <a:gd name="T3" fmla="*/ 146 h 241"/>
                <a:gd name="T4" fmla="*/ 16 w 384"/>
                <a:gd name="T5" fmla="*/ 159 h 241"/>
                <a:gd name="T6" fmla="*/ 22 w 384"/>
                <a:gd name="T7" fmla="*/ 173 h 241"/>
                <a:gd name="T8" fmla="*/ 29 w 384"/>
                <a:gd name="T9" fmla="*/ 147 h 241"/>
                <a:gd name="T10" fmla="*/ 35 w 384"/>
                <a:gd name="T11" fmla="*/ 104 h 241"/>
                <a:gd name="T12" fmla="*/ 42 w 384"/>
                <a:gd name="T13" fmla="*/ 130 h 241"/>
                <a:gd name="T14" fmla="*/ 48 w 384"/>
                <a:gd name="T15" fmla="*/ 103 h 241"/>
                <a:gd name="T16" fmla="*/ 54 w 384"/>
                <a:gd name="T17" fmla="*/ 72 h 241"/>
                <a:gd name="T18" fmla="*/ 61 w 384"/>
                <a:gd name="T19" fmla="*/ 64 h 241"/>
                <a:gd name="T20" fmla="*/ 67 w 384"/>
                <a:gd name="T21" fmla="*/ 5 h 241"/>
                <a:gd name="T22" fmla="*/ 74 w 384"/>
                <a:gd name="T23" fmla="*/ 49 h 241"/>
                <a:gd name="T24" fmla="*/ 80 w 384"/>
                <a:gd name="T25" fmla="*/ 85 h 241"/>
                <a:gd name="T26" fmla="*/ 86 w 384"/>
                <a:gd name="T27" fmla="*/ 118 h 241"/>
                <a:gd name="T28" fmla="*/ 93 w 384"/>
                <a:gd name="T29" fmla="*/ 106 h 241"/>
                <a:gd name="T30" fmla="*/ 99 w 384"/>
                <a:gd name="T31" fmla="*/ 97 h 241"/>
                <a:gd name="T32" fmla="*/ 106 w 384"/>
                <a:gd name="T33" fmla="*/ 119 h 241"/>
                <a:gd name="T34" fmla="*/ 112 w 384"/>
                <a:gd name="T35" fmla="*/ 139 h 241"/>
                <a:gd name="T36" fmla="*/ 118 w 384"/>
                <a:gd name="T37" fmla="*/ 158 h 241"/>
                <a:gd name="T38" fmla="*/ 125 w 384"/>
                <a:gd name="T39" fmla="*/ 172 h 241"/>
                <a:gd name="T40" fmla="*/ 131 w 384"/>
                <a:gd name="T41" fmla="*/ 184 h 241"/>
                <a:gd name="T42" fmla="*/ 138 w 384"/>
                <a:gd name="T43" fmla="*/ 176 h 241"/>
                <a:gd name="T44" fmla="*/ 144 w 384"/>
                <a:gd name="T45" fmla="*/ 179 h 241"/>
                <a:gd name="T46" fmla="*/ 150 w 384"/>
                <a:gd name="T47" fmla="*/ 190 h 241"/>
                <a:gd name="T48" fmla="*/ 157 w 384"/>
                <a:gd name="T49" fmla="*/ 183 h 241"/>
                <a:gd name="T50" fmla="*/ 163 w 384"/>
                <a:gd name="T51" fmla="*/ 178 h 241"/>
                <a:gd name="T52" fmla="*/ 170 w 384"/>
                <a:gd name="T53" fmla="*/ 165 h 241"/>
                <a:gd name="T54" fmla="*/ 176 w 384"/>
                <a:gd name="T55" fmla="*/ 123 h 241"/>
                <a:gd name="T56" fmla="*/ 182 w 384"/>
                <a:gd name="T57" fmla="*/ 73 h 241"/>
                <a:gd name="T58" fmla="*/ 189 w 384"/>
                <a:gd name="T59" fmla="*/ 118 h 241"/>
                <a:gd name="T60" fmla="*/ 195 w 384"/>
                <a:gd name="T61" fmla="*/ 149 h 241"/>
                <a:gd name="T62" fmla="*/ 202 w 384"/>
                <a:gd name="T63" fmla="*/ 171 h 241"/>
                <a:gd name="T64" fmla="*/ 208 w 384"/>
                <a:gd name="T65" fmla="*/ 186 h 241"/>
                <a:gd name="T66" fmla="*/ 214 w 384"/>
                <a:gd name="T67" fmla="*/ 196 h 241"/>
                <a:gd name="T68" fmla="*/ 221 w 384"/>
                <a:gd name="T69" fmla="*/ 202 h 241"/>
                <a:gd name="T70" fmla="*/ 227 w 384"/>
                <a:gd name="T71" fmla="*/ 209 h 241"/>
                <a:gd name="T72" fmla="*/ 234 w 384"/>
                <a:gd name="T73" fmla="*/ 215 h 241"/>
                <a:gd name="T74" fmla="*/ 240 w 384"/>
                <a:gd name="T75" fmla="*/ 221 h 241"/>
                <a:gd name="T76" fmla="*/ 246 w 384"/>
                <a:gd name="T77" fmla="*/ 224 h 241"/>
                <a:gd name="T78" fmla="*/ 253 w 384"/>
                <a:gd name="T79" fmla="*/ 228 h 241"/>
                <a:gd name="T80" fmla="*/ 259 w 384"/>
                <a:gd name="T81" fmla="*/ 228 h 241"/>
                <a:gd name="T82" fmla="*/ 266 w 384"/>
                <a:gd name="T83" fmla="*/ 231 h 241"/>
                <a:gd name="T84" fmla="*/ 272 w 384"/>
                <a:gd name="T85" fmla="*/ 234 h 241"/>
                <a:gd name="T86" fmla="*/ 278 w 384"/>
                <a:gd name="T87" fmla="*/ 234 h 241"/>
                <a:gd name="T88" fmla="*/ 285 w 384"/>
                <a:gd name="T89" fmla="*/ 235 h 241"/>
                <a:gd name="T90" fmla="*/ 291 w 384"/>
                <a:gd name="T91" fmla="*/ 236 h 241"/>
                <a:gd name="T92" fmla="*/ 298 w 384"/>
                <a:gd name="T93" fmla="*/ 237 h 241"/>
                <a:gd name="T94" fmla="*/ 304 w 384"/>
                <a:gd name="T95" fmla="*/ 241 h 241"/>
                <a:gd name="T96" fmla="*/ 310 w 384"/>
                <a:gd name="T97" fmla="*/ 97 h 241"/>
                <a:gd name="T98" fmla="*/ 317 w 384"/>
                <a:gd name="T99" fmla="*/ 83 h 241"/>
                <a:gd name="T100" fmla="*/ 323 w 384"/>
                <a:gd name="T101" fmla="*/ 107 h 241"/>
                <a:gd name="T102" fmla="*/ 330 w 384"/>
                <a:gd name="T103" fmla="*/ 116 h 241"/>
                <a:gd name="T104" fmla="*/ 336 w 384"/>
                <a:gd name="T105" fmla="*/ 94 h 241"/>
                <a:gd name="T106" fmla="*/ 342 w 384"/>
                <a:gd name="T107" fmla="*/ 54 h 241"/>
                <a:gd name="T108" fmla="*/ 349 w 384"/>
                <a:gd name="T109" fmla="*/ 94 h 241"/>
                <a:gd name="T110" fmla="*/ 355 w 384"/>
                <a:gd name="T111" fmla="*/ 94 h 241"/>
                <a:gd name="T112" fmla="*/ 362 w 384"/>
                <a:gd name="T113" fmla="*/ 87 h 241"/>
                <a:gd name="T114" fmla="*/ 368 w 384"/>
                <a:gd name="T115" fmla="*/ 75 h 241"/>
                <a:gd name="T116" fmla="*/ 374 w 384"/>
                <a:gd name="T117" fmla="*/ 25 h 241"/>
                <a:gd name="T118" fmla="*/ 381 w 384"/>
                <a:gd name="T119" fmla="*/ 2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41">
                  <a:moveTo>
                    <a:pt x="0" y="127"/>
                  </a:moveTo>
                  <a:lnTo>
                    <a:pt x="3" y="136"/>
                  </a:lnTo>
                  <a:lnTo>
                    <a:pt x="6" y="142"/>
                  </a:lnTo>
                  <a:lnTo>
                    <a:pt x="10" y="146"/>
                  </a:lnTo>
                  <a:lnTo>
                    <a:pt x="13" y="152"/>
                  </a:lnTo>
                  <a:lnTo>
                    <a:pt x="16" y="159"/>
                  </a:lnTo>
                  <a:lnTo>
                    <a:pt x="19" y="166"/>
                  </a:lnTo>
                  <a:lnTo>
                    <a:pt x="22" y="173"/>
                  </a:lnTo>
                  <a:lnTo>
                    <a:pt x="26" y="178"/>
                  </a:lnTo>
                  <a:lnTo>
                    <a:pt x="29" y="147"/>
                  </a:lnTo>
                  <a:lnTo>
                    <a:pt x="32" y="123"/>
                  </a:lnTo>
                  <a:lnTo>
                    <a:pt x="35" y="104"/>
                  </a:lnTo>
                  <a:lnTo>
                    <a:pt x="38" y="123"/>
                  </a:lnTo>
                  <a:lnTo>
                    <a:pt x="42" y="130"/>
                  </a:lnTo>
                  <a:lnTo>
                    <a:pt x="45" y="135"/>
                  </a:lnTo>
                  <a:lnTo>
                    <a:pt x="48" y="103"/>
                  </a:lnTo>
                  <a:lnTo>
                    <a:pt x="51" y="87"/>
                  </a:lnTo>
                  <a:lnTo>
                    <a:pt x="54" y="72"/>
                  </a:lnTo>
                  <a:lnTo>
                    <a:pt x="58" y="94"/>
                  </a:lnTo>
                  <a:lnTo>
                    <a:pt x="61" y="64"/>
                  </a:lnTo>
                  <a:lnTo>
                    <a:pt x="64" y="29"/>
                  </a:lnTo>
                  <a:lnTo>
                    <a:pt x="67" y="5"/>
                  </a:lnTo>
                  <a:lnTo>
                    <a:pt x="70" y="23"/>
                  </a:lnTo>
                  <a:lnTo>
                    <a:pt x="74" y="49"/>
                  </a:lnTo>
                  <a:lnTo>
                    <a:pt x="77" y="66"/>
                  </a:lnTo>
                  <a:lnTo>
                    <a:pt x="80" y="85"/>
                  </a:lnTo>
                  <a:lnTo>
                    <a:pt x="83" y="102"/>
                  </a:lnTo>
                  <a:lnTo>
                    <a:pt x="86" y="118"/>
                  </a:lnTo>
                  <a:lnTo>
                    <a:pt x="90" y="117"/>
                  </a:lnTo>
                  <a:lnTo>
                    <a:pt x="93" y="106"/>
                  </a:lnTo>
                  <a:lnTo>
                    <a:pt x="96" y="95"/>
                  </a:lnTo>
                  <a:lnTo>
                    <a:pt x="99" y="97"/>
                  </a:lnTo>
                  <a:lnTo>
                    <a:pt x="102" y="108"/>
                  </a:lnTo>
                  <a:lnTo>
                    <a:pt x="106" y="119"/>
                  </a:lnTo>
                  <a:lnTo>
                    <a:pt x="109" y="129"/>
                  </a:lnTo>
                  <a:lnTo>
                    <a:pt x="112" y="139"/>
                  </a:lnTo>
                  <a:lnTo>
                    <a:pt x="115" y="149"/>
                  </a:lnTo>
                  <a:lnTo>
                    <a:pt x="118" y="158"/>
                  </a:lnTo>
                  <a:lnTo>
                    <a:pt x="122" y="165"/>
                  </a:lnTo>
                  <a:lnTo>
                    <a:pt x="125" y="172"/>
                  </a:lnTo>
                  <a:lnTo>
                    <a:pt x="128" y="178"/>
                  </a:lnTo>
                  <a:lnTo>
                    <a:pt x="131" y="184"/>
                  </a:lnTo>
                  <a:lnTo>
                    <a:pt x="134" y="180"/>
                  </a:lnTo>
                  <a:lnTo>
                    <a:pt x="138" y="176"/>
                  </a:lnTo>
                  <a:lnTo>
                    <a:pt x="141" y="173"/>
                  </a:lnTo>
                  <a:lnTo>
                    <a:pt x="144" y="179"/>
                  </a:lnTo>
                  <a:lnTo>
                    <a:pt x="147" y="185"/>
                  </a:lnTo>
                  <a:lnTo>
                    <a:pt x="150" y="190"/>
                  </a:lnTo>
                  <a:lnTo>
                    <a:pt x="154" y="187"/>
                  </a:lnTo>
                  <a:lnTo>
                    <a:pt x="157" y="183"/>
                  </a:lnTo>
                  <a:lnTo>
                    <a:pt x="160" y="177"/>
                  </a:lnTo>
                  <a:lnTo>
                    <a:pt x="163" y="178"/>
                  </a:lnTo>
                  <a:lnTo>
                    <a:pt x="166" y="171"/>
                  </a:lnTo>
                  <a:lnTo>
                    <a:pt x="170" y="165"/>
                  </a:lnTo>
                  <a:lnTo>
                    <a:pt x="173" y="161"/>
                  </a:lnTo>
                  <a:lnTo>
                    <a:pt x="176" y="123"/>
                  </a:lnTo>
                  <a:lnTo>
                    <a:pt x="179" y="94"/>
                  </a:lnTo>
                  <a:lnTo>
                    <a:pt x="182" y="73"/>
                  </a:lnTo>
                  <a:lnTo>
                    <a:pt x="186" y="99"/>
                  </a:lnTo>
                  <a:lnTo>
                    <a:pt x="189" y="118"/>
                  </a:lnTo>
                  <a:lnTo>
                    <a:pt x="192" y="135"/>
                  </a:lnTo>
                  <a:lnTo>
                    <a:pt x="195" y="149"/>
                  </a:lnTo>
                  <a:lnTo>
                    <a:pt x="198" y="161"/>
                  </a:lnTo>
                  <a:lnTo>
                    <a:pt x="202" y="171"/>
                  </a:lnTo>
                  <a:lnTo>
                    <a:pt x="205" y="178"/>
                  </a:lnTo>
                  <a:lnTo>
                    <a:pt x="208" y="186"/>
                  </a:lnTo>
                  <a:lnTo>
                    <a:pt x="211" y="191"/>
                  </a:lnTo>
                  <a:lnTo>
                    <a:pt x="214" y="196"/>
                  </a:lnTo>
                  <a:lnTo>
                    <a:pt x="218" y="199"/>
                  </a:lnTo>
                  <a:lnTo>
                    <a:pt x="221" y="202"/>
                  </a:lnTo>
                  <a:lnTo>
                    <a:pt x="224" y="205"/>
                  </a:lnTo>
                  <a:lnTo>
                    <a:pt x="227" y="209"/>
                  </a:lnTo>
                  <a:lnTo>
                    <a:pt x="230" y="212"/>
                  </a:lnTo>
                  <a:lnTo>
                    <a:pt x="234" y="215"/>
                  </a:lnTo>
                  <a:lnTo>
                    <a:pt x="237" y="218"/>
                  </a:lnTo>
                  <a:lnTo>
                    <a:pt x="240" y="221"/>
                  </a:lnTo>
                  <a:lnTo>
                    <a:pt x="243" y="222"/>
                  </a:lnTo>
                  <a:lnTo>
                    <a:pt x="246" y="224"/>
                  </a:lnTo>
                  <a:lnTo>
                    <a:pt x="250" y="226"/>
                  </a:lnTo>
                  <a:lnTo>
                    <a:pt x="253" y="228"/>
                  </a:lnTo>
                  <a:lnTo>
                    <a:pt x="256" y="228"/>
                  </a:lnTo>
                  <a:lnTo>
                    <a:pt x="259" y="228"/>
                  </a:lnTo>
                  <a:lnTo>
                    <a:pt x="262" y="229"/>
                  </a:lnTo>
                  <a:lnTo>
                    <a:pt x="266" y="231"/>
                  </a:lnTo>
                  <a:lnTo>
                    <a:pt x="269" y="233"/>
                  </a:lnTo>
                  <a:lnTo>
                    <a:pt x="272" y="234"/>
                  </a:lnTo>
                  <a:lnTo>
                    <a:pt x="275" y="235"/>
                  </a:lnTo>
                  <a:lnTo>
                    <a:pt x="278" y="234"/>
                  </a:lnTo>
                  <a:lnTo>
                    <a:pt x="282" y="235"/>
                  </a:lnTo>
                  <a:lnTo>
                    <a:pt x="285" y="235"/>
                  </a:lnTo>
                  <a:lnTo>
                    <a:pt x="288" y="237"/>
                  </a:lnTo>
                  <a:lnTo>
                    <a:pt x="291" y="236"/>
                  </a:lnTo>
                  <a:lnTo>
                    <a:pt x="294" y="237"/>
                  </a:lnTo>
                  <a:lnTo>
                    <a:pt x="298" y="237"/>
                  </a:lnTo>
                  <a:lnTo>
                    <a:pt x="301" y="240"/>
                  </a:lnTo>
                  <a:lnTo>
                    <a:pt x="304" y="241"/>
                  </a:lnTo>
                  <a:lnTo>
                    <a:pt x="307" y="157"/>
                  </a:lnTo>
                  <a:lnTo>
                    <a:pt x="310" y="97"/>
                  </a:lnTo>
                  <a:lnTo>
                    <a:pt x="314" y="45"/>
                  </a:lnTo>
                  <a:lnTo>
                    <a:pt x="317" y="83"/>
                  </a:lnTo>
                  <a:lnTo>
                    <a:pt x="320" y="100"/>
                  </a:lnTo>
                  <a:lnTo>
                    <a:pt x="323" y="107"/>
                  </a:lnTo>
                  <a:lnTo>
                    <a:pt x="326" y="112"/>
                  </a:lnTo>
                  <a:lnTo>
                    <a:pt x="330" y="116"/>
                  </a:lnTo>
                  <a:lnTo>
                    <a:pt x="333" y="125"/>
                  </a:lnTo>
                  <a:lnTo>
                    <a:pt x="336" y="94"/>
                  </a:lnTo>
                  <a:lnTo>
                    <a:pt x="339" y="71"/>
                  </a:lnTo>
                  <a:lnTo>
                    <a:pt x="342" y="54"/>
                  </a:lnTo>
                  <a:lnTo>
                    <a:pt x="346" y="78"/>
                  </a:lnTo>
                  <a:lnTo>
                    <a:pt x="349" y="94"/>
                  </a:lnTo>
                  <a:lnTo>
                    <a:pt x="352" y="104"/>
                  </a:lnTo>
                  <a:lnTo>
                    <a:pt x="355" y="94"/>
                  </a:lnTo>
                  <a:lnTo>
                    <a:pt x="358" y="90"/>
                  </a:lnTo>
                  <a:lnTo>
                    <a:pt x="362" y="87"/>
                  </a:lnTo>
                  <a:lnTo>
                    <a:pt x="365" y="103"/>
                  </a:lnTo>
                  <a:lnTo>
                    <a:pt x="368" y="75"/>
                  </a:lnTo>
                  <a:lnTo>
                    <a:pt x="371" y="48"/>
                  </a:lnTo>
                  <a:lnTo>
                    <a:pt x="374" y="25"/>
                  </a:lnTo>
                  <a:lnTo>
                    <a:pt x="378" y="42"/>
                  </a:lnTo>
                  <a:lnTo>
                    <a:pt x="381" y="27"/>
                  </a:lnTo>
                  <a:lnTo>
                    <a:pt x="384" y="0"/>
                  </a:lnTo>
                </a:path>
              </a:pathLst>
            </a:custGeom>
            <a:noFill/>
            <a:ln w="9525"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9" name="Rectangle 357">
              <a:extLst>
                <a:ext uri="{FF2B5EF4-FFF2-40B4-BE49-F238E27FC236}">
                  <a16:creationId xmlns:a16="http://schemas.microsoft.com/office/drawing/2014/main" id="{E7981C62-0BCD-4114-84D2-5231AC1E6633}"/>
                </a:ext>
              </a:extLst>
            </p:cNvPr>
            <p:cNvSpPr>
              <a:spLocks noChangeArrowheads="1"/>
            </p:cNvSpPr>
            <p:nvPr/>
          </p:nvSpPr>
          <p:spPr bwMode="auto">
            <a:xfrm>
              <a:off x="2073" y="2903"/>
              <a:ext cx="12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4D4D"/>
                  </a:solidFill>
                  <a:effectLst/>
                  <a:latin typeface="Century Gothic" panose="020B0502020202020204" pitchFamily="34" charset="0"/>
                </a:rPr>
                <a:t>0.1</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1110" name="Rectangle 358">
              <a:extLst>
                <a:ext uri="{FF2B5EF4-FFF2-40B4-BE49-F238E27FC236}">
                  <a16:creationId xmlns:a16="http://schemas.microsoft.com/office/drawing/2014/main" id="{A67ECE5E-208C-4093-9A3E-8164C2A5270D}"/>
                </a:ext>
              </a:extLst>
            </p:cNvPr>
            <p:cNvSpPr>
              <a:spLocks noChangeArrowheads="1"/>
            </p:cNvSpPr>
            <p:nvPr/>
          </p:nvSpPr>
          <p:spPr bwMode="auto">
            <a:xfrm>
              <a:off x="2073" y="2368"/>
              <a:ext cx="12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4D4D4D"/>
                  </a:solidFill>
                  <a:effectLst/>
                  <a:latin typeface="Century Gothic" panose="020B0502020202020204" pitchFamily="34" charset="0"/>
                </a:rPr>
                <a:t>0.2</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
          <p:nvSpPr>
            <p:cNvPr id="1111" name="Rectangle 359">
              <a:extLst>
                <a:ext uri="{FF2B5EF4-FFF2-40B4-BE49-F238E27FC236}">
                  <a16:creationId xmlns:a16="http://schemas.microsoft.com/office/drawing/2014/main" id="{721ED398-2DB1-4776-B194-DBF27691511F}"/>
                </a:ext>
              </a:extLst>
            </p:cNvPr>
            <p:cNvSpPr>
              <a:spLocks noChangeArrowheads="1"/>
            </p:cNvSpPr>
            <p:nvPr/>
          </p:nvSpPr>
          <p:spPr bwMode="auto">
            <a:xfrm>
              <a:off x="2073" y="1838"/>
              <a:ext cx="12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4D4D4D"/>
                  </a:solidFill>
                  <a:effectLst/>
                  <a:latin typeface="Century Gothic" panose="020B0502020202020204" pitchFamily="34" charset="0"/>
                </a:rPr>
                <a:t>0.3</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
          <p:nvSpPr>
            <p:cNvPr id="1112" name="Line 360">
              <a:extLst>
                <a:ext uri="{FF2B5EF4-FFF2-40B4-BE49-F238E27FC236}">
                  <a16:creationId xmlns:a16="http://schemas.microsoft.com/office/drawing/2014/main" id="{94D8C01E-A96B-4189-80FE-7A57671BD592}"/>
                </a:ext>
              </a:extLst>
            </p:cNvPr>
            <p:cNvSpPr>
              <a:spLocks noChangeShapeType="1"/>
            </p:cNvSpPr>
            <p:nvPr/>
          </p:nvSpPr>
          <p:spPr bwMode="auto">
            <a:xfrm>
              <a:off x="2223" y="2933"/>
              <a:ext cx="25"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3" name="Line 361">
              <a:extLst>
                <a:ext uri="{FF2B5EF4-FFF2-40B4-BE49-F238E27FC236}">
                  <a16:creationId xmlns:a16="http://schemas.microsoft.com/office/drawing/2014/main" id="{E6BC42D6-A09E-49CA-A7DD-EB3C5BAA5F61}"/>
                </a:ext>
              </a:extLst>
            </p:cNvPr>
            <p:cNvSpPr>
              <a:spLocks noChangeShapeType="1"/>
            </p:cNvSpPr>
            <p:nvPr/>
          </p:nvSpPr>
          <p:spPr bwMode="auto">
            <a:xfrm>
              <a:off x="2223" y="2398"/>
              <a:ext cx="25"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4" name="Line 362">
              <a:extLst>
                <a:ext uri="{FF2B5EF4-FFF2-40B4-BE49-F238E27FC236}">
                  <a16:creationId xmlns:a16="http://schemas.microsoft.com/office/drawing/2014/main" id="{ED823CF9-26F0-44F8-BBCE-33AC981F1EF5}"/>
                </a:ext>
              </a:extLst>
            </p:cNvPr>
            <p:cNvSpPr>
              <a:spLocks noChangeShapeType="1"/>
            </p:cNvSpPr>
            <p:nvPr/>
          </p:nvSpPr>
          <p:spPr bwMode="auto">
            <a:xfrm>
              <a:off x="2223" y="1868"/>
              <a:ext cx="25"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5" name="Line 363">
              <a:extLst>
                <a:ext uri="{FF2B5EF4-FFF2-40B4-BE49-F238E27FC236}">
                  <a16:creationId xmlns:a16="http://schemas.microsoft.com/office/drawing/2014/main" id="{B6031EBD-2865-4FB3-BE16-E301537378EB}"/>
                </a:ext>
              </a:extLst>
            </p:cNvPr>
            <p:cNvSpPr>
              <a:spLocks noChangeShapeType="1"/>
            </p:cNvSpPr>
            <p:nvPr/>
          </p:nvSpPr>
          <p:spPr bwMode="auto">
            <a:xfrm flipV="1">
              <a:off x="2368" y="2981"/>
              <a:ext cx="0" cy="24"/>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6" name="Line 364">
              <a:extLst>
                <a:ext uri="{FF2B5EF4-FFF2-40B4-BE49-F238E27FC236}">
                  <a16:creationId xmlns:a16="http://schemas.microsoft.com/office/drawing/2014/main" id="{022FF538-7D25-4E61-B882-2C5BD7FF5D34}"/>
                </a:ext>
              </a:extLst>
            </p:cNvPr>
            <p:cNvSpPr>
              <a:spLocks noChangeShapeType="1"/>
            </p:cNvSpPr>
            <p:nvPr/>
          </p:nvSpPr>
          <p:spPr bwMode="auto">
            <a:xfrm flipV="1">
              <a:off x="2963" y="2981"/>
              <a:ext cx="0" cy="24"/>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7" name="Line 365">
              <a:extLst>
                <a:ext uri="{FF2B5EF4-FFF2-40B4-BE49-F238E27FC236}">
                  <a16:creationId xmlns:a16="http://schemas.microsoft.com/office/drawing/2014/main" id="{4F791750-C90D-440D-A91C-1F8CAACE0772}"/>
                </a:ext>
              </a:extLst>
            </p:cNvPr>
            <p:cNvSpPr>
              <a:spLocks noChangeShapeType="1"/>
            </p:cNvSpPr>
            <p:nvPr/>
          </p:nvSpPr>
          <p:spPr bwMode="auto">
            <a:xfrm flipV="1">
              <a:off x="3558" y="2981"/>
              <a:ext cx="0" cy="24"/>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8" name="Line 366">
              <a:extLst>
                <a:ext uri="{FF2B5EF4-FFF2-40B4-BE49-F238E27FC236}">
                  <a16:creationId xmlns:a16="http://schemas.microsoft.com/office/drawing/2014/main" id="{DA0DECD4-49D4-48CF-BEA3-EB9B11A33CE3}"/>
                </a:ext>
              </a:extLst>
            </p:cNvPr>
            <p:cNvSpPr>
              <a:spLocks noChangeShapeType="1"/>
            </p:cNvSpPr>
            <p:nvPr/>
          </p:nvSpPr>
          <p:spPr bwMode="auto">
            <a:xfrm flipV="1">
              <a:off x="4135" y="2981"/>
              <a:ext cx="0" cy="24"/>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9" name="Line 367">
              <a:extLst>
                <a:ext uri="{FF2B5EF4-FFF2-40B4-BE49-F238E27FC236}">
                  <a16:creationId xmlns:a16="http://schemas.microsoft.com/office/drawing/2014/main" id="{188A41D1-5A36-4597-BA10-6C127161B9D8}"/>
                </a:ext>
              </a:extLst>
            </p:cNvPr>
            <p:cNvSpPr>
              <a:spLocks noChangeShapeType="1"/>
            </p:cNvSpPr>
            <p:nvPr/>
          </p:nvSpPr>
          <p:spPr bwMode="auto">
            <a:xfrm flipV="1">
              <a:off x="4730" y="2981"/>
              <a:ext cx="0" cy="24"/>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20" name="Rectangle 368">
              <a:extLst>
                <a:ext uri="{FF2B5EF4-FFF2-40B4-BE49-F238E27FC236}">
                  <a16:creationId xmlns:a16="http://schemas.microsoft.com/office/drawing/2014/main" id="{B8DBF3F0-286E-4140-8077-3D6AF6417E96}"/>
                </a:ext>
              </a:extLst>
            </p:cNvPr>
            <p:cNvSpPr>
              <a:spLocks noChangeArrowheads="1"/>
            </p:cNvSpPr>
            <p:nvPr/>
          </p:nvSpPr>
          <p:spPr bwMode="auto">
            <a:xfrm>
              <a:off x="2308" y="3024"/>
              <a:ext cx="12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4D4D4D"/>
                  </a:solidFill>
                  <a:effectLst/>
                  <a:latin typeface="Century Gothic" panose="020B0502020202020204" pitchFamily="34" charset="0"/>
                </a:rPr>
                <a:t>Jul</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
          <p:nvSpPr>
            <p:cNvPr id="1121" name="Rectangle 369">
              <a:extLst>
                <a:ext uri="{FF2B5EF4-FFF2-40B4-BE49-F238E27FC236}">
                  <a16:creationId xmlns:a16="http://schemas.microsoft.com/office/drawing/2014/main" id="{DC7D51B5-56A0-4669-83E4-2520E32DA0F4}"/>
                </a:ext>
              </a:extLst>
            </p:cNvPr>
            <p:cNvSpPr>
              <a:spLocks noChangeArrowheads="1"/>
            </p:cNvSpPr>
            <p:nvPr/>
          </p:nvSpPr>
          <p:spPr bwMode="auto">
            <a:xfrm>
              <a:off x="2885" y="3024"/>
              <a:ext cx="1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4D4D"/>
                  </a:solidFill>
                  <a:effectLst/>
                  <a:latin typeface="Century Gothic" panose="020B0502020202020204" pitchFamily="34" charset="0"/>
                </a:rPr>
                <a:t>Aug</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1122" name="Rectangle 370">
              <a:extLst>
                <a:ext uri="{FF2B5EF4-FFF2-40B4-BE49-F238E27FC236}">
                  <a16:creationId xmlns:a16="http://schemas.microsoft.com/office/drawing/2014/main" id="{1EEA4DC7-7DDB-454E-9F35-2C0A6F445DCD}"/>
                </a:ext>
              </a:extLst>
            </p:cNvPr>
            <p:cNvSpPr>
              <a:spLocks noChangeArrowheads="1"/>
            </p:cNvSpPr>
            <p:nvPr/>
          </p:nvSpPr>
          <p:spPr bwMode="auto">
            <a:xfrm>
              <a:off x="3480" y="3024"/>
              <a:ext cx="17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4D4D"/>
                  </a:solidFill>
                  <a:effectLst/>
                  <a:latin typeface="Century Gothic" panose="020B0502020202020204" pitchFamily="34" charset="0"/>
                </a:rPr>
                <a:t>Sep</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1123" name="Rectangle 371">
              <a:extLst>
                <a:ext uri="{FF2B5EF4-FFF2-40B4-BE49-F238E27FC236}">
                  <a16:creationId xmlns:a16="http://schemas.microsoft.com/office/drawing/2014/main" id="{B34A5E73-5F2B-416A-A366-9792907F8514}"/>
                </a:ext>
              </a:extLst>
            </p:cNvPr>
            <p:cNvSpPr>
              <a:spLocks noChangeArrowheads="1"/>
            </p:cNvSpPr>
            <p:nvPr/>
          </p:nvSpPr>
          <p:spPr bwMode="auto">
            <a:xfrm>
              <a:off x="4063" y="3024"/>
              <a:ext cx="17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4D4D"/>
                  </a:solidFill>
                  <a:effectLst/>
                  <a:latin typeface="Century Gothic" panose="020B0502020202020204" pitchFamily="34" charset="0"/>
                </a:rPr>
                <a:t>Oct</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1124" name="Rectangle 372">
              <a:extLst>
                <a:ext uri="{FF2B5EF4-FFF2-40B4-BE49-F238E27FC236}">
                  <a16:creationId xmlns:a16="http://schemas.microsoft.com/office/drawing/2014/main" id="{E2870425-06BE-47E5-B3E5-0849491CBCFD}"/>
                </a:ext>
              </a:extLst>
            </p:cNvPr>
            <p:cNvSpPr>
              <a:spLocks noChangeArrowheads="1"/>
            </p:cNvSpPr>
            <p:nvPr/>
          </p:nvSpPr>
          <p:spPr bwMode="auto">
            <a:xfrm>
              <a:off x="4652" y="3024"/>
              <a:ext cx="18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D4D4D"/>
                  </a:solidFill>
                  <a:effectLst/>
                  <a:latin typeface="Century Gothic" panose="020B0502020202020204" pitchFamily="34" charset="0"/>
                </a:rPr>
                <a:t>Nov</a:t>
              </a:r>
              <a:endParaRPr kumimoji="0" lang="en-US" altLang="en-US" sz="2000" b="0" i="0" u="none" strike="noStrike" cap="none" normalizeH="0" baseline="0">
                <a:ln>
                  <a:noFill/>
                </a:ln>
                <a:solidFill>
                  <a:schemeClr val="tx1"/>
                </a:solidFill>
                <a:effectLst/>
                <a:latin typeface="Century Gothic" panose="020B0502020202020204" pitchFamily="34" charset="0"/>
              </a:endParaRPr>
            </a:p>
          </p:txBody>
        </p:sp>
        <p:sp>
          <p:nvSpPr>
            <p:cNvPr id="1125" name="Rectangle 373">
              <a:extLst>
                <a:ext uri="{FF2B5EF4-FFF2-40B4-BE49-F238E27FC236}">
                  <a16:creationId xmlns:a16="http://schemas.microsoft.com/office/drawing/2014/main" id="{F265F469-F414-4E63-8E05-06AE67BDB858}"/>
                </a:ext>
              </a:extLst>
            </p:cNvPr>
            <p:cNvSpPr>
              <a:spLocks noChangeArrowheads="1"/>
            </p:cNvSpPr>
            <p:nvPr/>
          </p:nvSpPr>
          <p:spPr bwMode="auto">
            <a:xfrm>
              <a:off x="3447" y="3189"/>
              <a:ext cx="2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Time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1126" name="Rectangle 374">
              <a:extLst>
                <a:ext uri="{FF2B5EF4-FFF2-40B4-BE49-F238E27FC236}">
                  <a16:creationId xmlns:a16="http://schemas.microsoft.com/office/drawing/2014/main" id="{15D06DF6-232E-4393-A175-DA78CBEEE3CA}"/>
                </a:ext>
              </a:extLst>
            </p:cNvPr>
            <p:cNvSpPr>
              <a:spLocks noChangeArrowheads="1"/>
            </p:cNvSpPr>
            <p:nvPr/>
          </p:nvSpPr>
          <p:spPr bwMode="auto">
            <a:xfrm rot="16200000">
              <a:off x="1532" y="2130"/>
              <a:ext cx="91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Soil Moisture</a:t>
              </a:r>
            </a:p>
          </p:txBody>
        </p:sp>
        <p:sp>
          <p:nvSpPr>
            <p:cNvPr id="1137" name="Rectangle 385">
              <a:extLst>
                <a:ext uri="{FF2B5EF4-FFF2-40B4-BE49-F238E27FC236}">
                  <a16:creationId xmlns:a16="http://schemas.microsoft.com/office/drawing/2014/main" id="{BFD132F3-C632-4F69-BFBB-737C87FA24D8}"/>
                </a:ext>
              </a:extLst>
            </p:cNvPr>
            <p:cNvSpPr>
              <a:spLocks noChangeArrowheads="1"/>
            </p:cNvSpPr>
            <p:nvPr/>
          </p:nvSpPr>
          <p:spPr bwMode="auto">
            <a:xfrm>
              <a:off x="2248" y="1255"/>
              <a:ext cx="261"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3E4268"/>
                  </a:solidFill>
                  <a:effectLst/>
                  <a:latin typeface="Century Gothic" panose="020B0502020202020204" pitchFamily="34" charset="0"/>
                </a:rPr>
                <a:t>LXGN</a:t>
              </a:r>
              <a:endParaRPr kumimoji="0" lang="en-US" altLang="en-US" sz="1600" b="0" i="0" u="none" strike="noStrike" cap="none" normalizeH="0" baseline="0" dirty="0">
                <a:ln>
                  <a:noFill/>
                </a:ln>
                <a:solidFill>
                  <a:srgbClr val="3E4268"/>
                </a:solidFill>
                <a:effectLst/>
                <a:latin typeface="Century Gothic" panose="020B0502020202020204" pitchFamily="34" charset="0"/>
              </a:endParaRPr>
            </a:p>
          </p:txBody>
        </p:sp>
        <p:sp>
          <p:nvSpPr>
            <p:cNvPr id="1138" name="Rectangle 386">
              <a:extLst>
                <a:ext uri="{FF2B5EF4-FFF2-40B4-BE49-F238E27FC236}">
                  <a16:creationId xmlns:a16="http://schemas.microsoft.com/office/drawing/2014/main" id="{92C648AF-D208-4EE6-94C0-FA39BE5E8F33}"/>
                </a:ext>
              </a:extLst>
            </p:cNvPr>
            <p:cNvSpPr>
              <a:spLocks noChangeArrowheads="1"/>
            </p:cNvSpPr>
            <p:nvPr/>
          </p:nvSpPr>
          <p:spPr bwMode="auto">
            <a:xfrm>
              <a:off x="2248" y="1110"/>
              <a:ext cx="20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SMAP vs. </a:t>
              </a:r>
              <a:r>
                <a:rPr kumimoji="0" lang="en-US" altLang="en-US" sz="12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200" b="0" i="0" u="none" strike="noStrike" cap="none" normalizeH="0" baseline="0" dirty="0">
                  <a:ln>
                    <a:noFill/>
                  </a:ln>
                  <a:solidFill>
                    <a:srgbClr val="3E4268"/>
                  </a:solidFill>
                  <a:effectLst/>
                  <a:latin typeface="Century Gothic" panose="020B0502020202020204" pitchFamily="34" charset="0"/>
                </a:rPr>
                <a:t> 3-Day Rolling Means</a:t>
              </a:r>
              <a:endParaRPr kumimoji="0" lang="en-US" altLang="en-US" sz="1600" b="0" i="0" u="none" strike="noStrike" cap="none" normalizeH="0" baseline="0" dirty="0">
                <a:ln>
                  <a:noFill/>
                </a:ln>
                <a:solidFill>
                  <a:srgbClr val="3E4268"/>
                </a:solidFill>
                <a:effectLst/>
                <a:latin typeface="Century Gothic" panose="020B0502020202020204" pitchFamily="34" charset="0"/>
              </a:endParaRPr>
            </a:p>
          </p:txBody>
        </p:sp>
      </p:grpSp>
      <p:grpSp>
        <p:nvGrpSpPr>
          <p:cNvPr id="210" name="Group 209">
            <a:extLst>
              <a:ext uri="{FF2B5EF4-FFF2-40B4-BE49-F238E27FC236}">
                <a16:creationId xmlns:a16="http://schemas.microsoft.com/office/drawing/2014/main" id="{579B2DFD-EF09-6C4F-8131-8911753FA5CA}"/>
              </a:ext>
            </a:extLst>
          </p:cNvPr>
          <p:cNvGrpSpPr/>
          <p:nvPr/>
        </p:nvGrpSpPr>
        <p:grpSpPr>
          <a:xfrm>
            <a:off x="9892167" y="2829959"/>
            <a:ext cx="1561144" cy="1180029"/>
            <a:chOff x="10173324" y="4513683"/>
            <a:chExt cx="900172" cy="504732"/>
          </a:xfrm>
        </p:grpSpPr>
        <p:sp>
          <p:nvSpPr>
            <p:cNvPr id="211" name="Rectangle 158">
              <a:extLst>
                <a:ext uri="{FF2B5EF4-FFF2-40B4-BE49-F238E27FC236}">
                  <a16:creationId xmlns:a16="http://schemas.microsoft.com/office/drawing/2014/main" id="{1EFFFDD3-3B5B-CC4A-97B6-7480C4C4F370}"/>
                </a:ext>
              </a:extLst>
            </p:cNvPr>
            <p:cNvSpPr>
              <a:spLocks noChangeArrowheads="1"/>
            </p:cNvSpPr>
            <p:nvPr/>
          </p:nvSpPr>
          <p:spPr bwMode="auto">
            <a:xfrm>
              <a:off x="10173324" y="4513683"/>
              <a:ext cx="583239" cy="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Data Product</a:t>
              </a:r>
            </a:p>
          </p:txBody>
        </p:sp>
        <p:sp>
          <p:nvSpPr>
            <p:cNvPr id="212" name="Rectangle 159">
              <a:extLst>
                <a:ext uri="{FF2B5EF4-FFF2-40B4-BE49-F238E27FC236}">
                  <a16:creationId xmlns:a16="http://schemas.microsoft.com/office/drawing/2014/main" id="{1C620BC2-E965-9F4B-A436-91C4D8B47B7A}"/>
                </a:ext>
              </a:extLst>
            </p:cNvPr>
            <p:cNvSpPr>
              <a:spLocks noChangeArrowheads="1"/>
            </p:cNvSpPr>
            <p:nvPr/>
          </p:nvSpPr>
          <p:spPr bwMode="auto">
            <a:xfrm>
              <a:off x="10173324" y="4650157"/>
              <a:ext cx="183352" cy="18490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3" name="Line 160">
              <a:extLst>
                <a:ext uri="{FF2B5EF4-FFF2-40B4-BE49-F238E27FC236}">
                  <a16:creationId xmlns:a16="http://schemas.microsoft.com/office/drawing/2014/main" id="{FCBAA899-37F3-3240-BEAA-1813361A5D95}"/>
                </a:ext>
              </a:extLst>
            </p:cNvPr>
            <p:cNvSpPr>
              <a:spLocks noChangeShapeType="1"/>
            </p:cNvSpPr>
            <p:nvPr/>
          </p:nvSpPr>
          <p:spPr bwMode="auto">
            <a:xfrm>
              <a:off x="10188862" y="4738725"/>
              <a:ext cx="14295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4" name="Line 161">
              <a:extLst>
                <a:ext uri="{FF2B5EF4-FFF2-40B4-BE49-F238E27FC236}">
                  <a16:creationId xmlns:a16="http://schemas.microsoft.com/office/drawing/2014/main" id="{3079C7E8-C04C-8948-B4D1-3A521DFFADF9}"/>
                </a:ext>
              </a:extLst>
            </p:cNvPr>
            <p:cNvSpPr>
              <a:spLocks noChangeShapeType="1"/>
            </p:cNvSpPr>
            <p:nvPr/>
          </p:nvSpPr>
          <p:spPr bwMode="auto">
            <a:xfrm>
              <a:off x="10188862" y="4738725"/>
              <a:ext cx="14295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5" name="Rectangle 162">
              <a:extLst>
                <a:ext uri="{FF2B5EF4-FFF2-40B4-BE49-F238E27FC236}">
                  <a16:creationId xmlns:a16="http://schemas.microsoft.com/office/drawing/2014/main" id="{921A1FB1-23E2-7843-B4B6-8E6874C577B8}"/>
                </a:ext>
              </a:extLst>
            </p:cNvPr>
            <p:cNvSpPr>
              <a:spLocks noChangeArrowheads="1"/>
            </p:cNvSpPr>
            <p:nvPr/>
          </p:nvSpPr>
          <p:spPr bwMode="auto">
            <a:xfrm>
              <a:off x="10173324" y="4835063"/>
              <a:ext cx="183352" cy="18335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6" name="Line 163">
              <a:extLst>
                <a:ext uri="{FF2B5EF4-FFF2-40B4-BE49-F238E27FC236}">
                  <a16:creationId xmlns:a16="http://schemas.microsoft.com/office/drawing/2014/main" id="{22AF5263-F57C-524A-AE05-0937347B673A}"/>
                </a:ext>
              </a:extLst>
            </p:cNvPr>
            <p:cNvSpPr>
              <a:spLocks noChangeShapeType="1"/>
            </p:cNvSpPr>
            <p:nvPr/>
          </p:nvSpPr>
          <p:spPr bwMode="auto">
            <a:xfrm>
              <a:off x="10188862" y="4922078"/>
              <a:ext cx="14295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7" name="Line 164">
              <a:extLst>
                <a:ext uri="{FF2B5EF4-FFF2-40B4-BE49-F238E27FC236}">
                  <a16:creationId xmlns:a16="http://schemas.microsoft.com/office/drawing/2014/main" id="{162B9CDF-B4A5-CF47-9281-078529C6BE78}"/>
                </a:ext>
              </a:extLst>
            </p:cNvPr>
            <p:cNvSpPr>
              <a:spLocks noChangeShapeType="1"/>
            </p:cNvSpPr>
            <p:nvPr/>
          </p:nvSpPr>
          <p:spPr bwMode="auto">
            <a:xfrm>
              <a:off x="10188862" y="4922078"/>
              <a:ext cx="14295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8" name="Rectangle 165">
              <a:extLst>
                <a:ext uri="{FF2B5EF4-FFF2-40B4-BE49-F238E27FC236}">
                  <a16:creationId xmlns:a16="http://schemas.microsoft.com/office/drawing/2014/main" id="{A5FD2422-927A-1746-8ABF-8438AAC38E00}"/>
                </a:ext>
              </a:extLst>
            </p:cNvPr>
            <p:cNvSpPr>
              <a:spLocks noChangeArrowheads="1"/>
            </p:cNvSpPr>
            <p:nvPr/>
          </p:nvSpPr>
          <p:spPr bwMode="auto">
            <a:xfrm>
              <a:off x="10412615" y="4698326"/>
              <a:ext cx="660881" cy="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2-inch </a:t>
              </a:r>
              <a:r>
                <a:rPr kumimoji="0" lang="en-US" altLang="en-US" sz="1200" b="0" i="0" u="none" strike="noStrike" cap="none" normalizeH="0" baseline="0" dirty="0" err="1">
                  <a:ln>
                    <a:noFill/>
                  </a:ln>
                  <a:solidFill>
                    <a:srgbClr val="3E4268"/>
                  </a:solidFill>
                  <a:effectLst/>
                  <a:latin typeface="Century Gothic" panose="020B0502020202020204" pitchFamily="34" charset="0"/>
                </a:rPr>
                <a:t>Mesonet</a:t>
              </a:r>
              <a:endParaRPr kumimoji="0" lang="en-US" altLang="en-US" sz="1200" b="0" i="0" u="none" strike="noStrike" cap="none" normalizeH="0" baseline="0" dirty="0">
                <a:ln>
                  <a:noFill/>
                </a:ln>
                <a:solidFill>
                  <a:srgbClr val="3E4268"/>
                </a:solidFill>
                <a:effectLst/>
                <a:latin typeface="Century Gothic" panose="020B0502020202020204" pitchFamily="34" charset="0"/>
              </a:endParaRPr>
            </a:p>
          </p:txBody>
        </p:sp>
        <p:sp>
          <p:nvSpPr>
            <p:cNvPr id="219" name="Rectangle 166">
              <a:extLst>
                <a:ext uri="{FF2B5EF4-FFF2-40B4-BE49-F238E27FC236}">
                  <a16:creationId xmlns:a16="http://schemas.microsoft.com/office/drawing/2014/main" id="{2F940029-12B8-B446-8A93-8E067FAEC0B2}"/>
                </a:ext>
              </a:extLst>
            </p:cNvPr>
            <p:cNvSpPr>
              <a:spLocks noChangeArrowheads="1"/>
            </p:cNvSpPr>
            <p:nvPr/>
          </p:nvSpPr>
          <p:spPr bwMode="auto">
            <a:xfrm>
              <a:off x="10412615" y="4881678"/>
              <a:ext cx="488035" cy="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5-cm SMAP</a:t>
              </a:r>
            </a:p>
          </p:txBody>
        </p:sp>
      </p:grpSp>
    </p:spTree>
    <p:extLst>
      <p:ext uri="{BB962C8B-B14F-4D97-AF65-F5344CB8AC3E}">
        <p14:creationId xmlns:p14="http://schemas.microsoft.com/office/powerpoint/2010/main" val="2192119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70dd80c192_0_691"/>
          <p:cNvSpPr/>
          <p:nvPr/>
        </p:nvSpPr>
        <p:spPr>
          <a:xfrm>
            <a:off x="495300" y="342900"/>
            <a:ext cx="971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3600" b="0" i="0" u="none" strike="noStrike" cap="none" dirty="0">
              <a:solidFill>
                <a:srgbClr val="000000"/>
              </a:solidFill>
              <a:latin typeface="Arial"/>
              <a:ea typeface="Arial"/>
              <a:cs typeface="Arial"/>
              <a:sym typeface="Arial"/>
            </a:endParaRPr>
          </a:p>
        </p:txBody>
      </p:sp>
      <p:sp>
        <p:nvSpPr>
          <p:cNvPr id="276" name="Google Shape;276;g70dd80c192_0_691"/>
          <p:cNvSpPr txBox="1"/>
          <p:nvPr/>
        </p:nvSpPr>
        <p:spPr>
          <a:xfrm>
            <a:off x="2208950" y="3767200"/>
            <a:ext cx="1541100" cy="73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TextBox 647">
            <a:extLst>
              <a:ext uri="{FF2B5EF4-FFF2-40B4-BE49-F238E27FC236}">
                <a16:creationId xmlns:a16="http://schemas.microsoft.com/office/drawing/2014/main" id="{0A77BF4A-385C-4B93-B01A-6A0C324C69D0}"/>
              </a:ext>
            </a:extLst>
          </p:cNvPr>
          <p:cNvSpPr txBox="1"/>
          <p:nvPr/>
        </p:nvSpPr>
        <p:spPr>
          <a:xfrm>
            <a:off x="1913025" y="6261126"/>
            <a:ext cx="8066507"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Daily time series of 5-cm SMAP, 2-inch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4-inch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and 8-inch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from July 1-October 31, 2019 at three sample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stations (FARM, GAMA, and WNCH)</a:t>
            </a:r>
            <a:endParaRPr lang="en-US" dirty="0">
              <a:solidFill>
                <a:schemeClr val="tx1">
                  <a:lumMod val="75000"/>
                  <a:lumOff val="25000"/>
                </a:schemeClr>
              </a:solidFill>
            </a:endParaRPr>
          </a:p>
        </p:txBody>
      </p:sp>
      <p:grpSp>
        <p:nvGrpSpPr>
          <p:cNvPr id="670" name="Group 82">
            <a:extLst>
              <a:ext uri="{FF2B5EF4-FFF2-40B4-BE49-F238E27FC236}">
                <a16:creationId xmlns:a16="http://schemas.microsoft.com/office/drawing/2014/main" id="{5A361E6C-C16D-4DE8-B0C6-67266A3003DC}"/>
              </a:ext>
            </a:extLst>
          </p:cNvPr>
          <p:cNvGrpSpPr>
            <a:grpSpLocks noChangeAspect="1"/>
          </p:cNvGrpSpPr>
          <p:nvPr/>
        </p:nvGrpSpPr>
        <p:grpSpPr bwMode="auto">
          <a:xfrm>
            <a:off x="990599" y="1919843"/>
            <a:ext cx="5292726" cy="3001962"/>
            <a:chOff x="423" y="2021"/>
            <a:chExt cx="3334" cy="1891"/>
          </a:xfrm>
        </p:grpSpPr>
        <p:sp>
          <p:nvSpPr>
            <p:cNvPr id="671" name="AutoShape 81">
              <a:extLst>
                <a:ext uri="{FF2B5EF4-FFF2-40B4-BE49-F238E27FC236}">
                  <a16:creationId xmlns:a16="http://schemas.microsoft.com/office/drawing/2014/main" id="{706F2E7A-B231-4820-B8F1-D25BCE25FA61}"/>
                </a:ext>
              </a:extLst>
            </p:cNvPr>
            <p:cNvSpPr>
              <a:spLocks noChangeAspect="1" noChangeArrowheads="1" noTextEdit="1"/>
            </p:cNvSpPr>
            <p:nvPr/>
          </p:nvSpPr>
          <p:spPr bwMode="auto">
            <a:xfrm>
              <a:off x="460" y="2021"/>
              <a:ext cx="3286" cy="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2" name="Rectangle 83">
              <a:extLst>
                <a:ext uri="{FF2B5EF4-FFF2-40B4-BE49-F238E27FC236}">
                  <a16:creationId xmlns:a16="http://schemas.microsoft.com/office/drawing/2014/main" id="{D42F821F-0356-47C2-9D32-9EEC14835941}"/>
                </a:ext>
              </a:extLst>
            </p:cNvPr>
            <p:cNvSpPr>
              <a:spLocks noChangeArrowheads="1"/>
            </p:cNvSpPr>
            <p:nvPr/>
          </p:nvSpPr>
          <p:spPr bwMode="auto">
            <a:xfrm>
              <a:off x="460" y="2021"/>
              <a:ext cx="3297" cy="1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673" name="Rectangle 84">
              <a:extLst>
                <a:ext uri="{FF2B5EF4-FFF2-40B4-BE49-F238E27FC236}">
                  <a16:creationId xmlns:a16="http://schemas.microsoft.com/office/drawing/2014/main" id="{5CECFA0F-26EE-4C54-9DD4-CAAAB71B9B3B}"/>
                </a:ext>
              </a:extLst>
            </p:cNvPr>
            <p:cNvSpPr>
              <a:spLocks noChangeArrowheads="1"/>
            </p:cNvSpPr>
            <p:nvPr/>
          </p:nvSpPr>
          <p:spPr bwMode="auto">
            <a:xfrm>
              <a:off x="460" y="2021"/>
              <a:ext cx="3297" cy="1891"/>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4" name="Rectangle 85">
              <a:extLst>
                <a:ext uri="{FF2B5EF4-FFF2-40B4-BE49-F238E27FC236}">
                  <a16:creationId xmlns:a16="http://schemas.microsoft.com/office/drawing/2014/main" id="{409AD972-A521-485C-B01A-4CEB140EDF72}"/>
                </a:ext>
              </a:extLst>
            </p:cNvPr>
            <p:cNvSpPr>
              <a:spLocks noChangeArrowheads="1"/>
            </p:cNvSpPr>
            <p:nvPr/>
          </p:nvSpPr>
          <p:spPr bwMode="auto">
            <a:xfrm>
              <a:off x="716" y="2293"/>
              <a:ext cx="2251" cy="1389"/>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5" name="Line 86">
              <a:extLst>
                <a:ext uri="{FF2B5EF4-FFF2-40B4-BE49-F238E27FC236}">
                  <a16:creationId xmlns:a16="http://schemas.microsoft.com/office/drawing/2014/main" id="{7FE14C5E-A5E2-4B29-87DF-CCADCB56A9B8}"/>
                </a:ext>
              </a:extLst>
            </p:cNvPr>
            <p:cNvSpPr>
              <a:spLocks noChangeShapeType="1"/>
            </p:cNvSpPr>
            <p:nvPr/>
          </p:nvSpPr>
          <p:spPr bwMode="auto">
            <a:xfrm>
              <a:off x="716" y="3566"/>
              <a:ext cx="2251"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6" name="Line 87">
              <a:extLst>
                <a:ext uri="{FF2B5EF4-FFF2-40B4-BE49-F238E27FC236}">
                  <a16:creationId xmlns:a16="http://schemas.microsoft.com/office/drawing/2014/main" id="{E99D1AC5-2E12-4C42-8EC0-AC0C6003501F}"/>
                </a:ext>
              </a:extLst>
            </p:cNvPr>
            <p:cNvSpPr>
              <a:spLocks noChangeShapeType="1"/>
            </p:cNvSpPr>
            <p:nvPr/>
          </p:nvSpPr>
          <p:spPr bwMode="auto">
            <a:xfrm>
              <a:off x="716" y="3200"/>
              <a:ext cx="2251"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7" name="Line 88">
              <a:extLst>
                <a:ext uri="{FF2B5EF4-FFF2-40B4-BE49-F238E27FC236}">
                  <a16:creationId xmlns:a16="http://schemas.microsoft.com/office/drawing/2014/main" id="{0845898C-CE27-483B-8DFB-C88D2C5A79C0}"/>
                </a:ext>
              </a:extLst>
            </p:cNvPr>
            <p:cNvSpPr>
              <a:spLocks noChangeShapeType="1"/>
            </p:cNvSpPr>
            <p:nvPr/>
          </p:nvSpPr>
          <p:spPr bwMode="auto">
            <a:xfrm>
              <a:off x="716" y="2828"/>
              <a:ext cx="2251"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8" name="Line 89">
              <a:extLst>
                <a:ext uri="{FF2B5EF4-FFF2-40B4-BE49-F238E27FC236}">
                  <a16:creationId xmlns:a16="http://schemas.microsoft.com/office/drawing/2014/main" id="{51CD7492-FFD8-4314-B9C2-CD39626E210D}"/>
                </a:ext>
              </a:extLst>
            </p:cNvPr>
            <p:cNvSpPr>
              <a:spLocks noChangeShapeType="1"/>
            </p:cNvSpPr>
            <p:nvPr/>
          </p:nvSpPr>
          <p:spPr bwMode="auto">
            <a:xfrm>
              <a:off x="716" y="2456"/>
              <a:ext cx="2251"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9" name="Line 90">
              <a:extLst>
                <a:ext uri="{FF2B5EF4-FFF2-40B4-BE49-F238E27FC236}">
                  <a16:creationId xmlns:a16="http://schemas.microsoft.com/office/drawing/2014/main" id="{33A2266B-3912-4E1A-9625-B99C4AC282A1}"/>
                </a:ext>
              </a:extLst>
            </p:cNvPr>
            <p:cNvSpPr>
              <a:spLocks noChangeShapeType="1"/>
            </p:cNvSpPr>
            <p:nvPr/>
          </p:nvSpPr>
          <p:spPr bwMode="auto">
            <a:xfrm flipV="1">
              <a:off x="1078"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0" name="Line 91">
              <a:extLst>
                <a:ext uri="{FF2B5EF4-FFF2-40B4-BE49-F238E27FC236}">
                  <a16:creationId xmlns:a16="http://schemas.microsoft.com/office/drawing/2014/main" id="{F78EFB64-0801-4760-9697-5A0F26E38BCB}"/>
                </a:ext>
              </a:extLst>
            </p:cNvPr>
            <p:cNvSpPr>
              <a:spLocks noChangeShapeType="1"/>
            </p:cNvSpPr>
            <p:nvPr/>
          </p:nvSpPr>
          <p:spPr bwMode="auto">
            <a:xfrm flipV="1">
              <a:off x="1596"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1" name="Line 92">
              <a:extLst>
                <a:ext uri="{FF2B5EF4-FFF2-40B4-BE49-F238E27FC236}">
                  <a16:creationId xmlns:a16="http://schemas.microsoft.com/office/drawing/2014/main" id="{43725FC5-5D7E-43F8-BDCC-5450E6B68EE4}"/>
                </a:ext>
              </a:extLst>
            </p:cNvPr>
            <p:cNvSpPr>
              <a:spLocks noChangeShapeType="1"/>
            </p:cNvSpPr>
            <p:nvPr/>
          </p:nvSpPr>
          <p:spPr bwMode="auto">
            <a:xfrm flipV="1">
              <a:off x="2108"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2" name="Line 93">
              <a:extLst>
                <a:ext uri="{FF2B5EF4-FFF2-40B4-BE49-F238E27FC236}">
                  <a16:creationId xmlns:a16="http://schemas.microsoft.com/office/drawing/2014/main" id="{7612418D-3762-4760-9728-02098B11E4B4}"/>
                </a:ext>
              </a:extLst>
            </p:cNvPr>
            <p:cNvSpPr>
              <a:spLocks noChangeShapeType="1"/>
            </p:cNvSpPr>
            <p:nvPr/>
          </p:nvSpPr>
          <p:spPr bwMode="auto">
            <a:xfrm flipV="1">
              <a:off x="2621"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3" name="Line 94">
              <a:extLst>
                <a:ext uri="{FF2B5EF4-FFF2-40B4-BE49-F238E27FC236}">
                  <a16:creationId xmlns:a16="http://schemas.microsoft.com/office/drawing/2014/main" id="{F7FE3313-1577-40B8-87F3-7C6E0393FB2C}"/>
                </a:ext>
              </a:extLst>
            </p:cNvPr>
            <p:cNvSpPr>
              <a:spLocks noChangeShapeType="1"/>
            </p:cNvSpPr>
            <p:nvPr/>
          </p:nvSpPr>
          <p:spPr bwMode="auto">
            <a:xfrm>
              <a:off x="716" y="3383"/>
              <a:ext cx="2251"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4" name="Line 95">
              <a:extLst>
                <a:ext uri="{FF2B5EF4-FFF2-40B4-BE49-F238E27FC236}">
                  <a16:creationId xmlns:a16="http://schemas.microsoft.com/office/drawing/2014/main" id="{FD7556C8-BCB9-492A-BDC6-7B1B0F141725}"/>
                </a:ext>
              </a:extLst>
            </p:cNvPr>
            <p:cNvSpPr>
              <a:spLocks noChangeShapeType="1"/>
            </p:cNvSpPr>
            <p:nvPr/>
          </p:nvSpPr>
          <p:spPr bwMode="auto">
            <a:xfrm>
              <a:off x="716" y="3011"/>
              <a:ext cx="2251"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5" name="Line 96">
              <a:extLst>
                <a:ext uri="{FF2B5EF4-FFF2-40B4-BE49-F238E27FC236}">
                  <a16:creationId xmlns:a16="http://schemas.microsoft.com/office/drawing/2014/main" id="{6C4B90A9-2D76-4EB5-A0CD-A168F4F140D9}"/>
                </a:ext>
              </a:extLst>
            </p:cNvPr>
            <p:cNvSpPr>
              <a:spLocks noChangeShapeType="1"/>
            </p:cNvSpPr>
            <p:nvPr/>
          </p:nvSpPr>
          <p:spPr bwMode="auto">
            <a:xfrm>
              <a:off x="716" y="2644"/>
              <a:ext cx="2251"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6" name="Line 97">
              <a:extLst>
                <a:ext uri="{FF2B5EF4-FFF2-40B4-BE49-F238E27FC236}">
                  <a16:creationId xmlns:a16="http://schemas.microsoft.com/office/drawing/2014/main" id="{1617AC53-8003-48A9-8EC4-1E26A2D5EF8D}"/>
                </a:ext>
              </a:extLst>
            </p:cNvPr>
            <p:cNvSpPr>
              <a:spLocks noChangeShapeType="1"/>
            </p:cNvSpPr>
            <p:nvPr/>
          </p:nvSpPr>
          <p:spPr bwMode="auto">
            <a:xfrm flipV="1">
              <a:off x="821"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7" name="Line 98">
              <a:extLst>
                <a:ext uri="{FF2B5EF4-FFF2-40B4-BE49-F238E27FC236}">
                  <a16:creationId xmlns:a16="http://schemas.microsoft.com/office/drawing/2014/main" id="{5B07677B-0898-439A-9C12-1037E241C337}"/>
                </a:ext>
              </a:extLst>
            </p:cNvPr>
            <p:cNvSpPr>
              <a:spLocks noChangeShapeType="1"/>
            </p:cNvSpPr>
            <p:nvPr/>
          </p:nvSpPr>
          <p:spPr bwMode="auto">
            <a:xfrm flipV="1">
              <a:off x="1339"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8" name="Line 99">
              <a:extLst>
                <a:ext uri="{FF2B5EF4-FFF2-40B4-BE49-F238E27FC236}">
                  <a16:creationId xmlns:a16="http://schemas.microsoft.com/office/drawing/2014/main" id="{E3927E44-9BA4-4A70-B037-ACFF2B5577C7}"/>
                </a:ext>
              </a:extLst>
            </p:cNvPr>
            <p:cNvSpPr>
              <a:spLocks noChangeShapeType="1"/>
            </p:cNvSpPr>
            <p:nvPr/>
          </p:nvSpPr>
          <p:spPr bwMode="auto">
            <a:xfrm flipV="1">
              <a:off x="1857"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9" name="Line 100">
              <a:extLst>
                <a:ext uri="{FF2B5EF4-FFF2-40B4-BE49-F238E27FC236}">
                  <a16:creationId xmlns:a16="http://schemas.microsoft.com/office/drawing/2014/main" id="{D1D98964-EBFA-4741-BEE9-5BC8C6876C15}"/>
                </a:ext>
              </a:extLst>
            </p:cNvPr>
            <p:cNvSpPr>
              <a:spLocks noChangeShapeType="1"/>
            </p:cNvSpPr>
            <p:nvPr/>
          </p:nvSpPr>
          <p:spPr bwMode="auto">
            <a:xfrm flipV="1">
              <a:off x="2360"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0" name="Line 101">
              <a:extLst>
                <a:ext uri="{FF2B5EF4-FFF2-40B4-BE49-F238E27FC236}">
                  <a16:creationId xmlns:a16="http://schemas.microsoft.com/office/drawing/2014/main" id="{D618805A-9E4D-4A5B-865B-C40FE11BD69B}"/>
                </a:ext>
              </a:extLst>
            </p:cNvPr>
            <p:cNvSpPr>
              <a:spLocks noChangeShapeType="1"/>
            </p:cNvSpPr>
            <p:nvPr/>
          </p:nvSpPr>
          <p:spPr bwMode="auto">
            <a:xfrm flipV="1">
              <a:off x="2878" y="2293"/>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1" name="Freeform 102">
              <a:extLst>
                <a:ext uri="{FF2B5EF4-FFF2-40B4-BE49-F238E27FC236}">
                  <a16:creationId xmlns:a16="http://schemas.microsoft.com/office/drawing/2014/main" id="{B252B1A2-E165-4478-8C62-AE93A16DA7C8}"/>
                </a:ext>
              </a:extLst>
            </p:cNvPr>
            <p:cNvSpPr>
              <a:spLocks/>
            </p:cNvSpPr>
            <p:nvPr/>
          </p:nvSpPr>
          <p:spPr bwMode="auto">
            <a:xfrm>
              <a:off x="821" y="2403"/>
              <a:ext cx="2041" cy="1027"/>
            </a:xfrm>
            <a:custGeom>
              <a:avLst/>
              <a:gdLst>
                <a:gd name="T0" fmla="*/ 3 w 390"/>
                <a:gd name="T1" fmla="*/ 130 h 196"/>
                <a:gd name="T2" fmla="*/ 9 w 390"/>
                <a:gd name="T3" fmla="*/ 128 h 196"/>
                <a:gd name="T4" fmla="*/ 16 w 390"/>
                <a:gd name="T5" fmla="*/ 61 h 196"/>
                <a:gd name="T6" fmla="*/ 22 w 390"/>
                <a:gd name="T7" fmla="*/ 106 h 196"/>
                <a:gd name="T8" fmla="*/ 28 w 390"/>
                <a:gd name="T9" fmla="*/ 114 h 196"/>
                <a:gd name="T10" fmla="*/ 35 w 390"/>
                <a:gd name="T11" fmla="*/ 130 h 196"/>
                <a:gd name="T12" fmla="*/ 41 w 390"/>
                <a:gd name="T13" fmla="*/ 83 h 196"/>
                <a:gd name="T14" fmla="*/ 48 w 390"/>
                <a:gd name="T15" fmla="*/ 107 h 196"/>
                <a:gd name="T16" fmla="*/ 54 w 390"/>
                <a:gd name="T17" fmla="*/ 98 h 196"/>
                <a:gd name="T18" fmla="*/ 60 w 390"/>
                <a:gd name="T19" fmla="*/ 115 h 196"/>
                <a:gd name="T20" fmla="*/ 67 w 390"/>
                <a:gd name="T21" fmla="*/ 27 h 196"/>
                <a:gd name="T22" fmla="*/ 73 w 390"/>
                <a:gd name="T23" fmla="*/ 93 h 196"/>
                <a:gd name="T24" fmla="*/ 80 w 390"/>
                <a:gd name="T25" fmla="*/ 116 h 196"/>
                <a:gd name="T26" fmla="*/ 86 w 390"/>
                <a:gd name="T27" fmla="*/ 132 h 196"/>
                <a:gd name="T28" fmla="*/ 92 w 390"/>
                <a:gd name="T29" fmla="*/ 135 h 196"/>
                <a:gd name="T30" fmla="*/ 99 w 390"/>
                <a:gd name="T31" fmla="*/ 150 h 196"/>
                <a:gd name="T32" fmla="*/ 105 w 390"/>
                <a:gd name="T33" fmla="*/ 149 h 196"/>
                <a:gd name="T34" fmla="*/ 112 w 390"/>
                <a:gd name="T35" fmla="*/ 99 h 196"/>
                <a:gd name="T36" fmla="*/ 118 w 390"/>
                <a:gd name="T37" fmla="*/ 67 h 196"/>
                <a:gd name="T38" fmla="*/ 124 w 390"/>
                <a:gd name="T39" fmla="*/ 115 h 196"/>
                <a:gd name="T40" fmla="*/ 131 w 390"/>
                <a:gd name="T41" fmla="*/ 133 h 196"/>
                <a:gd name="T42" fmla="*/ 137 w 390"/>
                <a:gd name="T43" fmla="*/ 144 h 196"/>
                <a:gd name="T44" fmla="*/ 144 w 390"/>
                <a:gd name="T45" fmla="*/ 84 h 196"/>
                <a:gd name="T46" fmla="*/ 150 w 390"/>
                <a:gd name="T47" fmla="*/ 113 h 196"/>
                <a:gd name="T48" fmla="*/ 156 w 390"/>
                <a:gd name="T49" fmla="*/ 124 h 196"/>
                <a:gd name="T50" fmla="*/ 163 w 390"/>
                <a:gd name="T51" fmla="*/ 137 h 196"/>
                <a:gd name="T52" fmla="*/ 169 w 390"/>
                <a:gd name="T53" fmla="*/ 137 h 196"/>
                <a:gd name="T54" fmla="*/ 176 w 390"/>
                <a:gd name="T55" fmla="*/ 133 h 196"/>
                <a:gd name="T56" fmla="*/ 182 w 390"/>
                <a:gd name="T57" fmla="*/ 50 h 196"/>
                <a:gd name="T58" fmla="*/ 188 w 390"/>
                <a:gd name="T59" fmla="*/ 92 h 196"/>
                <a:gd name="T60" fmla="*/ 195 w 390"/>
                <a:gd name="T61" fmla="*/ 105 h 196"/>
                <a:gd name="T62" fmla="*/ 201 w 390"/>
                <a:gd name="T63" fmla="*/ 119 h 196"/>
                <a:gd name="T64" fmla="*/ 208 w 390"/>
                <a:gd name="T65" fmla="*/ 117 h 196"/>
                <a:gd name="T66" fmla="*/ 214 w 390"/>
                <a:gd name="T67" fmla="*/ 152 h 196"/>
                <a:gd name="T68" fmla="*/ 220 w 390"/>
                <a:gd name="T69" fmla="*/ 151 h 196"/>
                <a:gd name="T70" fmla="*/ 227 w 390"/>
                <a:gd name="T71" fmla="*/ 162 h 196"/>
                <a:gd name="T72" fmla="*/ 233 w 390"/>
                <a:gd name="T73" fmla="*/ 154 h 196"/>
                <a:gd name="T74" fmla="*/ 240 w 390"/>
                <a:gd name="T75" fmla="*/ 157 h 196"/>
                <a:gd name="T76" fmla="*/ 246 w 390"/>
                <a:gd name="T77" fmla="*/ 174 h 196"/>
                <a:gd name="T78" fmla="*/ 252 w 390"/>
                <a:gd name="T79" fmla="*/ 175 h 196"/>
                <a:gd name="T80" fmla="*/ 259 w 390"/>
                <a:gd name="T81" fmla="*/ 179 h 196"/>
                <a:gd name="T82" fmla="*/ 265 w 390"/>
                <a:gd name="T83" fmla="*/ 188 h 196"/>
                <a:gd name="T84" fmla="*/ 272 w 390"/>
                <a:gd name="T85" fmla="*/ 189 h 196"/>
                <a:gd name="T86" fmla="*/ 278 w 390"/>
                <a:gd name="T87" fmla="*/ 178 h 196"/>
                <a:gd name="T88" fmla="*/ 284 w 390"/>
                <a:gd name="T89" fmla="*/ 174 h 196"/>
                <a:gd name="T90" fmla="*/ 291 w 390"/>
                <a:gd name="T91" fmla="*/ 185 h 196"/>
                <a:gd name="T92" fmla="*/ 297 w 390"/>
                <a:gd name="T93" fmla="*/ 174 h 196"/>
                <a:gd name="T94" fmla="*/ 304 w 390"/>
                <a:gd name="T95" fmla="*/ 189 h 196"/>
                <a:gd name="T96" fmla="*/ 310 w 390"/>
                <a:gd name="T97" fmla="*/ 183 h 196"/>
                <a:gd name="T98" fmla="*/ 316 w 390"/>
                <a:gd name="T99" fmla="*/ 86 h 196"/>
                <a:gd name="T100" fmla="*/ 323 w 390"/>
                <a:gd name="T101" fmla="*/ 116 h 196"/>
                <a:gd name="T102" fmla="*/ 329 w 390"/>
                <a:gd name="T103" fmla="*/ 82 h 196"/>
                <a:gd name="T104" fmla="*/ 336 w 390"/>
                <a:gd name="T105" fmla="*/ 111 h 196"/>
                <a:gd name="T106" fmla="*/ 342 w 390"/>
                <a:gd name="T107" fmla="*/ 37 h 196"/>
                <a:gd name="T108" fmla="*/ 348 w 390"/>
                <a:gd name="T109" fmla="*/ 92 h 196"/>
                <a:gd name="T110" fmla="*/ 355 w 390"/>
                <a:gd name="T111" fmla="*/ 88 h 196"/>
                <a:gd name="T112" fmla="*/ 361 w 390"/>
                <a:gd name="T113" fmla="*/ 56 h 196"/>
                <a:gd name="T114" fmla="*/ 368 w 390"/>
                <a:gd name="T115" fmla="*/ 91 h 196"/>
                <a:gd name="T116" fmla="*/ 374 w 390"/>
                <a:gd name="T117" fmla="*/ 28 h 196"/>
                <a:gd name="T118" fmla="*/ 380 w 390"/>
                <a:gd name="T119" fmla="*/ 63 h 196"/>
                <a:gd name="T120" fmla="*/ 387 w 390"/>
                <a:gd name="T12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96">
                  <a:moveTo>
                    <a:pt x="0" y="117"/>
                  </a:moveTo>
                  <a:lnTo>
                    <a:pt x="3" y="130"/>
                  </a:lnTo>
                  <a:lnTo>
                    <a:pt x="6" y="129"/>
                  </a:lnTo>
                  <a:lnTo>
                    <a:pt x="9" y="128"/>
                  </a:lnTo>
                  <a:lnTo>
                    <a:pt x="12" y="72"/>
                  </a:lnTo>
                  <a:lnTo>
                    <a:pt x="16" y="61"/>
                  </a:lnTo>
                  <a:lnTo>
                    <a:pt x="19" y="88"/>
                  </a:lnTo>
                  <a:lnTo>
                    <a:pt x="22" y="106"/>
                  </a:lnTo>
                  <a:lnTo>
                    <a:pt x="25" y="108"/>
                  </a:lnTo>
                  <a:lnTo>
                    <a:pt x="28" y="114"/>
                  </a:lnTo>
                  <a:lnTo>
                    <a:pt x="32" y="118"/>
                  </a:lnTo>
                  <a:lnTo>
                    <a:pt x="35" y="130"/>
                  </a:lnTo>
                  <a:lnTo>
                    <a:pt x="38" y="130"/>
                  </a:lnTo>
                  <a:lnTo>
                    <a:pt x="41" y="83"/>
                  </a:lnTo>
                  <a:lnTo>
                    <a:pt x="44" y="104"/>
                  </a:lnTo>
                  <a:lnTo>
                    <a:pt x="48" y="107"/>
                  </a:lnTo>
                  <a:lnTo>
                    <a:pt x="51" y="33"/>
                  </a:lnTo>
                  <a:lnTo>
                    <a:pt x="54" y="98"/>
                  </a:lnTo>
                  <a:lnTo>
                    <a:pt x="57" y="123"/>
                  </a:lnTo>
                  <a:lnTo>
                    <a:pt x="60" y="115"/>
                  </a:lnTo>
                  <a:lnTo>
                    <a:pt x="64" y="104"/>
                  </a:lnTo>
                  <a:lnTo>
                    <a:pt x="67" y="27"/>
                  </a:lnTo>
                  <a:lnTo>
                    <a:pt x="70" y="58"/>
                  </a:lnTo>
                  <a:lnTo>
                    <a:pt x="73" y="93"/>
                  </a:lnTo>
                  <a:lnTo>
                    <a:pt x="76" y="109"/>
                  </a:lnTo>
                  <a:lnTo>
                    <a:pt x="80" y="116"/>
                  </a:lnTo>
                  <a:lnTo>
                    <a:pt x="83" y="121"/>
                  </a:lnTo>
                  <a:lnTo>
                    <a:pt x="86" y="132"/>
                  </a:lnTo>
                  <a:lnTo>
                    <a:pt x="89" y="128"/>
                  </a:lnTo>
                  <a:lnTo>
                    <a:pt x="92" y="135"/>
                  </a:lnTo>
                  <a:lnTo>
                    <a:pt x="96" y="145"/>
                  </a:lnTo>
                  <a:lnTo>
                    <a:pt x="99" y="150"/>
                  </a:lnTo>
                  <a:lnTo>
                    <a:pt x="102" y="145"/>
                  </a:lnTo>
                  <a:lnTo>
                    <a:pt x="105" y="149"/>
                  </a:lnTo>
                  <a:lnTo>
                    <a:pt x="108" y="161"/>
                  </a:lnTo>
                  <a:lnTo>
                    <a:pt x="112" y="99"/>
                  </a:lnTo>
                  <a:lnTo>
                    <a:pt x="115" y="117"/>
                  </a:lnTo>
                  <a:lnTo>
                    <a:pt x="118" y="67"/>
                  </a:lnTo>
                  <a:lnTo>
                    <a:pt x="121" y="96"/>
                  </a:lnTo>
                  <a:lnTo>
                    <a:pt x="124" y="115"/>
                  </a:lnTo>
                  <a:lnTo>
                    <a:pt x="128" y="118"/>
                  </a:lnTo>
                  <a:lnTo>
                    <a:pt x="131" y="133"/>
                  </a:lnTo>
                  <a:lnTo>
                    <a:pt x="134" y="128"/>
                  </a:lnTo>
                  <a:lnTo>
                    <a:pt x="137" y="144"/>
                  </a:lnTo>
                  <a:lnTo>
                    <a:pt x="140" y="46"/>
                  </a:lnTo>
                  <a:lnTo>
                    <a:pt x="144" y="84"/>
                  </a:lnTo>
                  <a:lnTo>
                    <a:pt x="147" y="109"/>
                  </a:lnTo>
                  <a:lnTo>
                    <a:pt x="150" y="113"/>
                  </a:lnTo>
                  <a:lnTo>
                    <a:pt x="153" y="120"/>
                  </a:lnTo>
                  <a:lnTo>
                    <a:pt x="156" y="124"/>
                  </a:lnTo>
                  <a:lnTo>
                    <a:pt x="160" y="123"/>
                  </a:lnTo>
                  <a:lnTo>
                    <a:pt x="163" y="137"/>
                  </a:lnTo>
                  <a:lnTo>
                    <a:pt x="166" y="135"/>
                  </a:lnTo>
                  <a:lnTo>
                    <a:pt x="169" y="137"/>
                  </a:lnTo>
                  <a:lnTo>
                    <a:pt x="172" y="125"/>
                  </a:lnTo>
                  <a:lnTo>
                    <a:pt x="176" y="133"/>
                  </a:lnTo>
                  <a:lnTo>
                    <a:pt x="179" y="12"/>
                  </a:lnTo>
                  <a:lnTo>
                    <a:pt x="182" y="50"/>
                  </a:lnTo>
                  <a:lnTo>
                    <a:pt x="185" y="49"/>
                  </a:lnTo>
                  <a:lnTo>
                    <a:pt x="188" y="92"/>
                  </a:lnTo>
                  <a:lnTo>
                    <a:pt x="192" y="101"/>
                  </a:lnTo>
                  <a:lnTo>
                    <a:pt x="195" y="105"/>
                  </a:lnTo>
                  <a:lnTo>
                    <a:pt x="198" y="120"/>
                  </a:lnTo>
                  <a:lnTo>
                    <a:pt x="201" y="119"/>
                  </a:lnTo>
                  <a:lnTo>
                    <a:pt x="204" y="129"/>
                  </a:lnTo>
                  <a:lnTo>
                    <a:pt x="208" y="117"/>
                  </a:lnTo>
                  <a:lnTo>
                    <a:pt x="211" y="137"/>
                  </a:lnTo>
                  <a:lnTo>
                    <a:pt x="214" y="152"/>
                  </a:lnTo>
                  <a:lnTo>
                    <a:pt x="217" y="142"/>
                  </a:lnTo>
                  <a:lnTo>
                    <a:pt x="220" y="151"/>
                  </a:lnTo>
                  <a:lnTo>
                    <a:pt x="224" y="146"/>
                  </a:lnTo>
                  <a:lnTo>
                    <a:pt x="227" y="162"/>
                  </a:lnTo>
                  <a:lnTo>
                    <a:pt x="230" y="153"/>
                  </a:lnTo>
                  <a:lnTo>
                    <a:pt x="233" y="154"/>
                  </a:lnTo>
                  <a:lnTo>
                    <a:pt x="236" y="156"/>
                  </a:lnTo>
                  <a:lnTo>
                    <a:pt x="240" y="157"/>
                  </a:lnTo>
                  <a:lnTo>
                    <a:pt x="243" y="166"/>
                  </a:lnTo>
                  <a:lnTo>
                    <a:pt x="246" y="174"/>
                  </a:lnTo>
                  <a:lnTo>
                    <a:pt x="249" y="171"/>
                  </a:lnTo>
                  <a:lnTo>
                    <a:pt x="252" y="175"/>
                  </a:lnTo>
                  <a:lnTo>
                    <a:pt x="256" y="182"/>
                  </a:lnTo>
                  <a:lnTo>
                    <a:pt x="259" y="179"/>
                  </a:lnTo>
                  <a:lnTo>
                    <a:pt x="262" y="169"/>
                  </a:lnTo>
                  <a:lnTo>
                    <a:pt x="265" y="188"/>
                  </a:lnTo>
                  <a:lnTo>
                    <a:pt x="268" y="179"/>
                  </a:lnTo>
                  <a:lnTo>
                    <a:pt x="272" y="189"/>
                  </a:lnTo>
                  <a:lnTo>
                    <a:pt x="275" y="190"/>
                  </a:lnTo>
                  <a:lnTo>
                    <a:pt x="278" y="178"/>
                  </a:lnTo>
                  <a:lnTo>
                    <a:pt x="281" y="179"/>
                  </a:lnTo>
                  <a:lnTo>
                    <a:pt x="284" y="174"/>
                  </a:lnTo>
                  <a:lnTo>
                    <a:pt x="288" y="180"/>
                  </a:lnTo>
                  <a:lnTo>
                    <a:pt x="291" y="185"/>
                  </a:lnTo>
                  <a:lnTo>
                    <a:pt x="294" y="183"/>
                  </a:lnTo>
                  <a:lnTo>
                    <a:pt x="297" y="174"/>
                  </a:lnTo>
                  <a:lnTo>
                    <a:pt x="300" y="173"/>
                  </a:lnTo>
                  <a:lnTo>
                    <a:pt x="304" y="189"/>
                  </a:lnTo>
                  <a:lnTo>
                    <a:pt x="307" y="196"/>
                  </a:lnTo>
                  <a:lnTo>
                    <a:pt x="310" y="183"/>
                  </a:lnTo>
                  <a:lnTo>
                    <a:pt x="313" y="34"/>
                  </a:lnTo>
                  <a:lnTo>
                    <a:pt x="316" y="86"/>
                  </a:lnTo>
                  <a:lnTo>
                    <a:pt x="320" y="96"/>
                  </a:lnTo>
                  <a:lnTo>
                    <a:pt x="323" y="116"/>
                  </a:lnTo>
                  <a:lnTo>
                    <a:pt x="326" y="111"/>
                  </a:lnTo>
                  <a:lnTo>
                    <a:pt x="329" y="82"/>
                  </a:lnTo>
                  <a:lnTo>
                    <a:pt x="332" y="102"/>
                  </a:lnTo>
                  <a:lnTo>
                    <a:pt x="336" y="111"/>
                  </a:lnTo>
                  <a:lnTo>
                    <a:pt x="339" y="117"/>
                  </a:lnTo>
                  <a:lnTo>
                    <a:pt x="342" y="37"/>
                  </a:lnTo>
                  <a:lnTo>
                    <a:pt x="345" y="68"/>
                  </a:lnTo>
                  <a:lnTo>
                    <a:pt x="348" y="92"/>
                  </a:lnTo>
                  <a:lnTo>
                    <a:pt x="352" y="106"/>
                  </a:lnTo>
                  <a:lnTo>
                    <a:pt x="355" y="88"/>
                  </a:lnTo>
                  <a:lnTo>
                    <a:pt x="358" y="97"/>
                  </a:lnTo>
                  <a:lnTo>
                    <a:pt x="361" y="56"/>
                  </a:lnTo>
                  <a:lnTo>
                    <a:pt x="364" y="73"/>
                  </a:lnTo>
                  <a:lnTo>
                    <a:pt x="368" y="91"/>
                  </a:lnTo>
                  <a:lnTo>
                    <a:pt x="371" y="114"/>
                  </a:lnTo>
                  <a:lnTo>
                    <a:pt x="374" y="28"/>
                  </a:lnTo>
                  <a:lnTo>
                    <a:pt x="377" y="44"/>
                  </a:lnTo>
                  <a:lnTo>
                    <a:pt x="380" y="63"/>
                  </a:lnTo>
                  <a:lnTo>
                    <a:pt x="384" y="73"/>
                  </a:lnTo>
                  <a:lnTo>
                    <a:pt x="387" y="0"/>
                  </a:lnTo>
                  <a:lnTo>
                    <a:pt x="390" y="0"/>
                  </a:lnTo>
                </a:path>
              </a:pathLst>
            </a:custGeom>
            <a:noFill/>
            <a:ln w="7938"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2" name="Freeform 103">
              <a:extLst>
                <a:ext uri="{FF2B5EF4-FFF2-40B4-BE49-F238E27FC236}">
                  <a16:creationId xmlns:a16="http://schemas.microsoft.com/office/drawing/2014/main" id="{9667191F-D8DC-4321-BDE0-25194D93A10B}"/>
                </a:ext>
              </a:extLst>
            </p:cNvPr>
            <p:cNvSpPr>
              <a:spLocks/>
            </p:cNvSpPr>
            <p:nvPr/>
          </p:nvSpPr>
          <p:spPr bwMode="auto">
            <a:xfrm>
              <a:off x="821" y="2838"/>
              <a:ext cx="2041" cy="781"/>
            </a:xfrm>
            <a:custGeom>
              <a:avLst/>
              <a:gdLst>
                <a:gd name="T0" fmla="*/ 3 w 390"/>
                <a:gd name="T1" fmla="*/ 91 h 149"/>
                <a:gd name="T2" fmla="*/ 9 w 390"/>
                <a:gd name="T3" fmla="*/ 100 h 149"/>
                <a:gd name="T4" fmla="*/ 16 w 390"/>
                <a:gd name="T5" fmla="*/ 45 h 149"/>
                <a:gd name="T6" fmla="*/ 22 w 390"/>
                <a:gd name="T7" fmla="*/ 66 h 149"/>
                <a:gd name="T8" fmla="*/ 28 w 390"/>
                <a:gd name="T9" fmla="*/ 83 h 149"/>
                <a:gd name="T10" fmla="*/ 35 w 390"/>
                <a:gd name="T11" fmla="*/ 93 h 149"/>
                <a:gd name="T12" fmla="*/ 41 w 390"/>
                <a:gd name="T13" fmla="*/ 86 h 149"/>
                <a:gd name="T14" fmla="*/ 48 w 390"/>
                <a:gd name="T15" fmla="*/ 91 h 149"/>
                <a:gd name="T16" fmla="*/ 54 w 390"/>
                <a:gd name="T17" fmla="*/ 92 h 149"/>
                <a:gd name="T18" fmla="*/ 60 w 390"/>
                <a:gd name="T19" fmla="*/ 99 h 149"/>
                <a:gd name="T20" fmla="*/ 67 w 390"/>
                <a:gd name="T21" fmla="*/ 101 h 149"/>
                <a:gd name="T22" fmla="*/ 73 w 390"/>
                <a:gd name="T23" fmla="*/ 75 h 149"/>
                <a:gd name="T24" fmla="*/ 80 w 390"/>
                <a:gd name="T25" fmla="*/ 92 h 149"/>
                <a:gd name="T26" fmla="*/ 86 w 390"/>
                <a:gd name="T27" fmla="*/ 105 h 149"/>
                <a:gd name="T28" fmla="*/ 92 w 390"/>
                <a:gd name="T29" fmla="*/ 117 h 149"/>
                <a:gd name="T30" fmla="*/ 99 w 390"/>
                <a:gd name="T31" fmla="*/ 125 h 149"/>
                <a:gd name="T32" fmla="*/ 105 w 390"/>
                <a:gd name="T33" fmla="*/ 133 h 149"/>
                <a:gd name="T34" fmla="*/ 112 w 390"/>
                <a:gd name="T35" fmla="*/ 117 h 149"/>
                <a:gd name="T36" fmla="*/ 118 w 390"/>
                <a:gd name="T37" fmla="*/ 66 h 149"/>
                <a:gd name="T38" fmla="*/ 124 w 390"/>
                <a:gd name="T39" fmla="*/ 93 h 149"/>
                <a:gd name="T40" fmla="*/ 131 w 390"/>
                <a:gd name="T41" fmla="*/ 106 h 149"/>
                <a:gd name="T42" fmla="*/ 137 w 390"/>
                <a:gd name="T43" fmla="*/ 119 h 149"/>
                <a:gd name="T44" fmla="*/ 144 w 390"/>
                <a:gd name="T45" fmla="*/ 70 h 149"/>
                <a:gd name="T46" fmla="*/ 150 w 390"/>
                <a:gd name="T47" fmla="*/ 85 h 149"/>
                <a:gd name="T48" fmla="*/ 156 w 390"/>
                <a:gd name="T49" fmla="*/ 102 h 149"/>
                <a:gd name="T50" fmla="*/ 163 w 390"/>
                <a:gd name="T51" fmla="*/ 113 h 149"/>
                <a:gd name="T52" fmla="*/ 169 w 390"/>
                <a:gd name="T53" fmla="*/ 119 h 149"/>
                <a:gd name="T54" fmla="*/ 176 w 390"/>
                <a:gd name="T55" fmla="*/ 124 h 149"/>
                <a:gd name="T56" fmla="*/ 182 w 390"/>
                <a:gd name="T57" fmla="*/ 36 h 149"/>
                <a:gd name="T58" fmla="*/ 188 w 390"/>
                <a:gd name="T59" fmla="*/ 56 h 149"/>
                <a:gd name="T60" fmla="*/ 195 w 390"/>
                <a:gd name="T61" fmla="*/ 73 h 149"/>
                <a:gd name="T62" fmla="*/ 201 w 390"/>
                <a:gd name="T63" fmla="*/ 87 h 149"/>
                <a:gd name="T64" fmla="*/ 208 w 390"/>
                <a:gd name="T65" fmla="*/ 88 h 149"/>
                <a:gd name="T66" fmla="*/ 214 w 390"/>
                <a:gd name="T67" fmla="*/ 100 h 149"/>
                <a:gd name="T68" fmla="*/ 220 w 390"/>
                <a:gd name="T69" fmla="*/ 109 h 149"/>
                <a:gd name="T70" fmla="*/ 227 w 390"/>
                <a:gd name="T71" fmla="*/ 116 h 149"/>
                <a:gd name="T72" fmla="*/ 233 w 390"/>
                <a:gd name="T73" fmla="*/ 124 h 149"/>
                <a:gd name="T74" fmla="*/ 240 w 390"/>
                <a:gd name="T75" fmla="*/ 128 h 149"/>
                <a:gd name="T76" fmla="*/ 246 w 390"/>
                <a:gd name="T77" fmla="*/ 134 h 149"/>
                <a:gd name="T78" fmla="*/ 252 w 390"/>
                <a:gd name="T79" fmla="*/ 138 h 149"/>
                <a:gd name="T80" fmla="*/ 259 w 390"/>
                <a:gd name="T81" fmla="*/ 140 h 149"/>
                <a:gd name="T82" fmla="*/ 265 w 390"/>
                <a:gd name="T83" fmla="*/ 147 h 149"/>
                <a:gd name="T84" fmla="*/ 272 w 390"/>
                <a:gd name="T85" fmla="*/ 144 h 149"/>
                <a:gd name="T86" fmla="*/ 278 w 390"/>
                <a:gd name="T87" fmla="*/ 144 h 149"/>
                <a:gd name="T88" fmla="*/ 284 w 390"/>
                <a:gd name="T89" fmla="*/ 147 h 149"/>
                <a:gd name="T90" fmla="*/ 291 w 390"/>
                <a:gd name="T91" fmla="*/ 144 h 149"/>
                <a:gd name="T92" fmla="*/ 297 w 390"/>
                <a:gd name="T93" fmla="*/ 149 h 149"/>
                <a:gd name="T94" fmla="*/ 304 w 390"/>
                <a:gd name="T95" fmla="*/ 147 h 149"/>
                <a:gd name="T96" fmla="*/ 310 w 390"/>
                <a:gd name="T97" fmla="*/ 146 h 149"/>
                <a:gd name="T98" fmla="*/ 316 w 390"/>
                <a:gd name="T99" fmla="*/ 58 h 149"/>
                <a:gd name="T100" fmla="*/ 323 w 390"/>
                <a:gd name="T101" fmla="*/ 76 h 149"/>
                <a:gd name="T102" fmla="*/ 329 w 390"/>
                <a:gd name="T103" fmla="*/ 80 h 149"/>
                <a:gd name="T104" fmla="*/ 336 w 390"/>
                <a:gd name="T105" fmla="*/ 87 h 149"/>
                <a:gd name="T106" fmla="*/ 342 w 390"/>
                <a:gd name="T107" fmla="*/ 35 h 149"/>
                <a:gd name="T108" fmla="*/ 348 w 390"/>
                <a:gd name="T109" fmla="*/ 59 h 149"/>
                <a:gd name="T110" fmla="*/ 355 w 390"/>
                <a:gd name="T111" fmla="*/ 66 h 149"/>
                <a:gd name="T112" fmla="*/ 361 w 390"/>
                <a:gd name="T113" fmla="*/ 42 h 149"/>
                <a:gd name="T114" fmla="*/ 368 w 390"/>
                <a:gd name="T115" fmla="*/ 59 h 149"/>
                <a:gd name="T116" fmla="*/ 374 w 390"/>
                <a:gd name="T117" fmla="*/ 30 h 149"/>
                <a:gd name="T118" fmla="*/ 380 w 390"/>
                <a:gd name="T119" fmla="*/ 45 h 149"/>
                <a:gd name="T120" fmla="*/ 387 w 390"/>
                <a:gd name="T121"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49">
                  <a:moveTo>
                    <a:pt x="0" y="85"/>
                  </a:moveTo>
                  <a:lnTo>
                    <a:pt x="3" y="91"/>
                  </a:lnTo>
                  <a:lnTo>
                    <a:pt x="6" y="93"/>
                  </a:lnTo>
                  <a:lnTo>
                    <a:pt x="9" y="100"/>
                  </a:lnTo>
                  <a:lnTo>
                    <a:pt x="12" y="46"/>
                  </a:lnTo>
                  <a:lnTo>
                    <a:pt x="16" y="45"/>
                  </a:lnTo>
                  <a:lnTo>
                    <a:pt x="19" y="59"/>
                  </a:lnTo>
                  <a:lnTo>
                    <a:pt x="22" y="66"/>
                  </a:lnTo>
                  <a:lnTo>
                    <a:pt x="25" y="74"/>
                  </a:lnTo>
                  <a:lnTo>
                    <a:pt x="28" y="83"/>
                  </a:lnTo>
                  <a:lnTo>
                    <a:pt x="32" y="87"/>
                  </a:lnTo>
                  <a:lnTo>
                    <a:pt x="35" y="93"/>
                  </a:lnTo>
                  <a:lnTo>
                    <a:pt x="38" y="101"/>
                  </a:lnTo>
                  <a:lnTo>
                    <a:pt x="41" y="86"/>
                  </a:lnTo>
                  <a:lnTo>
                    <a:pt x="44" y="90"/>
                  </a:lnTo>
                  <a:lnTo>
                    <a:pt x="48" y="91"/>
                  </a:lnTo>
                  <a:lnTo>
                    <a:pt x="51" y="95"/>
                  </a:lnTo>
                  <a:lnTo>
                    <a:pt x="54" y="92"/>
                  </a:lnTo>
                  <a:lnTo>
                    <a:pt x="57" y="93"/>
                  </a:lnTo>
                  <a:lnTo>
                    <a:pt x="60" y="99"/>
                  </a:lnTo>
                  <a:lnTo>
                    <a:pt x="64" y="101"/>
                  </a:lnTo>
                  <a:lnTo>
                    <a:pt x="67" y="101"/>
                  </a:lnTo>
                  <a:lnTo>
                    <a:pt x="70" y="61"/>
                  </a:lnTo>
                  <a:lnTo>
                    <a:pt x="73" y="75"/>
                  </a:lnTo>
                  <a:lnTo>
                    <a:pt x="76" y="83"/>
                  </a:lnTo>
                  <a:lnTo>
                    <a:pt x="80" y="92"/>
                  </a:lnTo>
                  <a:lnTo>
                    <a:pt x="83" y="100"/>
                  </a:lnTo>
                  <a:lnTo>
                    <a:pt x="86" y="105"/>
                  </a:lnTo>
                  <a:lnTo>
                    <a:pt x="89" y="114"/>
                  </a:lnTo>
                  <a:lnTo>
                    <a:pt x="92" y="117"/>
                  </a:lnTo>
                  <a:lnTo>
                    <a:pt x="96" y="109"/>
                  </a:lnTo>
                  <a:lnTo>
                    <a:pt x="99" y="125"/>
                  </a:lnTo>
                  <a:lnTo>
                    <a:pt x="102" y="116"/>
                  </a:lnTo>
                  <a:lnTo>
                    <a:pt x="105" y="133"/>
                  </a:lnTo>
                  <a:lnTo>
                    <a:pt x="108" y="134"/>
                  </a:lnTo>
                  <a:lnTo>
                    <a:pt x="112" y="117"/>
                  </a:lnTo>
                  <a:lnTo>
                    <a:pt x="115" y="120"/>
                  </a:lnTo>
                  <a:lnTo>
                    <a:pt x="118" y="66"/>
                  </a:lnTo>
                  <a:lnTo>
                    <a:pt x="121" y="83"/>
                  </a:lnTo>
                  <a:lnTo>
                    <a:pt x="124" y="93"/>
                  </a:lnTo>
                  <a:lnTo>
                    <a:pt x="128" y="99"/>
                  </a:lnTo>
                  <a:lnTo>
                    <a:pt x="131" y="106"/>
                  </a:lnTo>
                  <a:lnTo>
                    <a:pt x="134" y="113"/>
                  </a:lnTo>
                  <a:lnTo>
                    <a:pt x="137" y="119"/>
                  </a:lnTo>
                  <a:lnTo>
                    <a:pt x="140" y="50"/>
                  </a:lnTo>
                  <a:lnTo>
                    <a:pt x="144" y="70"/>
                  </a:lnTo>
                  <a:lnTo>
                    <a:pt x="147" y="79"/>
                  </a:lnTo>
                  <a:lnTo>
                    <a:pt x="150" y="85"/>
                  </a:lnTo>
                  <a:lnTo>
                    <a:pt x="153" y="95"/>
                  </a:lnTo>
                  <a:lnTo>
                    <a:pt x="156" y="102"/>
                  </a:lnTo>
                  <a:lnTo>
                    <a:pt x="160" y="109"/>
                  </a:lnTo>
                  <a:lnTo>
                    <a:pt x="163" y="113"/>
                  </a:lnTo>
                  <a:lnTo>
                    <a:pt x="166" y="119"/>
                  </a:lnTo>
                  <a:lnTo>
                    <a:pt x="169" y="119"/>
                  </a:lnTo>
                  <a:lnTo>
                    <a:pt x="172" y="123"/>
                  </a:lnTo>
                  <a:lnTo>
                    <a:pt x="176" y="124"/>
                  </a:lnTo>
                  <a:lnTo>
                    <a:pt x="179" y="8"/>
                  </a:lnTo>
                  <a:lnTo>
                    <a:pt x="182" y="36"/>
                  </a:lnTo>
                  <a:lnTo>
                    <a:pt x="185" y="37"/>
                  </a:lnTo>
                  <a:lnTo>
                    <a:pt x="188" y="56"/>
                  </a:lnTo>
                  <a:lnTo>
                    <a:pt x="192" y="65"/>
                  </a:lnTo>
                  <a:lnTo>
                    <a:pt x="195" y="73"/>
                  </a:lnTo>
                  <a:lnTo>
                    <a:pt x="198" y="76"/>
                  </a:lnTo>
                  <a:lnTo>
                    <a:pt x="201" y="87"/>
                  </a:lnTo>
                  <a:lnTo>
                    <a:pt x="204" y="85"/>
                  </a:lnTo>
                  <a:lnTo>
                    <a:pt x="208" y="88"/>
                  </a:lnTo>
                  <a:lnTo>
                    <a:pt x="211" y="98"/>
                  </a:lnTo>
                  <a:lnTo>
                    <a:pt x="214" y="100"/>
                  </a:lnTo>
                  <a:lnTo>
                    <a:pt x="217" y="107"/>
                  </a:lnTo>
                  <a:lnTo>
                    <a:pt x="220" y="109"/>
                  </a:lnTo>
                  <a:lnTo>
                    <a:pt x="224" y="116"/>
                  </a:lnTo>
                  <a:lnTo>
                    <a:pt x="227" y="116"/>
                  </a:lnTo>
                  <a:lnTo>
                    <a:pt x="230" y="119"/>
                  </a:lnTo>
                  <a:lnTo>
                    <a:pt x="233" y="124"/>
                  </a:lnTo>
                  <a:lnTo>
                    <a:pt x="236" y="127"/>
                  </a:lnTo>
                  <a:lnTo>
                    <a:pt x="240" y="128"/>
                  </a:lnTo>
                  <a:lnTo>
                    <a:pt x="243" y="129"/>
                  </a:lnTo>
                  <a:lnTo>
                    <a:pt x="246" y="134"/>
                  </a:lnTo>
                  <a:lnTo>
                    <a:pt x="249" y="135"/>
                  </a:lnTo>
                  <a:lnTo>
                    <a:pt x="252" y="138"/>
                  </a:lnTo>
                  <a:lnTo>
                    <a:pt x="256" y="139"/>
                  </a:lnTo>
                  <a:lnTo>
                    <a:pt x="259" y="140"/>
                  </a:lnTo>
                  <a:lnTo>
                    <a:pt x="262" y="140"/>
                  </a:lnTo>
                  <a:lnTo>
                    <a:pt x="265" y="147"/>
                  </a:lnTo>
                  <a:lnTo>
                    <a:pt x="268" y="141"/>
                  </a:lnTo>
                  <a:lnTo>
                    <a:pt x="272" y="144"/>
                  </a:lnTo>
                  <a:lnTo>
                    <a:pt x="275" y="143"/>
                  </a:lnTo>
                  <a:lnTo>
                    <a:pt x="278" y="144"/>
                  </a:lnTo>
                  <a:lnTo>
                    <a:pt x="281" y="146"/>
                  </a:lnTo>
                  <a:lnTo>
                    <a:pt x="284" y="147"/>
                  </a:lnTo>
                  <a:lnTo>
                    <a:pt x="288" y="144"/>
                  </a:lnTo>
                  <a:lnTo>
                    <a:pt x="291" y="144"/>
                  </a:lnTo>
                  <a:lnTo>
                    <a:pt x="294" y="146"/>
                  </a:lnTo>
                  <a:lnTo>
                    <a:pt x="297" y="149"/>
                  </a:lnTo>
                  <a:lnTo>
                    <a:pt x="300" y="144"/>
                  </a:lnTo>
                  <a:lnTo>
                    <a:pt x="304" y="147"/>
                  </a:lnTo>
                  <a:lnTo>
                    <a:pt x="307" y="148"/>
                  </a:lnTo>
                  <a:lnTo>
                    <a:pt x="310" y="146"/>
                  </a:lnTo>
                  <a:lnTo>
                    <a:pt x="313" y="31"/>
                  </a:lnTo>
                  <a:lnTo>
                    <a:pt x="316" y="58"/>
                  </a:lnTo>
                  <a:lnTo>
                    <a:pt x="320" y="67"/>
                  </a:lnTo>
                  <a:lnTo>
                    <a:pt x="323" y="76"/>
                  </a:lnTo>
                  <a:lnTo>
                    <a:pt x="326" y="83"/>
                  </a:lnTo>
                  <a:lnTo>
                    <a:pt x="329" y="80"/>
                  </a:lnTo>
                  <a:lnTo>
                    <a:pt x="332" y="81"/>
                  </a:lnTo>
                  <a:lnTo>
                    <a:pt x="336" y="87"/>
                  </a:lnTo>
                  <a:lnTo>
                    <a:pt x="339" y="90"/>
                  </a:lnTo>
                  <a:lnTo>
                    <a:pt x="342" y="35"/>
                  </a:lnTo>
                  <a:lnTo>
                    <a:pt x="345" y="51"/>
                  </a:lnTo>
                  <a:lnTo>
                    <a:pt x="348" y="59"/>
                  </a:lnTo>
                  <a:lnTo>
                    <a:pt x="352" y="68"/>
                  </a:lnTo>
                  <a:lnTo>
                    <a:pt x="355" y="66"/>
                  </a:lnTo>
                  <a:lnTo>
                    <a:pt x="358" y="68"/>
                  </a:lnTo>
                  <a:lnTo>
                    <a:pt x="361" y="42"/>
                  </a:lnTo>
                  <a:lnTo>
                    <a:pt x="364" y="54"/>
                  </a:lnTo>
                  <a:lnTo>
                    <a:pt x="368" y="59"/>
                  </a:lnTo>
                  <a:lnTo>
                    <a:pt x="371" y="65"/>
                  </a:lnTo>
                  <a:lnTo>
                    <a:pt x="374" y="30"/>
                  </a:lnTo>
                  <a:lnTo>
                    <a:pt x="377" y="36"/>
                  </a:lnTo>
                  <a:lnTo>
                    <a:pt x="380" y="45"/>
                  </a:lnTo>
                  <a:lnTo>
                    <a:pt x="384" y="52"/>
                  </a:lnTo>
                  <a:lnTo>
                    <a:pt x="387" y="4"/>
                  </a:lnTo>
                  <a:lnTo>
                    <a:pt x="390" y="0"/>
                  </a:lnTo>
                </a:path>
              </a:pathLst>
            </a:custGeom>
            <a:noFill/>
            <a:ln w="7938" cap="flat">
              <a:solidFill>
                <a:srgbClr val="43CD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3" name="Freeform 104">
              <a:extLst>
                <a:ext uri="{FF2B5EF4-FFF2-40B4-BE49-F238E27FC236}">
                  <a16:creationId xmlns:a16="http://schemas.microsoft.com/office/drawing/2014/main" id="{856639D1-5D15-4577-BD44-8DD352D66940}"/>
                </a:ext>
              </a:extLst>
            </p:cNvPr>
            <p:cNvSpPr>
              <a:spLocks/>
            </p:cNvSpPr>
            <p:nvPr/>
          </p:nvSpPr>
          <p:spPr bwMode="auto">
            <a:xfrm>
              <a:off x="821" y="2356"/>
              <a:ext cx="2041" cy="676"/>
            </a:xfrm>
            <a:custGeom>
              <a:avLst/>
              <a:gdLst>
                <a:gd name="T0" fmla="*/ 3 w 390"/>
                <a:gd name="T1" fmla="*/ 44 h 129"/>
                <a:gd name="T2" fmla="*/ 9 w 390"/>
                <a:gd name="T3" fmla="*/ 51 h 129"/>
                <a:gd name="T4" fmla="*/ 16 w 390"/>
                <a:gd name="T5" fmla="*/ 24 h 129"/>
                <a:gd name="T6" fmla="*/ 22 w 390"/>
                <a:gd name="T7" fmla="*/ 37 h 129"/>
                <a:gd name="T8" fmla="*/ 28 w 390"/>
                <a:gd name="T9" fmla="*/ 41 h 129"/>
                <a:gd name="T10" fmla="*/ 35 w 390"/>
                <a:gd name="T11" fmla="*/ 48 h 129"/>
                <a:gd name="T12" fmla="*/ 41 w 390"/>
                <a:gd name="T13" fmla="*/ 52 h 129"/>
                <a:gd name="T14" fmla="*/ 48 w 390"/>
                <a:gd name="T15" fmla="*/ 52 h 129"/>
                <a:gd name="T16" fmla="*/ 54 w 390"/>
                <a:gd name="T17" fmla="*/ 53 h 129"/>
                <a:gd name="T18" fmla="*/ 60 w 390"/>
                <a:gd name="T19" fmla="*/ 53 h 129"/>
                <a:gd name="T20" fmla="*/ 67 w 390"/>
                <a:gd name="T21" fmla="*/ 55 h 129"/>
                <a:gd name="T22" fmla="*/ 73 w 390"/>
                <a:gd name="T23" fmla="*/ 46 h 129"/>
                <a:gd name="T24" fmla="*/ 80 w 390"/>
                <a:gd name="T25" fmla="*/ 48 h 129"/>
                <a:gd name="T26" fmla="*/ 86 w 390"/>
                <a:gd name="T27" fmla="*/ 53 h 129"/>
                <a:gd name="T28" fmla="*/ 92 w 390"/>
                <a:gd name="T29" fmla="*/ 58 h 129"/>
                <a:gd name="T30" fmla="*/ 99 w 390"/>
                <a:gd name="T31" fmla="*/ 61 h 129"/>
                <a:gd name="T32" fmla="*/ 105 w 390"/>
                <a:gd name="T33" fmla="*/ 64 h 129"/>
                <a:gd name="T34" fmla="*/ 112 w 390"/>
                <a:gd name="T35" fmla="*/ 70 h 129"/>
                <a:gd name="T36" fmla="*/ 118 w 390"/>
                <a:gd name="T37" fmla="*/ 67 h 129"/>
                <a:gd name="T38" fmla="*/ 124 w 390"/>
                <a:gd name="T39" fmla="*/ 67 h 129"/>
                <a:gd name="T40" fmla="*/ 131 w 390"/>
                <a:gd name="T41" fmla="*/ 69 h 129"/>
                <a:gd name="T42" fmla="*/ 137 w 390"/>
                <a:gd name="T43" fmla="*/ 72 h 129"/>
                <a:gd name="T44" fmla="*/ 144 w 390"/>
                <a:gd name="T45" fmla="*/ 47 h 129"/>
                <a:gd name="T46" fmla="*/ 150 w 390"/>
                <a:gd name="T47" fmla="*/ 50 h 129"/>
                <a:gd name="T48" fmla="*/ 156 w 390"/>
                <a:gd name="T49" fmla="*/ 58 h 129"/>
                <a:gd name="T50" fmla="*/ 163 w 390"/>
                <a:gd name="T51" fmla="*/ 65 h 129"/>
                <a:gd name="T52" fmla="*/ 169 w 390"/>
                <a:gd name="T53" fmla="*/ 67 h 129"/>
                <a:gd name="T54" fmla="*/ 176 w 390"/>
                <a:gd name="T55" fmla="*/ 70 h 129"/>
                <a:gd name="T56" fmla="*/ 182 w 390"/>
                <a:gd name="T57" fmla="*/ 34 h 129"/>
                <a:gd name="T58" fmla="*/ 188 w 390"/>
                <a:gd name="T59" fmla="*/ 47 h 129"/>
                <a:gd name="T60" fmla="*/ 195 w 390"/>
                <a:gd name="T61" fmla="*/ 54 h 129"/>
                <a:gd name="T62" fmla="*/ 201 w 390"/>
                <a:gd name="T63" fmla="*/ 58 h 129"/>
                <a:gd name="T64" fmla="*/ 208 w 390"/>
                <a:gd name="T65" fmla="*/ 62 h 129"/>
                <a:gd name="T66" fmla="*/ 214 w 390"/>
                <a:gd name="T67" fmla="*/ 67 h 129"/>
                <a:gd name="T68" fmla="*/ 220 w 390"/>
                <a:gd name="T69" fmla="*/ 71 h 129"/>
                <a:gd name="T70" fmla="*/ 227 w 390"/>
                <a:gd name="T71" fmla="*/ 75 h 129"/>
                <a:gd name="T72" fmla="*/ 233 w 390"/>
                <a:gd name="T73" fmla="*/ 74 h 129"/>
                <a:gd name="T74" fmla="*/ 240 w 390"/>
                <a:gd name="T75" fmla="*/ 84 h 129"/>
                <a:gd name="T76" fmla="*/ 246 w 390"/>
                <a:gd name="T77" fmla="*/ 97 h 129"/>
                <a:gd name="T78" fmla="*/ 252 w 390"/>
                <a:gd name="T79" fmla="*/ 108 h 129"/>
                <a:gd name="T80" fmla="*/ 259 w 390"/>
                <a:gd name="T81" fmla="*/ 110 h 129"/>
                <a:gd name="T82" fmla="*/ 265 w 390"/>
                <a:gd name="T83" fmla="*/ 118 h 129"/>
                <a:gd name="T84" fmla="*/ 272 w 390"/>
                <a:gd name="T85" fmla="*/ 124 h 129"/>
                <a:gd name="T86" fmla="*/ 278 w 390"/>
                <a:gd name="T87" fmla="*/ 121 h 129"/>
                <a:gd name="T88" fmla="*/ 284 w 390"/>
                <a:gd name="T89" fmla="*/ 125 h 129"/>
                <a:gd name="T90" fmla="*/ 291 w 390"/>
                <a:gd name="T91" fmla="*/ 121 h 129"/>
                <a:gd name="T92" fmla="*/ 297 w 390"/>
                <a:gd name="T93" fmla="*/ 128 h 129"/>
                <a:gd name="T94" fmla="*/ 304 w 390"/>
                <a:gd name="T95" fmla="*/ 127 h 129"/>
                <a:gd name="T96" fmla="*/ 310 w 390"/>
                <a:gd name="T97" fmla="*/ 129 h 129"/>
                <a:gd name="T98" fmla="*/ 316 w 390"/>
                <a:gd name="T99" fmla="*/ 67 h 129"/>
                <a:gd name="T100" fmla="*/ 323 w 390"/>
                <a:gd name="T101" fmla="*/ 73 h 129"/>
                <a:gd name="T102" fmla="*/ 329 w 390"/>
                <a:gd name="T103" fmla="*/ 73 h 129"/>
                <a:gd name="T104" fmla="*/ 336 w 390"/>
                <a:gd name="T105" fmla="*/ 82 h 129"/>
                <a:gd name="T106" fmla="*/ 342 w 390"/>
                <a:gd name="T107" fmla="*/ 22 h 129"/>
                <a:gd name="T108" fmla="*/ 348 w 390"/>
                <a:gd name="T109" fmla="*/ 50 h 129"/>
                <a:gd name="T110" fmla="*/ 355 w 390"/>
                <a:gd name="T111" fmla="*/ 53 h 129"/>
                <a:gd name="T112" fmla="*/ 361 w 390"/>
                <a:gd name="T113" fmla="*/ 33 h 129"/>
                <a:gd name="T114" fmla="*/ 368 w 390"/>
                <a:gd name="T115" fmla="*/ 47 h 129"/>
                <a:gd name="T116" fmla="*/ 374 w 390"/>
                <a:gd name="T117" fmla="*/ 24 h 129"/>
                <a:gd name="T118" fmla="*/ 380 w 390"/>
                <a:gd name="T119" fmla="*/ 28 h 129"/>
                <a:gd name="T120" fmla="*/ 387 w 390"/>
                <a:gd name="T121" fmla="*/ 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29">
                  <a:moveTo>
                    <a:pt x="0" y="43"/>
                  </a:moveTo>
                  <a:lnTo>
                    <a:pt x="3" y="44"/>
                  </a:lnTo>
                  <a:lnTo>
                    <a:pt x="6" y="48"/>
                  </a:lnTo>
                  <a:lnTo>
                    <a:pt x="9" y="51"/>
                  </a:lnTo>
                  <a:lnTo>
                    <a:pt x="12" y="29"/>
                  </a:lnTo>
                  <a:lnTo>
                    <a:pt x="16" y="24"/>
                  </a:lnTo>
                  <a:lnTo>
                    <a:pt x="19" y="31"/>
                  </a:lnTo>
                  <a:lnTo>
                    <a:pt x="22" y="37"/>
                  </a:lnTo>
                  <a:lnTo>
                    <a:pt x="25" y="38"/>
                  </a:lnTo>
                  <a:lnTo>
                    <a:pt x="28" y="41"/>
                  </a:lnTo>
                  <a:lnTo>
                    <a:pt x="32" y="44"/>
                  </a:lnTo>
                  <a:lnTo>
                    <a:pt x="35" y="48"/>
                  </a:lnTo>
                  <a:lnTo>
                    <a:pt x="38" y="52"/>
                  </a:lnTo>
                  <a:lnTo>
                    <a:pt x="41" y="52"/>
                  </a:lnTo>
                  <a:lnTo>
                    <a:pt x="44" y="51"/>
                  </a:lnTo>
                  <a:lnTo>
                    <a:pt x="48" y="52"/>
                  </a:lnTo>
                  <a:lnTo>
                    <a:pt x="51" y="51"/>
                  </a:lnTo>
                  <a:lnTo>
                    <a:pt x="54" y="53"/>
                  </a:lnTo>
                  <a:lnTo>
                    <a:pt x="57" y="53"/>
                  </a:lnTo>
                  <a:lnTo>
                    <a:pt x="60" y="53"/>
                  </a:lnTo>
                  <a:lnTo>
                    <a:pt x="64" y="53"/>
                  </a:lnTo>
                  <a:lnTo>
                    <a:pt x="67" y="55"/>
                  </a:lnTo>
                  <a:lnTo>
                    <a:pt x="70" y="39"/>
                  </a:lnTo>
                  <a:lnTo>
                    <a:pt x="73" y="46"/>
                  </a:lnTo>
                  <a:lnTo>
                    <a:pt x="76" y="48"/>
                  </a:lnTo>
                  <a:lnTo>
                    <a:pt x="80" y="48"/>
                  </a:lnTo>
                  <a:lnTo>
                    <a:pt x="83" y="51"/>
                  </a:lnTo>
                  <a:lnTo>
                    <a:pt x="86" y="53"/>
                  </a:lnTo>
                  <a:lnTo>
                    <a:pt x="89" y="56"/>
                  </a:lnTo>
                  <a:lnTo>
                    <a:pt x="92" y="58"/>
                  </a:lnTo>
                  <a:lnTo>
                    <a:pt x="96" y="59"/>
                  </a:lnTo>
                  <a:lnTo>
                    <a:pt x="99" y="61"/>
                  </a:lnTo>
                  <a:lnTo>
                    <a:pt x="102" y="63"/>
                  </a:lnTo>
                  <a:lnTo>
                    <a:pt x="105" y="64"/>
                  </a:lnTo>
                  <a:lnTo>
                    <a:pt x="108" y="66"/>
                  </a:lnTo>
                  <a:lnTo>
                    <a:pt x="112" y="70"/>
                  </a:lnTo>
                  <a:lnTo>
                    <a:pt x="115" y="70"/>
                  </a:lnTo>
                  <a:lnTo>
                    <a:pt x="118" y="67"/>
                  </a:lnTo>
                  <a:lnTo>
                    <a:pt x="121" y="67"/>
                  </a:lnTo>
                  <a:lnTo>
                    <a:pt x="124" y="67"/>
                  </a:lnTo>
                  <a:lnTo>
                    <a:pt x="128" y="68"/>
                  </a:lnTo>
                  <a:lnTo>
                    <a:pt x="131" y="69"/>
                  </a:lnTo>
                  <a:lnTo>
                    <a:pt x="134" y="69"/>
                  </a:lnTo>
                  <a:lnTo>
                    <a:pt x="137" y="72"/>
                  </a:lnTo>
                  <a:lnTo>
                    <a:pt x="140" y="31"/>
                  </a:lnTo>
                  <a:lnTo>
                    <a:pt x="144" y="47"/>
                  </a:lnTo>
                  <a:lnTo>
                    <a:pt x="147" y="51"/>
                  </a:lnTo>
                  <a:lnTo>
                    <a:pt x="150" y="50"/>
                  </a:lnTo>
                  <a:lnTo>
                    <a:pt x="153" y="58"/>
                  </a:lnTo>
                  <a:lnTo>
                    <a:pt x="156" y="58"/>
                  </a:lnTo>
                  <a:lnTo>
                    <a:pt x="160" y="60"/>
                  </a:lnTo>
                  <a:lnTo>
                    <a:pt x="163" y="65"/>
                  </a:lnTo>
                  <a:lnTo>
                    <a:pt x="166" y="66"/>
                  </a:lnTo>
                  <a:lnTo>
                    <a:pt x="169" y="67"/>
                  </a:lnTo>
                  <a:lnTo>
                    <a:pt x="172" y="70"/>
                  </a:lnTo>
                  <a:lnTo>
                    <a:pt x="176" y="70"/>
                  </a:lnTo>
                  <a:lnTo>
                    <a:pt x="179" y="19"/>
                  </a:lnTo>
                  <a:lnTo>
                    <a:pt x="182" y="34"/>
                  </a:lnTo>
                  <a:lnTo>
                    <a:pt x="185" y="41"/>
                  </a:lnTo>
                  <a:lnTo>
                    <a:pt x="188" y="47"/>
                  </a:lnTo>
                  <a:lnTo>
                    <a:pt x="192" y="52"/>
                  </a:lnTo>
                  <a:lnTo>
                    <a:pt x="195" y="54"/>
                  </a:lnTo>
                  <a:lnTo>
                    <a:pt x="198" y="57"/>
                  </a:lnTo>
                  <a:lnTo>
                    <a:pt x="201" y="58"/>
                  </a:lnTo>
                  <a:lnTo>
                    <a:pt x="204" y="59"/>
                  </a:lnTo>
                  <a:lnTo>
                    <a:pt x="208" y="62"/>
                  </a:lnTo>
                  <a:lnTo>
                    <a:pt x="211" y="65"/>
                  </a:lnTo>
                  <a:lnTo>
                    <a:pt x="214" y="67"/>
                  </a:lnTo>
                  <a:lnTo>
                    <a:pt x="217" y="67"/>
                  </a:lnTo>
                  <a:lnTo>
                    <a:pt x="220" y="71"/>
                  </a:lnTo>
                  <a:lnTo>
                    <a:pt x="224" y="72"/>
                  </a:lnTo>
                  <a:lnTo>
                    <a:pt x="227" y="75"/>
                  </a:lnTo>
                  <a:lnTo>
                    <a:pt x="230" y="77"/>
                  </a:lnTo>
                  <a:lnTo>
                    <a:pt x="233" y="74"/>
                  </a:lnTo>
                  <a:lnTo>
                    <a:pt x="236" y="84"/>
                  </a:lnTo>
                  <a:lnTo>
                    <a:pt x="240" y="84"/>
                  </a:lnTo>
                  <a:lnTo>
                    <a:pt x="243" y="92"/>
                  </a:lnTo>
                  <a:lnTo>
                    <a:pt x="246" y="97"/>
                  </a:lnTo>
                  <a:lnTo>
                    <a:pt x="249" y="98"/>
                  </a:lnTo>
                  <a:lnTo>
                    <a:pt x="252" y="108"/>
                  </a:lnTo>
                  <a:lnTo>
                    <a:pt x="256" y="110"/>
                  </a:lnTo>
                  <a:lnTo>
                    <a:pt x="259" y="110"/>
                  </a:lnTo>
                  <a:lnTo>
                    <a:pt x="262" y="116"/>
                  </a:lnTo>
                  <a:lnTo>
                    <a:pt x="265" y="118"/>
                  </a:lnTo>
                  <a:lnTo>
                    <a:pt x="268" y="120"/>
                  </a:lnTo>
                  <a:lnTo>
                    <a:pt x="272" y="124"/>
                  </a:lnTo>
                  <a:lnTo>
                    <a:pt x="275" y="120"/>
                  </a:lnTo>
                  <a:lnTo>
                    <a:pt x="278" y="121"/>
                  </a:lnTo>
                  <a:lnTo>
                    <a:pt x="281" y="118"/>
                  </a:lnTo>
                  <a:lnTo>
                    <a:pt x="284" y="125"/>
                  </a:lnTo>
                  <a:lnTo>
                    <a:pt x="288" y="122"/>
                  </a:lnTo>
                  <a:lnTo>
                    <a:pt x="291" y="121"/>
                  </a:lnTo>
                  <a:lnTo>
                    <a:pt x="294" y="122"/>
                  </a:lnTo>
                  <a:lnTo>
                    <a:pt x="297" y="128"/>
                  </a:lnTo>
                  <a:lnTo>
                    <a:pt x="300" y="120"/>
                  </a:lnTo>
                  <a:lnTo>
                    <a:pt x="304" y="127"/>
                  </a:lnTo>
                  <a:lnTo>
                    <a:pt x="307" y="129"/>
                  </a:lnTo>
                  <a:lnTo>
                    <a:pt x="310" y="129"/>
                  </a:lnTo>
                  <a:lnTo>
                    <a:pt x="313" y="51"/>
                  </a:lnTo>
                  <a:lnTo>
                    <a:pt x="316" y="67"/>
                  </a:lnTo>
                  <a:lnTo>
                    <a:pt x="320" y="72"/>
                  </a:lnTo>
                  <a:lnTo>
                    <a:pt x="323" y="73"/>
                  </a:lnTo>
                  <a:lnTo>
                    <a:pt x="326" y="73"/>
                  </a:lnTo>
                  <a:lnTo>
                    <a:pt x="329" y="73"/>
                  </a:lnTo>
                  <a:lnTo>
                    <a:pt x="332" y="78"/>
                  </a:lnTo>
                  <a:lnTo>
                    <a:pt x="336" y="82"/>
                  </a:lnTo>
                  <a:lnTo>
                    <a:pt x="339" y="78"/>
                  </a:lnTo>
                  <a:lnTo>
                    <a:pt x="342" y="22"/>
                  </a:lnTo>
                  <a:lnTo>
                    <a:pt x="345" y="43"/>
                  </a:lnTo>
                  <a:lnTo>
                    <a:pt x="348" y="50"/>
                  </a:lnTo>
                  <a:lnTo>
                    <a:pt x="352" y="55"/>
                  </a:lnTo>
                  <a:lnTo>
                    <a:pt x="355" y="53"/>
                  </a:lnTo>
                  <a:lnTo>
                    <a:pt x="358" y="55"/>
                  </a:lnTo>
                  <a:lnTo>
                    <a:pt x="361" y="33"/>
                  </a:lnTo>
                  <a:lnTo>
                    <a:pt x="364" y="42"/>
                  </a:lnTo>
                  <a:lnTo>
                    <a:pt x="368" y="47"/>
                  </a:lnTo>
                  <a:lnTo>
                    <a:pt x="371" y="51"/>
                  </a:lnTo>
                  <a:lnTo>
                    <a:pt x="374" y="24"/>
                  </a:lnTo>
                  <a:lnTo>
                    <a:pt x="377" y="24"/>
                  </a:lnTo>
                  <a:lnTo>
                    <a:pt x="380" y="28"/>
                  </a:lnTo>
                  <a:lnTo>
                    <a:pt x="384" y="35"/>
                  </a:lnTo>
                  <a:lnTo>
                    <a:pt x="387" y="17"/>
                  </a:lnTo>
                  <a:lnTo>
                    <a:pt x="390" y="0"/>
                  </a:lnTo>
                </a:path>
              </a:pathLst>
            </a:custGeom>
            <a:noFill/>
            <a:ln w="7938"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4" name="Freeform 105">
              <a:extLst>
                <a:ext uri="{FF2B5EF4-FFF2-40B4-BE49-F238E27FC236}">
                  <a16:creationId xmlns:a16="http://schemas.microsoft.com/office/drawing/2014/main" id="{438EC8DC-532B-4181-A23D-0F0445631C57}"/>
                </a:ext>
              </a:extLst>
            </p:cNvPr>
            <p:cNvSpPr>
              <a:spLocks/>
            </p:cNvSpPr>
            <p:nvPr/>
          </p:nvSpPr>
          <p:spPr bwMode="auto">
            <a:xfrm>
              <a:off x="821" y="2382"/>
              <a:ext cx="2041" cy="880"/>
            </a:xfrm>
            <a:custGeom>
              <a:avLst/>
              <a:gdLst>
                <a:gd name="T0" fmla="*/ 3 w 390"/>
                <a:gd name="T1" fmla="*/ 30 h 168"/>
                <a:gd name="T2" fmla="*/ 9 w 390"/>
                <a:gd name="T3" fmla="*/ 8 h 168"/>
                <a:gd name="T4" fmla="*/ 16 w 390"/>
                <a:gd name="T5" fmla="*/ 0 h 168"/>
                <a:gd name="T6" fmla="*/ 22 w 390"/>
                <a:gd name="T7" fmla="*/ 0 h 168"/>
                <a:gd name="T8" fmla="*/ 28 w 390"/>
                <a:gd name="T9" fmla="*/ 32 h 168"/>
                <a:gd name="T10" fmla="*/ 35 w 390"/>
                <a:gd name="T11" fmla="*/ 20 h 168"/>
                <a:gd name="T12" fmla="*/ 41 w 390"/>
                <a:gd name="T13" fmla="*/ 0 h 168"/>
                <a:gd name="T14" fmla="*/ 48 w 390"/>
                <a:gd name="T15" fmla="*/ 19 h 168"/>
                <a:gd name="T16" fmla="*/ 54 w 390"/>
                <a:gd name="T17" fmla="*/ 19 h 168"/>
                <a:gd name="T18" fmla="*/ 60 w 390"/>
                <a:gd name="T19" fmla="*/ 37 h 168"/>
                <a:gd name="T20" fmla="*/ 67 w 390"/>
                <a:gd name="T21" fmla="*/ 6 h 168"/>
                <a:gd name="T22" fmla="*/ 73 w 390"/>
                <a:gd name="T23" fmla="*/ 27 h 168"/>
                <a:gd name="T24" fmla="*/ 80 w 390"/>
                <a:gd name="T25" fmla="*/ 38 h 168"/>
                <a:gd name="T26" fmla="*/ 86 w 390"/>
                <a:gd name="T27" fmla="*/ 47 h 168"/>
                <a:gd name="T28" fmla="*/ 92 w 390"/>
                <a:gd name="T29" fmla="*/ 59 h 168"/>
                <a:gd name="T30" fmla="*/ 99 w 390"/>
                <a:gd name="T31" fmla="*/ 52 h 168"/>
                <a:gd name="T32" fmla="*/ 105 w 390"/>
                <a:gd name="T33" fmla="*/ 64 h 168"/>
                <a:gd name="T34" fmla="*/ 112 w 390"/>
                <a:gd name="T35" fmla="*/ 54 h 168"/>
                <a:gd name="T36" fmla="*/ 118 w 390"/>
                <a:gd name="T37" fmla="*/ 35 h 168"/>
                <a:gd name="T38" fmla="*/ 124 w 390"/>
                <a:gd name="T39" fmla="*/ 66 h 168"/>
                <a:gd name="T40" fmla="*/ 131 w 390"/>
                <a:gd name="T41" fmla="*/ 81 h 168"/>
                <a:gd name="T42" fmla="*/ 137 w 390"/>
                <a:gd name="T43" fmla="*/ 89 h 168"/>
                <a:gd name="T44" fmla="*/ 144 w 390"/>
                <a:gd name="T45" fmla="*/ 76 h 168"/>
                <a:gd name="T46" fmla="*/ 150 w 390"/>
                <a:gd name="T47" fmla="*/ 94 h 168"/>
                <a:gd name="T48" fmla="*/ 156 w 390"/>
                <a:gd name="T49" fmla="*/ 109 h 168"/>
                <a:gd name="T50" fmla="*/ 163 w 390"/>
                <a:gd name="T51" fmla="*/ 69 h 168"/>
                <a:gd name="T52" fmla="*/ 169 w 390"/>
                <a:gd name="T53" fmla="*/ 56 h 168"/>
                <a:gd name="T54" fmla="*/ 176 w 390"/>
                <a:gd name="T55" fmla="*/ 92 h 168"/>
                <a:gd name="T56" fmla="*/ 182 w 390"/>
                <a:gd name="T57" fmla="*/ 46 h 168"/>
                <a:gd name="T58" fmla="*/ 188 w 390"/>
                <a:gd name="T59" fmla="*/ 66 h 168"/>
                <a:gd name="T60" fmla="*/ 195 w 390"/>
                <a:gd name="T61" fmla="*/ 81 h 168"/>
                <a:gd name="T62" fmla="*/ 201 w 390"/>
                <a:gd name="T63" fmla="*/ 91 h 168"/>
                <a:gd name="T64" fmla="*/ 208 w 390"/>
                <a:gd name="T65" fmla="*/ 96 h 168"/>
                <a:gd name="T66" fmla="*/ 214 w 390"/>
                <a:gd name="T67" fmla="*/ 108 h 168"/>
                <a:gd name="T68" fmla="*/ 220 w 390"/>
                <a:gd name="T69" fmla="*/ 118 h 168"/>
                <a:gd name="T70" fmla="*/ 227 w 390"/>
                <a:gd name="T71" fmla="*/ 126 h 168"/>
                <a:gd name="T72" fmla="*/ 233 w 390"/>
                <a:gd name="T73" fmla="*/ 116 h 168"/>
                <a:gd name="T74" fmla="*/ 240 w 390"/>
                <a:gd name="T75" fmla="*/ 127 h 168"/>
                <a:gd name="T76" fmla="*/ 246 w 390"/>
                <a:gd name="T77" fmla="*/ 141 h 168"/>
                <a:gd name="T78" fmla="*/ 252 w 390"/>
                <a:gd name="T79" fmla="*/ 146 h 168"/>
                <a:gd name="T80" fmla="*/ 259 w 390"/>
                <a:gd name="T81" fmla="*/ 147 h 168"/>
                <a:gd name="T82" fmla="*/ 265 w 390"/>
                <a:gd name="T83" fmla="*/ 152 h 168"/>
                <a:gd name="T84" fmla="*/ 272 w 390"/>
                <a:gd name="T85" fmla="*/ 156 h 168"/>
                <a:gd name="T86" fmla="*/ 278 w 390"/>
                <a:gd name="T87" fmla="*/ 158 h 168"/>
                <a:gd name="T88" fmla="*/ 284 w 390"/>
                <a:gd name="T89" fmla="*/ 153 h 168"/>
                <a:gd name="T90" fmla="*/ 291 w 390"/>
                <a:gd name="T91" fmla="*/ 152 h 168"/>
                <a:gd name="T92" fmla="*/ 297 w 390"/>
                <a:gd name="T93" fmla="*/ 157 h 168"/>
                <a:gd name="T94" fmla="*/ 304 w 390"/>
                <a:gd name="T95" fmla="*/ 161 h 168"/>
                <a:gd name="T96" fmla="*/ 310 w 390"/>
                <a:gd name="T97" fmla="*/ 164 h 168"/>
                <a:gd name="T98" fmla="*/ 316 w 390"/>
                <a:gd name="T99" fmla="*/ 84 h 168"/>
                <a:gd name="T100" fmla="*/ 323 w 390"/>
                <a:gd name="T101" fmla="*/ 102 h 168"/>
                <a:gd name="T102" fmla="*/ 329 w 390"/>
                <a:gd name="T103" fmla="*/ 82 h 168"/>
                <a:gd name="T104" fmla="*/ 336 w 390"/>
                <a:gd name="T105" fmla="*/ 90 h 168"/>
                <a:gd name="T106" fmla="*/ 342 w 390"/>
                <a:gd name="T107" fmla="*/ 13 h 168"/>
                <a:gd name="T108" fmla="*/ 348 w 390"/>
                <a:gd name="T109" fmla="*/ 88 h 168"/>
                <a:gd name="T110" fmla="*/ 355 w 390"/>
                <a:gd name="T111" fmla="*/ 80 h 168"/>
                <a:gd name="T112" fmla="*/ 361 w 390"/>
                <a:gd name="T113" fmla="*/ 65 h 168"/>
                <a:gd name="T114" fmla="*/ 368 w 390"/>
                <a:gd name="T115" fmla="*/ 82 h 168"/>
                <a:gd name="T116" fmla="*/ 374 w 390"/>
                <a:gd name="T117" fmla="*/ 20 h 168"/>
                <a:gd name="T118" fmla="*/ 380 w 390"/>
                <a:gd name="T119" fmla="*/ 67 h 168"/>
                <a:gd name="T120" fmla="*/ 387 w 390"/>
                <a:gd name="T121"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68">
                  <a:moveTo>
                    <a:pt x="0" y="25"/>
                  </a:moveTo>
                  <a:lnTo>
                    <a:pt x="3" y="30"/>
                  </a:lnTo>
                  <a:lnTo>
                    <a:pt x="6" y="15"/>
                  </a:lnTo>
                  <a:lnTo>
                    <a:pt x="9" y="8"/>
                  </a:lnTo>
                  <a:lnTo>
                    <a:pt x="12" y="5"/>
                  </a:lnTo>
                  <a:lnTo>
                    <a:pt x="16" y="0"/>
                  </a:lnTo>
                  <a:lnTo>
                    <a:pt x="19" y="25"/>
                  </a:lnTo>
                  <a:lnTo>
                    <a:pt x="22" y="0"/>
                  </a:lnTo>
                  <a:lnTo>
                    <a:pt x="25" y="24"/>
                  </a:lnTo>
                  <a:lnTo>
                    <a:pt x="28" y="32"/>
                  </a:lnTo>
                  <a:lnTo>
                    <a:pt x="32" y="12"/>
                  </a:lnTo>
                  <a:lnTo>
                    <a:pt x="35" y="20"/>
                  </a:lnTo>
                  <a:lnTo>
                    <a:pt x="38" y="36"/>
                  </a:lnTo>
                  <a:lnTo>
                    <a:pt x="41" y="0"/>
                  </a:lnTo>
                  <a:lnTo>
                    <a:pt x="44" y="21"/>
                  </a:lnTo>
                  <a:lnTo>
                    <a:pt x="48" y="19"/>
                  </a:lnTo>
                  <a:lnTo>
                    <a:pt x="51" y="24"/>
                  </a:lnTo>
                  <a:lnTo>
                    <a:pt x="54" y="19"/>
                  </a:lnTo>
                  <a:lnTo>
                    <a:pt x="57" y="24"/>
                  </a:lnTo>
                  <a:lnTo>
                    <a:pt x="60" y="37"/>
                  </a:lnTo>
                  <a:lnTo>
                    <a:pt x="64" y="16"/>
                  </a:lnTo>
                  <a:lnTo>
                    <a:pt x="67" y="6"/>
                  </a:lnTo>
                  <a:lnTo>
                    <a:pt x="70" y="2"/>
                  </a:lnTo>
                  <a:lnTo>
                    <a:pt x="73" y="27"/>
                  </a:lnTo>
                  <a:lnTo>
                    <a:pt x="76" y="35"/>
                  </a:lnTo>
                  <a:lnTo>
                    <a:pt x="80" y="38"/>
                  </a:lnTo>
                  <a:lnTo>
                    <a:pt x="83" y="42"/>
                  </a:lnTo>
                  <a:lnTo>
                    <a:pt x="86" y="47"/>
                  </a:lnTo>
                  <a:lnTo>
                    <a:pt x="89" y="52"/>
                  </a:lnTo>
                  <a:lnTo>
                    <a:pt x="92" y="59"/>
                  </a:lnTo>
                  <a:lnTo>
                    <a:pt x="96" y="36"/>
                  </a:lnTo>
                  <a:lnTo>
                    <a:pt x="99" y="52"/>
                  </a:lnTo>
                  <a:lnTo>
                    <a:pt x="102" y="58"/>
                  </a:lnTo>
                  <a:lnTo>
                    <a:pt x="105" y="64"/>
                  </a:lnTo>
                  <a:lnTo>
                    <a:pt x="108" y="50"/>
                  </a:lnTo>
                  <a:lnTo>
                    <a:pt x="112" y="54"/>
                  </a:lnTo>
                  <a:lnTo>
                    <a:pt x="115" y="61"/>
                  </a:lnTo>
                  <a:lnTo>
                    <a:pt x="118" y="35"/>
                  </a:lnTo>
                  <a:lnTo>
                    <a:pt x="121" y="58"/>
                  </a:lnTo>
                  <a:lnTo>
                    <a:pt x="124" y="66"/>
                  </a:lnTo>
                  <a:lnTo>
                    <a:pt x="128" y="71"/>
                  </a:lnTo>
                  <a:lnTo>
                    <a:pt x="131" y="81"/>
                  </a:lnTo>
                  <a:lnTo>
                    <a:pt x="134" y="86"/>
                  </a:lnTo>
                  <a:lnTo>
                    <a:pt x="137" y="89"/>
                  </a:lnTo>
                  <a:lnTo>
                    <a:pt x="140" y="49"/>
                  </a:lnTo>
                  <a:lnTo>
                    <a:pt x="144" y="76"/>
                  </a:lnTo>
                  <a:lnTo>
                    <a:pt x="147" y="86"/>
                  </a:lnTo>
                  <a:lnTo>
                    <a:pt x="150" y="94"/>
                  </a:lnTo>
                  <a:lnTo>
                    <a:pt x="153" y="98"/>
                  </a:lnTo>
                  <a:lnTo>
                    <a:pt x="156" y="109"/>
                  </a:lnTo>
                  <a:lnTo>
                    <a:pt x="160" y="111"/>
                  </a:lnTo>
                  <a:lnTo>
                    <a:pt x="163" y="69"/>
                  </a:lnTo>
                  <a:lnTo>
                    <a:pt x="166" y="81"/>
                  </a:lnTo>
                  <a:lnTo>
                    <a:pt x="169" y="56"/>
                  </a:lnTo>
                  <a:lnTo>
                    <a:pt x="172" y="74"/>
                  </a:lnTo>
                  <a:lnTo>
                    <a:pt x="176" y="92"/>
                  </a:lnTo>
                  <a:lnTo>
                    <a:pt x="179" y="8"/>
                  </a:lnTo>
                  <a:lnTo>
                    <a:pt x="182" y="46"/>
                  </a:lnTo>
                  <a:lnTo>
                    <a:pt x="185" y="45"/>
                  </a:lnTo>
                  <a:lnTo>
                    <a:pt x="188" y="66"/>
                  </a:lnTo>
                  <a:lnTo>
                    <a:pt x="192" y="72"/>
                  </a:lnTo>
                  <a:lnTo>
                    <a:pt x="195" y="81"/>
                  </a:lnTo>
                  <a:lnTo>
                    <a:pt x="198" y="85"/>
                  </a:lnTo>
                  <a:lnTo>
                    <a:pt x="201" y="91"/>
                  </a:lnTo>
                  <a:lnTo>
                    <a:pt x="204" y="93"/>
                  </a:lnTo>
                  <a:lnTo>
                    <a:pt x="208" y="96"/>
                  </a:lnTo>
                  <a:lnTo>
                    <a:pt x="211" y="108"/>
                  </a:lnTo>
                  <a:lnTo>
                    <a:pt x="214" y="108"/>
                  </a:lnTo>
                  <a:lnTo>
                    <a:pt x="217" y="109"/>
                  </a:lnTo>
                  <a:lnTo>
                    <a:pt x="220" y="118"/>
                  </a:lnTo>
                  <a:lnTo>
                    <a:pt x="224" y="121"/>
                  </a:lnTo>
                  <a:lnTo>
                    <a:pt x="227" y="126"/>
                  </a:lnTo>
                  <a:lnTo>
                    <a:pt x="230" y="119"/>
                  </a:lnTo>
                  <a:lnTo>
                    <a:pt x="233" y="116"/>
                  </a:lnTo>
                  <a:lnTo>
                    <a:pt x="236" y="122"/>
                  </a:lnTo>
                  <a:lnTo>
                    <a:pt x="240" y="127"/>
                  </a:lnTo>
                  <a:lnTo>
                    <a:pt x="243" y="135"/>
                  </a:lnTo>
                  <a:lnTo>
                    <a:pt x="246" y="141"/>
                  </a:lnTo>
                  <a:lnTo>
                    <a:pt x="249" y="138"/>
                  </a:lnTo>
                  <a:lnTo>
                    <a:pt x="252" y="146"/>
                  </a:lnTo>
                  <a:lnTo>
                    <a:pt x="256" y="151"/>
                  </a:lnTo>
                  <a:lnTo>
                    <a:pt x="259" y="147"/>
                  </a:lnTo>
                  <a:lnTo>
                    <a:pt x="262" y="153"/>
                  </a:lnTo>
                  <a:lnTo>
                    <a:pt x="265" y="152"/>
                  </a:lnTo>
                  <a:lnTo>
                    <a:pt x="268" y="156"/>
                  </a:lnTo>
                  <a:lnTo>
                    <a:pt x="272" y="156"/>
                  </a:lnTo>
                  <a:lnTo>
                    <a:pt x="275" y="156"/>
                  </a:lnTo>
                  <a:lnTo>
                    <a:pt x="278" y="158"/>
                  </a:lnTo>
                  <a:lnTo>
                    <a:pt x="281" y="158"/>
                  </a:lnTo>
                  <a:lnTo>
                    <a:pt x="284" y="153"/>
                  </a:lnTo>
                  <a:lnTo>
                    <a:pt x="288" y="159"/>
                  </a:lnTo>
                  <a:lnTo>
                    <a:pt x="291" y="152"/>
                  </a:lnTo>
                  <a:lnTo>
                    <a:pt x="294" y="147"/>
                  </a:lnTo>
                  <a:lnTo>
                    <a:pt x="297" y="157"/>
                  </a:lnTo>
                  <a:lnTo>
                    <a:pt x="300" y="155"/>
                  </a:lnTo>
                  <a:lnTo>
                    <a:pt x="304" y="161"/>
                  </a:lnTo>
                  <a:lnTo>
                    <a:pt x="307" y="168"/>
                  </a:lnTo>
                  <a:lnTo>
                    <a:pt x="310" y="164"/>
                  </a:lnTo>
                  <a:lnTo>
                    <a:pt x="313" y="34"/>
                  </a:lnTo>
                  <a:lnTo>
                    <a:pt x="316" y="84"/>
                  </a:lnTo>
                  <a:lnTo>
                    <a:pt x="320" y="91"/>
                  </a:lnTo>
                  <a:lnTo>
                    <a:pt x="323" y="102"/>
                  </a:lnTo>
                  <a:lnTo>
                    <a:pt x="326" y="98"/>
                  </a:lnTo>
                  <a:lnTo>
                    <a:pt x="329" y="82"/>
                  </a:lnTo>
                  <a:lnTo>
                    <a:pt x="332" y="100"/>
                  </a:lnTo>
                  <a:lnTo>
                    <a:pt x="336" y="90"/>
                  </a:lnTo>
                  <a:lnTo>
                    <a:pt x="339" y="104"/>
                  </a:lnTo>
                  <a:lnTo>
                    <a:pt x="342" y="13"/>
                  </a:lnTo>
                  <a:lnTo>
                    <a:pt x="345" y="82"/>
                  </a:lnTo>
                  <a:lnTo>
                    <a:pt x="348" y="88"/>
                  </a:lnTo>
                  <a:lnTo>
                    <a:pt x="352" y="90"/>
                  </a:lnTo>
                  <a:lnTo>
                    <a:pt x="355" y="80"/>
                  </a:lnTo>
                  <a:lnTo>
                    <a:pt x="358" y="92"/>
                  </a:lnTo>
                  <a:lnTo>
                    <a:pt x="361" y="65"/>
                  </a:lnTo>
                  <a:lnTo>
                    <a:pt x="364" y="86"/>
                  </a:lnTo>
                  <a:lnTo>
                    <a:pt x="368" y="82"/>
                  </a:lnTo>
                  <a:lnTo>
                    <a:pt x="371" y="94"/>
                  </a:lnTo>
                  <a:lnTo>
                    <a:pt x="374" y="20"/>
                  </a:lnTo>
                  <a:lnTo>
                    <a:pt x="377" y="53"/>
                  </a:lnTo>
                  <a:lnTo>
                    <a:pt x="380" y="67"/>
                  </a:lnTo>
                  <a:lnTo>
                    <a:pt x="384" y="75"/>
                  </a:lnTo>
                  <a:lnTo>
                    <a:pt x="387" y="54"/>
                  </a:lnTo>
                  <a:lnTo>
                    <a:pt x="390" y="27"/>
                  </a:lnTo>
                </a:path>
              </a:pathLst>
            </a:custGeom>
            <a:noFill/>
            <a:ln w="7938" cap="flat">
              <a:solidFill>
                <a:srgbClr val="FF3E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5" name="Rectangle 106">
              <a:extLst>
                <a:ext uri="{FF2B5EF4-FFF2-40B4-BE49-F238E27FC236}">
                  <a16:creationId xmlns:a16="http://schemas.microsoft.com/office/drawing/2014/main" id="{07892DFF-AEBE-4CD2-826A-A1F2A74AF3EE}"/>
                </a:ext>
              </a:extLst>
            </p:cNvPr>
            <p:cNvSpPr>
              <a:spLocks noChangeArrowheads="1"/>
            </p:cNvSpPr>
            <p:nvPr/>
          </p:nvSpPr>
          <p:spPr bwMode="auto">
            <a:xfrm>
              <a:off x="565" y="3356"/>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696" name="Rectangle 107">
              <a:extLst>
                <a:ext uri="{FF2B5EF4-FFF2-40B4-BE49-F238E27FC236}">
                  <a16:creationId xmlns:a16="http://schemas.microsoft.com/office/drawing/2014/main" id="{095310FB-5281-45CE-8DD6-8D8B01DFDCD1}"/>
                </a:ext>
              </a:extLst>
            </p:cNvPr>
            <p:cNvSpPr>
              <a:spLocks noChangeArrowheads="1"/>
            </p:cNvSpPr>
            <p:nvPr/>
          </p:nvSpPr>
          <p:spPr bwMode="auto">
            <a:xfrm>
              <a:off x="565" y="2984"/>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697" name="Rectangle 108">
              <a:extLst>
                <a:ext uri="{FF2B5EF4-FFF2-40B4-BE49-F238E27FC236}">
                  <a16:creationId xmlns:a16="http://schemas.microsoft.com/office/drawing/2014/main" id="{67E27D1E-C337-44AD-9E27-3BDBB778ADB9}"/>
                </a:ext>
              </a:extLst>
            </p:cNvPr>
            <p:cNvSpPr>
              <a:spLocks noChangeArrowheads="1"/>
            </p:cNvSpPr>
            <p:nvPr/>
          </p:nvSpPr>
          <p:spPr bwMode="auto">
            <a:xfrm>
              <a:off x="565" y="2618"/>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698" name="Line 109">
              <a:extLst>
                <a:ext uri="{FF2B5EF4-FFF2-40B4-BE49-F238E27FC236}">
                  <a16:creationId xmlns:a16="http://schemas.microsoft.com/office/drawing/2014/main" id="{A6228E7E-6038-4378-A0F2-8586A60D6009}"/>
                </a:ext>
              </a:extLst>
            </p:cNvPr>
            <p:cNvSpPr>
              <a:spLocks noChangeShapeType="1"/>
            </p:cNvSpPr>
            <p:nvPr/>
          </p:nvSpPr>
          <p:spPr bwMode="auto">
            <a:xfrm>
              <a:off x="696" y="3383"/>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99" name="Line 110">
              <a:extLst>
                <a:ext uri="{FF2B5EF4-FFF2-40B4-BE49-F238E27FC236}">
                  <a16:creationId xmlns:a16="http://schemas.microsoft.com/office/drawing/2014/main" id="{3C9A45CC-FEBF-40C4-8B06-C1277575A3EF}"/>
                </a:ext>
              </a:extLst>
            </p:cNvPr>
            <p:cNvSpPr>
              <a:spLocks noChangeShapeType="1"/>
            </p:cNvSpPr>
            <p:nvPr/>
          </p:nvSpPr>
          <p:spPr bwMode="auto">
            <a:xfrm>
              <a:off x="696" y="3011"/>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0" name="Line 111">
              <a:extLst>
                <a:ext uri="{FF2B5EF4-FFF2-40B4-BE49-F238E27FC236}">
                  <a16:creationId xmlns:a16="http://schemas.microsoft.com/office/drawing/2014/main" id="{0A54DC90-95C3-4574-B15A-C7B4FCA9DAD3}"/>
                </a:ext>
              </a:extLst>
            </p:cNvPr>
            <p:cNvSpPr>
              <a:spLocks noChangeShapeType="1"/>
            </p:cNvSpPr>
            <p:nvPr/>
          </p:nvSpPr>
          <p:spPr bwMode="auto">
            <a:xfrm>
              <a:off x="696" y="2644"/>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1" name="Line 112">
              <a:extLst>
                <a:ext uri="{FF2B5EF4-FFF2-40B4-BE49-F238E27FC236}">
                  <a16:creationId xmlns:a16="http://schemas.microsoft.com/office/drawing/2014/main" id="{9F31FDA6-0B81-4C86-9AE2-083B12921DC6}"/>
                </a:ext>
              </a:extLst>
            </p:cNvPr>
            <p:cNvSpPr>
              <a:spLocks noChangeShapeType="1"/>
            </p:cNvSpPr>
            <p:nvPr/>
          </p:nvSpPr>
          <p:spPr bwMode="auto">
            <a:xfrm flipV="1">
              <a:off x="821" y="3682"/>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2" name="Line 113">
              <a:extLst>
                <a:ext uri="{FF2B5EF4-FFF2-40B4-BE49-F238E27FC236}">
                  <a16:creationId xmlns:a16="http://schemas.microsoft.com/office/drawing/2014/main" id="{EB3D9987-F228-46A5-9E42-505DD2DF4E98}"/>
                </a:ext>
              </a:extLst>
            </p:cNvPr>
            <p:cNvSpPr>
              <a:spLocks noChangeShapeType="1"/>
            </p:cNvSpPr>
            <p:nvPr/>
          </p:nvSpPr>
          <p:spPr bwMode="auto">
            <a:xfrm flipV="1">
              <a:off x="1339" y="3682"/>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3" name="Line 114">
              <a:extLst>
                <a:ext uri="{FF2B5EF4-FFF2-40B4-BE49-F238E27FC236}">
                  <a16:creationId xmlns:a16="http://schemas.microsoft.com/office/drawing/2014/main" id="{1F05D39E-6A39-4270-832D-CAD0F7A18859}"/>
                </a:ext>
              </a:extLst>
            </p:cNvPr>
            <p:cNvSpPr>
              <a:spLocks noChangeShapeType="1"/>
            </p:cNvSpPr>
            <p:nvPr/>
          </p:nvSpPr>
          <p:spPr bwMode="auto">
            <a:xfrm flipV="1">
              <a:off x="1857" y="3682"/>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6" name="Line 115">
              <a:extLst>
                <a:ext uri="{FF2B5EF4-FFF2-40B4-BE49-F238E27FC236}">
                  <a16:creationId xmlns:a16="http://schemas.microsoft.com/office/drawing/2014/main" id="{5DB0D6FE-D0FE-4AAF-8A25-7976D81E2470}"/>
                </a:ext>
              </a:extLst>
            </p:cNvPr>
            <p:cNvSpPr>
              <a:spLocks noChangeShapeType="1"/>
            </p:cNvSpPr>
            <p:nvPr/>
          </p:nvSpPr>
          <p:spPr bwMode="auto">
            <a:xfrm flipV="1">
              <a:off x="2360" y="3682"/>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7" name="Line 116">
              <a:extLst>
                <a:ext uri="{FF2B5EF4-FFF2-40B4-BE49-F238E27FC236}">
                  <a16:creationId xmlns:a16="http://schemas.microsoft.com/office/drawing/2014/main" id="{A8EA7681-9E39-4043-B79C-58CAD4DFD977}"/>
                </a:ext>
              </a:extLst>
            </p:cNvPr>
            <p:cNvSpPr>
              <a:spLocks noChangeShapeType="1"/>
            </p:cNvSpPr>
            <p:nvPr/>
          </p:nvSpPr>
          <p:spPr bwMode="auto">
            <a:xfrm flipV="1">
              <a:off x="2878" y="3682"/>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8" name="Rectangle 117">
              <a:extLst>
                <a:ext uri="{FF2B5EF4-FFF2-40B4-BE49-F238E27FC236}">
                  <a16:creationId xmlns:a16="http://schemas.microsoft.com/office/drawing/2014/main" id="{80224E9E-E232-4D6D-A748-44FA19AD3589}"/>
                </a:ext>
              </a:extLst>
            </p:cNvPr>
            <p:cNvSpPr>
              <a:spLocks noChangeArrowheads="1"/>
            </p:cNvSpPr>
            <p:nvPr/>
          </p:nvSpPr>
          <p:spPr bwMode="auto">
            <a:xfrm>
              <a:off x="769" y="3718"/>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59" name="Rectangle 118">
              <a:extLst>
                <a:ext uri="{FF2B5EF4-FFF2-40B4-BE49-F238E27FC236}">
                  <a16:creationId xmlns:a16="http://schemas.microsoft.com/office/drawing/2014/main" id="{13CB026F-64CF-4CBA-9E56-F031AA2797BB}"/>
                </a:ext>
              </a:extLst>
            </p:cNvPr>
            <p:cNvSpPr>
              <a:spLocks noChangeArrowheads="1"/>
            </p:cNvSpPr>
            <p:nvPr/>
          </p:nvSpPr>
          <p:spPr bwMode="auto">
            <a:xfrm>
              <a:off x="1271" y="3718"/>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60" name="Rectangle 119">
              <a:extLst>
                <a:ext uri="{FF2B5EF4-FFF2-40B4-BE49-F238E27FC236}">
                  <a16:creationId xmlns:a16="http://schemas.microsoft.com/office/drawing/2014/main" id="{0BCFE9A7-EDDC-4804-B1B6-F304B026171D}"/>
                </a:ext>
              </a:extLst>
            </p:cNvPr>
            <p:cNvSpPr>
              <a:spLocks noChangeArrowheads="1"/>
            </p:cNvSpPr>
            <p:nvPr/>
          </p:nvSpPr>
          <p:spPr bwMode="auto">
            <a:xfrm>
              <a:off x="1789" y="3718"/>
              <a:ext cx="1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61" name="Rectangle 120">
              <a:extLst>
                <a:ext uri="{FF2B5EF4-FFF2-40B4-BE49-F238E27FC236}">
                  <a16:creationId xmlns:a16="http://schemas.microsoft.com/office/drawing/2014/main" id="{04771B85-7873-4D2B-9BA6-E3978A10E9A3}"/>
                </a:ext>
              </a:extLst>
            </p:cNvPr>
            <p:cNvSpPr>
              <a:spLocks noChangeArrowheads="1"/>
            </p:cNvSpPr>
            <p:nvPr/>
          </p:nvSpPr>
          <p:spPr bwMode="auto">
            <a:xfrm>
              <a:off x="2297" y="3718"/>
              <a:ext cx="1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62" name="Rectangle 121">
              <a:extLst>
                <a:ext uri="{FF2B5EF4-FFF2-40B4-BE49-F238E27FC236}">
                  <a16:creationId xmlns:a16="http://schemas.microsoft.com/office/drawing/2014/main" id="{3F4CCE03-E872-4D43-AF3C-2F9BC579E411}"/>
                </a:ext>
              </a:extLst>
            </p:cNvPr>
            <p:cNvSpPr>
              <a:spLocks noChangeArrowheads="1"/>
            </p:cNvSpPr>
            <p:nvPr/>
          </p:nvSpPr>
          <p:spPr bwMode="auto">
            <a:xfrm>
              <a:off x="2808" y="3718"/>
              <a:ext cx="1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63" name="Rectangle 122">
              <a:extLst>
                <a:ext uri="{FF2B5EF4-FFF2-40B4-BE49-F238E27FC236}">
                  <a16:creationId xmlns:a16="http://schemas.microsoft.com/office/drawing/2014/main" id="{087FE6DE-C754-46C0-84A5-3A5E48C60B89}"/>
                </a:ext>
              </a:extLst>
            </p:cNvPr>
            <p:cNvSpPr>
              <a:spLocks noChangeArrowheads="1"/>
            </p:cNvSpPr>
            <p:nvPr/>
          </p:nvSpPr>
          <p:spPr bwMode="auto">
            <a:xfrm>
              <a:off x="1737" y="3792"/>
              <a:ext cx="17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Time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264" name="Rectangle 123">
              <a:extLst>
                <a:ext uri="{FF2B5EF4-FFF2-40B4-BE49-F238E27FC236}">
                  <a16:creationId xmlns:a16="http://schemas.microsoft.com/office/drawing/2014/main" id="{4FCD051A-3C77-42C4-BB7A-25D9B40C8EFA}"/>
                </a:ext>
              </a:extLst>
            </p:cNvPr>
            <p:cNvSpPr>
              <a:spLocks noChangeArrowheads="1"/>
            </p:cNvSpPr>
            <p:nvPr/>
          </p:nvSpPr>
          <p:spPr bwMode="auto">
            <a:xfrm rot="16200000">
              <a:off x="73" y="2941"/>
              <a:ext cx="79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265" name="Rectangle 124">
              <a:extLst>
                <a:ext uri="{FF2B5EF4-FFF2-40B4-BE49-F238E27FC236}">
                  <a16:creationId xmlns:a16="http://schemas.microsoft.com/office/drawing/2014/main" id="{385A6E74-D58A-46F8-8087-F26739D593D6}"/>
                </a:ext>
              </a:extLst>
            </p:cNvPr>
            <p:cNvSpPr>
              <a:spLocks noChangeArrowheads="1"/>
            </p:cNvSpPr>
            <p:nvPr/>
          </p:nvSpPr>
          <p:spPr bwMode="auto">
            <a:xfrm>
              <a:off x="3040" y="2650"/>
              <a:ext cx="675" cy="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6" name="Rectangle 125">
              <a:extLst>
                <a:ext uri="{FF2B5EF4-FFF2-40B4-BE49-F238E27FC236}">
                  <a16:creationId xmlns:a16="http://schemas.microsoft.com/office/drawing/2014/main" id="{C971B032-C635-4A88-9757-D4DB5E1387E2}"/>
                </a:ext>
              </a:extLst>
            </p:cNvPr>
            <p:cNvSpPr>
              <a:spLocks noChangeArrowheads="1"/>
            </p:cNvSpPr>
            <p:nvPr/>
          </p:nvSpPr>
          <p:spPr bwMode="auto">
            <a:xfrm>
              <a:off x="3082" y="2692"/>
              <a:ext cx="53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67" name="Rectangle 126">
              <a:extLst>
                <a:ext uri="{FF2B5EF4-FFF2-40B4-BE49-F238E27FC236}">
                  <a16:creationId xmlns:a16="http://schemas.microsoft.com/office/drawing/2014/main" id="{5EBEBB31-3721-4791-98D0-1373B3E180E7}"/>
                </a:ext>
              </a:extLst>
            </p:cNvPr>
            <p:cNvSpPr>
              <a:spLocks noChangeArrowheads="1"/>
            </p:cNvSpPr>
            <p:nvPr/>
          </p:nvSpPr>
          <p:spPr bwMode="auto">
            <a:xfrm>
              <a:off x="3082" y="2807"/>
              <a:ext cx="120" cy="12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8" name="Line 127">
              <a:extLst>
                <a:ext uri="{FF2B5EF4-FFF2-40B4-BE49-F238E27FC236}">
                  <a16:creationId xmlns:a16="http://schemas.microsoft.com/office/drawing/2014/main" id="{9B22EE8C-55F6-410D-971A-85483B619CBF}"/>
                </a:ext>
              </a:extLst>
            </p:cNvPr>
            <p:cNvSpPr>
              <a:spLocks noChangeShapeType="1"/>
            </p:cNvSpPr>
            <p:nvPr/>
          </p:nvSpPr>
          <p:spPr bwMode="auto">
            <a:xfrm>
              <a:off x="3092" y="2864"/>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9" name="Line 128">
              <a:extLst>
                <a:ext uri="{FF2B5EF4-FFF2-40B4-BE49-F238E27FC236}">
                  <a16:creationId xmlns:a16="http://schemas.microsoft.com/office/drawing/2014/main" id="{9B6DD9F1-BAD1-4ABA-B2C2-F8594B50CD2C}"/>
                </a:ext>
              </a:extLst>
            </p:cNvPr>
            <p:cNvSpPr>
              <a:spLocks noChangeShapeType="1"/>
            </p:cNvSpPr>
            <p:nvPr/>
          </p:nvSpPr>
          <p:spPr bwMode="auto">
            <a:xfrm>
              <a:off x="3092" y="2864"/>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0" name="Line 129">
              <a:extLst>
                <a:ext uri="{FF2B5EF4-FFF2-40B4-BE49-F238E27FC236}">
                  <a16:creationId xmlns:a16="http://schemas.microsoft.com/office/drawing/2014/main" id="{CC4C9BBC-DF31-4AD4-97C2-B5CF0BE13048}"/>
                </a:ext>
              </a:extLst>
            </p:cNvPr>
            <p:cNvSpPr>
              <a:spLocks noChangeShapeType="1"/>
            </p:cNvSpPr>
            <p:nvPr/>
          </p:nvSpPr>
          <p:spPr bwMode="auto">
            <a:xfrm>
              <a:off x="3092" y="2864"/>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1" name="Line 130">
              <a:extLst>
                <a:ext uri="{FF2B5EF4-FFF2-40B4-BE49-F238E27FC236}">
                  <a16:creationId xmlns:a16="http://schemas.microsoft.com/office/drawing/2014/main" id="{96AC47BB-8CD5-4384-BB39-FAAB192D67C5}"/>
                </a:ext>
              </a:extLst>
            </p:cNvPr>
            <p:cNvSpPr>
              <a:spLocks noChangeShapeType="1"/>
            </p:cNvSpPr>
            <p:nvPr/>
          </p:nvSpPr>
          <p:spPr bwMode="auto">
            <a:xfrm>
              <a:off x="3092" y="2864"/>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2" name="Rectangle 131">
              <a:extLst>
                <a:ext uri="{FF2B5EF4-FFF2-40B4-BE49-F238E27FC236}">
                  <a16:creationId xmlns:a16="http://schemas.microsoft.com/office/drawing/2014/main" id="{8C09F0B1-EDCC-4E6E-BBC5-254C5B73B5FB}"/>
                </a:ext>
              </a:extLst>
            </p:cNvPr>
            <p:cNvSpPr>
              <a:spLocks noChangeArrowheads="1"/>
            </p:cNvSpPr>
            <p:nvPr/>
          </p:nvSpPr>
          <p:spPr bwMode="auto">
            <a:xfrm>
              <a:off x="3082" y="2927"/>
              <a:ext cx="120" cy="121"/>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4" name="Line 132">
              <a:extLst>
                <a:ext uri="{FF2B5EF4-FFF2-40B4-BE49-F238E27FC236}">
                  <a16:creationId xmlns:a16="http://schemas.microsoft.com/office/drawing/2014/main" id="{4339EF10-C7AE-4DD6-BF81-D2B9860BD1CE}"/>
                </a:ext>
              </a:extLst>
            </p:cNvPr>
            <p:cNvSpPr>
              <a:spLocks noChangeShapeType="1"/>
            </p:cNvSpPr>
            <p:nvPr/>
          </p:nvSpPr>
          <p:spPr bwMode="auto">
            <a:xfrm>
              <a:off x="3092" y="2985"/>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5" name="Line 133">
              <a:extLst>
                <a:ext uri="{FF2B5EF4-FFF2-40B4-BE49-F238E27FC236}">
                  <a16:creationId xmlns:a16="http://schemas.microsoft.com/office/drawing/2014/main" id="{9722CDA7-4CED-424B-91D7-41D7B97616BC}"/>
                </a:ext>
              </a:extLst>
            </p:cNvPr>
            <p:cNvSpPr>
              <a:spLocks noChangeShapeType="1"/>
            </p:cNvSpPr>
            <p:nvPr/>
          </p:nvSpPr>
          <p:spPr bwMode="auto">
            <a:xfrm>
              <a:off x="3092" y="2985"/>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7" name="Line 134">
              <a:extLst>
                <a:ext uri="{FF2B5EF4-FFF2-40B4-BE49-F238E27FC236}">
                  <a16:creationId xmlns:a16="http://schemas.microsoft.com/office/drawing/2014/main" id="{2D838793-16AA-437A-A50A-2EFB34CF66C2}"/>
                </a:ext>
              </a:extLst>
            </p:cNvPr>
            <p:cNvSpPr>
              <a:spLocks noChangeShapeType="1"/>
            </p:cNvSpPr>
            <p:nvPr/>
          </p:nvSpPr>
          <p:spPr bwMode="auto">
            <a:xfrm>
              <a:off x="3092" y="2985"/>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8" name="Line 135">
              <a:extLst>
                <a:ext uri="{FF2B5EF4-FFF2-40B4-BE49-F238E27FC236}">
                  <a16:creationId xmlns:a16="http://schemas.microsoft.com/office/drawing/2014/main" id="{CFB28CC9-5B39-4A50-AEC3-63A614E0FD98}"/>
                </a:ext>
              </a:extLst>
            </p:cNvPr>
            <p:cNvSpPr>
              <a:spLocks noChangeShapeType="1"/>
            </p:cNvSpPr>
            <p:nvPr/>
          </p:nvSpPr>
          <p:spPr bwMode="auto">
            <a:xfrm>
              <a:off x="3092" y="2985"/>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9" name="Rectangle 136">
              <a:extLst>
                <a:ext uri="{FF2B5EF4-FFF2-40B4-BE49-F238E27FC236}">
                  <a16:creationId xmlns:a16="http://schemas.microsoft.com/office/drawing/2014/main" id="{4DAAA629-CDEB-45A5-9F97-E285521AA394}"/>
                </a:ext>
              </a:extLst>
            </p:cNvPr>
            <p:cNvSpPr>
              <a:spLocks noChangeArrowheads="1"/>
            </p:cNvSpPr>
            <p:nvPr/>
          </p:nvSpPr>
          <p:spPr bwMode="auto">
            <a:xfrm>
              <a:off x="3082" y="3048"/>
              <a:ext cx="120" cy="12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0" name="Line 137">
              <a:extLst>
                <a:ext uri="{FF2B5EF4-FFF2-40B4-BE49-F238E27FC236}">
                  <a16:creationId xmlns:a16="http://schemas.microsoft.com/office/drawing/2014/main" id="{1A51A7F4-379F-484C-BE25-E4DB24127ABA}"/>
                </a:ext>
              </a:extLst>
            </p:cNvPr>
            <p:cNvSpPr>
              <a:spLocks noChangeShapeType="1"/>
            </p:cNvSpPr>
            <p:nvPr/>
          </p:nvSpPr>
          <p:spPr bwMode="auto">
            <a:xfrm>
              <a:off x="3092" y="3105"/>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1" name="Line 138">
              <a:extLst>
                <a:ext uri="{FF2B5EF4-FFF2-40B4-BE49-F238E27FC236}">
                  <a16:creationId xmlns:a16="http://schemas.microsoft.com/office/drawing/2014/main" id="{11B9F50C-89E8-425B-AA19-8B58D5743510}"/>
                </a:ext>
              </a:extLst>
            </p:cNvPr>
            <p:cNvSpPr>
              <a:spLocks noChangeShapeType="1"/>
            </p:cNvSpPr>
            <p:nvPr/>
          </p:nvSpPr>
          <p:spPr bwMode="auto">
            <a:xfrm>
              <a:off x="3092" y="3105"/>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2" name="Line 139">
              <a:extLst>
                <a:ext uri="{FF2B5EF4-FFF2-40B4-BE49-F238E27FC236}">
                  <a16:creationId xmlns:a16="http://schemas.microsoft.com/office/drawing/2014/main" id="{B716E66B-F647-438F-8225-A4C288E849B8}"/>
                </a:ext>
              </a:extLst>
            </p:cNvPr>
            <p:cNvSpPr>
              <a:spLocks noChangeShapeType="1"/>
            </p:cNvSpPr>
            <p:nvPr/>
          </p:nvSpPr>
          <p:spPr bwMode="auto">
            <a:xfrm>
              <a:off x="3092" y="3105"/>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3" name="Line 140">
              <a:extLst>
                <a:ext uri="{FF2B5EF4-FFF2-40B4-BE49-F238E27FC236}">
                  <a16:creationId xmlns:a16="http://schemas.microsoft.com/office/drawing/2014/main" id="{7F8BAC03-0E4D-4111-AC55-F72C7298A1D1}"/>
                </a:ext>
              </a:extLst>
            </p:cNvPr>
            <p:cNvSpPr>
              <a:spLocks noChangeShapeType="1"/>
            </p:cNvSpPr>
            <p:nvPr/>
          </p:nvSpPr>
          <p:spPr bwMode="auto">
            <a:xfrm>
              <a:off x="3092" y="3105"/>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4" name="Rectangle 141">
              <a:extLst>
                <a:ext uri="{FF2B5EF4-FFF2-40B4-BE49-F238E27FC236}">
                  <a16:creationId xmlns:a16="http://schemas.microsoft.com/office/drawing/2014/main" id="{5662CCE9-3D91-4F70-A6D4-975F212829A8}"/>
                </a:ext>
              </a:extLst>
            </p:cNvPr>
            <p:cNvSpPr>
              <a:spLocks noChangeArrowheads="1"/>
            </p:cNvSpPr>
            <p:nvPr/>
          </p:nvSpPr>
          <p:spPr bwMode="auto">
            <a:xfrm>
              <a:off x="3082" y="3168"/>
              <a:ext cx="120" cy="121"/>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5" name="Line 142">
              <a:extLst>
                <a:ext uri="{FF2B5EF4-FFF2-40B4-BE49-F238E27FC236}">
                  <a16:creationId xmlns:a16="http://schemas.microsoft.com/office/drawing/2014/main" id="{4318283D-998E-42F8-8091-E3645BF183D1}"/>
                </a:ext>
              </a:extLst>
            </p:cNvPr>
            <p:cNvSpPr>
              <a:spLocks noChangeShapeType="1"/>
            </p:cNvSpPr>
            <p:nvPr/>
          </p:nvSpPr>
          <p:spPr bwMode="auto">
            <a:xfrm>
              <a:off x="3092" y="3226"/>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6" name="Line 143">
              <a:extLst>
                <a:ext uri="{FF2B5EF4-FFF2-40B4-BE49-F238E27FC236}">
                  <a16:creationId xmlns:a16="http://schemas.microsoft.com/office/drawing/2014/main" id="{3DF20FC0-0597-43E4-90A3-AA21F5797EA7}"/>
                </a:ext>
              </a:extLst>
            </p:cNvPr>
            <p:cNvSpPr>
              <a:spLocks noChangeShapeType="1"/>
            </p:cNvSpPr>
            <p:nvPr/>
          </p:nvSpPr>
          <p:spPr bwMode="auto">
            <a:xfrm>
              <a:off x="3092" y="3226"/>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7" name="Line 144">
              <a:extLst>
                <a:ext uri="{FF2B5EF4-FFF2-40B4-BE49-F238E27FC236}">
                  <a16:creationId xmlns:a16="http://schemas.microsoft.com/office/drawing/2014/main" id="{CDD8F444-C73C-400D-A0C5-93A4C84A4F48}"/>
                </a:ext>
              </a:extLst>
            </p:cNvPr>
            <p:cNvSpPr>
              <a:spLocks noChangeShapeType="1"/>
            </p:cNvSpPr>
            <p:nvPr/>
          </p:nvSpPr>
          <p:spPr bwMode="auto">
            <a:xfrm>
              <a:off x="3092" y="3226"/>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8" name="Line 145">
              <a:extLst>
                <a:ext uri="{FF2B5EF4-FFF2-40B4-BE49-F238E27FC236}">
                  <a16:creationId xmlns:a16="http://schemas.microsoft.com/office/drawing/2014/main" id="{1BE16DF9-BA52-4BA0-A67F-E8033788B2BA}"/>
                </a:ext>
              </a:extLst>
            </p:cNvPr>
            <p:cNvSpPr>
              <a:spLocks noChangeShapeType="1"/>
            </p:cNvSpPr>
            <p:nvPr/>
          </p:nvSpPr>
          <p:spPr bwMode="auto">
            <a:xfrm>
              <a:off x="3092" y="3226"/>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9" name="Rectangle 146">
              <a:extLst>
                <a:ext uri="{FF2B5EF4-FFF2-40B4-BE49-F238E27FC236}">
                  <a16:creationId xmlns:a16="http://schemas.microsoft.com/office/drawing/2014/main" id="{72AFBC09-84C7-4C5D-82A5-A39942851388}"/>
                </a:ext>
              </a:extLst>
            </p:cNvPr>
            <p:cNvSpPr>
              <a:spLocks noChangeArrowheads="1"/>
            </p:cNvSpPr>
            <p:nvPr/>
          </p:nvSpPr>
          <p:spPr bwMode="auto">
            <a:xfrm>
              <a:off x="3239" y="2838"/>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2-inch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0" name="Rectangle 147">
              <a:extLst>
                <a:ext uri="{FF2B5EF4-FFF2-40B4-BE49-F238E27FC236}">
                  <a16:creationId xmlns:a16="http://schemas.microsoft.com/office/drawing/2014/main" id="{E5C28E69-4BEE-4D60-977C-0BE2AE9F2B4B}"/>
                </a:ext>
              </a:extLst>
            </p:cNvPr>
            <p:cNvSpPr>
              <a:spLocks noChangeArrowheads="1"/>
            </p:cNvSpPr>
            <p:nvPr/>
          </p:nvSpPr>
          <p:spPr bwMode="auto">
            <a:xfrm>
              <a:off x="3239" y="2958"/>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4-inch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1" name="Rectangle 148">
              <a:extLst>
                <a:ext uri="{FF2B5EF4-FFF2-40B4-BE49-F238E27FC236}">
                  <a16:creationId xmlns:a16="http://schemas.microsoft.com/office/drawing/2014/main" id="{66392744-7DA3-43CF-8394-40A17413E255}"/>
                </a:ext>
              </a:extLst>
            </p:cNvPr>
            <p:cNvSpPr>
              <a:spLocks noChangeArrowheads="1"/>
            </p:cNvSpPr>
            <p:nvPr/>
          </p:nvSpPr>
          <p:spPr bwMode="auto">
            <a:xfrm>
              <a:off x="3239" y="3079"/>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8-inch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2" name="Rectangle 149">
              <a:extLst>
                <a:ext uri="{FF2B5EF4-FFF2-40B4-BE49-F238E27FC236}">
                  <a16:creationId xmlns:a16="http://schemas.microsoft.com/office/drawing/2014/main" id="{DE3E039D-EAEB-4BB2-99C2-B0C6CC4F2608}"/>
                </a:ext>
              </a:extLst>
            </p:cNvPr>
            <p:cNvSpPr>
              <a:spLocks noChangeArrowheads="1"/>
            </p:cNvSpPr>
            <p:nvPr/>
          </p:nvSpPr>
          <p:spPr bwMode="auto">
            <a:xfrm>
              <a:off x="3239" y="3199"/>
              <a:ext cx="3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293" name="Rectangle 150">
              <a:extLst>
                <a:ext uri="{FF2B5EF4-FFF2-40B4-BE49-F238E27FC236}">
                  <a16:creationId xmlns:a16="http://schemas.microsoft.com/office/drawing/2014/main" id="{C30CD2A5-CF45-4FDF-9919-F311DE55F4E5}"/>
                </a:ext>
              </a:extLst>
            </p:cNvPr>
            <p:cNvSpPr>
              <a:spLocks noChangeArrowheads="1"/>
            </p:cNvSpPr>
            <p:nvPr/>
          </p:nvSpPr>
          <p:spPr bwMode="auto">
            <a:xfrm>
              <a:off x="716" y="2173"/>
              <a:ext cx="26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GAMA</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294" name="Rectangle 151">
              <a:extLst>
                <a:ext uri="{FF2B5EF4-FFF2-40B4-BE49-F238E27FC236}">
                  <a16:creationId xmlns:a16="http://schemas.microsoft.com/office/drawing/2014/main" id="{A96714A8-CE9D-4D1F-985F-65DC96610520}"/>
                </a:ext>
              </a:extLst>
            </p:cNvPr>
            <p:cNvSpPr>
              <a:spLocks noChangeArrowheads="1"/>
            </p:cNvSpPr>
            <p:nvPr/>
          </p:nvSpPr>
          <p:spPr bwMode="auto">
            <a:xfrm>
              <a:off x="716" y="2052"/>
              <a:ext cx="191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SMAP vs.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100" b="0" i="0" u="none" strike="noStrike" cap="none" normalizeH="0" baseline="0" dirty="0">
                  <a:ln>
                    <a:noFill/>
                  </a:ln>
                  <a:solidFill>
                    <a:srgbClr val="3E4268"/>
                  </a:solidFill>
                  <a:effectLst/>
                  <a:latin typeface="Century Gothic" panose="020B0502020202020204" pitchFamily="34" charset="0"/>
                </a:rPr>
                <a:t> Daily 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grpSp>
      <p:sp>
        <p:nvSpPr>
          <p:cNvPr id="720" name="TextBox 719">
            <a:extLst>
              <a:ext uri="{FF2B5EF4-FFF2-40B4-BE49-F238E27FC236}">
                <a16:creationId xmlns:a16="http://schemas.microsoft.com/office/drawing/2014/main" id="{CEDBACD1-BAF2-4933-8C55-BBA45CBDA0D9}"/>
              </a:ext>
            </a:extLst>
          </p:cNvPr>
          <p:cNvSpPr txBox="1"/>
          <p:nvPr/>
        </p:nvSpPr>
        <p:spPr>
          <a:xfrm>
            <a:off x="5176597" y="2700271"/>
            <a:ext cx="1077934" cy="1266957"/>
          </a:xfrm>
          <a:prstGeom prst="rect">
            <a:avLst/>
          </a:prstGeom>
          <a:solidFill>
            <a:schemeClr val="bg1"/>
          </a:solidFill>
        </p:spPr>
        <p:txBody>
          <a:bodyPr wrap="square" rtlCol="0">
            <a:spAutoFit/>
          </a:bodyPr>
          <a:lstStyle/>
          <a:p>
            <a:endParaRPr lang="en-US" dirty="0"/>
          </a:p>
        </p:txBody>
      </p:sp>
      <p:sp>
        <p:nvSpPr>
          <p:cNvPr id="721" name="TextBox 720">
            <a:extLst>
              <a:ext uri="{FF2B5EF4-FFF2-40B4-BE49-F238E27FC236}">
                <a16:creationId xmlns:a16="http://schemas.microsoft.com/office/drawing/2014/main" id="{98BC7290-084B-4CB0-B218-65B0FC2E7ABF}"/>
              </a:ext>
            </a:extLst>
          </p:cNvPr>
          <p:cNvSpPr txBox="1"/>
          <p:nvPr/>
        </p:nvSpPr>
        <p:spPr>
          <a:xfrm>
            <a:off x="10013930" y="1214438"/>
            <a:ext cx="1077934" cy="1266957"/>
          </a:xfrm>
          <a:prstGeom prst="rect">
            <a:avLst/>
          </a:prstGeom>
          <a:solidFill>
            <a:schemeClr val="bg1"/>
          </a:solidFill>
        </p:spPr>
        <p:txBody>
          <a:bodyPr wrap="square" rtlCol="0">
            <a:spAutoFit/>
          </a:bodyPr>
          <a:lstStyle/>
          <a:p>
            <a:endParaRPr lang="en-US" dirty="0"/>
          </a:p>
        </p:txBody>
      </p:sp>
      <p:sp>
        <p:nvSpPr>
          <p:cNvPr id="722" name="TextBox 721">
            <a:extLst>
              <a:ext uri="{FF2B5EF4-FFF2-40B4-BE49-F238E27FC236}">
                <a16:creationId xmlns:a16="http://schemas.microsoft.com/office/drawing/2014/main" id="{39248287-3356-44D4-B885-E8B6E6018AF6}"/>
              </a:ext>
            </a:extLst>
          </p:cNvPr>
          <p:cNvSpPr txBox="1"/>
          <p:nvPr/>
        </p:nvSpPr>
        <p:spPr>
          <a:xfrm>
            <a:off x="10268998" y="4159780"/>
            <a:ext cx="1077934" cy="1266957"/>
          </a:xfrm>
          <a:prstGeom prst="rect">
            <a:avLst/>
          </a:prstGeom>
          <a:solidFill>
            <a:schemeClr val="bg1"/>
          </a:solidFill>
        </p:spPr>
        <p:txBody>
          <a:bodyPr wrap="square" rtlCol="0">
            <a:spAutoFit/>
          </a:bodyPr>
          <a:lstStyle/>
          <a:p>
            <a:endParaRPr lang="en-US" dirty="0"/>
          </a:p>
        </p:txBody>
      </p:sp>
      <p:grpSp>
        <p:nvGrpSpPr>
          <p:cNvPr id="375" name="Group 154">
            <a:extLst>
              <a:ext uri="{FF2B5EF4-FFF2-40B4-BE49-F238E27FC236}">
                <a16:creationId xmlns:a16="http://schemas.microsoft.com/office/drawing/2014/main" id="{DF5865C9-2C61-457E-9522-A326F82C30C3}"/>
              </a:ext>
            </a:extLst>
          </p:cNvPr>
          <p:cNvGrpSpPr>
            <a:grpSpLocks noChangeAspect="1"/>
          </p:cNvGrpSpPr>
          <p:nvPr/>
        </p:nvGrpSpPr>
        <p:grpSpPr bwMode="auto">
          <a:xfrm>
            <a:off x="6065838" y="3284538"/>
            <a:ext cx="5292725" cy="3001962"/>
            <a:chOff x="3821" y="2069"/>
            <a:chExt cx="3334" cy="1891"/>
          </a:xfrm>
        </p:grpSpPr>
        <p:sp>
          <p:nvSpPr>
            <p:cNvPr id="376" name="AutoShape 153">
              <a:extLst>
                <a:ext uri="{FF2B5EF4-FFF2-40B4-BE49-F238E27FC236}">
                  <a16:creationId xmlns:a16="http://schemas.microsoft.com/office/drawing/2014/main" id="{3D579B85-FBBC-4CA5-8B98-3935BC416FB2}"/>
                </a:ext>
              </a:extLst>
            </p:cNvPr>
            <p:cNvSpPr>
              <a:spLocks noChangeAspect="1" noChangeArrowheads="1" noTextEdit="1"/>
            </p:cNvSpPr>
            <p:nvPr/>
          </p:nvSpPr>
          <p:spPr bwMode="auto">
            <a:xfrm>
              <a:off x="3859" y="2069"/>
              <a:ext cx="3285" cy="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7" name="Rectangle 155">
              <a:extLst>
                <a:ext uri="{FF2B5EF4-FFF2-40B4-BE49-F238E27FC236}">
                  <a16:creationId xmlns:a16="http://schemas.microsoft.com/office/drawing/2014/main" id="{82AF0305-D80A-47F1-9B29-FC3EDE1B0194}"/>
                </a:ext>
              </a:extLst>
            </p:cNvPr>
            <p:cNvSpPr>
              <a:spLocks noChangeArrowheads="1"/>
            </p:cNvSpPr>
            <p:nvPr/>
          </p:nvSpPr>
          <p:spPr bwMode="auto">
            <a:xfrm>
              <a:off x="3859" y="2069"/>
              <a:ext cx="3296" cy="1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378" name="Rectangle 156">
              <a:extLst>
                <a:ext uri="{FF2B5EF4-FFF2-40B4-BE49-F238E27FC236}">
                  <a16:creationId xmlns:a16="http://schemas.microsoft.com/office/drawing/2014/main" id="{D413C6B0-D230-496F-BE2A-82649181408A}"/>
                </a:ext>
              </a:extLst>
            </p:cNvPr>
            <p:cNvSpPr>
              <a:spLocks noChangeArrowheads="1"/>
            </p:cNvSpPr>
            <p:nvPr/>
          </p:nvSpPr>
          <p:spPr bwMode="auto">
            <a:xfrm>
              <a:off x="3859" y="2069"/>
              <a:ext cx="3296" cy="1891"/>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9" name="Rectangle 157">
              <a:extLst>
                <a:ext uri="{FF2B5EF4-FFF2-40B4-BE49-F238E27FC236}">
                  <a16:creationId xmlns:a16="http://schemas.microsoft.com/office/drawing/2014/main" id="{391F155C-C6AC-4BEF-AC3C-A1C569756776}"/>
                </a:ext>
              </a:extLst>
            </p:cNvPr>
            <p:cNvSpPr>
              <a:spLocks noChangeArrowheads="1"/>
            </p:cNvSpPr>
            <p:nvPr/>
          </p:nvSpPr>
          <p:spPr bwMode="auto">
            <a:xfrm>
              <a:off x="4115" y="2341"/>
              <a:ext cx="2250" cy="1389"/>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0" name="Line 158">
              <a:extLst>
                <a:ext uri="{FF2B5EF4-FFF2-40B4-BE49-F238E27FC236}">
                  <a16:creationId xmlns:a16="http://schemas.microsoft.com/office/drawing/2014/main" id="{3B416D7F-922F-4735-8885-24C88E8C0FE4}"/>
                </a:ext>
              </a:extLst>
            </p:cNvPr>
            <p:cNvSpPr>
              <a:spLocks noChangeShapeType="1"/>
            </p:cNvSpPr>
            <p:nvPr/>
          </p:nvSpPr>
          <p:spPr bwMode="auto">
            <a:xfrm>
              <a:off x="4115" y="3698"/>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1" name="Line 159">
              <a:extLst>
                <a:ext uri="{FF2B5EF4-FFF2-40B4-BE49-F238E27FC236}">
                  <a16:creationId xmlns:a16="http://schemas.microsoft.com/office/drawing/2014/main" id="{84BBBF3F-C01E-497A-9D22-11462A57BAA8}"/>
                </a:ext>
              </a:extLst>
            </p:cNvPr>
            <p:cNvSpPr>
              <a:spLocks noChangeShapeType="1"/>
            </p:cNvSpPr>
            <p:nvPr/>
          </p:nvSpPr>
          <p:spPr bwMode="auto">
            <a:xfrm>
              <a:off x="4115" y="3363"/>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2" name="Line 160">
              <a:extLst>
                <a:ext uri="{FF2B5EF4-FFF2-40B4-BE49-F238E27FC236}">
                  <a16:creationId xmlns:a16="http://schemas.microsoft.com/office/drawing/2014/main" id="{9C84DE39-9BDB-4D1C-973C-298083B89F4A}"/>
                </a:ext>
              </a:extLst>
            </p:cNvPr>
            <p:cNvSpPr>
              <a:spLocks noChangeShapeType="1"/>
            </p:cNvSpPr>
            <p:nvPr/>
          </p:nvSpPr>
          <p:spPr bwMode="auto">
            <a:xfrm>
              <a:off x="4115" y="3028"/>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3" name="Line 161">
              <a:extLst>
                <a:ext uri="{FF2B5EF4-FFF2-40B4-BE49-F238E27FC236}">
                  <a16:creationId xmlns:a16="http://schemas.microsoft.com/office/drawing/2014/main" id="{26857A02-46EC-4E4B-9245-6A43B8C68474}"/>
                </a:ext>
              </a:extLst>
            </p:cNvPr>
            <p:cNvSpPr>
              <a:spLocks noChangeShapeType="1"/>
            </p:cNvSpPr>
            <p:nvPr/>
          </p:nvSpPr>
          <p:spPr bwMode="auto">
            <a:xfrm>
              <a:off x="4115" y="2698"/>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4" name="Line 162">
              <a:extLst>
                <a:ext uri="{FF2B5EF4-FFF2-40B4-BE49-F238E27FC236}">
                  <a16:creationId xmlns:a16="http://schemas.microsoft.com/office/drawing/2014/main" id="{46C00E57-6809-44DA-841E-02F7792EC556}"/>
                </a:ext>
              </a:extLst>
            </p:cNvPr>
            <p:cNvSpPr>
              <a:spLocks noChangeShapeType="1"/>
            </p:cNvSpPr>
            <p:nvPr/>
          </p:nvSpPr>
          <p:spPr bwMode="auto">
            <a:xfrm>
              <a:off x="4115" y="2362"/>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5" name="Line 163">
              <a:extLst>
                <a:ext uri="{FF2B5EF4-FFF2-40B4-BE49-F238E27FC236}">
                  <a16:creationId xmlns:a16="http://schemas.microsoft.com/office/drawing/2014/main" id="{DF8A0463-6E65-4DFF-A4C9-5048D63D550C}"/>
                </a:ext>
              </a:extLst>
            </p:cNvPr>
            <p:cNvSpPr>
              <a:spLocks noChangeShapeType="1"/>
            </p:cNvSpPr>
            <p:nvPr/>
          </p:nvSpPr>
          <p:spPr bwMode="auto">
            <a:xfrm flipV="1">
              <a:off x="4476"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6" name="Line 164">
              <a:extLst>
                <a:ext uri="{FF2B5EF4-FFF2-40B4-BE49-F238E27FC236}">
                  <a16:creationId xmlns:a16="http://schemas.microsoft.com/office/drawing/2014/main" id="{7E984D4D-9D07-4A60-AB83-104BEE90522D}"/>
                </a:ext>
              </a:extLst>
            </p:cNvPr>
            <p:cNvSpPr>
              <a:spLocks noChangeShapeType="1"/>
            </p:cNvSpPr>
            <p:nvPr/>
          </p:nvSpPr>
          <p:spPr bwMode="auto">
            <a:xfrm flipV="1">
              <a:off x="4994"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7" name="Line 165">
              <a:extLst>
                <a:ext uri="{FF2B5EF4-FFF2-40B4-BE49-F238E27FC236}">
                  <a16:creationId xmlns:a16="http://schemas.microsoft.com/office/drawing/2014/main" id="{8A37BFEA-B6B3-468F-9722-B5DE2CA80022}"/>
                </a:ext>
              </a:extLst>
            </p:cNvPr>
            <p:cNvSpPr>
              <a:spLocks noChangeShapeType="1"/>
            </p:cNvSpPr>
            <p:nvPr/>
          </p:nvSpPr>
          <p:spPr bwMode="auto">
            <a:xfrm flipV="1">
              <a:off x="5507"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8" name="Line 166">
              <a:extLst>
                <a:ext uri="{FF2B5EF4-FFF2-40B4-BE49-F238E27FC236}">
                  <a16:creationId xmlns:a16="http://schemas.microsoft.com/office/drawing/2014/main" id="{BDC4BA1F-0921-46A1-B70C-7EEAAA0185BD}"/>
                </a:ext>
              </a:extLst>
            </p:cNvPr>
            <p:cNvSpPr>
              <a:spLocks noChangeShapeType="1"/>
            </p:cNvSpPr>
            <p:nvPr/>
          </p:nvSpPr>
          <p:spPr bwMode="auto">
            <a:xfrm flipV="1">
              <a:off x="6020"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9" name="Line 167">
              <a:extLst>
                <a:ext uri="{FF2B5EF4-FFF2-40B4-BE49-F238E27FC236}">
                  <a16:creationId xmlns:a16="http://schemas.microsoft.com/office/drawing/2014/main" id="{6F762448-549E-46DA-8270-3FD33B0AC43E}"/>
                </a:ext>
              </a:extLst>
            </p:cNvPr>
            <p:cNvSpPr>
              <a:spLocks noChangeShapeType="1"/>
            </p:cNvSpPr>
            <p:nvPr/>
          </p:nvSpPr>
          <p:spPr bwMode="auto">
            <a:xfrm>
              <a:off x="4115" y="3530"/>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0" name="Line 168">
              <a:extLst>
                <a:ext uri="{FF2B5EF4-FFF2-40B4-BE49-F238E27FC236}">
                  <a16:creationId xmlns:a16="http://schemas.microsoft.com/office/drawing/2014/main" id="{B8CCD74F-1576-4BF9-8518-5470B23E7154}"/>
                </a:ext>
              </a:extLst>
            </p:cNvPr>
            <p:cNvSpPr>
              <a:spLocks noChangeShapeType="1"/>
            </p:cNvSpPr>
            <p:nvPr/>
          </p:nvSpPr>
          <p:spPr bwMode="auto">
            <a:xfrm>
              <a:off x="4115" y="3195"/>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1" name="Line 169">
              <a:extLst>
                <a:ext uri="{FF2B5EF4-FFF2-40B4-BE49-F238E27FC236}">
                  <a16:creationId xmlns:a16="http://schemas.microsoft.com/office/drawing/2014/main" id="{059BCF96-424C-424C-96E0-19B5ABB72218}"/>
                </a:ext>
              </a:extLst>
            </p:cNvPr>
            <p:cNvSpPr>
              <a:spLocks noChangeShapeType="1"/>
            </p:cNvSpPr>
            <p:nvPr/>
          </p:nvSpPr>
          <p:spPr bwMode="auto">
            <a:xfrm>
              <a:off x="4115" y="2860"/>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2" name="Line 170">
              <a:extLst>
                <a:ext uri="{FF2B5EF4-FFF2-40B4-BE49-F238E27FC236}">
                  <a16:creationId xmlns:a16="http://schemas.microsoft.com/office/drawing/2014/main" id="{7B2F5D11-43F2-458D-A091-4395D21C7F0E}"/>
                </a:ext>
              </a:extLst>
            </p:cNvPr>
            <p:cNvSpPr>
              <a:spLocks noChangeShapeType="1"/>
            </p:cNvSpPr>
            <p:nvPr/>
          </p:nvSpPr>
          <p:spPr bwMode="auto">
            <a:xfrm>
              <a:off x="4115" y="2530"/>
              <a:ext cx="225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3" name="Line 171">
              <a:extLst>
                <a:ext uri="{FF2B5EF4-FFF2-40B4-BE49-F238E27FC236}">
                  <a16:creationId xmlns:a16="http://schemas.microsoft.com/office/drawing/2014/main" id="{C1B1CD9A-9166-4A36-8004-EE741C220E68}"/>
                </a:ext>
              </a:extLst>
            </p:cNvPr>
            <p:cNvSpPr>
              <a:spLocks noChangeShapeType="1"/>
            </p:cNvSpPr>
            <p:nvPr/>
          </p:nvSpPr>
          <p:spPr bwMode="auto">
            <a:xfrm flipV="1">
              <a:off x="4220"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4" name="Line 172">
              <a:extLst>
                <a:ext uri="{FF2B5EF4-FFF2-40B4-BE49-F238E27FC236}">
                  <a16:creationId xmlns:a16="http://schemas.microsoft.com/office/drawing/2014/main" id="{ADB0AF06-41AC-4370-8C04-BF9F5AA8ADDA}"/>
                </a:ext>
              </a:extLst>
            </p:cNvPr>
            <p:cNvSpPr>
              <a:spLocks noChangeShapeType="1"/>
            </p:cNvSpPr>
            <p:nvPr/>
          </p:nvSpPr>
          <p:spPr bwMode="auto">
            <a:xfrm flipV="1">
              <a:off x="4738"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5" name="Line 173">
              <a:extLst>
                <a:ext uri="{FF2B5EF4-FFF2-40B4-BE49-F238E27FC236}">
                  <a16:creationId xmlns:a16="http://schemas.microsoft.com/office/drawing/2014/main" id="{A521FBFC-0C2E-4FB0-ACF2-C3D38D582753}"/>
                </a:ext>
              </a:extLst>
            </p:cNvPr>
            <p:cNvSpPr>
              <a:spLocks noChangeShapeType="1"/>
            </p:cNvSpPr>
            <p:nvPr/>
          </p:nvSpPr>
          <p:spPr bwMode="auto">
            <a:xfrm flipV="1">
              <a:off x="5256"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6" name="Line 174">
              <a:extLst>
                <a:ext uri="{FF2B5EF4-FFF2-40B4-BE49-F238E27FC236}">
                  <a16:creationId xmlns:a16="http://schemas.microsoft.com/office/drawing/2014/main" id="{4BCC8B2C-1F9C-4741-BD6E-30DF673DA594}"/>
                </a:ext>
              </a:extLst>
            </p:cNvPr>
            <p:cNvSpPr>
              <a:spLocks noChangeShapeType="1"/>
            </p:cNvSpPr>
            <p:nvPr/>
          </p:nvSpPr>
          <p:spPr bwMode="auto">
            <a:xfrm flipV="1">
              <a:off x="5758"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7" name="Line 175">
              <a:extLst>
                <a:ext uri="{FF2B5EF4-FFF2-40B4-BE49-F238E27FC236}">
                  <a16:creationId xmlns:a16="http://schemas.microsoft.com/office/drawing/2014/main" id="{72A7549B-407A-4BB6-BA59-26590D606BB8}"/>
                </a:ext>
              </a:extLst>
            </p:cNvPr>
            <p:cNvSpPr>
              <a:spLocks noChangeShapeType="1"/>
            </p:cNvSpPr>
            <p:nvPr/>
          </p:nvSpPr>
          <p:spPr bwMode="auto">
            <a:xfrm flipV="1">
              <a:off x="6276" y="2341"/>
              <a:ext cx="0" cy="1389"/>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8" name="Freeform 176">
              <a:extLst>
                <a:ext uri="{FF2B5EF4-FFF2-40B4-BE49-F238E27FC236}">
                  <a16:creationId xmlns:a16="http://schemas.microsoft.com/office/drawing/2014/main" id="{7277A455-AB62-4F18-B7D1-4F848FB6D210}"/>
                </a:ext>
              </a:extLst>
            </p:cNvPr>
            <p:cNvSpPr>
              <a:spLocks/>
            </p:cNvSpPr>
            <p:nvPr/>
          </p:nvSpPr>
          <p:spPr bwMode="auto">
            <a:xfrm>
              <a:off x="4220" y="2891"/>
              <a:ext cx="2040" cy="776"/>
            </a:xfrm>
            <a:custGeom>
              <a:avLst/>
              <a:gdLst>
                <a:gd name="T0" fmla="*/ 3 w 390"/>
                <a:gd name="T1" fmla="*/ 95 h 148"/>
                <a:gd name="T2" fmla="*/ 9 w 390"/>
                <a:gd name="T3" fmla="*/ 36 h 148"/>
                <a:gd name="T4" fmla="*/ 16 w 390"/>
                <a:gd name="T5" fmla="*/ 68 h 148"/>
                <a:gd name="T6" fmla="*/ 22 w 390"/>
                <a:gd name="T7" fmla="*/ 87 h 148"/>
                <a:gd name="T8" fmla="*/ 28 w 390"/>
                <a:gd name="T9" fmla="*/ 94 h 148"/>
                <a:gd name="T10" fmla="*/ 35 w 390"/>
                <a:gd name="T11" fmla="*/ 86 h 148"/>
                <a:gd name="T12" fmla="*/ 41 w 390"/>
                <a:gd name="T13" fmla="*/ 88 h 148"/>
                <a:gd name="T14" fmla="*/ 48 w 390"/>
                <a:gd name="T15" fmla="*/ 31 h 148"/>
                <a:gd name="T16" fmla="*/ 54 w 390"/>
                <a:gd name="T17" fmla="*/ 20 h 148"/>
                <a:gd name="T18" fmla="*/ 60 w 390"/>
                <a:gd name="T19" fmla="*/ 42 h 148"/>
                <a:gd name="T20" fmla="*/ 67 w 390"/>
                <a:gd name="T21" fmla="*/ 7 h 148"/>
                <a:gd name="T22" fmla="*/ 73 w 390"/>
                <a:gd name="T23" fmla="*/ 33 h 148"/>
                <a:gd name="T24" fmla="*/ 80 w 390"/>
                <a:gd name="T25" fmla="*/ 66 h 148"/>
                <a:gd name="T26" fmla="*/ 86 w 390"/>
                <a:gd name="T27" fmla="*/ 86 h 148"/>
                <a:gd name="T28" fmla="*/ 92 w 390"/>
                <a:gd name="T29" fmla="*/ 95 h 148"/>
                <a:gd name="T30" fmla="*/ 99 w 390"/>
                <a:gd name="T31" fmla="*/ 32 h 148"/>
                <a:gd name="T32" fmla="*/ 105 w 390"/>
                <a:gd name="T33" fmla="*/ 45 h 148"/>
                <a:gd name="T34" fmla="*/ 112 w 390"/>
                <a:gd name="T35" fmla="*/ 62 h 148"/>
                <a:gd name="T36" fmla="*/ 118 w 390"/>
                <a:gd name="T37" fmla="*/ 65 h 148"/>
                <a:gd name="T38" fmla="*/ 124 w 390"/>
                <a:gd name="T39" fmla="*/ 79 h 148"/>
                <a:gd name="T40" fmla="*/ 131 w 390"/>
                <a:gd name="T41" fmla="*/ 86 h 148"/>
                <a:gd name="T42" fmla="*/ 137 w 390"/>
                <a:gd name="T43" fmla="*/ 13 h 148"/>
                <a:gd name="T44" fmla="*/ 144 w 390"/>
                <a:gd name="T45" fmla="*/ 49 h 148"/>
                <a:gd name="T46" fmla="*/ 150 w 390"/>
                <a:gd name="T47" fmla="*/ 68 h 148"/>
                <a:gd name="T48" fmla="*/ 156 w 390"/>
                <a:gd name="T49" fmla="*/ 87 h 148"/>
                <a:gd name="T50" fmla="*/ 163 w 390"/>
                <a:gd name="T51" fmla="*/ 82 h 148"/>
                <a:gd name="T52" fmla="*/ 169 w 390"/>
                <a:gd name="T53" fmla="*/ 0 h 148"/>
                <a:gd name="T54" fmla="*/ 176 w 390"/>
                <a:gd name="T55" fmla="*/ 41 h 148"/>
                <a:gd name="T56" fmla="*/ 182 w 390"/>
                <a:gd name="T57" fmla="*/ 16 h 148"/>
                <a:gd name="T58" fmla="*/ 188 w 390"/>
                <a:gd name="T59" fmla="*/ 31 h 148"/>
                <a:gd name="T60" fmla="*/ 195 w 390"/>
                <a:gd name="T61" fmla="*/ 55 h 148"/>
                <a:gd name="T62" fmla="*/ 201 w 390"/>
                <a:gd name="T63" fmla="*/ 67 h 148"/>
                <a:gd name="T64" fmla="*/ 208 w 390"/>
                <a:gd name="T65" fmla="*/ 86 h 148"/>
                <a:gd name="T66" fmla="*/ 214 w 390"/>
                <a:gd name="T67" fmla="*/ 95 h 148"/>
                <a:gd name="T68" fmla="*/ 220 w 390"/>
                <a:gd name="T69" fmla="*/ 84 h 148"/>
                <a:gd name="T70" fmla="*/ 227 w 390"/>
                <a:gd name="T71" fmla="*/ 110 h 148"/>
                <a:gd name="T72" fmla="*/ 233 w 390"/>
                <a:gd name="T73" fmla="*/ 107 h 148"/>
                <a:gd name="T74" fmla="*/ 240 w 390"/>
                <a:gd name="T75" fmla="*/ 119 h 148"/>
                <a:gd name="T76" fmla="*/ 246 w 390"/>
                <a:gd name="T77" fmla="*/ 126 h 148"/>
                <a:gd name="T78" fmla="*/ 252 w 390"/>
                <a:gd name="T79" fmla="*/ 129 h 148"/>
                <a:gd name="T80" fmla="*/ 259 w 390"/>
                <a:gd name="T81" fmla="*/ 126 h 148"/>
                <a:gd name="T82" fmla="*/ 265 w 390"/>
                <a:gd name="T83" fmla="*/ 131 h 148"/>
                <a:gd name="T84" fmla="*/ 272 w 390"/>
                <a:gd name="T85" fmla="*/ 132 h 148"/>
                <a:gd name="T86" fmla="*/ 278 w 390"/>
                <a:gd name="T87" fmla="*/ 136 h 148"/>
                <a:gd name="T88" fmla="*/ 284 w 390"/>
                <a:gd name="T89" fmla="*/ 139 h 148"/>
                <a:gd name="T90" fmla="*/ 291 w 390"/>
                <a:gd name="T91" fmla="*/ 145 h 148"/>
                <a:gd name="T92" fmla="*/ 297 w 390"/>
                <a:gd name="T93" fmla="*/ 148 h 148"/>
                <a:gd name="T94" fmla="*/ 304 w 390"/>
                <a:gd name="T95" fmla="*/ 147 h 148"/>
                <a:gd name="T96" fmla="*/ 310 w 390"/>
                <a:gd name="T97" fmla="*/ 142 h 148"/>
                <a:gd name="T98" fmla="*/ 316 w 390"/>
                <a:gd name="T99" fmla="*/ 46 h 148"/>
                <a:gd name="T100" fmla="*/ 323 w 390"/>
                <a:gd name="T101" fmla="*/ 52 h 148"/>
                <a:gd name="T102" fmla="*/ 329 w 390"/>
                <a:gd name="T103" fmla="*/ 31 h 148"/>
                <a:gd name="T104" fmla="*/ 336 w 390"/>
                <a:gd name="T105" fmla="*/ 58 h 148"/>
                <a:gd name="T106" fmla="*/ 342 w 390"/>
                <a:gd name="T107" fmla="*/ 29 h 148"/>
                <a:gd name="T108" fmla="*/ 348 w 390"/>
                <a:gd name="T109" fmla="*/ 46 h 148"/>
                <a:gd name="T110" fmla="*/ 355 w 390"/>
                <a:gd name="T111" fmla="*/ 44 h 148"/>
                <a:gd name="T112" fmla="*/ 361 w 390"/>
                <a:gd name="T113" fmla="*/ 30 h 148"/>
                <a:gd name="T114" fmla="*/ 368 w 390"/>
                <a:gd name="T115" fmla="*/ 44 h 148"/>
                <a:gd name="T116" fmla="*/ 374 w 390"/>
                <a:gd name="T117" fmla="*/ 19 h 148"/>
                <a:gd name="T118" fmla="*/ 380 w 390"/>
                <a:gd name="T119" fmla="*/ 32 h 148"/>
                <a:gd name="T120" fmla="*/ 387 w 390"/>
                <a:gd name="T121" fmla="*/ 3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48">
                  <a:moveTo>
                    <a:pt x="0" y="87"/>
                  </a:moveTo>
                  <a:lnTo>
                    <a:pt x="3" y="95"/>
                  </a:lnTo>
                  <a:lnTo>
                    <a:pt x="6" y="94"/>
                  </a:lnTo>
                  <a:lnTo>
                    <a:pt x="9" y="36"/>
                  </a:lnTo>
                  <a:lnTo>
                    <a:pt x="12" y="58"/>
                  </a:lnTo>
                  <a:lnTo>
                    <a:pt x="16" y="68"/>
                  </a:lnTo>
                  <a:lnTo>
                    <a:pt x="19" y="79"/>
                  </a:lnTo>
                  <a:lnTo>
                    <a:pt x="22" y="87"/>
                  </a:lnTo>
                  <a:lnTo>
                    <a:pt x="25" y="87"/>
                  </a:lnTo>
                  <a:lnTo>
                    <a:pt x="28" y="94"/>
                  </a:lnTo>
                  <a:lnTo>
                    <a:pt x="32" y="96"/>
                  </a:lnTo>
                  <a:lnTo>
                    <a:pt x="35" y="86"/>
                  </a:lnTo>
                  <a:lnTo>
                    <a:pt x="38" y="91"/>
                  </a:lnTo>
                  <a:lnTo>
                    <a:pt x="41" y="88"/>
                  </a:lnTo>
                  <a:lnTo>
                    <a:pt x="44" y="70"/>
                  </a:lnTo>
                  <a:lnTo>
                    <a:pt x="48" y="31"/>
                  </a:lnTo>
                  <a:lnTo>
                    <a:pt x="51" y="46"/>
                  </a:lnTo>
                  <a:lnTo>
                    <a:pt x="54" y="20"/>
                  </a:lnTo>
                  <a:lnTo>
                    <a:pt x="57" y="23"/>
                  </a:lnTo>
                  <a:lnTo>
                    <a:pt x="60" y="42"/>
                  </a:lnTo>
                  <a:lnTo>
                    <a:pt x="64" y="60"/>
                  </a:lnTo>
                  <a:lnTo>
                    <a:pt x="67" y="7"/>
                  </a:lnTo>
                  <a:lnTo>
                    <a:pt x="70" y="17"/>
                  </a:lnTo>
                  <a:lnTo>
                    <a:pt x="73" y="33"/>
                  </a:lnTo>
                  <a:lnTo>
                    <a:pt x="76" y="53"/>
                  </a:lnTo>
                  <a:lnTo>
                    <a:pt x="80" y="66"/>
                  </a:lnTo>
                  <a:lnTo>
                    <a:pt x="83" y="76"/>
                  </a:lnTo>
                  <a:lnTo>
                    <a:pt x="86" y="86"/>
                  </a:lnTo>
                  <a:lnTo>
                    <a:pt x="89" y="91"/>
                  </a:lnTo>
                  <a:lnTo>
                    <a:pt x="92" y="95"/>
                  </a:lnTo>
                  <a:lnTo>
                    <a:pt x="96" y="24"/>
                  </a:lnTo>
                  <a:lnTo>
                    <a:pt x="99" y="32"/>
                  </a:lnTo>
                  <a:lnTo>
                    <a:pt x="102" y="37"/>
                  </a:lnTo>
                  <a:lnTo>
                    <a:pt x="105" y="45"/>
                  </a:lnTo>
                  <a:lnTo>
                    <a:pt x="108" y="56"/>
                  </a:lnTo>
                  <a:lnTo>
                    <a:pt x="112" y="62"/>
                  </a:lnTo>
                  <a:lnTo>
                    <a:pt x="115" y="65"/>
                  </a:lnTo>
                  <a:lnTo>
                    <a:pt x="118" y="65"/>
                  </a:lnTo>
                  <a:lnTo>
                    <a:pt x="121" y="70"/>
                  </a:lnTo>
                  <a:lnTo>
                    <a:pt x="124" y="79"/>
                  </a:lnTo>
                  <a:lnTo>
                    <a:pt x="128" y="80"/>
                  </a:lnTo>
                  <a:lnTo>
                    <a:pt x="131" y="86"/>
                  </a:lnTo>
                  <a:lnTo>
                    <a:pt x="134" y="90"/>
                  </a:lnTo>
                  <a:lnTo>
                    <a:pt x="137" y="13"/>
                  </a:lnTo>
                  <a:lnTo>
                    <a:pt x="140" y="36"/>
                  </a:lnTo>
                  <a:lnTo>
                    <a:pt x="144" y="49"/>
                  </a:lnTo>
                  <a:lnTo>
                    <a:pt x="147" y="52"/>
                  </a:lnTo>
                  <a:lnTo>
                    <a:pt x="150" y="68"/>
                  </a:lnTo>
                  <a:lnTo>
                    <a:pt x="153" y="76"/>
                  </a:lnTo>
                  <a:lnTo>
                    <a:pt x="156" y="87"/>
                  </a:lnTo>
                  <a:lnTo>
                    <a:pt x="160" y="86"/>
                  </a:lnTo>
                  <a:lnTo>
                    <a:pt x="163" y="82"/>
                  </a:lnTo>
                  <a:lnTo>
                    <a:pt x="166" y="82"/>
                  </a:lnTo>
                  <a:lnTo>
                    <a:pt x="169" y="0"/>
                  </a:lnTo>
                  <a:lnTo>
                    <a:pt x="172" y="28"/>
                  </a:lnTo>
                  <a:lnTo>
                    <a:pt x="176" y="41"/>
                  </a:lnTo>
                  <a:lnTo>
                    <a:pt x="179" y="5"/>
                  </a:lnTo>
                  <a:lnTo>
                    <a:pt x="182" y="16"/>
                  </a:lnTo>
                  <a:lnTo>
                    <a:pt x="185" y="26"/>
                  </a:lnTo>
                  <a:lnTo>
                    <a:pt x="188" y="31"/>
                  </a:lnTo>
                  <a:lnTo>
                    <a:pt x="192" y="34"/>
                  </a:lnTo>
                  <a:lnTo>
                    <a:pt x="195" y="55"/>
                  </a:lnTo>
                  <a:lnTo>
                    <a:pt x="198" y="59"/>
                  </a:lnTo>
                  <a:lnTo>
                    <a:pt x="201" y="67"/>
                  </a:lnTo>
                  <a:lnTo>
                    <a:pt x="204" y="72"/>
                  </a:lnTo>
                  <a:lnTo>
                    <a:pt x="208" y="86"/>
                  </a:lnTo>
                  <a:lnTo>
                    <a:pt x="211" y="101"/>
                  </a:lnTo>
                  <a:lnTo>
                    <a:pt x="214" y="95"/>
                  </a:lnTo>
                  <a:lnTo>
                    <a:pt x="217" y="98"/>
                  </a:lnTo>
                  <a:lnTo>
                    <a:pt x="220" y="84"/>
                  </a:lnTo>
                  <a:lnTo>
                    <a:pt x="224" y="105"/>
                  </a:lnTo>
                  <a:lnTo>
                    <a:pt x="227" y="110"/>
                  </a:lnTo>
                  <a:lnTo>
                    <a:pt x="230" y="110"/>
                  </a:lnTo>
                  <a:lnTo>
                    <a:pt x="233" y="107"/>
                  </a:lnTo>
                  <a:lnTo>
                    <a:pt x="236" y="115"/>
                  </a:lnTo>
                  <a:lnTo>
                    <a:pt x="240" y="119"/>
                  </a:lnTo>
                  <a:lnTo>
                    <a:pt x="243" y="117"/>
                  </a:lnTo>
                  <a:lnTo>
                    <a:pt x="246" y="126"/>
                  </a:lnTo>
                  <a:lnTo>
                    <a:pt x="249" y="122"/>
                  </a:lnTo>
                  <a:lnTo>
                    <a:pt x="252" y="129"/>
                  </a:lnTo>
                  <a:lnTo>
                    <a:pt x="256" y="129"/>
                  </a:lnTo>
                  <a:lnTo>
                    <a:pt x="259" y="126"/>
                  </a:lnTo>
                  <a:lnTo>
                    <a:pt x="262" y="129"/>
                  </a:lnTo>
                  <a:lnTo>
                    <a:pt x="265" y="131"/>
                  </a:lnTo>
                  <a:lnTo>
                    <a:pt x="268" y="129"/>
                  </a:lnTo>
                  <a:lnTo>
                    <a:pt x="272" y="132"/>
                  </a:lnTo>
                  <a:lnTo>
                    <a:pt x="275" y="138"/>
                  </a:lnTo>
                  <a:lnTo>
                    <a:pt x="278" y="136"/>
                  </a:lnTo>
                  <a:lnTo>
                    <a:pt x="281" y="135"/>
                  </a:lnTo>
                  <a:lnTo>
                    <a:pt x="284" y="139"/>
                  </a:lnTo>
                  <a:lnTo>
                    <a:pt x="288" y="137"/>
                  </a:lnTo>
                  <a:lnTo>
                    <a:pt x="291" y="145"/>
                  </a:lnTo>
                  <a:lnTo>
                    <a:pt x="294" y="135"/>
                  </a:lnTo>
                  <a:lnTo>
                    <a:pt x="297" y="148"/>
                  </a:lnTo>
                  <a:lnTo>
                    <a:pt x="300" y="140"/>
                  </a:lnTo>
                  <a:lnTo>
                    <a:pt x="304" y="147"/>
                  </a:lnTo>
                  <a:lnTo>
                    <a:pt x="307" y="144"/>
                  </a:lnTo>
                  <a:lnTo>
                    <a:pt x="310" y="142"/>
                  </a:lnTo>
                  <a:lnTo>
                    <a:pt x="313" y="12"/>
                  </a:lnTo>
                  <a:lnTo>
                    <a:pt x="316" y="46"/>
                  </a:lnTo>
                  <a:lnTo>
                    <a:pt x="320" y="45"/>
                  </a:lnTo>
                  <a:lnTo>
                    <a:pt x="323" y="52"/>
                  </a:lnTo>
                  <a:lnTo>
                    <a:pt x="326" y="54"/>
                  </a:lnTo>
                  <a:lnTo>
                    <a:pt x="329" y="31"/>
                  </a:lnTo>
                  <a:lnTo>
                    <a:pt x="332" y="49"/>
                  </a:lnTo>
                  <a:lnTo>
                    <a:pt x="336" y="58"/>
                  </a:lnTo>
                  <a:lnTo>
                    <a:pt x="339" y="59"/>
                  </a:lnTo>
                  <a:lnTo>
                    <a:pt x="342" y="29"/>
                  </a:lnTo>
                  <a:lnTo>
                    <a:pt x="345" y="40"/>
                  </a:lnTo>
                  <a:lnTo>
                    <a:pt x="348" y="46"/>
                  </a:lnTo>
                  <a:lnTo>
                    <a:pt x="352" y="45"/>
                  </a:lnTo>
                  <a:lnTo>
                    <a:pt x="355" y="44"/>
                  </a:lnTo>
                  <a:lnTo>
                    <a:pt x="358" y="49"/>
                  </a:lnTo>
                  <a:lnTo>
                    <a:pt x="361" y="30"/>
                  </a:lnTo>
                  <a:lnTo>
                    <a:pt x="364" y="40"/>
                  </a:lnTo>
                  <a:lnTo>
                    <a:pt x="368" y="44"/>
                  </a:lnTo>
                  <a:lnTo>
                    <a:pt x="371" y="42"/>
                  </a:lnTo>
                  <a:lnTo>
                    <a:pt x="374" y="19"/>
                  </a:lnTo>
                  <a:lnTo>
                    <a:pt x="377" y="24"/>
                  </a:lnTo>
                  <a:lnTo>
                    <a:pt x="380" y="32"/>
                  </a:lnTo>
                  <a:lnTo>
                    <a:pt x="384" y="33"/>
                  </a:lnTo>
                  <a:lnTo>
                    <a:pt x="387" y="34"/>
                  </a:lnTo>
                  <a:lnTo>
                    <a:pt x="390" y="7"/>
                  </a:lnTo>
                </a:path>
              </a:pathLst>
            </a:custGeom>
            <a:noFill/>
            <a:ln w="7938"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9" name="Freeform 177">
              <a:extLst>
                <a:ext uri="{FF2B5EF4-FFF2-40B4-BE49-F238E27FC236}">
                  <a16:creationId xmlns:a16="http://schemas.microsoft.com/office/drawing/2014/main" id="{578BD78B-D9D3-4D0C-A205-A1C77D68ED8E}"/>
                </a:ext>
              </a:extLst>
            </p:cNvPr>
            <p:cNvSpPr>
              <a:spLocks/>
            </p:cNvSpPr>
            <p:nvPr/>
          </p:nvSpPr>
          <p:spPr bwMode="auto">
            <a:xfrm>
              <a:off x="4220" y="2797"/>
              <a:ext cx="2040" cy="623"/>
            </a:xfrm>
            <a:custGeom>
              <a:avLst/>
              <a:gdLst>
                <a:gd name="T0" fmla="*/ 3 w 390"/>
                <a:gd name="T1" fmla="*/ 53 h 119"/>
                <a:gd name="T2" fmla="*/ 9 w 390"/>
                <a:gd name="T3" fmla="*/ 25 h 119"/>
                <a:gd name="T4" fmla="*/ 16 w 390"/>
                <a:gd name="T5" fmla="*/ 36 h 119"/>
                <a:gd name="T6" fmla="*/ 22 w 390"/>
                <a:gd name="T7" fmla="*/ 47 h 119"/>
                <a:gd name="T8" fmla="*/ 28 w 390"/>
                <a:gd name="T9" fmla="*/ 56 h 119"/>
                <a:gd name="T10" fmla="*/ 35 w 390"/>
                <a:gd name="T11" fmla="*/ 40 h 119"/>
                <a:gd name="T12" fmla="*/ 41 w 390"/>
                <a:gd name="T13" fmla="*/ 57 h 119"/>
                <a:gd name="T14" fmla="*/ 48 w 390"/>
                <a:gd name="T15" fmla="*/ 25 h 119"/>
                <a:gd name="T16" fmla="*/ 54 w 390"/>
                <a:gd name="T17" fmla="*/ 17 h 119"/>
                <a:gd name="T18" fmla="*/ 60 w 390"/>
                <a:gd name="T19" fmla="*/ 25 h 119"/>
                <a:gd name="T20" fmla="*/ 67 w 390"/>
                <a:gd name="T21" fmla="*/ 11 h 119"/>
                <a:gd name="T22" fmla="*/ 73 w 390"/>
                <a:gd name="T23" fmla="*/ 20 h 119"/>
                <a:gd name="T24" fmla="*/ 80 w 390"/>
                <a:gd name="T25" fmla="*/ 37 h 119"/>
                <a:gd name="T26" fmla="*/ 86 w 390"/>
                <a:gd name="T27" fmla="*/ 51 h 119"/>
                <a:gd name="T28" fmla="*/ 92 w 390"/>
                <a:gd name="T29" fmla="*/ 57 h 119"/>
                <a:gd name="T30" fmla="*/ 99 w 390"/>
                <a:gd name="T31" fmla="*/ 16 h 119"/>
                <a:gd name="T32" fmla="*/ 105 w 390"/>
                <a:gd name="T33" fmla="*/ 22 h 119"/>
                <a:gd name="T34" fmla="*/ 112 w 390"/>
                <a:gd name="T35" fmla="*/ 17 h 119"/>
                <a:gd name="T36" fmla="*/ 118 w 390"/>
                <a:gd name="T37" fmla="*/ 33 h 119"/>
                <a:gd name="T38" fmla="*/ 124 w 390"/>
                <a:gd name="T39" fmla="*/ 36 h 119"/>
                <a:gd name="T40" fmla="*/ 131 w 390"/>
                <a:gd name="T41" fmla="*/ 33 h 119"/>
                <a:gd name="T42" fmla="*/ 137 w 390"/>
                <a:gd name="T43" fmla="*/ 9 h 119"/>
                <a:gd name="T44" fmla="*/ 144 w 390"/>
                <a:gd name="T45" fmla="*/ 26 h 119"/>
                <a:gd name="T46" fmla="*/ 150 w 390"/>
                <a:gd name="T47" fmla="*/ 39 h 119"/>
                <a:gd name="T48" fmla="*/ 156 w 390"/>
                <a:gd name="T49" fmla="*/ 49 h 119"/>
                <a:gd name="T50" fmla="*/ 163 w 390"/>
                <a:gd name="T51" fmla="*/ 53 h 119"/>
                <a:gd name="T52" fmla="*/ 169 w 390"/>
                <a:gd name="T53" fmla="*/ 0 h 119"/>
                <a:gd name="T54" fmla="*/ 176 w 390"/>
                <a:gd name="T55" fmla="*/ 24 h 119"/>
                <a:gd name="T56" fmla="*/ 182 w 390"/>
                <a:gd name="T57" fmla="*/ 12 h 119"/>
                <a:gd name="T58" fmla="*/ 188 w 390"/>
                <a:gd name="T59" fmla="*/ 24 h 119"/>
                <a:gd name="T60" fmla="*/ 195 w 390"/>
                <a:gd name="T61" fmla="*/ 35 h 119"/>
                <a:gd name="T62" fmla="*/ 201 w 390"/>
                <a:gd name="T63" fmla="*/ 44 h 119"/>
                <a:gd name="T64" fmla="*/ 208 w 390"/>
                <a:gd name="T65" fmla="*/ 51 h 119"/>
                <a:gd name="T66" fmla="*/ 214 w 390"/>
                <a:gd name="T67" fmla="*/ 61 h 119"/>
                <a:gd name="T68" fmla="*/ 220 w 390"/>
                <a:gd name="T69" fmla="*/ 62 h 119"/>
                <a:gd name="T70" fmla="*/ 227 w 390"/>
                <a:gd name="T71" fmla="*/ 69 h 119"/>
                <a:gd name="T72" fmla="*/ 233 w 390"/>
                <a:gd name="T73" fmla="*/ 70 h 119"/>
                <a:gd name="T74" fmla="*/ 240 w 390"/>
                <a:gd name="T75" fmla="*/ 79 h 119"/>
                <a:gd name="T76" fmla="*/ 246 w 390"/>
                <a:gd name="T77" fmla="*/ 84 h 119"/>
                <a:gd name="T78" fmla="*/ 252 w 390"/>
                <a:gd name="T79" fmla="*/ 91 h 119"/>
                <a:gd name="T80" fmla="*/ 259 w 390"/>
                <a:gd name="T81" fmla="*/ 88 h 119"/>
                <a:gd name="T82" fmla="*/ 265 w 390"/>
                <a:gd name="T83" fmla="*/ 99 h 119"/>
                <a:gd name="T84" fmla="*/ 272 w 390"/>
                <a:gd name="T85" fmla="*/ 95 h 119"/>
                <a:gd name="T86" fmla="*/ 278 w 390"/>
                <a:gd name="T87" fmla="*/ 101 h 119"/>
                <a:gd name="T88" fmla="*/ 284 w 390"/>
                <a:gd name="T89" fmla="*/ 109 h 119"/>
                <a:gd name="T90" fmla="*/ 291 w 390"/>
                <a:gd name="T91" fmla="*/ 113 h 119"/>
                <a:gd name="T92" fmla="*/ 297 w 390"/>
                <a:gd name="T93" fmla="*/ 118 h 119"/>
                <a:gd name="T94" fmla="*/ 304 w 390"/>
                <a:gd name="T95" fmla="*/ 116 h 119"/>
                <a:gd name="T96" fmla="*/ 310 w 390"/>
                <a:gd name="T97" fmla="*/ 119 h 119"/>
                <a:gd name="T98" fmla="*/ 316 w 390"/>
                <a:gd name="T99" fmla="*/ 26 h 119"/>
                <a:gd name="T100" fmla="*/ 323 w 390"/>
                <a:gd name="T101" fmla="*/ 40 h 119"/>
                <a:gd name="T102" fmla="*/ 329 w 390"/>
                <a:gd name="T103" fmla="*/ 41 h 119"/>
                <a:gd name="T104" fmla="*/ 336 w 390"/>
                <a:gd name="T105" fmla="*/ 44 h 119"/>
                <a:gd name="T106" fmla="*/ 342 w 390"/>
                <a:gd name="T107" fmla="*/ 26 h 119"/>
                <a:gd name="T108" fmla="*/ 348 w 390"/>
                <a:gd name="T109" fmla="*/ 36 h 119"/>
                <a:gd name="T110" fmla="*/ 355 w 390"/>
                <a:gd name="T111" fmla="*/ 33 h 119"/>
                <a:gd name="T112" fmla="*/ 361 w 390"/>
                <a:gd name="T113" fmla="*/ 28 h 119"/>
                <a:gd name="T114" fmla="*/ 368 w 390"/>
                <a:gd name="T115" fmla="*/ 33 h 119"/>
                <a:gd name="T116" fmla="*/ 374 w 390"/>
                <a:gd name="T117" fmla="*/ 16 h 119"/>
                <a:gd name="T118" fmla="*/ 380 w 390"/>
                <a:gd name="T119" fmla="*/ 32 h 119"/>
                <a:gd name="T120" fmla="*/ 387 w 390"/>
                <a:gd name="T121" fmla="*/ 2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19">
                  <a:moveTo>
                    <a:pt x="0" y="47"/>
                  </a:moveTo>
                  <a:lnTo>
                    <a:pt x="3" y="53"/>
                  </a:lnTo>
                  <a:lnTo>
                    <a:pt x="6" y="55"/>
                  </a:lnTo>
                  <a:lnTo>
                    <a:pt x="9" y="25"/>
                  </a:lnTo>
                  <a:lnTo>
                    <a:pt x="12" y="28"/>
                  </a:lnTo>
                  <a:lnTo>
                    <a:pt x="16" y="36"/>
                  </a:lnTo>
                  <a:lnTo>
                    <a:pt x="19" y="44"/>
                  </a:lnTo>
                  <a:lnTo>
                    <a:pt x="22" y="47"/>
                  </a:lnTo>
                  <a:lnTo>
                    <a:pt x="25" y="54"/>
                  </a:lnTo>
                  <a:lnTo>
                    <a:pt x="28" y="56"/>
                  </a:lnTo>
                  <a:lnTo>
                    <a:pt x="32" y="60"/>
                  </a:lnTo>
                  <a:lnTo>
                    <a:pt x="35" y="40"/>
                  </a:lnTo>
                  <a:lnTo>
                    <a:pt x="38" y="50"/>
                  </a:lnTo>
                  <a:lnTo>
                    <a:pt x="41" y="57"/>
                  </a:lnTo>
                  <a:lnTo>
                    <a:pt x="44" y="43"/>
                  </a:lnTo>
                  <a:lnTo>
                    <a:pt x="48" y="25"/>
                  </a:lnTo>
                  <a:lnTo>
                    <a:pt x="51" y="30"/>
                  </a:lnTo>
                  <a:lnTo>
                    <a:pt x="54" y="17"/>
                  </a:lnTo>
                  <a:lnTo>
                    <a:pt x="57" y="18"/>
                  </a:lnTo>
                  <a:lnTo>
                    <a:pt x="60" y="25"/>
                  </a:lnTo>
                  <a:lnTo>
                    <a:pt x="64" y="33"/>
                  </a:lnTo>
                  <a:lnTo>
                    <a:pt x="67" y="11"/>
                  </a:lnTo>
                  <a:lnTo>
                    <a:pt x="70" y="11"/>
                  </a:lnTo>
                  <a:lnTo>
                    <a:pt x="73" y="20"/>
                  </a:lnTo>
                  <a:lnTo>
                    <a:pt x="76" y="28"/>
                  </a:lnTo>
                  <a:lnTo>
                    <a:pt x="80" y="37"/>
                  </a:lnTo>
                  <a:lnTo>
                    <a:pt x="83" y="47"/>
                  </a:lnTo>
                  <a:lnTo>
                    <a:pt x="86" y="51"/>
                  </a:lnTo>
                  <a:lnTo>
                    <a:pt x="89" y="56"/>
                  </a:lnTo>
                  <a:lnTo>
                    <a:pt x="92" y="57"/>
                  </a:lnTo>
                  <a:lnTo>
                    <a:pt x="96" y="13"/>
                  </a:lnTo>
                  <a:lnTo>
                    <a:pt x="99" y="16"/>
                  </a:lnTo>
                  <a:lnTo>
                    <a:pt x="102" y="18"/>
                  </a:lnTo>
                  <a:lnTo>
                    <a:pt x="105" y="22"/>
                  </a:lnTo>
                  <a:lnTo>
                    <a:pt x="108" y="26"/>
                  </a:lnTo>
                  <a:lnTo>
                    <a:pt x="112" y="17"/>
                  </a:lnTo>
                  <a:lnTo>
                    <a:pt x="115" y="28"/>
                  </a:lnTo>
                  <a:lnTo>
                    <a:pt x="118" y="33"/>
                  </a:lnTo>
                  <a:lnTo>
                    <a:pt x="121" y="34"/>
                  </a:lnTo>
                  <a:lnTo>
                    <a:pt x="124" y="36"/>
                  </a:lnTo>
                  <a:lnTo>
                    <a:pt x="128" y="40"/>
                  </a:lnTo>
                  <a:lnTo>
                    <a:pt x="131" y="33"/>
                  </a:lnTo>
                  <a:lnTo>
                    <a:pt x="134" y="49"/>
                  </a:lnTo>
                  <a:lnTo>
                    <a:pt x="137" y="9"/>
                  </a:lnTo>
                  <a:lnTo>
                    <a:pt x="140" y="22"/>
                  </a:lnTo>
                  <a:lnTo>
                    <a:pt x="144" y="26"/>
                  </a:lnTo>
                  <a:lnTo>
                    <a:pt x="147" y="33"/>
                  </a:lnTo>
                  <a:lnTo>
                    <a:pt x="150" y="39"/>
                  </a:lnTo>
                  <a:lnTo>
                    <a:pt x="153" y="46"/>
                  </a:lnTo>
                  <a:lnTo>
                    <a:pt x="156" y="49"/>
                  </a:lnTo>
                  <a:lnTo>
                    <a:pt x="160" y="48"/>
                  </a:lnTo>
                  <a:lnTo>
                    <a:pt x="163" y="53"/>
                  </a:lnTo>
                  <a:lnTo>
                    <a:pt x="166" y="54"/>
                  </a:lnTo>
                  <a:lnTo>
                    <a:pt x="169" y="0"/>
                  </a:lnTo>
                  <a:lnTo>
                    <a:pt x="172" y="16"/>
                  </a:lnTo>
                  <a:lnTo>
                    <a:pt x="176" y="24"/>
                  </a:lnTo>
                  <a:lnTo>
                    <a:pt x="179" y="7"/>
                  </a:lnTo>
                  <a:lnTo>
                    <a:pt x="182" y="12"/>
                  </a:lnTo>
                  <a:lnTo>
                    <a:pt x="185" y="20"/>
                  </a:lnTo>
                  <a:lnTo>
                    <a:pt x="188" y="24"/>
                  </a:lnTo>
                  <a:lnTo>
                    <a:pt x="192" y="32"/>
                  </a:lnTo>
                  <a:lnTo>
                    <a:pt x="195" y="35"/>
                  </a:lnTo>
                  <a:lnTo>
                    <a:pt x="198" y="42"/>
                  </a:lnTo>
                  <a:lnTo>
                    <a:pt x="201" y="44"/>
                  </a:lnTo>
                  <a:lnTo>
                    <a:pt x="204" y="41"/>
                  </a:lnTo>
                  <a:lnTo>
                    <a:pt x="208" y="51"/>
                  </a:lnTo>
                  <a:lnTo>
                    <a:pt x="211" y="61"/>
                  </a:lnTo>
                  <a:lnTo>
                    <a:pt x="214" y="61"/>
                  </a:lnTo>
                  <a:lnTo>
                    <a:pt x="217" y="61"/>
                  </a:lnTo>
                  <a:lnTo>
                    <a:pt x="220" y="62"/>
                  </a:lnTo>
                  <a:lnTo>
                    <a:pt x="224" y="63"/>
                  </a:lnTo>
                  <a:lnTo>
                    <a:pt x="227" y="69"/>
                  </a:lnTo>
                  <a:lnTo>
                    <a:pt x="230" y="72"/>
                  </a:lnTo>
                  <a:lnTo>
                    <a:pt x="233" y="70"/>
                  </a:lnTo>
                  <a:lnTo>
                    <a:pt x="236" y="80"/>
                  </a:lnTo>
                  <a:lnTo>
                    <a:pt x="240" y="79"/>
                  </a:lnTo>
                  <a:lnTo>
                    <a:pt x="243" y="86"/>
                  </a:lnTo>
                  <a:lnTo>
                    <a:pt x="246" y="84"/>
                  </a:lnTo>
                  <a:lnTo>
                    <a:pt x="249" y="88"/>
                  </a:lnTo>
                  <a:lnTo>
                    <a:pt x="252" y="91"/>
                  </a:lnTo>
                  <a:lnTo>
                    <a:pt x="256" y="90"/>
                  </a:lnTo>
                  <a:lnTo>
                    <a:pt x="259" y="88"/>
                  </a:lnTo>
                  <a:lnTo>
                    <a:pt x="262" y="97"/>
                  </a:lnTo>
                  <a:lnTo>
                    <a:pt x="265" y="99"/>
                  </a:lnTo>
                  <a:lnTo>
                    <a:pt x="268" y="95"/>
                  </a:lnTo>
                  <a:lnTo>
                    <a:pt x="272" y="95"/>
                  </a:lnTo>
                  <a:lnTo>
                    <a:pt x="275" y="102"/>
                  </a:lnTo>
                  <a:lnTo>
                    <a:pt x="278" y="101"/>
                  </a:lnTo>
                  <a:lnTo>
                    <a:pt x="281" y="107"/>
                  </a:lnTo>
                  <a:lnTo>
                    <a:pt x="284" y="109"/>
                  </a:lnTo>
                  <a:lnTo>
                    <a:pt x="288" y="107"/>
                  </a:lnTo>
                  <a:lnTo>
                    <a:pt x="291" y="113"/>
                  </a:lnTo>
                  <a:lnTo>
                    <a:pt x="294" y="112"/>
                  </a:lnTo>
                  <a:lnTo>
                    <a:pt x="297" y="118"/>
                  </a:lnTo>
                  <a:lnTo>
                    <a:pt x="300" y="119"/>
                  </a:lnTo>
                  <a:lnTo>
                    <a:pt x="304" y="116"/>
                  </a:lnTo>
                  <a:lnTo>
                    <a:pt x="307" y="115"/>
                  </a:lnTo>
                  <a:lnTo>
                    <a:pt x="310" y="119"/>
                  </a:lnTo>
                  <a:lnTo>
                    <a:pt x="313" y="8"/>
                  </a:lnTo>
                  <a:lnTo>
                    <a:pt x="316" y="26"/>
                  </a:lnTo>
                  <a:lnTo>
                    <a:pt x="320" y="31"/>
                  </a:lnTo>
                  <a:lnTo>
                    <a:pt x="323" y="40"/>
                  </a:lnTo>
                  <a:lnTo>
                    <a:pt x="326" y="39"/>
                  </a:lnTo>
                  <a:lnTo>
                    <a:pt x="329" y="41"/>
                  </a:lnTo>
                  <a:lnTo>
                    <a:pt x="332" y="37"/>
                  </a:lnTo>
                  <a:lnTo>
                    <a:pt x="336" y="44"/>
                  </a:lnTo>
                  <a:lnTo>
                    <a:pt x="339" y="53"/>
                  </a:lnTo>
                  <a:lnTo>
                    <a:pt x="342" y="26"/>
                  </a:lnTo>
                  <a:lnTo>
                    <a:pt x="345" y="30"/>
                  </a:lnTo>
                  <a:lnTo>
                    <a:pt x="348" y="36"/>
                  </a:lnTo>
                  <a:lnTo>
                    <a:pt x="352" y="35"/>
                  </a:lnTo>
                  <a:lnTo>
                    <a:pt x="355" y="33"/>
                  </a:lnTo>
                  <a:lnTo>
                    <a:pt x="358" y="40"/>
                  </a:lnTo>
                  <a:lnTo>
                    <a:pt x="361" y="28"/>
                  </a:lnTo>
                  <a:lnTo>
                    <a:pt x="364" y="32"/>
                  </a:lnTo>
                  <a:lnTo>
                    <a:pt x="368" y="33"/>
                  </a:lnTo>
                  <a:lnTo>
                    <a:pt x="371" y="32"/>
                  </a:lnTo>
                  <a:lnTo>
                    <a:pt x="374" y="16"/>
                  </a:lnTo>
                  <a:lnTo>
                    <a:pt x="377" y="20"/>
                  </a:lnTo>
                  <a:lnTo>
                    <a:pt x="380" y="32"/>
                  </a:lnTo>
                  <a:lnTo>
                    <a:pt x="384" y="27"/>
                  </a:lnTo>
                  <a:lnTo>
                    <a:pt x="387" y="28"/>
                  </a:lnTo>
                  <a:lnTo>
                    <a:pt x="390" y="10"/>
                  </a:lnTo>
                </a:path>
              </a:pathLst>
            </a:custGeom>
            <a:noFill/>
            <a:ln w="7938" cap="flat">
              <a:solidFill>
                <a:srgbClr val="43CD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00" name="Freeform 178">
              <a:extLst>
                <a:ext uri="{FF2B5EF4-FFF2-40B4-BE49-F238E27FC236}">
                  <a16:creationId xmlns:a16="http://schemas.microsoft.com/office/drawing/2014/main" id="{395564CD-E5F3-478F-A6F5-97CBE51AD6EE}"/>
                </a:ext>
              </a:extLst>
            </p:cNvPr>
            <p:cNvSpPr>
              <a:spLocks/>
            </p:cNvSpPr>
            <p:nvPr/>
          </p:nvSpPr>
          <p:spPr bwMode="auto">
            <a:xfrm>
              <a:off x="4220" y="2598"/>
              <a:ext cx="2040" cy="697"/>
            </a:xfrm>
            <a:custGeom>
              <a:avLst/>
              <a:gdLst>
                <a:gd name="T0" fmla="*/ 3 w 390"/>
                <a:gd name="T1" fmla="*/ 42 h 133"/>
                <a:gd name="T2" fmla="*/ 9 w 390"/>
                <a:gd name="T3" fmla="*/ 6 h 133"/>
                <a:gd name="T4" fmla="*/ 16 w 390"/>
                <a:gd name="T5" fmla="*/ 17 h 133"/>
                <a:gd name="T6" fmla="*/ 22 w 390"/>
                <a:gd name="T7" fmla="*/ 36 h 133"/>
                <a:gd name="T8" fmla="*/ 28 w 390"/>
                <a:gd name="T9" fmla="*/ 52 h 133"/>
                <a:gd name="T10" fmla="*/ 35 w 390"/>
                <a:gd name="T11" fmla="*/ 45 h 133"/>
                <a:gd name="T12" fmla="*/ 41 w 390"/>
                <a:gd name="T13" fmla="*/ 58 h 133"/>
                <a:gd name="T14" fmla="*/ 48 w 390"/>
                <a:gd name="T15" fmla="*/ 10 h 133"/>
                <a:gd name="T16" fmla="*/ 54 w 390"/>
                <a:gd name="T17" fmla="*/ 11 h 133"/>
                <a:gd name="T18" fmla="*/ 60 w 390"/>
                <a:gd name="T19" fmla="*/ 14 h 133"/>
                <a:gd name="T20" fmla="*/ 67 w 390"/>
                <a:gd name="T21" fmla="*/ 15 h 133"/>
                <a:gd name="T22" fmla="*/ 73 w 390"/>
                <a:gd name="T23" fmla="*/ 10 h 133"/>
                <a:gd name="T24" fmla="*/ 80 w 390"/>
                <a:gd name="T25" fmla="*/ 24 h 133"/>
                <a:gd name="T26" fmla="*/ 86 w 390"/>
                <a:gd name="T27" fmla="*/ 43 h 133"/>
                <a:gd name="T28" fmla="*/ 92 w 390"/>
                <a:gd name="T29" fmla="*/ 57 h 133"/>
                <a:gd name="T30" fmla="*/ 99 w 390"/>
                <a:gd name="T31" fmla="*/ 9 h 133"/>
                <a:gd name="T32" fmla="*/ 105 w 390"/>
                <a:gd name="T33" fmla="*/ 8 h 133"/>
                <a:gd name="T34" fmla="*/ 112 w 390"/>
                <a:gd name="T35" fmla="*/ 15 h 133"/>
                <a:gd name="T36" fmla="*/ 118 w 390"/>
                <a:gd name="T37" fmla="*/ 19 h 133"/>
                <a:gd name="T38" fmla="*/ 124 w 390"/>
                <a:gd name="T39" fmla="*/ 22 h 133"/>
                <a:gd name="T40" fmla="*/ 131 w 390"/>
                <a:gd name="T41" fmla="*/ 21 h 133"/>
                <a:gd name="T42" fmla="*/ 137 w 390"/>
                <a:gd name="T43" fmla="*/ 0 h 133"/>
                <a:gd name="T44" fmla="*/ 144 w 390"/>
                <a:gd name="T45" fmla="*/ 19 h 133"/>
                <a:gd name="T46" fmla="*/ 150 w 390"/>
                <a:gd name="T47" fmla="*/ 28 h 133"/>
                <a:gd name="T48" fmla="*/ 156 w 390"/>
                <a:gd name="T49" fmla="*/ 47 h 133"/>
                <a:gd name="T50" fmla="*/ 163 w 390"/>
                <a:gd name="T51" fmla="*/ 56 h 133"/>
                <a:gd name="T52" fmla="*/ 169 w 390"/>
                <a:gd name="T53" fmla="*/ 8 h 133"/>
                <a:gd name="T54" fmla="*/ 176 w 390"/>
                <a:gd name="T55" fmla="*/ 14 h 133"/>
                <a:gd name="T56" fmla="*/ 182 w 390"/>
                <a:gd name="T57" fmla="*/ 11 h 133"/>
                <a:gd name="T58" fmla="*/ 188 w 390"/>
                <a:gd name="T59" fmla="*/ 14 h 133"/>
                <a:gd name="T60" fmla="*/ 195 w 390"/>
                <a:gd name="T61" fmla="*/ 25 h 133"/>
                <a:gd name="T62" fmla="*/ 201 w 390"/>
                <a:gd name="T63" fmla="*/ 37 h 133"/>
                <a:gd name="T64" fmla="*/ 208 w 390"/>
                <a:gd name="T65" fmla="*/ 50 h 133"/>
                <a:gd name="T66" fmla="*/ 214 w 390"/>
                <a:gd name="T67" fmla="*/ 59 h 133"/>
                <a:gd name="T68" fmla="*/ 220 w 390"/>
                <a:gd name="T69" fmla="*/ 67 h 133"/>
                <a:gd name="T70" fmla="*/ 227 w 390"/>
                <a:gd name="T71" fmla="*/ 76 h 133"/>
                <a:gd name="T72" fmla="*/ 233 w 390"/>
                <a:gd name="T73" fmla="*/ 89 h 133"/>
                <a:gd name="T74" fmla="*/ 240 w 390"/>
                <a:gd name="T75" fmla="*/ 94 h 133"/>
                <a:gd name="T76" fmla="*/ 246 w 390"/>
                <a:gd name="T77" fmla="*/ 105 h 133"/>
                <a:gd name="T78" fmla="*/ 252 w 390"/>
                <a:gd name="T79" fmla="*/ 105 h 133"/>
                <a:gd name="T80" fmla="*/ 259 w 390"/>
                <a:gd name="T81" fmla="*/ 108 h 133"/>
                <a:gd name="T82" fmla="*/ 265 w 390"/>
                <a:gd name="T83" fmla="*/ 114 h 133"/>
                <a:gd name="T84" fmla="*/ 272 w 390"/>
                <a:gd name="T85" fmla="*/ 117 h 133"/>
                <a:gd name="T86" fmla="*/ 278 w 390"/>
                <a:gd name="T87" fmla="*/ 120 h 133"/>
                <a:gd name="T88" fmla="*/ 284 w 390"/>
                <a:gd name="T89" fmla="*/ 123 h 133"/>
                <a:gd name="T90" fmla="*/ 291 w 390"/>
                <a:gd name="T91" fmla="*/ 129 h 133"/>
                <a:gd name="T92" fmla="*/ 297 w 390"/>
                <a:gd name="T93" fmla="*/ 133 h 133"/>
                <a:gd name="T94" fmla="*/ 304 w 390"/>
                <a:gd name="T95" fmla="*/ 133 h 133"/>
                <a:gd name="T96" fmla="*/ 310 w 390"/>
                <a:gd name="T97" fmla="*/ 133 h 133"/>
                <a:gd name="T98" fmla="*/ 316 w 390"/>
                <a:gd name="T99" fmla="*/ 28 h 133"/>
                <a:gd name="T100" fmla="*/ 323 w 390"/>
                <a:gd name="T101" fmla="*/ 36 h 133"/>
                <a:gd name="T102" fmla="*/ 329 w 390"/>
                <a:gd name="T103" fmla="*/ 43 h 133"/>
                <a:gd name="T104" fmla="*/ 336 w 390"/>
                <a:gd name="T105" fmla="*/ 45 h 133"/>
                <a:gd name="T106" fmla="*/ 342 w 390"/>
                <a:gd name="T107" fmla="*/ 26 h 133"/>
                <a:gd name="T108" fmla="*/ 348 w 390"/>
                <a:gd name="T109" fmla="*/ 30 h 133"/>
                <a:gd name="T110" fmla="*/ 355 w 390"/>
                <a:gd name="T111" fmla="*/ 28 h 133"/>
                <a:gd name="T112" fmla="*/ 361 w 390"/>
                <a:gd name="T113" fmla="*/ 22 h 133"/>
                <a:gd name="T114" fmla="*/ 368 w 390"/>
                <a:gd name="T115" fmla="*/ 26 h 133"/>
                <a:gd name="T116" fmla="*/ 374 w 390"/>
                <a:gd name="T117" fmla="*/ 12 h 133"/>
                <a:gd name="T118" fmla="*/ 380 w 390"/>
                <a:gd name="T119" fmla="*/ 22 h 133"/>
                <a:gd name="T120" fmla="*/ 387 w 390"/>
                <a:gd name="T121" fmla="*/ 2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33">
                  <a:moveTo>
                    <a:pt x="0" y="36"/>
                  </a:moveTo>
                  <a:lnTo>
                    <a:pt x="3" y="42"/>
                  </a:lnTo>
                  <a:lnTo>
                    <a:pt x="6" y="48"/>
                  </a:lnTo>
                  <a:lnTo>
                    <a:pt x="9" y="6"/>
                  </a:lnTo>
                  <a:lnTo>
                    <a:pt x="12" y="12"/>
                  </a:lnTo>
                  <a:lnTo>
                    <a:pt x="16" y="17"/>
                  </a:lnTo>
                  <a:lnTo>
                    <a:pt x="19" y="28"/>
                  </a:lnTo>
                  <a:lnTo>
                    <a:pt x="22" y="36"/>
                  </a:lnTo>
                  <a:lnTo>
                    <a:pt x="25" y="45"/>
                  </a:lnTo>
                  <a:lnTo>
                    <a:pt x="28" y="52"/>
                  </a:lnTo>
                  <a:lnTo>
                    <a:pt x="32" y="59"/>
                  </a:lnTo>
                  <a:lnTo>
                    <a:pt x="35" y="45"/>
                  </a:lnTo>
                  <a:lnTo>
                    <a:pt x="38" y="50"/>
                  </a:lnTo>
                  <a:lnTo>
                    <a:pt x="41" y="58"/>
                  </a:lnTo>
                  <a:lnTo>
                    <a:pt x="44" y="23"/>
                  </a:lnTo>
                  <a:lnTo>
                    <a:pt x="48" y="10"/>
                  </a:lnTo>
                  <a:lnTo>
                    <a:pt x="51" y="16"/>
                  </a:lnTo>
                  <a:lnTo>
                    <a:pt x="54" y="11"/>
                  </a:lnTo>
                  <a:lnTo>
                    <a:pt x="57" y="10"/>
                  </a:lnTo>
                  <a:lnTo>
                    <a:pt x="60" y="14"/>
                  </a:lnTo>
                  <a:lnTo>
                    <a:pt x="64" y="25"/>
                  </a:lnTo>
                  <a:lnTo>
                    <a:pt x="67" y="15"/>
                  </a:lnTo>
                  <a:lnTo>
                    <a:pt x="70" y="7"/>
                  </a:lnTo>
                  <a:lnTo>
                    <a:pt x="73" y="10"/>
                  </a:lnTo>
                  <a:lnTo>
                    <a:pt x="76" y="17"/>
                  </a:lnTo>
                  <a:lnTo>
                    <a:pt x="80" y="24"/>
                  </a:lnTo>
                  <a:lnTo>
                    <a:pt x="83" y="35"/>
                  </a:lnTo>
                  <a:lnTo>
                    <a:pt x="86" y="43"/>
                  </a:lnTo>
                  <a:lnTo>
                    <a:pt x="89" y="52"/>
                  </a:lnTo>
                  <a:lnTo>
                    <a:pt x="92" y="57"/>
                  </a:lnTo>
                  <a:lnTo>
                    <a:pt x="96" y="9"/>
                  </a:lnTo>
                  <a:lnTo>
                    <a:pt x="99" y="9"/>
                  </a:lnTo>
                  <a:lnTo>
                    <a:pt x="102" y="10"/>
                  </a:lnTo>
                  <a:lnTo>
                    <a:pt x="105" y="8"/>
                  </a:lnTo>
                  <a:lnTo>
                    <a:pt x="108" y="12"/>
                  </a:lnTo>
                  <a:lnTo>
                    <a:pt x="112" y="15"/>
                  </a:lnTo>
                  <a:lnTo>
                    <a:pt x="115" y="15"/>
                  </a:lnTo>
                  <a:lnTo>
                    <a:pt x="118" y="19"/>
                  </a:lnTo>
                  <a:lnTo>
                    <a:pt x="121" y="18"/>
                  </a:lnTo>
                  <a:lnTo>
                    <a:pt x="124" y="22"/>
                  </a:lnTo>
                  <a:lnTo>
                    <a:pt x="128" y="26"/>
                  </a:lnTo>
                  <a:lnTo>
                    <a:pt x="131" y="21"/>
                  </a:lnTo>
                  <a:lnTo>
                    <a:pt x="134" y="35"/>
                  </a:lnTo>
                  <a:lnTo>
                    <a:pt x="137" y="0"/>
                  </a:lnTo>
                  <a:lnTo>
                    <a:pt x="140" y="12"/>
                  </a:lnTo>
                  <a:lnTo>
                    <a:pt x="144" y="19"/>
                  </a:lnTo>
                  <a:lnTo>
                    <a:pt x="147" y="21"/>
                  </a:lnTo>
                  <a:lnTo>
                    <a:pt x="150" y="28"/>
                  </a:lnTo>
                  <a:lnTo>
                    <a:pt x="153" y="26"/>
                  </a:lnTo>
                  <a:lnTo>
                    <a:pt x="156" y="47"/>
                  </a:lnTo>
                  <a:lnTo>
                    <a:pt x="160" y="46"/>
                  </a:lnTo>
                  <a:lnTo>
                    <a:pt x="163" y="56"/>
                  </a:lnTo>
                  <a:lnTo>
                    <a:pt x="166" y="54"/>
                  </a:lnTo>
                  <a:lnTo>
                    <a:pt x="169" y="8"/>
                  </a:lnTo>
                  <a:lnTo>
                    <a:pt x="172" y="14"/>
                  </a:lnTo>
                  <a:lnTo>
                    <a:pt x="176" y="14"/>
                  </a:lnTo>
                  <a:lnTo>
                    <a:pt x="179" y="3"/>
                  </a:lnTo>
                  <a:lnTo>
                    <a:pt x="182" y="11"/>
                  </a:lnTo>
                  <a:lnTo>
                    <a:pt x="185" y="14"/>
                  </a:lnTo>
                  <a:lnTo>
                    <a:pt x="188" y="14"/>
                  </a:lnTo>
                  <a:lnTo>
                    <a:pt x="192" y="17"/>
                  </a:lnTo>
                  <a:lnTo>
                    <a:pt x="195" y="25"/>
                  </a:lnTo>
                  <a:lnTo>
                    <a:pt x="198" y="33"/>
                  </a:lnTo>
                  <a:lnTo>
                    <a:pt x="201" y="37"/>
                  </a:lnTo>
                  <a:lnTo>
                    <a:pt x="204" y="44"/>
                  </a:lnTo>
                  <a:lnTo>
                    <a:pt x="208" y="50"/>
                  </a:lnTo>
                  <a:lnTo>
                    <a:pt x="211" y="58"/>
                  </a:lnTo>
                  <a:lnTo>
                    <a:pt x="214" y="59"/>
                  </a:lnTo>
                  <a:lnTo>
                    <a:pt x="217" y="63"/>
                  </a:lnTo>
                  <a:lnTo>
                    <a:pt x="220" y="67"/>
                  </a:lnTo>
                  <a:lnTo>
                    <a:pt x="224" y="71"/>
                  </a:lnTo>
                  <a:lnTo>
                    <a:pt x="227" y="76"/>
                  </a:lnTo>
                  <a:lnTo>
                    <a:pt x="230" y="85"/>
                  </a:lnTo>
                  <a:lnTo>
                    <a:pt x="233" y="89"/>
                  </a:lnTo>
                  <a:lnTo>
                    <a:pt x="236" y="79"/>
                  </a:lnTo>
                  <a:lnTo>
                    <a:pt x="240" y="94"/>
                  </a:lnTo>
                  <a:lnTo>
                    <a:pt x="243" y="102"/>
                  </a:lnTo>
                  <a:lnTo>
                    <a:pt x="246" y="105"/>
                  </a:lnTo>
                  <a:lnTo>
                    <a:pt x="249" y="103"/>
                  </a:lnTo>
                  <a:lnTo>
                    <a:pt x="252" y="105"/>
                  </a:lnTo>
                  <a:lnTo>
                    <a:pt x="256" y="107"/>
                  </a:lnTo>
                  <a:lnTo>
                    <a:pt x="259" y="108"/>
                  </a:lnTo>
                  <a:lnTo>
                    <a:pt x="262" y="113"/>
                  </a:lnTo>
                  <a:lnTo>
                    <a:pt x="265" y="114"/>
                  </a:lnTo>
                  <a:lnTo>
                    <a:pt x="268" y="114"/>
                  </a:lnTo>
                  <a:lnTo>
                    <a:pt x="272" y="117"/>
                  </a:lnTo>
                  <a:lnTo>
                    <a:pt x="275" y="121"/>
                  </a:lnTo>
                  <a:lnTo>
                    <a:pt x="278" y="120"/>
                  </a:lnTo>
                  <a:lnTo>
                    <a:pt x="281" y="125"/>
                  </a:lnTo>
                  <a:lnTo>
                    <a:pt x="284" y="123"/>
                  </a:lnTo>
                  <a:lnTo>
                    <a:pt x="288" y="116"/>
                  </a:lnTo>
                  <a:lnTo>
                    <a:pt x="291" y="129"/>
                  </a:lnTo>
                  <a:lnTo>
                    <a:pt x="294" y="129"/>
                  </a:lnTo>
                  <a:lnTo>
                    <a:pt x="297" y="133"/>
                  </a:lnTo>
                  <a:lnTo>
                    <a:pt x="300" y="133"/>
                  </a:lnTo>
                  <a:lnTo>
                    <a:pt x="304" y="133"/>
                  </a:lnTo>
                  <a:lnTo>
                    <a:pt x="307" y="133"/>
                  </a:lnTo>
                  <a:lnTo>
                    <a:pt x="310" y="133"/>
                  </a:lnTo>
                  <a:lnTo>
                    <a:pt x="313" y="7"/>
                  </a:lnTo>
                  <a:lnTo>
                    <a:pt x="316" y="28"/>
                  </a:lnTo>
                  <a:lnTo>
                    <a:pt x="320" y="28"/>
                  </a:lnTo>
                  <a:lnTo>
                    <a:pt x="323" y="36"/>
                  </a:lnTo>
                  <a:lnTo>
                    <a:pt x="326" y="33"/>
                  </a:lnTo>
                  <a:lnTo>
                    <a:pt x="329" y="43"/>
                  </a:lnTo>
                  <a:lnTo>
                    <a:pt x="332" y="43"/>
                  </a:lnTo>
                  <a:lnTo>
                    <a:pt x="336" y="45"/>
                  </a:lnTo>
                  <a:lnTo>
                    <a:pt x="339" y="47"/>
                  </a:lnTo>
                  <a:lnTo>
                    <a:pt x="342" y="26"/>
                  </a:lnTo>
                  <a:lnTo>
                    <a:pt x="345" y="27"/>
                  </a:lnTo>
                  <a:lnTo>
                    <a:pt x="348" y="30"/>
                  </a:lnTo>
                  <a:lnTo>
                    <a:pt x="352" y="30"/>
                  </a:lnTo>
                  <a:lnTo>
                    <a:pt x="355" y="28"/>
                  </a:lnTo>
                  <a:lnTo>
                    <a:pt x="358" y="33"/>
                  </a:lnTo>
                  <a:lnTo>
                    <a:pt x="361" y="22"/>
                  </a:lnTo>
                  <a:lnTo>
                    <a:pt x="364" y="20"/>
                  </a:lnTo>
                  <a:lnTo>
                    <a:pt x="368" y="26"/>
                  </a:lnTo>
                  <a:lnTo>
                    <a:pt x="371" y="26"/>
                  </a:lnTo>
                  <a:lnTo>
                    <a:pt x="374" y="12"/>
                  </a:lnTo>
                  <a:lnTo>
                    <a:pt x="377" y="14"/>
                  </a:lnTo>
                  <a:lnTo>
                    <a:pt x="380" y="22"/>
                  </a:lnTo>
                  <a:lnTo>
                    <a:pt x="384" y="20"/>
                  </a:lnTo>
                  <a:lnTo>
                    <a:pt x="387" y="21"/>
                  </a:lnTo>
                  <a:lnTo>
                    <a:pt x="390" y="4"/>
                  </a:lnTo>
                </a:path>
              </a:pathLst>
            </a:custGeom>
            <a:noFill/>
            <a:ln w="7938"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01" name="Freeform 179">
              <a:extLst>
                <a:ext uri="{FF2B5EF4-FFF2-40B4-BE49-F238E27FC236}">
                  <a16:creationId xmlns:a16="http://schemas.microsoft.com/office/drawing/2014/main" id="{CEB61133-77B4-4299-B9E8-AC49C803A1CE}"/>
                </a:ext>
              </a:extLst>
            </p:cNvPr>
            <p:cNvSpPr>
              <a:spLocks/>
            </p:cNvSpPr>
            <p:nvPr/>
          </p:nvSpPr>
          <p:spPr bwMode="auto">
            <a:xfrm>
              <a:off x="4220" y="2404"/>
              <a:ext cx="2040" cy="1027"/>
            </a:xfrm>
            <a:custGeom>
              <a:avLst/>
              <a:gdLst>
                <a:gd name="T0" fmla="*/ 3 w 390"/>
                <a:gd name="T1" fmla="*/ 45 h 196"/>
                <a:gd name="T2" fmla="*/ 9 w 390"/>
                <a:gd name="T3" fmla="*/ 30 h 196"/>
                <a:gd name="T4" fmla="*/ 16 w 390"/>
                <a:gd name="T5" fmla="*/ 55 h 196"/>
                <a:gd name="T6" fmla="*/ 22 w 390"/>
                <a:gd name="T7" fmla="*/ 44 h 196"/>
                <a:gd name="T8" fmla="*/ 28 w 390"/>
                <a:gd name="T9" fmla="*/ 65 h 196"/>
                <a:gd name="T10" fmla="*/ 35 w 390"/>
                <a:gd name="T11" fmla="*/ 54 h 196"/>
                <a:gd name="T12" fmla="*/ 41 w 390"/>
                <a:gd name="T13" fmla="*/ 82 h 196"/>
                <a:gd name="T14" fmla="*/ 48 w 390"/>
                <a:gd name="T15" fmla="*/ 55 h 196"/>
                <a:gd name="T16" fmla="*/ 54 w 390"/>
                <a:gd name="T17" fmla="*/ 40 h 196"/>
                <a:gd name="T18" fmla="*/ 60 w 390"/>
                <a:gd name="T19" fmla="*/ 73 h 196"/>
                <a:gd name="T20" fmla="*/ 67 w 390"/>
                <a:gd name="T21" fmla="*/ 51 h 196"/>
                <a:gd name="T22" fmla="*/ 73 w 390"/>
                <a:gd name="T23" fmla="*/ 74 h 196"/>
                <a:gd name="T24" fmla="*/ 80 w 390"/>
                <a:gd name="T25" fmla="*/ 85 h 196"/>
                <a:gd name="T26" fmla="*/ 86 w 390"/>
                <a:gd name="T27" fmla="*/ 97 h 196"/>
                <a:gd name="T28" fmla="*/ 92 w 390"/>
                <a:gd name="T29" fmla="*/ 109 h 196"/>
                <a:gd name="T30" fmla="*/ 99 w 390"/>
                <a:gd name="T31" fmla="*/ 85 h 196"/>
                <a:gd name="T32" fmla="*/ 105 w 390"/>
                <a:gd name="T33" fmla="*/ 103 h 196"/>
                <a:gd name="T34" fmla="*/ 112 w 390"/>
                <a:gd name="T35" fmla="*/ 117 h 196"/>
                <a:gd name="T36" fmla="*/ 118 w 390"/>
                <a:gd name="T37" fmla="*/ 76 h 196"/>
                <a:gd name="T38" fmla="*/ 124 w 390"/>
                <a:gd name="T39" fmla="*/ 122 h 196"/>
                <a:gd name="T40" fmla="*/ 131 w 390"/>
                <a:gd name="T41" fmla="*/ 138 h 196"/>
                <a:gd name="T42" fmla="*/ 137 w 390"/>
                <a:gd name="T43" fmla="*/ 140 h 196"/>
                <a:gd name="T44" fmla="*/ 144 w 390"/>
                <a:gd name="T45" fmla="*/ 115 h 196"/>
                <a:gd name="T46" fmla="*/ 150 w 390"/>
                <a:gd name="T47" fmla="*/ 141 h 196"/>
                <a:gd name="T48" fmla="*/ 156 w 390"/>
                <a:gd name="T49" fmla="*/ 151 h 196"/>
                <a:gd name="T50" fmla="*/ 163 w 390"/>
                <a:gd name="T51" fmla="*/ 134 h 196"/>
                <a:gd name="T52" fmla="*/ 169 w 390"/>
                <a:gd name="T53" fmla="*/ 105 h 196"/>
                <a:gd name="T54" fmla="*/ 176 w 390"/>
                <a:gd name="T55" fmla="*/ 135 h 196"/>
                <a:gd name="T56" fmla="*/ 182 w 390"/>
                <a:gd name="T57" fmla="*/ 84 h 196"/>
                <a:gd name="T58" fmla="*/ 188 w 390"/>
                <a:gd name="T59" fmla="*/ 106 h 196"/>
                <a:gd name="T60" fmla="*/ 195 w 390"/>
                <a:gd name="T61" fmla="*/ 122 h 196"/>
                <a:gd name="T62" fmla="*/ 201 w 390"/>
                <a:gd name="T63" fmla="*/ 132 h 196"/>
                <a:gd name="T64" fmla="*/ 208 w 390"/>
                <a:gd name="T65" fmla="*/ 141 h 196"/>
                <a:gd name="T66" fmla="*/ 214 w 390"/>
                <a:gd name="T67" fmla="*/ 147 h 196"/>
                <a:gd name="T68" fmla="*/ 220 w 390"/>
                <a:gd name="T69" fmla="*/ 155 h 196"/>
                <a:gd name="T70" fmla="*/ 227 w 390"/>
                <a:gd name="T71" fmla="*/ 167 h 196"/>
                <a:gd name="T72" fmla="*/ 233 w 390"/>
                <a:gd name="T73" fmla="*/ 167 h 196"/>
                <a:gd name="T74" fmla="*/ 240 w 390"/>
                <a:gd name="T75" fmla="*/ 164 h 196"/>
                <a:gd name="T76" fmla="*/ 246 w 390"/>
                <a:gd name="T77" fmla="*/ 179 h 196"/>
                <a:gd name="T78" fmla="*/ 252 w 390"/>
                <a:gd name="T79" fmla="*/ 169 h 196"/>
                <a:gd name="T80" fmla="*/ 259 w 390"/>
                <a:gd name="T81" fmla="*/ 173 h 196"/>
                <a:gd name="T82" fmla="*/ 265 w 390"/>
                <a:gd name="T83" fmla="*/ 181 h 196"/>
                <a:gd name="T84" fmla="*/ 272 w 390"/>
                <a:gd name="T85" fmla="*/ 195 h 196"/>
                <a:gd name="T86" fmla="*/ 278 w 390"/>
                <a:gd name="T87" fmla="*/ 188 h 196"/>
                <a:gd name="T88" fmla="*/ 284 w 390"/>
                <a:gd name="T89" fmla="*/ 161 h 196"/>
                <a:gd name="T90" fmla="*/ 291 w 390"/>
                <a:gd name="T91" fmla="*/ 166 h 196"/>
                <a:gd name="T92" fmla="*/ 297 w 390"/>
                <a:gd name="T93" fmla="*/ 189 h 196"/>
                <a:gd name="T94" fmla="*/ 304 w 390"/>
                <a:gd name="T95" fmla="*/ 191 h 196"/>
                <a:gd name="T96" fmla="*/ 310 w 390"/>
                <a:gd name="T97" fmla="*/ 161 h 196"/>
                <a:gd name="T98" fmla="*/ 316 w 390"/>
                <a:gd name="T99" fmla="*/ 96 h 196"/>
                <a:gd name="T100" fmla="*/ 323 w 390"/>
                <a:gd name="T101" fmla="*/ 106 h 196"/>
                <a:gd name="T102" fmla="*/ 329 w 390"/>
                <a:gd name="T103" fmla="*/ 94 h 196"/>
                <a:gd name="T104" fmla="*/ 336 w 390"/>
                <a:gd name="T105" fmla="*/ 101 h 196"/>
                <a:gd name="T106" fmla="*/ 342 w 390"/>
                <a:gd name="T107" fmla="*/ 0 h 196"/>
                <a:gd name="T108" fmla="*/ 348 w 390"/>
                <a:gd name="T109" fmla="*/ 89 h 196"/>
                <a:gd name="T110" fmla="*/ 355 w 390"/>
                <a:gd name="T111" fmla="*/ 84 h 196"/>
                <a:gd name="T112" fmla="*/ 361 w 390"/>
                <a:gd name="T113" fmla="*/ 71 h 196"/>
                <a:gd name="T114" fmla="*/ 368 w 390"/>
                <a:gd name="T115" fmla="*/ 92 h 196"/>
                <a:gd name="T116" fmla="*/ 374 w 390"/>
                <a:gd name="T117" fmla="*/ 45 h 196"/>
                <a:gd name="T118" fmla="*/ 380 w 390"/>
                <a:gd name="T119" fmla="*/ 73 h 196"/>
                <a:gd name="T120" fmla="*/ 387 w 390"/>
                <a:gd name="T121" fmla="*/ 7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96">
                  <a:moveTo>
                    <a:pt x="0" y="39"/>
                  </a:moveTo>
                  <a:lnTo>
                    <a:pt x="3" y="45"/>
                  </a:lnTo>
                  <a:lnTo>
                    <a:pt x="6" y="37"/>
                  </a:lnTo>
                  <a:lnTo>
                    <a:pt x="9" y="30"/>
                  </a:lnTo>
                  <a:lnTo>
                    <a:pt x="12" y="44"/>
                  </a:lnTo>
                  <a:lnTo>
                    <a:pt x="16" y="55"/>
                  </a:lnTo>
                  <a:lnTo>
                    <a:pt x="19" y="59"/>
                  </a:lnTo>
                  <a:lnTo>
                    <a:pt x="22" y="44"/>
                  </a:lnTo>
                  <a:lnTo>
                    <a:pt x="25" y="59"/>
                  </a:lnTo>
                  <a:lnTo>
                    <a:pt x="28" y="65"/>
                  </a:lnTo>
                  <a:lnTo>
                    <a:pt x="32" y="66"/>
                  </a:lnTo>
                  <a:lnTo>
                    <a:pt x="35" y="54"/>
                  </a:lnTo>
                  <a:lnTo>
                    <a:pt x="38" y="70"/>
                  </a:lnTo>
                  <a:lnTo>
                    <a:pt x="41" y="82"/>
                  </a:lnTo>
                  <a:lnTo>
                    <a:pt x="44" y="60"/>
                  </a:lnTo>
                  <a:lnTo>
                    <a:pt x="48" y="55"/>
                  </a:lnTo>
                  <a:lnTo>
                    <a:pt x="51" y="58"/>
                  </a:lnTo>
                  <a:lnTo>
                    <a:pt x="54" y="40"/>
                  </a:lnTo>
                  <a:lnTo>
                    <a:pt x="57" y="50"/>
                  </a:lnTo>
                  <a:lnTo>
                    <a:pt x="60" y="73"/>
                  </a:lnTo>
                  <a:lnTo>
                    <a:pt x="64" y="84"/>
                  </a:lnTo>
                  <a:lnTo>
                    <a:pt x="67" y="51"/>
                  </a:lnTo>
                  <a:lnTo>
                    <a:pt x="70" y="51"/>
                  </a:lnTo>
                  <a:lnTo>
                    <a:pt x="73" y="74"/>
                  </a:lnTo>
                  <a:lnTo>
                    <a:pt x="76" y="82"/>
                  </a:lnTo>
                  <a:lnTo>
                    <a:pt x="80" y="85"/>
                  </a:lnTo>
                  <a:lnTo>
                    <a:pt x="83" y="93"/>
                  </a:lnTo>
                  <a:lnTo>
                    <a:pt x="86" y="97"/>
                  </a:lnTo>
                  <a:lnTo>
                    <a:pt x="89" y="110"/>
                  </a:lnTo>
                  <a:lnTo>
                    <a:pt x="92" y="109"/>
                  </a:lnTo>
                  <a:lnTo>
                    <a:pt x="96" y="72"/>
                  </a:lnTo>
                  <a:lnTo>
                    <a:pt x="99" y="85"/>
                  </a:lnTo>
                  <a:lnTo>
                    <a:pt x="102" y="100"/>
                  </a:lnTo>
                  <a:lnTo>
                    <a:pt x="105" y="103"/>
                  </a:lnTo>
                  <a:lnTo>
                    <a:pt x="108" y="112"/>
                  </a:lnTo>
                  <a:lnTo>
                    <a:pt x="112" y="117"/>
                  </a:lnTo>
                  <a:lnTo>
                    <a:pt x="115" y="127"/>
                  </a:lnTo>
                  <a:lnTo>
                    <a:pt x="118" y="76"/>
                  </a:lnTo>
                  <a:lnTo>
                    <a:pt x="121" y="106"/>
                  </a:lnTo>
                  <a:lnTo>
                    <a:pt x="124" y="122"/>
                  </a:lnTo>
                  <a:lnTo>
                    <a:pt x="128" y="130"/>
                  </a:lnTo>
                  <a:lnTo>
                    <a:pt x="131" y="138"/>
                  </a:lnTo>
                  <a:lnTo>
                    <a:pt x="134" y="145"/>
                  </a:lnTo>
                  <a:lnTo>
                    <a:pt x="137" y="140"/>
                  </a:lnTo>
                  <a:lnTo>
                    <a:pt x="140" y="98"/>
                  </a:lnTo>
                  <a:lnTo>
                    <a:pt x="144" y="115"/>
                  </a:lnTo>
                  <a:lnTo>
                    <a:pt x="147" y="129"/>
                  </a:lnTo>
                  <a:lnTo>
                    <a:pt x="150" y="141"/>
                  </a:lnTo>
                  <a:lnTo>
                    <a:pt x="153" y="146"/>
                  </a:lnTo>
                  <a:lnTo>
                    <a:pt x="156" y="151"/>
                  </a:lnTo>
                  <a:lnTo>
                    <a:pt x="160" y="159"/>
                  </a:lnTo>
                  <a:lnTo>
                    <a:pt x="163" y="134"/>
                  </a:lnTo>
                  <a:lnTo>
                    <a:pt x="166" y="135"/>
                  </a:lnTo>
                  <a:lnTo>
                    <a:pt x="169" y="105"/>
                  </a:lnTo>
                  <a:lnTo>
                    <a:pt x="172" y="120"/>
                  </a:lnTo>
                  <a:lnTo>
                    <a:pt x="176" y="135"/>
                  </a:lnTo>
                  <a:lnTo>
                    <a:pt x="179" y="76"/>
                  </a:lnTo>
                  <a:lnTo>
                    <a:pt x="182" y="84"/>
                  </a:lnTo>
                  <a:lnTo>
                    <a:pt x="185" y="93"/>
                  </a:lnTo>
                  <a:lnTo>
                    <a:pt x="188" y="106"/>
                  </a:lnTo>
                  <a:lnTo>
                    <a:pt x="192" y="112"/>
                  </a:lnTo>
                  <a:lnTo>
                    <a:pt x="195" y="122"/>
                  </a:lnTo>
                  <a:lnTo>
                    <a:pt x="198" y="121"/>
                  </a:lnTo>
                  <a:lnTo>
                    <a:pt x="201" y="132"/>
                  </a:lnTo>
                  <a:lnTo>
                    <a:pt x="204" y="138"/>
                  </a:lnTo>
                  <a:lnTo>
                    <a:pt x="208" y="141"/>
                  </a:lnTo>
                  <a:lnTo>
                    <a:pt x="211" y="146"/>
                  </a:lnTo>
                  <a:lnTo>
                    <a:pt x="214" y="147"/>
                  </a:lnTo>
                  <a:lnTo>
                    <a:pt x="217" y="150"/>
                  </a:lnTo>
                  <a:lnTo>
                    <a:pt x="220" y="155"/>
                  </a:lnTo>
                  <a:lnTo>
                    <a:pt x="224" y="159"/>
                  </a:lnTo>
                  <a:lnTo>
                    <a:pt x="227" y="167"/>
                  </a:lnTo>
                  <a:lnTo>
                    <a:pt x="230" y="171"/>
                  </a:lnTo>
                  <a:lnTo>
                    <a:pt x="233" y="167"/>
                  </a:lnTo>
                  <a:lnTo>
                    <a:pt x="236" y="161"/>
                  </a:lnTo>
                  <a:lnTo>
                    <a:pt x="240" y="164"/>
                  </a:lnTo>
                  <a:lnTo>
                    <a:pt x="243" y="178"/>
                  </a:lnTo>
                  <a:lnTo>
                    <a:pt x="246" y="179"/>
                  </a:lnTo>
                  <a:lnTo>
                    <a:pt x="249" y="171"/>
                  </a:lnTo>
                  <a:lnTo>
                    <a:pt x="252" y="169"/>
                  </a:lnTo>
                  <a:lnTo>
                    <a:pt x="256" y="170"/>
                  </a:lnTo>
                  <a:lnTo>
                    <a:pt x="259" y="173"/>
                  </a:lnTo>
                  <a:lnTo>
                    <a:pt x="262" y="185"/>
                  </a:lnTo>
                  <a:lnTo>
                    <a:pt x="265" y="181"/>
                  </a:lnTo>
                  <a:lnTo>
                    <a:pt x="268" y="196"/>
                  </a:lnTo>
                  <a:lnTo>
                    <a:pt x="272" y="195"/>
                  </a:lnTo>
                  <a:lnTo>
                    <a:pt x="275" y="195"/>
                  </a:lnTo>
                  <a:lnTo>
                    <a:pt x="278" y="188"/>
                  </a:lnTo>
                  <a:lnTo>
                    <a:pt x="281" y="185"/>
                  </a:lnTo>
                  <a:lnTo>
                    <a:pt x="284" y="161"/>
                  </a:lnTo>
                  <a:lnTo>
                    <a:pt x="288" y="168"/>
                  </a:lnTo>
                  <a:lnTo>
                    <a:pt x="291" y="166"/>
                  </a:lnTo>
                  <a:lnTo>
                    <a:pt x="294" y="178"/>
                  </a:lnTo>
                  <a:lnTo>
                    <a:pt x="297" y="189"/>
                  </a:lnTo>
                  <a:lnTo>
                    <a:pt x="300" y="187"/>
                  </a:lnTo>
                  <a:lnTo>
                    <a:pt x="304" y="191"/>
                  </a:lnTo>
                  <a:lnTo>
                    <a:pt x="307" y="186"/>
                  </a:lnTo>
                  <a:lnTo>
                    <a:pt x="310" y="161"/>
                  </a:lnTo>
                  <a:lnTo>
                    <a:pt x="313" y="52"/>
                  </a:lnTo>
                  <a:lnTo>
                    <a:pt x="316" y="96"/>
                  </a:lnTo>
                  <a:lnTo>
                    <a:pt x="320" y="96"/>
                  </a:lnTo>
                  <a:lnTo>
                    <a:pt x="323" y="106"/>
                  </a:lnTo>
                  <a:lnTo>
                    <a:pt x="326" y="95"/>
                  </a:lnTo>
                  <a:lnTo>
                    <a:pt x="329" y="94"/>
                  </a:lnTo>
                  <a:lnTo>
                    <a:pt x="332" y="109"/>
                  </a:lnTo>
                  <a:lnTo>
                    <a:pt x="336" y="101"/>
                  </a:lnTo>
                  <a:lnTo>
                    <a:pt x="339" y="107"/>
                  </a:lnTo>
                  <a:lnTo>
                    <a:pt x="342" y="0"/>
                  </a:lnTo>
                  <a:lnTo>
                    <a:pt x="345" y="84"/>
                  </a:lnTo>
                  <a:lnTo>
                    <a:pt x="348" y="89"/>
                  </a:lnTo>
                  <a:lnTo>
                    <a:pt x="352" y="80"/>
                  </a:lnTo>
                  <a:lnTo>
                    <a:pt x="355" y="84"/>
                  </a:lnTo>
                  <a:lnTo>
                    <a:pt x="358" y="95"/>
                  </a:lnTo>
                  <a:lnTo>
                    <a:pt x="361" y="71"/>
                  </a:lnTo>
                  <a:lnTo>
                    <a:pt x="364" y="91"/>
                  </a:lnTo>
                  <a:lnTo>
                    <a:pt x="368" y="92"/>
                  </a:lnTo>
                  <a:lnTo>
                    <a:pt x="371" y="94"/>
                  </a:lnTo>
                  <a:lnTo>
                    <a:pt x="374" y="45"/>
                  </a:lnTo>
                  <a:lnTo>
                    <a:pt x="377" y="61"/>
                  </a:lnTo>
                  <a:lnTo>
                    <a:pt x="380" y="73"/>
                  </a:lnTo>
                  <a:lnTo>
                    <a:pt x="384" y="79"/>
                  </a:lnTo>
                  <a:lnTo>
                    <a:pt x="387" y="77"/>
                  </a:lnTo>
                  <a:lnTo>
                    <a:pt x="390" y="29"/>
                  </a:lnTo>
                </a:path>
              </a:pathLst>
            </a:custGeom>
            <a:noFill/>
            <a:ln w="7938" cap="flat">
              <a:solidFill>
                <a:srgbClr val="FF3E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02" name="Rectangle 180">
              <a:extLst>
                <a:ext uri="{FF2B5EF4-FFF2-40B4-BE49-F238E27FC236}">
                  <a16:creationId xmlns:a16="http://schemas.microsoft.com/office/drawing/2014/main" id="{3E647D65-05FC-42BC-857B-FF8CCCDA07DD}"/>
                </a:ext>
              </a:extLst>
            </p:cNvPr>
            <p:cNvSpPr>
              <a:spLocks noChangeArrowheads="1"/>
            </p:cNvSpPr>
            <p:nvPr/>
          </p:nvSpPr>
          <p:spPr bwMode="auto">
            <a:xfrm>
              <a:off x="3964" y="3504"/>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03" name="Rectangle 181">
              <a:extLst>
                <a:ext uri="{FF2B5EF4-FFF2-40B4-BE49-F238E27FC236}">
                  <a16:creationId xmlns:a16="http://schemas.microsoft.com/office/drawing/2014/main" id="{7A77033C-6F64-4E4E-B7FF-829F652A103B}"/>
                </a:ext>
              </a:extLst>
            </p:cNvPr>
            <p:cNvSpPr>
              <a:spLocks noChangeArrowheads="1"/>
            </p:cNvSpPr>
            <p:nvPr/>
          </p:nvSpPr>
          <p:spPr bwMode="auto">
            <a:xfrm>
              <a:off x="3964" y="3169"/>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04" name="Rectangle 182">
              <a:extLst>
                <a:ext uri="{FF2B5EF4-FFF2-40B4-BE49-F238E27FC236}">
                  <a16:creationId xmlns:a16="http://schemas.microsoft.com/office/drawing/2014/main" id="{BFA8B7FD-5CAD-4C58-8FA2-DADAFC7B4C61}"/>
                </a:ext>
              </a:extLst>
            </p:cNvPr>
            <p:cNvSpPr>
              <a:spLocks noChangeArrowheads="1"/>
            </p:cNvSpPr>
            <p:nvPr/>
          </p:nvSpPr>
          <p:spPr bwMode="auto">
            <a:xfrm>
              <a:off x="3964" y="2833"/>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05" name="Rectangle 183">
              <a:extLst>
                <a:ext uri="{FF2B5EF4-FFF2-40B4-BE49-F238E27FC236}">
                  <a16:creationId xmlns:a16="http://schemas.microsoft.com/office/drawing/2014/main" id="{D5113B09-4DC9-4D44-8A46-0FBB43291BAC}"/>
                </a:ext>
              </a:extLst>
            </p:cNvPr>
            <p:cNvSpPr>
              <a:spLocks noChangeArrowheads="1"/>
            </p:cNvSpPr>
            <p:nvPr/>
          </p:nvSpPr>
          <p:spPr bwMode="auto">
            <a:xfrm>
              <a:off x="3964" y="2503"/>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0.4</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06" name="Line 184">
              <a:extLst>
                <a:ext uri="{FF2B5EF4-FFF2-40B4-BE49-F238E27FC236}">
                  <a16:creationId xmlns:a16="http://schemas.microsoft.com/office/drawing/2014/main" id="{E3442822-04B2-49AB-8700-FB941CDF1423}"/>
                </a:ext>
              </a:extLst>
            </p:cNvPr>
            <p:cNvSpPr>
              <a:spLocks noChangeShapeType="1"/>
            </p:cNvSpPr>
            <p:nvPr/>
          </p:nvSpPr>
          <p:spPr bwMode="auto">
            <a:xfrm>
              <a:off x="4094" y="3530"/>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07" name="Line 185">
              <a:extLst>
                <a:ext uri="{FF2B5EF4-FFF2-40B4-BE49-F238E27FC236}">
                  <a16:creationId xmlns:a16="http://schemas.microsoft.com/office/drawing/2014/main" id="{0FFDF885-75AB-44BC-AA24-828A1903BA54}"/>
                </a:ext>
              </a:extLst>
            </p:cNvPr>
            <p:cNvSpPr>
              <a:spLocks noChangeShapeType="1"/>
            </p:cNvSpPr>
            <p:nvPr/>
          </p:nvSpPr>
          <p:spPr bwMode="auto">
            <a:xfrm>
              <a:off x="4094" y="3195"/>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08" name="Line 186">
              <a:extLst>
                <a:ext uri="{FF2B5EF4-FFF2-40B4-BE49-F238E27FC236}">
                  <a16:creationId xmlns:a16="http://schemas.microsoft.com/office/drawing/2014/main" id="{D8192B6B-AEF4-40FF-AED3-07BABDC257C7}"/>
                </a:ext>
              </a:extLst>
            </p:cNvPr>
            <p:cNvSpPr>
              <a:spLocks noChangeShapeType="1"/>
            </p:cNvSpPr>
            <p:nvPr/>
          </p:nvSpPr>
          <p:spPr bwMode="auto">
            <a:xfrm>
              <a:off x="4094" y="2860"/>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09" name="Line 187">
              <a:extLst>
                <a:ext uri="{FF2B5EF4-FFF2-40B4-BE49-F238E27FC236}">
                  <a16:creationId xmlns:a16="http://schemas.microsoft.com/office/drawing/2014/main" id="{DB79D027-1B6E-40B7-B782-EF9882128115}"/>
                </a:ext>
              </a:extLst>
            </p:cNvPr>
            <p:cNvSpPr>
              <a:spLocks noChangeShapeType="1"/>
            </p:cNvSpPr>
            <p:nvPr/>
          </p:nvSpPr>
          <p:spPr bwMode="auto">
            <a:xfrm>
              <a:off x="4094" y="2530"/>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10" name="Line 188">
              <a:extLst>
                <a:ext uri="{FF2B5EF4-FFF2-40B4-BE49-F238E27FC236}">
                  <a16:creationId xmlns:a16="http://schemas.microsoft.com/office/drawing/2014/main" id="{130F5842-89B1-4BCF-9E43-AAA51E645DCD}"/>
                </a:ext>
              </a:extLst>
            </p:cNvPr>
            <p:cNvSpPr>
              <a:spLocks noChangeShapeType="1"/>
            </p:cNvSpPr>
            <p:nvPr/>
          </p:nvSpPr>
          <p:spPr bwMode="auto">
            <a:xfrm flipV="1">
              <a:off x="4220" y="3730"/>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11" name="Line 189">
              <a:extLst>
                <a:ext uri="{FF2B5EF4-FFF2-40B4-BE49-F238E27FC236}">
                  <a16:creationId xmlns:a16="http://schemas.microsoft.com/office/drawing/2014/main" id="{39F2D2E4-B4D6-4638-BAC2-4319483F8F8C}"/>
                </a:ext>
              </a:extLst>
            </p:cNvPr>
            <p:cNvSpPr>
              <a:spLocks noChangeShapeType="1"/>
            </p:cNvSpPr>
            <p:nvPr/>
          </p:nvSpPr>
          <p:spPr bwMode="auto">
            <a:xfrm flipV="1">
              <a:off x="4738" y="3730"/>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12" name="Line 190">
              <a:extLst>
                <a:ext uri="{FF2B5EF4-FFF2-40B4-BE49-F238E27FC236}">
                  <a16:creationId xmlns:a16="http://schemas.microsoft.com/office/drawing/2014/main" id="{BF8237DD-6D58-4557-ADA2-ED6DF8DB2E4C}"/>
                </a:ext>
              </a:extLst>
            </p:cNvPr>
            <p:cNvSpPr>
              <a:spLocks noChangeShapeType="1"/>
            </p:cNvSpPr>
            <p:nvPr/>
          </p:nvSpPr>
          <p:spPr bwMode="auto">
            <a:xfrm flipV="1">
              <a:off x="5256" y="3730"/>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13" name="Line 191">
              <a:extLst>
                <a:ext uri="{FF2B5EF4-FFF2-40B4-BE49-F238E27FC236}">
                  <a16:creationId xmlns:a16="http://schemas.microsoft.com/office/drawing/2014/main" id="{1886D9D1-7446-476E-B666-1AB34B8DA1CD}"/>
                </a:ext>
              </a:extLst>
            </p:cNvPr>
            <p:cNvSpPr>
              <a:spLocks noChangeShapeType="1"/>
            </p:cNvSpPr>
            <p:nvPr/>
          </p:nvSpPr>
          <p:spPr bwMode="auto">
            <a:xfrm flipV="1">
              <a:off x="5758" y="3730"/>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14" name="Line 192">
              <a:extLst>
                <a:ext uri="{FF2B5EF4-FFF2-40B4-BE49-F238E27FC236}">
                  <a16:creationId xmlns:a16="http://schemas.microsoft.com/office/drawing/2014/main" id="{FB19B640-C871-42FD-86E0-FC31C89C8916}"/>
                </a:ext>
              </a:extLst>
            </p:cNvPr>
            <p:cNvSpPr>
              <a:spLocks noChangeShapeType="1"/>
            </p:cNvSpPr>
            <p:nvPr/>
          </p:nvSpPr>
          <p:spPr bwMode="auto">
            <a:xfrm flipV="1">
              <a:off x="6276" y="3730"/>
              <a:ext cx="0" cy="21"/>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15" name="Rectangle 193">
              <a:extLst>
                <a:ext uri="{FF2B5EF4-FFF2-40B4-BE49-F238E27FC236}">
                  <a16:creationId xmlns:a16="http://schemas.microsoft.com/office/drawing/2014/main" id="{449CA403-8739-4E07-898A-2CEFC394FBB7}"/>
                </a:ext>
              </a:extLst>
            </p:cNvPr>
            <p:cNvSpPr>
              <a:spLocks noChangeArrowheads="1"/>
            </p:cNvSpPr>
            <p:nvPr/>
          </p:nvSpPr>
          <p:spPr bwMode="auto">
            <a:xfrm>
              <a:off x="4168" y="3766"/>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16" name="Rectangle 194">
              <a:extLst>
                <a:ext uri="{FF2B5EF4-FFF2-40B4-BE49-F238E27FC236}">
                  <a16:creationId xmlns:a16="http://schemas.microsoft.com/office/drawing/2014/main" id="{C9280AE6-2EE5-4496-9962-70B6D2A32B04}"/>
                </a:ext>
              </a:extLst>
            </p:cNvPr>
            <p:cNvSpPr>
              <a:spLocks noChangeArrowheads="1"/>
            </p:cNvSpPr>
            <p:nvPr/>
          </p:nvSpPr>
          <p:spPr bwMode="auto">
            <a:xfrm>
              <a:off x="4670" y="3766"/>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17" name="Rectangle 195">
              <a:extLst>
                <a:ext uri="{FF2B5EF4-FFF2-40B4-BE49-F238E27FC236}">
                  <a16:creationId xmlns:a16="http://schemas.microsoft.com/office/drawing/2014/main" id="{8884FF0F-261A-4450-98E2-04806473E754}"/>
                </a:ext>
              </a:extLst>
            </p:cNvPr>
            <p:cNvSpPr>
              <a:spLocks noChangeArrowheads="1"/>
            </p:cNvSpPr>
            <p:nvPr/>
          </p:nvSpPr>
          <p:spPr bwMode="auto">
            <a:xfrm>
              <a:off x="5188" y="3766"/>
              <a:ext cx="1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18" name="Rectangle 196">
              <a:extLst>
                <a:ext uri="{FF2B5EF4-FFF2-40B4-BE49-F238E27FC236}">
                  <a16:creationId xmlns:a16="http://schemas.microsoft.com/office/drawing/2014/main" id="{DED3F116-D236-4F7C-B0D0-DCBB9A15D798}"/>
                </a:ext>
              </a:extLst>
            </p:cNvPr>
            <p:cNvSpPr>
              <a:spLocks noChangeArrowheads="1"/>
            </p:cNvSpPr>
            <p:nvPr/>
          </p:nvSpPr>
          <p:spPr bwMode="auto">
            <a:xfrm>
              <a:off x="5695" y="3766"/>
              <a:ext cx="1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19" name="Rectangle 197">
              <a:extLst>
                <a:ext uri="{FF2B5EF4-FFF2-40B4-BE49-F238E27FC236}">
                  <a16:creationId xmlns:a16="http://schemas.microsoft.com/office/drawing/2014/main" id="{C4ED3D96-517A-4EDB-92F5-AE53E600D879}"/>
                </a:ext>
              </a:extLst>
            </p:cNvPr>
            <p:cNvSpPr>
              <a:spLocks noChangeArrowheads="1"/>
            </p:cNvSpPr>
            <p:nvPr/>
          </p:nvSpPr>
          <p:spPr bwMode="auto">
            <a:xfrm>
              <a:off x="6206" y="3766"/>
              <a:ext cx="1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20" name="Rectangle 198">
              <a:extLst>
                <a:ext uri="{FF2B5EF4-FFF2-40B4-BE49-F238E27FC236}">
                  <a16:creationId xmlns:a16="http://schemas.microsoft.com/office/drawing/2014/main" id="{437FB38E-A529-48FA-BC9C-FA660F67234E}"/>
                </a:ext>
              </a:extLst>
            </p:cNvPr>
            <p:cNvSpPr>
              <a:spLocks noChangeArrowheads="1"/>
            </p:cNvSpPr>
            <p:nvPr/>
          </p:nvSpPr>
          <p:spPr bwMode="auto">
            <a:xfrm>
              <a:off x="5136" y="3840"/>
              <a:ext cx="17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Time</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sp>
          <p:nvSpPr>
            <p:cNvPr id="421" name="Rectangle 199">
              <a:extLst>
                <a:ext uri="{FF2B5EF4-FFF2-40B4-BE49-F238E27FC236}">
                  <a16:creationId xmlns:a16="http://schemas.microsoft.com/office/drawing/2014/main" id="{CB4716C2-8177-45BE-BC01-59491FE94773}"/>
                </a:ext>
              </a:extLst>
            </p:cNvPr>
            <p:cNvSpPr>
              <a:spLocks noChangeArrowheads="1"/>
            </p:cNvSpPr>
            <p:nvPr/>
          </p:nvSpPr>
          <p:spPr bwMode="auto">
            <a:xfrm rot="16200000">
              <a:off x="3471" y="2988"/>
              <a:ext cx="79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422" name="Rectangle 200">
              <a:extLst>
                <a:ext uri="{FF2B5EF4-FFF2-40B4-BE49-F238E27FC236}">
                  <a16:creationId xmlns:a16="http://schemas.microsoft.com/office/drawing/2014/main" id="{BD9378DD-609D-4BFF-9516-34D9A754B5D4}"/>
                </a:ext>
              </a:extLst>
            </p:cNvPr>
            <p:cNvSpPr>
              <a:spLocks noChangeArrowheads="1"/>
            </p:cNvSpPr>
            <p:nvPr/>
          </p:nvSpPr>
          <p:spPr bwMode="auto">
            <a:xfrm>
              <a:off x="6438" y="2698"/>
              <a:ext cx="675" cy="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3" name="Rectangle 201">
              <a:extLst>
                <a:ext uri="{FF2B5EF4-FFF2-40B4-BE49-F238E27FC236}">
                  <a16:creationId xmlns:a16="http://schemas.microsoft.com/office/drawing/2014/main" id="{6EF7E5E0-810A-49A2-A10F-21C840889692}"/>
                </a:ext>
              </a:extLst>
            </p:cNvPr>
            <p:cNvSpPr>
              <a:spLocks noChangeArrowheads="1"/>
            </p:cNvSpPr>
            <p:nvPr/>
          </p:nvSpPr>
          <p:spPr bwMode="auto">
            <a:xfrm>
              <a:off x="6480" y="2740"/>
              <a:ext cx="53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24" name="Rectangle 202">
              <a:extLst>
                <a:ext uri="{FF2B5EF4-FFF2-40B4-BE49-F238E27FC236}">
                  <a16:creationId xmlns:a16="http://schemas.microsoft.com/office/drawing/2014/main" id="{8782D5DA-7646-42A6-9B33-B39C872256E0}"/>
                </a:ext>
              </a:extLst>
            </p:cNvPr>
            <p:cNvSpPr>
              <a:spLocks noChangeArrowheads="1"/>
            </p:cNvSpPr>
            <p:nvPr/>
          </p:nvSpPr>
          <p:spPr bwMode="auto">
            <a:xfrm>
              <a:off x="6480" y="2855"/>
              <a:ext cx="120" cy="12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5" name="Line 203">
              <a:extLst>
                <a:ext uri="{FF2B5EF4-FFF2-40B4-BE49-F238E27FC236}">
                  <a16:creationId xmlns:a16="http://schemas.microsoft.com/office/drawing/2014/main" id="{FB37B180-732E-4430-A3BB-D9412FC0DDEC}"/>
                </a:ext>
              </a:extLst>
            </p:cNvPr>
            <p:cNvSpPr>
              <a:spLocks noChangeShapeType="1"/>
            </p:cNvSpPr>
            <p:nvPr/>
          </p:nvSpPr>
          <p:spPr bwMode="auto">
            <a:xfrm>
              <a:off x="6490" y="2912"/>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6" name="Line 204">
              <a:extLst>
                <a:ext uri="{FF2B5EF4-FFF2-40B4-BE49-F238E27FC236}">
                  <a16:creationId xmlns:a16="http://schemas.microsoft.com/office/drawing/2014/main" id="{4E405095-677A-41BA-8D32-E61FBD889E34}"/>
                </a:ext>
              </a:extLst>
            </p:cNvPr>
            <p:cNvSpPr>
              <a:spLocks noChangeShapeType="1"/>
            </p:cNvSpPr>
            <p:nvPr/>
          </p:nvSpPr>
          <p:spPr bwMode="auto">
            <a:xfrm>
              <a:off x="6490" y="2912"/>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7" name="Line 205">
              <a:extLst>
                <a:ext uri="{FF2B5EF4-FFF2-40B4-BE49-F238E27FC236}">
                  <a16:creationId xmlns:a16="http://schemas.microsoft.com/office/drawing/2014/main" id="{E85BBC06-6C8E-408F-A003-449D143164CC}"/>
                </a:ext>
              </a:extLst>
            </p:cNvPr>
            <p:cNvSpPr>
              <a:spLocks noChangeShapeType="1"/>
            </p:cNvSpPr>
            <p:nvPr/>
          </p:nvSpPr>
          <p:spPr bwMode="auto">
            <a:xfrm>
              <a:off x="6490" y="2912"/>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8" name="Line 206">
              <a:extLst>
                <a:ext uri="{FF2B5EF4-FFF2-40B4-BE49-F238E27FC236}">
                  <a16:creationId xmlns:a16="http://schemas.microsoft.com/office/drawing/2014/main" id="{EF442863-1D40-4AC9-877C-8740933FD0DD}"/>
                </a:ext>
              </a:extLst>
            </p:cNvPr>
            <p:cNvSpPr>
              <a:spLocks noChangeShapeType="1"/>
            </p:cNvSpPr>
            <p:nvPr/>
          </p:nvSpPr>
          <p:spPr bwMode="auto">
            <a:xfrm>
              <a:off x="6490" y="2912"/>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9" name="Rectangle 207">
              <a:extLst>
                <a:ext uri="{FF2B5EF4-FFF2-40B4-BE49-F238E27FC236}">
                  <a16:creationId xmlns:a16="http://schemas.microsoft.com/office/drawing/2014/main" id="{6CF54B40-9EF5-4855-B517-3CE27347D7A2}"/>
                </a:ext>
              </a:extLst>
            </p:cNvPr>
            <p:cNvSpPr>
              <a:spLocks noChangeArrowheads="1"/>
            </p:cNvSpPr>
            <p:nvPr/>
          </p:nvSpPr>
          <p:spPr bwMode="auto">
            <a:xfrm>
              <a:off x="6480" y="2975"/>
              <a:ext cx="120" cy="121"/>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0" name="Line 208">
              <a:extLst>
                <a:ext uri="{FF2B5EF4-FFF2-40B4-BE49-F238E27FC236}">
                  <a16:creationId xmlns:a16="http://schemas.microsoft.com/office/drawing/2014/main" id="{3B325F77-936B-42FC-AFF7-A2B7C9AE54B3}"/>
                </a:ext>
              </a:extLst>
            </p:cNvPr>
            <p:cNvSpPr>
              <a:spLocks noChangeShapeType="1"/>
            </p:cNvSpPr>
            <p:nvPr/>
          </p:nvSpPr>
          <p:spPr bwMode="auto">
            <a:xfrm>
              <a:off x="6490" y="3033"/>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1" name="Line 209">
              <a:extLst>
                <a:ext uri="{FF2B5EF4-FFF2-40B4-BE49-F238E27FC236}">
                  <a16:creationId xmlns:a16="http://schemas.microsoft.com/office/drawing/2014/main" id="{75391D46-6874-417D-8373-69C6AAE63A4C}"/>
                </a:ext>
              </a:extLst>
            </p:cNvPr>
            <p:cNvSpPr>
              <a:spLocks noChangeShapeType="1"/>
            </p:cNvSpPr>
            <p:nvPr/>
          </p:nvSpPr>
          <p:spPr bwMode="auto">
            <a:xfrm>
              <a:off x="6490" y="3033"/>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2" name="Line 210">
              <a:extLst>
                <a:ext uri="{FF2B5EF4-FFF2-40B4-BE49-F238E27FC236}">
                  <a16:creationId xmlns:a16="http://schemas.microsoft.com/office/drawing/2014/main" id="{B95D9F2B-805A-4BF1-AFF8-81A9C14B8A19}"/>
                </a:ext>
              </a:extLst>
            </p:cNvPr>
            <p:cNvSpPr>
              <a:spLocks noChangeShapeType="1"/>
            </p:cNvSpPr>
            <p:nvPr/>
          </p:nvSpPr>
          <p:spPr bwMode="auto">
            <a:xfrm>
              <a:off x="6490" y="3033"/>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3" name="Line 211">
              <a:extLst>
                <a:ext uri="{FF2B5EF4-FFF2-40B4-BE49-F238E27FC236}">
                  <a16:creationId xmlns:a16="http://schemas.microsoft.com/office/drawing/2014/main" id="{D8057A64-77BD-40D4-B66F-E2914708128F}"/>
                </a:ext>
              </a:extLst>
            </p:cNvPr>
            <p:cNvSpPr>
              <a:spLocks noChangeShapeType="1"/>
            </p:cNvSpPr>
            <p:nvPr/>
          </p:nvSpPr>
          <p:spPr bwMode="auto">
            <a:xfrm>
              <a:off x="6490" y="3033"/>
              <a:ext cx="94"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4" name="Rectangle 212">
              <a:extLst>
                <a:ext uri="{FF2B5EF4-FFF2-40B4-BE49-F238E27FC236}">
                  <a16:creationId xmlns:a16="http://schemas.microsoft.com/office/drawing/2014/main" id="{9A2ACB33-D02D-41E7-A84E-E5F89A6C542C}"/>
                </a:ext>
              </a:extLst>
            </p:cNvPr>
            <p:cNvSpPr>
              <a:spLocks noChangeArrowheads="1"/>
            </p:cNvSpPr>
            <p:nvPr/>
          </p:nvSpPr>
          <p:spPr bwMode="auto">
            <a:xfrm>
              <a:off x="6480" y="3096"/>
              <a:ext cx="120" cy="12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5" name="Line 213">
              <a:extLst>
                <a:ext uri="{FF2B5EF4-FFF2-40B4-BE49-F238E27FC236}">
                  <a16:creationId xmlns:a16="http://schemas.microsoft.com/office/drawing/2014/main" id="{46887F7F-4527-4D54-B7B4-EB13EE6715EB}"/>
                </a:ext>
              </a:extLst>
            </p:cNvPr>
            <p:cNvSpPr>
              <a:spLocks noChangeShapeType="1"/>
            </p:cNvSpPr>
            <p:nvPr/>
          </p:nvSpPr>
          <p:spPr bwMode="auto">
            <a:xfrm>
              <a:off x="6490" y="3153"/>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6" name="Line 214">
              <a:extLst>
                <a:ext uri="{FF2B5EF4-FFF2-40B4-BE49-F238E27FC236}">
                  <a16:creationId xmlns:a16="http://schemas.microsoft.com/office/drawing/2014/main" id="{021CCB23-8051-4473-A3D9-CAF0FA6E208D}"/>
                </a:ext>
              </a:extLst>
            </p:cNvPr>
            <p:cNvSpPr>
              <a:spLocks noChangeShapeType="1"/>
            </p:cNvSpPr>
            <p:nvPr/>
          </p:nvSpPr>
          <p:spPr bwMode="auto">
            <a:xfrm>
              <a:off x="6490" y="3153"/>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7" name="Line 215">
              <a:extLst>
                <a:ext uri="{FF2B5EF4-FFF2-40B4-BE49-F238E27FC236}">
                  <a16:creationId xmlns:a16="http://schemas.microsoft.com/office/drawing/2014/main" id="{6D420DE4-E8B2-4238-B904-FE3BB0F2D74A}"/>
                </a:ext>
              </a:extLst>
            </p:cNvPr>
            <p:cNvSpPr>
              <a:spLocks noChangeShapeType="1"/>
            </p:cNvSpPr>
            <p:nvPr/>
          </p:nvSpPr>
          <p:spPr bwMode="auto">
            <a:xfrm>
              <a:off x="6490" y="3153"/>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8" name="Line 216">
              <a:extLst>
                <a:ext uri="{FF2B5EF4-FFF2-40B4-BE49-F238E27FC236}">
                  <a16:creationId xmlns:a16="http://schemas.microsoft.com/office/drawing/2014/main" id="{3245FEEF-2A65-4C32-9384-5FB803A12835}"/>
                </a:ext>
              </a:extLst>
            </p:cNvPr>
            <p:cNvSpPr>
              <a:spLocks noChangeShapeType="1"/>
            </p:cNvSpPr>
            <p:nvPr/>
          </p:nvSpPr>
          <p:spPr bwMode="auto">
            <a:xfrm>
              <a:off x="6490" y="3153"/>
              <a:ext cx="94"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9" name="Rectangle 217">
              <a:extLst>
                <a:ext uri="{FF2B5EF4-FFF2-40B4-BE49-F238E27FC236}">
                  <a16:creationId xmlns:a16="http://schemas.microsoft.com/office/drawing/2014/main" id="{EB67FB0C-A9AF-4541-8CF4-21AA893A6EB1}"/>
                </a:ext>
              </a:extLst>
            </p:cNvPr>
            <p:cNvSpPr>
              <a:spLocks noChangeArrowheads="1"/>
            </p:cNvSpPr>
            <p:nvPr/>
          </p:nvSpPr>
          <p:spPr bwMode="auto">
            <a:xfrm>
              <a:off x="6480" y="3216"/>
              <a:ext cx="120" cy="121"/>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0" name="Line 218">
              <a:extLst>
                <a:ext uri="{FF2B5EF4-FFF2-40B4-BE49-F238E27FC236}">
                  <a16:creationId xmlns:a16="http://schemas.microsoft.com/office/drawing/2014/main" id="{BA27A6BD-CF5B-47F4-9936-722DABC66FFB}"/>
                </a:ext>
              </a:extLst>
            </p:cNvPr>
            <p:cNvSpPr>
              <a:spLocks noChangeShapeType="1"/>
            </p:cNvSpPr>
            <p:nvPr/>
          </p:nvSpPr>
          <p:spPr bwMode="auto">
            <a:xfrm>
              <a:off x="6490" y="3274"/>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1" name="Line 219">
              <a:extLst>
                <a:ext uri="{FF2B5EF4-FFF2-40B4-BE49-F238E27FC236}">
                  <a16:creationId xmlns:a16="http://schemas.microsoft.com/office/drawing/2014/main" id="{918D6B59-5E8F-4492-9AEE-D7C6EC0F168D}"/>
                </a:ext>
              </a:extLst>
            </p:cNvPr>
            <p:cNvSpPr>
              <a:spLocks noChangeShapeType="1"/>
            </p:cNvSpPr>
            <p:nvPr/>
          </p:nvSpPr>
          <p:spPr bwMode="auto">
            <a:xfrm>
              <a:off x="6490" y="3274"/>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2" name="Line 220">
              <a:extLst>
                <a:ext uri="{FF2B5EF4-FFF2-40B4-BE49-F238E27FC236}">
                  <a16:creationId xmlns:a16="http://schemas.microsoft.com/office/drawing/2014/main" id="{AADBC7C8-F207-4405-9544-AD9399A6CC0E}"/>
                </a:ext>
              </a:extLst>
            </p:cNvPr>
            <p:cNvSpPr>
              <a:spLocks noChangeShapeType="1"/>
            </p:cNvSpPr>
            <p:nvPr/>
          </p:nvSpPr>
          <p:spPr bwMode="auto">
            <a:xfrm>
              <a:off x="6490" y="3274"/>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3" name="Line 221">
              <a:extLst>
                <a:ext uri="{FF2B5EF4-FFF2-40B4-BE49-F238E27FC236}">
                  <a16:creationId xmlns:a16="http://schemas.microsoft.com/office/drawing/2014/main" id="{10417979-BD35-456F-B5A7-91B330464FF3}"/>
                </a:ext>
              </a:extLst>
            </p:cNvPr>
            <p:cNvSpPr>
              <a:spLocks noChangeShapeType="1"/>
            </p:cNvSpPr>
            <p:nvPr/>
          </p:nvSpPr>
          <p:spPr bwMode="auto">
            <a:xfrm>
              <a:off x="6490" y="3274"/>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4" name="Rectangle 222">
              <a:extLst>
                <a:ext uri="{FF2B5EF4-FFF2-40B4-BE49-F238E27FC236}">
                  <a16:creationId xmlns:a16="http://schemas.microsoft.com/office/drawing/2014/main" id="{936F2408-1A37-4D1D-9BB4-D925B9D8ABAE}"/>
                </a:ext>
              </a:extLst>
            </p:cNvPr>
            <p:cNvSpPr>
              <a:spLocks noChangeArrowheads="1"/>
            </p:cNvSpPr>
            <p:nvPr/>
          </p:nvSpPr>
          <p:spPr bwMode="auto">
            <a:xfrm>
              <a:off x="6637" y="2886"/>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2-inch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45" name="Rectangle 223">
              <a:extLst>
                <a:ext uri="{FF2B5EF4-FFF2-40B4-BE49-F238E27FC236}">
                  <a16:creationId xmlns:a16="http://schemas.microsoft.com/office/drawing/2014/main" id="{59FB4743-C79C-4238-92EB-A96029FF73E0}"/>
                </a:ext>
              </a:extLst>
            </p:cNvPr>
            <p:cNvSpPr>
              <a:spLocks noChangeArrowheads="1"/>
            </p:cNvSpPr>
            <p:nvPr/>
          </p:nvSpPr>
          <p:spPr bwMode="auto">
            <a:xfrm>
              <a:off x="6637" y="3006"/>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4-inch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46" name="Rectangle 224">
              <a:extLst>
                <a:ext uri="{FF2B5EF4-FFF2-40B4-BE49-F238E27FC236}">
                  <a16:creationId xmlns:a16="http://schemas.microsoft.com/office/drawing/2014/main" id="{394663E6-AD12-4C00-8CCE-7375D3B6D9FC}"/>
                </a:ext>
              </a:extLst>
            </p:cNvPr>
            <p:cNvSpPr>
              <a:spLocks noChangeArrowheads="1"/>
            </p:cNvSpPr>
            <p:nvPr/>
          </p:nvSpPr>
          <p:spPr bwMode="auto">
            <a:xfrm>
              <a:off x="6637" y="3127"/>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8-inch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47" name="Rectangle 225">
              <a:extLst>
                <a:ext uri="{FF2B5EF4-FFF2-40B4-BE49-F238E27FC236}">
                  <a16:creationId xmlns:a16="http://schemas.microsoft.com/office/drawing/2014/main" id="{555E05FF-995B-4D97-A009-1D8A62533844}"/>
                </a:ext>
              </a:extLst>
            </p:cNvPr>
            <p:cNvSpPr>
              <a:spLocks noChangeArrowheads="1"/>
            </p:cNvSpPr>
            <p:nvPr/>
          </p:nvSpPr>
          <p:spPr bwMode="auto">
            <a:xfrm>
              <a:off x="6637" y="3247"/>
              <a:ext cx="3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48" name="Rectangle 226">
              <a:extLst>
                <a:ext uri="{FF2B5EF4-FFF2-40B4-BE49-F238E27FC236}">
                  <a16:creationId xmlns:a16="http://schemas.microsoft.com/office/drawing/2014/main" id="{7EAA1642-2E6F-4FA0-8CA6-6F042502A00B}"/>
                </a:ext>
              </a:extLst>
            </p:cNvPr>
            <p:cNvSpPr>
              <a:spLocks noChangeArrowheads="1"/>
            </p:cNvSpPr>
            <p:nvPr/>
          </p:nvSpPr>
          <p:spPr bwMode="auto">
            <a:xfrm>
              <a:off x="4115" y="2221"/>
              <a:ext cx="25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WNCH</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449" name="Rectangle 227">
              <a:extLst>
                <a:ext uri="{FF2B5EF4-FFF2-40B4-BE49-F238E27FC236}">
                  <a16:creationId xmlns:a16="http://schemas.microsoft.com/office/drawing/2014/main" id="{D87E7D9A-9A40-4E92-837C-272EEA037242}"/>
                </a:ext>
              </a:extLst>
            </p:cNvPr>
            <p:cNvSpPr>
              <a:spLocks noChangeArrowheads="1"/>
            </p:cNvSpPr>
            <p:nvPr/>
          </p:nvSpPr>
          <p:spPr bwMode="auto">
            <a:xfrm>
              <a:off x="4115" y="2100"/>
              <a:ext cx="191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SMAP vs.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100" b="0" i="0" u="none" strike="noStrike" cap="none" normalizeH="0" baseline="0" dirty="0">
                  <a:ln>
                    <a:noFill/>
                  </a:ln>
                  <a:solidFill>
                    <a:srgbClr val="3E4268"/>
                  </a:solidFill>
                  <a:effectLst/>
                  <a:latin typeface="Century Gothic" panose="020B0502020202020204" pitchFamily="34" charset="0"/>
                </a:rPr>
                <a:t> Daily 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grpSp>
      <p:sp>
        <p:nvSpPr>
          <p:cNvPr id="297" name="TextBox 296">
            <a:extLst>
              <a:ext uri="{FF2B5EF4-FFF2-40B4-BE49-F238E27FC236}">
                <a16:creationId xmlns:a16="http://schemas.microsoft.com/office/drawing/2014/main" id="{579935DF-41AB-9849-B66A-5A32E3DCAAC0}"/>
              </a:ext>
            </a:extLst>
          </p:cNvPr>
          <p:cNvSpPr txBox="1"/>
          <p:nvPr/>
        </p:nvSpPr>
        <p:spPr>
          <a:xfrm>
            <a:off x="10268998" y="4376605"/>
            <a:ext cx="1055468" cy="1266957"/>
          </a:xfrm>
          <a:prstGeom prst="rect">
            <a:avLst/>
          </a:prstGeom>
          <a:solidFill>
            <a:schemeClr val="bg1"/>
          </a:solidFill>
        </p:spPr>
        <p:txBody>
          <a:bodyPr wrap="square" rtlCol="0">
            <a:spAutoFit/>
          </a:bodyPr>
          <a:lstStyle/>
          <a:p>
            <a:endParaRPr lang="en-US" dirty="0"/>
          </a:p>
        </p:txBody>
      </p:sp>
      <p:grpSp>
        <p:nvGrpSpPr>
          <p:cNvPr id="8" name="Group 4">
            <a:extLst>
              <a:ext uri="{FF2B5EF4-FFF2-40B4-BE49-F238E27FC236}">
                <a16:creationId xmlns:a16="http://schemas.microsoft.com/office/drawing/2014/main" id="{AAA83376-85D1-4DBA-9F87-56D113FEAF61}"/>
              </a:ext>
            </a:extLst>
          </p:cNvPr>
          <p:cNvGrpSpPr>
            <a:grpSpLocks noChangeAspect="1"/>
          </p:cNvGrpSpPr>
          <p:nvPr/>
        </p:nvGrpSpPr>
        <p:grpSpPr bwMode="auto">
          <a:xfrm>
            <a:off x="6026150" y="342900"/>
            <a:ext cx="5065713" cy="2865438"/>
            <a:chOff x="3796" y="216"/>
            <a:chExt cx="3191" cy="1805"/>
          </a:xfrm>
        </p:grpSpPr>
        <p:sp>
          <p:nvSpPr>
            <p:cNvPr id="9" name="AutoShape 3">
              <a:extLst>
                <a:ext uri="{FF2B5EF4-FFF2-40B4-BE49-F238E27FC236}">
                  <a16:creationId xmlns:a16="http://schemas.microsoft.com/office/drawing/2014/main" id="{9190952E-2BD4-4521-A063-A0514726701C}"/>
                </a:ext>
              </a:extLst>
            </p:cNvPr>
            <p:cNvSpPr>
              <a:spLocks noChangeAspect="1" noChangeArrowheads="1" noTextEdit="1"/>
            </p:cNvSpPr>
            <p:nvPr/>
          </p:nvSpPr>
          <p:spPr bwMode="auto">
            <a:xfrm>
              <a:off x="3840" y="216"/>
              <a:ext cx="3137"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 name="Rectangle 5">
              <a:extLst>
                <a:ext uri="{FF2B5EF4-FFF2-40B4-BE49-F238E27FC236}">
                  <a16:creationId xmlns:a16="http://schemas.microsoft.com/office/drawing/2014/main" id="{EE52D816-FBCC-41C2-84A6-508F8588AE38}"/>
                </a:ext>
              </a:extLst>
            </p:cNvPr>
            <p:cNvSpPr>
              <a:spLocks noChangeArrowheads="1"/>
            </p:cNvSpPr>
            <p:nvPr/>
          </p:nvSpPr>
          <p:spPr bwMode="auto">
            <a:xfrm>
              <a:off x="3840" y="216"/>
              <a:ext cx="3147" cy="18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11" name="Rectangle 6">
              <a:extLst>
                <a:ext uri="{FF2B5EF4-FFF2-40B4-BE49-F238E27FC236}">
                  <a16:creationId xmlns:a16="http://schemas.microsoft.com/office/drawing/2014/main" id="{C7D54137-2B21-4973-B006-989312ED7A35}"/>
                </a:ext>
              </a:extLst>
            </p:cNvPr>
            <p:cNvSpPr>
              <a:spLocks noChangeArrowheads="1"/>
            </p:cNvSpPr>
            <p:nvPr/>
          </p:nvSpPr>
          <p:spPr bwMode="auto">
            <a:xfrm>
              <a:off x="3840" y="216"/>
              <a:ext cx="3147" cy="1805"/>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 name="Rectangle 7">
              <a:extLst>
                <a:ext uri="{FF2B5EF4-FFF2-40B4-BE49-F238E27FC236}">
                  <a16:creationId xmlns:a16="http://schemas.microsoft.com/office/drawing/2014/main" id="{34B31028-1014-4396-8260-92FA39907CFC}"/>
                </a:ext>
              </a:extLst>
            </p:cNvPr>
            <p:cNvSpPr>
              <a:spLocks noChangeArrowheads="1"/>
            </p:cNvSpPr>
            <p:nvPr/>
          </p:nvSpPr>
          <p:spPr bwMode="auto">
            <a:xfrm>
              <a:off x="4085" y="476"/>
              <a:ext cx="2148" cy="132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 name="Line 8">
              <a:extLst>
                <a:ext uri="{FF2B5EF4-FFF2-40B4-BE49-F238E27FC236}">
                  <a16:creationId xmlns:a16="http://schemas.microsoft.com/office/drawing/2014/main" id="{1DF8F344-DB0E-4C90-9FD9-D504C3230504}"/>
                </a:ext>
              </a:extLst>
            </p:cNvPr>
            <p:cNvSpPr>
              <a:spLocks noChangeShapeType="1"/>
            </p:cNvSpPr>
            <p:nvPr/>
          </p:nvSpPr>
          <p:spPr bwMode="auto">
            <a:xfrm>
              <a:off x="4085" y="1601"/>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 name="Line 9">
              <a:extLst>
                <a:ext uri="{FF2B5EF4-FFF2-40B4-BE49-F238E27FC236}">
                  <a16:creationId xmlns:a16="http://schemas.microsoft.com/office/drawing/2014/main" id="{0A7680D6-C448-44F0-A241-61D4B80C3D72}"/>
                </a:ext>
              </a:extLst>
            </p:cNvPr>
            <p:cNvSpPr>
              <a:spLocks noChangeShapeType="1"/>
            </p:cNvSpPr>
            <p:nvPr/>
          </p:nvSpPr>
          <p:spPr bwMode="auto">
            <a:xfrm>
              <a:off x="4085" y="1316"/>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Line 10">
              <a:extLst>
                <a:ext uri="{FF2B5EF4-FFF2-40B4-BE49-F238E27FC236}">
                  <a16:creationId xmlns:a16="http://schemas.microsoft.com/office/drawing/2014/main" id="{1EA2EAC8-4817-4D3E-BEA5-EFA831535885}"/>
                </a:ext>
              </a:extLst>
            </p:cNvPr>
            <p:cNvSpPr>
              <a:spLocks noChangeShapeType="1"/>
            </p:cNvSpPr>
            <p:nvPr/>
          </p:nvSpPr>
          <p:spPr bwMode="auto">
            <a:xfrm>
              <a:off x="4085" y="1036"/>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6" name="Line 11">
              <a:extLst>
                <a:ext uri="{FF2B5EF4-FFF2-40B4-BE49-F238E27FC236}">
                  <a16:creationId xmlns:a16="http://schemas.microsoft.com/office/drawing/2014/main" id="{0C8C6FAF-0685-4CDD-B3B7-0C966567E717}"/>
                </a:ext>
              </a:extLst>
            </p:cNvPr>
            <p:cNvSpPr>
              <a:spLocks noChangeShapeType="1"/>
            </p:cNvSpPr>
            <p:nvPr/>
          </p:nvSpPr>
          <p:spPr bwMode="auto">
            <a:xfrm>
              <a:off x="4085" y="751"/>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7" name="Line 12">
              <a:extLst>
                <a:ext uri="{FF2B5EF4-FFF2-40B4-BE49-F238E27FC236}">
                  <a16:creationId xmlns:a16="http://schemas.microsoft.com/office/drawing/2014/main" id="{ECE70D11-1784-4D87-8D28-06CD98181338}"/>
                </a:ext>
              </a:extLst>
            </p:cNvPr>
            <p:cNvSpPr>
              <a:spLocks noChangeShapeType="1"/>
            </p:cNvSpPr>
            <p:nvPr/>
          </p:nvSpPr>
          <p:spPr bwMode="auto">
            <a:xfrm flipV="1">
              <a:off x="4430"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13">
              <a:extLst>
                <a:ext uri="{FF2B5EF4-FFF2-40B4-BE49-F238E27FC236}">
                  <a16:creationId xmlns:a16="http://schemas.microsoft.com/office/drawing/2014/main" id="{EE490E77-17B8-4788-9FCC-E93510B13576}"/>
                </a:ext>
              </a:extLst>
            </p:cNvPr>
            <p:cNvSpPr>
              <a:spLocks noChangeShapeType="1"/>
            </p:cNvSpPr>
            <p:nvPr/>
          </p:nvSpPr>
          <p:spPr bwMode="auto">
            <a:xfrm flipV="1">
              <a:off x="4924"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9" name="Line 14">
              <a:extLst>
                <a:ext uri="{FF2B5EF4-FFF2-40B4-BE49-F238E27FC236}">
                  <a16:creationId xmlns:a16="http://schemas.microsoft.com/office/drawing/2014/main" id="{A7986E98-6223-46F5-BAF2-322731255CCF}"/>
                </a:ext>
              </a:extLst>
            </p:cNvPr>
            <p:cNvSpPr>
              <a:spLocks noChangeShapeType="1"/>
            </p:cNvSpPr>
            <p:nvPr/>
          </p:nvSpPr>
          <p:spPr bwMode="auto">
            <a:xfrm flipV="1">
              <a:off x="5414"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0" name="Line 15">
              <a:extLst>
                <a:ext uri="{FF2B5EF4-FFF2-40B4-BE49-F238E27FC236}">
                  <a16:creationId xmlns:a16="http://schemas.microsoft.com/office/drawing/2014/main" id="{0DCFB73C-6E68-4B4B-9A95-3FF9471D5092}"/>
                </a:ext>
              </a:extLst>
            </p:cNvPr>
            <p:cNvSpPr>
              <a:spLocks noChangeShapeType="1"/>
            </p:cNvSpPr>
            <p:nvPr/>
          </p:nvSpPr>
          <p:spPr bwMode="auto">
            <a:xfrm flipV="1">
              <a:off x="5903"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 name="Line 16">
              <a:extLst>
                <a:ext uri="{FF2B5EF4-FFF2-40B4-BE49-F238E27FC236}">
                  <a16:creationId xmlns:a16="http://schemas.microsoft.com/office/drawing/2014/main" id="{D550E474-2CFF-4383-B445-A99414C167C0}"/>
                </a:ext>
              </a:extLst>
            </p:cNvPr>
            <p:cNvSpPr>
              <a:spLocks noChangeShapeType="1"/>
            </p:cNvSpPr>
            <p:nvPr/>
          </p:nvSpPr>
          <p:spPr bwMode="auto">
            <a:xfrm>
              <a:off x="4085" y="1741"/>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2" name="Line 17">
              <a:extLst>
                <a:ext uri="{FF2B5EF4-FFF2-40B4-BE49-F238E27FC236}">
                  <a16:creationId xmlns:a16="http://schemas.microsoft.com/office/drawing/2014/main" id="{A49FCFE0-99D5-4F15-9459-8DC4C1D6E118}"/>
                </a:ext>
              </a:extLst>
            </p:cNvPr>
            <p:cNvSpPr>
              <a:spLocks noChangeShapeType="1"/>
            </p:cNvSpPr>
            <p:nvPr/>
          </p:nvSpPr>
          <p:spPr bwMode="auto">
            <a:xfrm>
              <a:off x="4085" y="1461"/>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3" name="Line 18">
              <a:extLst>
                <a:ext uri="{FF2B5EF4-FFF2-40B4-BE49-F238E27FC236}">
                  <a16:creationId xmlns:a16="http://schemas.microsoft.com/office/drawing/2014/main" id="{04744FA0-B544-4731-8449-7EE039AA1C10}"/>
                </a:ext>
              </a:extLst>
            </p:cNvPr>
            <p:cNvSpPr>
              <a:spLocks noChangeShapeType="1"/>
            </p:cNvSpPr>
            <p:nvPr/>
          </p:nvSpPr>
          <p:spPr bwMode="auto">
            <a:xfrm>
              <a:off x="4085" y="1176"/>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Line 19">
              <a:extLst>
                <a:ext uri="{FF2B5EF4-FFF2-40B4-BE49-F238E27FC236}">
                  <a16:creationId xmlns:a16="http://schemas.microsoft.com/office/drawing/2014/main" id="{4DDF20AC-CCF1-4AAA-AD00-6A0A36CB40B0}"/>
                </a:ext>
              </a:extLst>
            </p:cNvPr>
            <p:cNvSpPr>
              <a:spLocks noChangeShapeType="1"/>
            </p:cNvSpPr>
            <p:nvPr/>
          </p:nvSpPr>
          <p:spPr bwMode="auto">
            <a:xfrm>
              <a:off x="4085" y="896"/>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 name="Line 20">
              <a:extLst>
                <a:ext uri="{FF2B5EF4-FFF2-40B4-BE49-F238E27FC236}">
                  <a16:creationId xmlns:a16="http://schemas.microsoft.com/office/drawing/2014/main" id="{2A2B45EC-08B2-408B-B594-9634635C891C}"/>
                </a:ext>
              </a:extLst>
            </p:cNvPr>
            <p:cNvSpPr>
              <a:spLocks noChangeShapeType="1"/>
            </p:cNvSpPr>
            <p:nvPr/>
          </p:nvSpPr>
          <p:spPr bwMode="auto">
            <a:xfrm>
              <a:off x="4085" y="611"/>
              <a:ext cx="2148"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6" name="Line 21">
              <a:extLst>
                <a:ext uri="{FF2B5EF4-FFF2-40B4-BE49-F238E27FC236}">
                  <a16:creationId xmlns:a16="http://schemas.microsoft.com/office/drawing/2014/main" id="{13C77F89-C6CF-4B1B-A072-45730705FFDA}"/>
                </a:ext>
              </a:extLst>
            </p:cNvPr>
            <p:cNvSpPr>
              <a:spLocks noChangeShapeType="1"/>
            </p:cNvSpPr>
            <p:nvPr/>
          </p:nvSpPr>
          <p:spPr bwMode="auto">
            <a:xfrm flipV="1">
              <a:off x="4185"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 name="Line 22">
              <a:extLst>
                <a:ext uri="{FF2B5EF4-FFF2-40B4-BE49-F238E27FC236}">
                  <a16:creationId xmlns:a16="http://schemas.microsoft.com/office/drawing/2014/main" id="{11C9E1DA-1F06-416F-9117-5D3EE59340DC}"/>
                </a:ext>
              </a:extLst>
            </p:cNvPr>
            <p:cNvSpPr>
              <a:spLocks noChangeShapeType="1"/>
            </p:cNvSpPr>
            <p:nvPr/>
          </p:nvSpPr>
          <p:spPr bwMode="auto">
            <a:xfrm flipV="1">
              <a:off x="4679"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 name="Line 23">
              <a:extLst>
                <a:ext uri="{FF2B5EF4-FFF2-40B4-BE49-F238E27FC236}">
                  <a16:creationId xmlns:a16="http://schemas.microsoft.com/office/drawing/2014/main" id="{A605730C-3E7E-47AC-9BA0-E41D4743B97A}"/>
                </a:ext>
              </a:extLst>
            </p:cNvPr>
            <p:cNvSpPr>
              <a:spLocks noChangeShapeType="1"/>
            </p:cNvSpPr>
            <p:nvPr/>
          </p:nvSpPr>
          <p:spPr bwMode="auto">
            <a:xfrm flipV="1">
              <a:off x="5174"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 name="Line 24">
              <a:extLst>
                <a:ext uri="{FF2B5EF4-FFF2-40B4-BE49-F238E27FC236}">
                  <a16:creationId xmlns:a16="http://schemas.microsoft.com/office/drawing/2014/main" id="{9550A82D-27A3-4FC3-8155-020C7BF9D695}"/>
                </a:ext>
              </a:extLst>
            </p:cNvPr>
            <p:cNvSpPr>
              <a:spLocks noChangeShapeType="1"/>
            </p:cNvSpPr>
            <p:nvPr/>
          </p:nvSpPr>
          <p:spPr bwMode="auto">
            <a:xfrm flipV="1">
              <a:off x="5653"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 name="Line 25">
              <a:extLst>
                <a:ext uri="{FF2B5EF4-FFF2-40B4-BE49-F238E27FC236}">
                  <a16:creationId xmlns:a16="http://schemas.microsoft.com/office/drawing/2014/main" id="{0347D6ED-3760-497C-9353-0B1EE3F7088C}"/>
                </a:ext>
              </a:extLst>
            </p:cNvPr>
            <p:cNvSpPr>
              <a:spLocks noChangeShapeType="1"/>
            </p:cNvSpPr>
            <p:nvPr/>
          </p:nvSpPr>
          <p:spPr bwMode="auto">
            <a:xfrm flipV="1">
              <a:off x="6148" y="476"/>
              <a:ext cx="0" cy="1325"/>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 name="Freeform 26">
              <a:extLst>
                <a:ext uri="{FF2B5EF4-FFF2-40B4-BE49-F238E27FC236}">
                  <a16:creationId xmlns:a16="http://schemas.microsoft.com/office/drawing/2014/main" id="{23049E64-455E-4455-8FEA-CE8F044207E6}"/>
                </a:ext>
              </a:extLst>
            </p:cNvPr>
            <p:cNvSpPr>
              <a:spLocks/>
            </p:cNvSpPr>
            <p:nvPr/>
          </p:nvSpPr>
          <p:spPr bwMode="auto">
            <a:xfrm>
              <a:off x="4185" y="691"/>
              <a:ext cx="1948" cy="1050"/>
            </a:xfrm>
            <a:custGeom>
              <a:avLst/>
              <a:gdLst>
                <a:gd name="T0" fmla="*/ 3 w 390"/>
                <a:gd name="T1" fmla="*/ 210 h 210"/>
                <a:gd name="T2" fmla="*/ 9 w 390"/>
                <a:gd name="T3" fmla="*/ 7 h 210"/>
                <a:gd name="T4" fmla="*/ 16 w 390"/>
                <a:gd name="T5" fmla="*/ 29 h 210"/>
                <a:gd name="T6" fmla="*/ 22 w 390"/>
                <a:gd name="T7" fmla="*/ 97 h 210"/>
                <a:gd name="T8" fmla="*/ 28 w 390"/>
                <a:gd name="T9" fmla="*/ 207 h 210"/>
                <a:gd name="T10" fmla="*/ 35 w 390"/>
                <a:gd name="T11" fmla="*/ 210 h 210"/>
                <a:gd name="T12" fmla="*/ 41 w 390"/>
                <a:gd name="T13" fmla="*/ 41 h 210"/>
                <a:gd name="T14" fmla="*/ 48 w 390"/>
                <a:gd name="T15" fmla="*/ 62 h 210"/>
                <a:gd name="T16" fmla="*/ 54 w 390"/>
                <a:gd name="T17" fmla="*/ 58 h 210"/>
                <a:gd name="T18" fmla="*/ 60 w 390"/>
                <a:gd name="T19" fmla="*/ 145 h 210"/>
                <a:gd name="T20" fmla="*/ 67 w 390"/>
                <a:gd name="T21" fmla="*/ 0 h 210"/>
                <a:gd name="T22" fmla="*/ 73 w 390"/>
                <a:gd name="T23" fmla="*/ 89 h 210"/>
                <a:gd name="T24" fmla="*/ 80 w 390"/>
                <a:gd name="T25" fmla="*/ 210 h 210"/>
                <a:gd name="T26" fmla="*/ 86 w 390"/>
                <a:gd name="T27" fmla="*/ 150 h 210"/>
                <a:gd name="T28" fmla="*/ 92 w 390"/>
                <a:gd name="T29" fmla="*/ 148 h 210"/>
                <a:gd name="T30" fmla="*/ 99 w 390"/>
                <a:gd name="T31" fmla="*/ 144 h 210"/>
                <a:gd name="T32" fmla="*/ 105 w 390"/>
                <a:gd name="T33" fmla="*/ 134 h 210"/>
                <a:gd name="T34" fmla="*/ 112 w 390"/>
                <a:gd name="T35" fmla="*/ 144 h 210"/>
                <a:gd name="T36" fmla="*/ 118 w 390"/>
                <a:gd name="T37" fmla="*/ 85 h 210"/>
                <a:gd name="T38" fmla="*/ 124 w 390"/>
                <a:gd name="T39" fmla="*/ 210 h 210"/>
                <a:gd name="T40" fmla="*/ 131 w 390"/>
                <a:gd name="T41" fmla="*/ 153 h 210"/>
                <a:gd name="T42" fmla="*/ 137 w 390"/>
                <a:gd name="T43" fmla="*/ 142 h 210"/>
                <a:gd name="T44" fmla="*/ 144 w 390"/>
                <a:gd name="T45" fmla="*/ 141 h 210"/>
                <a:gd name="T46" fmla="*/ 150 w 390"/>
                <a:gd name="T47" fmla="*/ 133 h 210"/>
                <a:gd name="T48" fmla="*/ 156 w 390"/>
                <a:gd name="T49" fmla="*/ 130 h 210"/>
                <a:gd name="T50" fmla="*/ 163 w 390"/>
                <a:gd name="T51" fmla="*/ 132 h 210"/>
                <a:gd name="T52" fmla="*/ 169 w 390"/>
                <a:gd name="T53" fmla="*/ 136 h 210"/>
                <a:gd name="T54" fmla="*/ 176 w 390"/>
                <a:gd name="T55" fmla="*/ 140 h 210"/>
                <a:gd name="T56" fmla="*/ 182 w 390"/>
                <a:gd name="T57" fmla="*/ 100 h 210"/>
                <a:gd name="T58" fmla="*/ 188 w 390"/>
                <a:gd name="T59" fmla="*/ 60 h 210"/>
                <a:gd name="T60" fmla="*/ 195 w 390"/>
                <a:gd name="T61" fmla="*/ 131 h 210"/>
                <a:gd name="T62" fmla="*/ 201 w 390"/>
                <a:gd name="T63" fmla="*/ 210 h 210"/>
                <a:gd name="T64" fmla="*/ 208 w 390"/>
                <a:gd name="T65" fmla="*/ 165 h 210"/>
                <a:gd name="T66" fmla="*/ 214 w 390"/>
                <a:gd name="T67" fmla="*/ 148 h 210"/>
                <a:gd name="T68" fmla="*/ 220 w 390"/>
                <a:gd name="T69" fmla="*/ 143 h 210"/>
                <a:gd name="T70" fmla="*/ 227 w 390"/>
                <a:gd name="T71" fmla="*/ 118 h 210"/>
                <a:gd name="T72" fmla="*/ 233 w 390"/>
                <a:gd name="T73" fmla="*/ 119 h 210"/>
                <a:gd name="T74" fmla="*/ 240 w 390"/>
                <a:gd name="T75" fmla="*/ 122 h 210"/>
                <a:gd name="T76" fmla="*/ 246 w 390"/>
                <a:gd name="T77" fmla="*/ 124 h 210"/>
                <a:gd name="T78" fmla="*/ 252 w 390"/>
                <a:gd name="T79" fmla="*/ 127 h 210"/>
                <a:gd name="T80" fmla="*/ 259 w 390"/>
                <a:gd name="T81" fmla="*/ 131 h 210"/>
                <a:gd name="T82" fmla="*/ 265 w 390"/>
                <a:gd name="T83" fmla="*/ 133 h 210"/>
                <a:gd name="T84" fmla="*/ 272 w 390"/>
                <a:gd name="T85" fmla="*/ 133 h 210"/>
                <a:gd name="T86" fmla="*/ 278 w 390"/>
                <a:gd name="T87" fmla="*/ 133 h 210"/>
                <a:gd name="T88" fmla="*/ 284 w 390"/>
                <a:gd name="T89" fmla="*/ 133 h 210"/>
                <a:gd name="T90" fmla="*/ 291 w 390"/>
                <a:gd name="T91" fmla="*/ 133 h 210"/>
                <a:gd name="T92" fmla="*/ 297 w 390"/>
                <a:gd name="T93" fmla="*/ 133 h 210"/>
                <a:gd name="T94" fmla="*/ 304 w 390"/>
                <a:gd name="T95" fmla="*/ 135 h 210"/>
                <a:gd name="T96" fmla="*/ 310 w 390"/>
                <a:gd name="T97" fmla="*/ 139 h 210"/>
                <a:gd name="T98" fmla="*/ 316 w 390"/>
                <a:gd name="T99" fmla="*/ 34 h 210"/>
                <a:gd name="T100" fmla="*/ 323 w 390"/>
                <a:gd name="T101" fmla="*/ 47 h 210"/>
                <a:gd name="T102" fmla="*/ 329 w 390"/>
                <a:gd name="T103" fmla="*/ 41 h 210"/>
                <a:gd name="T104" fmla="*/ 336 w 390"/>
                <a:gd name="T105" fmla="*/ 60 h 210"/>
                <a:gd name="T106" fmla="*/ 342 w 390"/>
                <a:gd name="T107" fmla="*/ 28 h 210"/>
                <a:gd name="T108" fmla="*/ 348 w 390"/>
                <a:gd name="T109" fmla="*/ 41 h 210"/>
                <a:gd name="T110" fmla="*/ 355 w 390"/>
                <a:gd name="T111" fmla="*/ 54 h 210"/>
                <a:gd name="T112" fmla="*/ 361 w 390"/>
                <a:gd name="T113" fmla="*/ 53 h 210"/>
                <a:gd name="T114" fmla="*/ 368 w 390"/>
                <a:gd name="T115" fmla="*/ 68 h 210"/>
                <a:gd name="T116" fmla="*/ 374 w 390"/>
                <a:gd name="T117" fmla="*/ 11 h 210"/>
                <a:gd name="T118" fmla="*/ 380 w 390"/>
                <a:gd name="T119" fmla="*/ 28 h 210"/>
                <a:gd name="T120" fmla="*/ 387 w 390"/>
                <a:gd name="T121" fmla="*/ 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10">
                  <a:moveTo>
                    <a:pt x="0" y="146"/>
                  </a:moveTo>
                  <a:lnTo>
                    <a:pt x="3" y="210"/>
                  </a:lnTo>
                  <a:lnTo>
                    <a:pt x="6" y="210"/>
                  </a:lnTo>
                  <a:lnTo>
                    <a:pt x="9" y="7"/>
                  </a:lnTo>
                  <a:lnTo>
                    <a:pt x="12" y="35"/>
                  </a:lnTo>
                  <a:lnTo>
                    <a:pt x="16" y="29"/>
                  </a:lnTo>
                  <a:lnTo>
                    <a:pt x="19" y="59"/>
                  </a:lnTo>
                  <a:lnTo>
                    <a:pt x="22" y="97"/>
                  </a:lnTo>
                  <a:lnTo>
                    <a:pt x="25" y="143"/>
                  </a:lnTo>
                  <a:lnTo>
                    <a:pt x="28" y="207"/>
                  </a:lnTo>
                  <a:lnTo>
                    <a:pt x="32" y="210"/>
                  </a:lnTo>
                  <a:lnTo>
                    <a:pt x="35" y="210"/>
                  </a:lnTo>
                  <a:lnTo>
                    <a:pt x="38" y="182"/>
                  </a:lnTo>
                  <a:lnTo>
                    <a:pt x="41" y="41"/>
                  </a:lnTo>
                  <a:lnTo>
                    <a:pt x="44" y="55"/>
                  </a:lnTo>
                  <a:lnTo>
                    <a:pt x="48" y="62"/>
                  </a:lnTo>
                  <a:lnTo>
                    <a:pt x="51" y="25"/>
                  </a:lnTo>
                  <a:lnTo>
                    <a:pt x="54" y="58"/>
                  </a:lnTo>
                  <a:lnTo>
                    <a:pt x="57" y="94"/>
                  </a:lnTo>
                  <a:lnTo>
                    <a:pt x="60" y="145"/>
                  </a:lnTo>
                  <a:lnTo>
                    <a:pt x="64" y="120"/>
                  </a:lnTo>
                  <a:lnTo>
                    <a:pt x="67" y="0"/>
                  </a:lnTo>
                  <a:lnTo>
                    <a:pt x="70" y="34"/>
                  </a:lnTo>
                  <a:lnTo>
                    <a:pt x="73" y="89"/>
                  </a:lnTo>
                  <a:lnTo>
                    <a:pt x="76" y="146"/>
                  </a:lnTo>
                  <a:lnTo>
                    <a:pt x="80" y="210"/>
                  </a:lnTo>
                  <a:lnTo>
                    <a:pt x="83" y="183"/>
                  </a:lnTo>
                  <a:lnTo>
                    <a:pt x="86" y="150"/>
                  </a:lnTo>
                  <a:lnTo>
                    <a:pt x="89" y="146"/>
                  </a:lnTo>
                  <a:lnTo>
                    <a:pt x="92" y="148"/>
                  </a:lnTo>
                  <a:lnTo>
                    <a:pt x="96" y="141"/>
                  </a:lnTo>
                  <a:lnTo>
                    <a:pt x="99" y="144"/>
                  </a:lnTo>
                  <a:lnTo>
                    <a:pt x="102" y="142"/>
                  </a:lnTo>
                  <a:lnTo>
                    <a:pt x="105" y="134"/>
                  </a:lnTo>
                  <a:lnTo>
                    <a:pt x="108" y="138"/>
                  </a:lnTo>
                  <a:lnTo>
                    <a:pt x="112" y="144"/>
                  </a:lnTo>
                  <a:lnTo>
                    <a:pt x="115" y="142"/>
                  </a:lnTo>
                  <a:lnTo>
                    <a:pt x="118" y="85"/>
                  </a:lnTo>
                  <a:lnTo>
                    <a:pt x="121" y="148"/>
                  </a:lnTo>
                  <a:lnTo>
                    <a:pt x="124" y="210"/>
                  </a:lnTo>
                  <a:lnTo>
                    <a:pt x="128" y="194"/>
                  </a:lnTo>
                  <a:lnTo>
                    <a:pt x="131" y="153"/>
                  </a:lnTo>
                  <a:lnTo>
                    <a:pt x="134" y="152"/>
                  </a:lnTo>
                  <a:lnTo>
                    <a:pt x="137" y="142"/>
                  </a:lnTo>
                  <a:lnTo>
                    <a:pt x="140" y="142"/>
                  </a:lnTo>
                  <a:lnTo>
                    <a:pt x="144" y="141"/>
                  </a:lnTo>
                  <a:lnTo>
                    <a:pt x="147" y="136"/>
                  </a:lnTo>
                  <a:lnTo>
                    <a:pt x="150" y="133"/>
                  </a:lnTo>
                  <a:lnTo>
                    <a:pt x="153" y="139"/>
                  </a:lnTo>
                  <a:lnTo>
                    <a:pt x="156" y="130"/>
                  </a:lnTo>
                  <a:lnTo>
                    <a:pt x="160" y="135"/>
                  </a:lnTo>
                  <a:lnTo>
                    <a:pt x="163" y="132"/>
                  </a:lnTo>
                  <a:lnTo>
                    <a:pt x="166" y="132"/>
                  </a:lnTo>
                  <a:lnTo>
                    <a:pt x="169" y="136"/>
                  </a:lnTo>
                  <a:lnTo>
                    <a:pt x="172" y="136"/>
                  </a:lnTo>
                  <a:lnTo>
                    <a:pt x="176" y="140"/>
                  </a:lnTo>
                  <a:lnTo>
                    <a:pt x="179" y="31"/>
                  </a:lnTo>
                  <a:lnTo>
                    <a:pt x="182" y="100"/>
                  </a:lnTo>
                  <a:lnTo>
                    <a:pt x="185" y="36"/>
                  </a:lnTo>
                  <a:lnTo>
                    <a:pt x="188" y="60"/>
                  </a:lnTo>
                  <a:lnTo>
                    <a:pt x="192" y="92"/>
                  </a:lnTo>
                  <a:lnTo>
                    <a:pt x="195" y="131"/>
                  </a:lnTo>
                  <a:lnTo>
                    <a:pt x="198" y="192"/>
                  </a:lnTo>
                  <a:lnTo>
                    <a:pt x="201" y="210"/>
                  </a:lnTo>
                  <a:lnTo>
                    <a:pt x="204" y="186"/>
                  </a:lnTo>
                  <a:lnTo>
                    <a:pt x="208" y="165"/>
                  </a:lnTo>
                  <a:lnTo>
                    <a:pt x="211" y="161"/>
                  </a:lnTo>
                  <a:lnTo>
                    <a:pt x="214" y="148"/>
                  </a:lnTo>
                  <a:lnTo>
                    <a:pt x="217" y="146"/>
                  </a:lnTo>
                  <a:lnTo>
                    <a:pt x="220" y="143"/>
                  </a:lnTo>
                  <a:lnTo>
                    <a:pt x="224" y="138"/>
                  </a:lnTo>
                  <a:lnTo>
                    <a:pt x="227" y="118"/>
                  </a:lnTo>
                  <a:lnTo>
                    <a:pt x="230" y="119"/>
                  </a:lnTo>
                  <a:lnTo>
                    <a:pt x="233" y="119"/>
                  </a:lnTo>
                  <a:lnTo>
                    <a:pt x="236" y="121"/>
                  </a:lnTo>
                  <a:lnTo>
                    <a:pt x="240" y="122"/>
                  </a:lnTo>
                  <a:lnTo>
                    <a:pt x="243" y="124"/>
                  </a:lnTo>
                  <a:lnTo>
                    <a:pt x="246" y="124"/>
                  </a:lnTo>
                  <a:lnTo>
                    <a:pt x="249" y="126"/>
                  </a:lnTo>
                  <a:lnTo>
                    <a:pt x="252" y="127"/>
                  </a:lnTo>
                  <a:lnTo>
                    <a:pt x="256" y="130"/>
                  </a:lnTo>
                  <a:lnTo>
                    <a:pt x="259" y="131"/>
                  </a:lnTo>
                  <a:lnTo>
                    <a:pt x="262" y="132"/>
                  </a:lnTo>
                  <a:lnTo>
                    <a:pt x="265" y="133"/>
                  </a:lnTo>
                  <a:lnTo>
                    <a:pt x="268" y="135"/>
                  </a:lnTo>
                  <a:lnTo>
                    <a:pt x="272" y="133"/>
                  </a:lnTo>
                  <a:lnTo>
                    <a:pt x="275" y="134"/>
                  </a:lnTo>
                  <a:lnTo>
                    <a:pt x="278" y="133"/>
                  </a:lnTo>
                  <a:lnTo>
                    <a:pt x="281" y="134"/>
                  </a:lnTo>
                  <a:lnTo>
                    <a:pt x="284" y="133"/>
                  </a:lnTo>
                  <a:lnTo>
                    <a:pt x="288" y="132"/>
                  </a:lnTo>
                  <a:lnTo>
                    <a:pt x="291" y="133"/>
                  </a:lnTo>
                  <a:lnTo>
                    <a:pt x="294" y="135"/>
                  </a:lnTo>
                  <a:lnTo>
                    <a:pt x="297" y="133"/>
                  </a:lnTo>
                  <a:lnTo>
                    <a:pt x="300" y="135"/>
                  </a:lnTo>
                  <a:lnTo>
                    <a:pt x="304" y="135"/>
                  </a:lnTo>
                  <a:lnTo>
                    <a:pt x="307" y="139"/>
                  </a:lnTo>
                  <a:lnTo>
                    <a:pt x="310" y="139"/>
                  </a:lnTo>
                  <a:lnTo>
                    <a:pt x="313" y="20"/>
                  </a:lnTo>
                  <a:lnTo>
                    <a:pt x="316" y="34"/>
                  </a:lnTo>
                  <a:lnTo>
                    <a:pt x="320" y="40"/>
                  </a:lnTo>
                  <a:lnTo>
                    <a:pt x="323" y="47"/>
                  </a:lnTo>
                  <a:lnTo>
                    <a:pt x="326" y="56"/>
                  </a:lnTo>
                  <a:lnTo>
                    <a:pt x="329" y="41"/>
                  </a:lnTo>
                  <a:lnTo>
                    <a:pt x="332" y="51"/>
                  </a:lnTo>
                  <a:lnTo>
                    <a:pt x="336" y="60"/>
                  </a:lnTo>
                  <a:lnTo>
                    <a:pt x="339" y="66"/>
                  </a:lnTo>
                  <a:lnTo>
                    <a:pt x="342" y="28"/>
                  </a:lnTo>
                  <a:lnTo>
                    <a:pt x="345" y="39"/>
                  </a:lnTo>
                  <a:lnTo>
                    <a:pt x="348" y="41"/>
                  </a:lnTo>
                  <a:lnTo>
                    <a:pt x="352" y="53"/>
                  </a:lnTo>
                  <a:lnTo>
                    <a:pt x="355" y="54"/>
                  </a:lnTo>
                  <a:lnTo>
                    <a:pt x="358" y="54"/>
                  </a:lnTo>
                  <a:lnTo>
                    <a:pt x="361" y="53"/>
                  </a:lnTo>
                  <a:lnTo>
                    <a:pt x="364" y="61"/>
                  </a:lnTo>
                  <a:lnTo>
                    <a:pt x="368" y="68"/>
                  </a:lnTo>
                  <a:lnTo>
                    <a:pt x="371" y="74"/>
                  </a:lnTo>
                  <a:lnTo>
                    <a:pt x="374" y="11"/>
                  </a:lnTo>
                  <a:lnTo>
                    <a:pt x="377" y="21"/>
                  </a:lnTo>
                  <a:lnTo>
                    <a:pt x="380" y="28"/>
                  </a:lnTo>
                  <a:lnTo>
                    <a:pt x="384" y="29"/>
                  </a:lnTo>
                  <a:lnTo>
                    <a:pt x="387" y="2"/>
                  </a:lnTo>
                  <a:lnTo>
                    <a:pt x="390" y="5"/>
                  </a:lnTo>
                </a:path>
              </a:pathLst>
            </a:custGeom>
            <a:noFill/>
            <a:ln w="7938"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2" name="Freeform 27">
              <a:extLst>
                <a:ext uri="{FF2B5EF4-FFF2-40B4-BE49-F238E27FC236}">
                  <a16:creationId xmlns:a16="http://schemas.microsoft.com/office/drawing/2014/main" id="{05A2D1BE-8D37-47B3-9BDE-528AB074B09B}"/>
                </a:ext>
              </a:extLst>
            </p:cNvPr>
            <p:cNvSpPr>
              <a:spLocks/>
            </p:cNvSpPr>
            <p:nvPr/>
          </p:nvSpPr>
          <p:spPr bwMode="auto">
            <a:xfrm>
              <a:off x="4185" y="591"/>
              <a:ext cx="1948" cy="775"/>
            </a:xfrm>
            <a:custGeom>
              <a:avLst/>
              <a:gdLst>
                <a:gd name="T0" fmla="*/ 3 w 390"/>
                <a:gd name="T1" fmla="*/ 64 h 155"/>
                <a:gd name="T2" fmla="*/ 9 w 390"/>
                <a:gd name="T3" fmla="*/ 0 h 155"/>
                <a:gd name="T4" fmla="*/ 16 w 390"/>
                <a:gd name="T5" fmla="*/ 27 h 155"/>
                <a:gd name="T6" fmla="*/ 22 w 390"/>
                <a:gd name="T7" fmla="*/ 47 h 155"/>
                <a:gd name="T8" fmla="*/ 28 w 390"/>
                <a:gd name="T9" fmla="*/ 66 h 155"/>
                <a:gd name="T10" fmla="*/ 35 w 390"/>
                <a:gd name="T11" fmla="*/ 77 h 155"/>
                <a:gd name="T12" fmla="*/ 41 w 390"/>
                <a:gd name="T13" fmla="*/ 32 h 155"/>
                <a:gd name="T14" fmla="*/ 48 w 390"/>
                <a:gd name="T15" fmla="*/ 48 h 155"/>
                <a:gd name="T16" fmla="*/ 54 w 390"/>
                <a:gd name="T17" fmla="*/ 45 h 155"/>
                <a:gd name="T18" fmla="*/ 60 w 390"/>
                <a:gd name="T19" fmla="*/ 65 h 155"/>
                <a:gd name="T20" fmla="*/ 67 w 390"/>
                <a:gd name="T21" fmla="*/ 9 h 155"/>
                <a:gd name="T22" fmla="*/ 73 w 390"/>
                <a:gd name="T23" fmla="*/ 52 h 155"/>
                <a:gd name="T24" fmla="*/ 80 w 390"/>
                <a:gd name="T25" fmla="*/ 64 h 155"/>
                <a:gd name="T26" fmla="*/ 86 w 390"/>
                <a:gd name="T27" fmla="*/ 79 h 155"/>
                <a:gd name="T28" fmla="*/ 92 w 390"/>
                <a:gd name="T29" fmla="*/ 95 h 155"/>
                <a:gd name="T30" fmla="*/ 99 w 390"/>
                <a:gd name="T31" fmla="*/ 109 h 155"/>
                <a:gd name="T32" fmla="*/ 105 w 390"/>
                <a:gd name="T33" fmla="*/ 120 h 155"/>
                <a:gd name="T34" fmla="*/ 112 w 390"/>
                <a:gd name="T35" fmla="*/ 124 h 155"/>
                <a:gd name="T36" fmla="*/ 118 w 390"/>
                <a:gd name="T37" fmla="*/ 53 h 155"/>
                <a:gd name="T38" fmla="*/ 124 w 390"/>
                <a:gd name="T39" fmla="*/ 85 h 155"/>
                <a:gd name="T40" fmla="*/ 131 w 390"/>
                <a:gd name="T41" fmla="*/ 100 h 155"/>
                <a:gd name="T42" fmla="*/ 137 w 390"/>
                <a:gd name="T43" fmla="*/ 114 h 155"/>
                <a:gd name="T44" fmla="*/ 144 w 390"/>
                <a:gd name="T45" fmla="*/ 131 h 155"/>
                <a:gd name="T46" fmla="*/ 150 w 390"/>
                <a:gd name="T47" fmla="*/ 139 h 155"/>
                <a:gd name="T48" fmla="*/ 156 w 390"/>
                <a:gd name="T49" fmla="*/ 147 h 155"/>
                <a:gd name="T50" fmla="*/ 163 w 390"/>
                <a:gd name="T51" fmla="*/ 151 h 155"/>
                <a:gd name="T52" fmla="*/ 169 w 390"/>
                <a:gd name="T53" fmla="*/ 155 h 155"/>
                <a:gd name="T54" fmla="*/ 176 w 390"/>
                <a:gd name="T55" fmla="*/ 154 h 155"/>
                <a:gd name="T56" fmla="*/ 182 w 390"/>
                <a:gd name="T57" fmla="*/ 78 h 155"/>
                <a:gd name="T58" fmla="*/ 188 w 390"/>
                <a:gd name="T59" fmla="*/ 55 h 155"/>
                <a:gd name="T60" fmla="*/ 195 w 390"/>
                <a:gd name="T61" fmla="*/ 71 h 155"/>
                <a:gd name="T62" fmla="*/ 201 w 390"/>
                <a:gd name="T63" fmla="*/ 85 h 155"/>
                <a:gd name="T64" fmla="*/ 208 w 390"/>
                <a:gd name="T65" fmla="*/ 99 h 155"/>
                <a:gd name="T66" fmla="*/ 214 w 390"/>
                <a:gd name="T67" fmla="*/ 102 h 155"/>
                <a:gd name="T68" fmla="*/ 220 w 390"/>
                <a:gd name="T69" fmla="*/ 110 h 155"/>
                <a:gd name="T70" fmla="*/ 227 w 390"/>
                <a:gd name="T71" fmla="*/ 79 h 155"/>
                <a:gd name="T72" fmla="*/ 233 w 390"/>
                <a:gd name="T73" fmla="*/ 79 h 155"/>
                <a:gd name="T74" fmla="*/ 240 w 390"/>
                <a:gd name="T75" fmla="*/ 83 h 155"/>
                <a:gd name="T76" fmla="*/ 246 w 390"/>
                <a:gd name="T77" fmla="*/ 83 h 155"/>
                <a:gd name="T78" fmla="*/ 252 w 390"/>
                <a:gd name="T79" fmla="*/ 85 h 155"/>
                <a:gd name="T80" fmla="*/ 259 w 390"/>
                <a:gd name="T81" fmla="*/ 88 h 155"/>
                <a:gd name="T82" fmla="*/ 265 w 390"/>
                <a:gd name="T83" fmla="*/ 89 h 155"/>
                <a:gd name="T84" fmla="*/ 272 w 390"/>
                <a:gd name="T85" fmla="*/ 92 h 155"/>
                <a:gd name="T86" fmla="*/ 278 w 390"/>
                <a:gd name="T87" fmla="*/ 89 h 155"/>
                <a:gd name="T88" fmla="*/ 284 w 390"/>
                <a:gd name="T89" fmla="*/ 89 h 155"/>
                <a:gd name="T90" fmla="*/ 291 w 390"/>
                <a:gd name="T91" fmla="*/ 89 h 155"/>
                <a:gd name="T92" fmla="*/ 297 w 390"/>
                <a:gd name="T93" fmla="*/ 91 h 155"/>
                <a:gd name="T94" fmla="*/ 304 w 390"/>
                <a:gd name="T95" fmla="*/ 93 h 155"/>
                <a:gd name="T96" fmla="*/ 310 w 390"/>
                <a:gd name="T97" fmla="*/ 96 h 155"/>
                <a:gd name="T98" fmla="*/ 316 w 390"/>
                <a:gd name="T99" fmla="*/ 26 h 155"/>
                <a:gd name="T100" fmla="*/ 323 w 390"/>
                <a:gd name="T101" fmla="*/ 38 h 155"/>
                <a:gd name="T102" fmla="*/ 329 w 390"/>
                <a:gd name="T103" fmla="*/ 32 h 155"/>
                <a:gd name="T104" fmla="*/ 336 w 390"/>
                <a:gd name="T105" fmla="*/ 43 h 155"/>
                <a:gd name="T106" fmla="*/ 342 w 390"/>
                <a:gd name="T107" fmla="*/ 23 h 155"/>
                <a:gd name="T108" fmla="*/ 348 w 390"/>
                <a:gd name="T109" fmla="*/ 33 h 155"/>
                <a:gd name="T110" fmla="*/ 355 w 390"/>
                <a:gd name="T111" fmla="*/ 38 h 155"/>
                <a:gd name="T112" fmla="*/ 361 w 390"/>
                <a:gd name="T113" fmla="*/ 40 h 155"/>
                <a:gd name="T114" fmla="*/ 368 w 390"/>
                <a:gd name="T115" fmla="*/ 47 h 155"/>
                <a:gd name="T116" fmla="*/ 374 w 390"/>
                <a:gd name="T117" fmla="*/ 19 h 155"/>
                <a:gd name="T118" fmla="*/ 380 w 390"/>
                <a:gd name="T119" fmla="*/ 26 h 155"/>
                <a:gd name="T120" fmla="*/ 387 w 390"/>
                <a:gd name="T121"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55">
                  <a:moveTo>
                    <a:pt x="0" y="51"/>
                  </a:moveTo>
                  <a:lnTo>
                    <a:pt x="3" y="64"/>
                  </a:lnTo>
                  <a:lnTo>
                    <a:pt x="6" y="70"/>
                  </a:lnTo>
                  <a:lnTo>
                    <a:pt x="9" y="0"/>
                  </a:lnTo>
                  <a:lnTo>
                    <a:pt x="12" y="30"/>
                  </a:lnTo>
                  <a:lnTo>
                    <a:pt x="16" y="27"/>
                  </a:lnTo>
                  <a:lnTo>
                    <a:pt x="19" y="35"/>
                  </a:lnTo>
                  <a:lnTo>
                    <a:pt x="22" y="47"/>
                  </a:lnTo>
                  <a:lnTo>
                    <a:pt x="25" y="57"/>
                  </a:lnTo>
                  <a:lnTo>
                    <a:pt x="28" y="66"/>
                  </a:lnTo>
                  <a:lnTo>
                    <a:pt x="32" y="69"/>
                  </a:lnTo>
                  <a:lnTo>
                    <a:pt x="35" y="77"/>
                  </a:lnTo>
                  <a:lnTo>
                    <a:pt x="38" y="83"/>
                  </a:lnTo>
                  <a:lnTo>
                    <a:pt x="41" y="32"/>
                  </a:lnTo>
                  <a:lnTo>
                    <a:pt x="44" y="45"/>
                  </a:lnTo>
                  <a:lnTo>
                    <a:pt x="48" y="48"/>
                  </a:lnTo>
                  <a:lnTo>
                    <a:pt x="51" y="31"/>
                  </a:lnTo>
                  <a:lnTo>
                    <a:pt x="54" y="45"/>
                  </a:lnTo>
                  <a:lnTo>
                    <a:pt x="57" y="54"/>
                  </a:lnTo>
                  <a:lnTo>
                    <a:pt x="60" y="65"/>
                  </a:lnTo>
                  <a:lnTo>
                    <a:pt x="64" y="68"/>
                  </a:lnTo>
                  <a:lnTo>
                    <a:pt x="67" y="9"/>
                  </a:lnTo>
                  <a:lnTo>
                    <a:pt x="70" y="39"/>
                  </a:lnTo>
                  <a:lnTo>
                    <a:pt x="73" y="52"/>
                  </a:lnTo>
                  <a:lnTo>
                    <a:pt x="76" y="56"/>
                  </a:lnTo>
                  <a:lnTo>
                    <a:pt x="80" y="64"/>
                  </a:lnTo>
                  <a:lnTo>
                    <a:pt x="83" y="74"/>
                  </a:lnTo>
                  <a:lnTo>
                    <a:pt x="86" y="79"/>
                  </a:lnTo>
                  <a:lnTo>
                    <a:pt x="89" y="89"/>
                  </a:lnTo>
                  <a:lnTo>
                    <a:pt x="92" y="95"/>
                  </a:lnTo>
                  <a:lnTo>
                    <a:pt x="96" y="101"/>
                  </a:lnTo>
                  <a:lnTo>
                    <a:pt x="99" y="109"/>
                  </a:lnTo>
                  <a:lnTo>
                    <a:pt x="102" y="116"/>
                  </a:lnTo>
                  <a:lnTo>
                    <a:pt x="105" y="120"/>
                  </a:lnTo>
                  <a:lnTo>
                    <a:pt x="108" y="126"/>
                  </a:lnTo>
                  <a:lnTo>
                    <a:pt x="112" y="124"/>
                  </a:lnTo>
                  <a:lnTo>
                    <a:pt x="115" y="127"/>
                  </a:lnTo>
                  <a:lnTo>
                    <a:pt x="118" y="53"/>
                  </a:lnTo>
                  <a:lnTo>
                    <a:pt x="121" y="75"/>
                  </a:lnTo>
                  <a:lnTo>
                    <a:pt x="124" y="85"/>
                  </a:lnTo>
                  <a:lnTo>
                    <a:pt x="128" y="93"/>
                  </a:lnTo>
                  <a:lnTo>
                    <a:pt x="131" y="100"/>
                  </a:lnTo>
                  <a:lnTo>
                    <a:pt x="134" y="106"/>
                  </a:lnTo>
                  <a:lnTo>
                    <a:pt x="137" y="114"/>
                  </a:lnTo>
                  <a:lnTo>
                    <a:pt x="140" y="122"/>
                  </a:lnTo>
                  <a:lnTo>
                    <a:pt x="144" y="131"/>
                  </a:lnTo>
                  <a:lnTo>
                    <a:pt x="147" y="135"/>
                  </a:lnTo>
                  <a:lnTo>
                    <a:pt x="150" y="139"/>
                  </a:lnTo>
                  <a:lnTo>
                    <a:pt x="153" y="142"/>
                  </a:lnTo>
                  <a:lnTo>
                    <a:pt x="156" y="147"/>
                  </a:lnTo>
                  <a:lnTo>
                    <a:pt x="160" y="148"/>
                  </a:lnTo>
                  <a:lnTo>
                    <a:pt x="163" y="151"/>
                  </a:lnTo>
                  <a:lnTo>
                    <a:pt x="166" y="152"/>
                  </a:lnTo>
                  <a:lnTo>
                    <a:pt x="169" y="155"/>
                  </a:lnTo>
                  <a:lnTo>
                    <a:pt x="172" y="152"/>
                  </a:lnTo>
                  <a:lnTo>
                    <a:pt x="176" y="154"/>
                  </a:lnTo>
                  <a:lnTo>
                    <a:pt x="179" y="51"/>
                  </a:lnTo>
                  <a:lnTo>
                    <a:pt x="182" y="78"/>
                  </a:lnTo>
                  <a:lnTo>
                    <a:pt x="185" y="39"/>
                  </a:lnTo>
                  <a:lnTo>
                    <a:pt x="188" y="55"/>
                  </a:lnTo>
                  <a:lnTo>
                    <a:pt x="192" y="63"/>
                  </a:lnTo>
                  <a:lnTo>
                    <a:pt x="195" y="71"/>
                  </a:lnTo>
                  <a:lnTo>
                    <a:pt x="198" y="80"/>
                  </a:lnTo>
                  <a:lnTo>
                    <a:pt x="201" y="85"/>
                  </a:lnTo>
                  <a:lnTo>
                    <a:pt x="204" y="92"/>
                  </a:lnTo>
                  <a:lnTo>
                    <a:pt x="208" y="99"/>
                  </a:lnTo>
                  <a:lnTo>
                    <a:pt x="211" y="99"/>
                  </a:lnTo>
                  <a:lnTo>
                    <a:pt x="214" y="102"/>
                  </a:lnTo>
                  <a:lnTo>
                    <a:pt x="217" y="108"/>
                  </a:lnTo>
                  <a:lnTo>
                    <a:pt x="220" y="110"/>
                  </a:lnTo>
                  <a:lnTo>
                    <a:pt x="224" y="114"/>
                  </a:lnTo>
                  <a:lnTo>
                    <a:pt x="227" y="79"/>
                  </a:lnTo>
                  <a:lnTo>
                    <a:pt x="230" y="79"/>
                  </a:lnTo>
                  <a:lnTo>
                    <a:pt x="233" y="79"/>
                  </a:lnTo>
                  <a:lnTo>
                    <a:pt x="236" y="80"/>
                  </a:lnTo>
                  <a:lnTo>
                    <a:pt x="240" y="83"/>
                  </a:lnTo>
                  <a:lnTo>
                    <a:pt x="243" y="82"/>
                  </a:lnTo>
                  <a:lnTo>
                    <a:pt x="246" y="83"/>
                  </a:lnTo>
                  <a:lnTo>
                    <a:pt x="249" y="83"/>
                  </a:lnTo>
                  <a:lnTo>
                    <a:pt x="252" y="85"/>
                  </a:lnTo>
                  <a:lnTo>
                    <a:pt x="256" y="86"/>
                  </a:lnTo>
                  <a:lnTo>
                    <a:pt x="259" y="88"/>
                  </a:lnTo>
                  <a:lnTo>
                    <a:pt x="262" y="87"/>
                  </a:lnTo>
                  <a:lnTo>
                    <a:pt x="265" y="89"/>
                  </a:lnTo>
                  <a:lnTo>
                    <a:pt x="268" y="90"/>
                  </a:lnTo>
                  <a:lnTo>
                    <a:pt x="272" y="92"/>
                  </a:lnTo>
                  <a:lnTo>
                    <a:pt x="275" y="92"/>
                  </a:lnTo>
                  <a:lnTo>
                    <a:pt x="278" y="89"/>
                  </a:lnTo>
                  <a:lnTo>
                    <a:pt x="281" y="90"/>
                  </a:lnTo>
                  <a:lnTo>
                    <a:pt x="284" y="89"/>
                  </a:lnTo>
                  <a:lnTo>
                    <a:pt x="288" y="89"/>
                  </a:lnTo>
                  <a:lnTo>
                    <a:pt x="291" y="89"/>
                  </a:lnTo>
                  <a:lnTo>
                    <a:pt x="294" y="89"/>
                  </a:lnTo>
                  <a:lnTo>
                    <a:pt x="297" y="91"/>
                  </a:lnTo>
                  <a:lnTo>
                    <a:pt x="300" y="89"/>
                  </a:lnTo>
                  <a:lnTo>
                    <a:pt x="304" y="93"/>
                  </a:lnTo>
                  <a:lnTo>
                    <a:pt x="307" y="96"/>
                  </a:lnTo>
                  <a:lnTo>
                    <a:pt x="310" y="96"/>
                  </a:lnTo>
                  <a:lnTo>
                    <a:pt x="313" y="19"/>
                  </a:lnTo>
                  <a:lnTo>
                    <a:pt x="316" y="26"/>
                  </a:lnTo>
                  <a:lnTo>
                    <a:pt x="320" y="34"/>
                  </a:lnTo>
                  <a:lnTo>
                    <a:pt x="323" y="38"/>
                  </a:lnTo>
                  <a:lnTo>
                    <a:pt x="326" y="42"/>
                  </a:lnTo>
                  <a:lnTo>
                    <a:pt x="329" y="32"/>
                  </a:lnTo>
                  <a:lnTo>
                    <a:pt x="332" y="38"/>
                  </a:lnTo>
                  <a:lnTo>
                    <a:pt x="336" y="43"/>
                  </a:lnTo>
                  <a:lnTo>
                    <a:pt x="339" y="45"/>
                  </a:lnTo>
                  <a:lnTo>
                    <a:pt x="342" y="23"/>
                  </a:lnTo>
                  <a:lnTo>
                    <a:pt x="345" y="29"/>
                  </a:lnTo>
                  <a:lnTo>
                    <a:pt x="348" y="33"/>
                  </a:lnTo>
                  <a:lnTo>
                    <a:pt x="352" y="38"/>
                  </a:lnTo>
                  <a:lnTo>
                    <a:pt x="355" y="38"/>
                  </a:lnTo>
                  <a:lnTo>
                    <a:pt x="358" y="39"/>
                  </a:lnTo>
                  <a:lnTo>
                    <a:pt x="361" y="40"/>
                  </a:lnTo>
                  <a:lnTo>
                    <a:pt x="364" y="42"/>
                  </a:lnTo>
                  <a:lnTo>
                    <a:pt x="368" y="47"/>
                  </a:lnTo>
                  <a:lnTo>
                    <a:pt x="371" y="49"/>
                  </a:lnTo>
                  <a:lnTo>
                    <a:pt x="374" y="19"/>
                  </a:lnTo>
                  <a:lnTo>
                    <a:pt x="377" y="21"/>
                  </a:lnTo>
                  <a:lnTo>
                    <a:pt x="380" y="26"/>
                  </a:lnTo>
                  <a:lnTo>
                    <a:pt x="384" y="29"/>
                  </a:lnTo>
                  <a:lnTo>
                    <a:pt x="387" y="15"/>
                  </a:lnTo>
                  <a:lnTo>
                    <a:pt x="390" y="13"/>
                  </a:lnTo>
                </a:path>
              </a:pathLst>
            </a:custGeom>
            <a:noFill/>
            <a:ln w="7938" cap="flat">
              <a:solidFill>
                <a:srgbClr val="43CD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 name="Freeform 28">
              <a:extLst>
                <a:ext uri="{FF2B5EF4-FFF2-40B4-BE49-F238E27FC236}">
                  <a16:creationId xmlns:a16="http://schemas.microsoft.com/office/drawing/2014/main" id="{82587E25-AEE1-47D5-BCA9-EB900EDDA162}"/>
                </a:ext>
              </a:extLst>
            </p:cNvPr>
            <p:cNvSpPr>
              <a:spLocks/>
            </p:cNvSpPr>
            <p:nvPr/>
          </p:nvSpPr>
          <p:spPr bwMode="auto">
            <a:xfrm>
              <a:off x="4185" y="681"/>
              <a:ext cx="1948" cy="550"/>
            </a:xfrm>
            <a:custGeom>
              <a:avLst/>
              <a:gdLst>
                <a:gd name="T0" fmla="*/ 3 w 390"/>
                <a:gd name="T1" fmla="*/ 36 h 110"/>
                <a:gd name="T2" fmla="*/ 9 w 390"/>
                <a:gd name="T3" fmla="*/ 4 h 110"/>
                <a:gd name="T4" fmla="*/ 16 w 390"/>
                <a:gd name="T5" fmla="*/ 28 h 110"/>
                <a:gd name="T6" fmla="*/ 22 w 390"/>
                <a:gd name="T7" fmla="*/ 33 h 110"/>
                <a:gd name="T8" fmla="*/ 28 w 390"/>
                <a:gd name="T9" fmla="*/ 36 h 110"/>
                <a:gd name="T10" fmla="*/ 35 w 390"/>
                <a:gd name="T11" fmla="*/ 42 h 110"/>
                <a:gd name="T12" fmla="*/ 41 w 390"/>
                <a:gd name="T13" fmla="*/ 27 h 110"/>
                <a:gd name="T14" fmla="*/ 48 w 390"/>
                <a:gd name="T15" fmla="*/ 34 h 110"/>
                <a:gd name="T16" fmla="*/ 54 w 390"/>
                <a:gd name="T17" fmla="*/ 30 h 110"/>
                <a:gd name="T18" fmla="*/ 60 w 390"/>
                <a:gd name="T19" fmla="*/ 34 h 110"/>
                <a:gd name="T20" fmla="*/ 67 w 390"/>
                <a:gd name="T21" fmla="*/ 0 h 110"/>
                <a:gd name="T22" fmla="*/ 73 w 390"/>
                <a:gd name="T23" fmla="*/ 31 h 110"/>
                <a:gd name="T24" fmla="*/ 80 w 390"/>
                <a:gd name="T25" fmla="*/ 34 h 110"/>
                <a:gd name="T26" fmla="*/ 86 w 390"/>
                <a:gd name="T27" fmla="*/ 39 h 110"/>
                <a:gd name="T28" fmla="*/ 92 w 390"/>
                <a:gd name="T29" fmla="*/ 44 h 110"/>
                <a:gd name="T30" fmla="*/ 99 w 390"/>
                <a:gd name="T31" fmla="*/ 49 h 110"/>
                <a:gd name="T32" fmla="*/ 105 w 390"/>
                <a:gd name="T33" fmla="*/ 60 h 110"/>
                <a:gd name="T34" fmla="*/ 112 w 390"/>
                <a:gd name="T35" fmla="*/ 68 h 110"/>
                <a:gd name="T36" fmla="*/ 118 w 390"/>
                <a:gd name="T37" fmla="*/ 32 h 110"/>
                <a:gd name="T38" fmla="*/ 124 w 390"/>
                <a:gd name="T39" fmla="*/ 46 h 110"/>
                <a:gd name="T40" fmla="*/ 131 w 390"/>
                <a:gd name="T41" fmla="*/ 55 h 110"/>
                <a:gd name="T42" fmla="*/ 137 w 390"/>
                <a:gd name="T43" fmla="*/ 60 h 110"/>
                <a:gd name="T44" fmla="*/ 144 w 390"/>
                <a:gd name="T45" fmla="*/ 70 h 110"/>
                <a:gd name="T46" fmla="*/ 150 w 390"/>
                <a:gd name="T47" fmla="*/ 82 h 110"/>
                <a:gd name="T48" fmla="*/ 156 w 390"/>
                <a:gd name="T49" fmla="*/ 89 h 110"/>
                <a:gd name="T50" fmla="*/ 163 w 390"/>
                <a:gd name="T51" fmla="*/ 101 h 110"/>
                <a:gd name="T52" fmla="*/ 169 w 390"/>
                <a:gd name="T53" fmla="*/ 105 h 110"/>
                <a:gd name="T54" fmla="*/ 176 w 390"/>
                <a:gd name="T55" fmla="*/ 110 h 110"/>
                <a:gd name="T56" fmla="*/ 182 w 390"/>
                <a:gd name="T57" fmla="*/ 107 h 110"/>
                <a:gd name="T58" fmla="*/ 188 w 390"/>
                <a:gd name="T59" fmla="*/ 17 h 110"/>
                <a:gd name="T60" fmla="*/ 195 w 390"/>
                <a:gd name="T61" fmla="*/ 26 h 110"/>
                <a:gd name="T62" fmla="*/ 201 w 390"/>
                <a:gd name="T63" fmla="*/ 33 h 110"/>
                <a:gd name="T64" fmla="*/ 208 w 390"/>
                <a:gd name="T65" fmla="*/ 41 h 110"/>
                <a:gd name="T66" fmla="*/ 214 w 390"/>
                <a:gd name="T67" fmla="*/ 44 h 110"/>
                <a:gd name="T68" fmla="*/ 220 w 390"/>
                <a:gd name="T69" fmla="*/ 52 h 110"/>
                <a:gd name="T70" fmla="*/ 227 w 390"/>
                <a:gd name="T71" fmla="*/ 57 h 110"/>
                <a:gd name="T72" fmla="*/ 233 w 390"/>
                <a:gd name="T73" fmla="*/ 57 h 110"/>
                <a:gd name="T74" fmla="*/ 240 w 390"/>
                <a:gd name="T75" fmla="*/ 57 h 110"/>
                <a:gd name="T76" fmla="*/ 246 w 390"/>
                <a:gd name="T77" fmla="*/ 58 h 110"/>
                <a:gd name="T78" fmla="*/ 252 w 390"/>
                <a:gd name="T79" fmla="*/ 58 h 110"/>
                <a:gd name="T80" fmla="*/ 259 w 390"/>
                <a:gd name="T81" fmla="*/ 60 h 110"/>
                <a:gd name="T82" fmla="*/ 265 w 390"/>
                <a:gd name="T83" fmla="*/ 61 h 110"/>
                <a:gd name="T84" fmla="*/ 272 w 390"/>
                <a:gd name="T85" fmla="*/ 64 h 110"/>
                <a:gd name="T86" fmla="*/ 278 w 390"/>
                <a:gd name="T87" fmla="*/ 65 h 110"/>
                <a:gd name="T88" fmla="*/ 284 w 390"/>
                <a:gd name="T89" fmla="*/ 65 h 110"/>
                <a:gd name="T90" fmla="*/ 291 w 390"/>
                <a:gd name="T91" fmla="*/ 65 h 110"/>
                <a:gd name="T92" fmla="*/ 297 w 390"/>
                <a:gd name="T93" fmla="*/ 66 h 110"/>
                <a:gd name="T94" fmla="*/ 304 w 390"/>
                <a:gd name="T95" fmla="*/ 66 h 110"/>
                <a:gd name="T96" fmla="*/ 310 w 390"/>
                <a:gd name="T97" fmla="*/ 68 h 110"/>
                <a:gd name="T98" fmla="*/ 316 w 390"/>
                <a:gd name="T99" fmla="*/ 31 h 110"/>
                <a:gd name="T100" fmla="*/ 323 w 390"/>
                <a:gd name="T101" fmla="*/ 41 h 110"/>
                <a:gd name="T102" fmla="*/ 329 w 390"/>
                <a:gd name="T103" fmla="*/ 39 h 110"/>
                <a:gd name="T104" fmla="*/ 336 w 390"/>
                <a:gd name="T105" fmla="*/ 48 h 110"/>
                <a:gd name="T106" fmla="*/ 342 w 390"/>
                <a:gd name="T107" fmla="*/ 22 h 110"/>
                <a:gd name="T108" fmla="*/ 348 w 390"/>
                <a:gd name="T109" fmla="*/ 36 h 110"/>
                <a:gd name="T110" fmla="*/ 355 w 390"/>
                <a:gd name="T111" fmla="*/ 39 h 110"/>
                <a:gd name="T112" fmla="*/ 361 w 390"/>
                <a:gd name="T113" fmla="*/ 41 h 110"/>
                <a:gd name="T114" fmla="*/ 368 w 390"/>
                <a:gd name="T115" fmla="*/ 48 h 110"/>
                <a:gd name="T116" fmla="*/ 374 w 390"/>
                <a:gd name="T117" fmla="*/ 21 h 110"/>
                <a:gd name="T118" fmla="*/ 380 w 390"/>
                <a:gd name="T119" fmla="*/ 30 h 110"/>
                <a:gd name="T120" fmla="*/ 387 w 390"/>
                <a:gd name="T121" fmla="*/ 1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10">
                  <a:moveTo>
                    <a:pt x="0" y="35"/>
                  </a:moveTo>
                  <a:lnTo>
                    <a:pt x="3" y="36"/>
                  </a:lnTo>
                  <a:lnTo>
                    <a:pt x="6" y="40"/>
                  </a:lnTo>
                  <a:lnTo>
                    <a:pt x="9" y="4"/>
                  </a:lnTo>
                  <a:lnTo>
                    <a:pt x="12" y="27"/>
                  </a:lnTo>
                  <a:lnTo>
                    <a:pt x="16" y="28"/>
                  </a:lnTo>
                  <a:lnTo>
                    <a:pt x="19" y="29"/>
                  </a:lnTo>
                  <a:lnTo>
                    <a:pt x="22" y="33"/>
                  </a:lnTo>
                  <a:lnTo>
                    <a:pt x="25" y="34"/>
                  </a:lnTo>
                  <a:lnTo>
                    <a:pt x="28" y="36"/>
                  </a:lnTo>
                  <a:lnTo>
                    <a:pt x="32" y="40"/>
                  </a:lnTo>
                  <a:lnTo>
                    <a:pt x="35" y="42"/>
                  </a:lnTo>
                  <a:lnTo>
                    <a:pt x="38" y="43"/>
                  </a:lnTo>
                  <a:lnTo>
                    <a:pt x="41" y="27"/>
                  </a:lnTo>
                  <a:lnTo>
                    <a:pt x="44" y="33"/>
                  </a:lnTo>
                  <a:lnTo>
                    <a:pt x="48" y="34"/>
                  </a:lnTo>
                  <a:lnTo>
                    <a:pt x="51" y="24"/>
                  </a:lnTo>
                  <a:lnTo>
                    <a:pt x="54" y="30"/>
                  </a:lnTo>
                  <a:lnTo>
                    <a:pt x="57" y="33"/>
                  </a:lnTo>
                  <a:lnTo>
                    <a:pt x="60" y="34"/>
                  </a:lnTo>
                  <a:lnTo>
                    <a:pt x="64" y="36"/>
                  </a:lnTo>
                  <a:lnTo>
                    <a:pt x="67" y="0"/>
                  </a:lnTo>
                  <a:lnTo>
                    <a:pt x="70" y="24"/>
                  </a:lnTo>
                  <a:lnTo>
                    <a:pt x="73" y="31"/>
                  </a:lnTo>
                  <a:lnTo>
                    <a:pt x="76" y="33"/>
                  </a:lnTo>
                  <a:lnTo>
                    <a:pt x="80" y="34"/>
                  </a:lnTo>
                  <a:lnTo>
                    <a:pt x="83" y="35"/>
                  </a:lnTo>
                  <a:lnTo>
                    <a:pt x="86" y="39"/>
                  </a:lnTo>
                  <a:lnTo>
                    <a:pt x="89" y="41"/>
                  </a:lnTo>
                  <a:lnTo>
                    <a:pt x="92" y="44"/>
                  </a:lnTo>
                  <a:lnTo>
                    <a:pt x="96" y="49"/>
                  </a:lnTo>
                  <a:lnTo>
                    <a:pt x="99" y="49"/>
                  </a:lnTo>
                  <a:lnTo>
                    <a:pt x="102" y="60"/>
                  </a:lnTo>
                  <a:lnTo>
                    <a:pt x="105" y="60"/>
                  </a:lnTo>
                  <a:lnTo>
                    <a:pt x="108" y="66"/>
                  </a:lnTo>
                  <a:lnTo>
                    <a:pt x="112" y="68"/>
                  </a:lnTo>
                  <a:lnTo>
                    <a:pt x="115" y="69"/>
                  </a:lnTo>
                  <a:lnTo>
                    <a:pt x="118" y="32"/>
                  </a:lnTo>
                  <a:lnTo>
                    <a:pt x="121" y="41"/>
                  </a:lnTo>
                  <a:lnTo>
                    <a:pt x="124" y="46"/>
                  </a:lnTo>
                  <a:lnTo>
                    <a:pt x="128" y="49"/>
                  </a:lnTo>
                  <a:lnTo>
                    <a:pt x="131" y="55"/>
                  </a:lnTo>
                  <a:lnTo>
                    <a:pt x="134" y="57"/>
                  </a:lnTo>
                  <a:lnTo>
                    <a:pt x="137" y="60"/>
                  </a:lnTo>
                  <a:lnTo>
                    <a:pt x="140" y="64"/>
                  </a:lnTo>
                  <a:lnTo>
                    <a:pt x="144" y="70"/>
                  </a:lnTo>
                  <a:lnTo>
                    <a:pt x="147" y="77"/>
                  </a:lnTo>
                  <a:lnTo>
                    <a:pt x="150" y="82"/>
                  </a:lnTo>
                  <a:lnTo>
                    <a:pt x="153" y="88"/>
                  </a:lnTo>
                  <a:lnTo>
                    <a:pt x="156" y="89"/>
                  </a:lnTo>
                  <a:lnTo>
                    <a:pt x="160" y="99"/>
                  </a:lnTo>
                  <a:lnTo>
                    <a:pt x="163" y="101"/>
                  </a:lnTo>
                  <a:lnTo>
                    <a:pt x="166" y="105"/>
                  </a:lnTo>
                  <a:lnTo>
                    <a:pt x="169" y="105"/>
                  </a:lnTo>
                  <a:lnTo>
                    <a:pt x="172" y="106"/>
                  </a:lnTo>
                  <a:lnTo>
                    <a:pt x="176" y="110"/>
                  </a:lnTo>
                  <a:lnTo>
                    <a:pt x="179" y="110"/>
                  </a:lnTo>
                  <a:lnTo>
                    <a:pt x="182" y="107"/>
                  </a:lnTo>
                  <a:lnTo>
                    <a:pt x="185" y="13"/>
                  </a:lnTo>
                  <a:lnTo>
                    <a:pt x="188" y="17"/>
                  </a:lnTo>
                  <a:lnTo>
                    <a:pt x="192" y="21"/>
                  </a:lnTo>
                  <a:lnTo>
                    <a:pt x="195" y="26"/>
                  </a:lnTo>
                  <a:lnTo>
                    <a:pt x="198" y="29"/>
                  </a:lnTo>
                  <a:lnTo>
                    <a:pt x="201" y="33"/>
                  </a:lnTo>
                  <a:lnTo>
                    <a:pt x="204" y="36"/>
                  </a:lnTo>
                  <a:lnTo>
                    <a:pt x="208" y="41"/>
                  </a:lnTo>
                  <a:lnTo>
                    <a:pt x="211" y="44"/>
                  </a:lnTo>
                  <a:lnTo>
                    <a:pt x="214" y="44"/>
                  </a:lnTo>
                  <a:lnTo>
                    <a:pt x="217" y="47"/>
                  </a:lnTo>
                  <a:lnTo>
                    <a:pt x="220" y="52"/>
                  </a:lnTo>
                  <a:lnTo>
                    <a:pt x="224" y="55"/>
                  </a:lnTo>
                  <a:lnTo>
                    <a:pt x="227" y="57"/>
                  </a:lnTo>
                  <a:lnTo>
                    <a:pt x="230" y="56"/>
                  </a:lnTo>
                  <a:lnTo>
                    <a:pt x="233" y="57"/>
                  </a:lnTo>
                  <a:lnTo>
                    <a:pt x="236" y="58"/>
                  </a:lnTo>
                  <a:lnTo>
                    <a:pt x="240" y="57"/>
                  </a:lnTo>
                  <a:lnTo>
                    <a:pt x="243" y="58"/>
                  </a:lnTo>
                  <a:lnTo>
                    <a:pt x="246" y="58"/>
                  </a:lnTo>
                  <a:lnTo>
                    <a:pt x="249" y="58"/>
                  </a:lnTo>
                  <a:lnTo>
                    <a:pt x="252" y="58"/>
                  </a:lnTo>
                  <a:lnTo>
                    <a:pt x="256" y="60"/>
                  </a:lnTo>
                  <a:lnTo>
                    <a:pt x="259" y="60"/>
                  </a:lnTo>
                  <a:lnTo>
                    <a:pt x="262" y="60"/>
                  </a:lnTo>
                  <a:lnTo>
                    <a:pt x="265" y="61"/>
                  </a:lnTo>
                  <a:lnTo>
                    <a:pt x="268" y="62"/>
                  </a:lnTo>
                  <a:lnTo>
                    <a:pt x="272" y="64"/>
                  </a:lnTo>
                  <a:lnTo>
                    <a:pt x="275" y="64"/>
                  </a:lnTo>
                  <a:lnTo>
                    <a:pt x="278" y="65"/>
                  </a:lnTo>
                  <a:lnTo>
                    <a:pt x="281" y="66"/>
                  </a:lnTo>
                  <a:lnTo>
                    <a:pt x="284" y="65"/>
                  </a:lnTo>
                  <a:lnTo>
                    <a:pt x="288" y="66"/>
                  </a:lnTo>
                  <a:lnTo>
                    <a:pt x="291" y="65"/>
                  </a:lnTo>
                  <a:lnTo>
                    <a:pt x="294" y="65"/>
                  </a:lnTo>
                  <a:lnTo>
                    <a:pt x="297" y="66"/>
                  </a:lnTo>
                  <a:lnTo>
                    <a:pt x="300" y="66"/>
                  </a:lnTo>
                  <a:lnTo>
                    <a:pt x="304" y="66"/>
                  </a:lnTo>
                  <a:lnTo>
                    <a:pt x="307" y="70"/>
                  </a:lnTo>
                  <a:lnTo>
                    <a:pt x="310" y="68"/>
                  </a:lnTo>
                  <a:lnTo>
                    <a:pt x="313" y="21"/>
                  </a:lnTo>
                  <a:lnTo>
                    <a:pt x="316" y="31"/>
                  </a:lnTo>
                  <a:lnTo>
                    <a:pt x="320" y="37"/>
                  </a:lnTo>
                  <a:lnTo>
                    <a:pt x="323" y="41"/>
                  </a:lnTo>
                  <a:lnTo>
                    <a:pt x="326" y="42"/>
                  </a:lnTo>
                  <a:lnTo>
                    <a:pt x="329" y="39"/>
                  </a:lnTo>
                  <a:lnTo>
                    <a:pt x="332" y="42"/>
                  </a:lnTo>
                  <a:lnTo>
                    <a:pt x="336" y="48"/>
                  </a:lnTo>
                  <a:lnTo>
                    <a:pt x="339" y="43"/>
                  </a:lnTo>
                  <a:lnTo>
                    <a:pt x="342" y="22"/>
                  </a:lnTo>
                  <a:lnTo>
                    <a:pt x="345" y="33"/>
                  </a:lnTo>
                  <a:lnTo>
                    <a:pt x="348" y="36"/>
                  </a:lnTo>
                  <a:lnTo>
                    <a:pt x="352" y="39"/>
                  </a:lnTo>
                  <a:lnTo>
                    <a:pt x="355" y="39"/>
                  </a:lnTo>
                  <a:lnTo>
                    <a:pt x="358" y="40"/>
                  </a:lnTo>
                  <a:lnTo>
                    <a:pt x="361" y="41"/>
                  </a:lnTo>
                  <a:lnTo>
                    <a:pt x="364" y="46"/>
                  </a:lnTo>
                  <a:lnTo>
                    <a:pt x="368" y="48"/>
                  </a:lnTo>
                  <a:lnTo>
                    <a:pt x="371" y="47"/>
                  </a:lnTo>
                  <a:lnTo>
                    <a:pt x="374" y="21"/>
                  </a:lnTo>
                  <a:lnTo>
                    <a:pt x="377" y="26"/>
                  </a:lnTo>
                  <a:lnTo>
                    <a:pt x="380" y="30"/>
                  </a:lnTo>
                  <a:lnTo>
                    <a:pt x="384" y="32"/>
                  </a:lnTo>
                  <a:lnTo>
                    <a:pt x="387" y="18"/>
                  </a:lnTo>
                  <a:lnTo>
                    <a:pt x="390" y="14"/>
                  </a:lnTo>
                </a:path>
              </a:pathLst>
            </a:custGeom>
            <a:noFill/>
            <a:ln w="7938"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4" name="Freeform 29">
              <a:extLst>
                <a:ext uri="{FF2B5EF4-FFF2-40B4-BE49-F238E27FC236}">
                  <a16:creationId xmlns:a16="http://schemas.microsoft.com/office/drawing/2014/main" id="{27552DA2-DCB5-4BB6-BEF9-7A2C63A7FAB2}"/>
                </a:ext>
              </a:extLst>
            </p:cNvPr>
            <p:cNvSpPr>
              <a:spLocks/>
            </p:cNvSpPr>
            <p:nvPr/>
          </p:nvSpPr>
          <p:spPr bwMode="auto">
            <a:xfrm>
              <a:off x="4185" y="536"/>
              <a:ext cx="1948" cy="805"/>
            </a:xfrm>
            <a:custGeom>
              <a:avLst/>
              <a:gdLst>
                <a:gd name="T0" fmla="*/ 3 w 390"/>
                <a:gd name="T1" fmla="*/ 61 h 161"/>
                <a:gd name="T2" fmla="*/ 9 w 390"/>
                <a:gd name="T3" fmla="*/ 16 h 161"/>
                <a:gd name="T4" fmla="*/ 16 w 390"/>
                <a:gd name="T5" fmla="*/ 22 h 161"/>
                <a:gd name="T6" fmla="*/ 22 w 390"/>
                <a:gd name="T7" fmla="*/ 34 h 161"/>
                <a:gd name="T8" fmla="*/ 28 w 390"/>
                <a:gd name="T9" fmla="*/ 62 h 161"/>
                <a:gd name="T10" fmla="*/ 35 w 390"/>
                <a:gd name="T11" fmla="*/ 52 h 161"/>
                <a:gd name="T12" fmla="*/ 41 w 390"/>
                <a:gd name="T13" fmla="*/ 28 h 161"/>
                <a:gd name="T14" fmla="*/ 48 w 390"/>
                <a:gd name="T15" fmla="*/ 39 h 161"/>
                <a:gd name="T16" fmla="*/ 54 w 390"/>
                <a:gd name="T17" fmla="*/ 47 h 161"/>
                <a:gd name="T18" fmla="*/ 60 w 390"/>
                <a:gd name="T19" fmla="*/ 69 h 161"/>
                <a:gd name="T20" fmla="*/ 67 w 390"/>
                <a:gd name="T21" fmla="*/ 46 h 161"/>
                <a:gd name="T22" fmla="*/ 73 w 390"/>
                <a:gd name="T23" fmla="*/ 54 h 161"/>
                <a:gd name="T24" fmla="*/ 80 w 390"/>
                <a:gd name="T25" fmla="*/ 67 h 161"/>
                <a:gd name="T26" fmla="*/ 86 w 390"/>
                <a:gd name="T27" fmla="*/ 78 h 161"/>
                <a:gd name="T28" fmla="*/ 92 w 390"/>
                <a:gd name="T29" fmla="*/ 84 h 161"/>
                <a:gd name="T30" fmla="*/ 99 w 390"/>
                <a:gd name="T31" fmla="*/ 77 h 161"/>
                <a:gd name="T32" fmla="*/ 105 w 390"/>
                <a:gd name="T33" fmla="*/ 93 h 161"/>
                <a:gd name="T34" fmla="*/ 112 w 390"/>
                <a:gd name="T35" fmla="*/ 54 h 161"/>
                <a:gd name="T36" fmla="*/ 118 w 390"/>
                <a:gd name="T37" fmla="*/ 43 h 161"/>
                <a:gd name="T38" fmla="*/ 124 w 390"/>
                <a:gd name="T39" fmla="*/ 77 h 161"/>
                <a:gd name="T40" fmla="*/ 131 w 390"/>
                <a:gd name="T41" fmla="*/ 96 h 161"/>
                <a:gd name="T42" fmla="*/ 137 w 390"/>
                <a:gd name="T43" fmla="*/ 101 h 161"/>
                <a:gd name="T44" fmla="*/ 144 w 390"/>
                <a:gd name="T45" fmla="*/ 91 h 161"/>
                <a:gd name="T46" fmla="*/ 150 w 390"/>
                <a:gd name="T47" fmla="*/ 113 h 161"/>
                <a:gd name="T48" fmla="*/ 156 w 390"/>
                <a:gd name="T49" fmla="*/ 130 h 161"/>
                <a:gd name="T50" fmla="*/ 163 w 390"/>
                <a:gd name="T51" fmla="*/ 74 h 161"/>
                <a:gd name="T52" fmla="*/ 169 w 390"/>
                <a:gd name="T53" fmla="*/ 66 h 161"/>
                <a:gd name="T54" fmla="*/ 176 w 390"/>
                <a:gd name="T55" fmla="*/ 99 h 161"/>
                <a:gd name="T56" fmla="*/ 182 w 390"/>
                <a:gd name="T57" fmla="*/ 47 h 161"/>
                <a:gd name="T58" fmla="*/ 188 w 390"/>
                <a:gd name="T59" fmla="*/ 66 h 161"/>
                <a:gd name="T60" fmla="*/ 195 w 390"/>
                <a:gd name="T61" fmla="*/ 85 h 161"/>
                <a:gd name="T62" fmla="*/ 201 w 390"/>
                <a:gd name="T63" fmla="*/ 94 h 161"/>
                <a:gd name="T64" fmla="*/ 208 w 390"/>
                <a:gd name="T65" fmla="*/ 102 h 161"/>
                <a:gd name="T66" fmla="*/ 214 w 390"/>
                <a:gd name="T67" fmla="*/ 114 h 161"/>
                <a:gd name="T68" fmla="*/ 220 w 390"/>
                <a:gd name="T69" fmla="*/ 121 h 161"/>
                <a:gd name="T70" fmla="*/ 227 w 390"/>
                <a:gd name="T71" fmla="*/ 133 h 161"/>
                <a:gd name="T72" fmla="*/ 233 w 390"/>
                <a:gd name="T73" fmla="*/ 108 h 161"/>
                <a:gd name="T74" fmla="*/ 240 w 390"/>
                <a:gd name="T75" fmla="*/ 125 h 161"/>
                <a:gd name="T76" fmla="*/ 246 w 390"/>
                <a:gd name="T77" fmla="*/ 141 h 161"/>
                <a:gd name="T78" fmla="*/ 252 w 390"/>
                <a:gd name="T79" fmla="*/ 143 h 161"/>
                <a:gd name="T80" fmla="*/ 259 w 390"/>
                <a:gd name="T81" fmla="*/ 144 h 161"/>
                <a:gd name="T82" fmla="*/ 265 w 390"/>
                <a:gd name="T83" fmla="*/ 151 h 161"/>
                <a:gd name="T84" fmla="*/ 272 w 390"/>
                <a:gd name="T85" fmla="*/ 144 h 161"/>
                <a:gd name="T86" fmla="*/ 278 w 390"/>
                <a:gd name="T87" fmla="*/ 146 h 161"/>
                <a:gd name="T88" fmla="*/ 284 w 390"/>
                <a:gd name="T89" fmla="*/ 131 h 161"/>
                <a:gd name="T90" fmla="*/ 291 w 390"/>
                <a:gd name="T91" fmla="*/ 137 h 161"/>
                <a:gd name="T92" fmla="*/ 297 w 390"/>
                <a:gd name="T93" fmla="*/ 145 h 161"/>
                <a:gd name="T94" fmla="*/ 304 w 390"/>
                <a:gd name="T95" fmla="*/ 154 h 161"/>
                <a:gd name="T96" fmla="*/ 310 w 390"/>
                <a:gd name="T97" fmla="*/ 159 h 161"/>
                <a:gd name="T98" fmla="*/ 316 w 390"/>
                <a:gd name="T99" fmla="*/ 68 h 161"/>
                <a:gd name="T100" fmla="*/ 323 w 390"/>
                <a:gd name="T101" fmla="*/ 81 h 161"/>
                <a:gd name="T102" fmla="*/ 329 w 390"/>
                <a:gd name="T103" fmla="*/ 66 h 161"/>
                <a:gd name="T104" fmla="*/ 336 w 390"/>
                <a:gd name="T105" fmla="*/ 76 h 161"/>
                <a:gd name="T106" fmla="*/ 342 w 390"/>
                <a:gd name="T107" fmla="*/ 36 h 161"/>
                <a:gd name="T108" fmla="*/ 348 w 390"/>
                <a:gd name="T109" fmla="*/ 76 h 161"/>
                <a:gd name="T110" fmla="*/ 355 w 390"/>
                <a:gd name="T111" fmla="*/ 71 h 161"/>
                <a:gd name="T112" fmla="*/ 361 w 390"/>
                <a:gd name="T113" fmla="*/ 69 h 161"/>
                <a:gd name="T114" fmla="*/ 368 w 390"/>
                <a:gd name="T115" fmla="*/ 85 h 161"/>
                <a:gd name="T116" fmla="*/ 374 w 390"/>
                <a:gd name="T117" fmla="*/ 4 h 161"/>
                <a:gd name="T118" fmla="*/ 380 w 390"/>
                <a:gd name="T119" fmla="*/ 63 h 161"/>
                <a:gd name="T120" fmla="*/ 387 w 390"/>
                <a:gd name="T121" fmla="*/ 3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161">
                  <a:moveTo>
                    <a:pt x="0" y="54"/>
                  </a:moveTo>
                  <a:lnTo>
                    <a:pt x="3" y="61"/>
                  </a:lnTo>
                  <a:lnTo>
                    <a:pt x="6" y="36"/>
                  </a:lnTo>
                  <a:lnTo>
                    <a:pt x="9" y="16"/>
                  </a:lnTo>
                  <a:lnTo>
                    <a:pt x="12" y="16"/>
                  </a:lnTo>
                  <a:lnTo>
                    <a:pt x="16" y="22"/>
                  </a:lnTo>
                  <a:lnTo>
                    <a:pt x="19" y="40"/>
                  </a:lnTo>
                  <a:lnTo>
                    <a:pt x="22" y="34"/>
                  </a:lnTo>
                  <a:lnTo>
                    <a:pt x="25" y="52"/>
                  </a:lnTo>
                  <a:lnTo>
                    <a:pt x="28" y="62"/>
                  </a:lnTo>
                  <a:lnTo>
                    <a:pt x="32" y="35"/>
                  </a:lnTo>
                  <a:lnTo>
                    <a:pt x="35" y="52"/>
                  </a:lnTo>
                  <a:lnTo>
                    <a:pt x="38" y="67"/>
                  </a:lnTo>
                  <a:lnTo>
                    <a:pt x="41" y="28"/>
                  </a:lnTo>
                  <a:lnTo>
                    <a:pt x="44" y="53"/>
                  </a:lnTo>
                  <a:lnTo>
                    <a:pt x="48" y="39"/>
                  </a:lnTo>
                  <a:lnTo>
                    <a:pt x="51" y="34"/>
                  </a:lnTo>
                  <a:lnTo>
                    <a:pt x="54" y="47"/>
                  </a:lnTo>
                  <a:lnTo>
                    <a:pt x="57" y="58"/>
                  </a:lnTo>
                  <a:lnTo>
                    <a:pt x="60" y="69"/>
                  </a:lnTo>
                  <a:lnTo>
                    <a:pt x="64" y="57"/>
                  </a:lnTo>
                  <a:lnTo>
                    <a:pt x="67" y="46"/>
                  </a:lnTo>
                  <a:lnTo>
                    <a:pt x="70" y="28"/>
                  </a:lnTo>
                  <a:lnTo>
                    <a:pt x="73" y="54"/>
                  </a:lnTo>
                  <a:lnTo>
                    <a:pt x="76" y="60"/>
                  </a:lnTo>
                  <a:lnTo>
                    <a:pt x="80" y="67"/>
                  </a:lnTo>
                  <a:lnTo>
                    <a:pt x="83" y="72"/>
                  </a:lnTo>
                  <a:lnTo>
                    <a:pt x="86" y="78"/>
                  </a:lnTo>
                  <a:lnTo>
                    <a:pt x="89" y="83"/>
                  </a:lnTo>
                  <a:lnTo>
                    <a:pt x="92" y="84"/>
                  </a:lnTo>
                  <a:lnTo>
                    <a:pt x="96" y="57"/>
                  </a:lnTo>
                  <a:lnTo>
                    <a:pt x="99" y="77"/>
                  </a:lnTo>
                  <a:lnTo>
                    <a:pt x="102" y="87"/>
                  </a:lnTo>
                  <a:lnTo>
                    <a:pt x="105" y="93"/>
                  </a:lnTo>
                  <a:lnTo>
                    <a:pt x="108" y="55"/>
                  </a:lnTo>
                  <a:lnTo>
                    <a:pt x="112" y="54"/>
                  </a:lnTo>
                  <a:lnTo>
                    <a:pt x="115" y="81"/>
                  </a:lnTo>
                  <a:lnTo>
                    <a:pt x="118" y="43"/>
                  </a:lnTo>
                  <a:lnTo>
                    <a:pt x="121" y="67"/>
                  </a:lnTo>
                  <a:lnTo>
                    <a:pt x="124" y="77"/>
                  </a:lnTo>
                  <a:lnTo>
                    <a:pt x="128" y="83"/>
                  </a:lnTo>
                  <a:lnTo>
                    <a:pt x="131" y="96"/>
                  </a:lnTo>
                  <a:lnTo>
                    <a:pt x="134" y="100"/>
                  </a:lnTo>
                  <a:lnTo>
                    <a:pt x="137" y="101"/>
                  </a:lnTo>
                  <a:lnTo>
                    <a:pt x="140" y="70"/>
                  </a:lnTo>
                  <a:lnTo>
                    <a:pt x="144" y="91"/>
                  </a:lnTo>
                  <a:lnTo>
                    <a:pt x="147" y="103"/>
                  </a:lnTo>
                  <a:lnTo>
                    <a:pt x="150" y="113"/>
                  </a:lnTo>
                  <a:lnTo>
                    <a:pt x="153" y="126"/>
                  </a:lnTo>
                  <a:lnTo>
                    <a:pt x="156" y="130"/>
                  </a:lnTo>
                  <a:lnTo>
                    <a:pt x="160" y="131"/>
                  </a:lnTo>
                  <a:lnTo>
                    <a:pt x="163" y="74"/>
                  </a:lnTo>
                  <a:lnTo>
                    <a:pt x="166" y="84"/>
                  </a:lnTo>
                  <a:lnTo>
                    <a:pt x="169" y="66"/>
                  </a:lnTo>
                  <a:lnTo>
                    <a:pt x="172" y="78"/>
                  </a:lnTo>
                  <a:lnTo>
                    <a:pt x="176" y="99"/>
                  </a:lnTo>
                  <a:lnTo>
                    <a:pt x="179" y="4"/>
                  </a:lnTo>
                  <a:lnTo>
                    <a:pt x="182" y="47"/>
                  </a:lnTo>
                  <a:lnTo>
                    <a:pt x="185" y="47"/>
                  </a:lnTo>
                  <a:lnTo>
                    <a:pt x="188" y="66"/>
                  </a:lnTo>
                  <a:lnTo>
                    <a:pt x="192" y="76"/>
                  </a:lnTo>
                  <a:lnTo>
                    <a:pt x="195" y="85"/>
                  </a:lnTo>
                  <a:lnTo>
                    <a:pt x="198" y="88"/>
                  </a:lnTo>
                  <a:lnTo>
                    <a:pt x="201" y="94"/>
                  </a:lnTo>
                  <a:lnTo>
                    <a:pt x="204" y="98"/>
                  </a:lnTo>
                  <a:lnTo>
                    <a:pt x="208" y="102"/>
                  </a:lnTo>
                  <a:lnTo>
                    <a:pt x="211" y="110"/>
                  </a:lnTo>
                  <a:lnTo>
                    <a:pt x="214" y="114"/>
                  </a:lnTo>
                  <a:lnTo>
                    <a:pt x="217" y="116"/>
                  </a:lnTo>
                  <a:lnTo>
                    <a:pt x="220" y="121"/>
                  </a:lnTo>
                  <a:lnTo>
                    <a:pt x="224" y="126"/>
                  </a:lnTo>
                  <a:lnTo>
                    <a:pt x="227" y="133"/>
                  </a:lnTo>
                  <a:lnTo>
                    <a:pt x="230" y="91"/>
                  </a:lnTo>
                  <a:lnTo>
                    <a:pt x="233" y="108"/>
                  </a:lnTo>
                  <a:lnTo>
                    <a:pt x="236" y="125"/>
                  </a:lnTo>
                  <a:lnTo>
                    <a:pt x="240" y="125"/>
                  </a:lnTo>
                  <a:lnTo>
                    <a:pt x="243" y="138"/>
                  </a:lnTo>
                  <a:lnTo>
                    <a:pt x="246" y="141"/>
                  </a:lnTo>
                  <a:lnTo>
                    <a:pt x="249" y="140"/>
                  </a:lnTo>
                  <a:lnTo>
                    <a:pt x="252" y="143"/>
                  </a:lnTo>
                  <a:lnTo>
                    <a:pt x="256" y="146"/>
                  </a:lnTo>
                  <a:lnTo>
                    <a:pt x="259" y="144"/>
                  </a:lnTo>
                  <a:lnTo>
                    <a:pt x="262" y="147"/>
                  </a:lnTo>
                  <a:lnTo>
                    <a:pt x="265" y="151"/>
                  </a:lnTo>
                  <a:lnTo>
                    <a:pt x="268" y="157"/>
                  </a:lnTo>
                  <a:lnTo>
                    <a:pt x="272" y="144"/>
                  </a:lnTo>
                  <a:lnTo>
                    <a:pt x="275" y="152"/>
                  </a:lnTo>
                  <a:lnTo>
                    <a:pt x="278" y="146"/>
                  </a:lnTo>
                  <a:lnTo>
                    <a:pt x="281" y="128"/>
                  </a:lnTo>
                  <a:lnTo>
                    <a:pt x="284" y="131"/>
                  </a:lnTo>
                  <a:lnTo>
                    <a:pt x="288" y="140"/>
                  </a:lnTo>
                  <a:lnTo>
                    <a:pt x="291" y="137"/>
                  </a:lnTo>
                  <a:lnTo>
                    <a:pt x="294" y="137"/>
                  </a:lnTo>
                  <a:lnTo>
                    <a:pt x="297" y="145"/>
                  </a:lnTo>
                  <a:lnTo>
                    <a:pt x="300" y="146"/>
                  </a:lnTo>
                  <a:lnTo>
                    <a:pt x="304" y="154"/>
                  </a:lnTo>
                  <a:lnTo>
                    <a:pt x="307" y="161"/>
                  </a:lnTo>
                  <a:lnTo>
                    <a:pt x="310" y="159"/>
                  </a:lnTo>
                  <a:lnTo>
                    <a:pt x="313" y="47"/>
                  </a:lnTo>
                  <a:lnTo>
                    <a:pt x="316" y="68"/>
                  </a:lnTo>
                  <a:lnTo>
                    <a:pt x="320" y="73"/>
                  </a:lnTo>
                  <a:lnTo>
                    <a:pt x="323" y="81"/>
                  </a:lnTo>
                  <a:lnTo>
                    <a:pt x="326" y="68"/>
                  </a:lnTo>
                  <a:lnTo>
                    <a:pt x="329" y="66"/>
                  </a:lnTo>
                  <a:lnTo>
                    <a:pt x="332" y="78"/>
                  </a:lnTo>
                  <a:lnTo>
                    <a:pt x="336" y="76"/>
                  </a:lnTo>
                  <a:lnTo>
                    <a:pt x="339" y="80"/>
                  </a:lnTo>
                  <a:lnTo>
                    <a:pt x="342" y="36"/>
                  </a:lnTo>
                  <a:lnTo>
                    <a:pt x="345" y="69"/>
                  </a:lnTo>
                  <a:lnTo>
                    <a:pt x="348" y="76"/>
                  </a:lnTo>
                  <a:lnTo>
                    <a:pt x="352" y="69"/>
                  </a:lnTo>
                  <a:lnTo>
                    <a:pt x="355" y="71"/>
                  </a:lnTo>
                  <a:lnTo>
                    <a:pt x="358" y="72"/>
                  </a:lnTo>
                  <a:lnTo>
                    <a:pt x="361" y="69"/>
                  </a:lnTo>
                  <a:lnTo>
                    <a:pt x="364" y="81"/>
                  </a:lnTo>
                  <a:lnTo>
                    <a:pt x="368" y="85"/>
                  </a:lnTo>
                  <a:lnTo>
                    <a:pt x="371" y="85"/>
                  </a:lnTo>
                  <a:lnTo>
                    <a:pt x="374" y="4"/>
                  </a:lnTo>
                  <a:lnTo>
                    <a:pt x="377" y="56"/>
                  </a:lnTo>
                  <a:lnTo>
                    <a:pt x="380" y="63"/>
                  </a:lnTo>
                  <a:lnTo>
                    <a:pt x="384" y="67"/>
                  </a:lnTo>
                  <a:lnTo>
                    <a:pt x="387" y="35"/>
                  </a:lnTo>
                  <a:lnTo>
                    <a:pt x="390" y="0"/>
                  </a:lnTo>
                </a:path>
              </a:pathLst>
            </a:custGeom>
            <a:noFill/>
            <a:ln w="7938" cap="flat">
              <a:solidFill>
                <a:srgbClr val="FF3E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 name="Rectangle 30">
              <a:extLst>
                <a:ext uri="{FF2B5EF4-FFF2-40B4-BE49-F238E27FC236}">
                  <a16:creationId xmlns:a16="http://schemas.microsoft.com/office/drawing/2014/main" id="{55B8D5BC-D1C7-42ED-8EED-DBD1D862A99F}"/>
                </a:ext>
              </a:extLst>
            </p:cNvPr>
            <p:cNvSpPr>
              <a:spLocks noChangeArrowheads="1"/>
            </p:cNvSpPr>
            <p:nvPr/>
          </p:nvSpPr>
          <p:spPr bwMode="auto">
            <a:xfrm>
              <a:off x="3930" y="1716"/>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0.0</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6" name="Rectangle 31">
              <a:extLst>
                <a:ext uri="{FF2B5EF4-FFF2-40B4-BE49-F238E27FC236}">
                  <a16:creationId xmlns:a16="http://schemas.microsoft.com/office/drawing/2014/main" id="{619E28F4-D8B8-4593-A864-91175199021F}"/>
                </a:ext>
              </a:extLst>
            </p:cNvPr>
            <p:cNvSpPr>
              <a:spLocks noChangeArrowheads="1"/>
            </p:cNvSpPr>
            <p:nvPr/>
          </p:nvSpPr>
          <p:spPr bwMode="auto">
            <a:xfrm>
              <a:off x="3930" y="1436"/>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7" name="Rectangle 32">
              <a:extLst>
                <a:ext uri="{FF2B5EF4-FFF2-40B4-BE49-F238E27FC236}">
                  <a16:creationId xmlns:a16="http://schemas.microsoft.com/office/drawing/2014/main" id="{D5251241-5481-4FD0-BC04-461635789AD3}"/>
                </a:ext>
              </a:extLst>
            </p:cNvPr>
            <p:cNvSpPr>
              <a:spLocks noChangeArrowheads="1"/>
            </p:cNvSpPr>
            <p:nvPr/>
          </p:nvSpPr>
          <p:spPr bwMode="auto">
            <a:xfrm>
              <a:off x="3930" y="1151"/>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 name="Rectangle 33">
              <a:extLst>
                <a:ext uri="{FF2B5EF4-FFF2-40B4-BE49-F238E27FC236}">
                  <a16:creationId xmlns:a16="http://schemas.microsoft.com/office/drawing/2014/main" id="{28B1D94D-4B75-4257-A930-81EA1808B40E}"/>
                </a:ext>
              </a:extLst>
            </p:cNvPr>
            <p:cNvSpPr>
              <a:spLocks noChangeArrowheads="1"/>
            </p:cNvSpPr>
            <p:nvPr/>
          </p:nvSpPr>
          <p:spPr bwMode="auto">
            <a:xfrm>
              <a:off x="3930" y="871"/>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9" name="Rectangle 34">
              <a:extLst>
                <a:ext uri="{FF2B5EF4-FFF2-40B4-BE49-F238E27FC236}">
                  <a16:creationId xmlns:a16="http://schemas.microsoft.com/office/drawing/2014/main" id="{7242A390-EA0A-47BC-A111-FCF3621A70B5}"/>
                </a:ext>
              </a:extLst>
            </p:cNvPr>
            <p:cNvSpPr>
              <a:spLocks noChangeArrowheads="1"/>
            </p:cNvSpPr>
            <p:nvPr/>
          </p:nvSpPr>
          <p:spPr bwMode="auto">
            <a:xfrm>
              <a:off x="3930" y="586"/>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0.4</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40" name="Line 35">
              <a:extLst>
                <a:ext uri="{FF2B5EF4-FFF2-40B4-BE49-F238E27FC236}">
                  <a16:creationId xmlns:a16="http://schemas.microsoft.com/office/drawing/2014/main" id="{7258ABA3-AD73-4268-9D6E-0277B5FDF60A}"/>
                </a:ext>
              </a:extLst>
            </p:cNvPr>
            <p:cNvSpPr>
              <a:spLocks noChangeShapeType="1"/>
            </p:cNvSpPr>
            <p:nvPr/>
          </p:nvSpPr>
          <p:spPr bwMode="auto">
            <a:xfrm>
              <a:off x="4065" y="1741"/>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1" name="Line 36">
              <a:extLst>
                <a:ext uri="{FF2B5EF4-FFF2-40B4-BE49-F238E27FC236}">
                  <a16:creationId xmlns:a16="http://schemas.microsoft.com/office/drawing/2014/main" id="{1732016A-B199-4A21-B52A-004AF87EDCEB}"/>
                </a:ext>
              </a:extLst>
            </p:cNvPr>
            <p:cNvSpPr>
              <a:spLocks noChangeShapeType="1"/>
            </p:cNvSpPr>
            <p:nvPr/>
          </p:nvSpPr>
          <p:spPr bwMode="auto">
            <a:xfrm>
              <a:off x="4065" y="1461"/>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2" name="Line 37">
              <a:extLst>
                <a:ext uri="{FF2B5EF4-FFF2-40B4-BE49-F238E27FC236}">
                  <a16:creationId xmlns:a16="http://schemas.microsoft.com/office/drawing/2014/main" id="{8D51FBA3-8B8B-4CD9-9D0E-8A2927010291}"/>
                </a:ext>
              </a:extLst>
            </p:cNvPr>
            <p:cNvSpPr>
              <a:spLocks noChangeShapeType="1"/>
            </p:cNvSpPr>
            <p:nvPr/>
          </p:nvSpPr>
          <p:spPr bwMode="auto">
            <a:xfrm>
              <a:off x="4065" y="1176"/>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3" name="Line 38">
              <a:extLst>
                <a:ext uri="{FF2B5EF4-FFF2-40B4-BE49-F238E27FC236}">
                  <a16:creationId xmlns:a16="http://schemas.microsoft.com/office/drawing/2014/main" id="{BAAE9216-9B3E-411A-A669-95BBBC684CE0}"/>
                </a:ext>
              </a:extLst>
            </p:cNvPr>
            <p:cNvSpPr>
              <a:spLocks noChangeShapeType="1"/>
            </p:cNvSpPr>
            <p:nvPr/>
          </p:nvSpPr>
          <p:spPr bwMode="auto">
            <a:xfrm>
              <a:off x="4065" y="896"/>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 name="Line 39">
              <a:extLst>
                <a:ext uri="{FF2B5EF4-FFF2-40B4-BE49-F238E27FC236}">
                  <a16:creationId xmlns:a16="http://schemas.microsoft.com/office/drawing/2014/main" id="{F1067D3E-A3E1-4E82-AF98-EA0A5C9CF302}"/>
                </a:ext>
              </a:extLst>
            </p:cNvPr>
            <p:cNvSpPr>
              <a:spLocks noChangeShapeType="1"/>
            </p:cNvSpPr>
            <p:nvPr/>
          </p:nvSpPr>
          <p:spPr bwMode="auto">
            <a:xfrm>
              <a:off x="4065" y="611"/>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5" name="Line 40">
              <a:extLst>
                <a:ext uri="{FF2B5EF4-FFF2-40B4-BE49-F238E27FC236}">
                  <a16:creationId xmlns:a16="http://schemas.microsoft.com/office/drawing/2014/main" id="{A936EE68-214E-4DEC-BE3F-DF78F65A1437}"/>
                </a:ext>
              </a:extLst>
            </p:cNvPr>
            <p:cNvSpPr>
              <a:spLocks noChangeShapeType="1"/>
            </p:cNvSpPr>
            <p:nvPr/>
          </p:nvSpPr>
          <p:spPr bwMode="auto">
            <a:xfrm flipV="1">
              <a:off x="4185" y="1801"/>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6" name="Line 41">
              <a:extLst>
                <a:ext uri="{FF2B5EF4-FFF2-40B4-BE49-F238E27FC236}">
                  <a16:creationId xmlns:a16="http://schemas.microsoft.com/office/drawing/2014/main" id="{A8A572D4-F14F-4AD4-AE58-6ADFC33307FC}"/>
                </a:ext>
              </a:extLst>
            </p:cNvPr>
            <p:cNvSpPr>
              <a:spLocks noChangeShapeType="1"/>
            </p:cNvSpPr>
            <p:nvPr/>
          </p:nvSpPr>
          <p:spPr bwMode="auto">
            <a:xfrm flipV="1">
              <a:off x="4679" y="1801"/>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7" name="Line 42">
              <a:extLst>
                <a:ext uri="{FF2B5EF4-FFF2-40B4-BE49-F238E27FC236}">
                  <a16:creationId xmlns:a16="http://schemas.microsoft.com/office/drawing/2014/main" id="{6824A2F9-1BE3-4EC6-9041-52161FD25A1D}"/>
                </a:ext>
              </a:extLst>
            </p:cNvPr>
            <p:cNvSpPr>
              <a:spLocks noChangeShapeType="1"/>
            </p:cNvSpPr>
            <p:nvPr/>
          </p:nvSpPr>
          <p:spPr bwMode="auto">
            <a:xfrm flipV="1">
              <a:off x="5174" y="1801"/>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8" name="Line 43">
              <a:extLst>
                <a:ext uri="{FF2B5EF4-FFF2-40B4-BE49-F238E27FC236}">
                  <a16:creationId xmlns:a16="http://schemas.microsoft.com/office/drawing/2014/main" id="{254D9AB7-40F7-4558-A475-BB5F0D30BC3C}"/>
                </a:ext>
              </a:extLst>
            </p:cNvPr>
            <p:cNvSpPr>
              <a:spLocks noChangeShapeType="1"/>
            </p:cNvSpPr>
            <p:nvPr/>
          </p:nvSpPr>
          <p:spPr bwMode="auto">
            <a:xfrm flipV="1">
              <a:off x="5653" y="1801"/>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9" name="Line 44">
              <a:extLst>
                <a:ext uri="{FF2B5EF4-FFF2-40B4-BE49-F238E27FC236}">
                  <a16:creationId xmlns:a16="http://schemas.microsoft.com/office/drawing/2014/main" id="{EB2F1E65-A6A0-4CBE-9F7B-4F58E7AF69BE}"/>
                </a:ext>
              </a:extLst>
            </p:cNvPr>
            <p:cNvSpPr>
              <a:spLocks noChangeShapeType="1"/>
            </p:cNvSpPr>
            <p:nvPr/>
          </p:nvSpPr>
          <p:spPr bwMode="auto">
            <a:xfrm flipV="1">
              <a:off x="6148" y="1801"/>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50" name="Rectangle 45">
              <a:extLst>
                <a:ext uri="{FF2B5EF4-FFF2-40B4-BE49-F238E27FC236}">
                  <a16:creationId xmlns:a16="http://schemas.microsoft.com/office/drawing/2014/main" id="{A6B4A09D-54A4-4D6D-98FA-CA2D2CE1B134}"/>
                </a:ext>
              </a:extLst>
            </p:cNvPr>
            <p:cNvSpPr>
              <a:spLocks noChangeArrowheads="1"/>
            </p:cNvSpPr>
            <p:nvPr/>
          </p:nvSpPr>
          <p:spPr bwMode="auto">
            <a:xfrm>
              <a:off x="4128" y="1836"/>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51" name="Rectangle 46">
              <a:extLst>
                <a:ext uri="{FF2B5EF4-FFF2-40B4-BE49-F238E27FC236}">
                  <a16:creationId xmlns:a16="http://schemas.microsoft.com/office/drawing/2014/main" id="{772EDFE6-0C51-4E6E-8038-410D63566A93}"/>
                </a:ext>
              </a:extLst>
            </p:cNvPr>
            <p:cNvSpPr>
              <a:spLocks noChangeArrowheads="1"/>
            </p:cNvSpPr>
            <p:nvPr/>
          </p:nvSpPr>
          <p:spPr bwMode="auto">
            <a:xfrm>
              <a:off x="4607" y="1836"/>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52" name="Rectangle 47">
              <a:extLst>
                <a:ext uri="{FF2B5EF4-FFF2-40B4-BE49-F238E27FC236}">
                  <a16:creationId xmlns:a16="http://schemas.microsoft.com/office/drawing/2014/main" id="{8037039D-F57E-43EE-8496-A559D77E3993}"/>
                </a:ext>
              </a:extLst>
            </p:cNvPr>
            <p:cNvSpPr>
              <a:spLocks noChangeArrowheads="1"/>
            </p:cNvSpPr>
            <p:nvPr/>
          </p:nvSpPr>
          <p:spPr bwMode="auto">
            <a:xfrm>
              <a:off x="5102" y="1836"/>
              <a:ext cx="1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53" name="Rectangle 48">
              <a:extLst>
                <a:ext uri="{FF2B5EF4-FFF2-40B4-BE49-F238E27FC236}">
                  <a16:creationId xmlns:a16="http://schemas.microsoft.com/office/drawing/2014/main" id="{A3DFF108-9B8C-42A1-84F6-6A2BB18D59FC}"/>
                </a:ext>
              </a:extLst>
            </p:cNvPr>
            <p:cNvSpPr>
              <a:spLocks noChangeArrowheads="1"/>
            </p:cNvSpPr>
            <p:nvPr/>
          </p:nvSpPr>
          <p:spPr bwMode="auto">
            <a:xfrm>
              <a:off x="5588" y="1836"/>
              <a:ext cx="1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54" name="Rectangle 49">
              <a:extLst>
                <a:ext uri="{FF2B5EF4-FFF2-40B4-BE49-F238E27FC236}">
                  <a16:creationId xmlns:a16="http://schemas.microsoft.com/office/drawing/2014/main" id="{B9DF594D-3F2F-44D7-A984-5C3A1BAA6718}"/>
                </a:ext>
              </a:extLst>
            </p:cNvPr>
            <p:cNvSpPr>
              <a:spLocks noChangeArrowheads="1"/>
            </p:cNvSpPr>
            <p:nvPr/>
          </p:nvSpPr>
          <p:spPr bwMode="auto">
            <a:xfrm>
              <a:off x="6076" y="1836"/>
              <a:ext cx="1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55" name="Rectangle 50">
              <a:extLst>
                <a:ext uri="{FF2B5EF4-FFF2-40B4-BE49-F238E27FC236}">
                  <a16:creationId xmlns:a16="http://schemas.microsoft.com/office/drawing/2014/main" id="{341502DE-C23E-459A-9B3F-ED6E9D0EADA5}"/>
                </a:ext>
              </a:extLst>
            </p:cNvPr>
            <p:cNvSpPr>
              <a:spLocks noChangeArrowheads="1"/>
            </p:cNvSpPr>
            <p:nvPr/>
          </p:nvSpPr>
          <p:spPr bwMode="auto">
            <a:xfrm>
              <a:off x="5052" y="1911"/>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3E4268"/>
                  </a:solidFill>
                  <a:effectLst/>
                  <a:latin typeface="Century Gothic" panose="020B0502020202020204" pitchFamily="34" charset="0"/>
                </a:rPr>
                <a:t>Time</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sp>
          <p:nvSpPr>
            <p:cNvPr id="56" name="Rectangle 51">
              <a:extLst>
                <a:ext uri="{FF2B5EF4-FFF2-40B4-BE49-F238E27FC236}">
                  <a16:creationId xmlns:a16="http://schemas.microsoft.com/office/drawing/2014/main" id="{780563A9-BCB9-4A74-A3F5-19F60535934A}"/>
                </a:ext>
              </a:extLst>
            </p:cNvPr>
            <p:cNvSpPr>
              <a:spLocks noChangeArrowheads="1"/>
            </p:cNvSpPr>
            <p:nvPr/>
          </p:nvSpPr>
          <p:spPr bwMode="auto">
            <a:xfrm rot="16200000">
              <a:off x="3481" y="1097"/>
              <a:ext cx="71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entury Gothic" panose="020B0502020202020204" pitchFamily="34" charset="0"/>
                </a:rPr>
                <a:t>Surface Soil Moisture</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58" name="Rectangle 53">
              <a:extLst>
                <a:ext uri="{FF2B5EF4-FFF2-40B4-BE49-F238E27FC236}">
                  <a16:creationId xmlns:a16="http://schemas.microsoft.com/office/drawing/2014/main" id="{F7F30EE2-6BC8-4D16-BABD-9EA0EA54217D}"/>
                </a:ext>
              </a:extLst>
            </p:cNvPr>
            <p:cNvSpPr>
              <a:spLocks noChangeArrowheads="1"/>
            </p:cNvSpPr>
            <p:nvPr/>
          </p:nvSpPr>
          <p:spPr bwMode="auto">
            <a:xfrm>
              <a:off x="6343" y="861"/>
              <a:ext cx="47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59" name="Rectangle 54">
              <a:extLst>
                <a:ext uri="{FF2B5EF4-FFF2-40B4-BE49-F238E27FC236}">
                  <a16:creationId xmlns:a16="http://schemas.microsoft.com/office/drawing/2014/main" id="{73CB7CCD-FE4C-4E5C-A169-132BAEDFB16D}"/>
                </a:ext>
              </a:extLst>
            </p:cNvPr>
            <p:cNvSpPr>
              <a:spLocks noChangeArrowheads="1"/>
            </p:cNvSpPr>
            <p:nvPr/>
          </p:nvSpPr>
          <p:spPr bwMode="auto">
            <a:xfrm>
              <a:off x="6343" y="966"/>
              <a:ext cx="115" cy="11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0" name="Line 55">
              <a:extLst>
                <a:ext uri="{FF2B5EF4-FFF2-40B4-BE49-F238E27FC236}">
                  <a16:creationId xmlns:a16="http://schemas.microsoft.com/office/drawing/2014/main" id="{9ACF49B3-FBDE-4F42-A988-4C262512F27A}"/>
                </a:ext>
              </a:extLst>
            </p:cNvPr>
            <p:cNvSpPr>
              <a:spLocks noChangeShapeType="1"/>
            </p:cNvSpPr>
            <p:nvPr/>
          </p:nvSpPr>
          <p:spPr bwMode="auto">
            <a:xfrm>
              <a:off x="6353" y="1021"/>
              <a:ext cx="90"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1" name="Line 56">
              <a:extLst>
                <a:ext uri="{FF2B5EF4-FFF2-40B4-BE49-F238E27FC236}">
                  <a16:creationId xmlns:a16="http://schemas.microsoft.com/office/drawing/2014/main" id="{F8BA0A69-3B36-4D52-B33D-545D299DC361}"/>
                </a:ext>
              </a:extLst>
            </p:cNvPr>
            <p:cNvSpPr>
              <a:spLocks noChangeShapeType="1"/>
            </p:cNvSpPr>
            <p:nvPr/>
          </p:nvSpPr>
          <p:spPr bwMode="auto">
            <a:xfrm>
              <a:off x="6353" y="1021"/>
              <a:ext cx="90"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2" name="Line 57">
              <a:extLst>
                <a:ext uri="{FF2B5EF4-FFF2-40B4-BE49-F238E27FC236}">
                  <a16:creationId xmlns:a16="http://schemas.microsoft.com/office/drawing/2014/main" id="{28F95C19-8776-4242-B07A-7EF836DF7C0C}"/>
                </a:ext>
              </a:extLst>
            </p:cNvPr>
            <p:cNvSpPr>
              <a:spLocks noChangeShapeType="1"/>
            </p:cNvSpPr>
            <p:nvPr/>
          </p:nvSpPr>
          <p:spPr bwMode="auto">
            <a:xfrm>
              <a:off x="6353" y="1021"/>
              <a:ext cx="90"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3" name="Line 58">
              <a:extLst>
                <a:ext uri="{FF2B5EF4-FFF2-40B4-BE49-F238E27FC236}">
                  <a16:creationId xmlns:a16="http://schemas.microsoft.com/office/drawing/2014/main" id="{58511FB0-DE26-4CC9-8EC3-539253A8AE05}"/>
                </a:ext>
              </a:extLst>
            </p:cNvPr>
            <p:cNvSpPr>
              <a:spLocks noChangeShapeType="1"/>
            </p:cNvSpPr>
            <p:nvPr/>
          </p:nvSpPr>
          <p:spPr bwMode="auto">
            <a:xfrm>
              <a:off x="6353" y="1021"/>
              <a:ext cx="90"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9" name="Rectangle 59">
              <a:extLst>
                <a:ext uri="{FF2B5EF4-FFF2-40B4-BE49-F238E27FC236}">
                  <a16:creationId xmlns:a16="http://schemas.microsoft.com/office/drawing/2014/main" id="{67B6C990-503C-43F9-9E1C-C60A50110206}"/>
                </a:ext>
              </a:extLst>
            </p:cNvPr>
            <p:cNvSpPr>
              <a:spLocks noChangeArrowheads="1"/>
            </p:cNvSpPr>
            <p:nvPr/>
          </p:nvSpPr>
          <p:spPr bwMode="auto">
            <a:xfrm>
              <a:off x="6343" y="1081"/>
              <a:ext cx="115" cy="11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0" name="Line 60">
              <a:extLst>
                <a:ext uri="{FF2B5EF4-FFF2-40B4-BE49-F238E27FC236}">
                  <a16:creationId xmlns:a16="http://schemas.microsoft.com/office/drawing/2014/main" id="{AB45294C-6EC3-4D4F-B78B-1E641B158192}"/>
                </a:ext>
              </a:extLst>
            </p:cNvPr>
            <p:cNvSpPr>
              <a:spLocks noChangeShapeType="1"/>
            </p:cNvSpPr>
            <p:nvPr/>
          </p:nvSpPr>
          <p:spPr bwMode="auto">
            <a:xfrm>
              <a:off x="6353" y="1136"/>
              <a:ext cx="90"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1" name="Line 61">
              <a:extLst>
                <a:ext uri="{FF2B5EF4-FFF2-40B4-BE49-F238E27FC236}">
                  <a16:creationId xmlns:a16="http://schemas.microsoft.com/office/drawing/2014/main" id="{AE9079D6-82D1-4A14-9BB1-E74C4D2BEEE1}"/>
                </a:ext>
              </a:extLst>
            </p:cNvPr>
            <p:cNvSpPr>
              <a:spLocks noChangeShapeType="1"/>
            </p:cNvSpPr>
            <p:nvPr/>
          </p:nvSpPr>
          <p:spPr bwMode="auto">
            <a:xfrm>
              <a:off x="6353" y="1136"/>
              <a:ext cx="90"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2" name="Line 62">
              <a:extLst>
                <a:ext uri="{FF2B5EF4-FFF2-40B4-BE49-F238E27FC236}">
                  <a16:creationId xmlns:a16="http://schemas.microsoft.com/office/drawing/2014/main" id="{3A39DCE3-80B1-4DA0-8B25-7D5510664D94}"/>
                </a:ext>
              </a:extLst>
            </p:cNvPr>
            <p:cNvSpPr>
              <a:spLocks noChangeShapeType="1"/>
            </p:cNvSpPr>
            <p:nvPr/>
          </p:nvSpPr>
          <p:spPr bwMode="auto">
            <a:xfrm>
              <a:off x="6353" y="1136"/>
              <a:ext cx="90"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3" name="Line 63">
              <a:extLst>
                <a:ext uri="{FF2B5EF4-FFF2-40B4-BE49-F238E27FC236}">
                  <a16:creationId xmlns:a16="http://schemas.microsoft.com/office/drawing/2014/main" id="{92122CEF-B4D3-4669-97FD-4ACBC72A820D}"/>
                </a:ext>
              </a:extLst>
            </p:cNvPr>
            <p:cNvSpPr>
              <a:spLocks noChangeShapeType="1"/>
            </p:cNvSpPr>
            <p:nvPr/>
          </p:nvSpPr>
          <p:spPr bwMode="auto">
            <a:xfrm>
              <a:off x="6353" y="1136"/>
              <a:ext cx="90"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4" name="Rectangle 64">
              <a:extLst>
                <a:ext uri="{FF2B5EF4-FFF2-40B4-BE49-F238E27FC236}">
                  <a16:creationId xmlns:a16="http://schemas.microsoft.com/office/drawing/2014/main" id="{B5FF6767-655F-4C2A-87E9-47B37E2D63B7}"/>
                </a:ext>
              </a:extLst>
            </p:cNvPr>
            <p:cNvSpPr>
              <a:spLocks noChangeArrowheads="1"/>
            </p:cNvSpPr>
            <p:nvPr/>
          </p:nvSpPr>
          <p:spPr bwMode="auto">
            <a:xfrm>
              <a:off x="6343" y="1196"/>
              <a:ext cx="115" cy="11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5" name="Line 65">
              <a:extLst>
                <a:ext uri="{FF2B5EF4-FFF2-40B4-BE49-F238E27FC236}">
                  <a16:creationId xmlns:a16="http://schemas.microsoft.com/office/drawing/2014/main" id="{1ACFB647-BCC6-4C35-8AC7-465B7C0CC106}"/>
                </a:ext>
              </a:extLst>
            </p:cNvPr>
            <p:cNvSpPr>
              <a:spLocks noChangeShapeType="1"/>
            </p:cNvSpPr>
            <p:nvPr/>
          </p:nvSpPr>
          <p:spPr bwMode="auto">
            <a:xfrm>
              <a:off x="6353" y="1251"/>
              <a:ext cx="90"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6" name="Line 66">
              <a:extLst>
                <a:ext uri="{FF2B5EF4-FFF2-40B4-BE49-F238E27FC236}">
                  <a16:creationId xmlns:a16="http://schemas.microsoft.com/office/drawing/2014/main" id="{41C146A7-EF64-4254-8110-8E0947CFDCC8}"/>
                </a:ext>
              </a:extLst>
            </p:cNvPr>
            <p:cNvSpPr>
              <a:spLocks noChangeShapeType="1"/>
            </p:cNvSpPr>
            <p:nvPr/>
          </p:nvSpPr>
          <p:spPr bwMode="auto">
            <a:xfrm>
              <a:off x="6353" y="1251"/>
              <a:ext cx="90"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7" name="Line 67">
              <a:extLst>
                <a:ext uri="{FF2B5EF4-FFF2-40B4-BE49-F238E27FC236}">
                  <a16:creationId xmlns:a16="http://schemas.microsoft.com/office/drawing/2014/main" id="{014DE567-BFEC-4C77-93DD-DFEE938B788B}"/>
                </a:ext>
              </a:extLst>
            </p:cNvPr>
            <p:cNvSpPr>
              <a:spLocks noChangeShapeType="1"/>
            </p:cNvSpPr>
            <p:nvPr/>
          </p:nvSpPr>
          <p:spPr bwMode="auto">
            <a:xfrm>
              <a:off x="6353" y="1251"/>
              <a:ext cx="90"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8" name="Line 68">
              <a:extLst>
                <a:ext uri="{FF2B5EF4-FFF2-40B4-BE49-F238E27FC236}">
                  <a16:creationId xmlns:a16="http://schemas.microsoft.com/office/drawing/2014/main" id="{D22B77CC-F3FB-4D7F-A964-37B8C9727967}"/>
                </a:ext>
              </a:extLst>
            </p:cNvPr>
            <p:cNvSpPr>
              <a:spLocks noChangeShapeType="1"/>
            </p:cNvSpPr>
            <p:nvPr/>
          </p:nvSpPr>
          <p:spPr bwMode="auto">
            <a:xfrm>
              <a:off x="6353" y="1251"/>
              <a:ext cx="90"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59" name="Rectangle 69">
              <a:extLst>
                <a:ext uri="{FF2B5EF4-FFF2-40B4-BE49-F238E27FC236}">
                  <a16:creationId xmlns:a16="http://schemas.microsoft.com/office/drawing/2014/main" id="{B390799F-A799-4B21-9E05-70A4E6DB020C}"/>
                </a:ext>
              </a:extLst>
            </p:cNvPr>
            <p:cNvSpPr>
              <a:spLocks noChangeArrowheads="1"/>
            </p:cNvSpPr>
            <p:nvPr/>
          </p:nvSpPr>
          <p:spPr bwMode="auto">
            <a:xfrm>
              <a:off x="6343" y="1311"/>
              <a:ext cx="115" cy="11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0" name="Line 70">
              <a:extLst>
                <a:ext uri="{FF2B5EF4-FFF2-40B4-BE49-F238E27FC236}">
                  <a16:creationId xmlns:a16="http://schemas.microsoft.com/office/drawing/2014/main" id="{D6FF99B8-DBFB-4E88-96A2-C011E1DDCF07}"/>
                </a:ext>
              </a:extLst>
            </p:cNvPr>
            <p:cNvSpPr>
              <a:spLocks noChangeShapeType="1"/>
            </p:cNvSpPr>
            <p:nvPr/>
          </p:nvSpPr>
          <p:spPr bwMode="auto">
            <a:xfrm>
              <a:off x="6353" y="1366"/>
              <a:ext cx="90"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1" name="Line 71">
              <a:extLst>
                <a:ext uri="{FF2B5EF4-FFF2-40B4-BE49-F238E27FC236}">
                  <a16:creationId xmlns:a16="http://schemas.microsoft.com/office/drawing/2014/main" id="{4260FDA0-BA34-499B-B7F9-234EDB6E6F4A}"/>
                </a:ext>
              </a:extLst>
            </p:cNvPr>
            <p:cNvSpPr>
              <a:spLocks noChangeShapeType="1"/>
            </p:cNvSpPr>
            <p:nvPr/>
          </p:nvSpPr>
          <p:spPr bwMode="auto">
            <a:xfrm>
              <a:off x="6353" y="1366"/>
              <a:ext cx="90"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2" name="Line 72">
              <a:extLst>
                <a:ext uri="{FF2B5EF4-FFF2-40B4-BE49-F238E27FC236}">
                  <a16:creationId xmlns:a16="http://schemas.microsoft.com/office/drawing/2014/main" id="{4CDEA322-D3EF-40A7-BB83-92937AA066A7}"/>
                </a:ext>
              </a:extLst>
            </p:cNvPr>
            <p:cNvSpPr>
              <a:spLocks noChangeShapeType="1"/>
            </p:cNvSpPr>
            <p:nvPr/>
          </p:nvSpPr>
          <p:spPr bwMode="auto">
            <a:xfrm>
              <a:off x="6353" y="1366"/>
              <a:ext cx="90"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3" name="Line 73">
              <a:extLst>
                <a:ext uri="{FF2B5EF4-FFF2-40B4-BE49-F238E27FC236}">
                  <a16:creationId xmlns:a16="http://schemas.microsoft.com/office/drawing/2014/main" id="{296B19F1-119C-4779-BC84-95E377F584CB}"/>
                </a:ext>
              </a:extLst>
            </p:cNvPr>
            <p:cNvSpPr>
              <a:spLocks noChangeShapeType="1"/>
            </p:cNvSpPr>
            <p:nvPr/>
          </p:nvSpPr>
          <p:spPr bwMode="auto">
            <a:xfrm>
              <a:off x="6353" y="1366"/>
              <a:ext cx="90"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64" name="Rectangle 74">
              <a:extLst>
                <a:ext uri="{FF2B5EF4-FFF2-40B4-BE49-F238E27FC236}">
                  <a16:creationId xmlns:a16="http://schemas.microsoft.com/office/drawing/2014/main" id="{FE769E97-4BE0-418B-A133-D07AEA533232}"/>
                </a:ext>
              </a:extLst>
            </p:cNvPr>
            <p:cNvSpPr>
              <a:spLocks noChangeArrowheads="1"/>
            </p:cNvSpPr>
            <p:nvPr/>
          </p:nvSpPr>
          <p:spPr bwMode="auto">
            <a:xfrm>
              <a:off x="6493" y="996"/>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Century Gothic" panose="020B0502020202020204" pitchFamily="34" charset="0"/>
                </a:rPr>
                <a:t>2-inch </a:t>
              </a:r>
              <a:r>
                <a:rPr kumimoji="0" lang="en-US" altLang="en-US" sz="800" b="0" i="0" u="none" strike="noStrike" cap="none" normalizeH="0" baseline="0" dirty="0" err="1">
                  <a:ln>
                    <a:noFill/>
                  </a:ln>
                  <a:solidFill>
                    <a:srgbClr val="000000"/>
                  </a:solidFill>
                  <a:effectLst/>
                  <a:latin typeface="Century Gothic" panose="020B0502020202020204" pitchFamily="34" charset="0"/>
                </a:rPr>
                <a:t>Mesonet</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665" name="Rectangle 75">
              <a:extLst>
                <a:ext uri="{FF2B5EF4-FFF2-40B4-BE49-F238E27FC236}">
                  <a16:creationId xmlns:a16="http://schemas.microsoft.com/office/drawing/2014/main" id="{A22D0637-670F-4601-949A-97A7C445ED34}"/>
                </a:ext>
              </a:extLst>
            </p:cNvPr>
            <p:cNvSpPr>
              <a:spLocks noChangeArrowheads="1"/>
            </p:cNvSpPr>
            <p:nvPr/>
          </p:nvSpPr>
          <p:spPr bwMode="auto">
            <a:xfrm>
              <a:off x="6493" y="1111"/>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4-inch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666" name="Rectangle 76">
              <a:extLst>
                <a:ext uri="{FF2B5EF4-FFF2-40B4-BE49-F238E27FC236}">
                  <a16:creationId xmlns:a16="http://schemas.microsoft.com/office/drawing/2014/main" id="{AE54B511-766E-407C-81CF-917C8EE0A166}"/>
                </a:ext>
              </a:extLst>
            </p:cNvPr>
            <p:cNvSpPr>
              <a:spLocks noChangeArrowheads="1"/>
            </p:cNvSpPr>
            <p:nvPr/>
          </p:nvSpPr>
          <p:spPr bwMode="auto">
            <a:xfrm>
              <a:off x="6493" y="1226"/>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8-inch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667" name="Rectangle 77">
              <a:extLst>
                <a:ext uri="{FF2B5EF4-FFF2-40B4-BE49-F238E27FC236}">
                  <a16:creationId xmlns:a16="http://schemas.microsoft.com/office/drawing/2014/main" id="{F30D309E-8D01-4FE2-ADEA-9F3852FE2053}"/>
                </a:ext>
              </a:extLst>
            </p:cNvPr>
            <p:cNvSpPr>
              <a:spLocks noChangeArrowheads="1"/>
            </p:cNvSpPr>
            <p:nvPr/>
          </p:nvSpPr>
          <p:spPr bwMode="auto">
            <a:xfrm>
              <a:off x="6493" y="1341"/>
              <a:ext cx="3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668" name="Rectangle 78">
              <a:extLst>
                <a:ext uri="{FF2B5EF4-FFF2-40B4-BE49-F238E27FC236}">
                  <a16:creationId xmlns:a16="http://schemas.microsoft.com/office/drawing/2014/main" id="{9F158127-1A7B-4A17-85C0-7A2BEE68297C}"/>
                </a:ext>
              </a:extLst>
            </p:cNvPr>
            <p:cNvSpPr>
              <a:spLocks noChangeArrowheads="1"/>
            </p:cNvSpPr>
            <p:nvPr/>
          </p:nvSpPr>
          <p:spPr bwMode="auto">
            <a:xfrm>
              <a:off x="4085" y="366"/>
              <a:ext cx="20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E4268"/>
                  </a:solidFill>
                  <a:effectLst/>
                  <a:latin typeface="Century Gothic" panose="020B0502020202020204" pitchFamily="34" charset="0"/>
                </a:rPr>
                <a:t>FARM</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669" name="Rectangle 79">
              <a:extLst>
                <a:ext uri="{FF2B5EF4-FFF2-40B4-BE49-F238E27FC236}">
                  <a16:creationId xmlns:a16="http://schemas.microsoft.com/office/drawing/2014/main" id="{74E8B8B7-FF1C-4A9F-9551-148119D30E60}"/>
                </a:ext>
              </a:extLst>
            </p:cNvPr>
            <p:cNvSpPr>
              <a:spLocks noChangeArrowheads="1"/>
            </p:cNvSpPr>
            <p:nvPr/>
          </p:nvSpPr>
          <p:spPr bwMode="auto">
            <a:xfrm>
              <a:off x="4085" y="246"/>
              <a:ext cx="191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SMAP vs.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100" b="0" i="0" u="none" strike="noStrike" cap="none" normalizeH="0" baseline="0" dirty="0">
                  <a:ln>
                    <a:noFill/>
                  </a:ln>
                  <a:solidFill>
                    <a:srgbClr val="3E4268"/>
                  </a:solidFill>
                  <a:effectLst/>
                  <a:latin typeface="Century Gothic" panose="020B0502020202020204" pitchFamily="34" charset="0"/>
                </a:rPr>
                <a:t> Daily 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57" name="Rectangle 52">
              <a:extLst>
                <a:ext uri="{FF2B5EF4-FFF2-40B4-BE49-F238E27FC236}">
                  <a16:creationId xmlns:a16="http://schemas.microsoft.com/office/drawing/2014/main" id="{46600BA2-5628-484E-BFB9-3243391E8C6F}"/>
                </a:ext>
              </a:extLst>
            </p:cNvPr>
            <p:cNvSpPr>
              <a:spLocks noChangeArrowheads="1"/>
            </p:cNvSpPr>
            <p:nvPr/>
          </p:nvSpPr>
          <p:spPr bwMode="auto">
            <a:xfrm>
              <a:off x="6333" y="816"/>
              <a:ext cx="644" cy="6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pSp>
      <p:grpSp>
        <p:nvGrpSpPr>
          <p:cNvPr id="232" name="Group 231">
            <a:extLst>
              <a:ext uri="{FF2B5EF4-FFF2-40B4-BE49-F238E27FC236}">
                <a16:creationId xmlns:a16="http://schemas.microsoft.com/office/drawing/2014/main" id="{1C9DD53A-A65B-AD48-BC88-27D2634ED607}"/>
              </a:ext>
            </a:extLst>
          </p:cNvPr>
          <p:cNvGrpSpPr/>
          <p:nvPr/>
        </p:nvGrpSpPr>
        <p:grpSpPr>
          <a:xfrm>
            <a:off x="10396122" y="2795353"/>
            <a:ext cx="1391483" cy="1376942"/>
            <a:chOff x="9406563" y="4667327"/>
            <a:chExt cx="875609" cy="811269"/>
          </a:xfrm>
        </p:grpSpPr>
        <p:sp>
          <p:nvSpPr>
            <p:cNvPr id="233" name="Rectangle 49">
              <a:extLst>
                <a:ext uri="{FF2B5EF4-FFF2-40B4-BE49-F238E27FC236}">
                  <a16:creationId xmlns:a16="http://schemas.microsoft.com/office/drawing/2014/main" id="{5B3F799B-5760-984C-BA05-D95B5DDECB05}"/>
                </a:ext>
              </a:extLst>
            </p:cNvPr>
            <p:cNvSpPr>
              <a:spLocks noChangeArrowheads="1"/>
            </p:cNvSpPr>
            <p:nvPr/>
          </p:nvSpPr>
          <p:spPr bwMode="auto">
            <a:xfrm>
              <a:off x="9406563" y="4667327"/>
              <a:ext cx="636497" cy="1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Data Product</a:t>
              </a:r>
            </a:p>
          </p:txBody>
        </p:sp>
        <p:sp>
          <p:nvSpPr>
            <p:cNvPr id="234" name="Rectangle 50">
              <a:extLst>
                <a:ext uri="{FF2B5EF4-FFF2-40B4-BE49-F238E27FC236}">
                  <a16:creationId xmlns:a16="http://schemas.microsoft.com/office/drawing/2014/main" id="{FC006EB3-63FF-B24F-BE5A-D2A55E04426B}"/>
                </a:ext>
              </a:extLst>
            </p:cNvPr>
            <p:cNvSpPr>
              <a:spLocks noChangeArrowheads="1"/>
            </p:cNvSpPr>
            <p:nvPr/>
          </p:nvSpPr>
          <p:spPr bwMode="auto">
            <a:xfrm>
              <a:off x="9406563" y="4824692"/>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35" name="Line 51">
              <a:extLst>
                <a:ext uri="{FF2B5EF4-FFF2-40B4-BE49-F238E27FC236}">
                  <a16:creationId xmlns:a16="http://schemas.microsoft.com/office/drawing/2014/main" id="{8BECF066-38D2-D941-9971-2BFA3E737C96}"/>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36" name="Line 52">
              <a:extLst>
                <a:ext uri="{FF2B5EF4-FFF2-40B4-BE49-F238E27FC236}">
                  <a16:creationId xmlns:a16="http://schemas.microsoft.com/office/drawing/2014/main" id="{34AC5E3D-C81E-FD4E-AD37-2BBCA4C691CA}"/>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37" name="Line 53">
              <a:extLst>
                <a:ext uri="{FF2B5EF4-FFF2-40B4-BE49-F238E27FC236}">
                  <a16:creationId xmlns:a16="http://schemas.microsoft.com/office/drawing/2014/main" id="{9759D43F-03A2-244C-94DF-A58B24252FB5}"/>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38" name="Line 54">
              <a:extLst>
                <a:ext uri="{FF2B5EF4-FFF2-40B4-BE49-F238E27FC236}">
                  <a16:creationId xmlns:a16="http://schemas.microsoft.com/office/drawing/2014/main" id="{C7B67C66-1C58-9F48-8F5C-B776EE13886C}"/>
                </a:ext>
              </a:extLst>
            </p:cNvPr>
            <p:cNvSpPr>
              <a:spLocks noChangeShapeType="1"/>
            </p:cNvSpPr>
            <p:nvPr/>
          </p:nvSpPr>
          <p:spPr bwMode="auto">
            <a:xfrm>
              <a:off x="9421842" y="4902610"/>
              <a:ext cx="12680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39" name="Rectangle 55">
              <a:extLst>
                <a:ext uri="{FF2B5EF4-FFF2-40B4-BE49-F238E27FC236}">
                  <a16:creationId xmlns:a16="http://schemas.microsoft.com/office/drawing/2014/main" id="{4110BC83-DF4D-7348-8570-82DCC89EE693}"/>
                </a:ext>
              </a:extLst>
            </p:cNvPr>
            <p:cNvSpPr>
              <a:spLocks noChangeArrowheads="1"/>
            </p:cNvSpPr>
            <p:nvPr/>
          </p:nvSpPr>
          <p:spPr bwMode="auto">
            <a:xfrm>
              <a:off x="9406563" y="4988168"/>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0" name="Line 56">
              <a:extLst>
                <a:ext uri="{FF2B5EF4-FFF2-40B4-BE49-F238E27FC236}">
                  <a16:creationId xmlns:a16="http://schemas.microsoft.com/office/drawing/2014/main" id="{CB18557E-A095-104E-87EE-43CB94D606D6}"/>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1" name="Line 57">
              <a:extLst>
                <a:ext uri="{FF2B5EF4-FFF2-40B4-BE49-F238E27FC236}">
                  <a16:creationId xmlns:a16="http://schemas.microsoft.com/office/drawing/2014/main" id="{73AE6DD5-7C96-2347-B361-B9B8D6DA39FE}"/>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2" name="Line 58">
              <a:extLst>
                <a:ext uri="{FF2B5EF4-FFF2-40B4-BE49-F238E27FC236}">
                  <a16:creationId xmlns:a16="http://schemas.microsoft.com/office/drawing/2014/main" id="{C8D25990-1FD0-4F45-90A3-DDB1FB2630F3}"/>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3" name="Line 59">
              <a:extLst>
                <a:ext uri="{FF2B5EF4-FFF2-40B4-BE49-F238E27FC236}">
                  <a16:creationId xmlns:a16="http://schemas.microsoft.com/office/drawing/2014/main" id="{30BA83A2-B108-944B-9226-BD706A66EA10}"/>
                </a:ext>
              </a:extLst>
            </p:cNvPr>
            <p:cNvSpPr>
              <a:spLocks noChangeShapeType="1"/>
            </p:cNvSpPr>
            <p:nvPr/>
          </p:nvSpPr>
          <p:spPr bwMode="auto">
            <a:xfrm>
              <a:off x="9421842" y="5066086"/>
              <a:ext cx="126809" cy="0"/>
            </a:xfrm>
            <a:prstGeom prst="line">
              <a:avLst/>
            </a:prstGeom>
            <a:noFill/>
            <a:ln w="7938" cap="flat">
              <a:solidFill>
                <a:srgbClr val="43CD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4" name="Rectangle 60">
              <a:extLst>
                <a:ext uri="{FF2B5EF4-FFF2-40B4-BE49-F238E27FC236}">
                  <a16:creationId xmlns:a16="http://schemas.microsoft.com/office/drawing/2014/main" id="{0A840B92-3C43-9949-880F-A6370F4A78E9}"/>
                </a:ext>
              </a:extLst>
            </p:cNvPr>
            <p:cNvSpPr>
              <a:spLocks noChangeArrowheads="1"/>
            </p:cNvSpPr>
            <p:nvPr/>
          </p:nvSpPr>
          <p:spPr bwMode="auto">
            <a:xfrm>
              <a:off x="9406563" y="5151644"/>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5" name="Line 61">
              <a:extLst>
                <a:ext uri="{FF2B5EF4-FFF2-40B4-BE49-F238E27FC236}">
                  <a16:creationId xmlns:a16="http://schemas.microsoft.com/office/drawing/2014/main" id="{035B7A7E-39EB-D74F-B913-AF947704ACBB}"/>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6" name="Line 62">
              <a:extLst>
                <a:ext uri="{FF2B5EF4-FFF2-40B4-BE49-F238E27FC236}">
                  <a16:creationId xmlns:a16="http://schemas.microsoft.com/office/drawing/2014/main" id="{C40F2DFB-1C0C-3345-8F5E-550774FC0118}"/>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7" name="Line 63">
              <a:extLst>
                <a:ext uri="{FF2B5EF4-FFF2-40B4-BE49-F238E27FC236}">
                  <a16:creationId xmlns:a16="http://schemas.microsoft.com/office/drawing/2014/main" id="{0D60C9CA-7B84-044D-8338-07EEBB3A2611}"/>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8" name="Line 64">
              <a:extLst>
                <a:ext uri="{FF2B5EF4-FFF2-40B4-BE49-F238E27FC236}">
                  <a16:creationId xmlns:a16="http://schemas.microsoft.com/office/drawing/2014/main" id="{DB304C97-9260-0243-965F-12B6EE4DF668}"/>
                </a:ext>
              </a:extLst>
            </p:cNvPr>
            <p:cNvSpPr>
              <a:spLocks noChangeShapeType="1"/>
            </p:cNvSpPr>
            <p:nvPr/>
          </p:nvSpPr>
          <p:spPr bwMode="auto">
            <a:xfrm>
              <a:off x="9421842" y="5229563"/>
              <a:ext cx="126809" cy="0"/>
            </a:xfrm>
            <a:prstGeom prst="line">
              <a:avLst/>
            </a:prstGeom>
            <a:noFill/>
            <a:ln w="7938" cap="flat">
              <a:solidFill>
                <a:srgbClr val="FF3E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49" name="Rectangle 65">
              <a:extLst>
                <a:ext uri="{FF2B5EF4-FFF2-40B4-BE49-F238E27FC236}">
                  <a16:creationId xmlns:a16="http://schemas.microsoft.com/office/drawing/2014/main" id="{82E01E2D-1983-9D44-A6E0-EB1135BB1663}"/>
                </a:ext>
              </a:extLst>
            </p:cNvPr>
            <p:cNvSpPr>
              <a:spLocks noChangeArrowheads="1"/>
            </p:cNvSpPr>
            <p:nvPr/>
          </p:nvSpPr>
          <p:spPr bwMode="auto">
            <a:xfrm>
              <a:off x="9406563" y="5315120"/>
              <a:ext cx="163476" cy="16347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50" name="Line 66">
              <a:extLst>
                <a:ext uri="{FF2B5EF4-FFF2-40B4-BE49-F238E27FC236}">
                  <a16:creationId xmlns:a16="http://schemas.microsoft.com/office/drawing/2014/main" id="{D7E714F4-FADA-A343-8DB2-F932D6DCE135}"/>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51" name="Line 67">
              <a:extLst>
                <a:ext uri="{FF2B5EF4-FFF2-40B4-BE49-F238E27FC236}">
                  <a16:creationId xmlns:a16="http://schemas.microsoft.com/office/drawing/2014/main" id="{3D8836D4-7C2B-0E4F-A2E9-4B6856E6E731}"/>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52" name="Line 68">
              <a:extLst>
                <a:ext uri="{FF2B5EF4-FFF2-40B4-BE49-F238E27FC236}">
                  <a16:creationId xmlns:a16="http://schemas.microsoft.com/office/drawing/2014/main" id="{E876D02B-988E-D948-BE8D-0D430664C4B3}"/>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53" name="Line 69">
              <a:extLst>
                <a:ext uri="{FF2B5EF4-FFF2-40B4-BE49-F238E27FC236}">
                  <a16:creationId xmlns:a16="http://schemas.microsoft.com/office/drawing/2014/main" id="{F4C6DA19-DCE5-6A42-9305-3472CB9FE128}"/>
                </a:ext>
              </a:extLst>
            </p:cNvPr>
            <p:cNvSpPr>
              <a:spLocks noChangeShapeType="1"/>
            </p:cNvSpPr>
            <p:nvPr/>
          </p:nvSpPr>
          <p:spPr bwMode="auto">
            <a:xfrm>
              <a:off x="9421842" y="5393039"/>
              <a:ext cx="12680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254" name="Rectangle 70">
              <a:extLst>
                <a:ext uri="{FF2B5EF4-FFF2-40B4-BE49-F238E27FC236}">
                  <a16:creationId xmlns:a16="http://schemas.microsoft.com/office/drawing/2014/main" id="{863CC362-265D-FA4E-896F-C798C34F092A}"/>
                </a:ext>
              </a:extLst>
            </p:cNvPr>
            <p:cNvSpPr>
              <a:spLocks noChangeArrowheads="1"/>
            </p:cNvSpPr>
            <p:nvPr/>
          </p:nvSpPr>
          <p:spPr bwMode="auto">
            <a:xfrm>
              <a:off x="9620458" y="4867471"/>
              <a:ext cx="661714"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2-inch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endParaRPr kumimoji="0" lang="en-US" altLang="en-US" sz="1100" b="0" i="0" u="none" strike="noStrike" cap="none" normalizeH="0" baseline="0" dirty="0">
                <a:ln>
                  <a:noFill/>
                </a:ln>
                <a:solidFill>
                  <a:srgbClr val="3E4268"/>
                </a:solidFill>
                <a:effectLst/>
                <a:latin typeface="Century Gothic" panose="020B0502020202020204" pitchFamily="34" charset="0"/>
              </a:endParaRPr>
            </a:p>
          </p:txBody>
        </p:sp>
        <p:sp>
          <p:nvSpPr>
            <p:cNvPr id="255" name="Rectangle 71">
              <a:extLst>
                <a:ext uri="{FF2B5EF4-FFF2-40B4-BE49-F238E27FC236}">
                  <a16:creationId xmlns:a16="http://schemas.microsoft.com/office/drawing/2014/main" id="{DA2F9D0A-FBCC-0C40-9510-5D1981580EEB}"/>
                </a:ext>
              </a:extLst>
            </p:cNvPr>
            <p:cNvSpPr>
              <a:spLocks noChangeArrowheads="1"/>
            </p:cNvSpPr>
            <p:nvPr/>
          </p:nvSpPr>
          <p:spPr bwMode="auto">
            <a:xfrm>
              <a:off x="9620458" y="5030947"/>
              <a:ext cx="661714"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4-inch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endParaRPr kumimoji="0" lang="en-US" altLang="en-US" sz="1100" b="0" i="0" u="none" strike="noStrike" cap="none" normalizeH="0" baseline="0" dirty="0">
                <a:ln>
                  <a:noFill/>
                </a:ln>
                <a:solidFill>
                  <a:srgbClr val="3E4268"/>
                </a:solidFill>
                <a:effectLst/>
                <a:latin typeface="Century Gothic" panose="020B0502020202020204" pitchFamily="34" charset="0"/>
              </a:endParaRPr>
            </a:p>
          </p:txBody>
        </p:sp>
        <p:sp>
          <p:nvSpPr>
            <p:cNvPr id="295" name="Rectangle 72">
              <a:extLst>
                <a:ext uri="{FF2B5EF4-FFF2-40B4-BE49-F238E27FC236}">
                  <a16:creationId xmlns:a16="http://schemas.microsoft.com/office/drawing/2014/main" id="{71D673CA-C0A2-2E47-82E5-13FB55A34E6D}"/>
                </a:ext>
              </a:extLst>
            </p:cNvPr>
            <p:cNvSpPr>
              <a:spLocks noChangeArrowheads="1"/>
            </p:cNvSpPr>
            <p:nvPr/>
          </p:nvSpPr>
          <p:spPr bwMode="auto">
            <a:xfrm>
              <a:off x="9620458" y="5194423"/>
              <a:ext cx="661714"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8-inch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endParaRPr kumimoji="0" lang="en-US" altLang="en-US" sz="1100" b="0" i="0" u="none" strike="noStrike" cap="none" normalizeH="0" baseline="0" dirty="0">
                <a:ln>
                  <a:noFill/>
                </a:ln>
                <a:solidFill>
                  <a:srgbClr val="3E4268"/>
                </a:solidFill>
                <a:effectLst/>
                <a:latin typeface="Century Gothic" panose="020B0502020202020204" pitchFamily="34" charset="0"/>
              </a:endParaRPr>
            </a:p>
          </p:txBody>
        </p:sp>
        <p:sp>
          <p:nvSpPr>
            <p:cNvPr id="296" name="Rectangle 73">
              <a:extLst>
                <a:ext uri="{FF2B5EF4-FFF2-40B4-BE49-F238E27FC236}">
                  <a16:creationId xmlns:a16="http://schemas.microsoft.com/office/drawing/2014/main" id="{112DC0D6-2963-3648-A245-B63B02D3B0ED}"/>
                </a:ext>
              </a:extLst>
            </p:cNvPr>
            <p:cNvSpPr>
              <a:spLocks noChangeArrowheads="1"/>
            </p:cNvSpPr>
            <p:nvPr/>
          </p:nvSpPr>
          <p:spPr bwMode="auto">
            <a:xfrm>
              <a:off x="9620458" y="5357899"/>
              <a:ext cx="488216" cy="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5-cm SMAP</a:t>
              </a:r>
            </a:p>
          </p:txBody>
        </p:sp>
      </p:grpSp>
    </p:spTree>
    <p:extLst>
      <p:ext uri="{BB962C8B-B14F-4D97-AF65-F5344CB8AC3E}">
        <p14:creationId xmlns:p14="http://schemas.microsoft.com/office/powerpoint/2010/main" val="1377138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70dd80c192_0_691"/>
          <p:cNvSpPr/>
          <p:nvPr/>
        </p:nvSpPr>
        <p:spPr>
          <a:xfrm>
            <a:off x="495300" y="342900"/>
            <a:ext cx="971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3600" b="0" i="0" u="none" strike="noStrike" cap="none" dirty="0">
              <a:solidFill>
                <a:srgbClr val="000000"/>
              </a:solidFill>
              <a:latin typeface="Arial"/>
              <a:ea typeface="Arial"/>
              <a:cs typeface="Arial"/>
              <a:sym typeface="Arial"/>
            </a:endParaRPr>
          </a:p>
        </p:txBody>
      </p:sp>
      <p:sp>
        <p:nvSpPr>
          <p:cNvPr id="276" name="Google Shape;276;g70dd80c192_0_691"/>
          <p:cNvSpPr txBox="1"/>
          <p:nvPr/>
        </p:nvSpPr>
        <p:spPr>
          <a:xfrm>
            <a:off x="2208950" y="3767200"/>
            <a:ext cx="1541100" cy="73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TextBox 647">
            <a:extLst>
              <a:ext uri="{FF2B5EF4-FFF2-40B4-BE49-F238E27FC236}">
                <a16:creationId xmlns:a16="http://schemas.microsoft.com/office/drawing/2014/main" id="{0A77BF4A-385C-4B93-B01A-6A0C324C69D0}"/>
              </a:ext>
            </a:extLst>
          </p:cNvPr>
          <p:cNvSpPr txBox="1"/>
          <p:nvPr/>
        </p:nvSpPr>
        <p:spPr>
          <a:xfrm>
            <a:off x="1880186" y="6381189"/>
            <a:ext cx="8066507"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Time series of 5-cm SMAP and 2-inch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3-day rolling means from July 1-October 31, 2019 at three sample </a:t>
            </a:r>
            <a:r>
              <a:rPr lang="en-US" dirty="0" err="1">
                <a:solidFill>
                  <a:schemeClr val="tx1">
                    <a:lumMod val="75000"/>
                    <a:lumOff val="25000"/>
                  </a:schemeClr>
                </a:solidFill>
                <a:latin typeface="Century Gothic" panose="020B0502020202020204" pitchFamily="34" charset="0"/>
              </a:rPr>
              <a:t>Mesonet</a:t>
            </a:r>
            <a:r>
              <a:rPr lang="en-US" dirty="0">
                <a:solidFill>
                  <a:schemeClr val="tx1">
                    <a:lumMod val="75000"/>
                    <a:lumOff val="25000"/>
                  </a:schemeClr>
                </a:solidFill>
                <a:latin typeface="Century Gothic" panose="020B0502020202020204" pitchFamily="34" charset="0"/>
              </a:rPr>
              <a:t> stations (FARM, GAMA, and WNCH)</a:t>
            </a:r>
            <a:endParaRPr lang="en-US" dirty="0">
              <a:solidFill>
                <a:schemeClr val="tx1">
                  <a:lumMod val="75000"/>
                  <a:lumOff val="25000"/>
                </a:schemeClr>
              </a:solidFill>
            </a:endParaRPr>
          </a:p>
        </p:txBody>
      </p:sp>
      <p:sp>
        <p:nvSpPr>
          <p:cNvPr id="720" name="TextBox 719">
            <a:extLst>
              <a:ext uri="{FF2B5EF4-FFF2-40B4-BE49-F238E27FC236}">
                <a16:creationId xmlns:a16="http://schemas.microsoft.com/office/drawing/2014/main" id="{CEDBACD1-BAF2-4933-8C55-BBA45CBDA0D9}"/>
              </a:ext>
            </a:extLst>
          </p:cNvPr>
          <p:cNvSpPr txBox="1"/>
          <p:nvPr/>
        </p:nvSpPr>
        <p:spPr>
          <a:xfrm>
            <a:off x="5219679" y="2700826"/>
            <a:ext cx="1077934" cy="1266957"/>
          </a:xfrm>
          <a:prstGeom prst="rect">
            <a:avLst/>
          </a:prstGeom>
          <a:solidFill>
            <a:schemeClr val="bg1"/>
          </a:solidFill>
        </p:spPr>
        <p:txBody>
          <a:bodyPr wrap="square" rtlCol="0">
            <a:spAutoFit/>
          </a:bodyPr>
          <a:lstStyle/>
          <a:p>
            <a:endParaRPr lang="en-US" dirty="0"/>
          </a:p>
        </p:txBody>
      </p:sp>
      <p:sp>
        <p:nvSpPr>
          <p:cNvPr id="721" name="TextBox 720">
            <a:extLst>
              <a:ext uri="{FF2B5EF4-FFF2-40B4-BE49-F238E27FC236}">
                <a16:creationId xmlns:a16="http://schemas.microsoft.com/office/drawing/2014/main" id="{98BC7290-084B-4CB0-B218-65B0FC2E7ABF}"/>
              </a:ext>
            </a:extLst>
          </p:cNvPr>
          <p:cNvSpPr txBox="1"/>
          <p:nvPr/>
        </p:nvSpPr>
        <p:spPr>
          <a:xfrm>
            <a:off x="10013930" y="1214438"/>
            <a:ext cx="1077934" cy="1266957"/>
          </a:xfrm>
          <a:prstGeom prst="rect">
            <a:avLst/>
          </a:prstGeom>
          <a:solidFill>
            <a:schemeClr val="bg1"/>
          </a:solidFill>
        </p:spPr>
        <p:txBody>
          <a:bodyPr wrap="square" rtlCol="0">
            <a:spAutoFit/>
          </a:bodyPr>
          <a:lstStyle/>
          <a:p>
            <a:endParaRPr lang="en-US" dirty="0"/>
          </a:p>
        </p:txBody>
      </p:sp>
      <p:sp>
        <p:nvSpPr>
          <p:cNvPr id="722" name="TextBox 721">
            <a:extLst>
              <a:ext uri="{FF2B5EF4-FFF2-40B4-BE49-F238E27FC236}">
                <a16:creationId xmlns:a16="http://schemas.microsoft.com/office/drawing/2014/main" id="{39248287-3356-44D4-B885-E8B6E6018AF6}"/>
              </a:ext>
            </a:extLst>
          </p:cNvPr>
          <p:cNvSpPr txBox="1"/>
          <p:nvPr/>
        </p:nvSpPr>
        <p:spPr>
          <a:xfrm>
            <a:off x="10268998" y="4159780"/>
            <a:ext cx="1077934" cy="1266957"/>
          </a:xfrm>
          <a:prstGeom prst="rect">
            <a:avLst/>
          </a:prstGeom>
          <a:solidFill>
            <a:schemeClr val="bg1"/>
          </a:solidFill>
        </p:spPr>
        <p:txBody>
          <a:bodyPr wrap="square" rtlCol="0">
            <a:spAutoFit/>
          </a:bodyPr>
          <a:lstStyle/>
          <a:p>
            <a:endParaRPr lang="en-US" dirty="0"/>
          </a:p>
        </p:txBody>
      </p:sp>
      <p:grpSp>
        <p:nvGrpSpPr>
          <p:cNvPr id="4" name="Group 4">
            <a:extLst>
              <a:ext uri="{FF2B5EF4-FFF2-40B4-BE49-F238E27FC236}">
                <a16:creationId xmlns:a16="http://schemas.microsoft.com/office/drawing/2014/main" id="{F7856072-979A-472C-B8F9-43D095F463B1}"/>
              </a:ext>
            </a:extLst>
          </p:cNvPr>
          <p:cNvGrpSpPr>
            <a:grpSpLocks noChangeAspect="1"/>
          </p:cNvGrpSpPr>
          <p:nvPr/>
        </p:nvGrpSpPr>
        <p:grpSpPr bwMode="auto">
          <a:xfrm>
            <a:off x="717714" y="1792827"/>
            <a:ext cx="5487918" cy="3121025"/>
            <a:chOff x="581" y="1118"/>
            <a:chExt cx="3151" cy="1792"/>
          </a:xfrm>
        </p:grpSpPr>
        <p:sp>
          <p:nvSpPr>
            <p:cNvPr id="5" name="AutoShape 3">
              <a:extLst>
                <a:ext uri="{FF2B5EF4-FFF2-40B4-BE49-F238E27FC236}">
                  <a16:creationId xmlns:a16="http://schemas.microsoft.com/office/drawing/2014/main" id="{62AEEA70-3C7B-49F4-A4EE-8F34F4EA78FA}"/>
                </a:ext>
              </a:extLst>
            </p:cNvPr>
            <p:cNvSpPr>
              <a:spLocks noChangeAspect="1" noChangeArrowheads="1" noTextEdit="1"/>
            </p:cNvSpPr>
            <p:nvPr/>
          </p:nvSpPr>
          <p:spPr bwMode="auto">
            <a:xfrm>
              <a:off x="609" y="1118"/>
              <a:ext cx="3113" cy="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 name="Rectangle 5">
              <a:extLst>
                <a:ext uri="{FF2B5EF4-FFF2-40B4-BE49-F238E27FC236}">
                  <a16:creationId xmlns:a16="http://schemas.microsoft.com/office/drawing/2014/main" id="{0A197E5D-AEDA-46A0-81CC-7A1B712A2A69}"/>
                </a:ext>
              </a:extLst>
            </p:cNvPr>
            <p:cNvSpPr>
              <a:spLocks noChangeArrowheads="1"/>
            </p:cNvSpPr>
            <p:nvPr/>
          </p:nvSpPr>
          <p:spPr bwMode="auto">
            <a:xfrm>
              <a:off x="609" y="1118"/>
              <a:ext cx="3123" cy="17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7" name="Rectangle 6">
              <a:extLst>
                <a:ext uri="{FF2B5EF4-FFF2-40B4-BE49-F238E27FC236}">
                  <a16:creationId xmlns:a16="http://schemas.microsoft.com/office/drawing/2014/main" id="{FD7081F7-6720-4279-B06C-4EF156047FA3}"/>
                </a:ext>
              </a:extLst>
            </p:cNvPr>
            <p:cNvSpPr>
              <a:spLocks noChangeArrowheads="1"/>
            </p:cNvSpPr>
            <p:nvPr/>
          </p:nvSpPr>
          <p:spPr bwMode="auto">
            <a:xfrm>
              <a:off x="609" y="1118"/>
              <a:ext cx="3123" cy="1792"/>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0" name="Rectangle 7">
              <a:extLst>
                <a:ext uri="{FF2B5EF4-FFF2-40B4-BE49-F238E27FC236}">
                  <a16:creationId xmlns:a16="http://schemas.microsoft.com/office/drawing/2014/main" id="{6744C854-2582-4079-A780-42AE3ED5EE16}"/>
                </a:ext>
              </a:extLst>
            </p:cNvPr>
            <p:cNvSpPr>
              <a:spLocks noChangeArrowheads="1"/>
            </p:cNvSpPr>
            <p:nvPr/>
          </p:nvSpPr>
          <p:spPr bwMode="auto">
            <a:xfrm>
              <a:off x="852" y="1376"/>
              <a:ext cx="2132" cy="1316"/>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1" name="Line 8">
              <a:extLst>
                <a:ext uri="{FF2B5EF4-FFF2-40B4-BE49-F238E27FC236}">
                  <a16:creationId xmlns:a16="http://schemas.microsoft.com/office/drawing/2014/main" id="{271886D8-B708-493A-A540-2C0A8E1A7AD3}"/>
                </a:ext>
              </a:extLst>
            </p:cNvPr>
            <p:cNvSpPr>
              <a:spLocks noChangeShapeType="1"/>
            </p:cNvSpPr>
            <p:nvPr/>
          </p:nvSpPr>
          <p:spPr bwMode="auto">
            <a:xfrm>
              <a:off x="852" y="2394"/>
              <a:ext cx="2132"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2" name="Line 9">
              <a:extLst>
                <a:ext uri="{FF2B5EF4-FFF2-40B4-BE49-F238E27FC236}">
                  <a16:creationId xmlns:a16="http://schemas.microsoft.com/office/drawing/2014/main" id="{4CA66A23-6E6C-48D1-8051-82F5B1CDA292}"/>
                </a:ext>
              </a:extLst>
            </p:cNvPr>
            <p:cNvSpPr>
              <a:spLocks noChangeShapeType="1"/>
            </p:cNvSpPr>
            <p:nvPr/>
          </p:nvSpPr>
          <p:spPr bwMode="auto">
            <a:xfrm>
              <a:off x="852" y="1947"/>
              <a:ext cx="2132"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3" name="Line 10">
              <a:extLst>
                <a:ext uri="{FF2B5EF4-FFF2-40B4-BE49-F238E27FC236}">
                  <a16:creationId xmlns:a16="http://schemas.microsoft.com/office/drawing/2014/main" id="{75513FA2-63F5-4586-AA12-0915A22BB7FC}"/>
                </a:ext>
              </a:extLst>
            </p:cNvPr>
            <p:cNvSpPr>
              <a:spLocks noChangeShapeType="1"/>
            </p:cNvSpPr>
            <p:nvPr/>
          </p:nvSpPr>
          <p:spPr bwMode="auto">
            <a:xfrm>
              <a:off x="852" y="1505"/>
              <a:ext cx="2132"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4" name="Line 11">
              <a:extLst>
                <a:ext uri="{FF2B5EF4-FFF2-40B4-BE49-F238E27FC236}">
                  <a16:creationId xmlns:a16="http://schemas.microsoft.com/office/drawing/2014/main" id="{48D7727C-8D70-4C4B-B612-957221E4A46A}"/>
                </a:ext>
              </a:extLst>
            </p:cNvPr>
            <p:cNvSpPr>
              <a:spLocks noChangeShapeType="1"/>
            </p:cNvSpPr>
            <p:nvPr/>
          </p:nvSpPr>
          <p:spPr bwMode="auto">
            <a:xfrm flipV="1">
              <a:off x="1194"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5" name="Line 12">
              <a:extLst>
                <a:ext uri="{FF2B5EF4-FFF2-40B4-BE49-F238E27FC236}">
                  <a16:creationId xmlns:a16="http://schemas.microsoft.com/office/drawing/2014/main" id="{CAA410F6-4DE2-4060-86F4-7AEFB413CEC9}"/>
                </a:ext>
              </a:extLst>
            </p:cNvPr>
            <p:cNvSpPr>
              <a:spLocks noChangeShapeType="1"/>
            </p:cNvSpPr>
            <p:nvPr/>
          </p:nvSpPr>
          <p:spPr bwMode="auto">
            <a:xfrm flipV="1">
              <a:off x="1685"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6" name="Line 13">
              <a:extLst>
                <a:ext uri="{FF2B5EF4-FFF2-40B4-BE49-F238E27FC236}">
                  <a16:creationId xmlns:a16="http://schemas.microsoft.com/office/drawing/2014/main" id="{9FFB2765-6488-42F1-B988-68403F80D730}"/>
                </a:ext>
              </a:extLst>
            </p:cNvPr>
            <p:cNvSpPr>
              <a:spLocks noChangeShapeType="1"/>
            </p:cNvSpPr>
            <p:nvPr/>
          </p:nvSpPr>
          <p:spPr bwMode="auto">
            <a:xfrm flipV="1">
              <a:off x="2171"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47" name="Line 14">
              <a:extLst>
                <a:ext uri="{FF2B5EF4-FFF2-40B4-BE49-F238E27FC236}">
                  <a16:creationId xmlns:a16="http://schemas.microsoft.com/office/drawing/2014/main" id="{AA3A22DB-2A8A-4139-A7C2-5CD7722E56B5}"/>
                </a:ext>
              </a:extLst>
            </p:cNvPr>
            <p:cNvSpPr>
              <a:spLocks noChangeShapeType="1"/>
            </p:cNvSpPr>
            <p:nvPr/>
          </p:nvSpPr>
          <p:spPr bwMode="auto">
            <a:xfrm flipV="1">
              <a:off x="2656"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7" name="Line 15">
              <a:extLst>
                <a:ext uri="{FF2B5EF4-FFF2-40B4-BE49-F238E27FC236}">
                  <a16:creationId xmlns:a16="http://schemas.microsoft.com/office/drawing/2014/main" id="{22F35590-8834-4B62-88C6-F5D375958052}"/>
                </a:ext>
              </a:extLst>
            </p:cNvPr>
            <p:cNvSpPr>
              <a:spLocks noChangeShapeType="1"/>
            </p:cNvSpPr>
            <p:nvPr/>
          </p:nvSpPr>
          <p:spPr bwMode="auto">
            <a:xfrm>
              <a:off x="852" y="2617"/>
              <a:ext cx="2132"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3" name="Line 16">
              <a:extLst>
                <a:ext uri="{FF2B5EF4-FFF2-40B4-BE49-F238E27FC236}">
                  <a16:creationId xmlns:a16="http://schemas.microsoft.com/office/drawing/2014/main" id="{D657910A-D05F-4363-9545-677BC077A93F}"/>
                </a:ext>
              </a:extLst>
            </p:cNvPr>
            <p:cNvSpPr>
              <a:spLocks noChangeShapeType="1"/>
            </p:cNvSpPr>
            <p:nvPr/>
          </p:nvSpPr>
          <p:spPr bwMode="auto">
            <a:xfrm>
              <a:off x="852" y="2170"/>
              <a:ext cx="2132"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5" name="Line 17">
              <a:extLst>
                <a:ext uri="{FF2B5EF4-FFF2-40B4-BE49-F238E27FC236}">
                  <a16:creationId xmlns:a16="http://schemas.microsoft.com/office/drawing/2014/main" id="{6F0951F2-821C-4145-9FC9-C61AC735A78A}"/>
                </a:ext>
              </a:extLst>
            </p:cNvPr>
            <p:cNvSpPr>
              <a:spLocks noChangeShapeType="1"/>
            </p:cNvSpPr>
            <p:nvPr/>
          </p:nvSpPr>
          <p:spPr bwMode="auto">
            <a:xfrm>
              <a:off x="852" y="1724"/>
              <a:ext cx="2132"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6" name="Line 18">
              <a:extLst>
                <a:ext uri="{FF2B5EF4-FFF2-40B4-BE49-F238E27FC236}">
                  <a16:creationId xmlns:a16="http://schemas.microsoft.com/office/drawing/2014/main" id="{622ECCD5-F35B-4771-8E05-6420578E410B}"/>
                </a:ext>
              </a:extLst>
            </p:cNvPr>
            <p:cNvSpPr>
              <a:spLocks noChangeShapeType="1"/>
            </p:cNvSpPr>
            <p:nvPr/>
          </p:nvSpPr>
          <p:spPr bwMode="auto">
            <a:xfrm flipV="1">
              <a:off x="951"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7" name="Line 19">
              <a:extLst>
                <a:ext uri="{FF2B5EF4-FFF2-40B4-BE49-F238E27FC236}">
                  <a16:creationId xmlns:a16="http://schemas.microsoft.com/office/drawing/2014/main" id="{93F6FEB9-6B0B-4B87-A7F9-4A973FF60624}"/>
                </a:ext>
              </a:extLst>
            </p:cNvPr>
            <p:cNvSpPr>
              <a:spLocks noChangeShapeType="1"/>
            </p:cNvSpPr>
            <p:nvPr/>
          </p:nvSpPr>
          <p:spPr bwMode="auto">
            <a:xfrm flipV="1">
              <a:off x="1442"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8" name="Line 20">
              <a:extLst>
                <a:ext uri="{FF2B5EF4-FFF2-40B4-BE49-F238E27FC236}">
                  <a16:creationId xmlns:a16="http://schemas.microsoft.com/office/drawing/2014/main" id="{84086D5F-3290-4C57-9124-CAFF66DD82BE}"/>
                </a:ext>
              </a:extLst>
            </p:cNvPr>
            <p:cNvSpPr>
              <a:spLocks noChangeShapeType="1"/>
            </p:cNvSpPr>
            <p:nvPr/>
          </p:nvSpPr>
          <p:spPr bwMode="auto">
            <a:xfrm flipV="1">
              <a:off x="1933"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9" name="Line 21">
              <a:extLst>
                <a:ext uri="{FF2B5EF4-FFF2-40B4-BE49-F238E27FC236}">
                  <a16:creationId xmlns:a16="http://schemas.microsoft.com/office/drawing/2014/main" id="{CBE0A7F4-018E-42E2-BB7E-ABF0A41E3421}"/>
                </a:ext>
              </a:extLst>
            </p:cNvPr>
            <p:cNvSpPr>
              <a:spLocks noChangeShapeType="1"/>
            </p:cNvSpPr>
            <p:nvPr/>
          </p:nvSpPr>
          <p:spPr bwMode="auto">
            <a:xfrm flipV="1">
              <a:off x="2409"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0" name="Line 22">
              <a:extLst>
                <a:ext uri="{FF2B5EF4-FFF2-40B4-BE49-F238E27FC236}">
                  <a16:creationId xmlns:a16="http://schemas.microsoft.com/office/drawing/2014/main" id="{6A529DBC-B7FB-4A46-B448-F96FD276A542}"/>
                </a:ext>
              </a:extLst>
            </p:cNvPr>
            <p:cNvSpPr>
              <a:spLocks noChangeShapeType="1"/>
            </p:cNvSpPr>
            <p:nvPr/>
          </p:nvSpPr>
          <p:spPr bwMode="auto">
            <a:xfrm flipV="1">
              <a:off x="2899" y="1376"/>
              <a:ext cx="0" cy="1316"/>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1" name="Freeform 23">
              <a:extLst>
                <a:ext uri="{FF2B5EF4-FFF2-40B4-BE49-F238E27FC236}">
                  <a16:creationId xmlns:a16="http://schemas.microsoft.com/office/drawing/2014/main" id="{A795F131-FB54-4F88-8159-257780E4739F}"/>
                </a:ext>
              </a:extLst>
            </p:cNvPr>
            <p:cNvSpPr>
              <a:spLocks/>
            </p:cNvSpPr>
            <p:nvPr/>
          </p:nvSpPr>
          <p:spPr bwMode="auto">
            <a:xfrm>
              <a:off x="981" y="1436"/>
              <a:ext cx="1903" cy="1012"/>
            </a:xfrm>
            <a:custGeom>
              <a:avLst/>
              <a:gdLst>
                <a:gd name="T0" fmla="*/ 3 w 384"/>
                <a:gd name="T1" fmla="*/ 17 h 204"/>
                <a:gd name="T2" fmla="*/ 10 w 384"/>
                <a:gd name="T3" fmla="*/ 0 h 204"/>
                <a:gd name="T4" fmla="*/ 16 w 384"/>
                <a:gd name="T5" fmla="*/ 6 h 204"/>
                <a:gd name="T6" fmla="*/ 22 w 384"/>
                <a:gd name="T7" fmla="*/ 19 h 204"/>
                <a:gd name="T8" fmla="*/ 29 w 384"/>
                <a:gd name="T9" fmla="*/ 22 h 204"/>
                <a:gd name="T10" fmla="*/ 35 w 384"/>
                <a:gd name="T11" fmla="*/ 19 h 204"/>
                <a:gd name="T12" fmla="*/ 42 w 384"/>
                <a:gd name="T13" fmla="*/ 12 h 204"/>
                <a:gd name="T14" fmla="*/ 48 w 384"/>
                <a:gd name="T15" fmla="*/ 21 h 204"/>
                <a:gd name="T16" fmla="*/ 54 w 384"/>
                <a:gd name="T17" fmla="*/ 29 h 204"/>
                <a:gd name="T18" fmla="*/ 61 w 384"/>
                <a:gd name="T19" fmla="*/ 20 h 204"/>
                <a:gd name="T20" fmla="*/ 67 w 384"/>
                <a:gd name="T21" fmla="*/ 10 h 204"/>
                <a:gd name="T22" fmla="*/ 74 w 384"/>
                <a:gd name="T23" fmla="*/ 37 h 204"/>
                <a:gd name="T24" fmla="*/ 80 w 384"/>
                <a:gd name="T25" fmla="*/ 49 h 204"/>
                <a:gd name="T26" fmla="*/ 86 w 384"/>
                <a:gd name="T27" fmla="*/ 62 h 204"/>
                <a:gd name="T28" fmla="*/ 93 w 384"/>
                <a:gd name="T29" fmla="*/ 58 h 204"/>
                <a:gd name="T30" fmla="*/ 99 w 384"/>
                <a:gd name="T31" fmla="*/ 69 h 204"/>
                <a:gd name="T32" fmla="*/ 106 w 384"/>
                <a:gd name="T33" fmla="*/ 66 h 204"/>
                <a:gd name="T34" fmla="*/ 112 w 384"/>
                <a:gd name="T35" fmla="*/ 59 h 204"/>
                <a:gd name="T36" fmla="*/ 118 w 384"/>
                <a:gd name="T37" fmla="*/ 63 h 204"/>
                <a:gd name="T38" fmla="*/ 125 w 384"/>
                <a:gd name="T39" fmla="*/ 87 h 204"/>
                <a:gd name="T40" fmla="*/ 131 w 384"/>
                <a:gd name="T41" fmla="*/ 104 h 204"/>
                <a:gd name="T42" fmla="*/ 138 w 384"/>
                <a:gd name="T43" fmla="*/ 86 h 204"/>
                <a:gd name="T44" fmla="*/ 144 w 384"/>
                <a:gd name="T45" fmla="*/ 104 h 204"/>
                <a:gd name="T46" fmla="*/ 150 w 384"/>
                <a:gd name="T47" fmla="*/ 122 h 204"/>
                <a:gd name="T48" fmla="*/ 157 w 384"/>
                <a:gd name="T49" fmla="*/ 117 h 204"/>
                <a:gd name="T50" fmla="*/ 163 w 384"/>
                <a:gd name="T51" fmla="*/ 83 h 204"/>
                <a:gd name="T52" fmla="*/ 170 w 384"/>
                <a:gd name="T53" fmla="*/ 89 h 204"/>
                <a:gd name="T54" fmla="*/ 176 w 384"/>
                <a:gd name="T55" fmla="*/ 57 h 204"/>
                <a:gd name="T56" fmla="*/ 182 w 384"/>
                <a:gd name="T57" fmla="*/ 62 h 204"/>
                <a:gd name="T58" fmla="*/ 189 w 384"/>
                <a:gd name="T59" fmla="*/ 88 h 204"/>
                <a:gd name="T60" fmla="*/ 195 w 384"/>
                <a:gd name="T61" fmla="*/ 104 h 204"/>
                <a:gd name="T62" fmla="*/ 202 w 384"/>
                <a:gd name="T63" fmla="*/ 114 h 204"/>
                <a:gd name="T64" fmla="*/ 208 w 384"/>
                <a:gd name="T65" fmla="*/ 128 h 204"/>
                <a:gd name="T66" fmla="*/ 214 w 384"/>
                <a:gd name="T67" fmla="*/ 137 h 204"/>
                <a:gd name="T68" fmla="*/ 221 w 384"/>
                <a:gd name="T69" fmla="*/ 150 h 204"/>
                <a:gd name="T70" fmla="*/ 227 w 384"/>
                <a:gd name="T71" fmla="*/ 148 h 204"/>
                <a:gd name="T72" fmla="*/ 234 w 384"/>
                <a:gd name="T73" fmla="*/ 150 h 204"/>
                <a:gd name="T74" fmla="*/ 240 w 384"/>
                <a:gd name="T75" fmla="*/ 166 h 204"/>
                <a:gd name="T76" fmla="*/ 246 w 384"/>
                <a:gd name="T77" fmla="*/ 175 h 204"/>
                <a:gd name="T78" fmla="*/ 253 w 384"/>
                <a:gd name="T79" fmla="*/ 184 h 204"/>
                <a:gd name="T80" fmla="*/ 259 w 384"/>
                <a:gd name="T81" fmla="*/ 187 h 204"/>
                <a:gd name="T82" fmla="*/ 266 w 384"/>
                <a:gd name="T83" fmla="*/ 192 h 204"/>
                <a:gd name="T84" fmla="*/ 272 w 384"/>
                <a:gd name="T85" fmla="*/ 195 h 204"/>
                <a:gd name="T86" fmla="*/ 278 w 384"/>
                <a:gd name="T87" fmla="*/ 194 h 204"/>
                <a:gd name="T88" fmla="*/ 285 w 384"/>
                <a:gd name="T89" fmla="*/ 192 h 204"/>
                <a:gd name="T90" fmla="*/ 291 w 384"/>
                <a:gd name="T91" fmla="*/ 188 h 204"/>
                <a:gd name="T92" fmla="*/ 298 w 384"/>
                <a:gd name="T93" fmla="*/ 196 h 204"/>
                <a:gd name="T94" fmla="*/ 304 w 384"/>
                <a:gd name="T95" fmla="*/ 204 h 204"/>
                <a:gd name="T96" fmla="*/ 310 w 384"/>
                <a:gd name="T97" fmla="*/ 115 h 204"/>
                <a:gd name="T98" fmla="*/ 317 w 384"/>
                <a:gd name="T99" fmla="*/ 113 h 204"/>
                <a:gd name="T100" fmla="*/ 323 w 384"/>
                <a:gd name="T101" fmla="*/ 115 h 204"/>
                <a:gd name="T102" fmla="*/ 330 w 384"/>
                <a:gd name="T103" fmla="*/ 111 h 204"/>
                <a:gd name="T104" fmla="*/ 336 w 384"/>
                <a:gd name="T105" fmla="*/ 83 h 204"/>
                <a:gd name="T106" fmla="*/ 342 w 384"/>
                <a:gd name="T107" fmla="*/ 72 h 204"/>
                <a:gd name="T108" fmla="*/ 349 w 384"/>
                <a:gd name="T109" fmla="*/ 105 h 204"/>
                <a:gd name="T110" fmla="*/ 355 w 384"/>
                <a:gd name="T111" fmla="*/ 96 h 204"/>
                <a:gd name="T112" fmla="*/ 362 w 384"/>
                <a:gd name="T113" fmla="*/ 94 h 204"/>
                <a:gd name="T114" fmla="*/ 368 w 384"/>
                <a:gd name="T115" fmla="*/ 78 h 204"/>
                <a:gd name="T116" fmla="*/ 374 w 384"/>
                <a:gd name="T117" fmla="*/ 55 h 204"/>
                <a:gd name="T118" fmla="*/ 381 w 384"/>
                <a:gd name="T119" fmla="*/ 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04">
                  <a:moveTo>
                    <a:pt x="0" y="25"/>
                  </a:moveTo>
                  <a:lnTo>
                    <a:pt x="3" y="17"/>
                  </a:lnTo>
                  <a:lnTo>
                    <a:pt x="6" y="7"/>
                  </a:lnTo>
                  <a:lnTo>
                    <a:pt x="10" y="0"/>
                  </a:lnTo>
                  <a:lnTo>
                    <a:pt x="13" y="8"/>
                  </a:lnTo>
                  <a:lnTo>
                    <a:pt x="16" y="6"/>
                  </a:lnTo>
                  <a:lnTo>
                    <a:pt x="19" y="16"/>
                  </a:lnTo>
                  <a:lnTo>
                    <a:pt x="22" y="19"/>
                  </a:lnTo>
                  <a:lnTo>
                    <a:pt x="26" y="24"/>
                  </a:lnTo>
                  <a:lnTo>
                    <a:pt x="29" y="22"/>
                  </a:lnTo>
                  <a:lnTo>
                    <a:pt x="32" y="24"/>
                  </a:lnTo>
                  <a:lnTo>
                    <a:pt x="35" y="19"/>
                  </a:lnTo>
                  <a:lnTo>
                    <a:pt x="38" y="19"/>
                  </a:lnTo>
                  <a:lnTo>
                    <a:pt x="42" y="12"/>
                  </a:lnTo>
                  <a:lnTo>
                    <a:pt x="45" y="22"/>
                  </a:lnTo>
                  <a:lnTo>
                    <a:pt x="48" y="21"/>
                  </a:lnTo>
                  <a:lnTo>
                    <a:pt x="51" y="23"/>
                  </a:lnTo>
                  <a:lnTo>
                    <a:pt x="54" y="29"/>
                  </a:lnTo>
                  <a:lnTo>
                    <a:pt x="58" y="27"/>
                  </a:lnTo>
                  <a:lnTo>
                    <a:pt x="61" y="20"/>
                  </a:lnTo>
                  <a:lnTo>
                    <a:pt x="64" y="5"/>
                  </a:lnTo>
                  <a:lnTo>
                    <a:pt x="67" y="10"/>
                  </a:lnTo>
                  <a:lnTo>
                    <a:pt x="70" y="22"/>
                  </a:lnTo>
                  <a:lnTo>
                    <a:pt x="74" y="37"/>
                  </a:lnTo>
                  <a:lnTo>
                    <a:pt x="77" y="44"/>
                  </a:lnTo>
                  <a:lnTo>
                    <a:pt x="80" y="49"/>
                  </a:lnTo>
                  <a:lnTo>
                    <a:pt x="83" y="55"/>
                  </a:lnTo>
                  <a:lnTo>
                    <a:pt x="86" y="62"/>
                  </a:lnTo>
                  <a:lnTo>
                    <a:pt x="90" y="58"/>
                  </a:lnTo>
                  <a:lnTo>
                    <a:pt x="93" y="58"/>
                  </a:lnTo>
                  <a:lnTo>
                    <a:pt x="96" y="57"/>
                  </a:lnTo>
                  <a:lnTo>
                    <a:pt x="99" y="69"/>
                  </a:lnTo>
                  <a:lnTo>
                    <a:pt x="102" y="68"/>
                  </a:lnTo>
                  <a:lnTo>
                    <a:pt x="106" y="66"/>
                  </a:lnTo>
                  <a:lnTo>
                    <a:pt x="109" y="65"/>
                  </a:lnTo>
                  <a:lnTo>
                    <a:pt x="112" y="59"/>
                  </a:lnTo>
                  <a:lnTo>
                    <a:pt x="115" y="61"/>
                  </a:lnTo>
                  <a:lnTo>
                    <a:pt x="118" y="63"/>
                  </a:lnTo>
                  <a:lnTo>
                    <a:pt x="122" y="78"/>
                  </a:lnTo>
                  <a:lnTo>
                    <a:pt x="125" y="87"/>
                  </a:lnTo>
                  <a:lnTo>
                    <a:pt x="128" y="96"/>
                  </a:lnTo>
                  <a:lnTo>
                    <a:pt x="131" y="104"/>
                  </a:lnTo>
                  <a:lnTo>
                    <a:pt x="134" y="91"/>
                  </a:lnTo>
                  <a:lnTo>
                    <a:pt x="138" y="86"/>
                  </a:lnTo>
                  <a:lnTo>
                    <a:pt x="141" y="85"/>
                  </a:lnTo>
                  <a:lnTo>
                    <a:pt x="144" y="104"/>
                  </a:lnTo>
                  <a:lnTo>
                    <a:pt x="147" y="113"/>
                  </a:lnTo>
                  <a:lnTo>
                    <a:pt x="150" y="122"/>
                  </a:lnTo>
                  <a:lnTo>
                    <a:pt x="154" y="130"/>
                  </a:lnTo>
                  <a:lnTo>
                    <a:pt x="157" y="117"/>
                  </a:lnTo>
                  <a:lnTo>
                    <a:pt x="160" y="106"/>
                  </a:lnTo>
                  <a:lnTo>
                    <a:pt x="163" y="83"/>
                  </a:lnTo>
                  <a:lnTo>
                    <a:pt x="166" y="84"/>
                  </a:lnTo>
                  <a:lnTo>
                    <a:pt x="170" y="89"/>
                  </a:lnTo>
                  <a:lnTo>
                    <a:pt x="173" y="69"/>
                  </a:lnTo>
                  <a:lnTo>
                    <a:pt x="176" y="57"/>
                  </a:lnTo>
                  <a:lnTo>
                    <a:pt x="179" y="37"/>
                  </a:lnTo>
                  <a:lnTo>
                    <a:pt x="182" y="62"/>
                  </a:lnTo>
                  <a:lnTo>
                    <a:pt x="186" y="73"/>
                  </a:lnTo>
                  <a:lnTo>
                    <a:pt x="189" y="88"/>
                  </a:lnTo>
                  <a:lnTo>
                    <a:pt x="192" y="96"/>
                  </a:lnTo>
                  <a:lnTo>
                    <a:pt x="195" y="104"/>
                  </a:lnTo>
                  <a:lnTo>
                    <a:pt x="198" y="109"/>
                  </a:lnTo>
                  <a:lnTo>
                    <a:pt x="202" y="114"/>
                  </a:lnTo>
                  <a:lnTo>
                    <a:pt x="205" y="121"/>
                  </a:lnTo>
                  <a:lnTo>
                    <a:pt x="208" y="128"/>
                  </a:lnTo>
                  <a:lnTo>
                    <a:pt x="211" y="133"/>
                  </a:lnTo>
                  <a:lnTo>
                    <a:pt x="214" y="137"/>
                  </a:lnTo>
                  <a:lnTo>
                    <a:pt x="218" y="142"/>
                  </a:lnTo>
                  <a:lnTo>
                    <a:pt x="221" y="150"/>
                  </a:lnTo>
                  <a:lnTo>
                    <a:pt x="224" y="150"/>
                  </a:lnTo>
                  <a:lnTo>
                    <a:pt x="227" y="148"/>
                  </a:lnTo>
                  <a:lnTo>
                    <a:pt x="230" y="146"/>
                  </a:lnTo>
                  <a:lnTo>
                    <a:pt x="234" y="150"/>
                  </a:lnTo>
                  <a:lnTo>
                    <a:pt x="237" y="158"/>
                  </a:lnTo>
                  <a:lnTo>
                    <a:pt x="240" y="166"/>
                  </a:lnTo>
                  <a:lnTo>
                    <a:pt x="243" y="170"/>
                  </a:lnTo>
                  <a:lnTo>
                    <a:pt x="246" y="175"/>
                  </a:lnTo>
                  <a:lnTo>
                    <a:pt x="250" y="180"/>
                  </a:lnTo>
                  <a:lnTo>
                    <a:pt x="253" y="184"/>
                  </a:lnTo>
                  <a:lnTo>
                    <a:pt x="256" y="187"/>
                  </a:lnTo>
                  <a:lnTo>
                    <a:pt x="259" y="187"/>
                  </a:lnTo>
                  <a:lnTo>
                    <a:pt x="262" y="190"/>
                  </a:lnTo>
                  <a:lnTo>
                    <a:pt x="266" y="192"/>
                  </a:lnTo>
                  <a:lnTo>
                    <a:pt x="269" y="194"/>
                  </a:lnTo>
                  <a:lnTo>
                    <a:pt x="272" y="195"/>
                  </a:lnTo>
                  <a:lnTo>
                    <a:pt x="275" y="196"/>
                  </a:lnTo>
                  <a:lnTo>
                    <a:pt x="278" y="194"/>
                  </a:lnTo>
                  <a:lnTo>
                    <a:pt x="282" y="194"/>
                  </a:lnTo>
                  <a:lnTo>
                    <a:pt x="285" y="192"/>
                  </a:lnTo>
                  <a:lnTo>
                    <a:pt x="288" y="189"/>
                  </a:lnTo>
                  <a:lnTo>
                    <a:pt x="291" y="188"/>
                  </a:lnTo>
                  <a:lnTo>
                    <a:pt x="294" y="190"/>
                  </a:lnTo>
                  <a:lnTo>
                    <a:pt x="298" y="196"/>
                  </a:lnTo>
                  <a:lnTo>
                    <a:pt x="301" y="200"/>
                  </a:lnTo>
                  <a:lnTo>
                    <a:pt x="304" y="204"/>
                  </a:lnTo>
                  <a:lnTo>
                    <a:pt x="307" y="151"/>
                  </a:lnTo>
                  <a:lnTo>
                    <a:pt x="310" y="115"/>
                  </a:lnTo>
                  <a:lnTo>
                    <a:pt x="314" y="84"/>
                  </a:lnTo>
                  <a:lnTo>
                    <a:pt x="317" y="113"/>
                  </a:lnTo>
                  <a:lnTo>
                    <a:pt x="320" y="119"/>
                  </a:lnTo>
                  <a:lnTo>
                    <a:pt x="323" y="115"/>
                  </a:lnTo>
                  <a:lnTo>
                    <a:pt x="326" y="114"/>
                  </a:lnTo>
                  <a:lnTo>
                    <a:pt x="330" y="111"/>
                  </a:lnTo>
                  <a:lnTo>
                    <a:pt x="333" y="120"/>
                  </a:lnTo>
                  <a:lnTo>
                    <a:pt x="336" y="83"/>
                  </a:lnTo>
                  <a:lnTo>
                    <a:pt x="339" y="79"/>
                  </a:lnTo>
                  <a:lnTo>
                    <a:pt x="342" y="72"/>
                  </a:lnTo>
                  <a:lnTo>
                    <a:pt x="346" y="105"/>
                  </a:lnTo>
                  <a:lnTo>
                    <a:pt x="349" y="105"/>
                  </a:lnTo>
                  <a:lnTo>
                    <a:pt x="352" y="106"/>
                  </a:lnTo>
                  <a:lnTo>
                    <a:pt x="355" y="96"/>
                  </a:lnTo>
                  <a:lnTo>
                    <a:pt x="358" y="98"/>
                  </a:lnTo>
                  <a:lnTo>
                    <a:pt x="362" y="94"/>
                  </a:lnTo>
                  <a:lnTo>
                    <a:pt x="365" y="106"/>
                  </a:lnTo>
                  <a:lnTo>
                    <a:pt x="368" y="78"/>
                  </a:lnTo>
                  <a:lnTo>
                    <a:pt x="371" y="66"/>
                  </a:lnTo>
                  <a:lnTo>
                    <a:pt x="374" y="55"/>
                  </a:lnTo>
                  <a:lnTo>
                    <a:pt x="378" y="78"/>
                  </a:lnTo>
                  <a:lnTo>
                    <a:pt x="381" y="78"/>
                  </a:lnTo>
                  <a:lnTo>
                    <a:pt x="384" y="61"/>
                  </a:lnTo>
                </a:path>
              </a:pathLst>
            </a:custGeom>
            <a:noFill/>
            <a:ln w="7938"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2" name="Freeform 24">
              <a:extLst>
                <a:ext uri="{FF2B5EF4-FFF2-40B4-BE49-F238E27FC236}">
                  <a16:creationId xmlns:a16="http://schemas.microsoft.com/office/drawing/2014/main" id="{BF760373-548C-4FFA-AC09-1729648A520D}"/>
                </a:ext>
              </a:extLst>
            </p:cNvPr>
            <p:cNvSpPr>
              <a:spLocks/>
            </p:cNvSpPr>
            <p:nvPr/>
          </p:nvSpPr>
          <p:spPr bwMode="auto">
            <a:xfrm>
              <a:off x="981" y="1590"/>
              <a:ext cx="1903" cy="1042"/>
            </a:xfrm>
            <a:custGeom>
              <a:avLst/>
              <a:gdLst>
                <a:gd name="T0" fmla="*/ 3 w 384"/>
                <a:gd name="T1" fmla="*/ 133 h 210"/>
                <a:gd name="T2" fmla="*/ 10 w 384"/>
                <a:gd name="T3" fmla="*/ 80 h 210"/>
                <a:gd name="T4" fmla="*/ 16 w 384"/>
                <a:gd name="T5" fmla="*/ 77 h 210"/>
                <a:gd name="T6" fmla="*/ 22 w 384"/>
                <a:gd name="T7" fmla="*/ 108 h 210"/>
                <a:gd name="T8" fmla="*/ 29 w 384"/>
                <a:gd name="T9" fmla="*/ 123 h 210"/>
                <a:gd name="T10" fmla="*/ 35 w 384"/>
                <a:gd name="T11" fmla="*/ 115 h 210"/>
                <a:gd name="T12" fmla="*/ 42 w 384"/>
                <a:gd name="T13" fmla="*/ 94 h 210"/>
                <a:gd name="T14" fmla="*/ 48 w 384"/>
                <a:gd name="T15" fmla="*/ 70 h 210"/>
                <a:gd name="T16" fmla="*/ 54 w 384"/>
                <a:gd name="T17" fmla="*/ 112 h 210"/>
                <a:gd name="T18" fmla="*/ 61 w 384"/>
                <a:gd name="T19" fmla="*/ 74 h 210"/>
                <a:gd name="T20" fmla="*/ 67 w 384"/>
                <a:gd name="T21" fmla="*/ 45 h 210"/>
                <a:gd name="T22" fmla="*/ 74 w 384"/>
                <a:gd name="T23" fmla="*/ 104 h 210"/>
                <a:gd name="T24" fmla="*/ 80 w 384"/>
                <a:gd name="T25" fmla="*/ 126 h 210"/>
                <a:gd name="T26" fmla="*/ 86 w 384"/>
                <a:gd name="T27" fmla="*/ 137 h 210"/>
                <a:gd name="T28" fmla="*/ 93 w 384"/>
                <a:gd name="T29" fmla="*/ 152 h 210"/>
                <a:gd name="T30" fmla="*/ 99 w 384"/>
                <a:gd name="T31" fmla="*/ 158 h 210"/>
                <a:gd name="T32" fmla="*/ 106 w 384"/>
                <a:gd name="T33" fmla="*/ 143 h 210"/>
                <a:gd name="T34" fmla="*/ 112 w 384"/>
                <a:gd name="T35" fmla="*/ 89 h 210"/>
                <a:gd name="T36" fmla="*/ 118 w 384"/>
                <a:gd name="T37" fmla="*/ 87 h 210"/>
                <a:gd name="T38" fmla="*/ 125 w 384"/>
                <a:gd name="T39" fmla="*/ 124 h 210"/>
                <a:gd name="T40" fmla="*/ 131 w 384"/>
                <a:gd name="T41" fmla="*/ 141 h 210"/>
                <a:gd name="T42" fmla="*/ 138 w 384"/>
                <a:gd name="T43" fmla="*/ 85 h 210"/>
                <a:gd name="T44" fmla="*/ 144 w 384"/>
                <a:gd name="T45" fmla="*/ 99 h 210"/>
                <a:gd name="T46" fmla="*/ 150 w 384"/>
                <a:gd name="T47" fmla="*/ 121 h 210"/>
                <a:gd name="T48" fmla="*/ 157 w 384"/>
                <a:gd name="T49" fmla="*/ 132 h 210"/>
                <a:gd name="T50" fmla="*/ 163 w 384"/>
                <a:gd name="T51" fmla="*/ 143 h 210"/>
                <a:gd name="T52" fmla="*/ 170 w 384"/>
                <a:gd name="T53" fmla="*/ 137 h 210"/>
                <a:gd name="T54" fmla="*/ 176 w 384"/>
                <a:gd name="T55" fmla="*/ 52 h 210"/>
                <a:gd name="T56" fmla="*/ 182 w 384"/>
                <a:gd name="T57" fmla="*/ 50 h 210"/>
                <a:gd name="T58" fmla="*/ 189 w 384"/>
                <a:gd name="T59" fmla="*/ 95 h 210"/>
                <a:gd name="T60" fmla="*/ 195 w 384"/>
                <a:gd name="T61" fmla="*/ 115 h 210"/>
                <a:gd name="T62" fmla="*/ 202 w 384"/>
                <a:gd name="T63" fmla="*/ 124 h 210"/>
                <a:gd name="T64" fmla="*/ 208 w 384"/>
                <a:gd name="T65" fmla="*/ 142 h 210"/>
                <a:gd name="T66" fmla="*/ 214 w 384"/>
                <a:gd name="T67" fmla="*/ 158 h 210"/>
                <a:gd name="T68" fmla="*/ 221 w 384"/>
                <a:gd name="T69" fmla="*/ 164 h 210"/>
                <a:gd name="T70" fmla="*/ 227 w 384"/>
                <a:gd name="T71" fmla="*/ 168 h 210"/>
                <a:gd name="T72" fmla="*/ 234 w 384"/>
                <a:gd name="T73" fmla="*/ 167 h 210"/>
                <a:gd name="T74" fmla="*/ 240 w 384"/>
                <a:gd name="T75" fmla="*/ 180 h 210"/>
                <a:gd name="T76" fmla="*/ 246 w 384"/>
                <a:gd name="T77" fmla="*/ 190 h 210"/>
                <a:gd name="T78" fmla="*/ 253 w 384"/>
                <a:gd name="T79" fmla="*/ 196 h 210"/>
                <a:gd name="T80" fmla="*/ 259 w 384"/>
                <a:gd name="T81" fmla="*/ 196 h 210"/>
                <a:gd name="T82" fmla="*/ 266 w 384"/>
                <a:gd name="T83" fmla="*/ 205 h 210"/>
                <a:gd name="T84" fmla="*/ 272 w 384"/>
                <a:gd name="T85" fmla="*/ 205 h 210"/>
                <a:gd name="T86" fmla="*/ 278 w 384"/>
                <a:gd name="T87" fmla="*/ 194 h 210"/>
                <a:gd name="T88" fmla="*/ 285 w 384"/>
                <a:gd name="T89" fmla="*/ 198 h 210"/>
                <a:gd name="T90" fmla="*/ 291 w 384"/>
                <a:gd name="T91" fmla="*/ 199 h 210"/>
                <a:gd name="T92" fmla="*/ 298 w 384"/>
                <a:gd name="T93" fmla="*/ 197 h 210"/>
                <a:gd name="T94" fmla="*/ 304 w 384"/>
                <a:gd name="T95" fmla="*/ 210 h 210"/>
                <a:gd name="T96" fmla="*/ 310 w 384"/>
                <a:gd name="T97" fmla="*/ 98 h 210"/>
                <a:gd name="T98" fmla="*/ 317 w 384"/>
                <a:gd name="T99" fmla="*/ 96 h 210"/>
                <a:gd name="T100" fmla="*/ 323 w 384"/>
                <a:gd name="T101" fmla="*/ 100 h 210"/>
                <a:gd name="T102" fmla="*/ 330 w 384"/>
                <a:gd name="T103" fmla="*/ 94 h 210"/>
                <a:gd name="T104" fmla="*/ 336 w 384"/>
                <a:gd name="T105" fmla="*/ 82 h 210"/>
                <a:gd name="T106" fmla="*/ 342 w 384"/>
                <a:gd name="T107" fmla="*/ 52 h 210"/>
                <a:gd name="T108" fmla="*/ 349 w 384"/>
                <a:gd name="T109" fmla="*/ 91 h 210"/>
                <a:gd name="T110" fmla="*/ 355 w 384"/>
                <a:gd name="T111" fmla="*/ 72 h 210"/>
                <a:gd name="T112" fmla="*/ 362 w 384"/>
                <a:gd name="T113" fmla="*/ 62 h 210"/>
                <a:gd name="T114" fmla="*/ 368 w 384"/>
                <a:gd name="T115" fmla="*/ 68 h 210"/>
                <a:gd name="T116" fmla="*/ 374 w 384"/>
                <a:gd name="T117" fmla="*/ 27 h 210"/>
                <a:gd name="T118" fmla="*/ 381 w 384"/>
                <a:gd name="T119" fmla="*/ 2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10">
                  <a:moveTo>
                    <a:pt x="0" y="129"/>
                  </a:moveTo>
                  <a:lnTo>
                    <a:pt x="3" y="133"/>
                  </a:lnTo>
                  <a:lnTo>
                    <a:pt x="6" y="109"/>
                  </a:lnTo>
                  <a:lnTo>
                    <a:pt x="10" y="80"/>
                  </a:lnTo>
                  <a:lnTo>
                    <a:pt x="13" y="63"/>
                  </a:lnTo>
                  <a:lnTo>
                    <a:pt x="16" y="77"/>
                  </a:lnTo>
                  <a:lnTo>
                    <a:pt x="19" y="97"/>
                  </a:lnTo>
                  <a:lnTo>
                    <a:pt x="22" y="108"/>
                  </a:lnTo>
                  <a:lnTo>
                    <a:pt x="26" y="113"/>
                  </a:lnTo>
                  <a:lnTo>
                    <a:pt x="29" y="123"/>
                  </a:lnTo>
                  <a:lnTo>
                    <a:pt x="32" y="130"/>
                  </a:lnTo>
                  <a:lnTo>
                    <a:pt x="35" y="115"/>
                  </a:lnTo>
                  <a:lnTo>
                    <a:pt x="38" y="104"/>
                  </a:lnTo>
                  <a:lnTo>
                    <a:pt x="42" y="94"/>
                  </a:lnTo>
                  <a:lnTo>
                    <a:pt x="45" y="73"/>
                  </a:lnTo>
                  <a:lnTo>
                    <a:pt x="48" y="70"/>
                  </a:lnTo>
                  <a:lnTo>
                    <a:pt x="51" y="77"/>
                  </a:lnTo>
                  <a:lnTo>
                    <a:pt x="54" y="112"/>
                  </a:lnTo>
                  <a:lnTo>
                    <a:pt x="58" y="114"/>
                  </a:lnTo>
                  <a:lnTo>
                    <a:pt x="61" y="74"/>
                  </a:lnTo>
                  <a:lnTo>
                    <a:pt x="64" y="49"/>
                  </a:lnTo>
                  <a:lnTo>
                    <a:pt x="67" y="45"/>
                  </a:lnTo>
                  <a:lnTo>
                    <a:pt x="70" y="79"/>
                  </a:lnTo>
                  <a:lnTo>
                    <a:pt x="74" y="104"/>
                  </a:lnTo>
                  <a:lnTo>
                    <a:pt x="77" y="116"/>
                  </a:lnTo>
                  <a:lnTo>
                    <a:pt x="80" y="126"/>
                  </a:lnTo>
                  <a:lnTo>
                    <a:pt x="83" y="131"/>
                  </a:lnTo>
                  <a:lnTo>
                    <a:pt x="86" y="137"/>
                  </a:lnTo>
                  <a:lnTo>
                    <a:pt x="90" y="142"/>
                  </a:lnTo>
                  <a:lnTo>
                    <a:pt x="93" y="152"/>
                  </a:lnTo>
                  <a:lnTo>
                    <a:pt x="96" y="156"/>
                  </a:lnTo>
                  <a:lnTo>
                    <a:pt x="99" y="158"/>
                  </a:lnTo>
                  <a:lnTo>
                    <a:pt x="102" y="162"/>
                  </a:lnTo>
                  <a:lnTo>
                    <a:pt x="106" y="143"/>
                  </a:lnTo>
                  <a:lnTo>
                    <a:pt x="109" y="129"/>
                  </a:lnTo>
                  <a:lnTo>
                    <a:pt x="112" y="89"/>
                  </a:lnTo>
                  <a:lnTo>
                    <a:pt x="115" y="88"/>
                  </a:lnTo>
                  <a:lnTo>
                    <a:pt x="118" y="87"/>
                  </a:lnTo>
                  <a:lnTo>
                    <a:pt x="122" y="109"/>
                  </a:lnTo>
                  <a:lnTo>
                    <a:pt x="125" y="124"/>
                  </a:lnTo>
                  <a:lnTo>
                    <a:pt x="128" y="130"/>
                  </a:lnTo>
                  <a:lnTo>
                    <a:pt x="131" y="141"/>
                  </a:lnTo>
                  <a:lnTo>
                    <a:pt x="134" y="104"/>
                  </a:lnTo>
                  <a:lnTo>
                    <a:pt x="138" y="85"/>
                  </a:lnTo>
                  <a:lnTo>
                    <a:pt x="141" y="71"/>
                  </a:lnTo>
                  <a:lnTo>
                    <a:pt x="144" y="99"/>
                  </a:lnTo>
                  <a:lnTo>
                    <a:pt x="147" y="114"/>
                  </a:lnTo>
                  <a:lnTo>
                    <a:pt x="150" y="121"/>
                  </a:lnTo>
                  <a:lnTo>
                    <a:pt x="154" y="125"/>
                  </a:lnTo>
                  <a:lnTo>
                    <a:pt x="157" y="132"/>
                  </a:lnTo>
                  <a:lnTo>
                    <a:pt x="160" y="137"/>
                  </a:lnTo>
                  <a:lnTo>
                    <a:pt x="163" y="143"/>
                  </a:lnTo>
                  <a:lnTo>
                    <a:pt x="166" y="137"/>
                  </a:lnTo>
                  <a:lnTo>
                    <a:pt x="170" y="137"/>
                  </a:lnTo>
                  <a:lnTo>
                    <a:pt x="173" y="84"/>
                  </a:lnTo>
                  <a:lnTo>
                    <a:pt x="176" y="52"/>
                  </a:lnTo>
                  <a:lnTo>
                    <a:pt x="179" y="16"/>
                  </a:lnTo>
                  <a:lnTo>
                    <a:pt x="182" y="50"/>
                  </a:lnTo>
                  <a:lnTo>
                    <a:pt x="186" y="72"/>
                  </a:lnTo>
                  <a:lnTo>
                    <a:pt x="189" y="95"/>
                  </a:lnTo>
                  <a:lnTo>
                    <a:pt x="192" y="107"/>
                  </a:lnTo>
                  <a:lnTo>
                    <a:pt x="195" y="115"/>
                  </a:lnTo>
                  <a:lnTo>
                    <a:pt x="198" y="125"/>
                  </a:lnTo>
                  <a:lnTo>
                    <a:pt x="202" y="124"/>
                  </a:lnTo>
                  <a:lnTo>
                    <a:pt x="205" y="132"/>
                  </a:lnTo>
                  <a:lnTo>
                    <a:pt x="208" y="142"/>
                  </a:lnTo>
                  <a:lnTo>
                    <a:pt x="211" y="152"/>
                  </a:lnTo>
                  <a:lnTo>
                    <a:pt x="214" y="158"/>
                  </a:lnTo>
                  <a:lnTo>
                    <a:pt x="218" y="155"/>
                  </a:lnTo>
                  <a:lnTo>
                    <a:pt x="221" y="164"/>
                  </a:lnTo>
                  <a:lnTo>
                    <a:pt x="224" y="165"/>
                  </a:lnTo>
                  <a:lnTo>
                    <a:pt x="227" y="168"/>
                  </a:lnTo>
                  <a:lnTo>
                    <a:pt x="230" y="166"/>
                  </a:lnTo>
                  <a:lnTo>
                    <a:pt x="234" y="167"/>
                  </a:lnTo>
                  <a:lnTo>
                    <a:pt x="237" y="173"/>
                  </a:lnTo>
                  <a:lnTo>
                    <a:pt x="240" y="180"/>
                  </a:lnTo>
                  <a:lnTo>
                    <a:pt x="243" y="186"/>
                  </a:lnTo>
                  <a:lnTo>
                    <a:pt x="246" y="190"/>
                  </a:lnTo>
                  <a:lnTo>
                    <a:pt x="250" y="193"/>
                  </a:lnTo>
                  <a:lnTo>
                    <a:pt x="253" y="196"/>
                  </a:lnTo>
                  <a:lnTo>
                    <a:pt x="256" y="194"/>
                  </a:lnTo>
                  <a:lnTo>
                    <a:pt x="259" y="196"/>
                  </a:lnTo>
                  <a:lnTo>
                    <a:pt x="262" y="196"/>
                  </a:lnTo>
                  <a:lnTo>
                    <a:pt x="266" y="205"/>
                  </a:lnTo>
                  <a:lnTo>
                    <a:pt x="269" y="206"/>
                  </a:lnTo>
                  <a:lnTo>
                    <a:pt x="272" y="205"/>
                  </a:lnTo>
                  <a:lnTo>
                    <a:pt x="275" y="201"/>
                  </a:lnTo>
                  <a:lnTo>
                    <a:pt x="278" y="194"/>
                  </a:lnTo>
                  <a:lnTo>
                    <a:pt x="282" y="196"/>
                  </a:lnTo>
                  <a:lnTo>
                    <a:pt x="285" y="198"/>
                  </a:lnTo>
                  <a:lnTo>
                    <a:pt x="288" y="202"/>
                  </a:lnTo>
                  <a:lnTo>
                    <a:pt x="291" y="199"/>
                  </a:lnTo>
                  <a:lnTo>
                    <a:pt x="294" y="194"/>
                  </a:lnTo>
                  <a:lnTo>
                    <a:pt x="298" y="197"/>
                  </a:lnTo>
                  <a:lnTo>
                    <a:pt x="301" y="206"/>
                  </a:lnTo>
                  <a:lnTo>
                    <a:pt x="304" y="210"/>
                  </a:lnTo>
                  <a:lnTo>
                    <a:pt x="307" y="144"/>
                  </a:lnTo>
                  <a:lnTo>
                    <a:pt x="310" y="98"/>
                  </a:lnTo>
                  <a:lnTo>
                    <a:pt x="314" y="61"/>
                  </a:lnTo>
                  <a:lnTo>
                    <a:pt x="317" y="96"/>
                  </a:lnTo>
                  <a:lnTo>
                    <a:pt x="320" y="106"/>
                  </a:lnTo>
                  <a:lnTo>
                    <a:pt x="323" y="100"/>
                  </a:lnTo>
                  <a:lnTo>
                    <a:pt x="326" y="94"/>
                  </a:lnTo>
                  <a:lnTo>
                    <a:pt x="330" y="94"/>
                  </a:lnTo>
                  <a:lnTo>
                    <a:pt x="333" y="109"/>
                  </a:lnTo>
                  <a:lnTo>
                    <a:pt x="336" y="82"/>
                  </a:lnTo>
                  <a:lnTo>
                    <a:pt x="339" y="63"/>
                  </a:lnTo>
                  <a:lnTo>
                    <a:pt x="342" y="52"/>
                  </a:lnTo>
                  <a:lnTo>
                    <a:pt x="346" y="82"/>
                  </a:lnTo>
                  <a:lnTo>
                    <a:pt x="349" y="91"/>
                  </a:lnTo>
                  <a:lnTo>
                    <a:pt x="352" y="93"/>
                  </a:lnTo>
                  <a:lnTo>
                    <a:pt x="355" y="72"/>
                  </a:lnTo>
                  <a:lnTo>
                    <a:pt x="358" y="65"/>
                  </a:lnTo>
                  <a:lnTo>
                    <a:pt x="362" y="62"/>
                  </a:lnTo>
                  <a:lnTo>
                    <a:pt x="365" y="87"/>
                  </a:lnTo>
                  <a:lnTo>
                    <a:pt x="368" y="68"/>
                  </a:lnTo>
                  <a:lnTo>
                    <a:pt x="371" y="48"/>
                  </a:lnTo>
                  <a:lnTo>
                    <a:pt x="374" y="27"/>
                  </a:lnTo>
                  <a:lnTo>
                    <a:pt x="378" y="45"/>
                  </a:lnTo>
                  <a:lnTo>
                    <a:pt x="381" y="27"/>
                  </a:lnTo>
                  <a:lnTo>
                    <a:pt x="384" y="0"/>
                  </a:lnTo>
                </a:path>
              </a:pathLst>
            </a:custGeom>
            <a:noFill/>
            <a:ln w="7938"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3" name="Rectangle 25">
              <a:extLst>
                <a:ext uri="{FF2B5EF4-FFF2-40B4-BE49-F238E27FC236}">
                  <a16:creationId xmlns:a16="http://schemas.microsoft.com/office/drawing/2014/main" id="{59F8C9E0-2886-4C87-B0AB-21EDC461676F}"/>
                </a:ext>
              </a:extLst>
            </p:cNvPr>
            <p:cNvSpPr>
              <a:spLocks noChangeArrowheads="1"/>
            </p:cNvSpPr>
            <p:nvPr/>
          </p:nvSpPr>
          <p:spPr bwMode="auto">
            <a:xfrm>
              <a:off x="698" y="2592"/>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34" name="Rectangle 26">
              <a:extLst>
                <a:ext uri="{FF2B5EF4-FFF2-40B4-BE49-F238E27FC236}">
                  <a16:creationId xmlns:a16="http://schemas.microsoft.com/office/drawing/2014/main" id="{8312CEB2-8DA7-4817-8357-29019BA97A4F}"/>
                </a:ext>
              </a:extLst>
            </p:cNvPr>
            <p:cNvSpPr>
              <a:spLocks noChangeArrowheads="1"/>
            </p:cNvSpPr>
            <p:nvPr/>
          </p:nvSpPr>
          <p:spPr bwMode="auto">
            <a:xfrm>
              <a:off x="698" y="2145"/>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35" name="Rectangle 27">
              <a:extLst>
                <a:ext uri="{FF2B5EF4-FFF2-40B4-BE49-F238E27FC236}">
                  <a16:creationId xmlns:a16="http://schemas.microsoft.com/office/drawing/2014/main" id="{ABCFEE3D-9ADE-4F80-8016-548E71968A0F}"/>
                </a:ext>
              </a:extLst>
            </p:cNvPr>
            <p:cNvSpPr>
              <a:spLocks noChangeArrowheads="1"/>
            </p:cNvSpPr>
            <p:nvPr/>
          </p:nvSpPr>
          <p:spPr bwMode="auto">
            <a:xfrm>
              <a:off x="698" y="1698"/>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36" name="Line 28">
              <a:extLst>
                <a:ext uri="{FF2B5EF4-FFF2-40B4-BE49-F238E27FC236}">
                  <a16:creationId xmlns:a16="http://schemas.microsoft.com/office/drawing/2014/main" id="{6FE3A6E0-5AFC-4821-ACFE-966DB5FF9F63}"/>
                </a:ext>
              </a:extLst>
            </p:cNvPr>
            <p:cNvSpPr>
              <a:spLocks noChangeShapeType="1"/>
            </p:cNvSpPr>
            <p:nvPr/>
          </p:nvSpPr>
          <p:spPr bwMode="auto">
            <a:xfrm>
              <a:off x="832" y="2617"/>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7" name="Line 29">
              <a:extLst>
                <a:ext uri="{FF2B5EF4-FFF2-40B4-BE49-F238E27FC236}">
                  <a16:creationId xmlns:a16="http://schemas.microsoft.com/office/drawing/2014/main" id="{D188DC64-9626-497B-A3D1-7358F2112A11}"/>
                </a:ext>
              </a:extLst>
            </p:cNvPr>
            <p:cNvSpPr>
              <a:spLocks noChangeShapeType="1"/>
            </p:cNvSpPr>
            <p:nvPr/>
          </p:nvSpPr>
          <p:spPr bwMode="auto">
            <a:xfrm>
              <a:off x="832" y="2170"/>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8" name="Line 30">
              <a:extLst>
                <a:ext uri="{FF2B5EF4-FFF2-40B4-BE49-F238E27FC236}">
                  <a16:creationId xmlns:a16="http://schemas.microsoft.com/office/drawing/2014/main" id="{E01EBE12-B22B-4CAE-B8A2-9CD74D6C617A}"/>
                </a:ext>
              </a:extLst>
            </p:cNvPr>
            <p:cNvSpPr>
              <a:spLocks noChangeShapeType="1"/>
            </p:cNvSpPr>
            <p:nvPr/>
          </p:nvSpPr>
          <p:spPr bwMode="auto">
            <a:xfrm>
              <a:off x="832" y="1724"/>
              <a:ext cx="20"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9" name="Line 31">
              <a:extLst>
                <a:ext uri="{FF2B5EF4-FFF2-40B4-BE49-F238E27FC236}">
                  <a16:creationId xmlns:a16="http://schemas.microsoft.com/office/drawing/2014/main" id="{4037082A-7167-4012-816C-3494188D81DD}"/>
                </a:ext>
              </a:extLst>
            </p:cNvPr>
            <p:cNvSpPr>
              <a:spLocks noChangeShapeType="1"/>
            </p:cNvSpPr>
            <p:nvPr/>
          </p:nvSpPr>
          <p:spPr bwMode="auto">
            <a:xfrm flipV="1">
              <a:off x="951" y="2692"/>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0" name="Line 32">
              <a:extLst>
                <a:ext uri="{FF2B5EF4-FFF2-40B4-BE49-F238E27FC236}">
                  <a16:creationId xmlns:a16="http://schemas.microsoft.com/office/drawing/2014/main" id="{F19C066E-8671-4676-AC4E-B2CF4F6DC5B8}"/>
                </a:ext>
              </a:extLst>
            </p:cNvPr>
            <p:cNvSpPr>
              <a:spLocks noChangeShapeType="1"/>
            </p:cNvSpPr>
            <p:nvPr/>
          </p:nvSpPr>
          <p:spPr bwMode="auto">
            <a:xfrm flipV="1">
              <a:off x="1442" y="2692"/>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1" name="Line 33">
              <a:extLst>
                <a:ext uri="{FF2B5EF4-FFF2-40B4-BE49-F238E27FC236}">
                  <a16:creationId xmlns:a16="http://schemas.microsoft.com/office/drawing/2014/main" id="{B1ED1A23-C198-4042-AF89-FBD3B86E050C}"/>
                </a:ext>
              </a:extLst>
            </p:cNvPr>
            <p:cNvSpPr>
              <a:spLocks noChangeShapeType="1"/>
            </p:cNvSpPr>
            <p:nvPr/>
          </p:nvSpPr>
          <p:spPr bwMode="auto">
            <a:xfrm flipV="1">
              <a:off x="1933" y="2692"/>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2" name="Line 34">
              <a:extLst>
                <a:ext uri="{FF2B5EF4-FFF2-40B4-BE49-F238E27FC236}">
                  <a16:creationId xmlns:a16="http://schemas.microsoft.com/office/drawing/2014/main" id="{4E18CC11-D5C3-4582-AD7C-A0021B7C66EB}"/>
                </a:ext>
              </a:extLst>
            </p:cNvPr>
            <p:cNvSpPr>
              <a:spLocks noChangeShapeType="1"/>
            </p:cNvSpPr>
            <p:nvPr/>
          </p:nvSpPr>
          <p:spPr bwMode="auto">
            <a:xfrm flipV="1">
              <a:off x="2409" y="2692"/>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3" name="Line 35">
              <a:extLst>
                <a:ext uri="{FF2B5EF4-FFF2-40B4-BE49-F238E27FC236}">
                  <a16:creationId xmlns:a16="http://schemas.microsoft.com/office/drawing/2014/main" id="{A90D67BB-8130-4C03-879B-CA1E0417CB94}"/>
                </a:ext>
              </a:extLst>
            </p:cNvPr>
            <p:cNvSpPr>
              <a:spLocks noChangeShapeType="1"/>
            </p:cNvSpPr>
            <p:nvPr/>
          </p:nvSpPr>
          <p:spPr bwMode="auto">
            <a:xfrm flipV="1">
              <a:off x="2899" y="2692"/>
              <a:ext cx="0" cy="19"/>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4" name="Rectangle 36">
              <a:extLst>
                <a:ext uri="{FF2B5EF4-FFF2-40B4-BE49-F238E27FC236}">
                  <a16:creationId xmlns:a16="http://schemas.microsoft.com/office/drawing/2014/main" id="{E3E59FCA-4954-4C65-8255-8F1BF00193FE}"/>
                </a:ext>
              </a:extLst>
            </p:cNvPr>
            <p:cNvSpPr>
              <a:spLocks noChangeArrowheads="1"/>
            </p:cNvSpPr>
            <p:nvPr/>
          </p:nvSpPr>
          <p:spPr bwMode="auto">
            <a:xfrm>
              <a:off x="894" y="2726"/>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45" name="Rectangle 37">
              <a:extLst>
                <a:ext uri="{FF2B5EF4-FFF2-40B4-BE49-F238E27FC236}">
                  <a16:creationId xmlns:a16="http://schemas.microsoft.com/office/drawing/2014/main" id="{77241543-10A8-4598-883A-F6B5E15A50C8}"/>
                </a:ext>
              </a:extLst>
            </p:cNvPr>
            <p:cNvSpPr>
              <a:spLocks noChangeArrowheads="1"/>
            </p:cNvSpPr>
            <p:nvPr/>
          </p:nvSpPr>
          <p:spPr bwMode="auto">
            <a:xfrm>
              <a:off x="1370" y="2726"/>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46" name="Rectangle 38">
              <a:extLst>
                <a:ext uri="{FF2B5EF4-FFF2-40B4-BE49-F238E27FC236}">
                  <a16:creationId xmlns:a16="http://schemas.microsoft.com/office/drawing/2014/main" id="{DC39A32A-D6CA-4390-95C3-6EF31A39AB23}"/>
                </a:ext>
              </a:extLst>
            </p:cNvPr>
            <p:cNvSpPr>
              <a:spLocks noChangeArrowheads="1"/>
            </p:cNvSpPr>
            <p:nvPr/>
          </p:nvSpPr>
          <p:spPr bwMode="auto">
            <a:xfrm>
              <a:off x="1861" y="2726"/>
              <a:ext cx="1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47" name="Rectangle 39">
              <a:extLst>
                <a:ext uri="{FF2B5EF4-FFF2-40B4-BE49-F238E27FC236}">
                  <a16:creationId xmlns:a16="http://schemas.microsoft.com/office/drawing/2014/main" id="{9FC59B03-72FD-42CD-964A-83620677931F}"/>
                </a:ext>
              </a:extLst>
            </p:cNvPr>
            <p:cNvSpPr>
              <a:spLocks noChangeArrowheads="1"/>
            </p:cNvSpPr>
            <p:nvPr/>
          </p:nvSpPr>
          <p:spPr bwMode="auto">
            <a:xfrm>
              <a:off x="2342" y="2726"/>
              <a:ext cx="1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48" name="Rectangle 40">
              <a:extLst>
                <a:ext uri="{FF2B5EF4-FFF2-40B4-BE49-F238E27FC236}">
                  <a16:creationId xmlns:a16="http://schemas.microsoft.com/office/drawing/2014/main" id="{2014EEBD-FF96-46B8-AF40-40ECB173C699}"/>
                </a:ext>
              </a:extLst>
            </p:cNvPr>
            <p:cNvSpPr>
              <a:spLocks noChangeArrowheads="1"/>
            </p:cNvSpPr>
            <p:nvPr/>
          </p:nvSpPr>
          <p:spPr bwMode="auto">
            <a:xfrm>
              <a:off x="2827" y="2726"/>
              <a:ext cx="1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49" name="Rectangle 41">
              <a:extLst>
                <a:ext uri="{FF2B5EF4-FFF2-40B4-BE49-F238E27FC236}">
                  <a16:creationId xmlns:a16="http://schemas.microsoft.com/office/drawing/2014/main" id="{A083C169-3C7A-4520-A5E8-069D3C06A2A0}"/>
                </a:ext>
              </a:extLst>
            </p:cNvPr>
            <p:cNvSpPr>
              <a:spLocks noChangeArrowheads="1"/>
            </p:cNvSpPr>
            <p:nvPr/>
          </p:nvSpPr>
          <p:spPr bwMode="auto">
            <a:xfrm>
              <a:off x="1814" y="2800"/>
              <a:ext cx="147"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3E4268"/>
                  </a:solidFill>
                  <a:effectLst/>
                  <a:latin typeface="Century Gothic" panose="020B0502020202020204" pitchFamily="34" charset="0"/>
                </a:rPr>
                <a:t>Time</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sp>
          <p:nvSpPr>
            <p:cNvPr id="750" name="Rectangle 42">
              <a:extLst>
                <a:ext uri="{FF2B5EF4-FFF2-40B4-BE49-F238E27FC236}">
                  <a16:creationId xmlns:a16="http://schemas.microsoft.com/office/drawing/2014/main" id="{90366D78-2737-4089-99DB-58AA170FB390}"/>
                </a:ext>
              </a:extLst>
            </p:cNvPr>
            <p:cNvSpPr>
              <a:spLocks noChangeArrowheads="1"/>
            </p:cNvSpPr>
            <p:nvPr/>
          </p:nvSpPr>
          <p:spPr bwMode="auto">
            <a:xfrm rot="16200000">
              <a:off x="294" y="1996"/>
              <a:ext cx="654"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E4268"/>
                  </a:solidFill>
                  <a:effectLst/>
                  <a:latin typeface="Century Gothic" panose="020B0502020202020204" pitchFamily="34" charset="0"/>
                </a:rPr>
                <a:t>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751" name="Rectangle 43">
              <a:extLst>
                <a:ext uri="{FF2B5EF4-FFF2-40B4-BE49-F238E27FC236}">
                  <a16:creationId xmlns:a16="http://schemas.microsoft.com/office/drawing/2014/main" id="{AB4F1ED6-47CB-429A-A841-F1FC5CCD6DC4}"/>
                </a:ext>
              </a:extLst>
            </p:cNvPr>
            <p:cNvSpPr>
              <a:spLocks noChangeArrowheads="1"/>
            </p:cNvSpPr>
            <p:nvPr/>
          </p:nvSpPr>
          <p:spPr bwMode="auto">
            <a:xfrm>
              <a:off x="3053" y="1828"/>
              <a:ext cx="639" cy="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2" name="Rectangle 44">
              <a:extLst>
                <a:ext uri="{FF2B5EF4-FFF2-40B4-BE49-F238E27FC236}">
                  <a16:creationId xmlns:a16="http://schemas.microsoft.com/office/drawing/2014/main" id="{24A2303A-A8CD-4000-8AC5-A6053778C3F0}"/>
                </a:ext>
              </a:extLst>
            </p:cNvPr>
            <p:cNvSpPr>
              <a:spLocks noChangeArrowheads="1"/>
            </p:cNvSpPr>
            <p:nvPr/>
          </p:nvSpPr>
          <p:spPr bwMode="auto">
            <a:xfrm>
              <a:off x="3093" y="1872"/>
              <a:ext cx="47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53" name="Rectangle 45">
              <a:extLst>
                <a:ext uri="{FF2B5EF4-FFF2-40B4-BE49-F238E27FC236}">
                  <a16:creationId xmlns:a16="http://schemas.microsoft.com/office/drawing/2014/main" id="{0E7315DB-4B78-4071-8008-4B4984C118A5}"/>
                </a:ext>
              </a:extLst>
            </p:cNvPr>
            <p:cNvSpPr>
              <a:spLocks noChangeArrowheads="1"/>
            </p:cNvSpPr>
            <p:nvPr/>
          </p:nvSpPr>
          <p:spPr bwMode="auto">
            <a:xfrm>
              <a:off x="3093" y="1977"/>
              <a:ext cx="114" cy="11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4" name="Line 46">
              <a:extLst>
                <a:ext uri="{FF2B5EF4-FFF2-40B4-BE49-F238E27FC236}">
                  <a16:creationId xmlns:a16="http://schemas.microsoft.com/office/drawing/2014/main" id="{793C5698-7A7B-42C6-901A-93D0A99BC3CF}"/>
                </a:ext>
              </a:extLst>
            </p:cNvPr>
            <p:cNvSpPr>
              <a:spLocks noChangeShapeType="1"/>
            </p:cNvSpPr>
            <p:nvPr/>
          </p:nvSpPr>
          <p:spPr bwMode="auto">
            <a:xfrm>
              <a:off x="3103" y="2031"/>
              <a:ext cx="8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5" name="Line 47">
              <a:extLst>
                <a:ext uri="{FF2B5EF4-FFF2-40B4-BE49-F238E27FC236}">
                  <a16:creationId xmlns:a16="http://schemas.microsoft.com/office/drawing/2014/main" id="{CD3B0CF5-7B0E-4318-BC55-D7733059228B}"/>
                </a:ext>
              </a:extLst>
            </p:cNvPr>
            <p:cNvSpPr>
              <a:spLocks noChangeShapeType="1"/>
            </p:cNvSpPr>
            <p:nvPr/>
          </p:nvSpPr>
          <p:spPr bwMode="auto">
            <a:xfrm>
              <a:off x="3103" y="2031"/>
              <a:ext cx="89"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6" name="Rectangle 48">
              <a:extLst>
                <a:ext uri="{FF2B5EF4-FFF2-40B4-BE49-F238E27FC236}">
                  <a16:creationId xmlns:a16="http://schemas.microsoft.com/office/drawing/2014/main" id="{69CD5662-C2C1-4FF7-A713-BE6C3081CC78}"/>
                </a:ext>
              </a:extLst>
            </p:cNvPr>
            <p:cNvSpPr>
              <a:spLocks noChangeArrowheads="1"/>
            </p:cNvSpPr>
            <p:nvPr/>
          </p:nvSpPr>
          <p:spPr bwMode="auto">
            <a:xfrm>
              <a:off x="3093" y="2091"/>
              <a:ext cx="114" cy="11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7" name="Line 49">
              <a:extLst>
                <a:ext uri="{FF2B5EF4-FFF2-40B4-BE49-F238E27FC236}">
                  <a16:creationId xmlns:a16="http://schemas.microsoft.com/office/drawing/2014/main" id="{A08F20A0-5AA2-44B9-B2EB-FA33A4F0FA72}"/>
                </a:ext>
              </a:extLst>
            </p:cNvPr>
            <p:cNvSpPr>
              <a:spLocks noChangeShapeType="1"/>
            </p:cNvSpPr>
            <p:nvPr/>
          </p:nvSpPr>
          <p:spPr bwMode="auto">
            <a:xfrm>
              <a:off x="3103" y="2146"/>
              <a:ext cx="8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8" name="Line 50">
              <a:extLst>
                <a:ext uri="{FF2B5EF4-FFF2-40B4-BE49-F238E27FC236}">
                  <a16:creationId xmlns:a16="http://schemas.microsoft.com/office/drawing/2014/main" id="{54312632-C091-45DD-AF21-4A12DB9FA067}"/>
                </a:ext>
              </a:extLst>
            </p:cNvPr>
            <p:cNvSpPr>
              <a:spLocks noChangeShapeType="1"/>
            </p:cNvSpPr>
            <p:nvPr/>
          </p:nvSpPr>
          <p:spPr bwMode="auto">
            <a:xfrm>
              <a:off x="3103" y="2146"/>
              <a:ext cx="89"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9" name="Rectangle 51">
              <a:extLst>
                <a:ext uri="{FF2B5EF4-FFF2-40B4-BE49-F238E27FC236}">
                  <a16:creationId xmlns:a16="http://schemas.microsoft.com/office/drawing/2014/main" id="{CAA6EED7-0173-4D38-9682-80EF6C907C53}"/>
                </a:ext>
              </a:extLst>
            </p:cNvPr>
            <p:cNvSpPr>
              <a:spLocks noChangeArrowheads="1"/>
            </p:cNvSpPr>
            <p:nvPr/>
          </p:nvSpPr>
          <p:spPr bwMode="auto">
            <a:xfrm>
              <a:off x="3241" y="2006"/>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2-inch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60" name="Rectangle 52">
              <a:extLst>
                <a:ext uri="{FF2B5EF4-FFF2-40B4-BE49-F238E27FC236}">
                  <a16:creationId xmlns:a16="http://schemas.microsoft.com/office/drawing/2014/main" id="{8CC4EED5-14FE-4386-BA19-817043F02D3F}"/>
                </a:ext>
              </a:extLst>
            </p:cNvPr>
            <p:cNvSpPr>
              <a:spLocks noChangeArrowheads="1"/>
            </p:cNvSpPr>
            <p:nvPr/>
          </p:nvSpPr>
          <p:spPr bwMode="auto">
            <a:xfrm>
              <a:off x="3241" y="2120"/>
              <a:ext cx="3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61" name="Rectangle 53">
              <a:extLst>
                <a:ext uri="{FF2B5EF4-FFF2-40B4-BE49-F238E27FC236}">
                  <a16:creationId xmlns:a16="http://schemas.microsoft.com/office/drawing/2014/main" id="{2222CDB4-6DAF-4FC8-B51F-679D875F6D84}"/>
                </a:ext>
              </a:extLst>
            </p:cNvPr>
            <p:cNvSpPr>
              <a:spLocks noChangeArrowheads="1"/>
            </p:cNvSpPr>
            <p:nvPr/>
          </p:nvSpPr>
          <p:spPr bwMode="auto">
            <a:xfrm>
              <a:off x="852" y="1266"/>
              <a:ext cx="216"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3E4268"/>
                  </a:solidFill>
                  <a:effectLst/>
                  <a:latin typeface="Century Gothic" panose="020B0502020202020204" pitchFamily="34" charset="0"/>
                </a:rPr>
                <a:t>GAMA</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sp>
          <p:nvSpPr>
            <p:cNvPr id="762" name="Rectangle 54">
              <a:extLst>
                <a:ext uri="{FF2B5EF4-FFF2-40B4-BE49-F238E27FC236}">
                  <a16:creationId xmlns:a16="http://schemas.microsoft.com/office/drawing/2014/main" id="{C7DA4C91-6C48-4211-92A9-437185A32E48}"/>
                </a:ext>
              </a:extLst>
            </p:cNvPr>
            <p:cNvSpPr>
              <a:spLocks noChangeArrowheads="1"/>
            </p:cNvSpPr>
            <p:nvPr/>
          </p:nvSpPr>
          <p:spPr bwMode="auto">
            <a:xfrm>
              <a:off x="852" y="1148"/>
              <a:ext cx="15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3E4268"/>
                  </a:solidFill>
                  <a:effectLst/>
                  <a:latin typeface="Century Gothic" panose="020B0502020202020204" pitchFamily="34" charset="0"/>
                </a:rPr>
                <a:t>SMAP vs. Mesonet 3-Day Rolling Means</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grpSp>
      <p:grpSp>
        <p:nvGrpSpPr>
          <p:cNvPr id="765" name="Group 57">
            <a:extLst>
              <a:ext uri="{FF2B5EF4-FFF2-40B4-BE49-F238E27FC236}">
                <a16:creationId xmlns:a16="http://schemas.microsoft.com/office/drawing/2014/main" id="{BD5C1BC7-8E45-4F4F-A0B3-3246DBFE1CC4}"/>
              </a:ext>
            </a:extLst>
          </p:cNvPr>
          <p:cNvGrpSpPr>
            <a:grpSpLocks noChangeAspect="1"/>
          </p:cNvGrpSpPr>
          <p:nvPr/>
        </p:nvGrpSpPr>
        <p:grpSpPr bwMode="auto">
          <a:xfrm>
            <a:off x="6018798" y="358077"/>
            <a:ext cx="5136834" cy="2892542"/>
            <a:chOff x="3640" y="190"/>
            <a:chExt cx="3344" cy="1883"/>
          </a:xfrm>
        </p:grpSpPr>
        <p:sp>
          <p:nvSpPr>
            <p:cNvPr id="766" name="AutoShape 56">
              <a:extLst>
                <a:ext uri="{FF2B5EF4-FFF2-40B4-BE49-F238E27FC236}">
                  <a16:creationId xmlns:a16="http://schemas.microsoft.com/office/drawing/2014/main" id="{70F54E3D-015B-4A13-AEA2-FDFD4D696BD0}"/>
                </a:ext>
              </a:extLst>
            </p:cNvPr>
            <p:cNvSpPr>
              <a:spLocks noChangeAspect="1" noChangeArrowheads="1" noTextEdit="1"/>
            </p:cNvSpPr>
            <p:nvPr/>
          </p:nvSpPr>
          <p:spPr bwMode="auto">
            <a:xfrm>
              <a:off x="3702" y="190"/>
              <a:ext cx="3271"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7" name="Rectangle 58">
              <a:extLst>
                <a:ext uri="{FF2B5EF4-FFF2-40B4-BE49-F238E27FC236}">
                  <a16:creationId xmlns:a16="http://schemas.microsoft.com/office/drawing/2014/main" id="{B3EE1EE7-DA9F-41B7-B7F2-9CC62FEFE5BF}"/>
                </a:ext>
              </a:extLst>
            </p:cNvPr>
            <p:cNvSpPr>
              <a:spLocks noChangeArrowheads="1"/>
            </p:cNvSpPr>
            <p:nvPr/>
          </p:nvSpPr>
          <p:spPr bwMode="auto">
            <a:xfrm>
              <a:off x="3702" y="190"/>
              <a:ext cx="3282" cy="18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356" name="Rectangle 59">
              <a:extLst>
                <a:ext uri="{FF2B5EF4-FFF2-40B4-BE49-F238E27FC236}">
                  <a16:creationId xmlns:a16="http://schemas.microsoft.com/office/drawing/2014/main" id="{82C54136-6E92-45AA-BA3F-EF96F9EB79BE}"/>
                </a:ext>
              </a:extLst>
            </p:cNvPr>
            <p:cNvSpPr>
              <a:spLocks noChangeArrowheads="1"/>
            </p:cNvSpPr>
            <p:nvPr/>
          </p:nvSpPr>
          <p:spPr bwMode="auto">
            <a:xfrm>
              <a:off x="3702" y="190"/>
              <a:ext cx="3282" cy="1883"/>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7" name="Rectangle 60">
              <a:extLst>
                <a:ext uri="{FF2B5EF4-FFF2-40B4-BE49-F238E27FC236}">
                  <a16:creationId xmlns:a16="http://schemas.microsoft.com/office/drawing/2014/main" id="{D57EA09E-6ECD-4680-B363-51AFDFDD7589}"/>
                </a:ext>
              </a:extLst>
            </p:cNvPr>
            <p:cNvSpPr>
              <a:spLocks noChangeArrowheads="1"/>
            </p:cNvSpPr>
            <p:nvPr/>
          </p:nvSpPr>
          <p:spPr bwMode="auto">
            <a:xfrm>
              <a:off x="3957" y="461"/>
              <a:ext cx="2240" cy="1383"/>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8" name="Line 61">
              <a:extLst>
                <a:ext uri="{FF2B5EF4-FFF2-40B4-BE49-F238E27FC236}">
                  <a16:creationId xmlns:a16="http://schemas.microsoft.com/office/drawing/2014/main" id="{C3A4370F-E6CF-45D2-89FC-E52BED7E1FE0}"/>
                </a:ext>
              </a:extLst>
            </p:cNvPr>
            <p:cNvSpPr>
              <a:spLocks noChangeShapeType="1"/>
            </p:cNvSpPr>
            <p:nvPr/>
          </p:nvSpPr>
          <p:spPr bwMode="auto">
            <a:xfrm>
              <a:off x="3957" y="1630"/>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9" name="Line 62">
              <a:extLst>
                <a:ext uri="{FF2B5EF4-FFF2-40B4-BE49-F238E27FC236}">
                  <a16:creationId xmlns:a16="http://schemas.microsoft.com/office/drawing/2014/main" id="{7E02972A-65CE-4466-BBFB-85C116C75AFD}"/>
                </a:ext>
              </a:extLst>
            </p:cNvPr>
            <p:cNvSpPr>
              <a:spLocks noChangeShapeType="1"/>
            </p:cNvSpPr>
            <p:nvPr/>
          </p:nvSpPr>
          <p:spPr bwMode="auto">
            <a:xfrm>
              <a:off x="3957" y="1306"/>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0" name="Line 63">
              <a:extLst>
                <a:ext uri="{FF2B5EF4-FFF2-40B4-BE49-F238E27FC236}">
                  <a16:creationId xmlns:a16="http://schemas.microsoft.com/office/drawing/2014/main" id="{31FCABA1-601F-4E6D-9BB3-E46EAF41DC75}"/>
                </a:ext>
              </a:extLst>
            </p:cNvPr>
            <p:cNvSpPr>
              <a:spLocks noChangeShapeType="1"/>
            </p:cNvSpPr>
            <p:nvPr/>
          </p:nvSpPr>
          <p:spPr bwMode="auto">
            <a:xfrm>
              <a:off x="3957" y="988"/>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1" name="Line 64">
              <a:extLst>
                <a:ext uri="{FF2B5EF4-FFF2-40B4-BE49-F238E27FC236}">
                  <a16:creationId xmlns:a16="http://schemas.microsoft.com/office/drawing/2014/main" id="{E1E003C3-92BA-421B-AFA1-B2BD5D338682}"/>
                </a:ext>
              </a:extLst>
            </p:cNvPr>
            <p:cNvSpPr>
              <a:spLocks noChangeShapeType="1"/>
            </p:cNvSpPr>
            <p:nvPr/>
          </p:nvSpPr>
          <p:spPr bwMode="auto">
            <a:xfrm>
              <a:off x="3957" y="670"/>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2" name="Line 65">
              <a:extLst>
                <a:ext uri="{FF2B5EF4-FFF2-40B4-BE49-F238E27FC236}">
                  <a16:creationId xmlns:a16="http://schemas.microsoft.com/office/drawing/2014/main" id="{7B7EC76B-4A1A-44AE-A936-FF90B6166A7C}"/>
                </a:ext>
              </a:extLst>
            </p:cNvPr>
            <p:cNvSpPr>
              <a:spLocks noChangeShapeType="1"/>
            </p:cNvSpPr>
            <p:nvPr/>
          </p:nvSpPr>
          <p:spPr bwMode="auto">
            <a:xfrm flipV="1">
              <a:off x="4317"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3" name="Line 66">
              <a:extLst>
                <a:ext uri="{FF2B5EF4-FFF2-40B4-BE49-F238E27FC236}">
                  <a16:creationId xmlns:a16="http://schemas.microsoft.com/office/drawing/2014/main" id="{73841C21-BB3B-48D9-929C-5D11EEBE0F06}"/>
                </a:ext>
              </a:extLst>
            </p:cNvPr>
            <p:cNvSpPr>
              <a:spLocks noChangeShapeType="1"/>
            </p:cNvSpPr>
            <p:nvPr/>
          </p:nvSpPr>
          <p:spPr bwMode="auto">
            <a:xfrm flipV="1">
              <a:off x="4832"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4" name="Line 67">
              <a:extLst>
                <a:ext uri="{FF2B5EF4-FFF2-40B4-BE49-F238E27FC236}">
                  <a16:creationId xmlns:a16="http://schemas.microsoft.com/office/drawing/2014/main" id="{1E5CA608-B558-4054-9F94-C7D5DEB2960B}"/>
                </a:ext>
              </a:extLst>
            </p:cNvPr>
            <p:cNvSpPr>
              <a:spLocks noChangeShapeType="1"/>
            </p:cNvSpPr>
            <p:nvPr/>
          </p:nvSpPr>
          <p:spPr bwMode="auto">
            <a:xfrm flipV="1">
              <a:off x="5343"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5" name="Line 68">
              <a:extLst>
                <a:ext uri="{FF2B5EF4-FFF2-40B4-BE49-F238E27FC236}">
                  <a16:creationId xmlns:a16="http://schemas.microsoft.com/office/drawing/2014/main" id="{BE4C13BD-BF9F-47A9-82CF-15E83F3D2838}"/>
                </a:ext>
              </a:extLst>
            </p:cNvPr>
            <p:cNvSpPr>
              <a:spLocks noChangeShapeType="1"/>
            </p:cNvSpPr>
            <p:nvPr/>
          </p:nvSpPr>
          <p:spPr bwMode="auto">
            <a:xfrm flipV="1">
              <a:off x="5853"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6" name="Line 69">
              <a:extLst>
                <a:ext uri="{FF2B5EF4-FFF2-40B4-BE49-F238E27FC236}">
                  <a16:creationId xmlns:a16="http://schemas.microsoft.com/office/drawing/2014/main" id="{419C56B1-8B97-4323-8C70-943C168A0C67}"/>
                </a:ext>
              </a:extLst>
            </p:cNvPr>
            <p:cNvSpPr>
              <a:spLocks noChangeShapeType="1"/>
            </p:cNvSpPr>
            <p:nvPr/>
          </p:nvSpPr>
          <p:spPr bwMode="auto">
            <a:xfrm>
              <a:off x="3957" y="1786"/>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7" name="Line 70">
              <a:extLst>
                <a:ext uri="{FF2B5EF4-FFF2-40B4-BE49-F238E27FC236}">
                  <a16:creationId xmlns:a16="http://schemas.microsoft.com/office/drawing/2014/main" id="{E487A973-5D15-4FA7-84C9-0EB8B25F43AA}"/>
                </a:ext>
              </a:extLst>
            </p:cNvPr>
            <p:cNvSpPr>
              <a:spLocks noChangeShapeType="1"/>
            </p:cNvSpPr>
            <p:nvPr/>
          </p:nvSpPr>
          <p:spPr bwMode="auto">
            <a:xfrm>
              <a:off x="3957" y="1468"/>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8" name="Line 71">
              <a:extLst>
                <a:ext uri="{FF2B5EF4-FFF2-40B4-BE49-F238E27FC236}">
                  <a16:creationId xmlns:a16="http://schemas.microsoft.com/office/drawing/2014/main" id="{2964111C-4753-4845-88ED-8AC7BA66AE02}"/>
                </a:ext>
              </a:extLst>
            </p:cNvPr>
            <p:cNvSpPr>
              <a:spLocks noChangeShapeType="1"/>
            </p:cNvSpPr>
            <p:nvPr/>
          </p:nvSpPr>
          <p:spPr bwMode="auto">
            <a:xfrm>
              <a:off x="3957" y="1150"/>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69" name="Line 72">
              <a:extLst>
                <a:ext uri="{FF2B5EF4-FFF2-40B4-BE49-F238E27FC236}">
                  <a16:creationId xmlns:a16="http://schemas.microsoft.com/office/drawing/2014/main" id="{7F76379A-44FB-41DE-8874-BFEE4FAA0682}"/>
                </a:ext>
              </a:extLst>
            </p:cNvPr>
            <p:cNvSpPr>
              <a:spLocks noChangeShapeType="1"/>
            </p:cNvSpPr>
            <p:nvPr/>
          </p:nvSpPr>
          <p:spPr bwMode="auto">
            <a:xfrm>
              <a:off x="3957" y="832"/>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0" name="Line 73">
              <a:extLst>
                <a:ext uri="{FF2B5EF4-FFF2-40B4-BE49-F238E27FC236}">
                  <a16:creationId xmlns:a16="http://schemas.microsoft.com/office/drawing/2014/main" id="{25756FB7-30B6-44F4-855B-97872AB2129F}"/>
                </a:ext>
              </a:extLst>
            </p:cNvPr>
            <p:cNvSpPr>
              <a:spLocks noChangeShapeType="1"/>
            </p:cNvSpPr>
            <p:nvPr/>
          </p:nvSpPr>
          <p:spPr bwMode="auto">
            <a:xfrm>
              <a:off x="3957" y="508"/>
              <a:ext cx="2240"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1" name="Line 74">
              <a:extLst>
                <a:ext uri="{FF2B5EF4-FFF2-40B4-BE49-F238E27FC236}">
                  <a16:creationId xmlns:a16="http://schemas.microsoft.com/office/drawing/2014/main" id="{0383B9A4-6ED9-42AB-BC63-07E637CAD0F3}"/>
                </a:ext>
              </a:extLst>
            </p:cNvPr>
            <p:cNvSpPr>
              <a:spLocks noChangeShapeType="1"/>
            </p:cNvSpPr>
            <p:nvPr/>
          </p:nvSpPr>
          <p:spPr bwMode="auto">
            <a:xfrm flipV="1">
              <a:off x="4061"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2" name="Line 75">
              <a:extLst>
                <a:ext uri="{FF2B5EF4-FFF2-40B4-BE49-F238E27FC236}">
                  <a16:creationId xmlns:a16="http://schemas.microsoft.com/office/drawing/2014/main" id="{401F9114-0B70-438F-B466-8EF5B74A91C9}"/>
                </a:ext>
              </a:extLst>
            </p:cNvPr>
            <p:cNvSpPr>
              <a:spLocks noChangeShapeType="1"/>
            </p:cNvSpPr>
            <p:nvPr/>
          </p:nvSpPr>
          <p:spPr bwMode="auto">
            <a:xfrm flipV="1">
              <a:off x="4577"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3" name="Line 76">
              <a:extLst>
                <a:ext uri="{FF2B5EF4-FFF2-40B4-BE49-F238E27FC236}">
                  <a16:creationId xmlns:a16="http://schemas.microsoft.com/office/drawing/2014/main" id="{6CAA17BE-AA86-4C1E-88DC-7FE1173E278F}"/>
                </a:ext>
              </a:extLst>
            </p:cNvPr>
            <p:cNvSpPr>
              <a:spLocks noChangeShapeType="1"/>
            </p:cNvSpPr>
            <p:nvPr/>
          </p:nvSpPr>
          <p:spPr bwMode="auto">
            <a:xfrm flipV="1">
              <a:off x="5093"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4" name="Line 77">
              <a:extLst>
                <a:ext uri="{FF2B5EF4-FFF2-40B4-BE49-F238E27FC236}">
                  <a16:creationId xmlns:a16="http://schemas.microsoft.com/office/drawing/2014/main" id="{FB66F5D5-903C-418B-B5E6-4386B8C763A6}"/>
                </a:ext>
              </a:extLst>
            </p:cNvPr>
            <p:cNvSpPr>
              <a:spLocks noChangeShapeType="1"/>
            </p:cNvSpPr>
            <p:nvPr/>
          </p:nvSpPr>
          <p:spPr bwMode="auto">
            <a:xfrm flipV="1">
              <a:off x="5593"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5" name="Line 78">
              <a:extLst>
                <a:ext uri="{FF2B5EF4-FFF2-40B4-BE49-F238E27FC236}">
                  <a16:creationId xmlns:a16="http://schemas.microsoft.com/office/drawing/2014/main" id="{9744F4E5-01BA-4531-815A-0555AA95C37B}"/>
                </a:ext>
              </a:extLst>
            </p:cNvPr>
            <p:cNvSpPr>
              <a:spLocks noChangeShapeType="1"/>
            </p:cNvSpPr>
            <p:nvPr/>
          </p:nvSpPr>
          <p:spPr bwMode="auto">
            <a:xfrm flipV="1">
              <a:off x="6109" y="461"/>
              <a:ext cx="0" cy="1383"/>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6" name="Freeform 79">
              <a:extLst>
                <a:ext uri="{FF2B5EF4-FFF2-40B4-BE49-F238E27FC236}">
                  <a16:creationId xmlns:a16="http://schemas.microsoft.com/office/drawing/2014/main" id="{F3BFFDC8-5191-4B04-AA80-BA10B465FB27}"/>
                </a:ext>
              </a:extLst>
            </p:cNvPr>
            <p:cNvSpPr>
              <a:spLocks/>
            </p:cNvSpPr>
            <p:nvPr/>
          </p:nvSpPr>
          <p:spPr bwMode="auto">
            <a:xfrm>
              <a:off x="4093" y="524"/>
              <a:ext cx="2000" cy="793"/>
            </a:xfrm>
            <a:custGeom>
              <a:avLst/>
              <a:gdLst>
                <a:gd name="T0" fmla="*/ 3 w 384"/>
                <a:gd name="T1" fmla="*/ 21 h 152"/>
                <a:gd name="T2" fmla="*/ 10 w 384"/>
                <a:gd name="T3" fmla="*/ 0 h 152"/>
                <a:gd name="T4" fmla="*/ 16 w 384"/>
                <a:gd name="T5" fmla="*/ 16 h 152"/>
                <a:gd name="T6" fmla="*/ 22 w 384"/>
                <a:gd name="T7" fmla="*/ 34 h 152"/>
                <a:gd name="T8" fmla="*/ 29 w 384"/>
                <a:gd name="T9" fmla="*/ 34 h 152"/>
                <a:gd name="T10" fmla="*/ 35 w 384"/>
                <a:gd name="T11" fmla="*/ 34 h 152"/>
                <a:gd name="T12" fmla="*/ 42 w 384"/>
                <a:gd name="T13" fmla="*/ 24 h 152"/>
                <a:gd name="T14" fmla="*/ 48 w 384"/>
                <a:gd name="T15" fmla="*/ 24 h 152"/>
                <a:gd name="T16" fmla="*/ 54 w 384"/>
                <a:gd name="T17" fmla="*/ 43 h 152"/>
                <a:gd name="T18" fmla="*/ 61 w 384"/>
                <a:gd name="T19" fmla="*/ 43 h 152"/>
                <a:gd name="T20" fmla="*/ 67 w 384"/>
                <a:gd name="T21" fmla="*/ 27 h 152"/>
                <a:gd name="T22" fmla="*/ 74 w 384"/>
                <a:gd name="T23" fmla="*/ 46 h 152"/>
                <a:gd name="T24" fmla="*/ 80 w 384"/>
                <a:gd name="T25" fmla="*/ 59 h 152"/>
                <a:gd name="T26" fmla="*/ 86 w 384"/>
                <a:gd name="T27" fmla="*/ 69 h 152"/>
                <a:gd name="T28" fmla="*/ 93 w 384"/>
                <a:gd name="T29" fmla="*/ 60 h 152"/>
                <a:gd name="T30" fmla="*/ 99 w 384"/>
                <a:gd name="T31" fmla="*/ 74 h 152"/>
                <a:gd name="T32" fmla="*/ 106 w 384"/>
                <a:gd name="T33" fmla="*/ 54 h 152"/>
                <a:gd name="T34" fmla="*/ 112 w 384"/>
                <a:gd name="T35" fmla="*/ 45 h 152"/>
                <a:gd name="T36" fmla="*/ 118 w 384"/>
                <a:gd name="T37" fmla="*/ 48 h 152"/>
                <a:gd name="T38" fmla="*/ 125 w 384"/>
                <a:gd name="T39" fmla="*/ 73 h 152"/>
                <a:gd name="T40" fmla="*/ 131 w 384"/>
                <a:gd name="T41" fmla="*/ 88 h 152"/>
                <a:gd name="T42" fmla="*/ 138 w 384"/>
                <a:gd name="T43" fmla="*/ 76 h 152"/>
                <a:gd name="T44" fmla="*/ 144 w 384"/>
                <a:gd name="T45" fmla="*/ 92 h 152"/>
                <a:gd name="T46" fmla="*/ 150 w 384"/>
                <a:gd name="T47" fmla="*/ 114 h 152"/>
                <a:gd name="T48" fmla="*/ 157 w 384"/>
                <a:gd name="T49" fmla="*/ 102 h 152"/>
                <a:gd name="T50" fmla="*/ 163 w 384"/>
                <a:gd name="T51" fmla="*/ 62 h 152"/>
                <a:gd name="T52" fmla="*/ 170 w 384"/>
                <a:gd name="T53" fmla="*/ 68 h 152"/>
                <a:gd name="T54" fmla="*/ 176 w 384"/>
                <a:gd name="T55" fmla="*/ 35 h 152"/>
                <a:gd name="T56" fmla="*/ 182 w 384"/>
                <a:gd name="T57" fmla="*/ 39 h 152"/>
                <a:gd name="T58" fmla="*/ 189 w 384"/>
                <a:gd name="T59" fmla="*/ 63 h 152"/>
                <a:gd name="T60" fmla="*/ 195 w 384"/>
                <a:gd name="T61" fmla="*/ 77 h 152"/>
                <a:gd name="T62" fmla="*/ 202 w 384"/>
                <a:gd name="T63" fmla="*/ 87 h 152"/>
                <a:gd name="T64" fmla="*/ 208 w 384"/>
                <a:gd name="T65" fmla="*/ 99 h 152"/>
                <a:gd name="T66" fmla="*/ 214 w 384"/>
                <a:gd name="T67" fmla="*/ 108 h 152"/>
                <a:gd name="T68" fmla="*/ 221 w 384"/>
                <a:gd name="T69" fmla="*/ 118 h 152"/>
                <a:gd name="T70" fmla="*/ 227 w 384"/>
                <a:gd name="T71" fmla="*/ 101 h 152"/>
                <a:gd name="T72" fmla="*/ 234 w 384"/>
                <a:gd name="T73" fmla="*/ 110 h 152"/>
                <a:gd name="T74" fmla="*/ 240 w 384"/>
                <a:gd name="T75" fmla="*/ 127 h 152"/>
                <a:gd name="T76" fmla="*/ 246 w 384"/>
                <a:gd name="T77" fmla="*/ 134 h 152"/>
                <a:gd name="T78" fmla="*/ 253 w 384"/>
                <a:gd name="T79" fmla="*/ 137 h 152"/>
                <a:gd name="T80" fmla="*/ 259 w 384"/>
                <a:gd name="T81" fmla="*/ 140 h 152"/>
                <a:gd name="T82" fmla="*/ 266 w 384"/>
                <a:gd name="T83" fmla="*/ 144 h 152"/>
                <a:gd name="T84" fmla="*/ 272 w 384"/>
                <a:gd name="T85" fmla="*/ 141 h 152"/>
                <a:gd name="T86" fmla="*/ 278 w 384"/>
                <a:gd name="T87" fmla="*/ 128 h 152"/>
                <a:gd name="T88" fmla="*/ 285 w 384"/>
                <a:gd name="T89" fmla="*/ 129 h 152"/>
                <a:gd name="T90" fmla="*/ 291 w 384"/>
                <a:gd name="T91" fmla="*/ 132 h 152"/>
                <a:gd name="T92" fmla="*/ 298 w 384"/>
                <a:gd name="T93" fmla="*/ 142 h 152"/>
                <a:gd name="T94" fmla="*/ 304 w 384"/>
                <a:gd name="T95" fmla="*/ 152 h 152"/>
                <a:gd name="T96" fmla="*/ 310 w 384"/>
                <a:gd name="T97" fmla="*/ 80 h 152"/>
                <a:gd name="T98" fmla="*/ 317 w 384"/>
                <a:gd name="T99" fmla="*/ 61 h 152"/>
                <a:gd name="T100" fmla="*/ 323 w 384"/>
                <a:gd name="T101" fmla="*/ 58 h 152"/>
                <a:gd name="T102" fmla="*/ 330 w 384"/>
                <a:gd name="T103" fmla="*/ 61 h 152"/>
                <a:gd name="T104" fmla="*/ 336 w 384"/>
                <a:gd name="T105" fmla="*/ 50 h 152"/>
                <a:gd name="T106" fmla="*/ 342 w 384"/>
                <a:gd name="T107" fmla="*/ 46 h 152"/>
                <a:gd name="T108" fmla="*/ 349 w 384"/>
                <a:gd name="T109" fmla="*/ 59 h 152"/>
                <a:gd name="T110" fmla="*/ 355 w 384"/>
                <a:gd name="T111" fmla="*/ 58 h 152"/>
                <a:gd name="T112" fmla="*/ 362 w 384"/>
                <a:gd name="T113" fmla="*/ 66 h 152"/>
                <a:gd name="T114" fmla="*/ 368 w 384"/>
                <a:gd name="T115" fmla="*/ 44 h 152"/>
                <a:gd name="T116" fmla="*/ 374 w 384"/>
                <a:gd name="T117" fmla="*/ 26 h 152"/>
                <a:gd name="T118" fmla="*/ 381 w 384"/>
                <a:gd name="T119" fmla="*/ 4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152">
                  <a:moveTo>
                    <a:pt x="0" y="35"/>
                  </a:moveTo>
                  <a:lnTo>
                    <a:pt x="3" y="21"/>
                  </a:lnTo>
                  <a:lnTo>
                    <a:pt x="6" y="5"/>
                  </a:lnTo>
                  <a:lnTo>
                    <a:pt x="10" y="0"/>
                  </a:lnTo>
                  <a:lnTo>
                    <a:pt x="13" y="9"/>
                  </a:lnTo>
                  <a:lnTo>
                    <a:pt x="16" y="16"/>
                  </a:lnTo>
                  <a:lnTo>
                    <a:pt x="19" y="27"/>
                  </a:lnTo>
                  <a:lnTo>
                    <a:pt x="22" y="34"/>
                  </a:lnTo>
                  <a:lnTo>
                    <a:pt x="26" y="34"/>
                  </a:lnTo>
                  <a:lnTo>
                    <a:pt x="29" y="34"/>
                  </a:lnTo>
                  <a:lnTo>
                    <a:pt x="32" y="36"/>
                  </a:lnTo>
                  <a:lnTo>
                    <a:pt x="35" y="34"/>
                  </a:lnTo>
                  <a:lnTo>
                    <a:pt x="38" y="34"/>
                  </a:lnTo>
                  <a:lnTo>
                    <a:pt x="42" y="24"/>
                  </a:lnTo>
                  <a:lnTo>
                    <a:pt x="45" y="27"/>
                  </a:lnTo>
                  <a:lnTo>
                    <a:pt x="48" y="24"/>
                  </a:lnTo>
                  <a:lnTo>
                    <a:pt x="51" y="31"/>
                  </a:lnTo>
                  <a:lnTo>
                    <a:pt x="54" y="43"/>
                  </a:lnTo>
                  <a:lnTo>
                    <a:pt x="58" y="47"/>
                  </a:lnTo>
                  <a:lnTo>
                    <a:pt x="61" y="43"/>
                  </a:lnTo>
                  <a:lnTo>
                    <a:pt x="64" y="28"/>
                  </a:lnTo>
                  <a:lnTo>
                    <a:pt x="67" y="27"/>
                  </a:lnTo>
                  <a:lnTo>
                    <a:pt x="70" y="32"/>
                  </a:lnTo>
                  <a:lnTo>
                    <a:pt x="74" y="46"/>
                  </a:lnTo>
                  <a:lnTo>
                    <a:pt x="77" y="53"/>
                  </a:lnTo>
                  <a:lnTo>
                    <a:pt x="80" y="59"/>
                  </a:lnTo>
                  <a:lnTo>
                    <a:pt x="83" y="65"/>
                  </a:lnTo>
                  <a:lnTo>
                    <a:pt x="86" y="69"/>
                  </a:lnTo>
                  <a:lnTo>
                    <a:pt x="90" y="62"/>
                  </a:lnTo>
                  <a:lnTo>
                    <a:pt x="93" y="60"/>
                  </a:lnTo>
                  <a:lnTo>
                    <a:pt x="96" y="61"/>
                  </a:lnTo>
                  <a:lnTo>
                    <a:pt x="99" y="74"/>
                  </a:lnTo>
                  <a:lnTo>
                    <a:pt x="102" y="66"/>
                  </a:lnTo>
                  <a:lnTo>
                    <a:pt x="106" y="54"/>
                  </a:lnTo>
                  <a:lnTo>
                    <a:pt x="109" y="49"/>
                  </a:lnTo>
                  <a:lnTo>
                    <a:pt x="112" y="45"/>
                  </a:lnTo>
                  <a:lnTo>
                    <a:pt x="115" y="50"/>
                  </a:lnTo>
                  <a:lnTo>
                    <a:pt x="118" y="48"/>
                  </a:lnTo>
                  <a:lnTo>
                    <a:pt x="122" y="63"/>
                  </a:lnTo>
                  <a:lnTo>
                    <a:pt x="125" y="73"/>
                  </a:lnTo>
                  <a:lnTo>
                    <a:pt x="128" y="82"/>
                  </a:lnTo>
                  <a:lnTo>
                    <a:pt x="131" y="88"/>
                  </a:lnTo>
                  <a:lnTo>
                    <a:pt x="134" y="79"/>
                  </a:lnTo>
                  <a:lnTo>
                    <a:pt x="138" y="76"/>
                  </a:lnTo>
                  <a:lnTo>
                    <a:pt x="141" y="76"/>
                  </a:lnTo>
                  <a:lnTo>
                    <a:pt x="144" y="92"/>
                  </a:lnTo>
                  <a:lnTo>
                    <a:pt x="147" y="104"/>
                  </a:lnTo>
                  <a:lnTo>
                    <a:pt x="150" y="114"/>
                  </a:lnTo>
                  <a:lnTo>
                    <a:pt x="154" y="121"/>
                  </a:lnTo>
                  <a:lnTo>
                    <a:pt x="157" y="102"/>
                  </a:lnTo>
                  <a:lnTo>
                    <a:pt x="160" y="85"/>
                  </a:lnTo>
                  <a:lnTo>
                    <a:pt x="163" y="62"/>
                  </a:lnTo>
                  <a:lnTo>
                    <a:pt x="166" y="63"/>
                  </a:lnTo>
                  <a:lnTo>
                    <a:pt x="170" y="68"/>
                  </a:lnTo>
                  <a:lnTo>
                    <a:pt x="173" y="46"/>
                  </a:lnTo>
                  <a:lnTo>
                    <a:pt x="176" y="35"/>
                  </a:lnTo>
                  <a:lnTo>
                    <a:pt x="179" y="16"/>
                  </a:lnTo>
                  <a:lnTo>
                    <a:pt x="182" y="39"/>
                  </a:lnTo>
                  <a:lnTo>
                    <a:pt x="186" y="49"/>
                  </a:lnTo>
                  <a:lnTo>
                    <a:pt x="189" y="63"/>
                  </a:lnTo>
                  <a:lnTo>
                    <a:pt x="192" y="71"/>
                  </a:lnTo>
                  <a:lnTo>
                    <a:pt x="195" y="77"/>
                  </a:lnTo>
                  <a:lnTo>
                    <a:pt x="198" y="82"/>
                  </a:lnTo>
                  <a:lnTo>
                    <a:pt x="202" y="87"/>
                  </a:lnTo>
                  <a:lnTo>
                    <a:pt x="205" y="93"/>
                  </a:lnTo>
                  <a:lnTo>
                    <a:pt x="208" y="99"/>
                  </a:lnTo>
                  <a:lnTo>
                    <a:pt x="211" y="104"/>
                  </a:lnTo>
                  <a:lnTo>
                    <a:pt x="214" y="108"/>
                  </a:lnTo>
                  <a:lnTo>
                    <a:pt x="218" y="112"/>
                  </a:lnTo>
                  <a:lnTo>
                    <a:pt x="221" y="118"/>
                  </a:lnTo>
                  <a:lnTo>
                    <a:pt x="224" y="107"/>
                  </a:lnTo>
                  <a:lnTo>
                    <a:pt x="227" y="101"/>
                  </a:lnTo>
                  <a:lnTo>
                    <a:pt x="230" y="98"/>
                  </a:lnTo>
                  <a:lnTo>
                    <a:pt x="234" y="110"/>
                  </a:lnTo>
                  <a:lnTo>
                    <a:pt x="237" y="121"/>
                  </a:lnTo>
                  <a:lnTo>
                    <a:pt x="240" y="127"/>
                  </a:lnTo>
                  <a:lnTo>
                    <a:pt x="243" y="132"/>
                  </a:lnTo>
                  <a:lnTo>
                    <a:pt x="246" y="134"/>
                  </a:lnTo>
                  <a:lnTo>
                    <a:pt x="250" y="136"/>
                  </a:lnTo>
                  <a:lnTo>
                    <a:pt x="253" y="137"/>
                  </a:lnTo>
                  <a:lnTo>
                    <a:pt x="256" y="139"/>
                  </a:lnTo>
                  <a:lnTo>
                    <a:pt x="259" y="140"/>
                  </a:lnTo>
                  <a:lnTo>
                    <a:pt x="262" y="145"/>
                  </a:lnTo>
                  <a:lnTo>
                    <a:pt x="266" y="144"/>
                  </a:lnTo>
                  <a:lnTo>
                    <a:pt x="269" y="145"/>
                  </a:lnTo>
                  <a:lnTo>
                    <a:pt x="272" y="141"/>
                  </a:lnTo>
                  <a:lnTo>
                    <a:pt x="275" y="135"/>
                  </a:lnTo>
                  <a:lnTo>
                    <a:pt x="278" y="128"/>
                  </a:lnTo>
                  <a:lnTo>
                    <a:pt x="282" y="125"/>
                  </a:lnTo>
                  <a:lnTo>
                    <a:pt x="285" y="129"/>
                  </a:lnTo>
                  <a:lnTo>
                    <a:pt x="288" y="130"/>
                  </a:lnTo>
                  <a:lnTo>
                    <a:pt x="291" y="132"/>
                  </a:lnTo>
                  <a:lnTo>
                    <a:pt x="294" y="136"/>
                  </a:lnTo>
                  <a:lnTo>
                    <a:pt x="298" y="142"/>
                  </a:lnTo>
                  <a:lnTo>
                    <a:pt x="301" y="147"/>
                  </a:lnTo>
                  <a:lnTo>
                    <a:pt x="304" y="152"/>
                  </a:lnTo>
                  <a:lnTo>
                    <a:pt x="307" y="114"/>
                  </a:lnTo>
                  <a:lnTo>
                    <a:pt x="310" y="80"/>
                  </a:lnTo>
                  <a:lnTo>
                    <a:pt x="314" y="49"/>
                  </a:lnTo>
                  <a:lnTo>
                    <a:pt x="317" y="61"/>
                  </a:lnTo>
                  <a:lnTo>
                    <a:pt x="320" y="61"/>
                  </a:lnTo>
                  <a:lnTo>
                    <a:pt x="323" y="58"/>
                  </a:lnTo>
                  <a:lnTo>
                    <a:pt x="326" y="57"/>
                  </a:lnTo>
                  <a:lnTo>
                    <a:pt x="330" y="61"/>
                  </a:lnTo>
                  <a:lnTo>
                    <a:pt x="333" y="66"/>
                  </a:lnTo>
                  <a:lnTo>
                    <a:pt x="336" y="50"/>
                  </a:lnTo>
                  <a:lnTo>
                    <a:pt x="339" y="48"/>
                  </a:lnTo>
                  <a:lnTo>
                    <a:pt x="342" y="46"/>
                  </a:lnTo>
                  <a:lnTo>
                    <a:pt x="346" y="58"/>
                  </a:lnTo>
                  <a:lnTo>
                    <a:pt x="349" y="59"/>
                  </a:lnTo>
                  <a:lnTo>
                    <a:pt x="352" y="57"/>
                  </a:lnTo>
                  <a:lnTo>
                    <a:pt x="355" y="58"/>
                  </a:lnTo>
                  <a:lnTo>
                    <a:pt x="358" y="61"/>
                  </a:lnTo>
                  <a:lnTo>
                    <a:pt x="362" y="66"/>
                  </a:lnTo>
                  <a:lnTo>
                    <a:pt x="365" y="72"/>
                  </a:lnTo>
                  <a:lnTo>
                    <a:pt x="368" y="44"/>
                  </a:lnTo>
                  <a:lnTo>
                    <a:pt x="371" y="33"/>
                  </a:lnTo>
                  <a:lnTo>
                    <a:pt x="374" y="26"/>
                  </a:lnTo>
                  <a:lnTo>
                    <a:pt x="378" y="48"/>
                  </a:lnTo>
                  <a:lnTo>
                    <a:pt x="381" y="41"/>
                  </a:lnTo>
                  <a:lnTo>
                    <a:pt x="384" y="18"/>
                  </a:lnTo>
                </a:path>
              </a:pathLst>
            </a:custGeom>
            <a:noFill/>
            <a:ln w="7938"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7" name="Freeform 80">
              <a:extLst>
                <a:ext uri="{FF2B5EF4-FFF2-40B4-BE49-F238E27FC236}">
                  <a16:creationId xmlns:a16="http://schemas.microsoft.com/office/drawing/2014/main" id="{0BF2569C-423C-4E1F-9A3D-D03002455308}"/>
                </a:ext>
              </a:extLst>
            </p:cNvPr>
            <p:cNvSpPr>
              <a:spLocks/>
            </p:cNvSpPr>
            <p:nvPr/>
          </p:nvSpPr>
          <p:spPr bwMode="auto">
            <a:xfrm>
              <a:off x="4093" y="670"/>
              <a:ext cx="2000" cy="1111"/>
            </a:xfrm>
            <a:custGeom>
              <a:avLst/>
              <a:gdLst>
                <a:gd name="T0" fmla="*/ 3 w 384"/>
                <a:gd name="T1" fmla="*/ 141 h 213"/>
                <a:gd name="T2" fmla="*/ 10 w 384"/>
                <a:gd name="T3" fmla="*/ 12 h 213"/>
                <a:gd name="T4" fmla="*/ 16 w 384"/>
                <a:gd name="T5" fmla="*/ 53 h 213"/>
                <a:gd name="T6" fmla="*/ 22 w 384"/>
                <a:gd name="T7" fmla="*/ 148 h 213"/>
                <a:gd name="T8" fmla="*/ 29 w 384"/>
                <a:gd name="T9" fmla="*/ 213 h 213"/>
                <a:gd name="T10" fmla="*/ 35 w 384"/>
                <a:gd name="T11" fmla="*/ 143 h 213"/>
                <a:gd name="T12" fmla="*/ 42 w 384"/>
                <a:gd name="T13" fmla="*/ 44 h 213"/>
                <a:gd name="T14" fmla="*/ 48 w 384"/>
                <a:gd name="T15" fmla="*/ 39 h 213"/>
                <a:gd name="T16" fmla="*/ 54 w 384"/>
                <a:gd name="T17" fmla="*/ 94 h 213"/>
                <a:gd name="T18" fmla="*/ 61 w 384"/>
                <a:gd name="T19" fmla="*/ 82 h 213"/>
                <a:gd name="T20" fmla="*/ 67 w 384"/>
                <a:gd name="T21" fmla="*/ 31 h 213"/>
                <a:gd name="T22" fmla="*/ 74 w 384"/>
                <a:gd name="T23" fmla="*/ 147 h 213"/>
                <a:gd name="T24" fmla="*/ 80 w 384"/>
                <a:gd name="T25" fmla="*/ 183 h 213"/>
                <a:gd name="T26" fmla="*/ 86 w 384"/>
                <a:gd name="T27" fmla="*/ 147 h 213"/>
                <a:gd name="T28" fmla="*/ 93 w 384"/>
                <a:gd name="T29" fmla="*/ 143 h 213"/>
                <a:gd name="T30" fmla="*/ 99 w 384"/>
                <a:gd name="T31" fmla="*/ 138 h 213"/>
                <a:gd name="T32" fmla="*/ 106 w 384"/>
                <a:gd name="T33" fmla="*/ 137 h 213"/>
                <a:gd name="T34" fmla="*/ 112 w 384"/>
                <a:gd name="T35" fmla="*/ 121 h 213"/>
                <a:gd name="T36" fmla="*/ 118 w 384"/>
                <a:gd name="T37" fmla="*/ 147 h 213"/>
                <a:gd name="T38" fmla="*/ 125 w 384"/>
                <a:gd name="T39" fmla="*/ 188 h 213"/>
                <a:gd name="T40" fmla="*/ 131 w 384"/>
                <a:gd name="T41" fmla="*/ 148 h 213"/>
                <a:gd name="T42" fmla="*/ 138 w 384"/>
                <a:gd name="T43" fmla="*/ 140 h 213"/>
                <a:gd name="T44" fmla="*/ 144 w 384"/>
                <a:gd name="T45" fmla="*/ 134 h 213"/>
                <a:gd name="T46" fmla="*/ 150 w 384"/>
                <a:gd name="T47" fmla="*/ 132 h 213"/>
                <a:gd name="T48" fmla="*/ 157 w 384"/>
                <a:gd name="T49" fmla="*/ 130 h 213"/>
                <a:gd name="T50" fmla="*/ 163 w 384"/>
                <a:gd name="T51" fmla="*/ 131 h 213"/>
                <a:gd name="T52" fmla="*/ 170 w 384"/>
                <a:gd name="T53" fmla="*/ 135 h 213"/>
                <a:gd name="T54" fmla="*/ 176 w 384"/>
                <a:gd name="T55" fmla="*/ 85 h 213"/>
                <a:gd name="T56" fmla="*/ 182 w 384"/>
                <a:gd name="T57" fmla="*/ 58 h 213"/>
                <a:gd name="T58" fmla="*/ 189 w 384"/>
                <a:gd name="T59" fmla="*/ 89 h 213"/>
                <a:gd name="T60" fmla="*/ 195 w 384"/>
                <a:gd name="T61" fmla="*/ 179 h 213"/>
                <a:gd name="T62" fmla="*/ 202 w 384"/>
                <a:gd name="T63" fmla="*/ 189 h 213"/>
                <a:gd name="T64" fmla="*/ 208 w 384"/>
                <a:gd name="T65" fmla="*/ 158 h 213"/>
                <a:gd name="T66" fmla="*/ 214 w 384"/>
                <a:gd name="T67" fmla="*/ 145 h 213"/>
                <a:gd name="T68" fmla="*/ 221 w 384"/>
                <a:gd name="T69" fmla="*/ 131 h 213"/>
                <a:gd name="T70" fmla="*/ 227 w 384"/>
                <a:gd name="T71" fmla="*/ 115 h 213"/>
                <a:gd name="T72" fmla="*/ 234 w 384"/>
                <a:gd name="T73" fmla="*/ 118 h 213"/>
                <a:gd name="T74" fmla="*/ 240 w 384"/>
                <a:gd name="T75" fmla="*/ 120 h 213"/>
                <a:gd name="T76" fmla="*/ 246 w 384"/>
                <a:gd name="T77" fmla="*/ 123 h 213"/>
                <a:gd name="T78" fmla="*/ 253 w 384"/>
                <a:gd name="T79" fmla="*/ 127 h 213"/>
                <a:gd name="T80" fmla="*/ 259 w 384"/>
                <a:gd name="T81" fmla="*/ 130 h 213"/>
                <a:gd name="T82" fmla="*/ 266 w 384"/>
                <a:gd name="T83" fmla="*/ 132 h 213"/>
                <a:gd name="T84" fmla="*/ 272 w 384"/>
                <a:gd name="T85" fmla="*/ 131 h 213"/>
                <a:gd name="T86" fmla="*/ 278 w 384"/>
                <a:gd name="T87" fmla="*/ 131 h 213"/>
                <a:gd name="T88" fmla="*/ 285 w 384"/>
                <a:gd name="T89" fmla="*/ 130 h 213"/>
                <a:gd name="T90" fmla="*/ 291 w 384"/>
                <a:gd name="T91" fmla="*/ 131 h 213"/>
                <a:gd name="T92" fmla="*/ 298 w 384"/>
                <a:gd name="T93" fmla="*/ 132 h 213"/>
                <a:gd name="T94" fmla="*/ 304 w 384"/>
                <a:gd name="T95" fmla="*/ 136 h 213"/>
                <a:gd name="T96" fmla="*/ 310 w 384"/>
                <a:gd name="T97" fmla="*/ 56 h 213"/>
                <a:gd name="T98" fmla="*/ 317 w 384"/>
                <a:gd name="T99" fmla="*/ 30 h 213"/>
                <a:gd name="T100" fmla="*/ 323 w 384"/>
                <a:gd name="T101" fmla="*/ 39 h 213"/>
                <a:gd name="T102" fmla="*/ 330 w 384"/>
                <a:gd name="T103" fmla="*/ 41 h 213"/>
                <a:gd name="T104" fmla="*/ 336 w 384"/>
                <a:gd name="T105" fmla="*/ 42 h 213"/>
                <a:gd name="T106" fmla="*/ 342 w 384"/>
                <a:gd name="T107" fmla="*/ 26 h 213"/>
                <a:gd name="T108" fmla="*/ 349 w 384"/>
                <a:gd name="T109" fmla="*/ 40 h 213"/>
                <a:gd name="T110" fmla="*/ 355 w 384"/>
                <a:gd name="T111" fmla="*/ 45 h 213"/>
                <a:gd name="T112" fmla="*/ 362 w 384"/>
                <a:gd name="T113" fmla="*/ 52 h 213"/>
                <a:gd name="T114" fmla="*/ 368 w 384"/>
                <a:gd name="T115" fmla="*/ 42 h 213"/>
                <a:gd name="T116" fmla="*/ 374 w 384"/>
                <a:gd name="T117" fmla="*/ 8 h 213"/>
                <a:gd name="T118" fmla="*/ 381 w 384"/>
                <a:gd name="T119" fmla="*/ 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13">
                  <a:moveTo>
                    <a:pt x="0" y="191"/>
                  </a:moveTo>
                  <a:lnTo>
                    <a:pt x="3" y="141"/>
                  </a:lnTo>
                  <a:lnTo>
                    <a:pt x="6" y="78"/>
                  </a:lnTo>
                  <a:lnTo>
                    <a:pt x="10" y="12"/>
                  </a:lnTo>
                  <a:lnTo>
                    <a:pt x="13" y="31"/>
                  </a:lnTo>
                  <a:lnTo>
                    <a:pt x="16" y="53"/>
                  </a:lnTo>
                  <a:lnTo>
                    <a:pt x="19" y="94"/>
                  </a:lnTo>
                  <a:lnTo>
                    <a:pt x="22" y="148"/>
                  </a:lnTo>
                  <a:lnTo>
                    <a:pt x="26" y="189"/>
                  </a:lnTo>
                  <a:lnTo>
                    <a:pt x="29" y="213"/>
                  </a:lnTo>
                  <a:lnTo>
                    <a:pt x="32" y="204"/>
                  </a:lnTo>
                  <a:lnTo>
                    <a:pt x="35" y="143"/>
                  </a:lnTo>
                  <a:lnTo>
                    <a:pt x="38" y="87"/>
                  </a:lnTo>
                  <a:lnTo>
                    <a:pt x="42" y="44"/>
                  </a:lnTo>
                  <a:lnTo>
                    <a:pt x="45" y="38"/>
                  </a:lnTo>
                  <a:lnTo>
                    <a:pt x="48" y="39"/>
                  </a:lnTo>
                  <a:lnTo>
                    <a:pt x="51" y="51"/>
                  </a:lnTo>
                  <a:lnTo>
                    <a:pt x="54" y="94"/>
                  </a:lnTo>
                  <a:lnTo>
                    <a:pt x="58" y="116"/>
                  </a:lnTo>
                  <a:lnTo>
                    <a:pt x="61" y="82"/>
                  </a:lnTo>
                  <a:lnTo>
                    <a:pt x="64" y="42"/>
                  </a:lnTo>
                  <a:lnTo>
                    <a:pt x="67" y="31"/>
                  </a:lnTo>
                  <a:lnTo>
                    <a:pt x="70" y="83"/>
                  </a:lnTo>
                  <a:lnTo>
                    <a:pt x="74" y="147"/>
                  </a:lnTo>
                  <a:lnTo>
                    <a:pt x="77" y="181"/>
                  </a:lnTo>
                  <a:lnTo>
                    <a:pt x="80" y="183"/>
                  </a:lnTo>
                  <a:lnTo>
                    <a:pt x="83" y="160"/>
                  </a:lnTo>
                  <a:lnTo>
                    <a:pt x="86" y="147"/>
                  </a:lnTo>
                  <a:lnTo>
                    <a:pt x="90" y="144"/>
                  </a:lnTo>
                  <a:lnTo>
                    <a:pt x="93" y="143"/>
                  </a:lnTo>
                  <a:lnTo>
                    <a:pt x="96" y="141"/>
                  </a:lnTo>
                  <a:lnTo>
                    <a:pt x="99" y="138"/>
                  </a:lnTo>
                  <a:lnTo>
                    <a:pt x="102" y="136"/>
                  </a:lnTo>
                  <a:lnTo>
                    <a:pt x="106" y="137"/>
                  </a:lnTo>
                  <a:lnTo>
                    <a:pt x="109" y="140"/>
                  </a:lnTo>
                  <a:lnTo>
                    <a:pt x="112" y="121"/>
                  </a:lnTo>
                  <a:lnTo>
                    <a:pt x="115" y="122"/>
                  </a:lnTo>
                  <a:lnTo>
                    <a:pt x="118" y="147"/>
                  </a:lnTo>
                  <a:lnTo>
                    <a:pt x="122" y="186"/>
                  </a:lnTo>
                  <a:lnTo>
                    <a:pt x="125" y="188"/>
                  </a:lnTo>
                  <a:lnTo>
                    <a:pt x="128" y="167"/>
                  </a:lnTo>
                  <a:lnTo>
                    <a:pt x="131" y="148"/>
                  </a:lnTo>
                  <a:lnTo>
                    <a:pt x="134" y="144"/>
                  </a:lnTo>
                  <a:lnTo>
                    <a:pt x="138" y="140"/>
                  </a:lnTo>
                  <a:lnTo>
                    <a:pt x="141" y="138"/>
                  </a:lnTo>
                  <a:lnTo>
                    <a:pt x="144" y="134"/>
                  </a:lnTo>
                  <a:lnTo>
                    <a:pt x="147" y="134"/>
                  </a:lnTo>
                  <a:lnTo>
                    <a:pt x="150" y="132"/>
                  </a:lnTo>
                  <a:lnTo>
                    <a:pt x="154" y="133"/>
                  </a:lnTo>
                  <a:lnTo>
                    <a:pt x="157" y="130"/>
                  </a:lnTo>
                  <a:lnTo>
                    <a:pt x="160" y="131"/>
                  </a:lnTo>
                  <a:lnTo>
                    <a:pt x="163" y="131"/>
                  </a:lnTo>
                  <a:lnTo>
                    <a:pt x="166" y="132"/>
                  </a:lnTo>
                  <a:lnTo>
                    <a:pt x="170" y="135"/>
                  </a:lnTo>
                  <a:lnTo>
                    <a:pt x="173" y="98"/>
                  </a:lnTo>
                  <a:lnTo>
                    <a:pt x="176" y="85"/>
                  </a:lnTo>
                  <a:lnTo>
                    <a:pt x="179" y="47"/>
                  </a:lnTo>
                  <a:lnTo>
                    <a:pt x="182" y="58"/>
                  </a:lnTo>
                  <a:lnTo>
                    <a:pt x="186" y="55"/>
                  </a:lnTo>
                  <a:lnTo>
                    <a:pt x="189" y="89"/>
                  </a:lnTo>
                  <a:lnTo>
                    <a:pt x="192" y="137"/>
                  </a:lnTo>
                  <a:lnTo>
                    <a:pt x="195" y="179"/>
                  </a:lnTo>
                  <a:lnTo>
                    <a:pt x="198" y="199"/>
                  </a:lnTo>
                  <a:lnTo>
                    <a:pt x="202" y="189"/>
                  </a:lnTo>
                  <a:lnTo>
                    <a:pt x="205" y="172"/>
                  </a:lnTo>
                  <a:lnTo>
                    <a:pt x="208" y="158"/>
                  </a:lnTo>
                  <a:lnTo>
                    <a:pt x="211" y="151"/>
                  </a:lnTo>
                  <a:lnTo>
                    <a:pt x="214" y="145"/>
                  </a:lnTo>
                  <a:lnTo>
                    <a:pt x="218" y="141"/>
                  </a:lnTo>
                  <a:lnTo>
                    <a:pt x="221" y="131"/>
                  </a:lnTo>
                  <a:lnTo>
                    <a:pt x="224" y="122"/>
                  </a:lnTo>
                  <a:lnTo>
                    <a:pt x="227" y="115"/>
                  </a:lnTo>
                  <a:lnTo>
                    <a:pt x="230" y="116"/>
                  </a:lnTo>
                  <a:lnTo>
                    <a:pt x="234" y="118"/>
                  </a:lnTo>
                  <a:lnTo>
                    <a:pt x="237" y="119"/>
                  </a:lnTo>
                  <a:lnTo>
                    <a:pt x="240" y="120"/>
                  </a:lnTo>
                  <a:lnTo>
                    <a:pt x="243" y="122"/>
                  </a:lnTo>
                  <a:lnTo>
                    <a:pt x="246" y="123"/>
                  </a:lnTo>
                  <a:lnTo>
                    <a:pt x="250" y="125"/>
                  </a:lnTo>
                  <a:lnTo>
                    <a:pt x="253" y="127"/>
                  </a:lnTo>
                  <a:lnTo>
                    <a:pt x="256" y="129"/>
                  </a:lnTo>
                  <a:lnTo>
                    <a:pt x="259" y="130"/>
                  </a:lnTo>
                  <a:lnTo>
                    <a:pt x="262" y="131"/>
                  </a:lnTo>
                  <a:lnTo>
                    <a:pt x="266" y="132"/>
                  </a:lnTo>
                  <a:lnTo>
                    <a:pt x="269" y="132"/>
                  </a:lnTo>
                  <a:lnTo>
                    <a:pt x="272" y="131"/>
                  </a:lnTo>
                  <a:lnTo>
                    <a:pt x="275" y="131"/>
                  </a:lnTo>
                  <a:lnTo>
                    <a:pt x="278" y="131"/>
                  </a:lnTo>
                  <a:lnTo>
                    <a:pt x="282" y="131"/>
                  </a:lnTo>
                  <a:lnTo>
                    <a:pt x="285" y="130"/>
                  </a:lnTo>
                  <a:lnTo>
                    <a:pt x="288" y="131"/>
                  </a:lnTo>
                  <a:lnTo>
                    <a:pt x="291" y="131"/>
                  </a:lnTo>
                  <a:lnTo>
                    <a:pt x="294" y="132"/>
                  </a:lnTo>
                  <a:lnTo>
                    <a:pt x="298" y="132"/>
                  </a:lnTo>
                  <a:lnTo>
                    <a:pt x="301" y="135"/>
                  </a:lnTo>
                  <a:lnTo>
                    <a:pt x="304" y="136"/>
                  </a:lnTo>
                  <a:lnTo>
                    <a:pt x="307" y="94"/>
                  </a:lnTo>
                  <a:lnTo>
                    <a:pt x="310" y="56"/>
                  </a:lnTo>
                  <a:lnTo>
                    <a:pt x="314" y="21"/>
                  </a:lnTo>
                  <a:lnTo>
                    <a:pt x="317" y="30"/>
                  </a:lnTo>
                  <a:lnTo>
                    <a:pt x="320" y="39"/>
                  </a:lnTo>
                  <a:lnTo>
                    <a:pt x="323" y="39"/>
                  </a:lnTo>
                  <a:lnTo>
                    <a:pt x="326" y="40"/>
                  </a:lnTo>
                  <a:lnTo>
                    <a:pt x="330" y="41"/>
                  </a:lnTo>
                  <a:lnTo>
                    <a:pt x="333" y="50"/>
                  </a:lnTo>
                  <a:lnTo>
                    <a:pt x="336" y="42"/>
                  </a:lnTo>
                  <a:lnTo>
                    <a:pt x="339" y="35"/>
                  </a:lnTo>
                  <a:lnTo>
                    <a:pt x="342" y="26"/>
                  </a:lnTo>
                  <a:lnTo>
                    <a:pt x="346" y="34"/>
                  </a:lnTo>
                  <a:lnTo>
                    <a:pt x="349" y="40"/>
                  </a:lnTo>
                  <a:lnTo>
                    <a:pt x="352" y="44"/>
                  </a:lnTo>
                  <a:lnTo>
                    <a:pt x="355" y="45"/>
                  </a:lnTo>
                  <a:lnTo>
                    <a:pt x="358" y="47"/>
                  </a:lnTo>
                  <a:lnTo>
                    <a:pt x="362" y="52"/>
                  </a:lnTo>
                  <a:lnTo>
                    <a:pt x="365" y="60"/>
                  </a:lnTo>
                  <a:lnTo>
                    <a:pt x="368" y="42"/>
                  </a:lnTo>
                  <a:lnTo>
                    <a:pt x="371" y="25"/>
                  </a:lnTo>
                  <a:lnTo>
                    <a:pt x="374" y="8"/>
                  </a:lnTo>
                  <a:lnTo>
                    <a:pt x="378" y="15"/>
                  </a:lnTo>
                  <a:lnTo>
                    <a:pt x="381" y="8"/>
                  </a:lnTo>
                  <a:lnTo>
                    <a:pt x="384" y="0"/>
                  </a:lnTo>
                </a:path>
              </a:pathLst>
            </a:custGeom>
            <a:noFill/>
            <a:ln w="7938"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8" name="Rectangle 81">
              <a:extLst>
                <a:ext uri="{FF2B5EF4-FFF2-40B4-BE49-F238E27FC236}">
                  <a16:creationId xmlns:a16="http://schemas.microsoft.com/office/drawing/2014/main" id="{A359321B-27D7-4CF5-A33B-E3BCE008C7ED}"/>
                </a:ext>
              </a:extLst>
            </p:cNvPr>
            <p:cNvSpPr>
              <a:spLocks noChangeArrowheads="1"/>
            </p:cNvSpPr>
            <p:nvPr/>
          </p:nvSpPr>
          <p:spPr bwMode="auto">
            <a:xfrm>
              <a:off x="3806" y="1760"/>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0.0</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79" name="Rectangle 82">
              <a:extLst>
                <a:ext uri="{FF2B5EF4-FFF2-40B4-BE49-F238E27FC236}">
                  <a16:creationId xmlns:a16="http://schemas.microsoft.com/office/drawing/2014/main" id="{0E1C0C0E-C732-46C7-AF29-A03E949503B5}"/>
                </a:ext>
              </a:extLst>
            </p:cNvPr>
            <p:cNvSpPr>
              <a:spLocks noChangeArrowheads="1"/>
            </p:cNvSpPr>
            <p:nvPr/>
          </p:nvSpPr>
          <p:spPr bwMode="auto">
            <a:xfrm>
              <a:off x="3806" y="1442"/>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0" name="Rectangle 83">
              <a:extLst>
                <a:ext uri="{FF2B5EF4-FFF2-40B4-BE49-F238E27FC236}">
                  <a16:creationId xmlns:a16="http://schemas.microsoft.com/office/drawing/2014/main" id="{64369C2E-6412-4C80-845E-B402B4A0481B}"/>
                </a:ext>
              </a:extLst>
            </p:cNvPr>
            <p:cNvSpPr>
              <a:spLocks noChangeArrowheads="1"/>
            </p:cNvSpPr>
            <p:nvPr/>
          </p:nvSpPr>
          <p:spPr bwMode="auto">
            <a:xfrm>
              <a:off x="3806" y="1124"/>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1" name="Rectangle 84">
              <a:extLst>
                <a:ext uri="{FF2B5EF4-FFF2-40B4-BE49-F238E27FC236}">
                  <a16:creationId xmlns:a16="http://schemas.microsoft.com/office/drawing/2014/main" id="{1C9115D4-35EF-4828-B986-163A6563B421}"/>
                </a:ext>
              </a:extLst>
            </p:cNvPr>
            <p:cNvSpPr>
              <a:spLocks noChangeArrowheads="1"/>
            </p:cNvSpPr>
            <p:nvPr/>
          </p:nvSpPr>
          <p:spPr bwMode="auto">
            <a:xfrm>
              <a:off x="3806" y="806"/>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2" name="Rectangle 85">
              <a:extLst>
                <a:ext uri="{FF2B5EF4-FFF2-40B4-BE49-F238E27FC236}">
                  <a16:creationId xmlns:a16="http://schemas.microsoft.com/office/drawing/2014/main" id="{F541A229-F4E3-47AE-9C2C-55C5FB0EE85C}"/>
                </a:ext>
              </a:extLst>
            </p:cNvPr>
            <p:cNvSpPr>
              <a:spLocks noChangeArrowheads="1"/>
            </p:cNvSpPr>
            <p:nvPr/>
          </p:nvSpPr>
          <p:spPr bwMode="auto">
            <a:xfrm>
              <a:off x="3806" y="483"/>
              <a:ext cx="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0.4</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383" name="Line 86">
              <a:extLst>
                <a:ext uri="{FF2B5EF4-FFF2-40B4-BE49-F238E27FC236}">
                  <a16:creationId xmlns:a16="http://schemas.microsoft.com/office/drawing/2014/main" id="{C6F7C4EC-53A1-4876-8CFA-BD822F0F15A6}"/>
                </a:ext>
              </a:extLst>
            </p:cNvPr>
            <p:cNvSpPr>
              <a:spLocks noChangeShapeType="1"/>
            </p:cNvSpPr>
            <p:nvPr/>
          </p:nvSpPr>
          <p:spPr bwMode="auto">
            <a:xfrm>
              <a:off x="3936" y="1786"/>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8" name="Line 87">
              <a:extLst>
                <a:ext uri="{FF2B5EF4-FFF2-40B4-BE49-F238E27FC236}">
                  <a16:creationId xmlns:a16="http://schemas.microsoft.com/office/drawing/2014/main" id="{8CD7660C-9651-4889-AD0D-AD600EDF8C6A}"/>
                </a:ext>
              </a:extLst>
            </p:cNvPr>
            <p:cNvSpPr>
              <a:spLocks noChangeShapeType="1"/>
            </p:cNvSpPr>
            <p:nvPr/>
          </p:nvSpPr>
          <p:spPr bwMode="auto">
            <a:xfrm>
              <a:off x="3936" y="1468"/>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9" name="Line 88">
              <a:extLst>
                <a:ext uri="{FF2B5EF4-FFF2-40B4-BE49-F238E27FC236}">
                  <a16:creationId xmlns:a16="http://schemas.microsoft.com/office/drawing/2014/main" id="{94248FD6-2F66-4FA5-B558-EB840F63DCF4}"/>
                </a:ext>
              </a:extLst>
            </p:cNvPr>
            <p:cNvSpPr>
              <a:spLocks noChangeShapeType="1"/>
            </p:cNvSpPr>
            <p:nvPr/>
          </p:nvSpPr>
          <p:spPr bwMode="auto">
            <a:xfrm>
              <a:off x="3936" y="1150"/>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0" name="Line 89">
              <a:extLst>
                <a:ext uri="{FF2B5EF4-FFF2-40B4-BE49-F238E27FC236}">
                  <a16:creationId xmlns:a16="http://schemas.microsoft.com/office/drawing/2014/main" id="{0FEFC1C9-5E9D-47EB-A28B-B0207572EE42}"/>
                </a:ext>
              </a:extLst>
            </p:cNvPr>
            <p:cNvSpPr>
              <a:spLocks noChangeShapeType="1"/>
            </p:cNvSpPr>
            <p:nvPr/>
          </p:nvSpPr>
          <p:spPr bwMode="auto">
            <a:xfrm>
              <a:off x="3936" y="832"/>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1" name="Line 90">
              <a:extLst>
                <a:ext uri="{FF2B5EF4-FFF2-40B4-BE49-F238E27FC236}">
                  <a16:creationId xmlns:a16="http://schemas.microsoft.com/office/drawing/2014/main" id="{71747C5E-12D3-45FC-8669-E35695E17789}"/>
                </a:ext>
              </a:extLst>
            </p:cNvPr>
            <p:cNvSpPr>
              <a:spLocks noChangeShapeType="1"/>
            </p:cNvSpPr>
            <p:nvPr/>
          </p:nvSpPr>
          <p:spPr bwMode="auto">
            <a:xfrm>
              <a:off x="3936" y="508"/>
              <a:ext cx="2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2" name="Line 91">
              <a:extLst>
                <a:ext uri="{FF2B5EF4-FFF2-40B4-BE49-F238E27FC236}">
                  <a16:creationId xmlns:a16="http://schemas.microsoft.com/office/drawing/2014/main" id="{32084F5E-9EC7-417C-AAC6-19B7C692D8F3}"/>
                </a:ext>
              </a:extLst>
            </p:cNvPr>
            <p:cNvSpPr>
              <a:spLocks noChangeShapeType="1"/>
            </p:cNvSpPr>
            <p:nvPr/>
          </p:nvSpPr>
          <p:spPr bwMode="auto">
            <a:xfrm flipV="1">
              <a:off x="4061" y="1844"/>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3" name="Line 92">
              <a:extLst>
                <a:ext uri="{FF2B5EF4-FFF2-40B4-BE49-F238E27FC236}">
                  <a16:creationId xmlns:a16="http://schemas.microsoft.com/office/drawing/2014/main" id="{99E21236-6E53-43E8-BCD1-AD34BC1F1C3A}"/>
                </a:ext>
              </a:extLst>
            </p:cNvPr>
            <p:cNvSpPr>
              <a:spLocks noChangeShapeType="1"/>
            </p:cNvSpPr>
            <p:nvPr/>
          </p:nvSpPr>
          <p:spPr bwMode="auto">
            <a:xfrm flipV="1">
              <a:off x="4577" y="1844"/>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4" name="Line 93">
              <a:extLst>
                <a:ext uri="{FF2B5EF4-FFF2-40B4-BE49-F238E27FC236}">
                  <a16:creationId xmlns:a16="http://schemas.microsoft.com/office/drawing/2014/main" id="{A47DD8E5-3731-4B63-AD91-0305E516CEAC}"/>
                </a:ext>
              </a:extLst>
            </p:cNvPr>
            <p:cNvSpPr>
              <a:spLocks noChangeShapeType="1"/>
            </p:cNvSpPr>
            <p:nvPr/>
          </p:nvSpPr>
          <p:spPr bwMode="auto">
            <a:xfrm flipV="1">
              <a:off x="5093" y="1844"/>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5" name="Line 94">
              <a:extLst>
                <a:ext uri="{FF2B5EF4-FFF2-40B4-BE49-F238E27FC236}">
                  <a16:creationId xmlns:a16="http://schemas.microsoft.com/office/drawing/2014/main" id="{72C85B43-CE4E-48A9-82AF-4CC42A0AF47A}"/>
                </a:ext>
              </a:extLst>
            </p:cNvPr>
            <p:cNvSpPr>
              <a:spLocks noChangeShapeType="1"/>
            </p:cNvSpPr>
            <p:nvPr/>
          </p:nvSpPr>
          <p:spPr bwMode="auto">
            <a:xfrm flipV="1">
              <a:off x="5593" y="1844"/>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6" name="Line 95">
              <a:extLst>
                <a:ext uri="{FF2B5EF4-FFF2-40B4-BE49-F238E27FC236}">
                  <a16:creationId xmlns:a16="http://schemas.microsoft.com/office/drawing/2014/main" id="{E41FA0DA-727B-4164-B057-77C1330176ED}"/>
                </a:ext>
              </a:extLst>
            </p:cNvPr>
            <p:cNvSpPr>
              <a:spLocks noChangeShapeType="1"/>
            </p:cNvSpPr>
            <p:nvPr/>
          </p:nvSpPr>
          <p:spPr bwMode="auto">
            <a:xfrm flipV="1">
              <a:off x="6109" y="1844"/>
              <a:ext cx="0" cy="2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7" name="Rectangle 96">
              <a:extLst>
                <a:ext uri="{FF2B5EF4-FFF2-40B4-BE49-F238E27FC236}">
                  <a16:creationId xmlns:a16="http://schemas.microsoft.com/office/drawing/2014/main" id="{B6F7D974-2510-4173-B405-C99E0D601CE6}"/>
                </a:ext>
              </a:extLst>
            </p:cNvPr>
            <p:cNvSpPr>
              <a:spLocks noChangeArrowheads="1"/>
            </p:cNvSpPr>
            <p:nvPr/>
          </p:nvSpPr>
          <p:spPr bwMode="auto">
            <a:xfrm>
              <a:off x="4007" y="1880"/>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78" name="Rectangle 97">
              <a:extLst>
                <a:ext uri="{FF2B5EF4-FFF2-40B4-BE49-F238E27FC236}">
                  <a16:creationId xmlns:a16="http://schemas.microsoft.com/office/drawing/2014/main" id="{CEE522FE-B1D3-4421-93D7-0E41825C6CAB}"/>
                </a:ext>
              </a:extLst>
            </p:cNvPr>
            <p:cNvSpPr>
              <a:spLocks noChangeArrowheads="1"/>
            </p:cNvSpPr>
            <p:nvPr/>
          </p:nvSpPr>
          <p:spPr bwMode="auto">
            <a:xfrm>
              <a:off x="4507" y="1880"/>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79" name="Rectangle 98">
              <a:extLst>
                <a:ext uri="{FF2B5EF4-FFF2-40B4-BE49-F238E27FC236}">
                  <a16:creationId xmlns:a16="http://schemas.microsoft.com/office/drawing/2014/main" id="{311789E4-759E-46BB-97E3-7178923DCC18}"/>
                </a:ext>
              </a:extLst>
            </p:cNvPr>
            <p:cNvSpPr>
              <a:spLocks noChangeArrowheads="1"/>
            </p:cNvSpPr>
            <p:nvPr/>
          </p:nvSpPr>
          <p:spPr bwMode="auto">
            <a:xfrm>
              <a:off x="5023" y="1880"/>
              <a:ext cx="1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80" name="Rectangle 99">
              <a:extLst>
                <a:ext uri="{FF2B5EF4-FFF2-40B4-BE49-F238E27FC236}">
                  <a16:creationId xmlns:a16="http://schemas.microsoft.com/office/drawing/2014/main" id="{3AB62506-F166-4141-88C2-55D081035921}"/>
                </a:ext>
              </a:extLst>
            </p:cNvPr>
            <p:cNvSpPr>
              <a:spLocks noChangeArrowheads="1"/>
            </p:cNvSpPr>
            <p:nvPr/>
          </p:nvSpPr>
          <p:spPr bwMode="auto">
            <a:xfrm>
              <a:off x="5531" y="1880"/>
              <a:ext cx="1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81" name="Rectangle 100">
              <a:extLst>
                <a:ext uri="{FF2B5EF4-FFF2-40B4-BE49-F238E27FC236}">
                  <a16:creationId xmlns:a16="http://schemas.microsoft.com/office/drawing/2014/main" id="{9FBB5968-AD11-4CAC-8D70-41273859BFB6}"/>
                </a:ext>
              </a:extLst>
            </p:cNvPr>
            <p:cNvSpPr>
              <a:spLocks noChangeArrowheads="1"/>
            </p:cNvSpPr>
            <p:nvPr/>
          </p:nvSpPr>
          <p:spPr bwMode="auto">
            <a:xfrm>
              <a:off x="6039" y="1880"/>
              <a:ext cx="12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82" name="Rectangle 101">
              <a:extLst>
                <a:ext uri="{FF2B5EF4-FFF2-40B4-BE49-F238E27FC236}">
                  <a16:creationId xmlns:a16="http://schemas.microsoft.com/office/drawing/2014/main" id="{090AD7B8-1877-4FCA-94AF-F62AFB527B86}"/>
                </a:ext>
              </a:extLst>
            </p:cNvPr>
            <p:cNvSpPr>
              <a:spLocks noChangeArrowheads="1"/>
            </p:cNvSpPr>
            <p:nvPr/>
          </p:nvSpPr>
          <p:spPr bwMode="auto">
            <a:xfrm>
              <a:off x="4973" y="1958"/>
              <a:ext cx="18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Time</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sp>
          <p:nvSpPr>
            <p:cNvPr id="783" name="Rectangle 102">
              <a:extLst>
                <a:ext uri="{FF2B5EF4-FFF2-40B4-BE49-F238E27FC236}">
                  <a16:creationId xmlns:a16="http://schemas.microsoft.com/office/drawing/2014/main" id="{4EE11D25-F3BB-461D-9E69-26DD2C13AB01}"/>
                </a:ext>
              </a:extLst>
            </p:cNvPr>
            <p:cNvSpPr>
              <a:spLocks noChangeArrowheads="1"/>
            </p:cNvSpPr>
            <p:nvPr/>
          </p:nvSpPr>
          <p:spPr bwMode="auto">
            <a:xfrm rot="16200000">
              <a:off x="3278" y="1105"/>
              <a:ext cx="82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784" name="Rectangle 103">
              <a:extLst>
                <a:ext uri="{FF2B5EF4-FFF2-40B4-BE49-F238E27FC236}">
                  <a16:creationId xmlns:a16="http://schemas.microsoft.com/office/drawing/2014/main" id="{6FA6C1B8-F2A7-46DF-ACA6-E67481AD4907}"/>
                </a:ext>
              </a:extLst>
            </p:cNvPr>
            <p:cNvSpPr>
              <a:spLocks noChangeArrowheads="1"/>
            </p:cNvSpPr>
            <p:nvPr/>
          </p:nvSpPr>
          <p:spPr bwMode="auto">
            <a:xfrm>
              <a:off x="6270" y="936"/>
              <a:ext cx="672" cy="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5" name="Rectangle 104">
              <a:extLst>
                <a:ext uri="{FF2B5EF4-FFF2-40B4-BE49-F238E27FC236}">
                  <a16:creationId xmlns:a16="http://schemas.microsoft.com/office/drawing/2014/main" id="{486A8597-ADA6-47AD-9442-3942813FAD2C}"/>
                </a:ext>
              </a:extLst>
            </p:cNvPr>
            <p:cNvSpPr>
              <a:spLocks noChangeArrowheads="1"/>
            </p:cNvSpPr>
            <p:nvPr/>
          </p:nvSpPr>
          <p:spPr bwMode="auto">
            <a:xfrm>
              <a:off x="6312" y="983"/>
              <a:ext cx="53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entury Gothic" panose="020B0502020202020204" pitchFamily="34" charset="0"/>
                </a:rPr>
                <a:t>Data Product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86" name="Rectangle 105">
              <a:extLst>
                <a:ext uri="{FF2B5EF4-FFF2-40B4-BE49-F238E27FC236}">
                  <a16:creationId xmlns:a16="http://schemas.microsoft.com/office/drawing/2014/main" id="{E5721DB7-3245-4CD6-BB1A-5CA6114048A8}"/>
                </a:ext>
              </a:extLst>
            </p:cNvPr>
            <p:cNvSpPr>
              <a:spLocks noChangeArrowheads="1"/>
            </p:cNvSpPr>
            <p:nvPr/>
          </p:nvSpPr>
          <p:spPr bwMode="auto">
            <a:xfrm>
              <a:off x="6312" y="1092"/>
              <a:ext cx="119" cy="12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7" name="Line 106">
              <a:extLst>
                <a:ext uri="{FF2B5EF4-FFF2-40B4-BE49-F238E27FC236}">
                  <a16:creationId xmlns:a16="http://schemas.microsoft.com/office/drawing/2014/main" id="{A3A6E99C-5924-403C-974E-D3AABD51906F}"/>
                </a:ext>
              </a:extLst>
            </p:cNvPr>
            <p:cNvSpPr>
              <a:spLocks noChangeShapeType="1"/>
            </p:cNvSpPr>
            <p:nvPr/>
          </p:nvSpPr>
          <p:spPr bwMode="auto">
            <a:xfrm>
              <a:off x="6322" y="1150"/>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8" name="Line 107">
              <a:extLst>
                <a:ext uri="{FF2B5EF4-FFF2-40B4-BE49-F238E27FC236}">
                  <a16:creationId xmlns:a16="http://schemas.microsoft.com/office/drawing/2014/main" id="{8CD04458-0951-4861-A83E-41BD11D9D8E4}"/>
                </a:ext>
              </a:extLst>
            </p:cNvPr>
            <p:cNvSpPr>
              <a:spLocks noChangeShapeType="1"/>
            </p:cNvSpPr>
            <p:nvPr/>
          </p:nvSpPr>
          <p:spPr bwMode="auto">
            <a:xfrm>
              <a:off x="6322" y="1150"/>
              <a:ext cx="94"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9" name="Rectangle 108">
              <a:extLst>
                <a:ext uri="{FF2B5EF4-FFF2-40B4-BE49-F238E27FC236}">
                  <a16:creationId xmlns:a16="http://schemas.microsoft.com/office/drawing/2014/main" id="{88E5C7A2-2215-40B0-B044-E9005917B418}"/>
                </a:ext>
              </a:extLst>
            </p:cNvPr>
            <p:cNvSpPr>
              <a:spLocks noChangeArrowheads="1"/>
            </p:cNvSpPr>
            <p:nvPr/>
          </p:nvSpPr>
          <p:spPr bwMode="auto">
            <a:xfrm>
              <a:off x="6312" y="1212"/>
              <a:ext cx="119" cy="12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0" name="Line 109">
              <a:extLst>
                <a:ext uri="{FF2B5EF4-FFF2-40B4-BE49-F238E27FC236}">
                  <a16:creationId xmlns:a16="http://schemas.microsoft.com/office/drawing/2014/main" id="{DA75A45B-0189-47AA-931C-B59E72680B7B}"/>
                </a:ext>
              </a:extLst>
            </p:cNvPr>
            <p:cNvSpPr>
              <a:spLocks noChangeShapeType="1"/>
            </p:cNvSpPr>
            <p:nvPr/>
          </p:nvSpPr>
          <p:spPr bwMode="auto">
            <a:xfrm>
              <a:off x="6322" y="1270"/>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1" name="Line 110">
              <a:extLst>
                <a:ext uri="{FF2B5EF4-FFF2-40B4-BE49-F238E27FC236}">
                  <a16:creationId xmlns:a16="http://schemas.microsoft.com/office/drawing/2014/main" id="{5209D5EA-2591-4CEF-9B6B-3F375C7CCC4C}"/>
                </a:ext>
              </a:extLst>
            </p:cNvPr>
            <p:cNvSpPr>
              <a:spLocks noChangeShapeType="1"/>
            </p:cNvSpPr>
            <p:nvPr/>
          </p:nvSpPr>
          <p:spPr bwMode="auto">
            <a:xfrm>
              <a:off x="6322" y="1270"/>
              <a:ext cx="94"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2" name="Rectangle 111">
              <a:extLst>
                <a:ext uri="{FF2B5EF4-FFF2-40B4-BE49-F238E27FC236}">
                  <a16:creationId xmlns:a16="http://schemas.microsoft.com/office/drawing/2014/main" id="{DD80CBAA-40D9-40AE-A729-DAB616600371}"/>
                </a:ext>
              </a:extLst>
            </p:cNvPr>
            <p:cNvSpPr>
              <a:spLocks noChangeArrowheads="1"/>
            </p:cNvSpPr>
            <p:nvPr/>
          </p:nvSpPr>
          <p:spPr bwMode="auto">
            <a:xfrm>
              <a:off x="6468" y="1124"/>
              <a:ext cx="48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2-inch Mesonet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93" name="Rectangle 112">
              <a:extLst>
                <a:ext uri="{FF2B5EF4-FFF2-40B4-BE49-F238E27FC236}">
                  <a16:creationId xmlns:a16="http://schemas.microsoft.com/office/drawing/2014/main" id="{9AD5B7EC-B9F7-4215-9C53-677A83330538}"/>
                </a:ext>
              </a:extLst>
            </p:cNvPr>
            <p:cNvSpPr>
              <a:spLocks noChangeArrowheads="1"/>
            </p:cNvSpPr>
            <p:nvPr/>
          </p:nvSpPr>
          <p:spPr bwMode="auto">
            <a:xfrm>
              <a:off x="6468" y="1244"/>
              <a:ext cx="3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entury Gothic" panose="020B0502020202020204" pitchFamily="34" charset="0"/>
                </a:rPr>
                <a:t>5-cm SMAP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794" name="Rectangle 113">
              <a:extLst>
                <a:ext uri="{FF2B5EF4-FFF2-40B4-BE49-F238E27FC236}">
                  <a16:creationId xmlns:a16="http://schemas.microsoft.com/office/drawing/2014/main" id="{F2A74036-7FC2-46DF-B773-201295CB8E90}"/>
                </a:ext>
              </a:extLst>
            </p:cNvPr>
            <p:cNvSpPr>
              <a:spLocks noChangeArrowheads="1"/>
            </p:cNvSpPr>
            <p:nvPr/>
          </p:nvSpPr>
          <p:spPr bwMode="auto">
            <a:xfrm>
              <a:off x="3957" y="346"/>
              <a:ext cx="23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FARM</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795" name="Rectangle 114">
              <a:extLst>
                <a:ext uri="{FF2B5EF4-FFF2-40B4-BE49-F238E27FC236}">
                  <a16:creationId xmlns:a16="http://schemas.microsoft.com/office/drawing/2014/main" id="{CBB207C8-CBAF-4099-B375-27B29CE8781D}"/>
                </a:ext>
              </a:extLst>
            </p:cNvPr>
            <p:cNvSpPr>
              <a:spLocks noChangeArrowheads="1"/>
            </p:cNvSpPr>
            <p:nvPr/>
          </p:nvSpPr>
          <p:spPr bwMode="auto">
            <a:xfrm>
              <a:off x="3957" y="222"/>
              <a:ext cx="172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SMAP vs.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100" b="0" i="0" u="none" strike="noStrike" cap="none" normalizeH="0" baseline="0" dirty="0">
                  <a:ln>
                    <a:noFill/>
                  </a:ln>
                  <a:solidFill>
                    <a:srgbClr val="3E4268"/>
                  </a:solidFill>
                  <a:effectLst/>
                  <a:latin typeface="Century Gothic" panose="020B0502020202020204" pitchFamily="34" charset="0"/>
                </a:rPr>
                <a:t> 3-Day Rolling Means</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grpSp>
      <p:sp>
        <p:nvSpPr>
          <p:cNvPr id="799" name="AutoShape 116">
            <a:extLst>
              <a:ext uri="{FF2B5EF4-FFF2-40B4-BE49-F238E27FC236}">
                <a16:creationId xmlns:a16="http://schemas.microsoft.com/office/drawing/2014/main" id="{433AABBA-A07D-4F05-85CF-06B88AAC6720}"/>
              </a:ext>
            </a:extLst>
          </p:cNvPr>
          <p:cNvSpPr>
            <a:spLocks noChangeAspect="1" noChangeArrowheads="1" noTextEdit="1"/>
          </p:cNvSpPr>
          <p:nvPr/>
        </p:nvSpPr>
        <p:spPr bwMode="auto">
          <a:xfrm>
            <a:off x="6172200" y="3267244"/>
            <a:ext cx="5014224" cy="288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0" name="Rectangle 118">
            <a:extLst>
              <a:ext uri="{FF2B5EF4-FFF2-40B4-BE49-F238E27FC236}">
                <a16:creationId xmlns:a16="http://schemas.microsoft.com/office/drawing/2014/main" id="{5A84FBD8-6C3E-4D24-B0E9-42318A91EFC8}"/>
              </a:ext>
            </a:extLst>
          </p:cNvPr>
          <p:cNvSpPr>
            <a:spLocks noChangeArrowheads="1"/>
          </p:cNvSpPr>
          <p:nvPr/>
        </p:nvSpPr>
        <p:spPr bwMode="auto">
          <a:xfrm>
            <a:off x="6206384" y="3497212"/>
            <a:ext cx="5029763" cy="28870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801" name="Rectangle 119">
            <a:extLst>
              <a:ext uri="{FF2B5EF4-FFF2-40B4-BE49-F238E27FC236}">
                <a16:creationId xmlns:a16="http://schemas.microsoft.com/office/drawing/2014/main" id="{C93C45E1-2946-444B-ADE5-36BBB4ABEF93}"/>
              </a:ext>
            </a:extLst>
          </p:cNvPr>
          <p:cNvSpPr>
            <a:spLocks noChangeArrowheads="1"/>
          </p:cNvSpPr>
          <p:nvPr/>
        </p:nvSpPr>
        <p:spPr bwMode="auto">
          <a:xfrm>
            <a:off x="6172200" y="3267244"/>
            <a:ext cx="5029763" cy="2887024"/>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2" name="Rectangle 120">
            <a:extLst>
              <a:ext uri="{FF2B5EF4-FFF2-40B4-BE49-F238E27FC236}">
                <a16:creationId xmlns:a16="http://schemas.microsoft.com/office/drawing/2014/main" id="{028F7017-BBA8-49A7-B6D4-CDDEB19DC1FE}"/>
              </a:ext>
            </a:extLst>
          </p:cNvPr>
          <p:cNvSpPr>
            <a:spLocks noChangeArrowheads="1"/>
          </p:cNvSpPr>
          <p:nvPr/>
        </p:nvSpPr>
        <p:spPr bwMode="auto">
          <a:xfrm>
            <a:off x="6563766" y="3683672"/>
            <a:ext cx="3433974" cy="211943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3" name="Line 121">
            <a:extLst>
              <a:ext uri="{FF2B5EF4-FFF2-40B4-BE49-F238E27FC236}">
                <a16:creationId xmlns:a16="http://schemas.microsoft.com/office/drawing/2014/main" id="{5D264E08-27B7-42C8-90C1-E58A14650740}"/>
              </a:ext>
            </a:extLst>
          </p:cNvPr>
          <p:cNvSpPr>
            <a:spLocks noChangeShapeType="1"/>
          </p:cNvSpPr>
          <p:nvPr/>
        </p:nvSpPr>
        <p:spPr bwMode="auto">
          <a:xfrm>
            <a:off x="6563766" y="5786010"/>
            <a:ext cx="3433974"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4" name="Line 122">
            <a:extLst>
              <a:ext uri="{FF2B5EF4-FFF2-40B4-BE49-F238E27FC236}">
                <a16:creationId xmlns:a16="http://schemas.microsoft.com/office/drawing/2014/main" id="{D0A311C3-D2C7-4E7C-89E5-B585521E19D3}"/>
              </a:ext>
            </a:extLst>
          </p:cNvPr>
          <p:cNvSpPr>
            <a:spLocks noChangeShapeType="1"/>
          </p:cNvSpPr>
          <p:nvPr/>
        </p:nvSpPr>
        <p:spPr bwMode="auto">
          <a:xfrm>
            <a:off x="6563766" y="5178460"/>
            <a:ext cx="3433974"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5" name="Line 123">
            <a:extLst>
              <a:ext uri="{FF2B5EF4-FFF2-40B4-BE49-F238E27FC236}">
                <a16:creationId xmlns:a16="http://schemas.microsoft.com/office/drawing/2014/main" id="{1EAB9531-630A-4C35-AB5F-2351D69EC3C6}"/>
              </a:ext>
            </a:extLst>
          </p:cNvPr>
          <p:cNvSpPr>
            <a:spLocks noChangeShapeType="1"/>
          </p:cNvSpPr>
          <p:nvPr/>
        </p:nvSpPr>
        <p:spPr bwMode="auto">
          <a:xfrm>
            <a:off x="6563766" y="4570911"/>
            <a:ext cx="3433974"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806" name="Line 124">
            <a:extLst>
              <a:ext uri="{FF2B5EF4-FFF2-40B4-BE49-F238E27FC236}">
                <a16:creationId xmlns:a16="http://schemas.microsoft.com/office/drawing/2014/main" id="{5CA975BF-FBAD-444E-B102-2C554DA07AE5}"/>
              </a:ext>
            </a:extLst>
          </p:cNvPr>
          <p:cNvSpPr>
            <a:spLocks noChangeShapeType="1"/>
          </p:cNvSpPr>
          <p:nvPr/>
        </p:nvSpPr>
        <p:spPr bwMode="auto">
          <a:xfrm>
            <a:off x="6563766" y="3963362"/>
            <a:ext cx="3433974"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7" name="Line 125">
            <a:extLst>
              <a:ext uri="{FF2B5EF4-FFF2-40B4-BE49-F238E27FC236}">
                <a16:creationId xmlns:a16="http://schemas.microsoft.com/office/drawing/2014/main" id="{DB1EB02D-56A1-475E-A8F9-976EA9ACA526}"/>
              </a:ext>
            </a:extLst>
          </p:cNvPr>
          <p:cNvSpPr>
            <a:spLocks noChangeShapeType="1"/>
          </p:cNvSpPr>
          <p:nvPr/>
        </p:nvSpPr>
        <p:spPr bwMode="auto">
          <a:xfrm flipV="1">
            <a:off x="7113824"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8" name="Line 126">
            <a:extLst>
              <a:ext uri="{FF2B5EF4-FFF2-40B4-BE49-F238E27FC236}">
                <a16:creationId xmlns:a16="http://schemas.microsoft.com/office/drawing/2014/main" id="{8B5EF638-CFEA-4A92-96EE-26FA0AB43E8A}"/>
              </a:ext>
            </a:extLst>
          </p:cNvPr>
          <p:cNvSpPr>
            <a:spLocks noChangeShapeType="1"/>
          </p:cNvSpPr>
          <p:nvPr/>
        </p:nvSpPr>
        <p:spPr bwMode="auto">
          <a:xfrm flipV="1">
            <a:off x="7904726"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9" name="Line 127">
            <a:extLst>
              <a:ext uri="{FF2B5EF4-FFF2-40B4-BE49-F238E27FC236}">
                <a16:creationId xmlns:a16="http://schemas.microsoft.com/office/drawing/2014/main" id="{6BA423BF-E960-432C-A38E-854C2AB58FEB}"/>
              </a:ext>
            </a:extLst>
          </p:cNvPr>
          <p:cNvSpPr>
            <a:spLocks noChangeShapeType="1"/>
          </p:cNvSpPr>
          <p:nvPr/>
        </p:nvSpPr>
        <p:spPr bwMode="auto">
          <a:xfrm flipV="1">
            <a:off x="8687858"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0" name="Line 128">
            <a:extLst>
              <a:ext uri="{FF2B5EF4-FFF2-40B4-BE49-F238E27FC236}">
                <a16:creationId xmlns:a16="http://schemas.microsoft.com/office/drawing/2014/main" id="{4ED227F1-5462-4E30-AB3C-5BEDD01BC86A}"/>
              </a:ext>
            </a:extLst>
          </p:cNvPr>
          <p:cNvSpPr>
            <a:spLocks noChangeShapeType="1"/>
          </p:cNvSpPr>
          <p:nvPr/>
        </p:nvSpPr>
        <p:spPr bwMode="auto">
          <a:xfrm flipV="1">
            <a:off x="9469437"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1" name="Line 129">
            <a:extLst>
              <a:ext uri="{FF2B5EF4-FFF2-40B4-BE49-F238E27FC236}">
                <a16:creationId xmlns:a16="http://schemas.microsoft.com/office/drawing/2014/main" id="{7285BB0D-5F1D-4F81-B419-DB3D7AB265FA}"/>
              </a:ext>
            </a:extLst>
          </p:cNvPr>
          <p:cNvSpPr>
            <a:spLocks noChangeShapeType="1"/>
          </p:cNvSpPr>
          <p:nvPr/>
        </p:nvSpPr>
        <p:spPr bwMode="auto">
          <a:xfrm>
            <a:off x="6563766" y="5483012"/>
            <a:ext cx="3433974"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2" name="Line 130">
            <a:extLst>
              <a:ext uri="{FF2B5EF4-FFF2-40B4-BE49-F238E27FC236}">
                <a16:creationId xmlns:a16="http://schemas.microsoft.com/office/drawing/2014/main" id="{C754C227-0D42-4D43-82E0-2195CA6B1B83}"/>
              </a:ext>
            </a:extLst>
          </p:cNvPr>
          <p:cNvSpPr>
            <a:spLocks noChangeShapeType="1"/>
          </p:cNvSpPr>
          <p:nvPr/>
        </p:nvSpPr>
        <p:spPr bwMode="auto">
          <a:xfrm>
            <a:off x="6563766" y="4875463"/>
            <a:ext cx="3433974"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3" name="Line 131">
            <a:extLst>
              <a:ext uri="{FF2B5EF4-FFF2-40B4-BE49-F238E27FC236}">
                <a16:creationId xmlns:a16="http://schemas.microsoft.com/office/drawing/2014/main" id="{F5640AD0-8844-4767-BE0C-8C3E811808DF}"/>
              </a:ext>
            </a:extLst>
          </p:cNvPr>
          <p:cNvSpPr>
            <a:spLocks noChangeShapeType="1"/>
          </p:cNvSpPr>
          <p:nvPr/>
        </p:nvSpPr>
        <p:spPr bwMode="auto">
          <a:xfrm>
            <a:off x="6563766" y="4266360"/>
            <a:ext cx="3433974" cy="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4" name="Line 132">
            <a:extLst>
              <a:ext uri="{FF2B5EF4-FFF2-40B4-BE49-F238E27FC236}">
                <a16:creationId xmlns:a16="http://schemas.microsoft.com/office/drawing/2014/main" id="{00A4A85F-1FEA-4C77-B554-1005C30895F6}"/>
              </a:ext>
            </a:extLst>
          </p:cNvPr>
          <p:cNvSpPr>
            <a:spLocks noChangeShapeType="1"/>
          </p:cNvSpPr>
          <p:nvPr/>
        </p:nvSpPr>
        <p:spPr bwMode="auto">
          <a:xfrm flipV="1">
            <a:off x="6723811"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815" name="Line 133">
            <a:extLst>
              <a:ext uri="{FF2B5EF4-FFF2-40B4-BE49-F238E27FC236}">
                <a16:creationId xmlns:a16="http://schemas.microsoft.com/office/drawing/2014/main" id="{7E74829C-3F81-4B89-A8EC-177EF6D4BB3E}"/>
              </a:ext>
            </a:extLst>
          </p:cNvPr>
          <p:cNvSpPr>
            <a:spLocks noChangeShapeType="1"/>
          </p:cNvSpPr>
          <p:nvPr/>
        </p:nvSpPr>
        <p:spPr bwMode="auto">
          <a:xfrm flipV="1">
            <a:off x="7513159"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6" name="Line 134">
            <a:extLst>
              <a:ext uri="{FF2B5EF4-FFF2-40B4-BE49-F238E27FC236}">
                <a16:creationId xmlns:a16="http://schemas.microsoft.com/office/drawing/2014/main" id="{C8E73293-DE1D-43AC-85D3-E370B60AB1C1}"/>
              </a:ext>
            </a:extLst>
          </p:cNvPr>
          <p:cNvSpPr>
            <a:spLocks noChangeShapeType="1"/>
          </p:cNvSpPr>
          <p:nvPr/>
        </p:nvSpPr>
        <p:spPr bwMode="auto">
          <a:xfrm flipV="1">
            <a:off x="8304061"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7" name="Line 135">
            <a:extLst>
              <a:ext uri="{FF2B5EF4-FFF2-40B4-BE49-F238E27FC236}">
                <a16:creationId xmlns:a16="http://schemas.microsoft.com/office/drawing/2014/main" id="{8746DF40-FCD8-4D4E-97A7-0A4F9654366A}"/>
              </a:ext>
            </a:extLst>
          </p:cNvPr>
          <p:cNvSpPr>
            <a:spLocks noChangeShapeType="1"/>
          </p:cNvSpPr>
          <p:nvPr/>
        </p:nvSpPr>
        <p:spPr bwMode="auto">
          <a:xfrm flipV="1">
            <a:off x="9070102"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818" name="Line 136">
            <a:extLst>
              <a:ext uri="{FF2B5EF4-FFF2-40B4-BE49-F238E27FC236}">
                <a16:creationId xmlns:a16="http://schemas.microsoft.com/office/drawing/2014/main" id="{0F27AEBD-925C-40AB-9CD5-3ED7886E3777}"/>
              </a:ext>
            </a:extLst>
          </p:cNvPr>
          <p:cNvSpPr>
            <a:spLocks noChangeShapeType="1"/>
          </p:cNvSpPr>
          <p:nvPr/>
        </p:nvSpPr>
        <p:spPr bwMode="auto">
          <a:xfrm flipV="1">
            <a:off x="9861003" y="3683672"/>
            <a:ext cx="0" cy="2119430"/>
          </a:xfrm>
          <a:prstGeom prst="line">
            <a:avLst/>
          </a:prstGeom>
          <a:noFill/>
          <a:ln w="79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9" name="Freeform 137">
            <a:extLst>
              <a:ext uri="{FF2B5EF4-FFF2-40B4-BE49-F238E27FC236}">
                <a16:creationId xmlns:a16="http://schemas.microsoft.com/office/drawing/2014/main" id="{CBC8D53C-F90E-4ADB-9350-A491FBB58759}"/>
              </a:ext>
            </a:extLst>
          </p:cNvPr>
          <p:cNvSpPr>
            <a:spLocks/>
          </p:cNvSpPr>
          <p:nvPr/>
        </p:nvSpPr>
        <p:spPr bwMode="auto">
          <a:xfrm>
            <a:off x="6770426" y="3778456"/>
            <a:ext cx="3067270" cy="1519650"/>
          </a:xfrm>
          <a:custGeom>
            <a:avLst/>
            <a:gdLst>
              <a:gd name="T0" fmla="*/ 3 w 384"/>
              <a:gd name="T1" fmla="*/ 1 h 190"/>
              <a:gd name="T2" fmla="*/ 10 w 384"/>
              <a:gd name="T3" fmla="*/ 8 h 190"/>
              <a:gd name="T4" fmla="*/ 16 w 384"/>
              <a:gd name="T5" fmla="*/ 19 h 190"/>
              <a:gd name="T6" fmla="*/ 22 w 384"/>
              <a:gd name="T7" fmla="*/ 23 h 190"/>
              <a:gd name="T8" fmla="*/ 29 w 384"/>
              <a:gd name="T9" fmla="*/ 30 h 190"/>
              <a:gd name="T10" fmla="*/ 35 w 384"/>
              <a:gd name="T11" fmla="*/ 39 h 190"/>
              <a:gd name="T12" fmla="*/ 42 w 384"/>
              <a:gd name="T13" fmla="*/ 35 h 190"/>
              <a:gd name="T14" fmla="*/ 48 w 384"/>
              <a:gd name="T15" fmla="*/ 17 h 190"/>
              <a:gd name="T16" fmla="*/ 54 w 384"/>
              <a:gd name="T17" fmla="*/ 21 h 190"/>
              <a:gd name="T18" fmla="*/ 61 w 384"/>
              <a:gd name="T19" fmla="*/ 39 h 190"/>
              <a:gd name="T20" fmla="*/ 67 w 384"/>
              <a:gd name="T21" fmla="*/ 26 h 190"/>
              <a:gd name="T22" fmla="*/ 74 w 384"/>
              <a:gd name="T23" fmla="*/ 52 h 190"/>
              <a:gd name="T24" fmla="*/ 80 w 384"/>
              <a:gd name="T25" fmla="*/ 66 h 190"/>
              <a:gd name="T26" fmla="*/ 86 w 384"/>
              <a:gd name="T27" fmla="*/ 82 h 190"/>
              <a:gd name="T28" fmla="*/ 93 w 384"/>
              <a:gd name="T29" fmla="*/ 62 h 190"/>
              <a:gd name="T30" fmla="*/ 99 w 384"/>
              <a:gd name="T31" fmla="*/ 71 h 190"/>
              <a:gd name="T32" fmla="*/ 106 w 384"/>
              <a:gd name="T33" fmla="*/ 88 h 190"/>
              <a:gd name="T34" fmla="*/ 112 w 384"/>
              <a:gd name="T35" fmla="*/ 84 h 190"/>
              <a:gd name="T36" fmla="*/ 118 w 384"/>
              <a:gd name="T37" fmla="*/ 77 h 190"/>
              <a:gd name="T38" fmla="*/ 125 w 384"/>
              <a:gd name="T39" fmla="*/ 111 h 190"/>
              <a:gd name="T40" fmla="*/ 131 w 384"/>
              <a:gd name="T41" fmla="*/ 125 h 190"/>
              <a:gd name="T42" fmla="*/ 138 w 384"/>
              <a:gd name="T43" fmla="*/ 97 h 190"/>
              <a:gd name="T44" fmla="*/ 144 w 384"/>
              <a:gd name="T45" fmla="*/ 110 h 190"/>
              <a:gd name="T46" fmla="*/ 150 w 384"/>
              <a:gd name="T47" fmla="*/ 131 h 190"/>
              <a:gd name="T48" fmla="*/ 157 w 384"/>
              <a:gd name="T49" fmla="*/ 133 h 190"/>
              <a:gd name="T50" fmla="*/ 163 w 384"/>
              <a:gd name="T51" fmla="*/ 105 h 190"/>
              <a:gd name="T52" fmla="*/ 170 w 384"/>
              <a:gd name="T53" fmla="*/ 100 h 190"/>
              <a:gd name="T54" fmla="*/ 176 w 384"/>
              <a:gd name="T55" fmla="*/ 74 h 190"/>
              <a:gd name="T56" fmla="*/ 182 w 384"/>
              <a:gd name="T57" fmla="*/ 69 h 190"/>
              <a:gd name="T58" fmla="*/ 189 w 384"/>
              <a:gd name="T59" fmla="*/ 92 h 190"/>
              <a:gd name="T60" fmla="*/ 195 w 384"/>
              <a:gd name="T61" fmla="*/ 106 h 190"/>
              <a:gd name="T62" fmla="*/ 202 w 384"/>
              <a:gd name="T63" fmla="*/ 120 h 190"/>
              <a:gd name="T64" fmla="*/ 208 w 384"/>
              <a:gd name="T65" fmla="*/ 129 h 190"/>
              <a:gd name="T66" fmla="*/ 214 w 384"/>
              <a:gd name="T67" fmla="*/ 136 h 190"/>
              <a:gd name="T68" fmla="*/ 221 w 384"/>
              <a:gd name="T69" fmla="*/ 148 h 190"/>
              <a:gd name="T70" fmla="*/ 227 w 384"/>
              <a:gd name="T71" fmla="*/ 158 h 190"/>
              <a:gd name="T72" fmla="*/ 234 w 384"/>
              <a:gd name="T73" fmla="*/ 153 h 190"/>
              <a:gd name="T74" fmla="*/ 240 w 384"/>
              <a:gd name="T75" fmla="*/ 164 h 190"/>
              <a:gd name="T76" fmla="*/ 246 w 384"/>
              <a:gd name="T77" fmla="*/ 163 h 190"/>
              <a:gd name="T78" fmla="*/ 253 w 384"/>
              <a:gd name="T79" fmla="*/ 160 h 190"/>
              <a:gd name="T80" fmla="*/ 259 w 384"/>
              <a:gd name="T81" fmla="*/ 171 h 190"/>
              <a:gd name="T82" fmla="*/ 266 w 384"/>
              <a:gd name="T83" fmla="*/ 184 h 190"/>
              <a:gd name="T84" fmla="*/ 272 w 384"/>
              <a:gd name="T85" fmla="*/ 187 h 190"/>
              <a:gd name="T86" fmla="*/ 278 w 384"/>
              <a:gd name="T87" fmla="*/ 169 h 190"/>
              <a:gd name="T88" fmla="*/ 285 w 384"/>
              <a:gd name="T89" fmla="*/ 154 h 190"/>
              <a:gd name="T90" fmla="*/ 291 w 384"/>
              <a:gd name="T91" fmla="*/ 169 h 190"/>
              <a:gd name="T92" fmla="*/ 298 w 384"/>
              <a:gd name="T93" fmla="*/ 182 h 190"/>
              <a:gd name="T94" fmla="*/ 304 w 384"/>
              <a:gd name="T95" fmla="*/ 171 h 190"/>
              <a:gd name="T96" fmla="*/ 310 w 384"/>
              <a:gd name="T97" fmla="*/ 80 h 190"/>
              <a:gd name="T98" fmla="*/ 317 w 384"/>
              <a:gd name="T99" fmla="*/ 75 h 190"/>
              <a:gd name="T100" fmla="*/ 323 w 384"/>
              <a:gd name="T101" fmla="*/ 74 h 190"/>
              <a:gd name="T102" fmla="*/ 330 w 384"/>
              <a:gd name="T103" fmla="*/ 77 h 190"/>
              <a:gd name="T104" fmla="*/ 336 w 384"/>
              <a:gd name="T105" fmla="*/ 39 h 190"/>
              <a:gd name="T106" fmla="*/ 342 w 384"/>
              <a:gd name="T107" fmla="*/ 25 h 190"/>
              <a:gd name="T108" fmla="*/ 349 w 384"/>
              <a:gd name="T109" fmla="*/ 57 h 190"/>
              <a:gd name="T110" fmla="*/ 355 w 384"/>
              <a:gd name="T111" fmla="*/ 56 h 190"/>
              <a:gd name="T112" fmla="*/ 362 w 384"/>
              <a:gd name="T113" fmla="*/ 57 h 190"/>
              <a:gd name="T114" fmla="*/ 368 w 384"/>
              <a:gd name="T115" fmla="*/ 48 h 190"/>
              <a:gd name="T116" fmla="*/ 374 w 384"/>
              <a:gd name="T117" fmla="*/ 28 h 190"/>
              <a:gd name="T118" fmla="*/ 381 w 384"/>
              <a:gd name="T119" fmla="*/ 4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190">
                <a:moveTo>
                  <a:pt x="0" y="4"/>
                </a:moveTo>
                <a:lnTo>
                  <a:pt x="3" y="1"/>
                </a:lnTo>
                <a:lnTo>
                  <a:pt x="6" y="0"/>
                </a:lnTo>
                <a:lnTo>
                  <a:pt x="10" y="8"/>
                </a:lnTo>
                <a:lnTo>
                  <a:pt x="13" y="19"/>
                </a:lnTo>
                <a:lnTo>
                  <a:pt x="16" y="19"/>
                </a:lnTo>
                <a:lnTo>
                  <a:pt x="19" y="21"/>
                </a:lnTo>
                <a:lnTo>
                  <a:pt x="22" y="23"/>
                </a:lnTo>
                <a:lnTo>
                  <a:pt x="26" y="32"/>
                </a:lnTo>
                <a:lnTo>
                  <a:pt x="29" y="30"/>
                </a:lnTo>
                <a:lnTo>
                  <a:pt x="32" y="32"/>
                </a:lnTo>
                <a:lnTo>
                  <a:pt x="35" y="39"/>
                </a:lnTo>
                <a:lnTo>
                  <a:pt x="38" y="41"/>
                </a:lnTo>
                <a:lnTo>
                  <a:pt x="42" y="35"/>
                </a:lnTo>
                <a:lnTo>
                  <a:pt x="45" y="25"/>
                </a:lnTo>
                <a:lnTo>
                  <a:pt x="48" y="17"/>
                </a:lnTo>
                <a:lnTo>
                  <a:pt x="51" y="16"/>
                </a:lnTo>
                <a:lnTo>
                  <a:pt x="54" y="21"/>
                </a:lnTo>
                <a:lnTo>
                  <a:pt x="58" y="39"/>
                </a:lnTo>
                <a:lnTo>
                  <a:pt x="61" y="39"/>
                </a:lnTo>
                <a:lnTo>
                  <a:pt x="64" y="30"/>
                </a:lnTo>
                <a:lnTo>
                  <a:pt x="67" y="26"/>
                </a:lnTo>
                <a:lnTo>
                  <a:pt x="70" y="39"/>
                </a:lnTo>
                <a:lnTo>
                  <a:pt x="74" y="52"/>
                </a:lnTo>
                <a:lnTo>
                  <a:pt x="77" y="60"/>
                </a:lnTo>
                <a:lnTo>
                  <a:pt x="80" y="66"/>
                </a:lnTo>
                <a:lnTo>
                  <a:pt x="83" y="76"/>
                </a:lnTo>
                <a:lnTo>
                  <a:pt x="86" y="82"/>
                </a:lnTo>
                <a:lnTo>
                  <a:pt x="90" y="72"/>
                </a:lnTo>
                <a:lnTo>
                  <a:pt x="93" y="62"/>
                </a:lnTo>
                <a:lnTo>
                  <a:pt x="96" y="59"/>
                </a:lnTo>
                <a:lnTo>
                  <a:pt x="99" y="71"/>
                </a:lnTo>
                <a:lnTo>
                  <a:pt x="102" y="82"/>
                </a:lnTo>
                <a:lnTo>
                  <a:pt x="106" y="88"/>
                </a:lnTo>
                <a:lnTo>
                  <a:pt x="109" y="98"/>
                </a:lnTo>
                <a:lnTo>
                  <a:pt x="112" y="84"/>
                </a:lnTo>
                <a:lnTo>
                  <a:pt x="115" y="79"/>
                </a:lnTo>
                <a:lnTo>
                  <a:pt x="118" y="77"/>
                </a:lnTo>
                <a:lnTo>
                  <a:pt x="122" y="99"/>
                </a:lnTo>
                <a:lnTo>
                  <a:pt x="125" y="111"/>
                </a:lnTo>
                <a:lnTo>
                  <a:pt x="128" y="121"/>
                </a:lnTo>
                <a:lnTo>
                  <a:pt x="131" y="125"/>
                </a:lnTo>
                <a:lnTo>
                  <a:pt x="134" y="109"/>
                </a:lnTo>
                <a:lnTo>
                  <a:pt x="138" y="97"/>
                </a:lnTo>
                <a:lnTo>
                  <a:pt x="141" y="93"/>
                </a:lnTo>
                <a:lnTo>
                  <a:pt x="144" y="110"/>
                </a:lnTo>
                <a:lnTo>
                  <a:pt x="147" y="122"/>
                </a:lnTo>
                <a:lnTo>
                  <a:pt x="150" y="131"/>
                </a:lnTo>
                <a:lnTo>
                  <a:pt x="154" y="138"/>
                </a:lnTo>
                <a:lnTo>
                  <a:pt x="157" y="133"/>
                </a:lnTo>
                <a:lnTo>
                  <a:pt x="160" y="127"/>
                </a:lnTo>
                <a:lnTo>
                  <a:pt x="163" y="105"/>
                </a:lnTo>
                <a:lnTo>
                  <a:pt x="166" y="100"/>
                </a:lnTo>
                <a:lnTo>
                  <a:pt x="170" y="100"/>
                </a:lnTo>
                <a:lnTo>
                  <a:pt x="173" y="88"/>
                </a:lnTo>
                <a:lnTo>
                  <a:pt x="176" y="74"/>
                </a:lnTo>
                <a:lnTo>
                  <a:pt x="179" y="57"/>
                </a:lnTo>
                <a:lnTo>
                  <a:pt x="182" y="69"/>
                </a:lnTo>
                <a:lnTo>
                  <a:pt x="186" y="80"/>
                </a:lnTo>
                <a:lnTo>
                  <a:pt x="189" y="92"/>
                </a:lnTo>
                <a:lnTo>
                  <a:pt x="192" y="98"/>
                </a:lnTo>
                <a:lnTo>
                  <a:pt x="195" y="106"/>
                </a:lnTo>
                <a:lnTo>
                  <a:pt x="198" y="112"/>
                </a:lnTo>
                <a:lnTo>
                  <a:pt x="202" y="120"/>
                </a:lnTo>
                <a:lnTo>
                  <a:pt x="205" y="126"/>
                </a:lnTo>
                <a:lnTo>
                  <a:pt x="208" y="129"/>
                </a:lnTo>
                <a:lnTo>
                  <a:pt x="211" y="133"/>
                </a:lnTo>
                <a:lnTo>
                  <a:pt x="214" y="136"/>
                </a:lnTo>
                <a:lnTo>
                  <a:pt x="218" y="141"/>
                </a:lnTo>
                <a:lnTo>
                  <a:pt x="221" y="148"/>
                </a:lnTo>
                <a:lnTo>
                  <a:pt x="224" y="154"/>
                </a:lnTo>
                <a:lnTo>
                  <a:pt x="227" y="158"/>
                </a:lnTo>
                <a:lnTo>
                  <a:pt x="230" y="155"/>
                </a:lnTo>
                <a:lnTo>
                  <a:pt x="234" y="153"/>
                </a:lnTo>
                <a:lnTo>
                  <a:pt x="237" y="157"/>
                </a:lnTo>
                <a:lnTo>
                  <a:pt x="240" y="164"/>
                </a:lnTo>
                <a:lnTo>
                  <a:pt x="243" y="166"/>
                </a:lnTo>
                <a:lnTo>
                  <a:pt x="246" y="163"/>
                </a:lnTo>
                <a:lnTo>
                  <a:pt x="250" y="159"/>
                </a:lnTo>
                <a:lnTo>
                  <a:pt x="253" y="160"/>
                </a:lnTo>
                <a:lnTo>
                  <a:pt x="256" y="166"/>
                </a:lnTo>
                <a:lnTo>
                  <a:pt x="259" y="171"/>
                </a:lnTo>
                <a:lnTo>
                  <a:pt x="262" y="180"/>
                </a:lnTo>
                <a:lnTo>
                  <a:pt x="266" y="184"/>
                </a:lnTo>
                <a:lnTo>
                  <a:pt x="269" y="190"/>
                </a:lnTo>
                <a:lnTo>
                  <a:pt x="272" y="187"/>
                </a:lnTo>
                <a:lnTo>
                  <a:pt x="275" y="183"/>
                </a:lnTo>
                <a:lnTo>
                  <a:pt x="278" y="169"/>
                </a:lnTo>
                <a:lnTo>
                  <a:pt x="282" y="161"/>
                </a:lnTo>
                <a:lnTo>
                  <a:pt x="285" y="154"/>
                </a:lnTo>
                <a:lnTo>
                  <a:pt x="288" y="160"/>
                </a:lnTo>
                <a:lnTo>
                  <a:pt x="291" y="169"/>
                </a:lnTo>
                <a:lnTo>
                  <a:pt x="294" y="177"/>
                </a:lnTo>
                <a:lnTo>
                  <a:pt x="298" y="182"/>
                </a:lnTo>
                <a:lnTo>
                  <a:pt x="301" y="181"/>
                </a:lnTo>
                <a:lnTo>
                  <a:pt x="304" y="171"/>
                </a:lnTo>
                <a:lnTo>
                  <a:pt x="307" y="116"/>
                </a:lnTo>
                <a:lnTo>
                  <a:pt x="310" y="80"/>
                </a:lnTo>
                <a:lnTo>
                  <a:pt x="314" y="54"/>
                </a:lnTo>
                <a:lnTo>
                  <a:pt x="317" y="75"/>
                </a:lnTo>
                <a:lnTo>
                  <a:pt x="320" y="75"/>
                </a:lnTo>
                <a:lnTo>
                  <a:pt x="323" y="74"/>
                </a:lnTo>
                <a:lnTo>
                  <a:pt x="326" y="75"/>
                </a:lnTo>
                <a:lnTo>
                  <a:pt x="330" y="77"/>
                </a:lnTo>
                <a:lnTo>
                  <a:pt x="333" y="82"/>
                </a:lnTo>
                <a:lnTo>
                  <a:pt x="336" y="39"/>
                </a:lnTo>
                <a:lnTo>
                  <a:pt x="339" y="33"/>
                </a:lnTo>
                <a:lnTo>
                  <a:pt x="342" y="25"/>
                </a:lnTo>
                <a:lnTo>
                  <a:pt x="346" y="57"/>
                </a:lnTo>
                <a:lnTo>
                  <a:pt x="349" y="57"/>
                </a:lnTo>
                <a:lnTo>
                  <a:pt x="352" y="60"/>
                </a:lnTo>
                <a:lnTo>
                  <a:pt x="355" y="56"/>
                </a:lnTo>
                <a:lnTo>
                  <a:pt x="358" y="59"/>
                </a:lnTo>
                <a:lnTo>
                  <a:pt x="362" y="57"/>
                </a:lnTo>
                <a:lnTo>
                  <a:pt x="365" y="67"/>
                </a:lnTo>
                <a:lnTo>
                  <a:pt x="368" y="48"/>
                </a:lnTo>
                <a:lnTo>
                  <a:pt x="371" y="36"/>
                </a:lnTo>
                <a:lnTo>
                  <a:pt x="374" y="28"/>
                </a:lnTo>
                <a:lnTo>
                  <a:pt x="378" y="41"/>
                </a:lnTo>
                <a:lnTo>
                  <a:pt x="381" y="47"/>
                </a:lnTo>
                <a:lnTo>
                  <a:pt x="384" y="30"/>
                </a:lnTo>
              </a:path>
            </a:pathLst>
          </a:custGeom>
          <a:noFill/>
          <a:ln w="7938" cap="flat">
            <a:solidFill>
              <a:srgbClr val="1919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0" name="Freeform 138">
            <a:extLst>
              <a:ext uri="{FF2B5EF4-FFF2-40B4-BE49-F238E27FC236}">
                <a16:creationId xmlns:a16="http://schemas.microsoft.com/office/drawing/2014/main" id="{A495B715-31BC-4BC1-A693-3642E562B19B}"/>
              </a:ext>
            </a:extLst>
          </p:cNvPr>
          <p:cNvSpPr>
            <a:spLocks/>
          </p:cNvSpPr>
          <p:nvPr/>
        </p:nvSpPr>
        <p:spPr bwMode="auto">
          <a:xfrm>
            <a:off x="6770426" y="4466804"/>
            <a:ext cx="3067270" cy="1239960"/>
          </a:xfrm>
          <a:custGeom>
            <a:avLst/>
            <a:gdLst>
              <a:gd name="T0" fmla="*/ 3 w 384"/>
              <a:gd name="T1" fmla="*/ 71 h 155"/>
              <a:gd name="T2" fmla="*/ 10 w 384"/>
              <a:gd name="T3" fmla="*/ 46 h 155"/>
              <a:gd name="T4" fmla="*/ 16 w 384"/>
              <a:gd name="T5" fmla="*/ 75 h 155"/>
              <a:gd name="T6" fmla="*/ 22 w 384"/>
              <a:gd name="T7" fmla="*/ 88 h 155"/>
              <a:gd name="T8" fmla="*/ 29 w 384"/>
              <a:gd name="T9" fmla="*/ 91 h 155"/>
              <a:gd name="T10" fmla="*/ 35 w 384"/>
              <a:gd name="T11" fmla="*/ 87 h 155"/>
              <a:gd name="T12" fmla="*/ 42 w 384"/>
              <a:gd name="T13" fmla="*/ 57 h 155"/>
              <a:gd name="T14" fmla="*/ 48 w 384"/>
              <a:gd name="T15" fmla="*/ 20 h 155"/>
              <a:gd name="T16" fmla="*/ 54 w 384"/>
              <a:gd name="T17" fmla="*/ 15 h 155"/>
              <a:gd name="T18" fmla="*/ 61 w 384"/>
              <a:gd name="T19" fmla="*/ 25 h 155"/>
              <a:gd name="T20" fmla="*/ 67 w 384"/>
              <a:gd name="T21" fmla="*/ 5 h 155"/>
              <a:gd name="T22" fmla="*/ 74 w 384"/>
              <a:gd name="T23" fmla="*/ 42 h 155"/>
              <a:gd name="T24" fmla="*/ 80 w 384"/>
              <a:gd name="T25" fmla="*/ 72 h 155"/>
              <a:gd name="T26" fmla="*/ 86 w 384"/>
              <a:gd name="T27" fmla="*/ 90 h 155"/>
              <a:gd name="T28" fmla="*/ 93 w 384"/>
              <a:gd name="T29" fmla="*/ 42 h 155"/>
              <a:gd name="T30" fmla="*/ 99 w 384"/>
              <a:gd name="T31" fmla="*/ 27 h 155"/>
              <a:gd name="T32" fmla="*/ 106 w 384"/>
              <a:gd name="T33" fmla="*/ 46 h 155"/>
              <a:gd name="T34" fmla="*/ 112 w 384"/>
              <a:gd name="T35" fmla="*/ 58 h 155"/>
              <a:gd name="T36" fmla="*/ 118 w 384"/>
              <a:gd name="T37" fmla="*/ 67 h 155"/>
              <a:gd name="T38" fmla="*/ 125 w 384"/>
              <a:gd name="T39" fmla="*/ 79 h 155"/>
              <a:gd name="T40" fmla="*/ 131 w 384"/>
              <a:gd name="T41" fmla="*/ 57 h 155"/>
              <a:gd name="T42" fmla="*/ 138 w 384"/>
              <a:gd name="T43" fmla="*/ 20 h 155"/>
              <a:gd name="T44" fmla="*/ 144 w 384"/>
              <a:gd name="T45" fmla="*/ 49 h 155"/>
              <a:gd name="T46" fmla="*/ 150 w 384"/>
              <a:gd name="T47" fmla="*/ 74 h 155"/>
              <a:gd name="T48" fmla="*/ 157 w 384"/>
              <a:gd name="T49" fmla="*/ 83 h 155"/>
              <a:gd name="T50" fmla="*/ 163 w 384"/>
              <a:gd name="T51" fmla="*/ 47 h 155"/>
              <a:gd name="T52" fmla="*/ 170 w 384"/>
              <a:gd name="T53" fmla="*/ 9 h 155"/>
              <a:gd name="T54" fmla="*/ 176 w 384"/>
              <a:gd name="T55" fmla="*/ 6 h 155"/>
              <a:gd name="T56" fmla="*/ 182 w 384"/>
              <a:gd name="T57" fmla="*/ 11 h 155"/>
              <a:gd name="T58" fmla="*/ 189 w 384"/>
              <a:gd name="T59" fmla="*/ 29 h 155"/>
              <a:gd name="T60" fmla="*/ 195 w 384"/>
              <a:gd name="T61" fmla="*/ 53 h 155"/>
              <a:gd name="T62" fmla="*/ 202 w 384"/>
              <a:gd name="T63" fmla="*/ 71 h 155"/>
              <a:gd name="T64" fmla="*/ 208 w 384"/>
              <a:gd name="T65" fmla="*/ 94 h 155"/>
              <a:gd name="T66" fmla="*/ 214 w 384"/>
              <a:gd name="T67" fmla="*/ 92 h 155"/>
              <a:gd name="T68" fmla="*/ 221 w 384"/>
              <a:gd name="T69" fmla="*/ 101 h 155"/>
              <a:gd name="T70" fmla="*/ 227 w 384"/>
              <a:gd name="T71" fmla="*/ 112 h 155"/>
              <a:gd name="T72" fmla="*/ 234 w 384"/>
              <a:gd name="T73" fmla="*/ 118 h 155"/>
              <a:gd name="T74" fmla="*/ 240 w 384"/>
              <a:gd name="T75" fmla="*/ 126 h 155"/>
              <a:gd name="T76" fmla="*/ 246 w 384"/>
              <a:gd name="T77" fmla="*/ 132 h 155"/>
              <a:gd name="T78" fmla="*/ 253 w 384"/>
              <a:gd name="T79" fmla="*/ 135 h 155"/>
              <a:gd name="T80" fmla="*/ 259 w 384"/>
              <a:gd name="T81" fmla="*/ 135 h 155"/>
              <a:gd name="T82" fmla="*/ 266 w 384"/>
              <a:gd name="T83" fmla="*/ 137 h 155"/>
              <a:gd name="T84" fmla="*/ 272 w 384"/>
              <a:gd name="T85" fmla="*/ 144 h 155"/>
              <a:gd name="T86" fmla="*/ 278 w 384"/>
              <a:gd name="T87" fmla="*/ 145 h 155"/>
              <a:gd name="T88" fmla="*/ 285 w 384"/>
              <a:gd name="T89" fmla="*/ 149 h 155"/>
              <a:gd name="T90" fmla="*/ 291 w 384"/>
              <a:gd name="T91" fmla="*/ 152 h 155"/>
              <a:gd name="T92" fmla="*/ 298 w 384"/>
              <a:gd name="T93" fmla="*/ 155 h 155"/>
              <a:gd name="T94" fmla="*/ 304 w 384"/>
              <a:gd name="T95" fmla="*/ 154 h 155"/>
              <a:gd name="T96" fmla="*/ 310 w 384"/>
              <a:gd name="T97" fmla="*/ 61 h 155"/>
              <a:gd name="T98" fmla="*/ 317 w 384"/>
              <a:gd name="T99" fmla="*/ 39 h 155"/>
              <a:gd name="T100" fmla="*/ 323 w 384"/>
              <a:gd name="T101" fmla="*/ 36 h 155"/>
              <a:gd name="T102" fmla="*/ 330 w 384"/>
              <a:gd name="T103" fmla="*/ 36 h 155"/>
              <a:gd name="T104" fmla="*/ 336 w 384"/>
              <a:gd name="T105" fmla="*/ 40 h 155"/>
              <a:gd name="T106" fmla="*/ 342 w 384"/>
              <a:gd name="T107" fmla="*/ 27 h 155"/>
              <a:gd name="T108" fmla="*/ 349 w 384"/>
              <a:gd name="T109" fmla="*/ 35 h 155"/>
              <a:gd name="T110" fmla="*/ 355 w 384"/>
              <a:gd name="T111" fmla="*/ 31 h 155"/>
              <a:gd name="T112" fmla="*/ 362 w 384"/>
              <a:gd name="T113" fmla="*/ 27 h 155"/>
              <a:gd name="T114" fmla="*/ 368 w 384"/>
              <a:gd name="T115" fmla="*/ 23 h 155"/>
              <a:gd name="T116" fmla="*/ 374 w 384"/>
              <a:gd name="T117" fmla="*/ 11 h 155"/>
              <a:gd name="T118" fmla="*/ 381 w 384"/>
              <a:gd name="T119" fmla="*/ 2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155">
                <a:moveTo>
                  <a:pt x="0" y="92"/>
                </a:moveTo>
                <a:lnTo>
                  <a:pt x="3" y="71"/>
                </a:lnTo>
                <a:lnTo>
                  <a:pt x="6" y="56"/>
                </a:lnTo>
                <a:lnTo>
                  <a:pt x="10" y="46"/>
                </a:lnTo>
                <a:lnTo>
                  <a:pt x="13" y="63"/>
                </a:lnTo>
                <a:lnTo>
                  <a:pt x="16" y="75"/>
                </a:lnTo>
                <a:lnTo>
                  <a:pt x="19" y="82"/>
                </a:lnTo>
                <a:lnTo>
                  <a:pt x="22" y="88"/>
                </a:lnTo>
                <a:lnTo>
                  <a:pt x="26" y="92"/>
                </a:lnTo>
                <a:lnTo>
                  <a:pt x="29" y="91"/>
                </a:lnTo>
                <a:lnTo>
                  <a:pt x="32" y="90"/>
                </a:lnTo>
                <a:lnTo>
                  <a:pt x="35" y="87"/>
                </a:lnTo>
                <a:lnTo>
                  <a:pt x="38" y="81"/>
                </a:lnTo>
                <a:lnTo>
                  <a:pt x="42" y="57"/>
                </a:lnTo>
                <a:lnTo>
                  <a:pt x="45" y="40"/>
                </a:lnTo>
                <a:lnTo>
                  <a:pt x="48" y="20"/>
                </a:lnTo>
                <a:lnTo>
                  <a:pt x="51" y="17"/>
                </a:lnTo>
                <a:lnTo>
                  <a:pt x="54" y="15"/>
                </a:lnTo>
                <a:lnTo>
                  <a:pt x="58" y="31"/>
                </a:lnTo>
                <a:lnTo>
                  <a:pt x="61" y="25"/>
                </a:lnTo>
                <a:lnTo>
                  <a:pt x="64" y="15"/>
                </a:lnTo>
                <a:lnTo>
                  <a:pt x="67" y="5"/>
                </a:lnTo>
                <a:lnTo>
                  <a:pt x="70" y="23"/>
                </a:lnTo>
                <a:lnTo>
                  <a:pt x="74" y="42"/>
                </a:lnTo>
                <a:lnTo>
                  <a:pt x="77" y="59"/>
                </a:lnTo>
                <a:lnTo>
                  <a:pt x="80" y="72"/>
                </a:lnTo>
                <a:lnTo>
                  <a:pt x="83" y="82"/>
                </a:lnTo>
                <a:lnTo>
                  <a:pt x="86" y="90"/>
                </a:lnTo>
                <a:lnTo>
                  <a:pt x="90" y="65"/>
                </a:lnTo>
                <a:lnTo>
                  <a:pt x="93" y="42"/>
                </a:lnTo>
                <a:lnTo>
                  <a:pt x="96" y="18"/>
                </a:lnTo>
                <a:lnTo>
                  <a:pt x="99" y="27"/>
                </a:lnTo>
                <a:lnTo>
                  <a:pt x="102" y="36"/>
                </a:lnTo>
                <a:lnTo>
                  <a:pt x="106" y="46"/>
                </a:lnTo>
                <a:lnTo>
                  <a:pt x="109" y="54"/>
                </a:lnTo>
                <a:lnTo>
                  <a:pt x="112" y="58"/>
                </a:lnTo>
                <a:lnTo>
                  <a:pt x="115" y="61"/>
                </a:lnTo>
                <a:lnTo>
                  <a:pt x="118" y="67"/>
                </a:lnTo>
                <a:lnTo>
                  <a:pt x="122" y="73"/>
                </a:lnTo>
                <a:lnTo>
                  <a:pt x="125" y="79"/>
                </a:lnTo>
                <a:lnTo>
                  <a:pt x="128" y="83"/>
                </a:lnTo>
                <a:lnTo>
                  <a:pt x="131" y="57"/>
                </a:lnTo>
                <a:lnTo>
                  <a:pt x="134" y="37"/>
                </a:lnTo>
                <a:lnTo>
                  <a:pt x="138" y="20"/>
                </a:lnTo>
                <a:lnTo>
                  <a:pt x="141" y="36"/>
                </a:lnTo>
                <a:lnTo>
                  <a:pt x="144" y="49"/>
                </a:lnTo>
                <a:lnTo>
                  <a:pt x="147" y="60"/>
                </a:lnTo>
                <a:lnTo>
                  <a:pt x="150" y="74"/>
                </a:lnTo>
                <a:lnTo>
                  <a:pt x="154" y="81"/>
                </a:lnTo>
                <a:lnTo>
                  <a:pt x="157" y="83"/>
                </a:lnTo>
                <a:lnTo>
                  <a:pt x="160" y="81"/>
                </a:lnTo>
                <a:lnTo>
                  <a:pt x="163" y="47"/>
                </a:lnTo>
                <a:lnTo>
                  <a:pt x="166" y="25"/>
                </a:lnTo>
                <a:lnTo>
                  <a:pt x="170" y="9"/>
                </a:lnTo>
                <a:lnTo>
                  <a:pt x="173" y="11"/>
                </a:lnTo>
                <a:lnTo>
                  <a:pt x="176" y="6"/>
                </a:lnTo>
                <a:lnTo>
                  <a:pt x="179" y="0"/>
                </a:lnTo>
                <a:lnTo>
                  <a:pt x="182" y="11"/>
                </a:lnTo>
                <a:lnTo>
                  <a:pt x="186" y="18"/>
                </a:lnTo>
                <a:lnTo>
                  <a:pt x="189" y="29"/>
                </a:lnTo>
                <a:lnTo>
                  <a:pt x="192" y="40"/>
                </a:lnTo>
                <a:lnTo>
                  <a:pt x="195" y="53"/>
                </a:lnTo>
                <a:lnTo>
                  <a:pt x="198" y="60"/>
                </a:lnTo>
                <a:lnTo>
                  <a:pt x="202" y="71"/>
                </a:lnTo>
                <a:lnTo>
                  <a:pt x="205" y="84"/>
                </a:lnTo>
                <a:lnTo>
                  <a:pt x="208" y="94"/>
                </a:lnTo>
                <a:lnTo>
                  <a:pt x="211" y="98"/>
                </a:lnTo>
                <a:lnTo>
                  <a:pt x="214" y="92"/>
                </a:lnTo>
                <a:lnTo>
                  <a:pt x="218" y="96"/>
                </a:lnTo>
                <a:lnTo>
                  <a:pt x="221" y="101"/>
                </a:lnTo>
                <a:lnTo>
                  <a:pt x="224" y="111"/>
                </a:lnTo>
                <a:lnTo>
                  <a:pt x="227" y="112"/>
                </a:lnTo>
                <a:lnTo>
                  <a:pt x="230" y="114"/>
                </a:lnTo>
                <a:lnTo>
                  <a:pt x="234" y="118"/>
                </a:lnTo>
                <a:lnTo>
                  <a:pt x="237" y="122"/>
                </a:lnTo>
                <a:lnTo>
                  <a:pt x="240" y="126"/>
                </a:lnTo>
                <a:lnTo>
                  <a:pt x="243" y="127"/>
                </a:lnTo>
                <a:lnTo>
                  <a:pt x="246" y="132"/>
                </a:lnTo>
                <a:lnTo>
                  <a:pt x="250" y="133"/>
                </a:lnTo>
                <a:lnTo>
                  <a:pt x="253" y="135"/>
                </a:lnTo>
                <a:lnTo>
                  <a:pt x="256" y="135"/>
                </a:lnTo>
                <a:lnTo>
                  <a:pt x="259" y="135"/>
                </a:lnTo>
                <a:lnTo>
                  <a:pt x="262" y="136"/>
                </a:lnTo>
                <a:lnTo>
                  <a:pt x="266" y="137"/>
                </a:lnTo>
                <a:lnTo>
                  <a:pt x="269" y="140"/>
                </a:lnTo>
                <a:lnTo>
                  <a:pt x="272" y="144"/>
                </a:lnTo>
                <a:lnTo>
                  <a:pt x="275" y="145"/>
                </a:lnTo>
                <a:lnTo>
                  <a:pt x="278" y="145"/>
                </a:lnTo>
                <a:lnTo>
                  <a:pt x="282" y="145"/>
                </a:lnTo>
                <a:lnTo>
                  <a:pt x="285" y="149"/>
                </a:lnTo>
                <a:lnTo>
                  <a:pt x="288" y="147"/>
                </a:lnTo>
                <a:lnTo>
                  <a:pt x="291" y="152"/>
                </a:lnTo>
                <a:lnTo>
                  <a:pt x="294" y="150"/>
                </a:lnTo>
                <a:lnTo>
                  <a:pt x="298" y="155"/>
                </a:lnTo>
                <a:lnTo>
                  <a:pt x="301" y="153"/>
                </a:lnTo>
                <a:lnTo>
                  <a:pt x="304" y="154"/>
                </a:lnTo>
                <a:lnTo>
                  <a:pt x="307" y="100"/>
                </a:lnTo>
                <a:lnTo>
                  <a:pt x="310" y="61"/>
                </a:lnTo>
                <a:lnTo>
                  <a:pt x="314" y="23"/>
                </a:lnTo>
                <a:lnTo>
                  <a:pt x="317" y="39"/>
                </a:lnTo>
                <a:lnTo>
                  <a:pt x="320" y="42"/>
                </a:lnTo>
                <a:lnTo>
                  <a:pt x="323" y="36"/>
                </a:lnTo>
                <a:lnTo>
                  <a:pt x="326" y="35"/>
                </a:lnTo>
                <a:lnTo>
                  <a:pt x="330" y="36"/>
                </a:lnTo>
                <a:lnTo>
                  <a:pt x="333" y="48"/>
                </a:lnTo>
                <a:lnTo>
                  <a:pt x="336" y="40"/>
                </a:lnTo>
                <a:lnTo>
                  <a:pt x="339" y="32"/>
                </a:lnTo>
                <a:lnTo>
                  <a:pt x="342" y="27"/>
                </a:lnTo>
                <a:lnTo>
                  <a:pt x="346" y="34"/>
                </a:lnTo>
                <a:lnTo>
                  <a:pt x="349" y="35"/>
                </a:lnTo>
                <a:lnTo>
                  <a:pt x="352" y="36"/>
                </a:lnTo>
                <a:lnTo>
                  <a:pt x="355" y="31"/>
                </a:lnTo>
                <a:lnTo>
                  <a:pt x="358" y="29"/>
                </a:lnTo>
                <a:lnTo>
                  <a:pt x="362" y="27"/>
                </a:lnTo>
                <a:lnTo>
                  <a:pt x="365" y="32"/>
                </a:lnTo>
                <a:lnTo>
                  <a:pt x="368" y="23"/>
                </a:lnTo>
                <a:lnTo>
                  <a:pt x="371" y="15"/>
                </a:lnTo>
                <a:lnTo>
                  <a:pt x="374" y="11"/>
                </a:lnTo>
                <a:lnTo>
                  <a:pt x="378" y="17"/>
                </a:lnTo>
                <a:lnTo>
                  <a:pt x="381" y="21"/>
                </a:lnTo>
                <a:lnTo>
                  <a:pt x="384" y="11"/>
                </a:lnTo>
              </a:path>
            </a:pathLst>
          </a:custGeom>
          <a:noFill/>
          <a:ln w="7938" cap="flat">
            <a:solidFill>
              <a:srgbClr val="4E84C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1" name="Rectangle 139">
            <a:extLst>
              <a:ext uri="{FF2B5EF4-FFF2-40B4-BE49-F238E27FC236}">
                <a16:creationId xmlns:a16="http://schemas.microsoft.com/office/drawing/2014/main" id="{7896B7F1-5092-4A21-A81C-205835EEE781}"/>
              </a:ext>
            </a:extLst>
          </p:cNvPr>
          <p:cNvSpPr>
            <a:spLocks noChangeArrowheads="1"/>
          </p:cNvSpPr>
          <p:nvPr/>
        </p:nvSpPr>
        <p:spPr bwMode="auto">
          <a:xfrm>
            <a:off x="6332245" y="5442612"/>
            <a:ext cx="138291" cy="1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0.1</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22" name="Rectangle 140">
            <a:extLst>
              <a:ext uri="{FF2B5EF4-FFF2-40B4-BE49-F238E27FC236}">
                <a16:creationId xmlns:a16="http://schemas.microsoft.com/office/drawing/2014/main" id="{1A1B677C-0635-4DA0-BA71-CF3699E7B1A0}"/>
              </a:ext>
            </a:extLst>
          </p:cNvPr>
          <p:cNvSpPr>
            <a:spLocks noChangeArrowheads="1"/>
          </p:cNvSpPr>
          <p:nvPr/>
        </p:nvSpPr>
        <p:spPr bwMode="auto">
          <a:xfrm>
            <a:off x="6332245" y="4833509"/>
            <a:ext cx="138291" cy="1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0.2</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23" name="Rectangle 141">
            <a:extLst>
              <a:ext uri="{FF2B5EF4-FFF2-40B4-BE49-F238E27FC236}">
                <a16:creationId xmlns:a16="http://schemas.microsoft.com/office/drawing/2014/main" id="{31D94FBE-0844-40E6-B8E7-3FFAD27F9FB8}"/>
              </a:ext>
            </a:extLst>
          </p:cNvPr>
          <p:cNvSpPr>
            <a:spLocks noChangeArrowheads="1"/>
          </p:cNvSpPr>
          <p:nvPr/>
        </p:nvSpPr>
        <p:spPr bwMode="auto">
          <a:xfrm>
            <a:off x="6332245" y="4225960"/>
            <a:ext cx="138291" cy="1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0.3</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24" name="Line 142">
            <a:extLst>
              <a:ext uri="{FF2B5EF4-FFF2-40B4-BE49-F238E27FC236}">
                <a16:creationId xmlns:a16="http://schemas.microsoft.com/office/drawing/2014/main" id="{E487DA70-BC79-4BAA-A131-118C6717890D}"/>
              </a:ext>
            </a:extLst>
          </p:cNvPr>
          <p:cNvSpPr>
            <a:spLocks noChangeShapeType="1"/>
          </p:cNvSpPr>
          <p:nvPr/>
        </p:nvSpPr>
        <p:spPr bwMode="auto">
          <a:xfrm>
            <a:off x="6531136" y="5483012"/>
            <a:ext cx="3263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5" name="Line 143">
            <a:extLst>
              <a:ext uri="{FF2B5EF4-FFF2-40B4-BE49-F238E27FC236}">
                <a16:creationId xmlns:a16="http://schemas.microsoft.com/office/drawing/2014/main" id="{2B13A567-6755-4545-AF49-B030ECE4948F}"/>
              </a:ext>
            </a:extLst>
          </p:cNvPr>
          <p:cNvSpPr>
            <a:spLocks noChangeShapeType="1"/>
          </p:cNvSpPr>
          <p:nvPr/>
        </p:nvSpPr>
        <p:spPr bwMode="auto">
          <a:xfrm>
            <a:off x="6531136" y="4875463"/>
            <a:ext cx="3263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6" name="Line 144">
            <a:extLst>
              <a:ext uri="{FF2B5EF4-FFF2-40B4-BE49-F238E27FC236}">
                <a16:creationId xmlns:a16="http://schemas.microsoft.com/office/drawing/2014/main" id="{984261E2-1D8B-45D6-BEDF-10CD9289553D}"/>
              </a:ext>
            </a:extLst>
          </p:cNvPr>
          <p:cNvSpPr>
            <a:spLocks noChangeShapeType="1"/>
          </p:cNvSpPr>
          <p:nvPr/>
        </p:nvSpPr>
        <p:spPr bwMode="auto">
          <a:xfrm>
            <a:off x="6531136" y="4266360"/>
            <a:ext cx="32631" cy="0"/>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7" name="Line 145">
            <a:extLst>
              <a:ext uri="{FF2B5EF4-FFF2-40B4-BE49-F238E27FC236}">
                <a16:creationId xmlns:a16="http://schemas.microsoft.com/office/drawing/2014/main" id="{7BB77B0E-1605-4A0C-AB74-5073BB14320F}"/>
              </a:ext>
            </a:extLst>
          </p:cNvPr>
          <p:cNvSpPr>
            <a:spLocks noChangeShapeType="1"/>
          </p:cNvSpPr>
          <p:nvPr/>
        </p:nvSpPr>
        <p:spPr bwMode="auto">
          <a:xfrm flipV="1">
            <a:off x="6723811" y="5803102"/>
            <a:ext cx="0" cy="31077"/>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8" name="Line 146">
            <a:extLst>
              <a:ext uri="{FF2B5EF4-FFF2-40B4-BE49-F238E27FC236}">
                <a16:creationId xmlns:a16="http://schemas.microsoft.com/office/drawing/2014/main" id="{94DC55F7-1C34-48AA-A39D-3878190BF917}"/>
              </a:ext>
            </a:extLst>
          </p:cNvPr>
          <p:cNvSpPr>
            <a:spLocks noChangeShapeType="1"/>
          </p:cNvSpPr>
          <p:nvPr/>
        </p:nvSpPr>
        <p:spPr bwMode="auto">
          <a:xfrm flipV="1">
            <a:off x="7513159" y="5803102"/>
            <a:ext cx="0" cy="31077"/>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9" name="Line 147">
            <a:extLst>
              <a:ext uri="{FF2B5EF4-FFF2-40B4-BE49-F238E27FC236}">
                <a16:creationId xmlns:a16="http://schemas.microsoft.com/office/drawing/2014/main" id="{11FC840A-F518-4E8A-BA41-28271AF28D18}"/>
              </a:ext>
            </a:extLst>
          </p:cNvPr>
          <p:cNvSpPr>
            <a:spLocks noChangeShapeType="1"/>
          </p:cNvSpPr>
          <p:nvPr/>
        </p:nvSpPr>
        <p:spPr bwMode="auto">
          <a:xfrm flipV="1">
            <a:off x="8304061" y="5803102"/>
            <a:ext cx="0" cy="31077"/>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0" name="Line 148">
            <a:extLst>
              <a:ext uri="{FF2B5EF4-FFF2-40B4-BE49-F238E27FC236}">
                <a16:creationId xmlns:a16="http://schemas.microsoft.com/office/drawing/2014/main" id="{50BD7494-F56B-4BE3-9253-D6C3FC34CEAA}"/>
              </a:ext>
            </a:extLst>
          </p:cNvPr>
          <p:cNvSpPr>
            <a:spLocks noChangeShapeType="1"/>
          </p:cNvSpPr>
          <p:nvPr/>
        </p:nvSpPr>
        <p:spPr bwMode="auto">
          <a:xfrm flipV="1">
            <a:off x="9070102" y="5803102"/>
            <a:ext cx="0" cy="31077"/>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1" name="Line 149">
            <a:extLst>
              <a:ext uri="{FF2B5EF4-FFF2-40B4-BE49-F238E27FC236}">
                <a16:creationId xmlns:a16="http://schemas.microsoft.com/office/drawing/2014/main" id="{1C29C475-ED58-49B3-B37B-A77C40A1F997}"/>
              </a:ext>
            </a:extLst>
          </p:cNvPr>
          <p:cNvSpPr>
            <a:spLocks noChangeShapeType="1"/>
          </p:cNvSpPr>
          <p:nvPr/>
        </p:nvSpPr>
        <p:spPr bwMode="auto">
          <a:xfrm flipV="1">
            <a:off x="9861003" y="5803102"/>
            <a:ext cx="0" cy="31077"/>
          </a:xfrm>
          <a:prstGeom prst="line">
            <a:avLst/>
          </a:prstGeom>
          <a:noFill/>
          <a:ln w="7938"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2" name="Rectangle 150">
            <a:extLst>
              <a:ext uri="{FF2B5EF4-FFF2-40B4-BE49-F238E27FC236}">
                <a16:creationId xmlns:a16="http://schemas.microsoft.com/office/drawing/2014/main" id="{A8249893-73F7-4D07-8AB2-9F17EAE6F59E}"/>
              </a:ext>
            </a:extLst>
          </p:cNvPr>
          <p:cNvSpPr>
            <a:spLocks noChangeArrowheads="1"/>
          </p:cNvSpPr>
          <p:nvPr/>
        </p:nvSpPr>
        <p:spPr bwMode="auto">
          <a:xfrm>
            <a:off x="6644566" y="5857486"/>
            <a:ext cx="130522" cy="1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Jul</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33" name="Rectangle 151">
            <a:extLst>
              <a:ext uri="{FF2B5EF4-FFF2-40B4-BE49-F238E27FC236}">
                <a16:creationId xmlns:a16="http://schemas.microsoft.com/office/drawing/2014/main" id="{94985826-2506-4983-ACDD-2C4DECEB606D}"/>
              </a:ext>
            </a:extLst>
          </p:cNvPr>
          <p:cNvSpPr>
            <a:spLocks noChangeArrowheads="1"/>
          </p:cNvSpPr>
          <p:nvPr/>
        </p:nvSpPr>
        <p:spPr bwMode="auto">
          <a:xfrm>
            <a:off x="7409052" y="5857486"/>
            <a:ext cx="208214" cy="11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Aug</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34" name="Rectangle 152">
            <a:extLst>
              <a:ext uri="{FF2B5EF4-FFF2-40B4-BE49-F238E27FC236}">
                <a16:creationId xmlns:a16="http://schemas.microsoft.com/office/drawing/2014/main" id="{1E68A5AE-0BF8-444C-A556-4DF020A9A7D4}"/>
              </a:ext>
            </a:extLst>
          </p:cNvPr>
          <p:cNvSpPr>
            <a:spLocks noChangeArrowheads="1"/>
          </p:cNvSpPr>
          <p:nvPr/>
        </p:nvSpPr>
        <p:spPr bwMode="auto">
          <a:xfrm>
            <a:off x="8199954" y="5857486"/>
            <a:ext cx="184906" cy="1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Sep</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35" name="Rectangle 153">
            <a:extLst>
              <a:ext uri="{FF2B5EF4-FFF2-40B4-BE49-F238E27FC236}">
                <a16:creationId xmlns:a16="http://schemas.microsoft.com/office/drawing/2014/main" id="{18BB18EC-A6E0-4786-A104-DEDEBAAACDB4}"/>
              </a:ext>
            </a:extLst>
          </p:cNvPr>
          <p:cNvSpPr>
            <a:spLocks noChangeArrowheads="1"/>
          </p:cNvSpPr>
          <p:nvPr/>
        </p:nvSpPr>
        <p:spPr bwMode="auto">
          <a:xfrm>
            <a:off x="8975318" y="5857486"/>
            <a:ext cx="189568" cy="11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Oct</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36" name="Rectangle 154">
            <a:extLst>
              <a:ext uri="{FF2B5EF4-FFF2-40B4-BE49-F238E27FC236}">
                <a16:creationId xmlns:a16="http://schemas.microsoft.com/office/drawing/2014/main" id="{A4AA17D4-8F4C-471C-B34D-ADF4FCAF3AD1}"/>
              </a:ext>
            </a:extLst>
          </p:cNvPr>
          <p:cNvSpPr>
            <a:spLocks noChangeArrowheads="1"/>
          </p:cNvSpPr>
          <p:nvPr/>
        </p:nvSpPr>
        <p:spPr bwMode="auto">
          <a:xfrm>
            <a:off x="9756896" y="5857486"/>
            <a:ext cx="194229" cy="1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4D4D4D"/>
                </a:solidFill>
                <a:effectLst/>
                <a:latin typeface="Century Gothic" panose="020B0502020202020204" pitchFamily="34" charset="0"/>
              </a:rPr>
              <a:t>Nov</a:t>
            </a: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p:sp>
        <p:nvSpPr>
          <p:cNvPr id="837" name="Rectangle 155">
            <a:extLst>
              <a:ext uri="{FF2B5EF4-FFF2-40B4-BE49-F238E27FC236}">
                <a16:creationId xmlns:a16="http://schemas.microsoft.com/office/drawing/2014/main" id="{47C825D2-D833-493E-ADF8-0D9A2887EC45}"/>
              </a:ext>
            </a:extLst>
          </p:cNvPr>
          <p:cNvSpPr>
            <a:spLocks noChangeArrowheads="1"/>
          </p:cNvSpPr>
          <p:nvPr/>
        </p:nvSpPr>
        <p:spPr bwMode="auto">
          <a:xfrm>
            <a:off x="8112939" y="5970916"/>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Time</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sp>
        <p:nvSpPr>
          <p:cNvPr id="838" name="Rectangle 156">
            <a:extLst>
              <a:ext uri="{FF2B5EF4-FFF2-40B4-BE49-F238E27FC236}">
                <a16:creationId xmlns:a16="http://schemas.microsoft.com/office/drawing/2014/main" id="{E444098A-FA67-45A8-9056-0858110DAF28}"/>
              </a:ext>
            </a:extLst>
          </p:cNvPr>
          <p:cNvSpPr>
            <a:spLocks noChangeArrowheads="1"/>
          </p:cNvSpPr>
          <p:nvPr/>
        </p:nvSpPr>
        <p:spPr bwMode="auto">
          <a:xfrm rot="16200000">
            <a:off x="5541939" y="4667220"/>
            <a:ext cx="12663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E4268"/>
                </a:solidFill>
                <a:effectLst/>
                <a:latin typeface="Century Gothic" panose="020B0502020202020204" pitchFamily="34" charset="0"/>
              </a:rPr>
              <a:t>Surface Soil Moisture</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849" name="Rectangle 167">
            <a:extLst>
              <a:ext uri="{FF2B5EF4-FFF2-40B4-BE49-F238E27FC236}">
                <a16:creationId xmlns:a16="http://schemas.microsoft.com/office/drawing/2014/main" id="{F9BBADCC-4790-4414-8B41-AD292550087F}"/>
              </a:ext>
            </a:extLst>
          </p:cNvPr>
          <p:cNvSpPr>
            <a:spLocks noChangeArrowheads="1"/>
          </p:cNvSpPr>
          <p:nvPr/>
        </p:nvSpPr>
        <p:spPr bwMode="auto">
          <a:xfrm>
            <a:off x="6563766" y="3498765"/>
            <a:ext cx="4103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WNCH</a:t>
            </a:r>
            <a:endParaRPr kumimoji="0" lang="en-US" altLang="en-US" sz="1800" b="0" i="0" u="none" strike="noStrike" cap="none" normalizeH="0" baseline="0">
              <a:ln>
                <a:noFill/>
              </a:ln>
              <a:solidFill>
                <a:srgbClr val="3E4268"/>
              </a:solidFill>
              <a:effectLst/>
              <a:latin typeface="Century Gothic" panose="020B0502020202020204" pitchFamily="34" charset="0"/>
            </a:endParaRPr>
          </a:p>
        </p:txBody>
      </p:sp>
      <p:sp>
        <p:nvSpPr>
          <p:cNvPr id="850" name="Rectangle 168">
            <a:extLst>
              <a:ext uri="{FF2B5EF4-FFF2-40B4-BE49-F238E27FC236}">
                <a16:creationId xmlns:a16="http://schemas.microsoft.com/office/drawing/2014/main" id="{A3AC6AD7-CD4A-4BCB-B1A5-C0DDFB82A3B2}"/>
              </a:ext>
            </a:extLst>
          </p:cNvPr>
          <p:cNvSpPr>
            <a:spLocks noChangeArrowheads="1"/>
          </p:cNvSpPr>
          <p:nvPr/>
        </p:nvSpPr>
        <p:spPr bwMode="auto">
          <a:xfrm>
            <a:off x="6563766" y="3315413"/>
            <a:ext cx="26513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E4268"/>
                </a:solidFill>
                <a:effectLst/>
                <a:latin typeface="Century Gothic" panose="020B0502020202020204" pitchFamily="34" charset="0"/>
              </a:rPr>
              <a:t>SMAP vs. </a:t>
            </a:r>
            <a:r>
              <a:rPr kumimoji="0" lang="en-US" altLang="en-US" sz="1100" b="0" i="0" u="none" strike="noStrike" cap="none" normalizeH="0" baseline="0" dirty="0" err="1">
                <a:ln>
                  <a:noFill/>
                </a:ln>
                <a:solidFill>
                  <a:srgbClr val="3E4268"/>
                </a:solidFill>
                <a:effectLst/>
                <a:latin typeface="Century Gothic" panose="020B0502020202020204" pitchFamily="34" charset="0"/>
              </a:rPr>
              <a:t>Mesonet</a:t>
            </a:r>
            <a:r>
              <a:rPr kumimoji="0" lang="en-US" altLang="en-US" sz="1100" b="0" i="0" u="none" strike="noStrike" cap="none" normalizeH="0" baseline="0" dirty="0">
                <a:ln>
                  <a:noFill/>
                </a:ln>
                <a:solidFill>
                  <a:srgbClr val="3E4268"/>
                </a:solidFill>
                <a:effectLst/>
                <a:latin typeface="Century Gothic" panose="020B0502020202020204" pitchFamily="34" charset="0"/>
              </a:rPr>
              <a:t> 3-Day Rolling Means</a:t>
            </a:r>
            <a:endParaRPr kumimoji="0" lang="en-US" altLang="en-US" sz="1800" b="0" i="0" u="none" strike="noStrike" cap="none" normalizeH="0" baseline="0" dirty="0">
              <a:ln>
                <a:noFill/>
              </a:ln>
              <a:solidFill>
                <a:srgbClr val="3E4268"/>
              </a:solidFill>
              <a:effectLst/>
              <a:latin typeface="Century Gothic" panose="020B0502020202020204" pitchFamily="34" charset="0"/>
            </a:endParaRPr>
          </a:p>
        </p:txBody>
      </p:sp>
      <p:sp>
        <p:nvSpPr>
          <p:cNvPr id="851" name="TextBox 850">
            <a:extLst>
              <a:ext uri="{FF2B5EF4-FFF2-40B4-BE49-F238E27FC236}">
                <a16:creationId xmlns:a16="http://schemas.microsoft.com/office/drawing/2014/main" id="{E2E534AB-371E-4B6A-BF5E-9229356D47B8}"/>
              </a:ext>
            </a:extLst>
          </p:cNvPr>
          <p:cNvSpPr txBox="1"/>
          <p:nvPr/>
        </p:nvSpPr>
        <p:spPr>
          <a:xfrm>
            <a:off x="4969712" y="2700826"/>
            <a:ext cx="1166901" cy="1077630"/>
          </a:xfrm>
          <a:prstGeom prst="rect">
            <a:avLst/>
          </a:prstGeom>
          <a:solidFill>
            <a:schemeClr val="bg1"/>
          </a:solidFill>
        </p:spPr>
        <p:txBody>
          <a:bodyPr wrap="square" rtlCol="0">
            <a:spAutoFit/>
          </a:bodyPr>
          <a:lstStyle/>
          <a:p>
            <a:endParaRPr lang="en-US" dirty="0"/>
          </a:p>
        </p:txBody>
      </p:sp>
      <p:sp>
        <p:nvSpPr>
          <p:cNvPr id="404" name="TextBox 403">
            <a:extLst>
              <a:ext uri="{FF2B5EF4-FFF2-40B4-BE49-F238E27FC236}">
                <a16:creationId xmlns:a16="http://schemas.microsoft.com/office/drawing/2014/main" id="{9F9F0969-AA6F-4A2A-8959-65BB6EF5DC5E}"/>
              </a:ext>
            </a:extLst>
          </p:cNvPr>
          <p:cNvSpPr txBox="1"/>
          <p:nvPr/>
        </p:nvSpPr>
        <p:spPr>
          <a:xfrm>
            <a:off x="10073986" y="1327280"/>
            <a:ext cx="1166901" cy="1077630"/>
          </a:xfrm>
          <a:prstGeom prst="rect">
            <a:avLst/>
          </a:prstGeom>
          <a:solidFill>
            <a:schemeClr val="bg1"/>
          </a:solidFill>
        </p:spPr>
        <p:txBody>
          <a:bodyPr wrap="square" rtlCol="0">
            <a:spAutoFit/>
          </a:bodyPr>
          <a:lstStyle/>
          <a:p>
            <a:endParaRPr lang="en-US" dirty="0"/>
          </a:p>
        </p:txBody>
      </p:sp>
      <p:grpSp>
        <p:nvGrpSpPr>
          <p:cNvPr id="175" name="Group 174">
            <a:extLst>
              <a:ext uri="{FF2B5EF4-FFF2-40B4-BE49-F238E27FC236}">
                <a16:creationId xmlns:a16="http://schemas.microsoft.com/office/drawing/2014/main" id="{04BDB28A-1BC1-9F4C-91BB-69C77CE90B41}"/>
              </a:ext>
            </a:extLst>
          </p:cNvPr>
          <p:cNvGrpSpPr/>
          <p:nvPr/>
        </p:nvGrpSpPr>
        <p:grpSpPr>
          <a:xfrm>
            <a:off x="10341138" y="2961564"/>
            <a:ext cx="1561144" cy="1180029"/>
            <a:chOff x="10173324" y="4513683"/>
            <a:chExt cx="900172" cy="504732"/>
          </a:xfrm>
        </p:grpSpPr>
        <p:sp>
          <p:nvSpPr>
            <p:cNvPr id="176" name="Rectangle 158">
              <a:extLst>
                <a:ext uri="{FF2B5EF4-FFF2-40B4-BE49-F238E27FC236}">
                  <a16:creationId xmlns:a16="http://schemas.microsoft.com/office/drawing/2014/main" id="{59030EBC-9554-6949-89B9-11D4A2226E9C}"/>
                </a:ext>
              </a:extLst>
            </p:cNvPr>
            <p:cNvSpPr>
              <a:spLocks noChangeArrowheads="1"/>
            </p:cNvSpPr>
            <p:nvPr/>
          </p:nvSpPr>
          <p:spPr bwMode="auto">
            <a:xfrm>
              <a:off x="10173324" y="4513683"/>
              <a:ext cx="583239" cy="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Data Product</a:t>
              </a:r>
            </a:p>
          </p:txBody>
        </p:sp>
        <p:sp>
          <p:nvSpPr>
            <p:cNvPr id="177" name="Rectangle 159">
              <a:extLst>
                <a:ext uri="{FF2B5EF4-FFF2-40B4-BE49-F238E27FC236}">
                  <a16:creationId xmlns:a16="http://schemas.microsoft.com/office/drawing/2014/main" id="{6805B208-D8E0-8D40-B03A-133AF0283FD2}"/>
                </a:ext>
              </a:extLst>
            </p:cNvPr>
            <p:cNvSpPr>
              <a:spLocks noChangeArrowheads="1"/>
            </p:cNvSpPr>
            <p:nvPr/>
          </p:nvSpPr>
          <p:spPr bwMode="auto">
            <a:xfrm>
              <a:off x="10173324" y="4650157"/>
              <a:ext cx="183352" cy="18490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178" name="Line 160">
              <a:extLst>
                <a:ext uri="{FF2B5EF4-FFF2-40B4-BE49-F238E27FC236}">
                  <a16:creationId xmlns:a16="http://schemas.microsoft.com/office/drawing/2014/main" id="{7AA5055F-8480-8240-AD25-2C26C791D759}"/>
                </a:ext>
              </a:extLst>
            </p:cNvPr>
            <p:cNvSpPr>
              <a:spLocks noChangeShapeType="1"/>
            </p:cNvSpPr>
            <p:nvPr/>
          </p:nvSpPr>
          <p:spPr bwMode="auto">
            <a:xfrm>
              <a:off x="10188862" y="4738725"/>
              <a:ext cx="14295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179" name="Line 161">
              <a:extLst>
                <a:ext uri="{FF2B5EF4-FFF2-40B4-BE49-F238E27FC236}">
                  <a16:creationId xmlns:a16="http://schemas.microsoft.com/office/drawing/2014/main" id="{27FDB840-BFDC-004F-BA3B-1E298C2F7CEB}"/>
                </a:ext>
              </a:extLst>
            </p:cNvPr>
            <p:cNvSpPr>
              <a:spLocks noChangeShapeType="1"/>
            </p:cNvSpPr>
            <p:nvPr/>
          </p:nvSpPr>
          <p:spPr bwMode="auto">
            <a:xfrm>
              <a:off x="10188862" y="4738725"/>
              <a:ext cx="142953" cy="0"/>
            </a:xfrm>
            <a:prstGeom prst="line">
              <a:avLst/>
            </a:prstGeom>
            <a:noFill/>
            <a:ln w="7938" cap="flat">
              <a:solidFill>
                <a:srgbClr val="4E84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180" name="Rectangle 162">
              <a:extLst>
                <a:ext uri="{FF2B5EF4-FFF2-40B4-BE49-F238E27FC236}">
                  <a16:creationId xmlns:a16="http://schemas.microsoft.com/office/drawing/2014/main" id="{E0A40DF7-E46E-E54B-B505-6593B9566571}"/>
                </a:ext>
              </a:extLst>
            </p:cNvPr>
            <p:cNvSpPr>
              <a:spLocks noChangeArrowheads="1"/>
            </p:cNvSpPr>
            <p:nvPr/>
          </p:nvSpPr>
          <p:spPr bwMode="auto">
            <a:xfrm>
              <a:off x="10173324" y="4835063"/>
              <a:ext cx="183352" cy="18335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181" name="Line 163">
              <a:extLst>
                <a:ext uri="{FF2B5EF4-FFF2-40B4-BE49-F238E27FC236}">
                  <a16:creationId xmlns:a16="http://schemas.microsoft.com/office/drawing/2014/main" id="{DC4E92E5-2781-2746-B18D-ED76BCA833DB}"/>
                </a:ext>
              </a:extLst>
            </p:cNvPr>
            <p:cNvSpPr>
              <a:spLocks noChangeShapeType="1"/>
            </p:cNvSpPr>
            <p:nvPr/>
          </p:nvSpPr>
          <p:spPr bwMode="auto">
            <a:xfrm>
              <a:off x="10188862" y="4922078"/>
              <a:ext cx="14295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182" name="Line 164">
              <a:extLst>
                <a:ext uri="{FF2B5EF4-FFF2-40B4-BE49-F238E27FC236}">
                  <a16:creationId xmlns:a16="http://schemas.microsoft.com/office/drawing/2014/main" id="{F21E920F-64AF-2C4D-9125-671485AC9DB3}"/>
                </a:ext>
              </a:extLst>
            </p:cNvPr>
            <p:cNvSpPr>
              <a:spLocks noChangeShapeType="1"/>
            </p:cNvSpPr>
            <p:nvPr/>
          </p:nvSpPr>
          <p:spPr bwMode="auto">
            <a:xfrm>
              <a:off x="10188862" y="4922078"/>
              <a:ext cx="142953" cy="0"/>
            </a:xfrm>
            <a:prstGeom prst="line">
              <a:avLst/>
            </a:prstGeom>
            <a:noFill/>
            <a:ln w="7938" cap="flat">
              <a:solidFill>
                <a:srgbClr val="19197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latin typeface="Century Gothic" panose="020B0502020202020204" pitchFamily="34" charset="0"/>
              </a:endParaRPr>
            </a:p>
          </p:txBody>
        </p:sp>
        <p:sp>
          <p:nvSpPr>
            <p:cNvPr id="183" name="Rectangle 165">
              <a:extLst>
                <a:ext uri="{FF2B5EF4-FFF2-40B4-BE49-F238E27FC236}">
                  <a16:creationId xmlns:a16="http://schemas.microsoft.com/office/drawing/2014/main" id="{7876C4F4-56A4-8842-97E7-DD31544C194A}"/>
                </a:ext>
              </a:extLst>
            </p:cNvPr>
            <p:cNvSpPr>
              <a:spLocks noChangeArrowheads="1"/>
            </p:cNvSpPr>
            <p:nvPr/>
          </p:nvSpPr>
          <p:spPr bwMode="auto">
            <a:xfrm>
              <a:off x="10412615" y="4698326"/>
              <a:ext cx="660881" cy="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2-inch </a:t>
              </a:r>
              <a:r>
                <a:rPr kumimoji="0" lang="en-US" altLang="en-US" sz="1200" b="0" i="0" u="none" strike="noStrike" cap="none" normalizeH="0" baseline="0" dirty="0" err="1">
                  <a:ln>
                    <a:noFill/>
                  </a:ln>
                  <a:solidFill>
                    <a:srgbClr val="3E4268"/>
                  </a:solidFill>
                  <a:effectLst/>
                  <a:latin typeface="Century Gothic" panose="020B0502020202020204" pitchFamily="34" charset="0"/>
                </a:rPr>
                <a:t>Mesonet</a:t>
              </a:r>
              <a:endParaRPr kumimoji="0" lang="en-US" altLang="en-US" sz="1200" b="0" i="0" u="none" strike="noStrike" cap="none" normalizeH="0" baseline="0" dirty="0">
                <a:ln>
                  <a:noFill/>
                </a:ln>
                <a:solidFill>
                  <a:srgbClr val="3E4268"/>
                </a:solidFill>
                <a:effectLst/>
                <a:latin typeface="Century Gothic" panose="020B0502020202020204" pitchFamily="34" charset="0"/>
              </a:endParaRPr>
            </a:p>
          </p:txBody>
        </p:sp>
        <p:sp>
          <p:nvSpPr>
            <p:cNvPr id="184" name="Rectangle 166">
              <a:extLst>
                <a:ext uri="{FF2B5EF4-FFF2-40B4-BE49-F238E27FC236}">
                  <a16:creationId xmlns:a16="http://schemas.microsoft.com/office/drawing/2014/main" id="{58F7D0B2-36A5-7E4A-9A3E-1325F2D28495}"/>
                </a:ext>
              </a:extLst>
            </p:cNvPr>
            <p:cNvSpPr>
              <a:spLocks noChangeArrowheads="1"/>
            </p:cNvSpPr>
            <p:nvPr/>
          </p:nvSpPr>
          <p:spPr bwMode="auto">
            <a:xfrm>
              <a:off x="10412615" y="4881678"/>
              <a:ext cx="488035" cy="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E4268"/>
                  </a:solidFill>
                  <a:effectLst/>
                  <a:latin typeface="Century Gothic" panose="020B0502020202020204" pitchFamily="34" charset="0"/>
                </a:rPr>
                <a:t>5-cm SMAP</a:t>
              </a:r>
            </a:p>
          </p:txBody>
        </p:sp>
      </p:grpSp>
    </p:spTree>
    <p:extLst>
      <p:ext uri="{BB962C8B-B14F-4D97-AF65-F5344CB8AC3E}">
        <p14:creationId xmlns:p14="http://schemas.microsoft.com/office/powerpoint/2010/main" val="3013157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70dd80c192_0_691"/>
          <p:cNvSpPr/>
          <p:nvPr/>
        </p:nvSpPr>
        <p:spPr>
          <a:xfrm>
            <a:off x="495300" y="342900"/>
            <a:ext cx="971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3600" b="0" i="0" u="none" strike="noStrike" cap="none" dirty="0">
              <a:solidFill>
                <a:srgbClr val="000000"/>
              </a:solidFill>
              <a:latin typeface="Arial"/>
              <a:ea typeface="Arial"/>
              <a:cs typeface="Arial"/>
              <a:sym typeface="Arial"/>
            </a:endParaRPr>
          </a:p>
        </p:txBody>
      </p:sp>
      <p:sp>
        <p:nvSpPr>
          <p:cNvPr id="276" name="Google Shape;276;g70dd80c192_0_691"/>
          <p:cNvSpPr txBox="1"/>
          <p:nvPr/>
        </p:nvSpPr>
        <p:spPr>
          <a:xfrm>
            <a:off x="2208950" y="3767200"/>
            <a:ext cx="1541100" cy="73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E4268"/>
              </a:solidFill>
              <a:latin typeface="Arial"/>
              <a:ea typeface="Arial"/>
              <a:cs typeface="Arial"/>
              <a:sym typeface="Arial"/>
            </a:endParaRPr>
          </a:p>
        </p:txBody>
      </p:sp>
      <p:sp>
        <p:nvSpPr>
          <p:cNvPr id="3" name="Rectangle 2">
            <a:extLst>
              <a:ext uri="{FF2B5EF4-FFF2-40B4-BE49-F238E27FC236}">
                <a16:creationId xmlns:a16="http://schemas.microsoft.com/office/drawing/2014/main" id="{44B2A8ED-7237-4557-B4C8-7890B8D799B2}"/>
              </a:ext>
            </a:extLst>
          </p:cNvPr>
          <p:cNvSpPr/>
          <p:nvPr/>
        </p:nvSpPr>
        <p:spPr>
          <a:xfrm>
            <a:off x="347840" y="214678"/>
            <a:ext cx="6362639" cy="707886"/>
          </a:xfrm>
          <a:prstGeom prst="rect">
            <a:avLst/>
          </a:prstGeom>
        </p:spPr>
        <p:txBody>
          <a:bodyPr wrap="none">
            <a:spAutoFit/>
          </a:bodyPr>
          <a:lstStyle/>
          <a:p>
            <a:pPr lvl="0">
              <a:buSzPts val="4000"/>
            </a:pPr>
            <a:r>
              <a:rPr lang="en-US" sz="4000" b="1" dirty="0">
                <a:solidFill>
                  <a:srgbClr val="379CC4"/>
                </a:solidFill>
                <a:latin typeface="Century Gothic"/>
                <a:sym typeface="Century Gothic"/>
              </a:rPr>
              <a:t>Soil Texture Comparisons</a:t>
            </a:r>
            <a:endParaRPr lang="en-US" sz="4000" dirty="0"/>
          </a:p>
        </p:txBody>
      </p:sp>
      <p:grpSp>
        <p:nvGrpSpPr>
          <p:cNvPr id="10" name="Group 4">
            <a:extLst>
              <a:ext uri="{FF2B5EF4-FFF2-40B4-BE49-F238E27FC236}">
                <a16:creationId xmlns:a16="http://schemas.microsoft.com/office/drawing/2014/main" id="{7EAE932A-153B-4481-BFC5-87BA4B7CA82D}"/>
              </a:ext>
            </a:extLst>
          </p:cNvPr>
          <p:cNvGrpSpPr>
            <a:grpSpLocks noChangeAspect="1"/>
          </p:cNvGrpSpPr>
          <p:nvPr/>
        </p:nvGrpSpPr>
        <p:grpSpPr bwMode="auto">
          <a:xfrm>
            <a:off x="233736" y="1858715"/>
            <a:ext cx="4775533" cy="3192600"/>
            <a:chOff x="-1" y="1201"/>
            <a:chExt cx="2501" cy="1672"/>
          </a:xfrm>
        </p:grpSpPr>
        <p:sp>
          <p:nvSpPr>
            <p:cNvPr id="11" name="AutoShape 3">
              <a:extLst>
                <a:ext uri="{FF2B5EF4-FFF2-40B4-BE49-F238E27FC236}">
                  <a16:creationId xmlns:a16="http://schemas.microsoft.com/office/drawing/2014/main" id="{233A7D20-8B71-4DFC-B01A-DECFBEC26F1E}"/>
                </a:ext>
              </a:extLst>
            </p:cNvPr>
            <p:cNvSpPr>
              <a:spLocks noChangeAspect="1" noChangeArrowheads="1" noTextEdit="1"/>
            </p:cNvSpPr>
            <p:nvPr/>
          </p:nvSpPr>
          <p:spPr bwMode="auto">
            <a:xfrm>
              <a:off x="0" y="1201"/>
              <a:ext cx="2500" cy="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2" name="Rectangle 5">
              <a:extLst>
                <a:ext uri="{FF2B5EF4-FFF2-40B4-BE49-F238E27FC236}">
                  <a16:creationId xmlns:a16="http://schemas.microsoft.com/office/drawing/2014/main" id="{5FFFCA0D-D88C-4809-AA9A-C538238E40D6}"/>
                </a:ext>
              </a:extLst>
            </p:cNvPr>
            <p:cNvSpPr>
              <a:spLocks noChangeArrowheads="1"/>
            </p:cNvSpPr>
            <p:nvPr/>
          </p:nvSpPr>
          <p:spPr bwMode="auto">
            <a:xfrm>
              <a:off x="0" y="1201"/>
              <a:ext cx="2493" cy="1662"/>
            </a:xfrm>
            <a:prstGeom prst="rect">
              <a:avLst/>
            </a:prstGeom>
            <a:solidFill>
              <a:srgbClr val="FFFFFF"/>
            </a:solidFill>
            <a:ln w="952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3" name="Rectangle 6">
              <a:extLst>
                <a:ext uri="{FF2B5EF4-FFF2-40B4-BE49-F238E27FC236}">
                  <a16:creationId xmlns:a16="http://schemas.microsoft.com/office/drawing/2014/main" id="{75B038B5-2596-44A5-83C5-224DC98B656E}"/>
                </a:ext>
              </a:extLst>
            </p:cNvPr>
            <p:cNvSpPr>
              <a:spLocks noChangeArrowheads="1"/>
            </p:cNvSpPr>
            <p:nvPr/>
          </p:nvSpPr>
          <p:spPr bwMode="auto">
            <a:xfrm>
              <a:off x="234" y="1421"/>
              <a:ext cx="1421" cy="1262"/>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4" name="Line 7">
              <a:extLst>
                <a:ext uri="{FF2B5EF4-FFF2-40B4-BE49-F238E27FC236}">
                  <a16:creationId xmlns:a16="http://schemas.microsoft.com/office/drawing/2014/main" id="{FDC5AE65-5A3D-44BF-B2BB-48826B7FD10D}"/>
                </a:ext>
              </a:extLst>
            </p:cNvPr>
            <p:cNvSpPr>
              <a:spLocks noChangeShapeType="1"/>
            </p:cNvSpPr>
            <p:nvPr/>
          </p:nvSpPr>
          <p:spPr bwMode="auto">
            <a:xfrm>
              <a:off x="234" y="2517"/>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5" name="Line 8">
              <a:extLst>
                <a:ext uri="{FF2B5EF4-FFF2-40B4-BE49-F238E27FC236}">
                  <a16:creationId xmlns:a16="http://schemas.microsoft.com/office/drawing/2014/main" id="{72FAA0AB-5F64-4641-8F79-660C2020C3CD}"/>
                </a:ext>
              </a:extLst>
            </p:cNvPr>
            <p:cNvSpPr>
              <a:spLocks noChangeShapeType="1"/>
            </p:cNvSpPr>
            <p:nvPr/>
          </p:nvSpPr>
          <p:spPr bwMode="auto">
            <a:xfrm>
              <a:off x="234" y="2234"/>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6" name="Line 9">
              <a:extLst>
                <a:ext uri="{FF2B5EF4-FFF2-40B4-BE49-F238E27FC236}">
                  <a16:creationId xmlns:a16="http://schemas.microsoft.com/office/drawing/2014/main" id="{E12926B0-F0B9-414F-B728-3818FBE1F1AF}"/>
                </a:ext>
              </a:extLst>
            </p:cNvPr>
            <p:cNvSpPr>
              <a:spLocks noChangeShapeType="1"/>
            </p:cNvSpPr>
            <p:nvPr/>
          </p:nvSpPr>
          <p:spPr bwMode="auto">
            <a:xfrm>
              <a:off x="234" y="1953"/>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7" name="Line 10">
              <a:extLst>
                <a:ext uri="{FF2B5EF4-FFF2-40B4-BE49-F238E27FC236}">
                  <a16:creationId xmlns:a16="http://schemas.microsoft.com/office/drawing/2014/main" id="{E2C0614A-84DE-4A1A-995D-22E640BE0622}"/>
                </a:ext>
              </a:extLst>
            </p:cNvPr>
            <p:cNvSpPr>
              <a:spLocks noChangeShapeType="1"/>
            </p:cNvSpPr>
            <p:nvPr/>
          </p:nvSpPr>
          <p:spPr bwMode="auto">
            <a:xfrm>
              <a:off x="234" y="1671"/>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8" name="Line 11">
              <a:extLst>
                <a:ext uri="{FF2B5EF4-FFF2-40B4-BE49-F238E27FC236}">
                  <a16:creationId xmlns:a16="http://schemas.microsoft.com/office/drawing/2014/main" id="{5F117FC8-87A5-4E35-8F43-D003C79CB330}"/>
                </a:ext>
              </a:extLst>
            </p:cNvPr>
            <p:cNvSpPr>
              <a:spLocks noChangeShapeType="1"/>
            </p:cNvSpPr>
            <p:nvPr/>
          </p:nvSpPr>
          <p:spPr bwMode="auto">
            <a:xfrm flipV="1">
              <a:off x="460" y="1421"/>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19" name="Line 12">
              <a:extLst>
                <a:ext uri="{FF2B5EF4-FFF2-40B4-BE49-F238E27FC236}">
                  <a16:creationId xmlns:a16="http://schemas.microsoft.com/office/drawing/2014/main" id="{A649DEB4-3555-4FD5-83A7-962B1F856695}"/>
                </a:ext>
              </a:extLst>
            </p:cNvPr>
            <p:cNvSpPr>
              <a:spLocks noChangeShapeType="1"/>
            </p:cNvSpPr>
            <p:nvPr/>
          </p:nvSpPr>
          <p:spPr bwMode="auto">
            <a:xfrm flipV="1">
              <a:off x="783" y="1421"/>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0" name="Line 13">
              <a:extLst>
                <a:ext uri="{FF2B5EF4-FFF2-40B4-BE49-F238E27FC236}">
                  <a16:creationId xmlns:a16="http://schemas.microsoft.com/office/drawing/2014/main" id="{3901F8CD-B392-4BCC-A2B2-5A5D2DFB33E5}"/>
                </a:ext>
              </a:extLst>
            </p:cNvPr>
            <p:cNvSpPr>
              <a:spLocks noChangeShapeType="1"/>
            </p:cNvSpPr>
            <p:nvPr/>
          </p:nvSpPr>
          <p:spPr bwMode="auto">
            <a:xfrm flipV="1">
              <a:off x="1107" y="1421"/>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rgbClr val="3E4268"/>
                </a:solidFill>
              </a:endParaRPr>
            </a:p>
          </p:txBody>
        </p:sp>
        <p:sp>
          <p:nvSpPr>
            <p:cNvPr id="21" name="Line 14">
              <a:extLst>
                <a:ext uri="{FF2B5EF4-FFF2-40B4-BE49-F238E27FC236}">
                  <a16:creationId xmlns:a16="http://schemas.microsoft.com/office/drawing/2014/main" id="{49592D19-F3E5-400A-A10D-5EB9A30DB719}"/>
                </a:ext>
              </a:extLst>
            </p:cNvPr>
            <p:cNvSpPr>
              <a:spLocks noChangeShapeType="1"/>
            </p:cNvSpPr>
            <p:nvPr/>
          </p:nvSpPr>
          <p:spPr bwMode="auto">
            <a:xfrm flipV="1">
              <a:off x="1430" y="1421"/>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2" name="Line 15">
              <a:extLst>
                <a:ext uri="{FF2B5EF4-FFF2-40B4-BE49-F238E27FC236}">
                  <a16:creationId xmlns:a16="http://schemas.microsoft.com/office/drawing/2014/main" id="{80070DAE-8538-4337-9CDA-338864F24055}"/>
                </a:ext>
              </a:extLst>
            </p:cNvPr>
            <p:cNvSpPr>
              <a:spLocks noChangeShapeType="1"/>
            </p:cNvSpPr>
            <p:nvPr/>
          </p:nvSpPr>
          <p:spPr bwMode="auto">
            <a:xfrm>
              <a:off x="234" y="2658"/>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3" name="Line 16">
              <a:extLst>
                <a:ext uri="{FF2B5EF4-FFF2-40B4-BE49-F238E27FC236}">
                  <a16:creationId xmlns:a16="http://schemas.microsoft.com/office/drawing/2014/main" id="{4A7C8443-2278-47A5-9C2A-F2C28C1A4CBC}"/>
                </a:ext>
              </a:extLst>
            </p:cNvPr>
            <p:cNvSpPr>
              <a:spLocks noChangeShapeType="1"/>
            </p:cNvSpPr>
            <p:nvPr/>
          </p:nvSpPr>
          <p:spPr bwMode="auto">
            <a:xfrm>
              <a:off x="234" y="2376"/>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rgbClr val="3E4268"/>
                </a:solidFill>
              </a:endParaRPr>
            </a:p>
          </p:txBody>
        </p:sp>
        <p:sp>
          <p:nvSpPr>
            <p:cNvPr id="24" name="Line 17">
              <a:extLst>
                <a:ext uri="{FF2B5EF4-FFF2-40B4-BE49-F238E27FC236}">
                  <a16:creationId xmlns:a16="http://schemas.microsoft.com/office/drawing/2014/main" id="{4923762D-8BBE-4236-ADBA-6FF47FE93BFA}"/>
                </a:ext>
              </a:extLst>
            </p:cNvPr>
            <p:cNvSpPr>
              <a:spLocks noChangeShapeType="1"/>
            </p:cNvSpPr>
            <p:nvPr/>
          </p:nvSpPr>
          <p:spPr bwMode="auto">
            <a:xfrm>
              <a:off x="234" y="2093"/>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5" name="Line 18">
              <a:extLst>
                <a:ext uri="{FF2B5EF4-FFF2-40B4-BE49-F238E27FC236}">
                  <a16:creationId xmlns:a16="http://schemas.microsoft.com/office/drawing/2014/main" id="{F7CA7CBB-9BE2-4B6E-AC5B-950252669E53}"/>
                </a:ext>
              </a:extLst>
            </p:cNvPr>
            <p:cNvSpPr>
              <a:spLocks noChangeShapeType="1"/>
            </p:cNvSpPr>
            <p:nvPr/>
          </p:nvSpPr>
          <p:spPr bwMode="auto">
            <a:xfrm>
              <a:off x="234" y="1812"/>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 name="Line 19">
              <a:extLst>
                <a:ext uri="{FF2B5EF4-FFF2-40B4-BE49-F238E27FC236}">
                  <a16:creationId xmlns:a16="http://schemas.microsoft.com/office/drawing/2014/main" id="{59C368E3-8306-47C8-9E30-E628AB191942}"/>
                </a:ext>
              </a:extLst>
            </p:cNvPr>
            <p:cNvSpPr>
              <a:spLocks noChangeShapeType="1"/>
            </p:cNvSpPr>
            <p:nvPr/>
          </p:nvSpPr>
          <p:spPr bwMode="auto">
            <a:xfrm>
              <a:off x="234" y="1529"/>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7" name="Line 20">
              <a:extLst>
                <a:ext uri="{FF2B5EF4-FFF2-40B4-BE49-F238E27FC236}">
                  <a16:creationId xmlns:a16="http://schemas.microsoft.com/office/drawing/2014/main" id="{37CEAAEF-DA0A-4991-AED0-AF1DB1C748D4}"/>
                </a:ext>
              </a:extLst>
            </p:cNvPr>
            <p:cNvSpPr>
              <a:spLocks noChangeShapeType="1"/>
            </p:cNvSpPr>
            <p:nvPr/>
          </p:nvSpPr>
          <p:spPr bwMode="auto">
            <a:xfrm flipV="1">
              <a:off x="298" y="1421"/>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 name="Line 21">
              <a:extLst>
                <a:ext uri="{FF2B5EF4-FFF2-40B4-BE49-F238E27FC236}">
                  <a16:creationId xmlns:a16="http://schemas.microsoft.com/office/drawing/2014/main" id="{1480B9C8-5F11-42F9-BFA9-F548CF9038A1}"/>
                </a:ext>
              </a:extLst>
            </p:cNvPr>
            <p:cNvSpPr>
              <a:spLocks noChangeShapeType="1"/>
            </p:cNvSpPr>
            <p:nvPr/>
          </p:nvSpPr>
          <p:spPr bwMode="auto">
            <a:xfrm flipV="1">
              <a:off x="622" y="1421"/>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9" name="Line 22">
              <a:extLst>
                <a:ext uri="{FF2B5EF4-FFF2-40B4-BE49-F238E27FC236}">
                  <a16:creationId xmlns:a16="http://schemas.microsoft.com/office/drawing/2014/main" id="{199EC3B1-9897-483E-991B-3D101703CC40}"/>
                </a:ext>
              </a:extLst>
            </p:cNvPr>
            <p:cNvSpPr>
              <a:spLocks noChangeShapeType="1"/>
            </p:cNvSpPr>
            <p:nvPr/>
          </p:nvSpPr>
          <p:spPr bwMode="auto">
            <a:xfrm flipV="1">
              <a:off x="945" y="1421"/>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0" name="Line 23">
              <a:extLst>
                <a:ext uri="{FF2B5EF4-FFF2-40B4-BE49-F238E27FC236}">
                  <a16:creationId xmlns:a16="http://schemas.microsoft.com/office/drawing/2014/main" id="{0565A73D-C64F-4DF6-B869-2099AB71F41C}"/>
                </a:ext>
              </a:extLst>
            </p:cNvPr>
            <p:cNvSpPr>
              <a:spLocks noChangeShapeType="1"/>
            </p:cNvSpPr>
            <p:nvPr/>
          </p:nvSpPr>
          <p:spPr bwMode="auto">
            <a:xfrm flipV="1">
              <a:off x="1268" y="1421"/>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1" name="Line 24">
              <a:extLst>
                <a:ext uri="{FF2B5EF4-FFF2-40B4-BE49-F238E27FC236}">
                  <a16:creationId xmlns:a16="http://schemas.microsoft.com/office/drawing/2014/main" id="{688D3F0B-3440-4BB7-875D-922116C9AFF3}"/>
                </a:ext>
              </a:extLst>
            </p:cNvPr>
            <p:cNvSpPr>
              <a:spLocks noChangeShapeType="1"/>
            </p:cNvSpPr>
            <p:nvPr/>
          </p:nvSpPr>
          <p:spPr bwMode="auto">
            <a:xfrm flipV="1">
              <a:off x="1590" y="1421"/>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 name="Oval 25">
              <a:extLst>
                <a:ext uri="{FF2B5EF4-FFF2-40B4-BE49-F238E27FC236}">
                  <a16:creationId xmlns:a16="http://schemas.microsoft.com/office/drawing/2014/main" id="{2E388B79-7450-48BB-A045-C9BAE5123903}"/>
                </a:ext>
              </a:extLst>
            </p:cNvPr>
            <p:cNvSpPr>
              <a:spLocks noChangeArrowheads="1"/>
            </p:cNvSpPr>
            <p:nvPr/>
          </p:nvSpPr>
          <p:spPr bwMode="auto">
            <a:xfrm>
              <a:off x="579" y="2047"/>
              <a:ext cx="53"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 name="Oval 26">
              <a:extLst>
                <a:ext uri="{FF2B5EF4-FFF2-40B4-BE49-F238E27FC236}">
                  <a16:creationId xmlns:a16="http://schemas.microsoft.com/office/drawing/2014/main" id="{60E6DBB7-6ED0-4C51-9130-C3A24AF75731}"/>
                </a:ext>
              </a:extLst>
            </p:cNvPr>
            <p:cNvSpPr>
              <a:spLocks noChangeArrowheads="1"/>
            </p:cNvSpPr>
            <p:nvPr/>
          </p:nvSpPr>
          <p:spPr bwMode="auto">
            <a:xfrm>
              <a:off x="594" y="2056"/>
              <a:ext cx="54"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 name="Oval 27">
              <a:extLst>
                <a:ext uri="{FF2B5EF4-FFF2-40B4-BE49-F238E27FC236}">
                  <a16:creationId xmlns:a16="http://schemas.microsoft.com/office/drawing/2014/main" id="{F3211FF0-A188-43F9-82D2-AAC8A99831BA}"/>
                </a:ext>
              </a:extLst>
            </p:cNvPr>
            <p:cNvSpPr>
              <a:spLocks noChangeArrowheads="1"/>
            </p:cNvSpPr>
            <p:nvPr/>
          </p:nvSpPr>
          <p:spPr bwMode="auto">
            <a:xfrm>
              <a:off x="531" y="2126"/>
              <a:ext cx="52"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5" name="Oval 28">
              <a:extLst>
                <a:ext uri="{FF2B5EF4-FFF2-40B4-BE49-F238E27FC236}">
                  <a16:creationId xmlns:a16="http://schemas.microsoft.com/office/drawing/2014/main" id="{7C787D8E-6188-4FDC-92B9-681EE8569778}"/>
                </a:ext>
              </a:extLst>
            </p:cNvPr>
            <p:cNvSpPr>
              <a:spLocks noChangeArrowheads="1"/>
            </p:cNvSpPr>
            <p:nvPr/>
          </p:nvSpPr>
          <p:spPr bwMode="auto">
            <a:xfrm>
              <a:off x="628" y="2256"/>
              <a:ext cx="52"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6" name="Oval 29">
              <a:extLst>
                <a:ext uri="{FF2B5EF4-FFF2-40B4-BE49-F238E27FC236}">
                  <a16:creationId xmlns:a16="http://schemas.microsoft.com/office/drawing/2014/main" id="{00444BA7-6669-461C-B823-D9315E528CA2}"/>
                </a:ext>
              </a:extLst>
            </p:cNvPr>
            <p:cNvSpPr>
              <a:spLocks noChangeArrowheads="1"/>
            </p:cNvSpPr>
            <p:nvPr/>
          </p:nvSpPr>
          <p:spPr bwMode="auto">
            <a:xfrm>
              <a:off x="482" y="2142"/>
              <a:ext cx="53" cy="52"/>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7" name="Oval 30">
              <a:extLst>
                <a:ext uri="{FF2B5EF4-FFF2-40B4-BE49-F238E27FC236}">
                  <a16:creationId xmlns:a16="http://schemas.microsoft.com/office/drawing/2014/main" id="{068F643A-113D-4F89-8E14-5210C39F73B7}"/>
                </a:ext>
              </a:extLst>
            </p:cNvPr>
            <p:cNvSpPr>
              <a:spLocks noChangeArrowheads="1"/>
            </p:cNvSpPr>
            <p:nvPr/>
          </p:nvSpPr>
          <p:spPr bwMode="auto">
            <a:xfrm>
              <a:off x="676" y="1883"/>
              <a:ext cx="53"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8" name="Oval 31">
              <a:extLst>
                <a:ext uri="{FF2B5EF4-FFF2-40B4-BE49-F238E27FC236}">
                  <a16:creationId xmlns:a16="http://schemas.microsoft.com/office/drawing/2014/main" id="{39AFF205-7807-40AC-97D5-434264236626}"/>
                </a:ext>
              </a:extLst>
            </p:cNvPr>
            <p:cNvSpPr>
              <a:spLocks noChangeArrowheads="1"/>
            </p:cNvSpPr>
            <p:nvPr/>
          </p:nvSpPr>
          <p:spPr bwMode="auto">
            <a:xfrm>
              <a:off x="643" y="2125"/>
              <a:ext cx="54" cy="5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9" name="Oval 32">
              <a:extLst>
                <a:ext uri="{FF2B5EF4-FFF2-40B4-BE49-F238E27FC236}">
                  <a16:creationId xmlns:a16="http://schemas.microsoft.com/office/drawing/2014/main" id="{49C0DFFB-F616-455F-A59F-DE9A3F846137}"/>
                </a:ext>
              </a:extLst>
            </p:cNvPr>
            <p:cNvSpPr>
              <a:spLocks noChangeArrowheads="1"/>
            </p:cNvSpPr>
            <p:nvPr/>
          </p:nvSpPr>
          <p:spPr bwMode="auto">
            <a:xfrm>
              <a:off x="691" y="2173"/>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0" name="Oval 33">
              <a:extLst>
                <a:ext uri="{FF2B5EF4-FFF2-40B4-BE49-F238E27FC236}">
                  <a16:creationId xmlns:a16="http://schemas.microsoft.com/office/drawing/2014/main" id="{D8ABEB2F-68E8-482B-8A96-25F4EFFA4020}"/>
                </a:ext>
              </a:extLst>
            </p:cNvPr>
            <p:cNvSpPr>
              <a:spLocks noChangeArrowheads="1"/>
            </p:cNvSpPr>
            <p:nvPr/>
          </p:nvSpPr>
          <p:spPr bwMode="auto">
            <a:xfrm>
              <a:off x="594" y="1453"/>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1" name="Oval 34">
              <a:extLst>
                <a:ext uri="{FF2B5EF4-FFF2-40B4-BE49-F238E27FC236}">
                  <a16:creationId xmlns:a16="http://schemas.microsoft.com/office/drawing/2014/main" id="{3F6808DF-1121-42D1-92DB-6D5B3A447A7C}"/>
                </a:ext>
              </a:extLst>
            </p:cNvPr>
            <p:cNvSpPr>
              <a:spLocks noChangeArrowheads="1"/>
            </p:cNvSpPr>
            <p:nvPr/>
          </p:nvSpPr>
          <p:spPr bwMode="auto">
            <a:xfrm>
              <a:off x="643" y="1726"/>
              <a:ext cx="54"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2" name="Oval 35">
              <a:extLst>
                <a:ext uri="{FF2B5EF4-FFF2-40B4-BE49-F238E27FC236}">
                  <a16:creationId xmlns:a16="http://schemas.microsoft.com/office/drawing/2014/main" id="{BE795F89-7995-4F91-BEE1-3EC577CE440A}"/>
                </a:ext>
              </a:extLst>
            </p:cNvPr>
            <p:cNvSpPr>
              <a:spLocks noChangeArrowheads="1"/>
            </p:cNvSpPr>
            <p:nvPr/>
          </p:nvSpPr>
          <p:spPr bwMode="auto">
            <a:xfrm>
              <a:off x="531" y="1878"/>
              <a:ext cx="52"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3" name="Oval 36">
              <a:extLst>
                <a:ext uri="{FF2B5EF4-FFF2-40B4-BE49-F238E27FC236}">
                  <a16:creationId xmlns:a16="http://schemas.microsoft.com/office/drawing/2014/main" id="{D6DCF659-9E2F-4CF9-B3B5-4FED0DD09EF1}"/>
                </a:ext>
              </a:extLst>
            </p:cNvPr>
            <p:cNvSpPr>
              <a:spLocks noChangeArrowheads="1"/>
            </p:cNvSpPr>
            <p:nvPr/>
          </p:nvSpPr>
          <p:spPr bwMode="auto">
            <a:xfrm>
              <a:off x="514" y="1621"/>
              <a:ext cx="54"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4" name="Oval 37">
              <a:extLst>
                <a:ext uri="{FF2B5EF4-FFF2-40B4-BE49-F238E27FC236}">
                  <a16:creationId xmlns:a16="http://schemas.microsoft.com/office/drawing/2014/main" id="{A0CB33C7-8567-47C3-A9F0-9C0C94DA0F6E}"/>
                </a:ext>
              </a:extLst>
            </p:cNvPr>
            <p:cNvSpPr>
              <a:spLocks noChangeArrowheads="1"/>
            </p:cNvSpPr>
            <p:nvPr/>
          </p:nvSpPr>
          <p:spPr bwMode="auto">
            <a:xfrm>
              <a:off x="482" y="2600"/>
              <a:ext cx="53"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5" name="Oval 38">
              <a:extLst>
                <a:ext uri="{FF2B5EF4-FFF2-40B4-BE49-F238E27FC236}">
                  <a16:creationId xmlns:a16="http://schemas.microsoft.com/office/drawing/2014/main" id="{D3D6C935-F189-4388-8EA3-518C3E990B0F}"/>
                </a:ext>
              </a:extLst>
            </p:cNvPr>
            <p:cNvSpPr>
              <a:spLocks noChangeArrowheads="1"/>
            </p:cNvSpPr>
            <p:nvPr/>
          </p:nvSpPr>
          <p:spPr bwMode="auto">
            <a:xfrm>
              <a:off x="546" y="2038"/>
              <a:ext cx="54" cy="52"/>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6" name="Oval 39">
              <a:extLst>
                <a:ext uri="{FF2B5EF4-FFF2-40B4-BE49-F238E27FC236}">
                  <a16:creationId xmlns:a16="http://schemas.microsoft.com/office/drawing/2014/main" id="{922EB76B-A7E7-4C85-B277-0E2BD280D527}"/>
                </a:ext>
              </a:extLst>
            </p:cNvPr>
            <p:cNvSpPr>
              <a:spLocks noChangeArrowheads="1"/>
            </p:cNvSpPr>
            <p:nvPr/>
          </p:nvSpPr>
          <p:spPr bwMode="auto">
            <a:xfrm>
              <a:off x="514" y="2380"/>
              <a:ext cx="54" cy="52"/>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7" name="Oval 40">
              <a:extLst>
                <a:ext uri="{FF2B5EF4-FFF2-40B4-BE49-F238E27FC236}">
                  <a16:creationId xmlns:a16="http://schemas.microsoft.com/office/drawing/2014/main" id="{5F63A952-A3B0-46D5-9CA3-7BE502CC600B}"/>
                </a:ext>
              </a:extLst>
            </p:cNvPr>
            <p:cNvSpPr>
              <a:spLocks noChangeArrowheads="1"/>
            </p:cNvSpPr>
            <p:nvPr/>
          </p:nvSpPr>
          <p:spPr bwMode="auto">
            <a:xfrm>
              <a:off x="579" y="2130"/>
              <a:ext cx="53" cy="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8" name="Oval 41">
              <a:extLst>
                <a:ext uri="{FF2B5EF4-FFF2-40B4-BE49-F238E27FC236}">
                  <a16:creationId xmlns:a16="http://schemas.microsoft.com/office/drawing/2014/main" id="{20B9D7C5-2AD8-4CD4-B2F7-DAB04577FB45}"/>
                </a:ext>
              </a:extLst>
            </p:cNvPr>
            <p:cNvSpPr>
              <a:spLocks noChangeArrowheads="1"/>
            </p:cNvSpPr>
            <p:nvPr/>
          </p:nvSpPr>
          <p:spPr bwMode="auto">
            <a:xfrm>
              <a:off x="482" y="2349"/>
              <a:ext cx="53" cy="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49" name="Oval 42">
              <a:extLst>
                <a:ext uri="{FF2B5EF4-FFF2-40B4-BE49-F238E27FC236}">
                  <a16:creationId xmlns:a16="http://schemas.microsoft.com/office/drawing/2014/main" id="{24044AA8-52B0-4CA0-B435-024960FDBBF6}"/>
                </a:ext>
              </a:extLst>
            </p:cNvPr>
            <p:cNvSpPr>
              <a:spLocks noChangeArrowheads="1"/>
            </p:cNvSpPr>
            <p:nvPr/>
          </p:nvSpPr>
          <p:spPr bwMode="auto">
            <a:xfrm>
              <a:off x="514" y="2112"/>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50" name="Oval 43">
              <a:extLst>
                <a:ext uri="{FF2B5EF4-FFF2-40B4-BE49-F238E27FC236}">
                  <a16:creationId xmlns:a16="http://schemas.microsoft.com/office/drawing/2014/main" id="{3B5D2ECD-A3E7-42C4-BE9E-3F67DA1486AC}"/>
                </a:ext>
              </a:extLst>
            </p:cNvPr>
            <p:cNvSpPr>
              <a:spLocks noChangeArrowheads="1"/>
            </p:cNvSpPr>
            <p:nvPr/>
          </p:nvSpPr>
          <p:spPr bwMode="auto">
            <a:xfrm>
              <a:off x="611" y="1844"/>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51" name="Oval 44">
              <a:extLst>
                <a:ext uri="{FF2B5EF4-FFF2-40B4-BE49-F238E27FC236}">
                  <a16:creationId xmlns:a16="http://schemas.microsoft.com/office/drawing/2014/main" id="{0DB23C76-2EE1-40D9-A47F-D2240B35B3FE}"/>
                </a:ext>
              </a:extLst>
            </p:cNvPr>
            <p:cNvSpPr>
              <a:spLocks noChangeArrowheads="1"/>
            </p:cNvSpPr>
            <p:nvPr/>
          </p:nvSpPr>
          <p:spPr bwMode="auto">
            <a:xfrm>
              <a:off x="546" y="1942"/>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52" name="Oval 45">
              <a:extLst>
                <a:ext uri="{FF2B5EF4-FFF2-40B4-BE49-F238E27FC236}">
                  <a16:creationId xmlns:a16="http://schemas.microsoft.com/office/drawing/2014/main" id="{F6D60E93-7518-4DA8-840E-ACE024A27F94}"/>
                </a:ext>
              </a:extLst>
            </p:cNvPr>
            <p:cNvSpPr>
              <a:spLocks noChangeArrowheads="1"/>
            </p:cNvSpPr>
            <p:nvPr/>
          </p:nvSpPr>
          <p:spPr bwMode="auto">
            <a:xfrm>
              <a:off x="531" y="2424"/>
              <a:ext cx="52"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53" name="Oval 46">
              <a:extLst>
                <a:ext uri="{FF2B5EF4-FFF2-40B4-BE49-F238E27FC236}">
                  <a16:creationId xmlns:a16="http://schemas.microsoft.com/office/drawing/2014/main" id="{57C35793-D134-4E2D-A9A2-376883D496BD}"/>
                </a:ext>
              </a:extLst>
            </p:cNvPr>
            <p:cNvSpPr>
              <a:spLocks noChangeArrowheads="1"/>
            </p:cNvSpPr>
            <p:nvPr/>
          </p:nvSpPr>
          <p:spPr bwMode="auto">
            <a:xfrm>
              <a:off x="482" y="1895"/>
              <a:ext cx="53"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54" name="Rectangle 47">
              <a:extLst>
                <a:ext uri="{FF2B5EF4-FFF2-40B4-BE49-F238E27FC236}">
                  <a16:creationId xmlns:a16="http://schemas.microsoft.com/office/drawing/2014/main" id="{25890D46-D513-4B8E-A2CB-97614EE588B4}"/>
                </a:ext>
              </a:extLst>
            </p:cNvPr>
            <p:cNvSpPr>
              <a:spLocks noChangeArrowheads="1"/>
            </p:cNvSpPr>
            <p:nvPr/>
          </p:nvSpPr>
          <p:spPr bwMode="auto">
            <a:xfrm>
              <a:off x="73" y="2623"/>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0.02</a:t>
              </a:r>
              <a:endParaRPr kumimoji="0" lang="en-US" altLang="en-US" sz="1800" b="0" i="0" u="none" strike="noStrike" cap="none" normalizeH="0" baseline="0">
                <a:ln>
                  <a:noFill/>
                </a:ln>
                <a:solidFill>
                  <a:srgbClr val="3E4268"/>
                </a:solidFill>
                <a:effectLst/>
              </a:endParaRPr>
            </a:p>
          </p:txBody>
        </p:sp>
        <p:sp>
          <p:nvSpPr>
            <p:cNvPr id="55" name="Rectangle 48">
              <a:extLst>
                <a:ext uri="{FF2B5EF4-FFF2-40B4-BE49-F238E27FC236}">
                  <a16:creationId xmlns:a16="http://schemas.microsoft.com/office/drawing/2014/main" id="{15BB19B2-013E-445C-81ED-B343B3C59501}"/>
                </a:ext>
              </a:extLst>
            </p:cNvPr>
            <p:cNvSpPr>
              <a:spLocks noChangeArrowheads="1"/>
            </p:cNvSpPr>
            <p:nvPr/>
          </p:nvSpPr>
          <p:spPr bwMode="auto">
            <a:xfrm>
              <a:off x="73" y="2341"/>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0.03</a:t>
              </a:r>
              <a:endParaRPr kumimoji="0" lang="en-US" altLang="en-US" sz="1800" b="0" i="0" u="none" strike="noStrike" cap="none" normalizeH="0" baseline="0">
                <a:ln>
                  <a:noFill/>
                </a:ln>
                <a:solidFill>
                  <a:srgbClr val="3E4268"/>
                </a:solidFill>
                <a:effectLst/>
              </a:endParaRPr>
            </a:p>
          </p:txBody>
        </p:sp>
        <p:sp>
          <p:nvSpPr>
            <p:cNvPr id="56" name="Rectangle 49">
              <a:extLst>
                <a:ext uri="{FF2B5EF4-FFF2-40B4-BE49-F238E27FC236}">
                  <a16:creationId xmlns:a16="http://schemas.microsoft.com/office/drawing/2014/main" id="{75B3DBD3-5FC2-47C9-AD26-04FB5C6EB987}"/>
                </a:ext>
              </a:extLst>
            </p:cNvPr>
            <p:cNvSpPr>
              <a:spLocks noChangeArrowheads="1"/>
            </p:cNvSpPr>
            <p:nvPr/>
          </p:nvSpPr>
          <p:spPr bwMode="auto">
            <a:xfrm>
              <a:off x="73" y="2058"/>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0.04</a:t>
              </a:r>
              <a:endParaRPr kumimoji="0" lang="en-US" altLang="en-US" sz="1800" b="0" i="0" u="none" strike="noStrike" cap="none" normalizeH="0" baseline="0">
                <a:ln>
                  <a:noFill/>
                </a:ln>
                <a:solidFill>
                  <a:srgbClr val="3E4268"/>
                </a:solidFill>
                <a:effectLst/>
              </a:endParaRPr>
            </a:p>
          </p:txBody>
        </p:sp>
        <p:sp>
          <p:nvSpPr>
            <p:cNvPr id="57" name="Rectangle 50">
              <a:extLst>
                <a:ext uri="{FF2B5EF4-FFF2-40B4-BE49-F238E27FC236}">
                  <a16:creationId xmlns:a16="http://schemas.microsoft.com/office/drawing/2014/main" id="{E7AC09C0-60AD-4A3C-BDC8-F2AF820DEFDA}"/>
                </a:ext>
              </a:extLst>
            </p:cNvPr>
            <p:cNvSpPr>
              <a:spLocks noChangeArrowheads="1"/>
            </p:cNvSpPr>
            <p:nvPr/>
          </p:nvSpPr>
          <p:spPr bwMode="auto">
            <a:xfrm>
              <a:off x="73" y="1777"/>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0.05</a:t>
              </a:r>
              <a:endParaRPr kumimoji="0" lang="en-US" altLang="en-US" sz="1800" b="0" i="0" u="none" strike="noStrike" cap="none" normalizeH="0" baseline="0">
                <a:ln>
                  <a:noFill/>
                </a:ln>
                <a:solidFill>
                  <a:srgbClr val="3E4268"/>
                </a:solidFill>
                <a:effectLst/>
              </a:endParaRPr>
            </a:p>
          </p:txBody>
        </p:sp>
        <p:sp>
          <p:nvSpPr>
            <p:cNvPr id="58" name="Rectangle 51">
              <a:extLst>
                <a:ext uri="{FF2B5EF4-FFF2-40B4-BE49-F238E27FC236}">
                  <a16:creationId xmlns:a16="http://schemas.microsoft.com/office/drawing/2014/main" id="{7FCF394E-433B-492F-BCB4-3452F5DD449B}"/>
                </a:ext>
              </a:extLst>
            </p:cNvPr>
            <p:cNvSpPr>
              <a:spLocks noChangeArrowheads="1"/>
            </p:cNvSpPr>
            <p:nvPr/>
          </p:nvSpPr>
          <p:spPr bwMode="auto">
            <a:xfrm>
              <a:off x="73" y="1494"/>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0.06</a:t>
              </a:r>
              <a:endParaRPr kumimoji="0" lang="en-US" altLang="en-US" sz="1800" b="0" i="0" u="none" strike="noStrike" cap="none" normalizeH="0" baseline="0">
                <a:ln>
                  <a:noFill/>
                </a:ln>
                <a:solidFill>
                  <a:srgbClr val="3E4268"/>
                </a:solidFill>
                <a:effectLst/>
              </a:endParaRPr>
            </a:p>
          </p:txBody>
        </p:sp>
        <p:sp>
          <p:nvSpPr>
            <p:cNvPr id="59" name="Line 52">
              <a:extLst>
                <a:ext uri="{FF2B5EF4-FFF2-40B4-BE49-F238E27FC236}">
                  <a16:creationId xmlns:a16="http://schemas.microsoft.com/office/drawing/2014/main" id="{B5586088-3464-4E82-9798-C435865F9949}"/>
                </a:ext>
              </a:extLst>
            </p:cNvPr>
            <p:cNvSpPr>
              <a:spLocks noChangeShapeType="1"/>
            </p:cNvSpPr>
            <p:nvPr/>
          </p:nvSpPr>
          <p:spPr bwMode="auto">
            <a:xfrm>
              <a:off x="218" y="2658"/>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0" name="Line 53">
              <a:extLst>
                <a:ext uri="{FF2B5EF4-FFF2-40B4-BE49-F238E27FC236}">
                  <a16:creationId xmlns:a16="http://schemas.microsoft.com/office/drawing/2014/main" id="{0C8D22C0-4101-45B2-8CA5-51EB4846AC13}"/>
                </a:ext>
              </a:extLst>
            </p:cNvPr>
            <p:cNvSpPr>
              <a:spLocks noChangeShapeType="1"/>
            </p:cNvSpPr>
            <p:nvPr/>
          </p:nvSpPr>
          <p:spPr bwMode="auto">
            <a:xfrm>
              <a:off x="218" y="2376"/>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1" name="Line 54">
              <a:extLst>
                <a:ext uri="{FF2B5EF4-FFF2-40B4-BE49-F238E27FC236}">
                  <a16:creationId xmlns:a16="http://schemas.microsoft.com/office/drawing/2014/main" id="{61B656A6-D95C-4062-AAB7-29C890543CB5}"/>
                </a:ext>
              </a:extLst>
            </p:cNvPr>
            <p:cNvSpPr>
              <a:spLocks noChangeShapeType="1"/>
            </p:cNvSpPr>
            <p:nvPr/>
          </p:nvSpPr>
          <p:spPr bwMode="auto">
            <a:xfrm>
              <a:off x="218" y="2093"/>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2" name="Line 55">
              <a:extLst>
                <a:ext uri="{FF2B5EF4-FFF2-40B4-BE49-F238E27FC236}">
                  <a16:creationId xmlns:a16="http://schemas.microsoft.com/office/drawing/2014/main" id="{DB292C0F-5500-4A44-BB0F-420F157B9D53}"/>
                </a:ext>
              </a:extLst>
            </p:cNvPr>
            <p:cNvSpPr>
              <a:spLocks noChangeShapeType="1"/>
            </p:cNvSpPr>
            <p:nvPr/>
          </p:nvSpPr>
          <p:spPr bwMode="auto">
            <a:xfrm>
              <a:off x="218" y="1812"/>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3" name="Line 56">
              <a:extLst>
                <a:ext uri="{FF2B5EF4-FFF2-40B4-BE49-F238E27FC236}">
                  <a16:creationId xmlns:a16="http://schemas.microsoft.com/office/drawing/2014/main" id="{34E72BEF-7390-4644-9E8C-C1E1B91C16D3}"/>
                </a:ext>
              </a:extLst>
            </p:cNvPr>
            <p:cNvSpPr>
              <a:spLocks noChangeShapeType="1"/>
            </p:cNvSpPr>
            <p:nvPr/>
          </p:nvSpPr>
          <p:spPr bwMode="auto">
            <a:xfrm>
              <a:off x="218" y="1529"/>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49" name="Line 57">
              <a:extLst>
                <a:ext uri="{FF2B5EF4-FFF2-40B4-BE49-F238E27FC236}">
                  <a16:creationId xmlns:a16="http://schemas.microsoft.com/office/drawing/2014/main" id="{1BA6D4C3-2862-437E-8FEE-80236691CA1A}"/>
                </a:ext>
              </a:extLst>
            </p:cNvPr>
            <p:cNvSpPr>
              <a:spLocks noChangeShapeType="1"/>
            </p:cNvSpPr>
            <p:nvPr/>
          </p:nvSpPr>
          <p:spPr bwMode="auto">
            <a:xfrm flipV="1">
              <a:off x="298" y="2683"/>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50" name="Line 58">
              <a:extLst>
                <a:ext uri="{FF2B5EF4-FFF2-40B4-BE49-F238E27FC236}">
                  <a16:creationId xmlns:a16="http://schemas.microsoft.com/office/drawing/2014/main" id="{C572D8CA-05B8-4437-9974-16D617FE470D}"/>
                </a:ext>
              </a:extLst>
            </p:cNvPr>
            <p:cNvSpPr>
              <a:spLocks noChangeShapeType="1"/>
            </p:cNvSpPr>
            <p:nvPr/>
          </p:nvSpPr>
          <p:spPr bwMode="auto">
            <a:xfrm flipV="1">
              <a:off x="622" y="2683"/>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51" name="Line 59">
              <a:extLst>
                <a:ext uri="{FF2B5EF4-FFF2-40B4-BE49-F238E27FC236}">
                  <a16:creationId xmlns:a16="http://schemas.microsoft.com/office/drawing/2014/main" id="{422DC1DE-C78B-48E8-A5E6-E01B5641E1E3}"/>
                </a:ext>
              </a:extLst>
            </p:cNvPr>
            <p:cNvSpPr>
              <a:spLocks noChangeShapeType="1"/>
            </p:cNvSpPr>
            <p:nvPr/>
          </p:nvSpPr>
          <p:spPr bwMode="auto">
            <a:xfrm flipV="1">
              <a:off x="945" y="2683"/>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52" name="Line 60">
              <a:extLst>
                <a:ext uri="{FF2B5EF4-FFF2-40B4-BE49-F238E27FC236}">
                  <a16:creationId xmlns:a16="http://schemas.microsoft.com/office/drawing/2014/main" id="{BBFAB59D-D6F0-496B-A8C1-C0D9F8904DC2}"/>
                </a:ext>
              </a:extLst>
            </p:cNvPr>
            <p:cNvSpPr>
              <a:spLocks noChangeShapeType="1"/>
            </p:cNvSpPr>
            <p:nvPr/>
          </p:nvSpPr>
          <p:spPr bwMode="auto">
            <a:xfrm flipV="1">
              <a:off x="1268" y="2683"/>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53" name="Line 61">
              <a:extLst>
                <a:ext uri="{FF2B5EF4-FFF2-40B4-BE49-F238E27FC236}">
                  <a16:creationId xmlns:a16="http://schemas.microsoft.com/office/drawing/2014/main" id="{71DBDC56-0A0B-46C0-B69A-445F949D2F9C}"/>
                </a:ext>
              </a:extLst>
            </p:cNvPr>
            <p:cNvSpPr>
              <a:spLocks noChangeShapeType="1"/>
            </p:cNvSpPr>
            <p:nvPr/>
          </p:nvSpPr>
          <p:spPr bwMode="auto">
            <a:xfrm flipV="1">
              <a:off x="1590" y="2683"/>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54" name="Rectangle 62">
              <a:extLst>
                <a:ext uri="{FF2B5EF4-FFF2-40B4-BE49-F238E27FC236}">
                  <a16:creationId xmlns:a16="http://schemas.microsoft.com/office/drawing/2014/main" id="{1E5567A3-49BC-4489-B40E-DB7CFD05AD6C}"/>
                </a:ext>
              </a:extLst>
            </p:cNvPr>
            <p:cNvSpPr>
              <a:spLocks noChangeArrowheads="1"/>
            </p:cNvSpPr>
            <p:nvPr/>
          </p:nvSpPr>
          <p:spPr bwMode="auto">
            <a:xfrm>
              <a:off x="270" y="2695"/>
              <a:ext cx="2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a:t>
              </a:r>
              <a:endParaRPr kumimoji="0" lang="en-US" altLang="en-US" sz="1800" b="0" i="0" u="none" strike="noStrike" cap="none" normalizeH="0" baseline="0">
                <a:ln>
                  <a:noFill/>
                </a:ln>
                <a:solidFill>
                  <a:srgbClr val="3E4268"/>
                </a:solidFill>
                <a:effectLst/>
              </a:endParaRPr>
            </a:p>
          </p:txBody>
        </p:sp>
        <p:sp>
          <p:nvSpPr>
            <p:cNvPr id="655" name="Rectangle 63">
              <a:extLst>
                <a:ext uri="{FF2B5EF4-FFF2-40B4-BE49-F238E27FC236}">
                  <a16:creationId xmlns:a16="http://schemas.microsoft.com/office/drawing/2014/main" id="{4C786C44-545C-4A9F-907B-7B6A32752652}"/>
                </a:ext>
              </a:extLst>
            </p:cNvPr>
            <p:cNvSpPr>
              <a:spLocks noChangeArrowheads="1"/>
            </p:cNvSpPr>
            <p:nvPr/>
          </p:nvSpPr>
          <p:spPr bwMode="auto">
            <a:xfrm>
              <a:off x="578" y="2695"/>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20</a:t>
              </a:r>
              <a:endParaRPr kumimoji="0" lang="en-US" altLang="en-US" sz="1800" b="0" i="0" u="none" strike="noStrike" cap="none" normalizeH="0" baseline="0">
                <a:ln>
                  <a:noFill/>
                </a:ln>
                <a:solidFill>
                  <a:srgbClr val="3E4268"/>
                </a:solidFill>
                <a:effectLst/>
              </a:endParaRPr>
            </a:p>
          </p:txBody>
        </p:sp>
        <p:sp>
          <p:nvSpPr>
            <p:cNvPr id="656" name="Rectangle 64">
              <a:extLst>
                <a:ext uri="{FF2B5EF4-FFF2-40B4-BE49-F238E27FC236}">
                  <a16:creationId xmlns:a16="http://schemas.microsoft.com/office/drawing/2014/main" id="{A329A24A-41E8-4B63-BAB4-27875E727E0D}"/>
                </a:ext>
              </a:extLst>
            </p:cNvPr>
            <p:cNvSpPr>
              <a:spLocks noChangeArrowheads="1"/>
            </p:cNvSpPr>
            <p:nvPr/>
          </p:nvSpPr>
          <p:spPr bwMode="auto">
            <a:xfrm>
              <a:off x="900" y="2695"/>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40</a:t>
              </a:r>
              <a:endParaRPr kumimoji="0" lang="en-US" altLang="en-US" sz="1800" b="0" i="0" u="none" strike="noStrike" cap="none" normalizeH="0" baseline="0">
                <a:ln>
                  <a:noFill/>
                </a:ln>
                <a:solidFill>
                  <a:srgbClr val="3E4268"/>
                </a:solidFill>
                <a:effectLst/>
              </a:endParaRPr>
            </a:p>
          </p:txBody>
        </p:sp>
        <p:sp>
          <p:nvSpPr>
            <p:cNvPr id="657" name="Rectangle 65">
              <a:extLst>
                <a:ext uri="{FF2B5EF4-FFF2-40B4-BE49-F238E27FC236}">
                  <a16:creationId xmlns:a16="http://schemas.microsoft.com/office/drawing/2014/main" id="{24DFCC92-E46A-46D7-B26F-4046B5476913}"/>
                </a:ext>
              </a:extLst>
            </p:cNvPr>
            <p:cNvSpPr>
              <a:spLocks noChangeArrowheads="1"/>
            </p:cNvSpPr>
            <p:nvPr/>
          </p:nvSpPr>
          <p:spPr bwMode="auto">
            <a:xfrm>
              <a:off x="1225" y="2695"/>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60</a:t>
              </a:r>
              <a:endParaRPr kumimoji="0" lang="en-US" altLang="en-US" sz="1800" b="0" i="0" u="none" strike="noStrike" cap="none" normalizeH="0" baseline="0">
                <a:ln>
                  <a:noFill/>
                </a:ln>
                <a:solidFill>
                  <a:srgbClr val="3E4268"/>
                </a:solidFill>
                <a:effectLst/>
              </a:endParaRPr>
            </a:p>
          </p:txBody>
        </p:sp>
        <p:sp>
          <p:nvSpPr>
            <p:cNvPr id="658" name="Rectangle 66">
              <a:extLst>
                <a:ext uri="{FF2B5EF4-FFF2-40B4-BE49-F238E27FC236}">
                  <a16:creationId xmlns:a16="http://schemas.microsoft.com/office/drawing/2014/main" id="{0FAA8E70-125C-4A0A-9305-D335C9806A5C}"/>
                </a:ext>
              </a:extLst>
            </p:cNvPr>
            <p:cNvSpPr>
              <a:spLocks noChangeArrowheads="1"/>
            </p:cNvSpPr>
            <p:nvPr/>
          </p:nvSpPr>
          <p:spPr bwMode="auto">
            <a:xfrm>
              <a:off x="1547" y="2695"/>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80</a:t>
              </a:r>
              <a:endParaRPr kumimoji="0" lang="en-US" altLang="en-US" sz="1800" b="0" i="0" u="none" strike="noStrike" cap="none" normalizeH="0" baseline="0">
                <a:ln>
                  <a:noFill/>
                </a:ln>
                <a:solidFill>
                  <a:srgbClr val="3E4268"/>
                </a:solidFill>
                <a:effectLst/>
              </a:endParaRPr>
            </a:p>
          </p:txBody>
        </p:sp>
        <p:sp>
          <p:nvSpPr>
            <p:cNvPr id="659" name="Rectangle 67">
              <a:extLst>
                <a:ext uri="{FF2B5EF4-FFF2-40B4-BE49-F238E27FC236}">
                  <a16:creationId xmlns:a16="http://schemas.microsoft.com/office/drawing/2014/main" id="{0A167763-F014-4F18-B334-C5BAA8A9B9B3}"/>
                </a:ext>
              </a:extLst>
            </p:cNvPr>
            <p:cNvSpPr>
              <a:spLocks noChangeArrowheads="1"/>
            </p:cNvSpPr>
            <p:nvPr/>
          </p:nvSpPr>
          <p:spPr bwMode="auto">
            <a:xfrm>
              <a:off x="702" y="2755"/>
              <a:ext cx="383"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E4268"/>
                  </a:solidFill>
                  <a:effectLst/>
                  <a:latin typeface="Century Gothic" panose="020B0502020202020204" pitchFamily="34" charset="0"/>
                </a:rPr>
                <a:t>Soil Texture (%)</a:t>
              </a:r>
              <a:endParaRPr kumimoji="0" lang="en-US" altLang="en-US" sz="1800" b="0" i="0" u="none" strike="noStrike" cap="none" normalizeH="0" baseline="0">
                <a:ln>
                  <a:noFill/>
                </a:ln>
                <a:solidFill>
                  <a:srgbClr val="3E4268"/>
                </a:solidFill>
                <a:effectLst/>
              </a:endParaRPr>
            </a:p>
          </p:txBody>
        </p:sp>
        <p:sp>
          <p:nvSpPr>
            <p:cNvPr id="660" name="Rectangle 68">
              <a:extLst>
                <a:ext uri="{FF2B5EF4-FFF2-40B4-BE49-F238E27FC236}">
                  <a16:creationId xmlns:a16="http://schemas.microsoft.com/office/drawing/2014/main" id="{78F590EB-69CB-42A0-94B5-7FBD734C2C45}"/>
                </a:ext>
              </a:extLst>
            </p:cNvPr>
            <p:cNvSpPr>
              <a:spLocks noChangeArrowheads="1"/>
            </p:cNvSpPr>
            <p:nvPr/>
          </p:nvSpPr>
          <p:spPr bwMode="auto">
            <a:xfrm rot="16200000">
              <a:off x="-38" y="2019"/>
              <a:ext cx="13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E4268"/>
                  </a:solidFill>
                  <a:effectLst/>
                  <a:latin typeface="Century Gothic" panose="020B0502020202020204" pitchFamily="34" charset="0"/>
                </a:rPr>
                <a:t>RMSE</a:t>
              </a:r>
              <a:endParaRPr kumimoji="0" lang="en-US" altLang="en-US" sz="1800" b="0" i="0" u="none" strike="noStrike" cap="none" normalizeH="0" baseline="0" dirty="0">
                <a:ln>
                  <a:noFill/>
                </a:ln>
                <a:solidFill>
                  <a:srgbClr val="3E4268"/>
                </a:solidFill>
                <a:effectLst/>
              </a:endParaRPr>
            </a:p>
          </p:txBody>
        </p:sp>
        <p:sp>
          <p:nvSpPr>
            <p:cNvPr id="677" name="Rectangle 85">
              <a:extLst>
                <a:ext uri="{FF2B5EF4-FFF2-40B4-BE49-F238E27FC236}">
                  <a16:creationId xmlns:a16="http://schemas.microsoft.com/office/drawing/2014/main" id="{1F16F81E-BBD1-4F83-AC59-715467FAFDC0}"/>
                </a:ext>
              </a:extLst>
            </p:cNvPr>
            <p:cNvSpPr>
              <a:spLocks noChangeArrowheads="1"/>
            </p:cNvSpPr>
            <p:nvPr/>
          </p:nvSpPr>
          <p:spPr bwMode="auto">
            <a:xfrm>
              <a:off x="233" y="1313"/>
              <a:ext cx="15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Clay</a:t>
              </a:r>
              <a:endParaRPr kumimoji="0" lang="en-US" altLang="en-US" sz="2400" b="0" i="0" u="none" strike="noStrike" cap="none" normalizeH="0" baseline="0">
                <a:ln>
                  <a:noFill/>
                </a:ln>
                <a:solidFill>
                  <a:srgbClr val="3E4268"/>
                </a:solidFill>
                <a:effectLst/>
              </a:endParaRPr>
            </a:p>
          </p:txBody>
        </p:sp>
        <p:sp>
          <p:nvSpPr>
            <p:cNvPr id="678" name="Rectangle 86">
              <a:extLst>
                <a:ext uri="{FF2B5EF4-FFF2-40B4-BE49-F238E27FC236}">
                  <a16:creationId xmlns:a16="http://schemas.microsoft.com/office/drawing/2014/main" id="{660BB028-5EA6-49F1-8C06-6853ABA8EF91}"/>
                </a:ext>
              </a:extLst>
            </p:cNvPr>
            <p:cNvSpPr>
              <a:spLocks noChangeArrowheads="1"/>
            </p:cNvSpPr>
            <p:nvPr/>
          </p:nvSpPr>
          <p:spPr bwMode="auto">
            <a:xfrm>
              <a:off x="233" y="1213"/>
              <a:ext cx="65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3E4268"/>
                  </a:solidFill>
                  <a:effectLst/>
                  <a:latin typeface="Century Gothic" panose="020B0502020202020204" pitchFamily="34" charset="0"/>
                </a:rPr>
                <a:t>Soil Texture Analysis</a:t>
              </a:r>
              <a:endParaRPr kumimoji="0" lang="en-US" altLang="en-US" sz="2400" b="0" i="0" u="none" strike="noStrike" cap="none" normalizeH="0" baseline="0" dirty="0">
                <a:ln>
                  <a:noFill/>
                </a:ln>
                <a:solidFill>
                  <a:srgbClr val="3E4268"/>
                </a:solidFill>
                <a:effectLst/>
              </a:endParaRPr>
            </a:p>
          </p:txBody>
        </p:sp>
      </p:grpSp>
      <p:grpSp>
        <p:nvGrpSpPr>
          <p:cNvPr id="679" name="Group 89">
            <a:extLst>
              <a:ext uri="{FF2B5EF4-FFF2-40B4-BE49-F238E27FC236}">
                <a16:creationId xmlns:a16="http://schemas.microsoft.com/office/drawing/2014/main" id="{89557910-5C8D-41A6-AAA1-6C27634600FD}"/>
              </a:ext>
            </a:extLst>
          </p:cNvPr>
          <p:cNvGrpSpPr>
            <a:grpSpLocks noChangeAspect="1"/>
          </p:cNvGrpSpPr>
          <p:nvPr/>
        </p:nvGrpSpPr>
        <p:grpSpPr bwMode="auto">
          <a:xfrm>
            <a:off x="3700062" y="1882015"/>
            <a:ext cx="4809903" cy="3192600"/>
            <a:chOff x="2441" y="1248"/>
            <a:chExt cx="2519" cy="1672"/>
          </a:xfrm>
        </p:grpSpPr>
        <p:sp>
          <p:nvSpPr>
            <p:cNvPr id="680" name="AutoShape 88">
              <a:extLst>
                <a:ext uri="{FF2B5EF4-FFF2-40B4-BE49-F238E27FC236}">
                  <a16:creationId xmlns:a16="http://schemas.microsoft.com/office/drawing/2014/main" id="{87D69461-94EC-47E2-A146-591F7759CF4C}"/>
                </a:ext>
              </a:extLst>
            </p:cNvPr>
            <p:cNvSpPr>
              <a:spLocks noChangeAspect="1" noChangeArrowheads="1" noTextEdit="1"/>
            </p:cNvSpPr>
            <p:nvPr/>
          </p:nvSpPr>
          <p:spPr bwMode="auto">
            <a:xfrm>
              <a:off x="2460" y="1248"/>
              <a:ext cx="2500" cy="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1" name="Rectangle 90">
              <a:extLst>
                <a:ext uri="{FF2B5EF4-FFF2-40B4-BE49-F238E27FC236}">
                  <a16:creationId xmlns:a16="http://schemas.microsoft.com/office/drawing/2014/main" id="{94546042-AC0E-41F7-B09D-322A81C9938B}"/>
                </a:ext>
              </a:extLst>
            </p:cNvPr>
            <p:cNvSpPr>
              <a:spLocks noChangeArrowheads="1"/>
            </p:cNvSpPr>
            <p:nvPr/>
          </p:nvSpPr>
          <p:spPr bwMode="auto">
            <a:xfrm>
              <a:off x="2460" y="1248"/>
              <a:ext cx="2493" cy="1662"/>
            </a:xfrm>
            <a:prstGeom prst="rect">
              <a:avLst/>
            </a:prstGeom>
            <a:solidFill>
              <a:srgbClr val="FFFFFF"/>
            </a:solidFill>
            <a:ln w="952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3E4268"/>
                </a:solidFill>
              </a:endParaRPr>
            </a:p>
          </p:txBody>
        </p:sp>
        <p:sp>
          <p:nvSpPr>
            <p:cNvPr id="682" name="Rectangle 91">
              <a:extLst>
                <a:ext uri="{FF2B5EF4-FFF2-40B4-BE49-F238E27FC236}">
                  <a16:creationId xmlns:a16="http://schemas.microsoft.com/office/drawing/2014/main" id="{0C5E5E02-8BD4-48EA-B3FF-E14F94B210F8}"/>
                </a:ext>
              </a:extLst>
            </p:cNvPr>
            <p:cNvSpPr>
              <a:spLocks noChangeArrowheads="1"/>
            </p:cNvSpPr>
            <p:nvPr/>
          </p:nvSpPr>
          <p:spPr bwMode="auto">
            <a:xfrm>
              <a:off x="2694" y="1468"/>
              <a:ext cx="1421" cy="1262"/>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3" name="Line 92">
              <a:extLst>
                <a:ext uri="{FF2B5EF4-FFF2-40B4-BE49-F238E27FC236}">
                  <a16:creationId xmlns:a16="http://schemas.microsoft.com/office/drawing/2014/main" id="{4F062E82-877C-49AF-8DB9-493E612E9796}"/>
                </a:ext>
              </a:extLst>
            </p:cNvPr>
            <p:cNvSpPr>
              <a:spLocks noChangeShapeType="1"/>
            </p:cNvSpPr>
            <p:nvPr/>
          </p:nvSpPr>
          <p:spPr bwMode="auto">
            <a:xfrm>
              <a:off x="2694" y="2564"/>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4" name="Line 93">
              <a:extLst>
                <a:ext uri="{FF2B5EF4-FFF2-40B4-BE49-F238E27FC236}">
                  <a16:creationId xmlns:a16="http://schemas.microsoft.com/office/drawing/2014/main" id="{BAED6052-4F4A-4BBC-9E77-EE207B01B7AE}"/>
                </a:ext>
              </a:extLst>
            </p:cNvPr>
            <p:cNvSpPr>
              <a:spLocks noChangeShapeType="1"/>
            </p:cNvSpPr>
            <p:nvPr/>
          </p:nvSpPr>
          <p:spPr bwMode="auto">
            <a:xfrm>
              <a:off x="2694" y="2281"/>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5" name="Line 94">
              <a:extLst>
                <a:ext uri="{FF2B5EF4-FFF2-40B4-BE49-F238E27FC236}">
                  <a16:creationId xmlns:a16="http://schemas.microsoft.com/office/drawing/2014/main" id="{F476FC7E-F931-4809-8D6C-33C63F9413C9}"/>
                </a:ext>
              </a:extLst>
            </p:cNvPr>
            <p:cNvSpPr>
              <a:spLocks noChangeShapeType="1"/>
            </p:cNvSpPr>
            <p:nvPr/>
          </p:nvSpPr>
          <p:spPr bwMode="auto">
            <a:xfrm>
              <a:off x="2694" y="2000"/>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6" name="Line 95">
              <a:extLst>
                <a:ext uri="{FF2B5EF4-FFF2-40B4-BE49-F238E27FC236}">
                  <a16:creationId xmlns:a16="http://schemas.microsoft.com/office/drawing/2014/main" id="{A38B699C-66A0-4F91-9D1F-6912A773FB00}"/>
                </a:ext>
              </a:extLst>
            </p:cNvPr>
            <p:cNvSpPr>
              <a:spLocks noChangeShapeType="1"/>
            </p:cNvSpPr>
            <p:nvPr/>
          </p:nvSpPr>
          <p:spPr bwMode="auto">
            <a:xfrm>
              <a:off x="2694" y="1718"/>
              <a:ext cx="1421"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7" name="Line 96">
              <a:extLst>
                <a:ext uri="{FF2B5EF4-FFF2-40B4-BE49-F238E27FC236}">
                  <a16:creationId xmlns:a16="http://schemas.microsoft.com/office/drawing/2014/main" id="{3283A462-816B-465B-AD45-3B5E3E3BC614}"/>
                </a:ext>
              </a:extLst>
            </p:cNvPr>
            <p:cNvSpPr>
              <a:spLocks noChangeShapeType="1"/>
            </p:cNvSpPr>
            <p:nvPr/>
          </p:nvSpPr>
          <p:spPr bwMode="auto">
            <a:xfrm flipV="1">
              <a:off x="2920" y="1468"/>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8" name="Line 97">
              <a:extLst>
                <a:ext uri="{FF2B5EF4-FFF2-40B4-BE49-F238E27FC236}">
                  <a16:creationId xmlns:a16="http://schemas.microsoft.com/office/drawing/2014/main" id="{59893F0D-BA6A-470F-9218-147C54009A5A}"/>
                </a:ext>
              </a:extLst>
            </p:cNvPr>
            <p:cNvSpPr>
              <a:spLocks noChangeShapeType="1"/>
            </p:cNvSpPr>
            <p:nvPr/>
          </p:nvSpPr>
          <p:spPr bwMode="auto">
            <a:xfrm flipV="1">
              <a:off x="3243" y="1468"/>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89" name="Line 98">
              <a:extLst>
                <a:ext uri="{FF2B5EF4-FFF2-40B4-BE49-F238E27FC236}">
                  <a16:creationId xmlns:a16="http://schemas.microsoft.com/office/drawing/2014/main" id="{DB8BAE45-CB4C-4E3B-8632-F01310812818}"/>
                </a:ext>
              </a:extLst>
            </p:cNvPr>
            <p:cNvSpPr>
              <a:spLocks noChangeShapeType="1"/>
            </p:cNvSpPr>
            <p:nvPr/>
          </p:nvSpPr>
          <p:spPr bwMode="auto">
            <a:xfrm flipV="1">
              <a:off x="3567" y="1468"/>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0" name="Line 99">
              <a:extLst>
                <a:ext uri="{FF2B5EF4-FFF2-40B4-BE49-F238E27FC236}">
                  <a16:creationId xmlns:a16="http://schemas.microsoft.com/office/drawing/2014/main" id="{F979DC93-563F-4B49-A092-1CDAE2BB9E6C}"/>
                </a:ext>
              </a:extLst>
            </p:cNvPr>
            <p:cNvSpPr>
              <a:spLocks noChangeShapeType="1"/>
            </p:cNvSpPr>
            <p:nvPr/>
          </p:nvSpPr>
          <p:spPr bwMode="auto">
            <a:xfrm flipV="1">
              <a:off x="3890" y="1468"/>
              <a:ext cx="0" cy="1262"/>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1" name="Line 100">
              <a:extLst>
                <a:ext uri="{FF2B5EF4-FFF2-40B4-BE49-F238E27FC236}">
                  <a16:creationId xmlns:a16="http://schemas.microsoft.com/office/drawing/2014/main" id="{42137CA8-8ED5-42C1-A0BC-D58EA1E3B0B1}"/>
                </a:ext>
              </a:extLst>
            </p:cNvPr>
            <p:cNvSpPr>
              <a:spLocks noChangeShapeType="1"/>
            </p:cNvSpPr>
            <p:nvPr/>
          </p:nvSpPr>
          <p:spPr bwMode="auto">
            <a:xfrm>
              <a:off x="2694" y="2705"/>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2" name="Line 101">
              <a:extLst>
                <a:ext uri="{FF2B5EF4-FFF2-40B4-BE49-F238E27FC236}">
                  <a16:creationId xmlns:a16="http://schemas.microsoft.com/office/drawing/2014/main" id="{90A24D66-D070-4E25-93D3-1B94E465167A}"/>
                </a:ext>
              </a:extLst>
            </p:cNvPr>
            <p:cNvSpPr>
              <a:spLocks noChangeShapeType="1"/>
            </p:cNvSpPr>
            <p:nvPr/>
          </p:nvSpPr>
          <p:spPr bwMode="auto">
            <a:xfrm>
              <a:off x="2694" y="2423"/>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3" name="Line 102">
              <a:extLst>
                <a:ext uri="{FF2B5EF4-FFF2-40B4-BE49-F238E27FC236}">
                  <a16:creationId xmlns:a16="http://schemas.microsoft.com/office/drawing/2014/main" id="{9EEC639D-EB07-404C-A07E-C5FA0379EC69}"/>
                </a:ext>
              </a:extLst>
            </p:cNvPr>
            <p:cNvSpPr>
              <a:spLocks noChangeShapeType="1"/>
            </p:cNvSpPr>
            <p:nvPr/>
          </p:nvSpPr>
          <p:spPr bwMode="auto">
            <a:xfrm>
              <a:off x="2694" y="2140"/>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4" name="Line 103">
              <a:extLst>
                <a:ext uri="{FF2B5EF4-FFF2-40B4-BE49-F238E27FC236}">
                  <a16:creationId xmlns:a16="http://schemas.microsoft.com/office/drawing/2014/main" id="{406D8ED8-7876-4A43-827C-2F18C5ED8997}"/>
                </a:ext>
              </a:extLst>
            </p:cNvPr>
            <p:cNvSpPr>
              <a:spLocks noChangeShapeType="1"/>
            </p:cNvSpPr>
            <p:nvPr/>
          </p:nvSpPr>
          <p:spPr bwMode="auto">
            <a:xfrm>
              <a:off x="2694" y="1859"/>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5" name="Line 104">
              <a:extLst>
                <a:ext uri="{FF2B5EF4-FFF2-40B4-BE49-F238E27FC236}">
                  <a16:creationId xmlns:a16="http://schemas.microsoft.com/office/drawing/2014/main" id="{115F054D-50AD-4A9C-A743-EAE7F250BFF5}"/>
                </a:ext>
              </a:extLst>
            </p:cNvPr>
            <p:cNvSpPr>
              <a:spLocks noChangeShapeType="1"/>
            </p:cNvSpPr>
            <p:nvPr/>
          </p:nvSpPr>
          <p:spPr bwMode="auto">
            <a:xfrm>
              <a:off x="2694" y="1576"/>
              <a:ext cx="1421"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6" name="Line 105">
              <a:extLst>
                <a:ext uri="{FF2B5EF4-FFF2-40B4-BE49-F238E27FC236}">
                  <a16:creationId xmlns:a16="http://schemas.microsoft.com/office/drawing/2014/main" id="{8F2F93CF-E84C-46C4-9F6F-76B0BE1E06E1}"/>
                </a:ext>
              </a:extLst>
            </p:cNvPr>
            <p:cNvSpPr>
              <a:spLocks noChangeShapeType="1"/>
            </p:cNvSpPr>
            <p:nvPr/>
          </p:nvSpPr>
          <p:spPr bwMode="auto">
            <a:xfrm flipV="1">
              <a:off x="2758" y="1468"/>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7" name="Line 106">
              <a:extLst>
                <a:ext uri="{FF2B5EF4-FFF2-40B4-BE49-F238E27FC236}">
                  <a16:creationId xmlns:a16="http://schemas.microsoft.com/office/drawing/2014/main" id="{42B4CE48-397D-427E-A90D-F81D33A669DA}"/>
                </a:ext>
              </a:extLst>
            </p:cNvPr>
            <p:cNvSpPr>
              <a:spLocks noChangeShapeType="1"/>
            </p:cNvSpPr>
            <p:nvPr/>
          </p:nvSpPr>
          <p:spPr bwMode="auto">
            <a:xfrm flipV="1">
              <a:off x="3082" y="1468"/>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8" name="Line 107">
              <a:extLst>
                <a:ext uri="{FF2B5EF4-FFF2-40B4-BE49-F238E27FC236}">
                  <a16:creationId xmlns:a16="http://schemas.microsoft.com/office/drawing/2014/main" id="{988CB960-337D-4022-81E5-2190A6BBA482}"/>
                </a:ext>
              </a:extLst>
            </p:cNvPr>
            <p:cNvSpPr>
              <a:spLocks noChangeShapeType="1"/>
            </p:cNvSpPr>
            <p:nvPr/>
          </p:nvSpPr>
          <p:spPr bwMode="auto">
            <a:xfrm flipV="1">
              <a:off x="3405" y="1468"/>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699" name="Line 108">
              <a:extLst>
                <a:ext uri="{FF2B5EF4-FFF2-40B4-BE49-F238E27FC236}">
                  <a16:creationId xmlns:a16="http://schemas.microsoft.com/office/drawing/2014/main" id="{E78FE5FD-69E7-4C8E-B9D9-24F13868E4D5}"/>
                </a:ext>
              </a:extLst>
            </p:cNvPr>
            <p:cNvSpPr>
              <a:spLocks noChangeShapeType="1"/>
            </p:cNvSpPr>
            <p:nvPr/>
          </p:nvSpPr>
          <p:spPr bwMode="auto">
            <a:xfrm flipV="1">
              <a:off x="3728" y="1468"/>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0" name="Line 109">
              <a:extLst>
                <a:ext uri="{FF2B5EF4-FFF2-40B4-BE49-F238E27FC236}">
                  <a16:creationId xmlns:a16="http://schemas.microsoft.com/office/drawing/2014/main" id="{E09605AC-190A-4628-8F92-9A80FDAB7B56}"/>
                </a:ext>
              </a:extLst>
            </p:cNvPr>
            <p:cNvSpPr>
              <a:spLocks noChangeShapeType="1"/>
            </p:cNvSpPr>
            <p:nvPr/>
          </p:nvSpPr>
          <p:spPr bwMode="auto">
            <a:xfrm flipV="1">
              <a:off x="4050" y="1468"/>
              <a:ext cx="0" cy="126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1" name="Oval 110">
              <a:extLst>
                <a:ext uri="{FF2B5EF4-FFF2-40B4-BE49-F238E27FC236}">
                  <a16:creationId xmlns:a16="http://schemas.microsoft.com/office/drawing/2014/main" id="{A59026BC-71E5-474F-819B-E51F878DCEC8}"/>
                </a:ext>
              </a:extLst>
            </p:cNvPr>
            <p:cNvSpPr>
              <a:spLocks noChangeArrowheads="1"/>
            </p:cNvSpPr>
            <p:nvPr/>
          </p:nvSpPr>
          <p:spPr bwMode="auto">
            <a:xfrm>
              <a:off x="3653" y="2094"/>
              <a:ext cx="52"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2" name="Oval 111">
              <a:extLst>
                <a:ext uri="{FF2B5EF4-FFF2-40B4-BE49-F238E27FC236}">
                  <a16:creationId xmlns:a16="http://schemas.microsoft.com/office/drawing/2014/main" id="{B34B5751-02E6-4B30-8BE3-FCB2A7870212}"/>
                </a:ext>
              </a:extLst>
            </p:cNvPr>
            <p:cNvSpPr>
              <a:spLocks noChangeArrowheads="1"/>
            </p:cNvSpPr>
            <p:nvPr/>
          </p:nvSpPr>
          <p:spPr bwMode="auto">
            <a:xfrm>
              <a:off x="3815" y="2103"/>
              <a:ext cx="52"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3" name="Oval 112">
              <a:extLst>
                <a:ext uri="{FF2B5EF4-FFF2-40B4-BE49-F238E27FC236}">
                  <a16:creationId xmlns:a16="http://schemas.microsoft.com/office/drawing/2014/main" id="{ED8E0D5F-0F89-4A14-89CF-90BCC0B0B01D}"/>
                </a:ext>
              </a:extLst>
            </p:cNvPr>
            <p:cNvSpPr>
              <a:spLocks noChangeArrowheads="1"/>
            </p:cNvSpPr>
            <p:nvPr/>
          </p:nvSpPr>
          <p:spPr bwMode="auto">
            <a:xfrm>
              <a:off x="3815" y="2173"/>
              <a:ext cx="52"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56" name="Oval 113">
              <a:extLst>
                <a:ext uri="{FF2B5EF4-FFF2-40B4-BE49-F238E27FC236}">
                  <a16:creationId xmlns:a16="http://schemas.microsoft.com/office/drawing/2014/main" id="{8F378F0E-6121-4F9D-892B-A5B40267A334}"/>
                </a:ext>
              </a:extLst>
            </p:cNvPr>
            <p:cNvSpPr>
              <a:spLocks noChangeArrowheads="1"/>
            </p:cNvSpPr>
            <p:nvPr/>
          </p:nvSpPr>
          <p:spPr bwMode="auto">
            <a:xfrm>
              <a:off x="3862" y="2303"/>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57" name="Oval 114">
              <a:extLst>
                <a:ext uri="{FF2B5EF4-FFF2-40B4-BE49-F238E27FC236}">
                  <a16:creationId xmlns:a16="http://schemas.microsoft.com/office/drawing/2014/main" id="{81A83154-DA52-4E9E-B4EF-0AA9FDDFAB13}"/>
                </a:ext>
              </a:extLst>
            </p:cNvPr>
            <p:cNvSpPr>
              <a:spLocks noChangeArrowheads="1"/>
            </p:cNvSpPr>
            <p:nvPr/>
          </p:nvSpPr>
          <p:spPr bwMode="auto">
            <a:xfrm>
              <a:off x="4024" y="2189"/>
              <a:ext cx="54" cy="52"/>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58" name="Oval 115">
              <a:extLst>
                <a:ext uri="{FF2B5EF4-FFF2-40B4-BE49-F238E27FC236}">
                  <a16:creationId xmlns:a16="http://schemas.microsoft.com/office/drawing/2014/main" id="{9DDE096F-2406-42E5-9462-A4EE26437759}"/>
                </a:ext>
              </a:extLst>
            </p:cNvPr>
            <p:cNvSpPr>
              <a:spLocks noChangeArrowheads="1"/>
            </p:cNvSpPr>
            <p:nvPr/>
          </p:nvSpPr>
          <p:spPr bwMode="auto">
            <a:xfrm>
              <a:off x="3653" y="1930"/>
              <a:ext cx="52"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59" name="Oval 116">
              <a:extLst>
                <a:ext uri="{FF2B5EF4-FFF2-40B4-BE49-F238E27FC236}">
                  <a16:creationId xmlns:a16="http://schemas.microsoft.com/office/drawing/2014/main" id="{536133E4-B12C-420E-9A53-3E6FBD7AF910}"/>
                </a:ext>
              </a:extLst>
            </p:cNvPr>
            <p:cNvSpPr>
              <a:spLocks noChangeArrowheads="1"/>
            </p:cNvSpPr>
            <p:nvPr/>
          </p:nvSpPr>
          <p:spPr bwMode="auto">
            <a:xfrm>
              <a:off x="3766" y="2172"/>
              <a:ext cx="53" cy="5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0" name="Oval 117">
              <a:extLst>
                <a:ext uri="{FF2B5EF4-FFF2-40B4-BE49-F238E27FC236}">
                  <a16:creationId xmlns:a16="http://schemas.microsoft.com/office/drawing/2014/main" id="{E4268755-9C0F-4EBE-A156-A745EAE187FA}"/>
                </a:ext>
              </a:extLst>
            </p:cNvPr>
            <p:cNvSpPr>
              <a:spLocks noChangeArrowheads="1"/>
            </p:cNvSpPr>
            <p:nvPr/>
          </p:nvSpPr>
          <p:spPr bwMode="auto">
            <a:xfrm>
              <a:off x="3718" y="2220"/>
              <a:ext cx="52"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1" name="Oval 118">
              <a:extLst>
                <a:ext uri="{FF2B5EF4-FFF2-40B4-BE49-F238E27FC236}">
                  <a16:creationId xmlns:a16="http://schemas.microsoft.com/office/drawing/2014/main" id="{4B7E4158-B68B-48ED-98F4-F83DDD75226E}"/>
                </a:ext>
              </a:extLst>
            </p:cNvPr>
            <p:cNvSpPr>
              <a:spLocks noChangeArrowheads="1"/>
            </p:cNvSpPr>
            <p:nvPr/>
          </p:nvSpPr>
          <p:spPr bwMode="auto">
            <a:xfrm>
              <a:off x="3750" y="1500"/>
              <a:ext cx="52"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2" name="Oval 119">
              <a:extLst>
                <a:ext uri="{FF2B5EF4-FFF2-40B4-BE49-F238E27FC236}">
                  <a16:creationId xmlns:a16="http://schemas.microsoft.com/office/drawing/2014/main" id="{783D6C82-381F-486D-9CAE-15F73C4D24CC}"/>
                </a:ext>
              </a:extLst>
            </p:cNvPr>
            <p:cNvSpPr>
              <a:spLocks noChangeArrowheads="1"/>
            </p:cNvSpPr>
            <p:nvPr/>
          </p:nvSpPr>
          <p:spPr bwMode="auto">
            <a:xfrm>
              <a:off x="3815" y="1773"/>
              <a:ext cx="52"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3" name="Oval 120">
              <a:extLst>
                <a:ext uri="{FF2B5EF4-FFF2-40B4-BE49-F238E27FC236}">
                  <a16:creationId xmlns:a16="http://schemas.microsoft.com/office/drawing/2014/main" id="{81533D5E-A490-44C9-B4E1-D3F3951582C3}"/>
                </a:ext>
              </a:extLst>
            </p:cNvPr>
            <p:cNvSpPr>
              <a:spLocks noChangeArrowheads="1"/>
            </p:cNvSpPr>
            <p:nvPr/>
          </p:nvSpPr>
          <p:spPr bwMode="auto">
            <a:xfrm>
              <a:off x="3927" y="1925"/>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4" name="Oval 121">
              <a:extLst>
                <a:ext uri="{FF2B5EF4-FFF2-40B4-BE49-F238E27FC236}">
                  <a16:creationId xmlns:a16="http://schemas.microsoft.com/office/drawing/2014/main" id="{9FDD3883-167E-444E-B8AC-DC3521350639}"/>
                </a:ext>
              </a:extLst>
            </p:cNvPr>
            <p:cNvSpPr>
              <a:spLocks noChangeArrowheads="1"/>
            </p:cNvSpPr>
            <p:nvPr/>
          </p:nvSpPr>
          <p:spPr bwMode="auto">
            <a:xfrm>
              <a:off x="3701" y="1668"/>
              <a:ext cx="53"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5" name="Oval 122">
              <a:extLst>
                <a:ext uri="{FF2B5EF4-FFF2-40B4-BE49-F238E27FC236}">
                  <a16:creationId xmlns:a16="http://schemas.microsoft.com/office/drawing/2014/main" id="{F7596D13-2FF8-49C3-BA13-02F6E378C574}"/>
                </a:ext>
              </a:extLst>
            </p:cNvPr>
            <p:cNvSpPr>
              <a:spLocks noChangeArrowheads="1"/>
            </p:cNvSpPr>
            <p:nvPr/>
          </p:nvSpPr>
          <p:spPr bwMode="auto">
            <a:xfrm>
              <a:off x="3782" y="2647"/>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6" name="Oval 123">
              <a:extLst>
                <a:ext uri="{FF2B5EF4-FFF2-40B4-BE49-F238E27FC236}">
                  <a16:creationId xmlns:a16="http://schemas.microsoft.com/office/drawing/2014/main" id="{D58C9EBD-B4DA-4C69-BB30-FD17CA87CDA5}"/>
                </a:ext>
              </a:extLst>
            </p:cNvPr>
            <p:cNvSpPr>
              <a:spLocks noChangeArrowheads="1"/>
            </p:cNvSpPr>
            <p:nvPr/>
          </p:nvSpPr>
          <p:spPr bwMode="auto">
            <a:xfrm>
              <a:off x="3766" y="2085"/>
              <a:ext cx="53" cy="52"/>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7" name="Oval 124">
              <a:extLst>
                <a:ext uri="{FF2B5EF4-FFF2-40B4-BE49-F238E27FC236}">
                  <a16:creationId xmlns:a16="http://schemas.microsoft.com/office/drawing/2014/main" id="{1CF04D2B-7021-46BD-8980-CEFA737A5AE6}"/>
                </a:ext>
              </a:extLst>
            </p:cNvPr>
            <p:cNvSpPr>
              <a:spLocks noChangeArrowheads="1"/>
            </p:cNvSpPr>
            <p:nvPr/>
          </p:nvSpPr>
          <p:spPr bwMode="auto">
            <a:xfrm>
              <a:off x="3862" y="2427"/>
              <a:ext cx="54" cy="52"/>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8" name="Oval 125">
              <a:extLst>
                <a:ext uri="{FF2B5EF4-FFF2-40B4-BE49-F238E27FC236}">
                  <a16:creationId xmlns:a16="http://schemas.microsoft.com/office/drawing/2014/main" id="{BAC3B354-BD75-40DA-90C5-AECC71BD41F0}"/>
                </a:ext>
              </a:extLst>
            </p:cNvPr>
            <p:cNvSpPr>
              <a:spLocks noChangeArrowheads="1"/>
            </p:cNvSpPr>
            <p:nvPr/>
          </p:nvSpPr>
          <p:spPr bwMode="auto">
            <a:xfrm>
              <a:off x="3862" y="2177"/>
              <a:ext cx="54" cy="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69" name="Oval 126">
              <a:extLst>
                <a:ext uri="{FF2B5EF4-FFF2-40B4-BE49-F238E27FC236}">
                  <a16:creationId xmlns:a16="http://schemas.microsoft.com/office/drawing/2014/main" id="{1AE2533D-9B0D-4387-A408-D36CD67F7BFF}"/>
                </a:ext>
              </a:extLst>
            </p:cNvPr>
            <p:cNvSpPr>
              <a:spLocks noChangeArrowheads="1"/>
            </p:cNvSpPr>
            <p:nvPr/>
          </p:nvSpPr>
          <p:spPr bwMode="auto">
            <a:xfrm>
              <a:off x="3847" y="2396"/>
              <a:ext cx="52" cy="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70" name="Oval 127">
              <a:extLst>
                <a:ext uri="{FF2B5EF4-FFF2-40B4-BE49-F238E27FC236}">
                  <a16:creationId xmlns:a16="http://schemas.microsoft.com/office/drawing/2014/main" id="{A613DAEE-478D-479C-ADBC-1E69EC44EEB5}"/>
                </a:ext>
              </a:extLst>
            </p:cNvPr>
            <p:cNvSpPr>
              <a:spLocks noChangeArrowheads="1"/>
            </p:cNvSpPr>
            <p:nvPr/>
          </p:nvSpPr>
          <p:spPr bwMode="auto">
            <a:xfrm>
              <a:off x="3862" y="2159"/>
              <a:ext cx="54"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71" name="Oval 128">
              <a:extLst>
                <a:ext uri="{FF2B5EF4-FFF2-40B4-BE49-F238E27FC236}">
                  <a16:creationId xmlns:a16="http://schemas.microsoft.com/office/drawing/2014/main" id="{7EF47AC6-B523-4AA6-B849-A607D875C185}"/>
                </a:ext>
              </a:extLst>
            </p:cNvPr>
            <p:cNvSpPr>
              <a:spLocks noChangeArrowheads="1"/>
            </p:cNvSpPr>
            <p:nvPr/>
          </p:nvSpPr>
          <p:spPr bwMode="auto">
            <a:xfrm>
              <a:off x="3766" y="1891"/>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72" name="Oval 129">
              <a:extLst>
                <a:ext uri="{FF2B5EF4-FFF2-40B4-BE49-F238E27FC236}">
                  <a16:creationId xmlns:a16="http://schemas.microsoft.com/office/drawing/2014/main" id="{0F96ACF8-2EF9-43EA-872B-ADB30AE81108}"/>
                </a:ext>
              </a:extLst>
            </p:cNvPr>
            <p:cNvSpPr>
              <a:spLocks noChangeArrowheads="1"/>
            </p:cNvSpPr>
            <p:nvPr/>
          </p:nvSpPr>
          <p:spPr bwMode="auto">
            <a:xfrm>
              <a:off x="3895" y="1989"/>
              <a:ext cx="53"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74" name="Oval 130">
              <a:extLst>
                <a:ext uri="{FF2B5EF4-FFF2-40B4-BE49-F238E27FC236}">
                  <a16:creationId xmlns:a16="http://schemas.microsoft.com/office/drawing/2014/main" id="{AEB88754-1BAD-4A0B-93BF-E5619F0B58DF}"/>
                </a:ext>
              </a:extLst>
            </p:cNvPr>
            <p:cNvSpPr>
              <a:spLocks noChangeArrowheads="1"/>
            </p:cNvSpPr>
            <p:nvPr/>
          </p:nvSpPr>
          <p:spPr bwMode="auto">
            <a:xfrm>
              <a:off x="3975" y="2471"/>
              <a:ext cx="55" cy="5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75" name="Oval 131">
              <a:extLst>
                <a:ext uri="{FF2B5EF4-FFF2-40B4-BE49-F238E27FC236}">
                  <a16:creationId xmlns:a16="http://schemas.microsoft.com/office/drawing/2014/main" id="{38828FE3-2160-4669-BDCA-10B2944E7842}"/>
                </a:ext>
              </a:extLst>
            </p:cNvPr>
            <p:cNvSpPr>
              <a:spLocks noChangeArrowheads="1"/>
            </p:cNvSpPr>
            <p:nvPr/>
          </p:nvSpPr>
          <p:spPr bwMode="auto">
            <a:xfrm>
              <a:off x="3701" y="1942"/>
              <a:ext cx="53" cy="5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77" name="Rectangle 132">
              <a:extLst>
                <a:ext uri="{FF2B5EF4-FFF2-40B4-BE49-F238E27FC236}">
                  <a16:creationId xmlns:a16="http://schemas.microsoft.com/office/drawing/2014/main" id="{D13FC5E5-41B7-4E3B-BB20-48DD6D2C0573}"/>
                </a:ext>
              </a:extLst>
            </p:cNvPr>
            <p:cNvSpPr>
              <a:spLocks noChangeArrowheads="1"/>
            </p:cNvSpPr>
            <p:nvPr/>
          </p:nvSpPr>
          <p:spPr bwMode="auto">
            <a:xfrm>
              <a:off x="2533" y="2670"/>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0.02</a:t>
              </a:r>
              <a:endParaRPr kumimoji="0" lang="en-US" altLang="en-US" sz="1800" b="0" i="0" u="none" strike="noStrike" cap="none" normalizeH="0" baseline="0">
                <a:ln>
                  <a:noFill/>
                </a:ln>
                <a:solidFill>
                  <a:srgbClr val="3E4268"/>
                </a:solidFill>
                <a:effectLst/>
              </a:endParaRPr>
            </a:p>
          </p:txBody>
        </p:sp>
        <p:sp>
          <p:nvSpPr>
            <p:cNvPr id="278" name="Rectangle 133">
              <a:extLst>
                <a:ext uri="{FF2B5EF4-FFF2-40B4-BE49-F238E27FC236}">
                  <a16:creationId xmlns:a16="http://schemas.microsoft.com/office/drawing/2014/main" id="{721476DF-CEBE-4056-A286-89A4B0CBDC13}"/>
                </a:ext>
              </a:extLst>
            </p:cNvPr>
            <p:cNvSpPr>
              <a:spLocks noChangeArrowheads="1"/>
            </p:cNvSpPr>
            <p:nvPr/>
          </p:nvSpPr>
          <p:spPr bwMode="auto">
            <a:xfrm>
              <a:off x="2533" y="2388"/>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0.03</a:t>
              </a:r>
              <a:endParaRPr kumimoji="0" lang="en-US" altLang="en-US" sz="1800" b="0" i="0" u="none" strike="noStrike" cap="none" normalizeH="0" baseline="0">
                <a:ln>
                  <a:noFill/>
                </a:ln>
                <a:solidFill>
                  <a:srgbClr val="3E4268"/>
                </a:solidFill>
                <a:effectLst/>
              </a:endParaRPr>
            </a:p>
          </p:txBody>
        </p:sp>
        <p:sp>
          <p:nvSpPr>
            <p:cNvPr id="279" name="Rectangle 134">
              <a:extLst>
                <a:ext uri="{FF2B5EF4-FFF2-40B4-BE49-F238E27FC236}">
                  <a16:creationId xmlns:a16="http://schemas.microsoft.com/office/drawing/2014/main" id="{B2C8DF44-F185-42CD-B6FD-A34844003213}"/>
                </a:ext>
              </a:extLst>
            </p:cNvPr>
            <p:cNvSpPr>
              <a:spLocks noChangeArrowheads="1"/>
            </p:cNvSpPr>
            <p:nvPr/>
          </p:nvSpPr>
          <p:spPr bwMode="auto">
            <a:xfrm>
              <a:off x="2533" y="2105"/>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0.04</a:t>
              </a:r>
              <a:endParaRPr kumimoji="0" lang="en-US" altLang="en-US" sz="1800" b="0" i="0" u="none" strike="noStrike" cap="none" normalizeH="0" baseline="0">
                <a:ln>
                  <a:noFill/>
                </a:ln>
                <a:solidFill>
                  <a:srgbClr val="3E4268"/>
                </a:solidFill>
                <a:effectLst/>
              </a:endParaRPr>
            </a:p>
          </p:txBody>
        </p:sp>
        <p:sp>
          <p:nvSpPr>
            <p:cNvPr id="280" name="Rectangle 135">
              <a:extLst>
                <a:ext uri="{FF2B5EF4-FFF2-40B4-BE49-F238E27FC236}">
                  <a16:creationId xmlns:a16="http://schemas.microsoft.com/office/drawing/2014/main" id="{D3CCE6AE-C492-4ECD-9413-77575F5010A9}"/>
                </a:ext>
              </a:extLst>
            </p:cNvPr>
            <p:cNvSpPr>
              <a:spLocks noChangeArrowheads="1"/>
            </p:cNvSpPr>
            <p:nvPr/>
          </p:nvSpPr>
          <p:spPr bwMode="auto">
            <a:xfrm>
              <a:off x="2533" y="1824"/>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0.05</a:t>
              </a:r>
              <a:endParaRPr kumimoji="0" lang="en-US" altLang="en-US" sz="1800" b="0" i="0" u="none" strike="noStrike" cap="none" normalizeH="0" baseline="0">
                <a:ln>
                  <a:noFill/>
                </a:ln>
                <a:solidFill>
                  <a:srgbClr val="3E4268"/>
                </a:solidFill>
                <a:effectLst/>
              </a:endParaRPr>
            </a:p>
          </p:txBody>
        </p:sp>
        <p:sp>
          <p:nvSpPr>
            <p:cNvPr id="281" name="Rectangle 136">
              <a:extLst>
                <a:ext uri="{FF2B5EF4-FFF2-40B4-BE49-F238E27FC236}">
                  <a16:creationId xmlns:a16="http://schemas.microsoft.com/office/drawing/2014/main" id="{00E20028-4CF2-4504-B3C2-6DF5D667A853}"/>
                </a:ext>
              </a:extLst>
            </p:cNvPr>
            <p:cNvSpPr>
              <a:spLocks noChangeArrowheads="1"/>
            </p:cNvSpPr>
            <p:nvPr/>
          </p:nvSpPr>
          <p:spPr bwMode="auto">
            <a:xfrm>
              <a:off x="2533" y="1541"/>
              <a:ext cx="7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0.06</a:t>
              </a:r>
              <a:endParaRPr kumimoji="0" lang="en-US" altLang="en-US" sz="1800" b="0" i="0" u="none" strike="noStrike" cap="none" normalizeH="0" baseline="0">
                <a:ln>
                  <a:noFill/>
                </a:ln>
                <a:solidFill>
                  <a:srgbClr val="3E4268"/>
                </a:solidFill>
                <a:effectLst/>
              </a:endParaRPr>
            </a:p>
          </p:txBody>
        </p:sp>
        <p:sp>
          <p:nvSpPr>
            <p:cNvPr id="282" name="Line 137">
              <a:extLst>
                <a:ext uri="{FF2B5EF4-FFF2-40B4-BE49-F238E27FC236}">
                  <a16:creationId xmlns:a16="http://schemas.microsoft.com/office/drawing/2014/main" id="{EDC3F2E2-718A-445D-9C91-2E879C3A0A72}"/>
                </a:ext>
              </a:extLst>
            </p:cNvPr>
            <p:cNvSpPr>
              <a:spLocks noChangeShapeType="1"/>
            </p:cNvSpPr>
            <p:nvPr/>
          </p:nvSpPr>
          <p:spPr bwMode="auto">
            <a:xfrm>
              <a:off x="2678" y="2705"/>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3" name="Line 138">
              <a:extLst>
                <a:ext uri="{FF2B5EF4-FFF2-40B4-BE49-F238E27FC236}">
                  <a16:creationId xmlns:a16="http://schemas.microsoft.com/office/drawing/2014/main" id="{019C6908-0C34-426E-9717-92EF023B7C1E}"/>
                </a:ext>
              </a:extLst>
            </p:cNvPr>
            <p:cNvSpPr>
              <a:spLocks noChangeShapeType="1"/>
            </p:cNvSpPr>
            <p:nvPr/>
          </p:nvSpPr>
          <p:spPr bwMode="auto">
            <a:xfrm>
              <a:off x="2678" y="2423"/>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4" name="Line 139">
              <a:extLst>
                <a:ext uri="{FF2B5EF4-FFF2-40B4-BE49-F238E27FC236}">
                  <a16:creationId xmlns:a16="http://schemas.microsoft.com/office/drawing/2014/main" id="{F635CCE8-FA1C-4318-ADD9-D19AD84925A1}"/>
                </a:ext>
              </a:extLst>
            </p:cNvPr>
            <p:cNvSpPr>
              <a:spLocks noChangeShapeType="1"/>
            </p:cNvSpPr>
            <p:nvPr/>
          </p:nvSpPr>
          <p:spPr bwMode="auto">
            <a:xfrm>
              <a:off x="2678" y="2140"/>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5" name="Line 140">
              <a:extLst>
                <a:ext uri="{FF2B5EF4-FFF2-40B4-BE49-F238E27FC236}">
                  <a16:creationId xmlns:a16="http://schemas.microsoft.com/office/drawing/2014/main" id="{F4F4DDB9-8D2A-42E1-A0F6-9B87D059853F}"/>
                </a:ext>
              </a:extLst>
            </p:cNvPr>
            <p:cNvSpPr>
              <a:spLocks noChangeShapeType="1"/>
            </p:cNvSpPr>
            <p:nvPr/>
          </p:nvSpPr>
          <p:spPr bwMode="auto">
            <a:xfrm>
              <a:off x="2678" y="1859"/>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6" name="Line 141">
              <a:extLst>
                <a:ext uri="{FF2B5EF4-FFF2-40B4-BE49-F238E27FC236}">
                  <a16:creationId xmlns:a16="http://schemas.microsoft.com/office/drawing/2014/main" id="{CE7D3A09-4C7E-4664-AE04-0A8DFC273374}"/>
                </a:ext>
              </a:extLst>
            </p:cNvPr>
            <p:cNvSpPr>
              <a:spLocks noChangeShapeType="1"/>
            </p:cNvSpPr>
            <p:nvPr/>
          </p:nvSpPr>
          <p:spPr bwMode="auto">
            <a:xfrm>
              <a:off x="2678" y="1576"/>
              <a:ext cx="16"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7" name="Line 142">
              <a:extLst>
                <a:ext uri="{FF2B5EF4-FFF2-40B4-BE49-F238E27FC236}">
                  <a16:creationId xmlns:a16="http://schemas.microsoft.com/office/drawing/2014/main" id="{49BFE49D-FF88-4C0A-B3BA-F9330A582550}"/>
                </a:ext>
              </a:extLst>
            </p:cNvPr>
            <p:cNvSpPr>
              <a:spLocks noChangeShapeType="1"/>
            </p:cNvSpPr>
            <p:nvPr/>
          </p:nvSpPr>
          <p:spPr bwMode="auto">
            <a:xfrm flipV="1">
              <a:off x="2758" y="2730"/>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8" name="Line 143">
              <a:extLst>
                <a:ext uri="{FF2B5EF4-FFF2-40B4-BE49-F238E27FC236}">
                  <a16:creationId xmlns:a16="http://schemas.microsoft.com/office/drawing/2014/main" id="{C47641B8-4C7C-4E2F-8054-D5548488B31F}"/>
                </a:ext>
              </a:extLst>
            </p:cNvPr>
            <p:cNvSpPr>
              <a:spLocks noChangeShapeType="1"/>
            </p:cNvSpPr>
            <p:nvPr/>
          </p:nvSpPr>
          <p:spPr bwMode="auto">
            <a:xfrm flipV="1">
              <a:off x="3082" y="2730"/>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89" name="Line 144">
              <a:extLst>
                <a:ext uri="{FF2B5EF4-FFF2-40B4-BE49-F238E27FC236}">
                  <a16:creationId xmlns:a16="http://schemas.microsoft.com/office/drawing/2014/main" id="{A0521F0E-AAE2-4F7F-B4C0-E66AF3CD8E5B}"/>
                </a:ext>
              </a:extLst>
            </p:cNvPr>
            <p:cNvSpPr>
              <a:spLocks noChangeShapeType="1"/>
            </p:cNvSpPr>
            <p:nvPr/>
          </p:nvSpPr>
          <p:spPr bwMode="auto">
            <a:xfrm flipV="1">
              <a:off x="3405" y="2730"/>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90" name="Line 145">
              <a:extLst>
                <a:ext uri="{FF2B5EF4-FFF2-40B4-BE49-F238E27FC236}">
                  <a16:creationId xmlns:a16="http://schemas.microsoft.com/office/drawing/2014/main" id="{9BDB57DD-2EAF-42E5-88F2-ACAE572610FE}"/>
                </a:ext>
              </a:extLst>
            </p:cNvPr>
            <p:cNvSpPr>
              <a:spLocks noChangeShapeType="1"/>
            </p:cNvSpPr>
            <p:nvPr/>
          </p:nvSpPr>
          <p:spPr bwMode="auto">
            <a:xfrm flipV="1">
              <a:off x="3728" y="2730"/>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91" name="Line 146">
              <a:extLst>
                <a:ext uri="{FF2B5EF4-FFF2-40B4-BE49-F238E27FC236}">
                  <a16:creationId xmlns:a16="http://schemas.microsoft.com/office/drawing/2014/main" id="{3596074A-89F8-4DF5-A1C4-5B9CD5B06CE4}"/>
                </a:ext>
              </a:extLst>
            </p:cNvPr>
            <p:cNvSpPr>
              <a:spLocks noChangeShapeType="1"/>
            </p:cNvSpPr>
            <p:nvPr/>
          </p:nvSpPr>
          <p:spPr bwMode="auto">
            <a:xfrm flipV="1">
              <a:off x="4050" y="2730"/>
              <a:ext cx="0" cy="17"/>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92" name="Rectangle 147">
              <a:extLst>
                <a:ext uri="{FF2B5EF4-FFF2-40B4-BE49-F238E27FC236}">
                  <a16:creationId xmlns:a16="http://schemas.microsoft.com/office/drawing/2014/main" id="{EA9F395F-0C7C-49DE-880C-3A0DE8A37516}"/>
                </a:ext>
              </a:extLst>
            </p:cNvPr>
            <p:cNvSpPr>
              <a:spLocks noChangeArrowheads="1"/>
            </p:cNvSpPr>
            <p:nvPr/>
          </p:nvSpPr>
          <p:spPr bwMode="auto">
            <a:xfrm>
              <a:off x="2730" y="2742"/>
              <a:ext cx="2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a:t>
              </a:r>
              <a:endParaRPr kumimoji="0" lang="en-US" altLang="en-US" sz="1800" b="0" i="0" u="none" strike="noStrike" cap="none" normalizeH="0" baseline="0">
                <a:ln>
                  <a:noFill/>
                </a:ln>
                <a:solidFill>
                  <a:srgbClr val="3E4268"/>
                </a:solidFill>
                <a:effectLst/>
              </a:endParaRPr>
            </a:p>
          </p:txBody>
        </p:sp>
        <p:sp>
          <p:nvSpPr>
            <p:cNvPr id="293" name="Rectangle 148">
              <a:extLst>
                <a:ext uri="{FF2B5EF4-FFF2-40B4-BE49-F238E27FC236}">
                  <a16:creationId xmlns:a16="http://schemas.microsoft.com/office/drawing/2014/main" id="{CEACE498-F063-4CBB-BC34-B24CD45F221E}"/>
                </a:ext>
              </a:extLst>
            </p:cNvPr>
            <p:cNvSpPr>
              <a:spLocks noChangeArrowheads="1"/>
            </p:cNvSpPr>
            <p:nvPr/>
          </p:nvSpPr>
          <p:spPr bwMode="auto">
            <a:xfrm>
              <a:off x="3038" y="2742"/>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20</a:t>
              </a:r>
              <a:endParaRPr kumimoji="0" lang="en-US" altLang="en-US" sz="1800" b="0" i="0" u="none" strike="noStrike" cap="none" normalizeH="0" baseline="0">
                <a:ln>
                  <a:noFill/>
                </a:ln>
                <a:solidFill>
                  <a:srgbClr val="3E4268"/>
                </a:solidFill>
                <a:effectLst/>
              </a:endParaRPr>
            </a:p>
          </p:txBody>
        </p:sp>
        <p:sp>
          <p:nvSpPr>
            <p:cNvPr id="294" name="Rectangle 149">
              <a:extLst>
                <a:ext uri="{FF2B5EF4-FFF2-40B4-BE49-F238E27FC236}">
                  <a16:creationId xmlns:a16="http://schemas.microsoft.com/office/drawing/2014/main" id="{BE0CB019-9D16-4960-8D7D-D2A14ACC9D3E}"/>
                </a:ext>
              </a:extLst>
            </p:cNvPr>
            <p:cNvSpPr>
              <a:spLocks noChangeArrowheads="1"/>
            </p:cNvSpPr>
            <p:nvPr/>
          </p:nvSpPr>
          <p:spPr bwMode="auto">
            <a:xfrm>
              <a:off x="3360" y="2742"/>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40</a:t>
              </a:r>
              <a:endParaRPr kumimoji="0" lang="en-US" altLang="en-US" sz="1800" b="0" i="0" u="none" strike="noStrike" cap="none" normalizeH="0" baseline="0">
                <a:ln>
                  <a:noFill/>
                </a:ln>
                <a:solidFill>
                  <a:srgbClr val="3E4268"/>
                </a:solidFill>
                <a:effectLst/>
              </a:endParaRPr>
            </a:p>
          </p:txBody>
        </p:sp>
        <p:sp>
          <p:nvSpPr>
            <p:cNvPr id="295" name="Rectangle 150">
              <a:extLst>
                <a:ext uri="{FF2B5EF4-FFF2-40B4-BE49-F238E27FC236}">
                  <a16:creationId xmlns:a16="http://schemas.microsoft.com/office/drawing/2014/main" id="{2264F9DE-859E-4F34-970F-2918E21D6B0B}"/>
                </a:ext>
              </a:extLst>
            </p:cNvPr>
            <p:cNvSpPr>
              <a:spLocks noChangeArrowheads="1"/>
            </p:cNvSpPr>
            <p:nvPr/>
          </p:nvSpPr>
          <p:spPr bwMode="auto">
            <a:xfrm>
              <a:off x="3685" y="2742"/>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60</a:t>
              </a:r>
              <a:endParaRPr kumimoji="0" lang="en-US" altLang="en-US" sz="1800" b="0" i="0" u="none" strike="noStrike" cap="none" normalizeH="0" baseline="0">
                <a:ln>
                  <a:noFill/>
                </a:ln>
                <a:solidFill>
                  <a:srgbClr val="3E4268"/>
                </a:solidFill>
                <a:effectLst/>
              </a:endParaRPr>
            </a:p>
          </p:txBody>
        </p:sp>
        <p:sp>
          <p:nvSpPr>
            <p:cNvPr id="296" name="Rectangle 151">
              <a:extLst>
                <a:ext uri="{FF2B5EF4-FFF2-40B4-BE49-F238E27FC236}">
                  <a16:creationId xmlns:a16="http://schemas.microsoft.com/office/drawing/2014/main" id="{B15B315B-590A-4E36-AE99-C7935C88681C}"/>
                </a:ext>
              </a:extLst>
            </p:cNvPr>
            <p:cNvSpPr>
              <a:spLocks noChangeArrowheads="1"/>
            </p:cNvSpPr>
            <p:nvPr/>
          </p:nvSpPr>
          <p:spPr bwMode="auto">
            <a:xfrm>
              <a:off x="4007" y="2742"/>
              <a:ext cx="4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80</a:t>
              </a:r>
              <a:endParaRPr kumimoji="0" lang="en-US" altLang="en-US" sz="1800" b="0" i="0" u="none" strike="noStrike" cap="none" normalizeH="0" baseline="0">
                <a:ln>
                  <a:noFill/>
                </a:ln>
                <a:solidFill>
                  <a:srgbClr val="3E4268"/>
                </a:solidFill>
                <a:effectLst/>
              </a:endParaRPr>
            </a:p>
          </p:txBody>
        </p:sp>
        <p:sp>
          <p:nvSpPr>
            <p:cNvPr id="297" name="Rectangle 152">
              <a:extLst>
                <a:ext uri="{FF2B5EF4-FFF2-40B4-BE49-F238E27FC236}">
                  <a16:creationId xmlns:a16="http://schemas.microsoft.com/office/drawing/2014/main" id="{94CA6E47-524B-438F-8D81-6282367F0495}"/>
                </a:ext>
              </a:extLst>
            </p:cNvPr>
            <p:cNvSpPr>
              <a:spLocks noChangeArrowheads="1"/>
            </p:cNvSpPr>
            <p:nvPr/>
          </p:nvSpPr>
          <p:spPr bwMode="auto">
            <a:xfrm>
              <a:off x="3162" y="2802"/>
              <a:ext cx="383"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E4268"/>
                  </a:solidFill>
                  <a:effectLst/>
                  <a:latin typeface="Century Gothic" panose="020B0502020202020204" pitchFamily="34" charset="0"/>
                </a:rPr>
                <a:t>Soil Texture (%)</a:t>
              </a:r>
              <a:endParaRPr kumimoji="0" lang="en-US" altLang="en-US" sz="1800" b="0" i="0" u="none" strike="noStrike" cap="none" normalizeH="0" baseline="0">
                <a:ln>
                  <a:noFill/>
                </a:ln>
                <a:solidFill>
                  <a:srgbClr val="3E4268"/>
                </a:solidFill>
                <a:effectLst/>
              </a:endParaRPr>
            </a:p>
          </p:txBody>
        </p:sp>
        <p:sp>
          <p:nvSpPr>
            <p:cNvPr id="298" name="Rectangle 153">
              <a:extLst>
                <a:ext uri="{FF2B5EF4-FFF2-40B4-BE49-F238E27FC236}">
                  <a16:creationId xmlns:a16="http://schemas.microsoft.com/office/drawing/2014/main" id="{C09BDD1C-0E8B-47C1-A5DB-CDC9AFB802CF}"/>
                </a:ext>
              </a:extLst>
            </p:cNvPr>
            <p:cNvSpPr>
              <a:spLocks noChangeArrowheads="1"/>
            </p:cNvSpPr>
            <p:nvPr/>
          </p:nvSpPr>
          <p:spPr bwMode="auto">
            <a:xfrm rot="16200000">
              <a:off x="2404" y="2065"/>
              <a:ext cx="13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E4268"/>
                  </a:solidFill>
                  <a:effectLst/>
                  <a:latin typeface="Century Gothic" panose="020B0502020202020204" pitchFamily="34" charset="0"/>
                </a:rPr>
                <a:t>RMSE</a:t>
              </a:r>
              <a:endParaRPr kumimoji="0" lang="en-US" altLang="en-US" sz="1800" b="0" i="0" u="none" strike="noStrike" cap="none" normalizeH="0" baseline="0" dirty="0">
                <a:ln>
                  <a:noFill/>
                </a:ln>
                <a:solidFill>
                  <a:srgbClr val="3E4268"/>
                </a:solidFill>
                <a:effectLst/>
              </a:endParaRPr>
            </a:p>
          </p:txBody>
        </p:sp>
        <p:sp>
          <p:nvSpPr>
            <p:cNvPr id="299" name="Rectangle 154">
              <a:extLst>
                <a:ext uri="{FF2B5EF4-FFF2-40B4-BE49-F238E27FC236}">
                  <a16:creationId xmlns:a16="http://schemas.microsoft.com/office/drawing/2014/main" id="{701F81C5-7AAC-4CEA-9095-4E9D94B08CDC}"/>
                </a:ext>
              </a:extLst>
            </p:cNvPr>
            <p:cNvSpPr>
              <a:spLocks noChangeArrowheads="1"/>
            </p:cNvSpPr>
            <p:nvPr/>
          </p:nvSpPr>
          <p:spPr bwMode="auto">
            <a:xfrm>
              <a:off x="4179" y="1774"/>
              <a:ext cx="743" cy="6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E4268"/>
                </a:solidFill>
              </a:endParaRPr>
            </a:p>
          </p:txBody>
        </p:sp>
        <p:sp>
          <p:nvSpPr>
            <p:cNvPr id="315" name="Rectangle 170">
              <a:extLst>
                <a:ext uri="{FF2B5EF4-FFF2-40B4-BE49-F238E27FC236}">
                  <a16:creationId xmlns:a16="http://schemas.microsoft.com/office/drawing/2014/main" id="{580DC9AB-D631-4805-AB89-33B80078FD03}"/>
                </a:ext>
              </a:extLst>
            </p:cNvPr>
            <p:cNvSpPr>
              <a:spLocks noChangeArrowheads="1"/>
            </p:cNvSpPr>
            <p:nvPr/>
          </p:nvSpPr>
          <p:spPr bwMode="auto">
            <a:xfrm>
              <a:off x="2693" y="1360"/>
              <a:ext cx="8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Silt</a:t>
              </a:r>
              <a:endParaRPr kumimoji="0" lang="en-US" altLang="en-US" sz="2400" b="0" i="0" u="none" strike="noStrike" cap="none" normalizeH="0" baseline="0">
                <a:ln>
                  <a:noFill/>
                </a:ln>
                <a:solidFill>
                  <a:srgbClr val="3E4268"/>
                </a:solidFill>
                <a:effectLst/>
              </a:endParaRPr>
            </a:p>
          </p:txBody>
        </p:sp>
        <p:sp>
          <p:nvSpPr>
            <p:cNvPr id="316" name="Rectangle 171">
              <a:extLst>
                <a:ext uri="{FF2B5EF4-FFF2-40B4-BE49-F238E27FC236}">
                  <a16:creationId xmlns:a16="http://schemas.microsoft.com/office/drawing/2014/main" id="{2375094C-F6D9-46AE-8393-227D0355E4BC}"/>
                </a:ext>
              </a:extLst>
            </p:cNvPr>
            <p:cNvSpPr>
              <a:spLocks noChangeArrowheads="1"/>
            </p:cNvSpPr>
            <p:nvPr/>
          </p:nvSpPr>
          <p:spPr bwMode="auto">
            <a:xfrm>
              <a:off x="2693" y="1260"/>
              <a:ext cx="65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3E4268"/>
                  </a:solidFill>
                  <a:effectLst/>
                  <a:latin typeface="Century Gothic" panose="020B0502020202020204" pitchFamily="34" charset="0"/>
                </a:rPr>
                <a:t>Soil Texture Analysis</a:t>
              </a:r>
              <a:endParaRPr kumimoji="0" lang="en-US" altLang="en-US" sz="2400" b="0" i="0" u="none" strike="noStrike" cap="none" normalizeH="0" baseline="0" dirty="0">
                <a:ln>
                  <a:noFill/>
                </a:ln>
                <a:solidFill>
                  <a:srgbClr val="3E4268"/>
                </a:solidFill>
                <a:effectLst/>
              </a:endParaRPr>
            </a:p>
          </p:txBody>
        </p:sp>
      </p:grpSp>
      <p:sp>
        <p:nvSpPr>
          <p:cNvPr id="318" name="AutoShape 173">
            <a:extLst>
              <a:ext uri="{FF2B5EF4-FFF2-40B4-BE49-F238E27FC236}">
                <a16:creationId xmlns:a16="http://schemas.microsoft.com/office/drawing/2014/main" id="{3B5C73AF-8868-4B43-94D9-EC8A87A24C16}"/>
              </a:ext>
            </a:extLst>
          </p:cNvPr>
          <p:cNvSpPr>
            <a:spLocks noChangeAspect="1" noChangeArrowheads="1" noTextEdit="1"/>
          </p:cNvSpPr>
          <p:nvPr/>
        </p:nvSpPr>
        <p:spPr bwMode="auto">
          <a:xfrm>
            <a:off x="7235455" y="1920049"/>
            <a:ext cx="4751594" cy="317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19" name="Rectangle 175">
            <a:extLst>
              <a:ext uri="{FF2B5EF4-FFF2-40B4-BE49-F238E27FC236}">
                <a16:creationId xmlns:a16="http://schemas.microsoft.com/office/drawing/2014/main" id="{17B5C63D-E2DF-4441-8BBF-0280FFD76B6A}"/>
              </a:ext>
            </a:extLst>
          </p:cNvPr>
          <p:cNvSpPr>
            <a:spLocks noChangeArrowheads="1"/>
          </p:cNvSpPr>
          <p:nvPr/>
        </p:nvSpPr>
        <p:spPr bwMode="auto">
          <a:xfrm>
            <a:off x="7235455" y="1920049"/>
            <a:ext cx="4738290" cy="3158860"/>
          </a:xfrm>
          <a:prstGeom prst="rect">
            <a:avLst/>
          </a:prstGeom>
          <a:solidFill>
            <a:srgbClr val="FFFFFF"/>
          </a:solidFill>
          <a:ln w="952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0" name="Rectangle 176">
            <a:extLst>
              <a:ext uri="{FF2B5EF4-FFF2-40B4-BE49-F238E27FC236}">
                <a16:creationId xmlns:a16="http://schemas.microsoft.com/office/drawing/2014/main" id="{7BA0E4C3-F9D4-47E2-A36B-4D2464CCC5FD}"/>
              </a:ext>
            </a:extLst>
          </p:cNvPr>
          <p:cNvSpPr>
            <a:spLocks noChangeArrowheads="1"/>
          </p:cNvSpPr>
          <p:nvPr/>
        </p:nvSpPr>
        <p:spPr bwMode="auto">
          <a:xfrm>
            <a:off x="7680204" y="2338189"/>
            <a:ext cx="2700806" cy="239860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1" name="Line 177">
            <a:extLst>
              <a:ext uri="{FF2B5EF4-FFF2-40B4-BE49-F238E27FC236}">
                <a16:creationId xmlns:a16="http://schemas.microsoft.com/office/drawing/2014/main" id="{B1D633DE-A927-4579-A364-ED1603E896A8}"/>
              </a:ext>
            </a:extLst>
          </p:cNvPr>
          <p:cNvSpPr>
            <a:spLocks noChangeShapeType="1"/>
          </p:cNvSpPr>
          <p:nvPr/>
        </p:nvSpPr>
        <p:spPr bwMode="auto">
          <a:xfrm>
            <a:off x="7680204" y="4421288"/>
            <a:ext cx="2700806"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2" name="Line 178">
            <a:extLst>
              <a:ext uri="{FF2B5EF4-FFF2-40B4-BE49-F238E27FC236}">
                <a16:creationId xmlns:a16="http://schemas.microsoft.com/office/drawing/2014/main" id="{00E257ED-2E5D-469F-AAF5-30B756E57137}"/>
              </a:ext>
            </a:extLst>
          </p:cNvPr>
          <p:cNvSpPr>
            <a:spLocks noChangeShapeType="1"/>
          </p:cNvSpPr>
          <p:nvPr/>
        </p:nvSpPr>
        <p:spPr bwMode="auto">
          <a:xfrm>
            <a:off x="7680204" y="3883408"/>
            <a:ext cx="2700806"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3" name="Line 179">
            <a:extLst>
              <a:ext uri="{FF2B5EF4-FFF2-40B4-BE49-F238E27FC236}">
                <a16:creationId xmlns:a16="http://schemas.microsoft.com/office/drawing/2014/main" id="{6A4ED0A2-7E01-4547-88D7-9A4A3B76D14E}"/>
              </a:ext>
            </a:extLst>
          </p:cNvPr>
          <p:cNvSpPr>
            <a:spLocks noChangeShapeType="1"/>
          </p:cNvSpPr>
          <p:nvPr/>
        </p:nvSpPr>
        <p:spPr bwMode="auto">
          <a:xfrm>
            <a:off x="7680204" y="3349328"/>
            <a:ext cx="2700806"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4" name="Line 180">
            <a:extLst>
              <a:ext uri="{FF2B5EF4-FFF2-40B4-BE49-F238E27FC236}">
                <a16:creationId xmlns:a16="http://schemas.microsoft.com/office/drawing/2014/main" id="{CA5AEA95-FBDC-4066-8292-1D347812C635}"/>
              </a:ext>
            </a:extLst>
          </p:cNvPr>
          <p:cNvSpPr>
            <a:spLocks noChangeShapeType="1"/>
          </p:cNvSpPr>
          <p:nvPr/>
        </p:nvSpPr>
        <p:spPr bwMode="auto">
          <a:xfrm>
            <a:off x="7680204" y="2813349"/>
            <a:ext cx="2700806" cy="0"/>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5" name="Line 181">
            <a:extLst>
              <a:ext uri="{FF2B5EF4-FFF2-40B4-BE49-F238E27FC236}">
                <a16:creationId xmlns:a16="http://schemas.microsoft.com/office/drawing/2014/main" id="{DA3B5215-4952-4412-A661-C2DF25605625}"/>
              </a:ext>
            </a:extLst>
          </p:cNvPr>
          <p:cNvSpPr>
            <a:spLocks noChangeShapeType="1"/>
          </p:cNvSpPr>
          <p:nvPr/>
        </p:nvSpPr>
        <p:spPr bwMode="auto">
          <a:xfrm flipV="1">
            <a:off x="8109748" y="2338189"/>
            <a:ext cx="0" cy="2398605"/>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6" name="Line 182">
            <a:extLst>
              <a:ext uri="{FF2B5EF4-FFF2-40B4-BE49-F238E27FC236}">
                <a16:creationId xmlns:a16="http://schemas.microsoft.com/office/drawing/2014/main" id="{98C1FC23-7388-4C3F-BF0B-C312676F7471}"/>
              </a:ext>
            </a:extLst>
          </p:cNvPr>
          <p:cNvSpPr>
            <a:spLocks noChangeShapeType="1"/>
          </p:cNvSpPr>
          <p:nvPr/>
        </p:nvSpPr>
        <p:spPr bwMode="auto">
          <a:xfrm flipV="1">
            <a:off x="8723654" y="2338189"/>
            <a:ext cx="0" cy="2398605"/>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7" name="Line 183">
            <a:extLst>
              <a:ext uri="{FF2B5EF4-FFF2-40B4-BE49-F238E27FC236}">
                <a16:creationId xmlns:a16="http://schemas.microsoft.com/office/drawing/2014/main" id="{7AA76E14-22E0-47BC-BA63-07116E71DC2C}"/>
              </a:ext>
            </a:extLst>
          </p:cNvPr>
          <p:cNvSpPr>
            <a:spLocks noChangeShapeType="1"/>
          </p:cNvSpPr>
          <p:nvPr/>
        </p:nvSpPr>
        <p:spPr bwMode="auto">
          <a:xfrm flipV="1">
            <a:off x="9339461" y="2338189"/>
            <a:ext cx="0" cy="2398605"/>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8" name="Line 184">
            <a:extLst>
              <a:ext uri="{FF2B5EF4-FFF2-40B4-BE49-F238E27FC236}">
                <a16:creationId xmlns:a16="http://schemas.microsoft.com/office/drawing/2014/main" id="{73717F10-C3F9-491C-9A20-27902A4840B7}"/>
              </a:ext>
            </a:extLst>
          </p:cNvPr>
          <p:cNvSpPr>
            <a:spLocks noChangeShapeType="1"/>
          </p:cNvSpPr>
          <p:nvPr/>
        </p:nvSpPr>
        <p:spPr bwMode="auto">
          <a:xfrm flipV="1">
            <a:off x="9953367" y="2338189"/>
            <a:ext cx="0" cy="2398605"/>
          </a:xfrm>
          <a:prstGeom prst="line">
            <a:avLst/>
          </a:prstGeom>
          <a:noFill/>
          <a:ln w="476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29" name="Line 185">
            <a:extLst>
              <a:ext uri="{FF2B5EF4-FFF2-40B4-BE49-F238E27FC236}">
                <a16:creationId xmlns:a16="http://schemas.microsoft.com/office/drawing/2014/main" id="{9D7778A9-C712-44DA-B090-19ED0F6AC47B}"/>
              </a:ext>
            </a:extLst>
          </p:cNvPr>
          <p:cNvSpPr>
            <a:spLocks noChangeShapeType="1"/>
          </p:cNvSpPr>
          <p:nvPr/>
        </p:nvSpPr>
        <p:spPr bwMode="auto">
          <a:xfrm>
            <a:off x="7680204" y="4689278"/>
            <a:ext cx="2700806"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0" name="Line 186">
            <a:extLst>
              <a:ext uri="{FF2B5EF4-FFF2-40B4-BE49-F238E27FC236}">
                <a16:creationId xmlns:a16="http://schemas.microsoft.com/office/drawing/2014/main" id="{6D53AE97-CD87-4FC1-B6F7-03570D19ECD0}"/>
              </a:ext>
            </a:extLst>
          </p:cNvPr>
          <p:cNvSpPr>
            <a:spLocks noChangeShapeType="1"/>
          </p:cNvSpPr>
          <p:nvPr/>
        </p:nvSpPr>
        <p:spPr bwMode="auto">
          <a:xfrm>
            <a:off x="7680204" y="4153298"/>
            <a:ext cx="2700806"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1" name="Line 187">
            <a:extLst>
              <a:ext uri="{FF2B5EF4-FFF2-40B4-BE49-F238E27FC236}">
                <a16:creationId xmlns:a16="http://schemas.microsoft.com/office/drawing/2014/main" id="{26211D54-4028-4DEE-87B9-16FE9F40C332}"/>
              </a:ext>
            </a:extLst>
          </p:cNvPr>
          <p:cNvSpPr>
            <a:spLocks noChangeShapeType="1"/>
          </p:cNvSpPr>
          <p:nvPr/>
        </p:nvSpPr>
        <p:spPr bwMode="auto">
          <a:xfrm>
            <a:off x="7680204" y="3615418"/>
            <a:ext cx="2700806"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2" name="Line 188">
            <a:extLst>
              <a:ext uri="{FF2B5EF4-FFF2-40B4-BE49-F238E27FC236}">
                <a16:creationId xmlns:a16="http://schemas.microsoft.com/office/drawing/2014/main" id="{A2395669-D84B-4B8E-82BA-7A44E9A57EEF}"/>
              </a:ext>
            </a:extLst>
          </p:cNvPr>
          <p:cNvSpPr>
            <a:spLocks noChangeShapeType="1"/>
          </p:cNvSpPr>
          <p:nvPr/>
        </p:nvSpPr>
        <p:spPr bwMode="auto">
          <a:xfrm>
            <a:off x="7680204" y="3081339"/>
            <a:ext cx="2700806"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3" name="Line 189">
            <a:extLst>
              <a:ext uri="{FF2B5EF4-FFF2-40B4-BE49-F238E27FC236}">
                <a16:creationId xmlns:a16="http://schemas.microsoft.com/office/drawing/2014/main" id="{DBDD849C-22B7-4C06-BB7E-86477133FC67}"/>
              </a:ext>
            </a:extLst>
          </p:cNvPr>
          <p:cNvSpPr>
            <a:spLocks noChangeShapeType="1"/>
          </p:cNvSpPr>
          <p:nvPr/>
        </p:nvSpPr>
        <p:spPr bwMode="auto">
          <a:xfrm>
            <a:off x="7680204" y="2543458"/>
            <a:ext cx="2700806"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4" name="Line 190">
            <a:extLst>
              <a:ext uri="{FF2B5EF4-FFF2-40B4-BE49-F238E27FC236}">
                <a16:creationId xmlns:a16="http://schemas.microsoft.com/office/drawing/2014/main" id="{A2625719-7C8D-4132-81D5-DB738D6F473C}"/>
              </a:ext>
            </a:extLst>
          </p:cNvPr>
          <p:cNvSpPr>
            <a:spLocks noChangeShapeType="1"/>
          </p:cNvSpPr>
          <p:nvPr/>
        </p:nvSpPr>
        <p:spPr bwMode="auto">
          <a:xfrm flipV="1">
            <a:off x="7801845" y="2338189"/>
            <a:ext cx="0" cy="2398605"/>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5" name="Line 191">
            <a:extLst>
              <a:ext uri="{FF2B5EF4-FFF2-40B4-BE49-F238E27FC236}">
                <a16:creationId xmlns:a16="http://schemas.microsoft.com/office/drawing/2014/main" id="{D89E9D85-8896-476A-87D0-4397EEB3B479}"/>
              </a:ext>
            </a:extLst>
          </p:cNvPr>
          <p:cNvSpPr>
            <a:spLocks noChangeShapeType="1"/>
          </p:cNvSpPr>
          <p:nvPr/>
        </p:nvSpPr>
        <p:spPr bwMode="auto">
          <a:xfrm flipV="1">
            <a:off x="8417652" y="2338189"/>
            <a:ext cx="0" cy="2398605"/>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6" name="Line 192">
            <a:extLst>
              <a:ext uri="{FF2B5EF4-FFF2-40B4-BE49-F238E27FC236}">
                <a16:creationId xmlns:a16="http://schemas.microsoft.com/office/drawing/2014/main" id="{C412470E-6FFE-4446-87B4-7BF8B98BF66C}"/>
              </a:ext>
            </a:extLst>
          </p:cNvPr>
          <p:cNvSpPr>
            <a:spLocks noChangeShapeType="1"/>
          </p:cNvSpPr>
          <p:nvPr/>
        </p:nvSpPr>
        <p:spPr bwMode="auto">
          <a:xfrm flipV="1">
            <a:off x="9031558" y="2338189"/>
            <a:ext cx="0" cy="2398605"/>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7" name="Line 193">
            <a:extLst>
              <a:ext uri="{FF2B5EF4-FFF2-40B4-BE49-F238E27FC236}">
                <a16:creationId xmlns:a16="http://schemas.microsoft.com/office/drawing/2014/main" id="{8FC4A941-5C15-4D69-A95D-028F798BF6A5}"/>
              </a:ext>
            </a:extLst>
          </p:cNvPr>
          <p:cNvSpPr>
            <a:spLocks noChangeShapeType="1"/>
          </p:cNvSpPr>
          <p:nvPr/>
        </p:nvSpPr>
        <p:spPr bwMode="auto">
          <a:xfrm flipV="1">
            <a:off x="9645464" y="2338189"/>
            <a:ext cx="0" cy="2398605"/>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8" name="Line 194">
            <a:extLst>
              <a:ext uri="{FF2B5EF4-FFF2-40B4-BE49-F238E27FC236}">
                <a16:creationId xmlns:a16="http://schemas.microsoft.com/office/drawing/2014/main" id="{48C3CF90-13F3-40C0-907E-1C307B5C422D}"/>
              </a:ext>
            </a:extLst>
          </p:cNvPr>
          <p:cNvSpPr>
            <a:spLocks noChangeShapeType="1"/>
          </p:cNvSpPr>
          <p:nvPr/>
        </p:nvSpPr>
        <p:spPr bwMode="auto">
          <a:xfrm flipV="1">
            <a:off x="10257469" y="2338189"/>
            <a:ext cx="0" cy="2398605"/>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39" name="Oval 195">
            <a:extLst>
              <a:ext uri="{FF2B5EF4-FFF2-40B4-BE49-F238E27FC236}">
                <a16:creationId xmlns:a16="http://schemas.microsoft.com/office/drawing/2014/main" id="{DE34018D-D5F6-4F99-B153-DD1355207650}"/>
              </a:ext>
            </a:extLst>
          </p:cNvPr>
          <p:cNvSpPr>
            <a:spLocks noChangeArrowheads="1"/>
          </p:cNvSpPr>
          <p:nvPr/>
        </p:nvSpPr>
        <p:spPr bwMode="auto">
          <a:xfrm>
            <a:off x="8487975" y="3527988"/>
            <a:ext cx="102634" cy="1026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0" name="Oval 196">
            <a:extLst>
              <a:ext uri="{FF2B5EF4-FFF2-40B4-BE49-F238E27FC236}">
                <a16:creationId xmlns:a16="http://schemas.microsoft.com/office/drawing/2014/main" id="{BE4DDDEB-4479-4C6A-90DC-0AA0517FB199}"/>
              </a:ext>
            </a:extLst>
          </p:cNvPr>
          <p:cNvSpPr>
            <a:spLocks noChangeArrowheads="1"/>
          </p:cNvSpPr>
          <p:nvPr/>
        </p:nvSpPr>
        <p:spPr bwMode="auto">
          <a:xfrm>
            <a:off x="8151562" y="3545094"/>
            <a:ext cx="100734" cy="1026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1" name="Oval 197">
            <a:extLst>
              <a:ext uri="{FF2B5EF4-FFF2-40B4-BE49-F238E27FC236}">
                <a16:creationId xmlns:a16="http://schemas.microsoft.com/office/drawing/2014/main" id="{2F8D52AF-D0A7-4627-942D-64700BB2C69E}"/>
              </a:ext>
            </a:extLst>
          </p:cNvPr>
          <p:cNvSpPr>
            <a:spLocks noChangeArrowheads="1"/>
          </p:cNvSpPr>
          <p:nvPr/>
        </p:nvSpPr>
        <p:spPr bwMode="auto">
          <a:xfrm>
            <a:off x="8273203" y="3678139"/>
            <a:ext cx="102634" cy="1026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2" name="Oval 198">
            <a:extLst>
              <a:ext uri="{FF2B5EF4-FFF2-40B4-BE49-F238E27FC236}">
                <a16:creationId xmlns:a16="http://schemas.microsoft.com/office/drawing/2014/main" id="{122F03FF-D73B-4201-9D7B-480B84A54900}"/>
              </a:ext>
            </a:extLst>
          </p:cNvPr>
          <p:cNvSpPr>
            <a:spLocks noChangeArrowheads="1"/>
          </p:cNvSpPr>
          <p:nvPr/>
        </p:nvSpPr>
        <p:spPr bwMode="auto">
          <a:xfrm>
            <a:off x="7995710" y="3925222"/>
            <a:ext cx="102634"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3" name="Oval 199">
            <a:extLst>
              <a:ext uri="{FF2B5EF4-FFF2-40B4-BE49-F238E27FC236}">
                <a16:creationId xmlns:a16="http://schemas.microsoft.com/office/drawing/2014/main" id="{0055A019-A4D0-49BB-9D19-69BED893163A}"/>
              </a:ext>
            </a:extLst>
          </p:cNvPr>
          <p:cNvSpPr>
            <a:spLocks noChangeArrowheads="1"/>
          </p:cNvSpPr>
          <p:nvPr/>
        </p:nvSpPr>
        <p:spPr bwMode="auto">
          <a:xfrm>
            <a:off x="7967201" y="3708549"/>
            <a:ext cx="100734" cy="9883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4" name="Oval 200">
            <a:extLst>
              <a:ext uri="{FF2B5EF4-FFF2-40B4-BE49-F238E27FC236}">
                <a16:creationId xmlns:a16="http://schemas.microsoft.com/office/drawing/2014/main" id="{E73C0B0F-283E-4A84-8C51-68B8C35F2625}"/>
              </a:ext>
            </a:extLst>
          </p:cNvPr>
          <p:cNvSpPr>
            <a:spLocks noChangeArrowheads="1"/>
          </p:cNvSpPr>
          <p:nvPr/>
        </p:nvSpPr>
        <p:spPr bwMode="auto">
          <a:xfrm>
            <a:off x="8303613" y="3216284"/>
            <a:ext cx="102634" cy="1026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5" name="Oval 201">
            <a:extLst>
              <a:ext uri="{FF2B5EF4-FFF2-40B4-BE49-F238E27FC236}">
                <a16:creationId xmlns:a16="http://schemas.microsoft.com/office/drawing/2014/main" id="{916C15F7-0997-4198-ACA6-064A188A19FE}"/>
              </a:ext>
            </a:extLst>
          </p:cNvPr>
          <p:cNvSpPr>
            <a:spLocks noChangeArrowheads="1"/>
          </p:cNvSpPr>
          <p:nvPr/>
        </p:nvSpPr>
        <p:spPr bwMode="auto">
          <a:xfrm>
            <a:off x="8151562" y="3676238"/>
            <a:ext cx="100734" cy="10073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6" name="Oval 202">
            <a:extLst>
              <a:ext uri="{FF2B5EF4-FFF2-40B4-BE49-F238E27FC236}">
                <a16:creationId xmlns:a16="http://schemas.microsoft.com/office/drawing/2014/main" id="{D70668FB-13EC-4998-AB5F-F4A2EE3F2890}"/>
              </a:ext>
            </a:extLst>
          </p:cNvPr>
          <p:cNvSpPr>
            <a:spLocks noChangeArrowheads="1"/>
          </p:cNvSpPr>
          <p:nvPr/>
        </p:nvSpPr>
        <p:spPr bwMode="auto">
          <a:xfrm>
            <a:off x="8151562" y="3767469"/>
            <a:ext cx="100734"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7" name="Oval 203">
            <a:extLst>
              <a:ext uri="{FF2B5EF4-FFF2-40B4-BE49-F238E27FC236}">
                <a16:creationId xmlns:a16="http://schemas.microsoft.com/office/drawing/2014/main" id="{546B7493-6EC2-449D-A611-00BE14032A58}"/>
              </a:ext>
            </a:extLst>
          </p:cNvPr>
          <p:cNvSpPr>
            <a:spLocks noChangeArrowheads="1"/>
          </p:cNvSpPr>
          <p:nvPr/>
        </p:nvSpPr>
        <p:spPr bwMode="auto">
          <a:xfrm>
            <a:off x="8273203" y="2399010"/>
            <a:ext cx="102634"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8" name="Oval 204">
            <a:extLst>
              <a:ext uri="{FF2B5EF4-FFF2-40B4-BE49-F238E27FC236}">
                <a16:creationId xmlns:a16="http://schemas.microsoft.com/office/drawing/2014/main" id="{5603507E-631D-4EA6-805A-4370C563E9A0}"/>
              </a:ext>
            </a:extLst>
          </p:cNvPr>
          <p:cNvSpPr>
            <a:spLocks noChangeArrowheads="1"/>
          </p:cNvSpPr>
          <p:nvPr/>
        </p:nvSpPr>
        <p:spPr bwMode="auto">
          <a:xfrm>
            <a:off x="8060332" y="2917884"/>
            <a:ext cx="98833" cy="10073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49" name="Oval 205">
            <a:extLst>
              <a:ext uri="{FF2B5EF4-FFF2-40B4-BE49-F238E27FC236}">
                <a16:creationId xmlns:a16="http://schemas.microsoft.com/office/drawing/2014/main" id="{AE216464-9627-4D6C-BC10-EE7066926D34}"/>
              </a:ext>
            </a:extLst>
          </p:cNvPr>
          <p:cNvSpPr>
            <a:spLocks noChangeArrowheads="1"/>
          </p:cNvSpPr>
          <p:nvPr/>
        </p:nvSpPr>
        <p:spPr bwMode="auto">
          <a:xfrm>
            <a:off x="8060332" y="3206781"/>
            <a:ext cx="98833"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50" name="Oval 206">
            <a:extLst>
              <a:ext uri="{FF2B5EF4-FFF2-40B4-BE49-F238E27FC236}">
                <a16:creationId xmlns:a16="http://schemas.microsoft.com/office/drawing/2014/main" id="{4BCED1C2-5977-401E-A1AD-869C432266D1}"/>
              </a:ext>
            </a:extLst>
          </p:cNvPr>
          <p:cNvSpPr>
            <a:spLocks noChangeArrowheads="1"/>
          </p:cNvSpPr>
          <p:nvPr/>
        </p:nvSpPr>
        <p:spPr bwMode="auto">
          <a:xfrm>
            <a:off x="8520286" y="2718317"/>
            <a:ext cx="100734" cy="1026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51" name="Oval 207">
            <a:extLst>
              <a:ext uri="{FF2B5EF4-FFF2-40B4-BE49-F238E27FC236}">
                <a16:creationId xmlns:a16="http://schemas.microsoft.com/office/drawing/2014/main" id="{7D7FFFDB-750B-42A6-8D5D-A8D4B9F1D7D0}"/>
              </a:ext>
            </a:extLst>
          </p:cNvPr>
          <p:cNvSpPr>
            <a:spLocks noChangeArrowheads="1"/>
          </p:cNvSpPr>
          <p:nvPr/>
        </p:nvSpPr>
        <p:spPr bwMode="auto">
          <a:xfrm>
            <a:off x="8429056" y="4579041"/>
            <a:ext cx="98833"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52" name="Oval 208">
            <a:extLst>
              <a:ext uri="{FF2B5EF4-FFF2-40B4-BE49-F238E27FC236}">
                <a16:creationId xmlns:a16="http://schemas.microsoft.com/office/drawing/2014/main" id="{0259477A-D0EF-436D-B226-B9C5B38BBF51}"/>
              </a:ext>
            </a:extLst>
          </p:cNvPr>
          <p:cNvSpPr>
            <a:spLocks noChangeArrowheads="1"/>
          </p:cNvSpPr>
          <p:nvPr/>
        </p:nvSpPr>
        <p:spPr bwMode="auto">
          <a:xfrm>
            <a:off x="8335924" y="3510883"/>
            <a:ext cx="100734" cy="98833"/>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53" name="Oval 209">
            <a:extLst>
              <a:ext uri="{FF2B5EF4-FFF2-40B4-BE49-F238E27FC236}">
                <a16:creationId xmlns:a16="http://schemas.microsoft.com/office/drawing/2014/main" id="{ABFEDD12-ADD2-48A8-94F2-6321871D7A2D}"/>
              </a:ext>
            </a:extLst>
          </p:cNvPr>
          <p:cNvSpPr>
            <a:spLocks noChangeArrowheads="1"/>
          </p:cNvSpPr>
          <p:nvPr/>
        </p:nvSpPr>
        <p:spPr bwMode="auto">
          <a:xfrm>
            <a:off x="8212383" y="4160901"/>
            <a:ext cx="102634" cy="9883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54" name="Oval 210">
            <a:extLst>
              <a:ext uri="{FF2B5EF4-FFF2-40B4-BE49-F238E27FC236}">
                <a16:creationId xmlns:a16="http://schemas.microsoft.com/office/drawing/2014/main" id="{F920067E-7D50-4A65-B02C-65CFF0AEBA19}"/>
              </a:ext>
            </a:extLst>
          </p:cNvPr>
          <p:cNvSpPr>
            <a:spLocks noChangeArrowheads="1"/>
          </p:cNvSpPr>
          <p:nvPr/>
        </p:nvSpPr>
        <p:spPr bwMode="auto">
          <a:xfrm>
            <a:off x="8088841" y="3685741"/>
            <a:ext cx="102634" cy="10263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355" name="Oval 211">
            <a:extLst>
              <a:ext uri="{FF2B5EF4-FFF2-40B4-BE49-F238E27FC236}">
                <a16:creationId xmlns:a16="http://schemas.microsoft.com/office/drawing/2014/main" id="{074ED8D2-8C94-4D90-B0BE-3B0BEEA67F1B}"/>
              </a:ext>
            </a:extLst>
          </p:cNvPr>
          <p:cNvSpPr>
            <a:spLocks noChangeArrowheads="1"/>
          </p:cNvSpPr>
          <p:nvPr/>
        </p:nvSpPr>
        <p:spPr bwMode="auto">
          <a:xfrm>
            <a:off x="8303613" y="4101981"/>
            <a:ext cx="102634" cy="10263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4" name="Oval 212">
            <a:extLst>
              <a:ext uri="{FF2B5EF4-FFF2-40B4-BE49-F238E27FC236}">
                <a16:creationId xmlns:a16="http://schemas.microsoft.com/office/drawing/2014/main" id="{031619D1-B4B8-4B24-973A-BA85DC3B6624}"/>
              </a:ext>
            </a:extLst>
          </p:cNvPr>
          <p:cNvSpPr>
            <a:spLocks noChangeArrowheads="1"/>
          </p:cNvSpPr>
          <p:nvPr/>
        </p:nvSpPr>
        <p:spPr bwMode="auto">
          <a:xfrm>
            <a:off x="8212383" y="3651530"/>
            <a:ext cx="102634"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5" name="Oval 213">
            <a:extLst>
              <a:ext uri="{FF2B5EF4-FFF2-40B4-BE49-F238E27FC236}">
                <a16:creationId xmlns:a16="http://schemas.microsoft.com/office/drawing/2014/main" id="{84EACEB9-8972-40CA-BC6F-87CB5A07D814}"/>
              </a:ext>
            </a:extLst>
          </p:cNvPr>
          <p:cNvSpPr>
            <a:spLocks noChangeArrowheads="1"/>
          </p:cNvSpPr>
          <p:nvPr/>
        </p:nvSpPr>
        <p:spPr bwMode="auto">
          <a:xfrm>
            <a:off x="8212383" y="3142159"/>
            <a:ext cx="102634" cy="10263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6" name="Oval 214">
            <a:extLst>
              <a:ext uri="{FF2B5EF4-FFF2-40B4-BE49-F238E27FC236}">
                <a16:creationId xmlns:a16="http://schemas.microsoft.com/office/drawing/2014/main" id="{9232D6CE-9FE7-4791-8760-783B780D5348}"/>
              </a:ext>
            </a:extLst>
          </p:cNvPr>
          <p:cNvSpPr>
            <a:spLocks noChangeArrowheads="1"/>
          </p:cNvSpPr>
          <p:nvPr/>
        </p:nvSpPr>
        <p:spPr bwMode="auto">
          <a:xfrm>
            <a:off x="8088841" y="3328421"/>
            <a:ext cx="102634"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7" name="Oval 215">
            <a:extLst>
              <a:ext uri="{FF2B5EF4-FFF2-40B4-BE49-F238E27FC236}">
                <a16:creationId xmlns:a16="http://schemas.microsoft.com/office/drawing/2014/main" id="{A08A29E7-ABA9-4E2A-AC74-45541C72490B}"/>
              </a:ext>
            </a:extLst>
          </p:cNvPr>
          <p:cNvSpPr>
            <a:spLocks noChangeArrowheads="1"/>
          </p:cNvSpPr>
          <p:nvPr/>
        </p:nvSpPr>
        <p:spPr bwMode="auto">
          <a:xfrm>
            <a:off x="7967201" y="4244529"/>
            <a:ext cx="100734" cy="1007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8" name="Oval 216">
            <a:extLst>
              <a:ext uri="{FF2B5EF4-FFF2-40B4-BE49-F238E27FC236}">
                <a16:creationId xmlns:a16="http://schemas.microsoft.com/office/drawing/2014/main" id="{FB322C9D-CAD1-4EBD-9C72-4873EE184E2C}"/>
              </a:ext>
            </a:extLst>
          </p:cNvPr>
          <p:cNvSpPr>
            <a:spLocks noChangeArrowheads="1"/>
          </p:cNvSpPr>
          <p:nvPr/>
        </p:nvSpPr>
        <p:spPr bwMode="auto">
          <a:xfrm>
            <a:off x="8581107" y="3239091"/>
            <a:ext cx="102634" cy="102634"/>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09" name="Rectangle 217">
            <a:extLst>
              <a:ext uri="{FF2B5EF4-FFF2-40B4-BE49-F238E27FC236}">
                <a16:creationId xmlns:a16="http://schemas.microsoft.com/office/drawing/2014/main" id="{1BE1B472-0E74-45E1-B249-461F63AFD4C5}"/>
              </a:ext>
            </a:extLst>
          </p:cNvPr>
          <p:cNvSpPr>
            <a:spLocks noChangeArrowheads="1"/>
          </p:cNvSpPr>
          <p:nvPr/>
        </p:nvSpPr>
        <p:spPr bwMode="auto">
          <a:xfrm>
            <a:off x="7374202" y="4622756"/>
            <a:ext cx="1506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0.02</a:t>
            </a:r>
            <a:endParaRPr kumimoji="0" lang="en-US" altLang="en-US" sz="1800" b="0" i="0" u="none" strike="noStrike" cap="none" normalizeH="0" baseline="0">
              <a:ln>
                <a:noFill/>
              </a:ln>
              <a:solidFill>
                <a:srgbClr val="3E4268"/>
              </a:solidFill>
              <a:effectLst/>
            </a:endParaRPr>
          </a:p>
        </p:txBody>
      </p:sp>
      <p:sp>
        <p:nvSpPr>
          <p:cNvPr id="710" name="Rectangle 218">
            <a:extLst>
              <a:ext uri="{FF2B5EF4-FFF2-40B4-BE49-F238E27FC236}">
                <a16:creationId xmlns:a16="http://schemas.microsoft.com/office/drawing/2014/main" id="{72ADE8A7-EDB7-477D-8459-FAE5BD20E436}"/>
              </a:ext>
            </a:extLst>
          </p:cNvPr>
          <p:cNvSpPr>
            <a:spLocks noChangeArrowheads="1"/>
          </p:cNvSpPr>
          <p:nvPr/>
        </p:nvSpPr>
        <p:spPr bwMode="auto">
          <a:xfrm>
            <a:off x="7374202" y="4086776"/>
            <a:ext cx="1506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0.03</a:t>
            </a:r>
            <a:endParaRPr kumimoji="0" lang="en-US" altLang="en-US" sz="1800" b="0" i="0" u="none" strike="noStrike" cap="none" normalizeH="0" baseline="0">
              <a:ln>
                <a:noFill/>
              </a:ln>
              <a:solidFill>
                <a:srgbClr val="3E4268"/>
              </a:solidFill>
              <a:effectLst/>
            </a:endParaRPr>
          </a:p>
        </p:txBody>
      </p:sp>
      <p:sp>
        <p:nvSpPr>
          <p:cNvPr id="711" name="Rectangle 219">
            <a:extLst>
              <a:ext uri="{FF2B5EF4-FFF2-40B4-BE49-F238E27FC236}">
                <a16:creationId xmlns:a16="http://schemas.microsoft.com/office/drawing/2014/main" id="{18022342-9741-4A5F-B2D2-F82BF9FCFB4A}"/>
              </a:ext>
            </a:extLst>
          </p:cNvPr>
          <p:cNvSpPr>
            <a:spLocks noChangeArrowheads="1"/>
          </p:cNvSpPr>
          <p:nvPr/>
        </p:nvSpPr>
        <p:spPr bwMode="auto">
          <a:xfrm>
            <a:off x="7374202" y="3548895"/>
            <a:ext cx="1506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0.04</a:t>
            </a:r>
            <a:endParaRPr kumimoji="0" lang="en-US" altLang="en-US" sz="1800" b="0" i="0" u="none" strike="noStrike" cap="none" normalizeH="0" baseline="0">
              <a:ln>
                <a:noFill/>
              </a:ln>
              <a:solidFill>
                <a:srgbClr val="3E4268"/>
              </a:solidFill>
              <a:effectLst/>
            </a:endParaRPr>
          </a:p>
        </p:txBody>
      </p:sp>
      <p:sp>
        <p:nvSpPr>
          <p:cNvPr id="712" name="Rectangle 220">
            <a:extLst>
              <a:ext uri="{FF2B5EF4-FFF2-40B4-BE49-F238E27FC236}">
                <a16:creationId xmlns:a16="http://schemas.microsoft.com/office/drawing/2014/main" id="{2E5CF9A6-D146-460D-9066-57BB9A89E1C8}"/>
              </a:ext>
            </a:extLst>
          </p:cNvPr>
          <p:cNvSpPr>
            <a:spLocks noChangeArrowheads="1"/>
          </p:cNvSpPr>
          <p:nvPr/>
        </p:nvSpPr>
        <p:spPr bwMode="auto">
          <a:xfrm>
            <a:off x="7374202" y="3014816"/>
            <a:ext cx="1506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0.05</a:t>
            </a:r>
            <a:endParaRPr kumimoji="0" lang="en-US" altLang="en-US" sz="1800" b="0" i="0" u="none" strike="noStrike" cap="none" normalizeH="0" baseline="0">
              <a:ln>
                <a:noFill/>
              </a:ln>
              <a:solidFill>
                <a:srgbClr val="3E4268"/>
              </a:solidFill>
              <a:effectLst/>
            </a:endParaRPr>
          </a:p>
        </p:txBody>
      </p:sp>
      <p:sp>
        <p:nvSpPr>
          <p:cNvPr id="713" name="Rectangle 221">
            <a:extLst>
              <a:ext uri="{FF2B5EF4-FFF2-40B4-BE49-F238E27FC236}">
                <a16:creationId xmlns:a16="http://schemas.microsoft.com/office/drawing/2014/main" id="{35869EFB-9109-46C5-8D31-46D2ADE8DF73}"/>
              </a:ext>
            </a:extLst>
          </p:cNvPr>
          <p:cNvSpPr>
            <a:spLocks noChangeArrowheads="1"/>
          </p:cNvSpPr>
          <p:nvPr/>
        </p:nvSpPr>
        <p:spPr bwMode="auto">
          <a:xfrm>
            <a:off x="7374202" y="2476936"/>
            <a:ext cx="1506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0.06</a:t>
            </a:r>
            <a:endParaRPr kumimoji="0" lang="en-US" altLang="en-US" sz="1800" b="0" i="0" u="none" strike="noStrike" cap="none" normalizeH="0" baseline="0">
              <a:ln>
                <a:noFill/>
              </a:ln>
              <a:solidFill>
                <a:srgbClr val="3E4268"/>
              </a:solidFill>
              <a:effectLst/>
            </a:endParaRPr>
          </a:p>
        </p:txBody>
      </p:sp>
      <p:sp>
        <p:nvSpPr>
          <p:cNvPr id="714" name="Line 222">
            <a:extLst>
              <a:ext uri="{FF2B5EF4-FFF2-40B4-BE49-F238E27FC236}">
                <a16:creationId xmlns:a16="http://schemas.microsoft.com/office/drawing/2014/main" id="{9794D438-A121-4C64-8994-14C2E08ADDCF}"/>
              </a:ext>
            </a:extLst>
          </p:cNvPr>
          <p:cNvSpPr>
            <a:spLocks noChangeShapeType="1"/>
          </p:cNvSpPr>
          <p:nvPr/>
        </p:nvSpPr>
        <p:spPr bwMode="auto">
          <a:xfrm>
            <a:off x="7649794" y="4689278"/>
            <a:ext cx="30410"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15" name="Line 223">
            <a:extLst>
              <a:ext uri="{FF2B5EF4-FFF2-40B4-BE49-F238E27FC236}">
                <a16:creationId xmlns:a16="http://schemas.microsoft.com/office/drawing/2014/main" id="{9FAFBB12-AC8D-4F53-A479-76E6A1E53AF6}"/>
              </a:ext>
            </a:extLst>
          </p:cNvPr>
          <p:cNvSpPr>
            <a:spLocks noChangeShapeType="1"/>
          </p:cNvSpPr>
          <p:nvPr/>
        </p:nvSpPr>
        <p:spPr bwMode="auto">
          <a:xfrm>
            <a:off x="7649794" y="4153298"/>
            <a:ext cx="30410"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16" name="Line 224">
            <a:extLst>
              <a:ext uri="{FF2B5EF4-FFF2-40B4-BE49-F238E27FC236}">
                <a16:creationId xmlns:a16="http://schemas.microsoft.com/office/drawing/2014/main" id="{9E4EB396-BCDD-466F-98AE-DA2051C29BDD}"/>
              </a:ext>
            </a:extLst>
          </p:cNvPr>
          <p:cNvSpPr>
            <a:spLocks noChangeShapeType="1"/>
          </p:cNvSpPr>
          <p:nvPr/>
        </p:nvSpPr>
        <p:spPr bwMode="auto">
          <a:xfrm>
            <a:off x="7649794" y="3615418"/>
            <a:ext cx="30410"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17" name="Line 225">
            <a:extLst>
              <a:ext uri="{FF2B5EF4-FFF2-40B4-BE49-F238E27FC236}">
                <a16:creationId xmlns:a16="http://schemas.microsoft.com/office/drawing/2014/main" id="{1C4A12B2-4DA9-44FD-910B-4DA9EDB0C34A}"/>
              </a:ext>
            </a:extLst>
          </p:cNvPr>
          <p:cNvSpPr>
            <a:spLocks noChangeShapeType="1"/>
          </p:cNvSpPr>
          <p:nvPr/>
        </p:nvSpPr>
        <p:spPr bwMode="auto">
          <a:xfrm>
            <a:off x="7649794" y="3081339"/>
            <a:ext cx="30410"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18" name="Line 226">
            <a:extLst>
              <a:ext uri="{FF2B5EF4-FFF2-40B4-BE49-F238E27FC236}">
                <a16:creationId xmlns:a16="http://schemas.microsoft.com/office/drawing/2014/main" id="{7C69ECA5-D964-4B66-8C27-BA2C1262FE98}"/>
              </a:ext>
            </a:extLst>
          </p:cNvPr>
          <p:cNvSpPr>
            <a:spLocks noChangeShapeType="1"/>
          </p:cNvSpPr>
          <p:nvPr/>
        </p:nvSpPr>
        <p:spPr bwMode="auto">
          <a:xfrm>
            <a:off x="7649794" y="2543458"/>
            <a:ext cx="30410" cy="0"/>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19" name="Line 227">
            <a:extLst>
              <a:ext uri="{FF2B5EF4-FFF2-40B4-BE49-F238E27FC236}">
                <a16:creationId xmlns:a16="http://schemas.microsoft.com/office/drawing/2014/main" id="{61C16808-2644-4DAE-AB78-DD0FA12F3DCB}"/>
              </a:ext>
            </a:extLst>
          </p:cNvPr>
          <p:cNvSpPr>
            <a:spLocks noChangeShapeType="1"/>
          </p:cNvSpPr>
          <p:nvPr/>
        </p:nvSpPr>
        <p:spPr bwMode="auto">
          <a:xfrm flipV="1">
            <a:off x="7801845" y="4736794"/>
            <a:ext cx="0" cy="32311"/>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20" name="Line 228">
            <a:extLst>
              <a:ext uri="{FF2B5EF4-FFF2-40B4-BE49-F238E27FC236}">
                <a16:creationId xmlns:a16="http://schemas.microsoft.com/office/drawing/2014/main" id="{6623EF70-3F76-4FC3-B51A-1B77E85EB3FD}"/>
              </a:ext>
            </a:extLst>
          </p:cNvPr>
          <p:cNvSpPr>
            <a:spLocks noChangeShapeType="1"/>
          </p:cNvSpPr>
          <p:nvPr/>
        </p:nvSpPr>
        <p:spPr bwMode="auto">
          <a:xfrm flipV="1">
            <a:off x="8417652" y="4736794"/>
            <a:ext cx="0" cy="32311"/>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21" name="Line 229">
            <a:extLst>
              <a:ext uri="{FF2B5EF4-FFF2-40B4-BE49-F238E27FC236}">
                <a16:creationId xmlns:a16="http://schemas.microsoft.com/office/drawing/2014/main" id="{75DD9A72-A202-4DE7-86B5-FC8338223173}"/>
              </a:ext>
            </a:extLst>
          </p:cNvPr>
          <p:cNvSpPr>
            <a:spLocks noChangeShapeType="1"/>
          </p:cNvSpPr>
          <p:nvPr/>
        </p:nvSpPr>
        <p:spPr bwMode="auto">
          <a:xfrm flipV="1">
            <a:off x="9031558" y="4736794"/>
            <a:ext cx="0" cy="32311"/>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22" name="Line 230">
            <a:extLst>
              <a:ext uri="{FF2B5EF4-FFF2-40B4-BE49-F238E27FC236}">
                <a16:creationId xmlns:a16="http://schemas.microsoft.com/office/drawing/2014/main" id="{7FF87963-0530-4AD2-922C-6D69543EB5BD}"/>
              </a:ext>
            </a:extLst>
          </p:cNvPr>
          <p:cNvSpPr>
            <a:spLocks noChangeShapeType="1"/>
          </p:cNvSpPr>
          <p:nvPr/>
        </p:nvSpPr>
        <p:spPr bwMode="auto">
          <a:xfrm flipV="1">
            <a:off x="9645464" y="4736794"/>
            <a:ext cx="0" cy="32311"/>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23" name="Line 231">
            <a:extLst>
              <a:ext uri="{FF2B5EF4-FFF2-40B4-BE49-F238E27FC236}">
                <a16:creationId xmlns:a16="http://schemas.microsoft.com/office/drawing/2014/main" id="{54BD5FDC-9278-4D90-84B0-2B40D04ACA6D}"/>
              </a:ext>
            </a:extLst>
          </p:cNvPr>
          <p:cNvSpPr>
            <a:spLocks noChangeShapeType="1"/>
          </p:cNvSpPr>
          <p:nvPr/>
        </p:nvSpPr>
        <p:spPr bwMode="auto">
          <a:xfrm flipV="1">
            <a:off x="10257469" y="4736794"/>
            <a:ext cx="0" cy="32311"/>
          </a:xfrm>
          <a:prstGeom prst="line">
            <a:avLst/>
          </a:prstGeom>
          <a:noFill/>
          <a:ln w="9525" cap="flat">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724" name="Rectangle 232">
            <a:extLst>
              <a:ext uri="{FF2B5EF4-FFF2-40B4-BE49-F238E27FC236}">
                <a16:creationId xmlns:a16="http://schemas.microsoft.com/office/drawing/2014/main" id="{6E27D81E-10F5-4B0A-9C10-C332A7AF50F9}"/>
              </a:ext>
            </a:extLst>
          </p:cNvPr>
          <p:cNvSpPr>
            <a:spLocks noChangeArrowheads="1"/>
          </p:cNvSpPr>
          <p:nvPr/>
        </p:nvSpPr>
        <p:spPr bwMode="auto">
          <a:xfrm>
            <a:off x="7748627" y="4759602"/>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0</a:t>
            </a:r>
            <a:endParaRPr kumimoji="0" lang="en-US" altLang="en-US" sz="1800" b="0" i="0" u="none" strike="noStrike" cap="none" normalizeH="0" baseline="0">
              <a:ln>
                <a:noFill/>
              </a:ln>
              <a:solidFill>
                <a:srgbClr val="3E4268"/>
              </a:solidFill>
              <a:effectLst/>
            </a:endParaRPr>
          </a:p>
        </p:txBody>
      </p:sp>
      <p:sp>
        <p:nvSpPr>
          <p:cNvPr id="725" name="Rectangle 233">
            <a:extLst>
              <a:ext uri="{FF2B5EF4-FFF2-40B4-BE49-F238E27FC236}">
                <a16:creationId xmlns:a16="http://schemas.microsoft.com/office/drawing/2014/main" id="{4175B6EE-E9AB-4006-AC3A-E22CF3043C19}"/>
              </a:ext>
            </a:extLst>
          </p:cNvPr>
          <p:cNvSpPr>
            <a:spLocks noChangeArrowheads="1"/>
          </p:cNvSpPr>
          <p:nvPr/>
        </p:nvSpPr>
        <p:spPr bwMode="auto">
          <a:xfrm>
            <a:off x="8334024" y="475960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20</a:t>
            </a:r>
            <a:endParaRPr kumimoji="0" lang="en-US" altLang="en-US" sz="1800" b="0" i="0" u="none" strike="noStrike" cap="none" normalizeH="0" baseline="0">
              <a:ln>
                <a:noFill/>
              </a:ln>
              <a:solidFill>
                <a:srgbClr val="3E4268"/>
              </a:solidFill>
              <a:effectLst/>
            </a:endParaRPr>
          </a:p>
        </p:txBody>
      </p:sp>
      <p:sp>
        <p:nvSpPr>
          <p:cNvPr id="726" name="Rectangle 234">
            <a:extLst>
              <a:ext uri="{FF2B5EF4-FFF2-40B4-BE49-F238E27FC236}">
                <a16:creationId xmlns:a16="http://schemas.microsoft.com/office/drawing/2014/main" id="{E097DAAE-F00C-4922-B4CA-14775E028072}"/>
              </a:ext>
            </a:extLst>
          </p:cNvPr>
          <p:cNvSpPr>
            <a:spLocks noChangeArrowheads="1"/>
          </p:cNvSpPr>
          <p:nvPr/>
        </p:nvSpPr>
        <p:spPr bwMode="auto">
          <a:xfrm>
            <a:off x="8946029" y="475960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40</a:t>
            </a:r>
            <a:endParaRPr kumimoji="0" lang="en-US" altLang="en-US" sz="1800" b="0" i="0" u="none" strike="noStrike" cap="none" normalizeH="0" baseline="0">
              <a:ln>
                <a:noFill/>
              </a:ln>
              <a:solidFill>
                <a:srgbClr val="3E4268"/>
              </a:solidFill>
              <a:effectLst/>
            </a:endParaRPr>
          </a:p>
        </p:txBody>
      </p:sp>
      <p:sp>
        <p:nvSpPr>
          <p:cNvPr id="727" name="Rectangle 235">
            <a:extLst>
              <a:ext uri="{FF2B5EF4-FFF2-40B4-BE49-F238E27FC236}">
                <a16:creationId xmlns:a16="http://schemas.microsoft.com/office/drawing/2014/main" id="{1873C376-73CE-4167-B47B-8F831A3E90F4}"/>
              </a:ext>
            </a:extLst>
          </p:cNvPr>
          <p:cNvSpPr>
            <a:spLocks noChangeArrowheads="1"/>
          </p:cNvSpPr>
          <p:nvPr/>
        </p:nvSpPr>
        <p:spPr bwMode="auto">
          <a:xfrm>
            <a:off x="9563736" y="475960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60</a:t>
            </a:r>
            <a:endParaRPr kumimoji="0" lang="en-US" altLang="en-US" sz="1800" b="0" i="0" u="none" strike="noStrike" cap="none" normalizeH="0" baseline="0">
              <a:ln>
                <a:noFill/>
              </a:ln>
              <a:solidFill>
                <a:srgbClr val="3E4268"/>
              </a:solidFill>
              <a:effectLst/>
            </a:endParaRPr>
          </a:p>
        </p:txBody>
      </p:sp>
      <p:sp>
        <p:nvSpPr>
          <p:cNvPr id="728" name="Rectangle 236">
            <a:extLst>
              <a:ext uri="{FF2B5EF4-FFF2-40B4-BE49-F238E27FC236}">
                <a16:creationId xmlns:a16="http://schemas.microsoft.com/office/drawing/2014/main" id="{F3BF091A-A63C-44C9-A096-107B660F408D}"/>
              </a:ext>
            </a:extLst>
          </p:cNvPr>
          <p:cNvSpPr>
            <a:spLocks noChangeArrowheads="1"/>
          </p:cNvSpPr>
          <p:nvPr/>
        </p:nvSpPr>
        <p:spPr bwMode="auto">
          <a:xfrm>
            <a:off x="10175742" y="475960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3E4268"/>
                </a:solidFill>
                <a:effectLst/>
                <a:latin typeface="Century Gothic" panose="020B0502020202020204" pitchFamily="34" charset="0"/>
              </a:rPr>
              <a:t>80</a:t>
            </a:r>
            <a:endParaRPr kumimoji="0" lang="en-US" altLang="en-US" sz="1800" b="0" i="0" u="none" strike="noStrike" cap="none" normalizeH="0" baseline="0">
              <a:ln>
                <a:noFill/>
              </a:ln>
              <a:solidFill>
                <a:srgbClr val="3E4268"/>
              </a:solidFill>
              <a:effectLst/>
            </a:endParaRPr>
          </a:p>
        </p:txBody>
      </p:sp>
      <p:sp>
        <p:nvSpPr>
          <p:cNvPr id="729" name="Rectangle 237">
            <a:extLst>
              <a:ext uri="{FF2B5EF4-FFF2-40B4-BE49-F238E27FC236}">
                <a16:creationId xmlns:a16="http://schemas.microsoft.com/office/drawing/2014/main" id="{6FB3936A-E07E-45BA-A36F-ED854B0E9495}"/>
              </a:ext>
            </a:extLst>
          </p:cNvPr>
          <p:cNvSpPr>
            <a:spLocks noChangeArrowheads="1"/>
          </p:cNvSpPr>
          <p:nvPr/>
        </p:nvSpPr>
        <p:spPr bwMode="auto">
          <a:xfrm>
            <a:off x="8569703" y="4873640"/>
            <a:ext cx="73096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E4268"/>
                </a:solidFill>
                <a:effectLst/>
                <a:latin typeface="Century Gothic" panose="020B0502020202020204" pitchFamily="34" charset="0"/>
              </a:rPr>
              <a:t>Soil Texture (%)</a:t>
            </a:r>
            <a:endParaRPr kumimoji="0" lang="en-US" altLang="en-US" sz="1800" b="0" i="0" u="none" strike="noStrike" cap="none" normalizeH="0" baseline="0">
              <a:ln>
                <a:noFill/>
              </a:ln>
              <a:solidFill>
                <a:srgbClr val="3E4268"/>
              </a:solidFill>
              <a:effectLst/>
            </a:endParaRPr>
          </a:p>
        </p:txBody>
      </p:sp>
      <p:sp>
        <p:nvSpPr>
          <p:cNvPr id="730" name="Rectangle 238">
            <a:extLst>
              <a:ext uri="{FF2B5EF4-FFF2-40B4-BE49-F238E27FC236}">
                <a16:creationId xmlns:a16="http://schemas.microsoft.com/office/drawing/2014/main" id="{F6B52641-C4AF-4B52-8B14-793390E18DB1}"/>
              </a:ext>
            </a:extLst>
          </p:cNvPr>
          <p:cNvSpPr>
            <a:spLocks noChangeArrowheads="1"/>
          </p:cNvSpPr>
          <p:nvPr/>
        </p:nvSpPr>
        <p:spPr bwMode="auto">
          <a:xfrm rot="16200000">
            <a:off x="7126817" y="3474035"/>
            <a:ext cx="2628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E4268"/>
                </a:solidFill>
                <a:effectLst/>
                <a:latin typeface="Century Gothic" panose="020B0502020202020204" pitchFamily="34" charset="0"/>
              </a:rPr>
              <a:t>RMSE</a:t>
            </a:r>
            <a:endParaRPr kumimoji="0" lang="en-US" altLang="en-US" sz="1800" b="0" i="0" u="none" strike="noStrike" cap="none" normalizeH="0" baseline="0" dirty="0">
              <a:ln>
                <a:noFill/>
              </a:ln>
              <a:solidFill>
                <a:srgbClr val="3E4268"/>
              </a:solidFill>
              <a:effectLst/>
            </a:endParaRPr>
          </a:p>
        </p:txBody>
      </p:sp>
      <p:sp>
        <p:nvSpPr>
          <p:cNvPr id="747" name="Rectangle 255">
            <a:extLst>
              <a:ext uri="{FF2B5EF4-FFF2-40B4-BE49-F238E27FC236}">
                <a16:creationId xmlns:a16="http://schemas.microsoft.com/office/drawing/2014/main" id="{BDD1CB25-7246-45BB-BF03-075C0359F5D4}"/>
              </a:ext>
            </a:extLst>
          </p:cNvPr>
          <p:cNvSpPr>
            <a:spLocks noChangeArrowheads="1"/>
          </p:cNvSpPr>
          <p:nvPr/>
        </p:nvSpPr>
        <p:spPr bwMode="auto">
          <a:xfrm>
            <a:off x="7678304" y="2132920"/>
            <a:ext cx="3189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E4268"/>
                </a:solidFill>
                <a:effectLst/>
                <a:latin typeface="Century Gothic" panose="020B0502020202020204" pitchFamily="34" charset="0"/>
              </a:rPr>
              <a:t>Sand</a:t>
            </a:r>
            <a:endParaRPr kumimoji="0" lang="en-US" altLang="en-US" sz="2400" b="0" i="0" u="none" strike="noStrike" cap="none" normalizeH="0" baseline="0">
              <a:ln>
                <a:noFill/>
              </a:ln>
              <a:solidFill>
                <a:srgbClr val="3E4268"/>
              </a:solidFill>
              <a:effectLst/>
            </a:endParaRPr>
          </a:p>
        </p:txBody>
      </p:sp>
      <p:sp>
        <p:nvSpPr>
          <p:cNvPr id="748" name="Rectangle 256">
            <a:extLst>
              <a:ext uri="{FF2B5EF4-FFF2-40B4-BE49-F238E27FC236}">
                <a16:creationId xmlns:a16="http://schemas.microsoft.com/office/drawing/2014/main" id="{E55BB92D-93A8-4169-B0F8-77B12157FA8E}"/>
              </a:ext>
            </a:extLst>
          </p:cNvPr>
          <p:cNvSpPr>
            <a:spLocks noChangeArrowheads="1"/>
          </p:cNvSpPr>
          <p:nvPr/>
        </p:nvSpPr>
        <p:spPr bwMode="auto">
          <a:xfrm>
            <a:off x="7678304" y="1942857"/>
            <a:ext cx="125354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3E4268"/>
                </a:solidFill>
                <a:effectLst/>
                <a:latin typeface="Century Gothic" panose="020B0502020202020204" pitchFamily="34" charset="0"/>
              </a:rPr>
              <a:t>Soil Texture Analysis</a:t>
            </a:r>
            <a:endParaRPr kumimoji="0" lang="en-US" altLang="en-US" sz="2400" b="0" i="0" u="none" strike="noStrike" cap="none" normalizeH="0" baseline="0">
              <a:ln>
                <a:noFill/>
              </a:ln>
              <a:solidFill>
                <a:srgbClr val="3E4268"/>
              </a:solidFill>
              <a:effectLst/>
            </a:endParaRPr>
          </a:p>
        </p:txBody>
      </p:sp>
      <p:sp>
        <p:nvSpPr>
          <p:cNvPr id="749" name="Rectangle 748">
            <a:extLst>
              <a:ext uri="{FF2B5EF4-FFF2-40B4-BE49-F238E27FC236}">
                <a16:creationId xmlns:a16="http://schemas.microsoft.com/office/drawing/2014/main" id="{C4DD61A3-8E46-4E49-BD9E-FF13CF7AC98F}"/>
              </a:ext>
            </a:extLst>
          </p:cNvPr>
          <p:cNvSpPr/>
          <p:nvPr/>
        </p:nvSpPr>
        <p:spPr>
          <a:xfrm>
            <a:off x="2537988" y="5519516"/>
            <a:ext cx="6848493" cy="600164"/>
          </a:xfrm>
          <a:prstGeom prst="rect">
            <a:avLst/>
          </a:prstGeom>
        </p:spPr>
        <p:txBody>
          <a:bodyPr wrap="square">
            <a:spAutoFit/>
          </a:bodyPr>
          <a:lstStyle/>
          <a:p>
            <a:r>
              <a:rPr lang="en-US" sz="1100" i="1" dirty="0">
                <a:solidFill>
                  <a:srgbClr val="3E4268"/>
                </a:solidFill>
                <a:latin typeface="Century Gothic" panose="020B0502020202020204" pitchFamily="34" charset="0"/>
              </a:rPr>
              <a:t>Figures 15-17. </a:t>
            </a:r>
            <a:r>
              <a:rPr lang="en-US" sz="1100" dirty="0">
                <a:solidFill>
                  <a:srgbClr val="3E4268"/>
                </a:solidFill>
                <a:latin typeface="Century Gothic" panose="020B0502020202020204" pitchFamily="34" charset="0"/>
              </a:rPr>
              <a:t>Percent silt, sand, &amp; clay vs</a:t>
            </a:r>
            <a:r>
              <a:rPr lang="en-US" sz="1100" i="1" dirty="0">
                <a:solidFill>
                  <a:srgbClr val="3E4268"/>
                </a:solidFill>
                <a:latin typeface="Century Gothic" panose="020B0502020202020204" pitchFamily="34" charset="0"/>
              </a:rPr>
              <a:t>. </a:t>
            </a:r>
            <a:r>
              <a:rPr lang="en-US" sz="1100" dirty="0">
                <a:solidFill>
                  <a:srgbClr val="3E4268"/>
                </a:solidFill>
                <a:latin typeface="Century Gothic" panose="020B0502020202020204" pitchFamily="34" charset="0"/>
              </a:rPr>
              <a:t>RMSE derived from </a:t>
            </a:r>
            <a:r>
              <a:rPr lang="en-US" sz="1100" dirty="0" err="1">
                <a:solidFill>
                  <a:srgbClr val="3E4268"/>
                </a:solidFill>
                <a:latin typeface="Century Gothic" panose="020B0502020202020204" pitchFamily="34" charset="0"/>
              </a:rPr>
              <a:t>pedon</a:t>
            </a:r>
            <a:r>
              <a:rPr lang="en-US" sz="1100" dirty="0">
                <a:solidFill>
                  <a:srgbClr val="3E4268"/>
                </a:solidFill>
                <a:latin typeface="Century Gothic" panose="020B0502020202020204" pitchFamily="34" charset="0"/>
              </a:rPr>
              <a:t> descriptions and regression model of  2-inch </a:t>
            </a:r>
            <a:r>
              <a:rPr lang="en-US" sz="1100" dirty="0" err="1">
                <a:solidFill>
                  <a:srgbClr val="3E4268"/>
                </a:solidFill>
                <a:latin typeface="Century Gothic" panose="020B0502020202020204" pitchFamily="34" charset="0"/>
              </a:rPr>
              <a:t>Mesonet</a:t>
            </a:r>
            <a:r>
              <a:rPr lang="en-US" sz="1100" dirty="0">
                <a:solidFill>
                  <a:srgbClr val="3E4268"/>
                </a:solidFill>
                <a:latin typeface="Century Gothic" panose="020B0502020202020204" pitchFamily="34" charset="0"/>
              </a:rPr>
              <a:t> (x value) and 5-cm SMAP (y value) across 22 </a:t>
            </a:r>
            <a:r>
              <a:rPr lang="en-US" sz="1100" dirty="0" err="1">
                <a:solidFill>
                  <a:srgbClr val="3E4268"/>
                </a:solidFill>
                <a:latin typeface="Century Gothic" panose="020B0502020202020204" pitchFamily="34" charset="0"/>
              </a:rPr>
              <a:t>Mesonet</a:t>
            </a:r>
            <a:r>
              <a:rPr lang="en-US" sz="1100" dirty="0">
                <a:solidFill>
                  <a:srgbClr val="3E4268"/>
                </a:solidFill>
                <a:latin typeface="Century Gothic" panose="020B0502020202020204" pitchFamily="34" charset="0"/>
              </a:rPr>
              <a:t> stations from July 1 through October 31, 2019 </a:t>
            </a:r>
          </a:p>
        </p:txBody>
      </p:sp>
      <p:grpSp>
        <p:nvGrpSpPr>
          <p:cNvPr id="225" name="Group 224">
            <a:extLst>
              <a:ext uri="{FF2B5EF4-FFF2-40B4-BE49-F238E27FC236}">
                <a16:creationId xmlns:a16="http://schemas.microsoft.com/office/drawing/2014/main" id="{61042F39-6CA4-AB4A-988A-8982AFE42E59}"/>
              </a:ext>
            </a:extLst>
          </p:cNvPr>
          <p:cNvGrpSpPr/>
          <p:nvPr/>
        </p:nvGrpSpPr>
        <p:grpSpPr>
          <a:xfrm>
            <a:off x="10645173" y="2809809"/>
            <a:ext cx="1466981" cy="1553421"/>
            <a:chOff x="9625084" y="3215737"/>
            <a:chExt cx="743740" cy="841335"/>
          </a:xfrm>
        </p:grpSpPr>
        <p:sp>
          <p:nvSpPr>
            <p:cNvPr id="227" name="Rectangle 243">
              <a:extLst>
                <a:ext uri="{FF2B5EF4-FFF2-40B4-BE49-F238E27FC236}">
                  <a16:creationId xmlns:a16="http://schemas.microsoft.com/office/drawing/2014/main" id="{30685094-8D15-6B40-A0DC-2E09655B5039}"/>
                </a:ext>
              </a:extLst>
            </p:cNvPr>
            <p:cNvSpPr>
              <a:spLocks noChangeArrowheads="1"/>
            </p:cNvSpPr>
            <p:nvPr/>
          </p:nvSpPr>
          <p:spPr bwMode="auto">
            <a:xfrm>
              <a:off x="9625084" y="3215737"/>
              <a:ext cx="190064" cy="1881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28" name="Oval 244">
              <a:extLst>
                <a:ext uri="{FF2B5EF4-FFF2-40B4-BE49-F238E27FC236}">
                  <a16:creationId xmlns:a16="http://schemas.microsoft.com/office/drawing/2014/main" id="{7E634AE8-CC3B-3F44-982C-A6C3840A6869}"/>
                </a:ext>
              </a:extLst>
            </p:cNvPr>
            <p:cNvSpPr>
              <a:spLocks noChangeArrowheads="1"/>
            </p:cNvSpPr>
            <p:nvPr/>
          </p:nvSpPr>
          <p:spPr bwMode="auto">
            <a:xfrm>
              <a:off x="9666898" y="3259452"/>
              <a:ext cx="102634" cy="10073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29" name="Rectangle 245">
              <a:extLst>
                <a:ext uri="{FF2B5EF4-FFF2-40B4-BE49-F238E27FC236}">
                  <a16:creationId xmlns:a16="http://schemas.microsoft.com/office/drawing/2014/main" id="{4265B6CC-BFDF-BF46-B4BC-7CD1EE94F57A}"/>
                </a:ext>
              </a:extLst>
            </p:cNvPr>
            <p:cNvSpPr>
              <a:spLocks noChangeArrowheads="1"/>
            </p:cNvSpPr>
            <p:nvPr/>
          </p:nvSpPr>
          <p:spPr bwMode="auto">
            <a:xfrm>
              <a:off x="9625084" y="3431560"/>
              <a:ext cx="190064" cy="19006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30" name="Oval 246">
              <a:extLst>
                <a:ext uri="{FF2B5EF4-FFF2-40B4-BE49-F238E27FC236}">
                  <a16:creationId xmlns:a16="http://schemas.microsoft.com/office/drawing/2014/main" id="{B35C7456-9BF5-1642-B767-9C98C92BF0B8}"/>
                </a:ext>
              </a:extLst>
            </p:cNvPr>
            <p:cNvSpPr>
              <a:spLocks noChangeArrowheads="1"/>
            </p:cNvSpPr>
            <p:nvPr/>
          </p:nvSpPr>
          <p:spPr bwMode="auto">
            <a:xfrm>
              <a:off x="9666898" y="3477176"/>
              <a:ext cx="102634" cy="100734"/>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31" name="Rectangle 247">
              <a:extLst>
                <a:ext uri="{FF2B5EF4-FFF2-40B4-BE49-F238E27FC236}">
                  <a16:creationId xmlns:a16="http://schemas.microsoft.com/office/drawing/2014/main" id="{099E4CFD-25C0-B64F-AE3A-FD93B7D97900}"/>
                </a:ext>
              </a:extLst>
            </p:cNvPr>
            <p:cNvSpPr>
              <a:spLocks noChangeArrowheads="1"/>
            </p:cNvSpPr>
            <p:nvPr/>
          </p:nvSpPr>
          <p:spPr bwMode="auto">
            <a:xfrm>
              <a:off x="9625084" y="3644674"/>
              <a:ext cx="190064" cy="19006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32" name="Oval 248">
              <a:extLst>
                <a:ext uri="{FF2B5EF4-FFF2-40B4-BE49-F238E27FC236}">
                  <a16:creationId xmlns:a16="http://schemas.microsoft.com/office/drawing/2014/main" id="{87735969-8320-274C-A7F5-F88CB6DE2F47}"/>
                </a:ext>
              </a:extLst>
            </p:cNvPr>
            <p:cNvSpPr>
              <a:spLocks noChangeArrowheads="1"/>
            </p:cNvSpPr>
            <p:nvPr/>
          </p:nvSpPr>
          <p:spPr bwMode="auto">
            <a:xfrm>
              <a:off x="9666898" y="3690289"/>
              <a:ext cx="102634" cy="98833"/>
            </a:xfrm>
            <a:prstGeom prst="ellipse">
              <a:avLst/>
            </a:prstGeom>
            <a:solidFill>
              <a:srgbClr val="FF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33" name="Rectangle 249">
              <a:extLst>
                <a:ext uri="{FF2B5EF4-FFF2-40B4-BE49-F238E27FC236}">
                  <a16:creationId xmlns:a16="http://schemas.microsoft.com/office/drawing/2014/main" id="{E85C6E2C-D227-084E-B55D-FA2C4151BB79}"/>
                </a:ext>
              </a:extLst>
            </p:cNvPr>
            <p:cNvSpPr>
              <a:spLocks noChangeArrowheads="1"/>
            </p:cNvSpPr>
            <p:nvPr/>
          </p:nvSpPr>
          <p:spPr bwMode="auto">
            <a:xfrm>
              <a:off x="9625084" y="3867008"/>
              <a:ext cx="190064" cy="19006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34" name="Oval 250">
              <a:extLst>
                <a:ext uri="{FF2B5EF4-FFF2-40B4-BE49-F238E27FC236}">
                  <a16:creationId xmlns:a16="http://schemas.microsoft.com/office/drawing/2014/main" id="{1498C579-C535-0745-B422-D396A58F3D8D}"/>
                </a:ext>
              </a:extLst>
            </p:cNvPr>
            <p:cNvSpPr>
              <a:spLocks noChangeArrowheads="1"/>
            </p:cNvSpPr>
            <p:nvPr/>
          </p:nvSpPr>
          <p:spPr bwMode="auto">
            <a:xfrm>
              <a:off x="9666898" y="3910722"/>
              <a:ext cx="102634" cy="10073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E4268"/>
                </a:solidFill>
              </a:endParaRPr>
            </a:p>
          </p:txBody>
        </p:sp>
        <p:sp>
          <p:nvSpPr>
            <p:cNvPr id="235" name="Rectangle 251">
              <a:extLst>
                <a:ext uri="{FF2B5EF4-FFF2-40B4-BE49-F238E27FC236}">
                  <a16:creationId xmlns:a16="http://schemas.microsoft.com/office/drawing/2014/main" id="{D89EDE7B-8879-014B-BBD4-45828D9E977A}"/>
                </a:ext>
              </a:extLst>
            </p:cNvPr>
            <p:cNvSpPr>
              <a:spLocks noChangeArrowheads="1"/>
            </p:cNvSpPr>
            <p:nvPr/>
          </p:nvSpPr>
          <p:spPr bwMode="auto">
            <a:xfrm>
              <a:off x="9872167" y="3233126"/>
              <a:ext cx="401033" cy="15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E4268"/>
                  </a:solidFill>
                  <a:effectLst/>
                  <a:latin typeface="Century Gothic" panose="020B0502020202020204" pitchFamily="34" charset="0"/>
                </a:rPr>
                <a:t>Blue Grass Region</a:t>
              </a:r>
              <a:endParaRPr kumimoji="0" lang="en-US" altLang="en-US" sz="900" b="0" i="0" u="none" strike="noStrike" cap="none" normalizeH="0" baseline="0" dirty="0">
                <a:ln>
                  <a:noFill/>
                </a:ln>
                <a:solidFill>
                  <a:srgbClr val="3E4268"/>
                </a:solidFill>
                <a:effectLst/>
              </a:endParaRPr>
            </a:p>
          </p:txBody>
        </p:sp>
        <p:sp>
          <p:nvSpPr>
            <p:cNvPr id="236" name="Rectangle 252">
              <a:extLst>
                <a:ext uri="{FF2B5EF4-FFF2-40B4-BE49-F238E27FC236}">
                  <a16:creationId xmlns:a16="http://schemas.microsoft.com/office/drawing/2014/main" id="{587D5E8F-9DB7-1846-A7F5-7CDC1C500863}"/>
                </a:ext>
              </a:extLst>
            </p:cNvPr>
            <p:cNvSpPr>
              <a:spLocks noChangeArrowheads="1"/>
            </p:cNvSpPr>
            <p:nvPr/>
          </p:nvSpPr>
          <p:spPr bwMode="auto">
            <a:xfrm>
              <a:off x="9872167" y="3453248"/>
              <a:ext cx="496657" cy="15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E4268"/>
                  </a:solidFill>
                  <a:effectLst/>
                  <a:latin typeface="Century Gothic" panose="020B0502020202020204" pitchFamily="34" charset="0"/>
                </a:rPr>
                <a:t>Mississippi Embayment</a:t>
              </a:r>
              <a:endParaRPr kumimoji="0" lang="en-US" altLang="en-US" sz="900" b="0" i="0" u="none" strike="noStrike" cap="none" normalizeH="0" baseline="0" dirty="0">
                <a:ln>
                  <a:noFill/>
                </a:ln>
                <a:solidFill>
                  <a:srgbClr val="3E4268"/>
                </a:solidFill>
                <a:effectLst/>
              </a:endParaRPr>
            </a:p>
          </p:txBody>
        </p:sp>
        <p:sp>
          <p:nvSpPr>
            <p:cNvPr id="237" name="Rectangle 253">
              <a:extLst>
                <a:ext uri="{FF2B5EF4-FFF2-40B4-BE49-F238E27FC236}">
                  <a16:creationId xmlns:a16="http://schemas.microsoft.com/office/drawing/2014/main" id="{109B3809-149F-1245-821A-658D7397F4BB}"/>
                </a:ext>
              </a:extLst>
            </p:cNvPr>
            <p:cNvSpPr>
              <a:spLocks noChangeArrowheads="1"/>
            </p:cNvSpPr>
            <p:nvPr/>
          </p:nvSpPr>
          <p:spPr bwMode="auto">
            <a:xfrm>
              <a:off x="9872167" y="3681391"/>
              <a:ext cx="403188" cy="15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E4268"/>
                  </a:solidFill>
                  <a:effectLst/>
                  <a:latin typeface="Century Gothic" panose="020B0502020202020204" pitchFamily="34" charset="0"/>
                </a:rPr>
                <a:t>Mississippian Plateaus</a:t>
              </a:r>
              <a:endParaRPr kumimoji="0" lang="en-US" altLang="en-US" sz="900" b="0" i="0" u="none" strike="noStrike" cap="none" normalizeH="0" baseline="0" dirty="0">
                <a:ln>
                  <a:noFill/>
                </a:ln>
                <a:solidFill>
                  <a:srgbClr val="3E4268"/>
                </a:solidFill>
                <a:effectLst/>
              </a:endParaRPr>
            </a:p>
          </p:txBody>
        </p:sp>
        <p:sp>
          <p:nvSpPr>
            <p:cNvPr id="238" name="Rectangle 254">
              <a:extLst>
                <a:ext uri="{FF2B5EF4-FFF2-40B4-BE49-F238E27FC236}">
                  <a16:creationId xmlns:a16="http://schemas.microsoft.com/office/drawing/2014/main" id="{82B13C20-1ACE-034F-88F6-5BEE4495B858}"/>
                </a:ext>
              </a:extLst>
            </p:cNvPr>
            <p:cNvSpPr>
              <a:spLocks noChangeArrowheads="1"/>
            </p:cNvSpPr>
            <p:nvPr/>
          </p:nvSpPr>
          <p:spPr bwMode="auto">
            <a:xfrm>
              <a:off x="9872167" y="3893305"/>
              <a:ext cx="372315" cy="15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E4268"/>
                  </a:solidFill>
                  <a:effectLst/>
                  <a:latin typeface="Century Gothic" panose="020B0502020202020204" pitchFamily="34" charset="0"/>
                </a:rPr>
                <a:t>Western KY Coal Field</a:t>
              </a:r>
              <a:endParaRPr kumimoji="0" lang="en-US" altLang="en-US" sz="900" b="0" i="0" u="none" strike="noStrike" cap="none" normalizeH="0" baseline="0" dirty="0">
                <a:ln>
                  <a:noFill/>
                </a:ln>
                <a:solidFill>
                  <a:srgbClr val="3E4268"/>
                </a:solidFill>
                <a:effectLst/>
              </a:endParaRPr>
            </a:p>
          </p:txBody>
        </p:sp>
      </p:grpSp>
    </p:spTree>
    <p:extLst>
      <p:ext uri="{BB962C8B-B14F-4D97-AF65-F5344CB8AC3E}">
        <p14:creationId xmlns:p14="http://schemas.microsoft.com/office/powerpoint/2010/main" val="2664979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70dd80c192_0_691"/>
          <p:cNvSpPr/>
          <p:nvPr/>
        </p:nvSpPr>
        <p:spPr>
          <a:xfrm>
            <a:off x="495300" y="342900"/>
            <a:ext cx="971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3600" b="0" i="0" u="none" strike="noStrike" cap="none" dirty="0">
              <a:solidFill>
                <a:srgbClr val="000000"/>
              </a:solidFill>
              <a:latin typeface="Arial"/>
              <a:ea typeface="Arial"/>
              <a:cs typeface="Arial"/>
              <a:sym typeface="Arial"/>
            </a:endParaRPr>
          </a:p>
        </p:txBody>
      </p:sp>
      <p:sp>
        <p:nvSpPr>
          <p:cNvPr id="276" name="Google Shape;276;g70dd80c192_0_691"/>
          <p:cNvSpPr txBox="1"/>
          <p:nvPr/>
        </p:nvSpPr>
        <p:spPr>
          <a:xfrm>
            <a:off x="2208950" y="3767200"/>
            <a:ext cx="1541100" cy="73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46798789-BDA0-43BA-8B06-2B11639990DA}"/>
              </a:ext>
            </a:extLst>
          </p:cNvPr>
          <p:cNvSpPr/>
          <p:nvPr/>
        </p:nvSpPr>
        <p:spPr>
          <a:xfrm>
            <a:off x="556547" y="198507"/>
            <a:ext cx="6388287" cy="707886"/>
          </a:xfrm>
          <a:prstGeom prst="rect">
            <a:avLst/>
          </a:prstGeom>
        </p:spPr>
        <p:txBody>
          <a:bodyPr wrap="none">
            <a:spAutoFit/>
          </a:bodyPr>
          <a:lstStyle/>
          <a:p>
            <a:pPr lvl="0">
              <a:buSzPts val="4000"/>
            </a:pPr>
            <a:r>
              <a:rPr lang="en-US" sz="4000" b="1" dirty="0">
                <a:solidFill>
                  <a:srgbClr val="379CC4"/>
                </a:solidFill>
                <a:latin typeface="Century Gothic"/>
                <a:ea typeface="Century Gothic"/>
                <a:cs typeface="Century Gothic"/>
                <a:sym typeface="Century Gothic"/>
              </a:rPr>
              <a:t>Discussion &amp; </a:t>
            </a:r>
            <a:r>
              <a:rPr lang="en-US" sz="4000" b="1" dirty="0">
                <a:solidFill>
                  <a:srgbClr val="379CC4"/>
                </a:solidFill>
                <a:latin typeface="Century Gothic"/>
                <a:sym typeface="Century Gothic"/>
              </a:rPr>
              <a:t>Conclusions</a:t>
            </a:r>
            <a:endParaRPr lang="en-US" sz="4000" dirty="0"/>
          </a:p>
        </p:txBody>
      </p:sp>
      <p:sp>
        <p:nvSpPr>
          <p:cNvPr id="2" name="Rectangle 1">
            <a:extLst>
              <a:ext uri="{FF2B5EF4-FFF2-40B4-BE49-F238E27FC236}">
                <a16:creationId xmlns:a16="http://schemas.microsoft.com/office/drawing/2014/main" id="{897636D9-5680-4760-8819-9ED5BD55CA52}"/>
              </a:ext>
            </a:extLst>
          </p:cNvPr>
          <p:cNvSpPr/>
          <p:nvPr/>
        </p:nvSpPr>
        <p:spPr>
          <a:xfrm>
            <a:off x="1001671" y="1436787"/>
            <a:ext cx="9207929" cy="4616648"/>
          </a:xfrm>
          <a:prstGeom prst="rect">
            <a:avLst/>
          </a:prstGeom>
        </p:spPr>
        <p:txBody>
          <a:bodyPr wrap="square">
            <a:spAutoFit/>
          </a:bodyPr>
          <a:lstStyle/>
          <a:p>
            <a:pPr marL="342900" indent="-342900">
              <a:spcAft>
                <a:spcPts val="600"/>
              </a:spcAft>
              <a:buClr>
                <a:srgbClr val="379CC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ea typeface="Century Gothic"/>
                <a:sym typeface="Century Gothic"/>
              </a:rPr>
              <a:t>SMAP varies in representation of actual soil moisture across 35 sites</a:t>
            </a:r>
          </a:p>
          <a:p>
            <a:pPr marL="342900" indent="-342900">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a typeface="Century Gothic"/>
              <a:sym typeface="Century Gothic"/>
            </a:endParaRPr>
          </a:p>
          <a:p>
            <a:pPr marL="342900" indent="-342900">
              <a:spcAft>
                <a:spcPts val="600"/>
              </a:spcAft>
              <a:buClr>
                <a:srgbClr val="379CC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ea typeface="Century Gothic"/>
                <a:sym typeface="Century Gothic"/>
              </a:rPr>
              <a:t>SMAP and </a:t>
            </a:r>
            <a:r>
              <a:rPr lang="en-US" sz="2400" dirty="0" err="1">
                <a:solidFill>
                  <a:schemeClr val="tx1">
                    <a:lumMod val="75000"/>
                    <a:lumOff val="25000"/>
                  </a:schemeClr>
                </a:solidFill>
                <a:latin typeface="Century Gothic" panose="020B0502020202020204" pitchFamily="34" charset="0"/>
                <a:ea typeface="Century Gothic"/>
                <a:sym typeface="Century Gothic"/>
              </a:rPr>
              <a:t>Mesonet</a:t>
            </a:r>
            <a:r>
              <a:rPr lang="en-US" sz="2400" dirty="0">
                <a:solidFill>
                  <a:schemeClr val="tx1">
                    <a:lumMod val="75000"/>
                    <a:lumOff val="25000"/>
                  </a:schemeClr>
                </a:solidFill>
                <a:latin typeface="Century Gothic" panose="020B0502020202020204" pitchFamily="34" charset="0"/>
                <a:ea typeface="Century Gothic"/>
                <a:sym typeface="Century Gothic"/>
              </a:rPr>
              <a:t> measurements exhibit similar patterns of wetting &amp; drying</a:t>
            </a:r>
          </a:p>
          <a:p>
            <a:pPr marL="342900" indent="-342900">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a typeface="Century Gothic"/>
              <a:sym typeface="Century Gothic"/>
            </a:endParaRPr>
          </a:p>
          <a:p>
            <a:pPr marL="342900" indent="-342900">
              <a:spcAft>
                <a:spcPts val="600"/>
              </a:spcAft>
              <a:buClr>
                <a:srgbClr val="379CC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ea typeface="Century Gothic"/>
                <a:sym typeface="Century Gothic"/>
              </a:rPr>
              <a:t>Wetting and drying patterns reflect patterns of categorical drought changes</a:t>
            </a:r>
          </a:p>
          <a:p>
            <a:pPr marL="342900" indent="-342900">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a typeface="Century Gothic"/>
              <a:sym typeface="Century Gothic"/>
            </a:endParaRPr>
          </a:p>
          <a:p>
            <a:pPr marL="342900" indent="-342900">
              <a:spcAft>
                <a:spcPts val="600"/>
              </a:spcAft>
              <a:buClr>
                <a:srgbClr val="379CC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ea typeface="Century Gothic"/>
                <a:sym typeface="Century Gothic"/>
              </a:rPr>
              <a:t>Soil textural class has no observable relationship with SMAP and </a:t>
            </a:r>
            <a:r>
              <a:rPr lang="en-US" sz="2400" dirty="0" err="1">
                <a:solidFill>
                  <a:schemeClr val="tx1">
                    <a:lumMod val="75000"/>
                    <a:lumOff val="25000"/>
                  </a:schemeClr>
                </a:solidFill>
                <a:latin typeface="Century Gothic" panose="020B0502020202020204" pitchFamily="34" charset="0"/>
                <a:ea typeface="Century Gothic"/>
                <a:sym typeface="Century Gothic"/>
              </a:rPr>
              <a:t>Mesonet</a:t>
            </a:r>
            <a:r>
              <a:rPr lang="en-US" sz="2400" dirty="0">
                <a:solidFill>
                  <a:schemeClr val="tx1">
                    <a:lumMod val="75000"/>
                    <a:lumOff val="25000"/>
                  </a:schemeClr>
                </a:solidFill>
                <a:latin typeface="Century Gothic" panose="020B0502020202020204" pitchFamily="34" charset="0"/>
                <a:ea typeface="Century Gothic"/>
                <a:sym typeface="Century Gothic"/>
              </a:rPr>
              <a:t> comparison</a:t>
            </a:r>
          </a:p>
        </p:txBody>
      </p:sp>
    </p:spTree>
    <p:extLst>
      <p:ext uri="{BB962C8B-B14F-4D97-AF65-F5344CB8AC3E}">
        <p14:creationId xmlns:p14="http://schemas.microsoft.com/office/powerpoint/2010/main" val="106597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
          <p:cNvSpPr/>
          <p:nvPr/>
        </p:nvSpPr>
        <p:spPr>
          <a:xfrm>
            <a:off x="495300" y="342900"/>
            <a:ext cx="7487809"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379CC4"/>
                </a:solidFill>
                <a:latin typeface="Century Gothic"/>
                <a:ea typeface="Century Gothic"/>
                <a:cs typeface="Century Gothic"/>
                <a:sym typeface="Century Gothic"/>
              </a:rPr>
              <a:t>Future Work</a:t>
            </a:r>
            <a:endParaRPr sz="1400" b="0" i="0" u="none" strike="noStrike" cap="none">
              <a:solidFill>
                <a:srgbClr val="000000"/>
              </a:solidFill>
              <a:latin typeface="Arial"/>
              <a:ea typeface="Arial"/>
              <a:cs typeface="Arial"/>
              <a:sym typeface="Arial"/>
            </a:endParaRPr>
          </a:p>
        </p:txBody>
      </p:sp>
      <p:sp>
        <p:nvSpPr>
          <p:cNvPr id="8" name="Rectangle 7">
            <a:extLst>
              <a:ext uri="{FF2B5EF4-FFF2-40B4-BE49-F238E27FC236}">
                <a16:creationId xmlns:a16="http://schemas.microsoft.com/office/drawing/2014/main" id="{F3348D19-B5E1-D746-AD66-6449D6FCBEB8}"/>
              </a:ext>
            </a:extLst>
          </p:cNvPr>
          <p:cNvSpPr/>
          <p:nvPr/>
        </p:nvSpPr>
        <p:spPr>
          <a:xfrm>
            <a:off x="721816" y="1254293"/>
            <a:ext cx="4775813" cy="3647152"/>
          </a:xfrm>
          <a:prstGeom prst="rect">
            <a:avLst/>
          </a:prstGeom>
        </p:spPr>
        <p:txBody>
          <a:bodyPr wrap="square">
            <a:spAutoFit/>
          </a:bodyPr>
          <a:lstStyle/>
          <a:p>
            <a:pPr marL="342900" indent="-342900">
              <a:spcAft>
                <a:spcPts val="600"/>
              </a:spcAft>
              <a:buClr>
                <a:srgbClr val="379CC4"/>
              </a:buClr>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ea typeface="Century Gothic"/>
                <a:sym typeface="Century Gothic"/>
              </a:rPr>
              <a:t>Create</a:t>
            </a:r>
            <a:r>
              <a:rPr lang="en-US" sz="2400" dirty="0">
                <a:solidFill>
                  <a:schemeClr val="tx1">
                    <a:lumMod val="75000"/>
                    <a:lumOff val="25000"/>
                  </a:schemeClr>
                </a:solidFill>
                <a:latin typeface="Century Gothic" panose="020B0502020202020204" pitchFamily="34" charset="0"/>
                <a:ea typeface="Century Gothic"/>
                <a:sym typeface="Century Gothic"/>
              </a:rPr>
              <a:t> composite drought indicator that balances the strengths of each index</a:t>
            </a:r>
          </a:p>
          <a:p>
            <a:pPr marL="342900" indent="-342900">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a typeface="Century Gothic"/>
              <a:sym typeface="Century Gothic"/>
            </a:endParaRPr>
          </a:p>
          <a:p>
            <a:pPr marL="342900" indent="-342900">
              <a:spcAft>
                <a:spcPts val="600"/>
              </a:spcAft>
              <a:buClr>
                <a:srgbClr val="379CC4"/>
              </a:buClr>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ea typeface="Century Gothic"/>
                <a:sym typeface="Century Gothic"/>
              </a:rPr>
              <a:t>Analyze </a:t>
            </a:r>
            <a:r>
              <a:rPr lang="en-US" sz="2400" dirty="0">
                <a:solidFill>
                  <a:schemeClr val="tx1">
                    <a:lumMod val="75000"/>
                    <a:lumOff val="25000"/>
                  </a:schemeClr>
                </a:solidFill>
                <a:latin typeface="Century Gothic" panose="020B0502020202020204" pitchFamily="34" charset="0"/>
                <a:ea typeface="Century Gothic"/>
                <a:sym typeface="Century Gothic"/>
              </a:rPr>
              <a:t>2012 and 2016 drought events to detect spatial distribution of drought evolution</a:t>
            </a:r>
          </a:p>
          <a:p>
            <a:pPr marL="342900" indent="-342900">
              <a:spcAft>
                <a:spcPts val="12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a typeface="Century Gothic"/>
              <a:sym typeface="Century Gothic"/>
            </a:endParaRPr>
          </a:p>
        </p:txBody>
      </p:sp>
      <p:pic>
        <p:nvPicPr>
          <p:cNvPr id="9" name="Picture 8" descr="A sign on the side of a road&#10;&#10;Description automatically generated">
            <a:extLst>
              <a:ext uri="{FF2B5EF4-FFF2-40B4-BE49-F238E27FC236}">
                <a16:creationId xmlns:a16="http://schemas.microsoft.com/office/drawing/2014/main" id="{08BA637F-40DF-4946-B808-D4E0D1013249}"/>
              </a:ext>
            </a:extLst>
          </p:cNvPr>
          <p:cNvPicPr>
            <a:picLocks noChangeAspect="1"/>
          </p:cNvPicPr>
          <p:nvPr/>
        </p:nvPicPr>
        <p:blipFill rotWithShape="1">
          <a:blip r:embed="rId3"/>
          <a:srcRect b="20768"/>
          <a:stretch/>
        </p:blipFill>
        <p:spPr>
          <a:xfrm>
            <a:off x="5724144" y="762000"/>
            <a:ext cx="5972556" cy="354914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EADC79C5-7FA4-A44E-AD51-A36D6194D9BE}"/>
              </a:ext>
            </a:extLst>
          </p:cNvPr>
          <p:cNvSpPr/>
          <p:nvPr/>
        </p:nvSpPr>
        <p:spPr>
          <a:xfrm>
            <a:off x="760315" y="4763511"/>
            <a:ext cx="9982764" cy="1723549"/>
          </a:xfrm>
          <a:prstGeom prst="rect">
            <a:avLst/>
          </a:prstGeom>
        </p:spPr>
        <p:txBody>
          <a:bodyPr wrap="square">
            <a:spAutoFit/>
          </a:bodyPr>
          <a:lstStyle/>
          <a:p>
            <a:pPr marL="342900" indent="-342900">
              <a:spcAft>
                <a:spcPts val="600"/>
              </a:spcAft>
              <a:buClr>
                <a:srgbClr val="379CC4"/>
              </a:buClr>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ea typeface="Century Gothic"/>
                <a:sym typeface="Century Gothic"/>
              </a:rPr>
              <a:t>Examine</a:t>
            </a:r>
            <a:r>
              <a:rPr lang="en-US" sz="2400" dirty="0">
                <a:solidFill>
                  <a:schemeClr val="tx1">
                    <a:lumMod val="75000"/>
                    <a:lumOff val="25000"/>
                  </a:schemeClr>
                </a:solidFill>
                <a:latin typeface="Century Gothic" panose="020B0502020202020204" pitchFamily="34" charset="0"/>
                <a:ea typeface="Century Gothic"/>
                <a:sym typeface="Century Gothic"/>
              </a:rPr>
              <a:t> time series of sub-monthly SPI</a:t>
            </a:r>
          </a:p>
          <a:p>
            <a:pPr marL="342900" indent="-342900">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a typeface="Century Gothic"/>
              <a:sym typeface="Century Gothic"/>
            </a:endParaRPr>
          </a:p>
          <a:p>
            <a:pPr marL="342900" indent="-342900">
              <a:spcAft>
                <a:spcPts val="600"/>
              </a:spcAft>
              <a:buClr>
                <a:srgbClr val="379CC4"/>
              </a:buClr>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ea typeface="Century Gothic"/>
                <a:sym typeface="Century Gothic"/>
              </a:rPr>
              <a:t>Extend </a:t>
            </a:r>
            <a:r>
              <a:rPr lang="en-US" sz="2400" dirty="0">
                <a:solidFill>
                  <a:schemeClr val="tx1">
                    <a:lumMod val="75000"/>
                    <a:lumOff val="25000"/>
                  </a:schemeClr>
                </a:solidFill>
                <a:latin typeface="Century Gothic" panose="020B0502020202020204" pitchFamily="34" charset="0"/>
                <a:ea typeface="Century Gothic"/>
                <a:sym typeface="Century Gothic"/>
              </a:rPr>
              <a:t>gridded SMAP and other gridded soil moisture products analysis to 2012 and 2016 events</a:t>
            </a:r>
          </a:p>
        </p:txBody>
      </p:sp>
      <p:sp>
        <p:nvSpPr>
          <p:cNvPr id="12" name="Google Shape;173;p7">
            <a:extLst>
              <a:ext uri="{FF2B5EF4-FFF2-40B4-BE49-F238E27FC236}">
                <a16:creationId xmlns:a16="http://schemas.microsoft.com/office/drawing/2014/main" id="{BE38427A-37FA-A148-A8B8-12835B617187}"/>
              </a:ext>
            </a:extLst>
          </p:cNvPr>
          <p:cNvSpPr txBox="1"/>
          <p:nvPr/>
        </p:nvSpPr>
        <p:spPr>
          <a:xfrm>
            <a:off x="8195639" y="4003408"/>
            <a:ext cx="3501061"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Image: Kentucky Climate Center</a:t>
            </a:r>
            <a:endParaRPr sz="1400" b="1" i="0" u="none" strike="noStrike" cap="none"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58961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 name="Google Shape;83;p3">
            <a:extLst>
              <a:ext uri="{FF2B5EF4-FFF2-40B4-BE49-F238E27FC236}">
                <a16:creationId xmlns:a16="http://schemas.microsoft.com/office/drawing/2014/main" id="{C7F24C40-CC5B-BE4D-845C-C31AAE28140E}"/>
              </a:ext>
            </a:extLst>
          </p:cNvPr>
          <p:cNvSpPr txBox="1"/>
          <p:nvPr/>
        </p:nvSpPr>
        <p:spPr>
          <a:xfrm>
            <a:off x="930364" y="1460512"/>
            <a:ext cx="10096224" cy="4467688"/>
          </a:xfrm>
          <a:prstGeom prst="rect">
            <a:avLst/>
          </a:prstGeom>
          <a:noFill/>
          <a:ln>
            <a:noFill/>
          </a:ln>
        </p:spPr>
        <p:txBody>
          <a:bodyPr spcFirstLastPara="1" wrap="square" lIns="91425" tIns="45700" rIns="91425" bIns="45700" numCol="2" anchor="t" anchorCtr="0">
            <a:noAutofit/>
          </a:bodyPr>
          <a:lstStyle/>
          <a:p>
            <a:pPr marL="0" marR="0" lvl="0" indent="0" algn="l" rtl="0">
              <a:lnSpc>
                <a:spcPct val="100000"/>
              </a:lnSpc>
              <a:spcBef>
                <a:spcPts val="0"/>
              </a:spcBef>
              <a:spcAft>
                <a:spcPts val="1200"/>
              </a:spcAft>
              <a:buClr>
                <a:srgbClr val="379CC4"/>
              </a:buClr>
              <a:buSzPts val="2000"/>
              <a:buFont typeface="Arial"/>
              <a:buNone/>
            </a:pPr>
            <a:r>
              <a:rPr lang="en-US" sz="2000" b="1" dirty="0">
                <a:solidFill>
                  <a:schemeClr val="tx1">
                    <a:lumMod val="75000"/>
                    <a:lumOff val="25000"/>
                  </a:schemeClr>
                </a:solidFill>
                <a:latin typeface="Century Gothic" panose="020B0502020202020204" pitchFamily="34" charset="0"/>
                <a:ea typeface="Century Gothic"/>
                <a:cs typeface="Century Gothic"/>
                <a:sym typeface="Century Gothic"/>
              </a:rPr>
              <a:t>Stuart Foster</a:t>
            </a:r>
            <a:endParaRPr lang="en-US" sz="2000" b="1" dirty="0">
              <a:solidFill>
                <a:schemeClr val="tx1">
                  <a:lumMod val="75000"/>
                  <a:lumOff val="25000"/>
                </a:schemeClr>
              </a:solidFill>
              <a:latin typeface="Century Gothic" panose="020B0502020202020204" pitchFamily="34" charset="0"/>
              <a:sym typeface="Century Gothic"/>
            </a:endParaRPr>
          </a:p>
          <a:p>
            <a:pPr marL="342900" indent="-342900">
              <a:spcAft>
                <a:spcPts val="1200"/>
              </a:spcAft>
              <a:buClr>
                <a:srgbClr val="379CC4"/>
              </a:buClr>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Kentucky Climate Network</a:t>
            </a:r>
          </a:p>
          <a:p>
            <a:pPr lvl="0">
              <a:spcAft>
                <a:spcPts val="1200"/>
              </a:spcAft>
              <a:buClr>
                <a:srgbClr val="379CC4"/>
              </a:buClr>
              <a:buSzPts val="2000"/>
            </a:pPr>
            <a:r>
              <a:rPr lang="en-US" sz="2000" b="1" dirty="0">
                <a:solidFill>
                  <a:schemeClr val="tx1">
                    <a:lumMod val="75000"/>
                    <a:lumOff val="25000"/>
                  </a:schemeClr>
                </a:solidFill>
                <a:latin typeface="Century Gothic" panose="020B0502020202020204" pitchFamily="34" charset="0"/>
                <a:sym typeface="Century Gothic"/>
              </a:rPr>
              <a:t>James Noel </a:t>
            </a:r>
          </a:p>
          <a:p>
            <a:pPr marL="342900" indent="-342900">
              <a:spcAft>
                <a:spcPts val="1200"/>
              </a:spcAft>
              <a:buClr>
                <a:srgbClr val="379CC4"/>
              </a:buClr>
              <a:buFont typeface="Webdings" panose="05030102010509060703" pitchFamily="18" charset="2"/>
              <a:buChar char="4"/>
            </a:pPr>
            <a:r>
              <a:rPr lang="en-US" sz="1800" dirty="0">
                <a:solidFill>
                  <a:srgbClr val="3F3F3F"/>
                </a:solidFill>
                <a:latin typeface="Century Gothic"/>
                <a:ea typeface="Century Gothic"/>
                <a:cs typeface="Century Gothic"/>
                <a:sym typeface="Century Gothic"/>
              </a:rPr>
              <a:t>NOAA NWS Ohio River Forecasting Center</a:t>
            </a:r>
          </a:p>
          <a:p>
            <a:pPr>
              <a:spcAft>
                <a:spcPts val="1200"/>
              </a:spcAft>
              <a:buClr>
                <a:srgbClr val="379CC4"/>
              </a:buClr>
            </a:pPr>
            <a:r>
              <a:rPr lang="en-US" sz="2000" b="1" dirty="0">
                <a:solidFill>
                  <a:srgbClr val="3F3F3F"/>
                </a:solidFill>
                <a:latin typeface="Century Gothic"/>
                <a:ea typeface="Century Gothic"/>
                <a:cs typeface="Century Gothic"/>
                <a:sym typeface="Century Gothic"/>
              </a:rPr>
              <a:t>Ronald Leeper</a:t>
            </a:r>
            <a:endParaRPr lang="en-US" sz="2000" dirty="0"/>
          </a:p>
          <a:p>
            <a:pPr marL="342900" indent="-342900">
              <a:spcAft>
                <a:spcPts val="1200"/>
              </a:spcAft>
              <a:buClr>
                <a:srgbClr val="379CC4"/>
              </a:buClr>
              <a:buFont typeface="Webdings" panose="05030102010509060703" pitchFamily="18" charset="2"/>
              <a:buChar char="4"/>
            </a:pPr>
            <a:r>
              <a:rPr lang="en-US" sz="1800" dirty="0">
                <a:solidFill>
                  <a:srgbClr val="3F3F3F"/>
                </a:solidFill>
                <a:latin typeface="Century Gothic"/>
                <a:ea typeface="Century Gothic"/>
                <a:cs typeface="Century Gothic"/>
                <a:sym typeface="Century Gothic"/>
              </a:rPr>
              <a:t>Science Advisor, NOAA NCEI, North Carolina Institute for Climate Studies</a:t>
            </a:r>
          </a:p>
          <a:p>
            <a:pPr>
              <a:spcAft>
                <a:spcPts val="1200"/>
              </a:spcAft>
              <a:buClr>
                <a:srgbClr val="379CC4"/>
              </a:buClr>
            </a:pPr>
            <a:r>
              <a:rPr lang="en-US" sz="2000" b="1" dirty="0">
                <a:solidFill>
                  <a:srgbClr val="3F3F3F"/>
                </a:solidFill>
                <a:latin typeface="Century Gothic"/>
                <a:ea typeface="Century Gothic"/>
                <a:cs typeface="Century Gothic"/>
                <a:sym typeface="Century Gothic"/>
              </a:rPr>
              <a:t>Rocky </a:t>
            </a:r>
            <a:r>
              <a:rPr lang="en-US" sz="2000" b="1" dirty="0" err="1">
                <a:solidFill>
                  <a:srgbClr val="3F3F3F"/>
                </a:solidFill>
                <a:latin typeface="Century Gothic"/>
                <a:ea typeface="Century Gothic"/>
                <a:cs typeface="Century Gothic"/>
                <a:sym typeface="Century Gothic"/>
              </a:rPr>
              <a:t>Bilotta</a:t>
            </a:r>
            <a:endParaRPr lang="en-US" sz="2000" dirty="0">
              <a:solidFill>
                <a:srgbClr val="3F3F3F"/>
              </a:solidFill>
              <a:latin typeface="Century Gothic"/>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r>
              <a:rPr lang="en-US" sz="1800" dirty="0">
                <a:solidFill>
                  <a:srgbClr val="3F3F3F"/>
                </a:solidFill>
                <a:latin typeface="Century Gothic"/>
                <a:ea typeface="Century Gothic"/>
                <a:cs typeface="Century Gothic"/>
                <a:sym typeface="Century Gothic"/>
              </a:rPr>
              <a:t>NOAA NCEI, Center for Weather and Climate</a:t>
            </a:r>
            <a:endParaRPr lang="en-US" sz="18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lvl="3">
              <a:spcAft>
                <a:spcPts val="1200"/>
              </a:spcAft>
              <a:buClr>
                <a:srgbClr val="379CC4"/>
              </a:buClr>
            </a:pPr>
            <a:r>
              <a:rPr lang="en-US" sz="2000" b="1" dirty="0">
                <a:solidFill>
                  <a:srgbClr val="3F3F3F"/>
                </a:solidFill>
                <a:latin typeface="Century Gothic"/>
                <a:ea typeface="Century Gothic"/>
                <a:cs typeface="Century Gothic"/>
                <a:sym typeface="Century Gothic"/>
              </a:rPr>
              <a:t>Andrew Shannon</a:t>
            </a: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r>
              <a:rPr lang="en-US" sz="1800" dirty="0">
                <a:solidFill>
                  <a:srgbClr val="3F3F3F"/>
                </a:solidFill>
                <a:latin typeface="Century Gothic"/>
                <a:ea typeface="Century Gothic"/>
                <a:cs typeface="Century Gothic"/>
                <a:sym typeface="Century Gothic"/>
              </a:rPr>
              <a:t>NASA DEVELOP NC – NCEI Fellow</a:t>
            </a:r>
          </a:p>
          <a:p>
            <a:pPr>
              <a:spcAft>
                <a:spcPts val="1200"/>
              </a:spcAft>
              <a:buClr>
                <a:srgbClr val="379CC4"/>
              </a:buClr>
            </a:pPr>
            <a:r>
              <a:rPr lang="en-US" sz="2000" b="1" dirty="0">
                <a:solidFill>
                  <a:srgbClr val="3F3F3F"/>
                </a:solidFill>
                <a:latin typeface="Century Gothic"/>
                <a:ea typeface="Century Gothic"/>
                <a:cs typeface="Century Gothic"/>
                <a:sym typeface="Century Gothic"/>
              </a:rPr>
              <a:t>Jordan Basham</a:t>
            </a:r>
            <a:endParaRPr lang="en-US" sz="2000" dirty="0">
              <a:solidFill>
                <a:srgbClr val="3F3F3F"/>
              </a:solidFill>
              <a:latin typeface="Century Gothic"/>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r>
              <a:rPr lang="en-US" sz="1800" dirty="0">
                <a:solidFill>
                  <a:srgbClr val="3F3F3F"/>
                </a:solidFill>
                <a:latin typeface="Century Gothic"/>
                <a:ea typeface="Century Gothic"/>
                <a:cs typeface="Century Gothic"/>
                <a:sym typeface="Century Gothic"/>
              </a:rPr>
              <a:t>Western Kentucky University PBS</a:t>
            </a:r>
            <a:endParaRPr lang="en-US"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4" name="Picture 3" descr="A building with a grassy field&#10;&#10;Description automatically generated">
            <a:extLst>
              <a:ext uri="{FF2B5EF4-FFF2-40B4-BE49-F238E27FC236}">
                <a16:creationId xmlns:a16="http://schemas.microsoft.com/office/drawing/2014/main" id="{98F05018-8AC9-204D-8FA2-7F7BC61AD6A3}"/>
              </a:ext>
            </a:extLst>
          </p:cNvPr>
          <p:cNvPicPr>
            <a:picLocks noChangeAspect="1"/>
          </p:cNvPicPr>
          <p:nvPr/>
        </p:nvPicPr>
        <p:blipFill rotWithShape="1">
          <a:blip r:embed="rId3"/>
          <a:srcRect r="7985"/>
          <a:stretch/>
        </p:blipFill>
        <p:spPr>
          <a:xfrm flipH="1">
            <a:off x="5860952" y="3429000"/>
            <a:ext cx="5165636" cy="2806936"/>
          </a:xfrm>
          <a:prstGeom prst="rect">
            <a:avLst/>
          </a:prstGeom>
          <a:ln>
            <a:noFill/>
          </a:ln>
          <a:effectLst>
            <a:outerShdw blurRad="292100" dist="139700" dir="2700000" algn="tl" rotWithShape="0">
              <a:srgbClr val="333333">
                <a:alpha val="65000"/>
              </a:srgbClr>
            </a:outerShdw>
          </a:effectLst>
        </p:spPr>
      </p:pic>
      <p:sp>
        <p:nvSpPr>
          <p:cNvPr id="6" name="Google Shape;173;p7">
            <a:extLst>
              <a:ext uri="{FF2B5EF4-FFF2-40B4-BE49-F238E27FC236}">
                <a16:creationId xmlns:a16="http://schemas.microsoft.com/office/drawing/2014/main" id="{8D233A1E-FF37-D14A-A890-D2EB53D05687}"/>
              </a:ext>
            </a:extLst>
          </p:cNvPr>
          <p:cNvSpPr txBox="1"/>
          <p:nvPr/>
        </p:nvSpPr>
        <p:spPr>
          <a:xfrm>
            <a:off x="7525527" y="5928200"/>
            <a:ext cx="3501061"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Image: Arthur </a:t>
            </a:r>
            <a:r>
              <a:rPr lang="en-US" sz="1400" b="1" i="0" u="none" strike="noStrike" cap="none" dirty="0" err="1">
                <a:solidFill>
                  <a:schemeClr val="lt1"/>
                </a:solidFill>
                <a:latin typeface="Century Gothic"/>
                <a:ea typeface="Century Gothic"/>
                <a:cs typeface="Century Gothic"/>
                <a:sym typeface="Century Gothic"/>
              </a:rPr>
              <a:t>LaBar</a:t>
            </a:r>
            <a:endParaRPr sz="14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6"/>
          <p:cNvSpPr/>
          <p:nvPr/>
        </p:nvSpPr>
        <p:spPr>
          <a:xfrm>
            <a:off x="5635130" y="5150538"/>
            <a:ext cx="5880185" cy="1555694"/>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
        <p:nvSpPr>
          <p:cNvPr id="132" name="Google Shape;132;p26"/>
          <p:cNvSpPr txBox="1"/>
          <p:nvPr/>
        </p:nvSpPr>
        <p:spPr>
          <a:xfrm>
            <a:off x="495300" y="356755"/>
            <a:ext cx="10150020" cy="40524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i="0" u="none" strike="noStrike" cap="none" dirty="0">
                <a:solidFill>
                  <a:srgbClr val="379CC4"/>
                </a:solidFill>
                <a:latin typeface="Century Gothic"/>
                <a:ea typeface="Century Gothic"/>
                <a:cs typeface="Century Gothic"/>
                <a:sym typeface="Century Gothic"/>
              </a:rPr>
              <a:t>Flash Drought </a:t>
            </a:r>
            <a:endParaRPr sz="1400" b="0" i="0" u="none" strike="noStrike" cap="none" dirty="0">
              <a:solidFill>
                <a:srgbClr val="000000"/>
              </a:solidFill>
              <a:latin typeface="Arial"/>
              <a:ea typeface="Arial"/>
              <a:cs typeface="Arial"/>
              <a:sym typeface="Arial"/>
            </a:endParaRPr>
          </a:p>
        </p:txBody>
      </p:sp>
      <p:sp>
        <p:nvSpPr>
          <p:cNvPr id="133" name="Google Shape;133;p26"/>
          <p:cNvSpPr/>
          <p:nvPr/>
        </p:nvSpPr>
        <p:spPr>
          <a:xfrm>
            <a:off x="5635130" y="2276081"/>
            <a:ext cx="5880185" cy="2768732"/>
          </a:xfrm>
          <a:prstGeom prst="rect">
            <a:avLst/>
          </a:prstGeom>
          <a:solidFill>
            <a:srgbClr val="F1F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4" name="Google Shape;134;p26"/>
          <p:cNvSpPr/>
          <p:nvPr/>
        </p:nvSpPr>
        <p:spPr>
          <a:xfrm>
            <a:off x="6657487" y="3339179"/>
            <a:ext cx="4168795" cy="1859952"/>
          </a:xfrm>
          <a:prstGeom prst="flowChartOffpageConnector">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26"/>
          <p:cNvSpPr/>
          <p:nvPr/>
        </p:nvSpPr>
        <p:spPr>
          <a:xfrm>
            <a:off x="5626658" y="1107790"/>
            <a:ext cx="5840023" cy="110027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
        <p:nvSpPr>
          <p:cNvPr id="136" name="Google Shape;136;p26"/>
          <p:cNvSpPr txBox="1"/>
          <p:nvPr/>
        </p:nvSpPr>
        <p:spPr>
          <a:xfrm>
            <a:off x="5697640" y="1206201"/>
            <a:ext cx="2152322"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7F6000"/>
                </a:solidFill>
                <a:latin typeface="Century Gothic" panose="020B0502020202020204" pitchFamily="34" charset="0"/>
                <a:ea typeface="Avenir"/>
                <a:cs typeface="Avenir"/>
                <a:sym typeface="Avenir"/>
              </a:rPr>
              <a:t>PERSISTENT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7F6000"/>
                </a:solidFill>
                <a:latin typeface="Century Gothic" panose="020B0502020202020204" pitchFamily="34" charset="0"/>
                <a:ea typeface="Avenir"/>
                <a:cs typeface="Avenir"/>
                <a:sym typeface="Avenir"/>
              </a:rPr>
              <a:t>ATMOSPHERIC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7F6000"/>
                </a:solidFill>
                <a:latin typeface="Century Gothic" panose="020B0502020202020204" pitchFamily="34" charset="0"/>
                <a:ea typeface="Avenir"/>
                <a:cs typeface="Avenir"/>
                <a:sym typeface="Avenir"/>
              </a:rPr>
              <a:t>ANOMALIES</a:t>
            </a:r>
            <a:endParaRPr sz="1400" b="0" i="0" u="none" strike="noStrike" cap="none" dirty="0">
              <a:solidFill>
                <a:srgbClr val="000000"/>
              </a:solidFill>
              <a:latin typeface="Century Gothic" panose="020B0502020202020204" pitchFamily="34" charset="0"/>
              <a:sym typeface="Arial"/>
            </a:endParaRPr>
          </a:p>
        </p:txBody>
      </p:sp>
      <p:sp>
        <p:nvSpPr>
          <p:cNvPr id="137" name="Google Shape;137;p26"/>
          <p:cNvSpPr txBox="1"/>
          <p:nvPr/>
        </p:nvSpPr>
        <p:spPr>
          <a:xfrm>
            <a:off x="7889844" y="1257657"/>
            <a:ext cx="236816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7F6000"/>
                </a:solidFill>
                <a:latin typeface="Century Gothic" panose="020B0502020202020204" pitchFamily="34" charset="0"/>
                <a:ea typeface="Avenir"/>
                <a:cs typeface="Avenir"/>
                <a:sym typeface="Avenir"/>
              </a:rPr>
              <a:t>Higher temperatures</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7F6000"/>
                </a:solidFill>
                <a:latin typeface="Century Gothic" panose="020B0502020202020204" pitchFamily="34" charset="0"/>
                <a:ea typeface="Avenir"/>
                <a:cs typeface="Avenir"/>
                <a:sym typeface="Avenir"/>
              </a:rPr>
              <a:t>More sunny days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7F6000"/>
                </a:solidFill>
                <a:latin typeface="Century Gothic" panose="020B0502020202020204" pitchFamily="34" charset="0"/>
                <a:ea typeface="Avenir"/>
                <a:cs typeface="Avenir"/>
                <a:sym typeface="Avenir"/>
              </a:rPr>
              <a:t>Stronger winds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7F6000"/>
                </a:solidFill>
                <a:latin typeface="Century Gothic" panose="020B0502020202020204" pitchFamily="34" charset="0"/>
                <a:ea typeface="Avenir"/>
                <a:cs typeface="Avenir"/>
                <a:sym typeface="Avenir"/>
              </a:rPr>
              <a:t>Larger vapor pressure deficits </a:t>
            </a:r>
            <a:endParaRPr sz="1400" b="0" i="0" u="none" strike="noStrike" cap="none" dirty="0">
              <a:solidFill>
                <a:srgbClr val="000000"/>
              </a:solidFill>
              <a:latin typeface="Century Gothic" panose="020B0502020202020204" pitchFamily="34" charset="0"/>
              <a:sym typeface="Arial"/>
            </a:endParaRPr>
          </a:p>
        </p:txBody>
      </p:sp>
      <p:sp>
        <p:nvSpPr>
          <p:cNvPr id="138" name="Google Shape;138;p26"/>
          <p:cNvSpPr txBox="1"/>
          <p:nvPr/>
        </p:nvSpPr>
        <p:spPr>
          <a:xfrm>
            <a:off x="5700659" y="2319267"/>
            <a:ext cx="238032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264115"/>
                </a:solidFill>
                <a:latin typeface="Century Gothic" panose="020B0502020202020204" pitchFamily="34" charset="0"/>
                <a:ea typeface="Avenir"/>
                <a:cs typeface="Avenir"/>
                <a:sym typeface="Avenir"/>
              </a:rPr>
              <a:t>INCREASED EVAPORATIVE DEMAND</a:t>
            </a:r>
            <a:endParaRPr sz="1400" b="0" i="0" u="none" strike="noStrike" cap="none" dirty="0">
              <a:solidFill>
                <a:srgbClr val="000000"/>
              </a:solidFill>
              <a:latin typeface="Century Gothic" panose="020B0502020202020204" pitchFamily="34" charset="0"/>
              <a:sym typeface="Arial"/>
            </a:endParaRPr>
          </a:p>
        </p:txBody>
      </p:sp>
      <p:sp>
        <p:nvSpPr>
          <p:cNvPr id="139" name="Google Shape;139;p26"/>
          <p:cNvSpPr txBox="1"/>
          <p:nvPr/>
        </p:nvSpPr>
        <p:spPr>
          <a:xfrm>
            <a:off x="6791888" y="3396776"/>
            <a:ext cx="15623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64115"/>
                </a:solidFill>
                <a:latin typeface="Century Gothic" panose="020B0502020202020204" pitchFamily="34" charset="0"/>
                <a:ea typeface="Avenir"/>
                <a:cs typeface="Avenir"/>
                <a:sym typeface="Avenir"/>
              </a:rPr>
              <a:t>Increased temperature anomalies</a:t>
            </a:r>
            <a:endParaRPr sz="1400" b="0" i="0" u="none" strike="noStrike" cap="none" dirty="0">
              <a:solidFill>
                <a:srgbClr val="000000"/>
              </a:solidFill>
              <a:latin typeface="Century Gothic" panose="020B0502020202020204" pitchFamily="34" charset="0"/>
              <a:sym typeface="Arial"/>
            </a:endParaRPr>
          </a:p>
        </p:txBody>
      </p:sp>
      <p:sp>
        <p:nvSpPr>
          <p:cNvPr id="140" name="Google Shape;140;p26"/>
          <p:cNvSpPr txBox="1"/>
          <p:nvPr/>
        </p:nvSpPr>
        <p:spPr>
          <a:xfrm>
            <a:off x="5777970" y="5415579"/>
            <a:ext cx="111032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panose="020B0502020202020204" pitchFamily="34" charset="0"/>
                <a:ea typeface="Avenir"/>
                <a:cs typeface="Avenir"/>
                <a:sym typeface="Avenir"/>
              </a:rPr>
              <a:t>Drier topsoil</a:t>
            </a:r>
            <a:endParaRPr sz="1400" b="0" i="0" u="none" strike="noStrike" cap="none" dirty="0">
              <a:solidFill>
                <a:srgbClr val="000000"/>
              </a:solidFill>
              <a:latin typeface="Century Gothic" panose="020B0502020202020204" pitchFamily="34" charset="0"/>
              <a:sym typeface="Arial"/>
            </a:endParaRPr>
          </a:p>
        </p:txBody>
      </p:sp>
      <p:sp>
        <p:nvSpPr>
          <p:cNvPr id="141" name="Google Shape;141;p26"/>
          <p:cNvSpPr txBox="1"/>
          <p:nvPr/>
        </p:nvSpPr>
        <p:spPr>
          <a:xfrm>
            <a:off x="10108534" y="5943335"/>
            <a:ext cx="152791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panose="020B0502020202020204" pitchFamily="34" charset="0"/>
                <a:ea typeface="Avenir"/>
                <a:cs typeface="Avenir"/>
                <a:sym typeface="Avenir"/>
              </a:rPr>
              <a:t>Moisture depletion at depth </a:t>
            </a:r>
            <a:endParaRPr sz="1400" b="0" i="0" u="none" strike="noStrike" cap="none" dirty="0">
              <a:solidFill>
                <a:srgbClr val="000000"/>
              </a:solidFill>
              <a:latin typeface="Century Gothic" panose="020B0502020202020204" pitchFamily="34" charset="0"/>
              <a:sym typeface="Arial"/>
            </a:endParaRPr>
          </a:p>
        </p:txBody>
      </p:sp>
      <p:sp>
        <p:nvSpPr>
          <p:cNvPr id="142" name="Google Shape;142;p26"/>
          <p:cNvSpPr txBox="1"/>
          <p:nvPr/>
        </p:nvSpPr>
        <p:spPr>
          <a:xfrm>
            <a:off x="9144655" y="2610624"/>
            <a:ext cx="244275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64115"/>
                </a:solidFill>
                <a:latin typeface="Century Gothic" panose="020B0502020202020204" pitchFamily="34" charset="0"/>
                <a:ea typeface="Avenir"/>
                <a:cs typeface="Avenir"/>
                <a:sym typeface="Avenir"/>
              </a:rPr>
              <a:t>ET increases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64115"/>
                </a:solidFill>
                <a:latin typeface="Century Gothic" panose="020B0502020202020204" pitchFamily="34" charset="0"/>
                <a:ea typeface="Avenir"/>
                <a:cs typeface="Avenir"/>
                <a:sym typeface="Avenir"/>
              </a:rPr>
              <a:t>(meet atmospheric demand)</a:t>
            </a:r>
            <a:endParaRPr sz="1400" b="0" i="0" u="none" strike="noStrike" cap="none" dirty="0">
              <a:solidFill>
                <a:srgbClr val="000000"/>
              </a:solidFill>
              <a:latin typeface="Century Gothic" panose="020B0502020202020204" pitchFamily="34" charset="0"/>
              <a:sym typeface="Arial"/>
            </a:endParaRPr>
          </a:p>
        </p:txBody>
      </p:sp>
      <p:sp>
        <p:nvSpPr>
          <p:cNvPr id="143" name="Google Shape;143;p26"/>
          <p:cNvSpPr txBox="1"/>
          <p:nvPr/>
        </p:nvSpPr>
        <p:spPr>
          <a:xfrm>
            <a:off x="8921604" y="3481072"/>
            <a:ext cx="177566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264115"/>
                </a:solidFill>
                <a:latin typeface="Century Gothic" panose="020B0502020202020204" pitchFamily="34" charset="0"/>
                <a:ea typeface="Avenir"/>
                <a:cs typeface="Avenir"/>
                <a:sym typeface="Avenir"/>
              </a:rPr>
              <a:t>ET decreases </a:t>
            </a:r>
            <a:endParaRPr sz="1400" b="0" i="0" u="none" strike="noStrike" cap="none" dirty="0">
              <a:solidFill>
                <a:srgbClr val="000000"/>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264115"/>
                </a:solidFill>
                <a:latin typeface="Century Gothic" panose="020B0502020202020204" pitchFamily="34" charset="0"/>
                <a:ea typeface="Avenir"/>
                <a:cs typeface="Avenir"/>
                <a:sym typeface="Avenir"/>
              </a:rPr>
              <a:t>(vegetation decreases water usage)</a:t>
            </a:r>
            <a:endParaRPr sz="1400" b="0" i="0" u="none" strike="noStrike" cap="none" dirty="0">
              <a:solidFill>
                <a:srgbClr val="000000"/>
              </a:solidFill>
              <a:latin typeface="Century Gothic" panose="020B0502020202020204" pitchFamily="34" charset="0"/>
              <a:sym typeface="Arial"/>
            </a:endParaRPr>
          </a:p>
        </p:txBody>
      </p:sp>
      <p:sp>
        <p:nvSpPr>
          <p:cNvPr id="144" name="Google Shape;144;p26"/>
          <p:cNvSpPr txBox="1"/>
          <p:nvPr/>
        </p:nvSpPr>
        <p:spPr>
          <a:xfrm>
            <a:off x="5717739" y="6075357"/>
            <a:ext cx="34375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833C0B"/>
                </a:solidFill>
                <a:latin typeface="Century Gothic" panose="020B0502020202020204" pitchFamily="34" charset="0"/>
                <a:ea typeface="Avenir"/>
                <a:cs typeface="Avenir"/>
                <a:sym typeface="Avenir"/>
              </a:rPr>
              <a:t>DECREASED SOIL MOISTURE &amp; AGRICULTURAL DROUGHT</a:t>
            </a:r>
            <a:endParaRPr sz="1400" b="0" i="0" u="none" strike="noStrike" cap="none" dirty="0">
              <a:solidFill>
                <a:srgbClr val="000000"/>
              </a:solidFill>
              <a:latin typeface="Century Gothic" panose="020B0502020202020204" pitchFamily="34" charset="0"/>
              <a:sym typeface="Arial"/>
            </a:endParaRPr>
          </a:p>
        </p:txBody>
      </p:sp>
      <p:sp>
        <p:nvSpPr>
          <p:cNvPr id="145" name="Google Shape;145;p26"/>
          <p:cNvSpPr txBox="1"/>
          <p:nvPr/>
        </p:nvSpPr>
        <p:spPr>
          <a:xfrm>
            <a:off x="7454381" y="5251709"/>
            <a:ext cx="250435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833C0B"/>
                </a:solidFill>
                <a:latin typeface="Century Gothic" panose="020B0502020202020204" pitchFamily="34" charset="0"/>
                <a:ea typeface="Avenir"/>
                <a:cs typeface="Avenir"/>
                <a:sym typeface="Avenir"/>
              </a:rPr>
              <a:t>Vegetation appearance changes once rootzone soil moisture falls below threshold</a:t>
            </a:r>
            <a:endParaRPr sz="1400" b="0" i="0" u="none" strike="noStrike" cap="none" dirty="0">
              <a:solidFill>
                <a:srgbClr val="000000"/>
              </a:solidFill>
              <a:latin typeface="Century Gothic" panose="020B0502020202020204" pitchFamily="34" charset="0"/>
              <a:sym typeface="Arial"/>
            </a:endParaRPr>
          </a:p>
        </p:txBody>
      </p:sp>
      <p:cxnSp>
        <p:nvCxnSpPr>
          <p:cNvPr id="146" name="Google Shape;146;p26"/>
          <p:cNvCxnSpPr/>
          <p:nvPr/>
        </p:nvCxnSpPr>
        <p:spPr>
          <a:xfrm flipH="1">
            <a:off x="6186300" y="2940169"/>
            <a:ext cx="44" cy="539379"/>
          </a:xfrm>
          <a:prstGeom prst="straightConnector1">
            <a:avLst/>
          </a:prstGeom>
          <a:noFill/>
          <a:ln w="38100" cap="flat" cmpd="sng">
            <a:solidFill>
              <a:srgbClr val="222A35"/>
            </a:solidFill>
            <a:prstDash val="solid"/>
            <a:round/>
            <a:headEnd type="none" w="sm" len="sm"/>
            <a:tailEnd type="triangle" w="med" len="med"/>
          </a:ln>
        </p:spPr>
      </p:cxnSp>
      <p:cxnSp>
        <p:nvCxnSpPr>
          <p:cNvPr id="147" name="Google Shape;147;p26"/>
          <p:cNvCxnSpPr/>
          <p:nvPr/>
        </p:nvCxnSpPr>
        <p:spPr>
          <a:xfrm>
            <a:off x="8264929" y="2693130"/>
            <a:ext cx="800314" cy="0"/>
          </a:xfrm>
          <a:prstGeom prst="straightConnector1">
            <a:avLst/>
          </a:prstGeom>
          <a:noFill/>
          <a:ln w="38100" cap="flat" cmpd="sng">
            <a:solidFill>
              <a:srgbClr val="222A35"/>
            </a:solidFill>
            <a:prstDash val="solid"/>
            <a:round/>
            <a:headEnd type="none" w="sm" len="sm"/>
            <a:tailEnd type="triangle" w="med" len="med"/>
          </a:ln>
        </p:spPr>
      </p:cxnSp>
      <p:cxnSp>
        <p:nvCxnSpPr>
          <p:cNvPr id="148" name="Google Shape;148;p26"/>
          <p:cNvCxnSpPr>
            <a:cxnSpLocks/>
          </p:cNvCxnSpPr>
          <p:nvPr/>
        </p:nvCxnSpPr>
        <p:spPr>
          <a:xfrm>
            <a:off x="11047335" y="3139064"/>
            <a:ext cx="0" cy="2960079"/>
          </a:xfrm>
          <a:prstGeom prst="straightConnector1">
            <a:avLst/>
          </a:prstGeom>
          <a:noFill/>
          <a:ln w="38100" cap="flat" cmpd="sng">
            <a:solidFill>
              <a:srgbClr val="222A35"/>
            </a:solidFill>
            <a:prstDash val="solid"/>
            <a:round/>
            <a:headEnd type="none" w="sm" len="sm"/>
            <a:tailEnd type="triangle" w="med" len="med"/>
          </a:ln>
        </p:spPr>
      </p:cxnSp>
      <p:sp>
        <p:nvSpPr>
          <p:cNvPr id="149" name="Google Shape;149;p26"/>
          <p:cNvSpPr txBox="1"/>
          <p:nvPr/>
        </p:nvSpPr>
        <p:spPr>
          <a:xfrm>
            <a:off x="7898548" y="2940169"/>
            <a:ext cx="157904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dirty="0">
                <a:solidFill>
                  <a:srgbClr val="264115"/>
                </a:solidFill>
                <a:latin typeface="Century Gothic" panose="020B0502020202020204" pitchFamily="34" charset="0"/>
                <a:ea typeface="Avenir"/>
                <a:cs typeface="Avenir"/>
                <a:sym typeface="Avenir"/>
              </a:rPr>
              <a:t>ET anomaly transitions from positive to negative </a:t>
            </a:r>
            <a:endParaRPr sz="1400" b="0" i="0" u="none" strike="noStrike" cap="none" dirty="0">
              <a:solidFill>
                <a:srgbClr val="000000"/>
              </a:solidFill>
              <a:latin typeface="Century Gothic" panose="020B0502020202020204" pitchFamily="34" charset="0"/>
              <a:sym typeface="Arial"/>
            </a:endParaRPr>
          </a:p>
        </p:txBody>
      </p:sp>
      <p:sp>
        <p:nvSpPr>
          <p:cNvPr id="151" name="Google Shape;151;p26"/>
          <p:cNvSpPr/>
          <p:nvPr/>
        </p:nvSpPr>
        <p:spPr>
          <a:xfrm>
            <a:off x="7997257" y="3943312"/>
            <a:ext cx="241821" cy="248723"/>
          </a:xfrm>
          <a:prstGeom prst="plus">
            <a:avLst>
              <a:gd name="adj" fmla="val 39879"/>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
        <p:nvSpPr>
          <p:cNvPr id="152" name="Google Shape;152;p26"/>
          <p:cNvSpPr txBox="1"/>
          <p:nvPr/>
        </p:nvSpPr>
        <p:spPr>
          <a:xfrm>
            <a:off x="5631005" y="3518483"/>
            <a:ext cx="112147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264115"/>
                </a:solidFill>
                <a:latin typeface="Century Gothic" panose="020B0502020202020204" pitchFamily="34" charset="0"/>
                <a:ea typeface="Avenir"/>
                <a:cs typeface="Avenir"/>
                <a:sym typeface="Avenir"/>
              </a:rPr>
              <a:t>Surficial evaporation increases </a:t>
            </a:r>
            <a:endParaRPr sz="1400" b="0" i="0" u="none" strike="noStrike" cap="none" dirty="0">
              <a:solidFill>
                <a:srgbClr val="000000"/>
              </a:solidFill>
              <a:latin typeface="Century Gothic" panose="020B0502020202020204" pitchFamily="34" charset="0"/>
              <a:sym typeface="Arial"/>
            </a:endParaRPr>
          </a:p>
        </p:txBody>
      </p:sp>
      <p:cxnSp>
        <p:nvCxnSpPr>
          <p:cNvPr id="153" name="Google Shape;153;p26"/>
          <p:cNvCxnSpPr>
            <a:stCxn id="152" idx="2"/>
          </p:cNvCxnSpPr>
          <p:nvPr/>
        </p:nvCxnSpPr>
        <p:spPr>
          <a:xfrm flipH="1">
            <a:off x="6186344" y="4164814"/>
            <a:ext cx="5400" cy="1236000"/>
          </a:xfrm>
          <a:prstGeom prst="straightConnector1">
            <a:avLst/>
          </a:prstGeom>
          <a:noFill/>
          <a:ln w="38100" cap="flat" cmpd="sng">
            <a:solidFill>
              <a:srgbClr val="222A35"/>
            </a:solidFill>
            <a:prstDash val="solid"/>
            <a:round/>
            <a:headEnd type="none" w="sm" len="sm"/>
            <a:tailEnd type="triangle" w="med" len="med"/>
          </a:ln>
        </p:spPr>
      </p:cxnSp>
      <p:sp>
        <p:nvSpPr>
          <p:cNvPr id="154" name="Google Shape;154;p26"/>
          <p:cNvSpPr/>
          <p:nvPr/>
        </p:nvSpPr>
        <p:spPr>
          <a:xfrm rot="-5400000">
            <a:off x="7040172" y="4268676"/>
            <a:ext cx="578173" cy="448102"/>
          </a:xfrm>
          <a:prstGeom prst="bentArrow">
            <a:avLst>
              <a:gd name="adj1" fmla="val 14134"/>
              <a:gd name="adj2" fmla="val 18888"/>
              <a:gd name="adj3" fmla="val 33149"/>
              <a:gd name="adj4" fmla="val 66851"/>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5" name="Google Shape;155;p26"/>
          <p:cNvSpPr txBox="1"/>
          <p:nvPr/>
        </p:nvSpPr>
        <p:spPr>
          <a:xfrm>
            <a:off x="6275900" y="545180"/>
            <a:ext cx="45986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379CC4"/>
                </a:solidFill>
                <a:latin typeface="Century Gothic" panose="020B0502020202020204" pitchFamily="34" charset="0"/>
                <a:ea typeface="Avenir"/>
                <a:cs typeface="Avenir"/>
                <a:sym typeface="Avenir"/>
              </a:rPr>
              <a:t>Flash Drought Evolution</a:t>
            </a:r>
            <a:endParaRPr sz="1400" b="0" i="0" u="none" strike="noStrike" cap="none" dirty="0">
              <a:solidFill>
                <a:srgbClr val="000000"/>
              </a:solidFill>
              <a:latin typeface="Century Gothic" panose="020B0502020202020204" pitchFamily="34" charset="0"/>
              <a:sym typeface="Arial"/>
            </a:endParaRPr>
          </a:p>
        </p:txBody>
      </p:sp>
      <p:sp>
        <p:nvSpPr>
          <p:cNvPr id="156" name="Google Shape;156;p26"/>
          <p:cNvSpPr/>
          <p:nvPr/>
        </p:nvSpPr>
        <p:spPr>
          <a:xfrm>
            <a:off x="7842682" y="1199433"/>
            <a:ext cx="230883" cy="919047"/>
          </a:xfrm>
          <a:prstGeom prst="leftBracket">
            <a:avLst>
              <a:gd name="adj" fmla="val 42939"/>
            </a:avLst>
          </a:prstGeom>
          <a:noFill/>
          <a:ln w="38100" cap="flat" cmpd="sng">
            <a:solidFill>
              <a:srgbClr val="FFD9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7" name="Google Shape;157;p26"/>
          <p:cNvSpPr/>
          <p:nvPr/>
        </p:nvSpPr>
        <p:spPr>
          <a:xfrm rot="5400000">
            <a:off x="2699158" y="3486907"/>
            <a:ext cx="5307708" cy="793870"/>
          </a:xfrm>
          <a:prstGeom prst="stripedRightArrow">
            <a:avLst>
              <a:gd name="adj1" fmla="val 28418"/>
              <a:gd name="adj2" fmla="val 95181"/>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 name="Google Shape;158;p26"/>
          <p:cNvSpPr/>
          <p:nvPr/>
        </p:nvSpPr>
        <p:spPr>
          <a:xfrm rot="10800000">
            <a:off x="9958736" y="1172297"/>
            <a:ext cx="230883" cy="919047"/>
          </a:xfrm>
          <a:prstGeom prst="leftBracket">
            <a:avLst>
              <a:gd name="adj" fmla="val 42939"/>
            </a:avLst>
          </a:prstGeom>
          <a:noFill/>
          <a:ln w="38100" cap="flat" cmpd="sng">
            <a:solidFill>
              <a:srgbClr val="FFD9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59" name="Google Shape;159;p26"/>
          <p:cNvCxnSpPr/>
          <p:nvPr/>
        </p:nvCxnSpPr>
        <p:spPr>
          <a:xfrm>
            <a:off x="7898548" y="3666565"/>
            <a:ext cx="882727" cy="0"/>
          </a:xfrm>
          <a:prstGeom prst="straightConnector1">
            <a:avLst/>
          </a:prstGeom>
          <a:noFill/>
          <a:ln w="38100" cap="flat" cmpd="sng">
            <a:solidFill>
              <a:srgbClr val="548135"/>
            </a:solidFill>
            <a:prstDash val="solid"/>
            <a:round/>
            <a:headEnd type="none" w="sm" len="sm"/>
            <a:tailEnd type="triangle" w="med" len="med"/>
          </a:ln>
        </p:spPr>
      </p:cxnSp>
      <p:sp>
        <p:nvSpPr>
          <p:cNvPr id="160" name="Google Shape;160;p26"/>
          <p:cNvSpPr/>
          <p:nvPr/>
        </p:nvSpPr>
        <p:spPr>
          <a:xfrm rot="10800000">
            <a:off x="9144655" y="4304356"/>
            <a:ext cx="664783" cy="448102"/>
          </a:xfrm>
          <a:prstGeom prst="bentArrow">
            <a:avLst>
              <a:gd name="adj1" fmla="val 14134"/>
              <a:gd name="adj2" fmla="val 18888"/>
              <a:gd name="adj3" fmla="val 33149"/>
              <a:gd name="adj4" fmla="val 66851"/>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1" name="Google Shape;161;p26"/>
          <p:cNvSpPr txBox="1"/>
          <p:nvPr/>
        </p:nvSpPr>
        <p:spPr>
          <a:xfrm>
            <a:off x="7668982" y="4295939"/>
            <a:ext cx="137043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264115"/>
                </a:solidFill>
                <a:latin typeface="Century Gothic" panose="020B0502020202020204" pitchFamily="34" charset="0"/>
                <a:ea typeface="Avenir"/>
                <a:cs typeface="Avenir"/>
                <a:sym typeface="Avenir"/>
              </a:rPr>
              <a:t>Reduced evaporative cooling </a:t>
            </a:r>
            <a:endParaRPr sz="1400" b="0" i="0" u="none" strike="noStrike" cap="none" dirty="0">
              <a:solidFill>
                <a:srgbClr val="000000"/>
              </a:solidFill>
              <a:latin typeface="Century Gothic" panose="020B0502020202020204" pitchFamily="34" charset="0"/>
              <a:sym typeface="Arial"/>
            </a:endParaRPr>
          </a:p>
        </p:txBody>
      </p:sp>
      <p:sp>
        <p:nvSpPr>
          <p:cNvPr id="162" name="Google Shape;162;p26"/>
          <p:cNvSpPr txBox="1"/>
          <p:nvPr/>
        </p:nvSpPr>
        <p:spPr>
          <a:xfrm>
            <a:off x="462279" y="1590274"/>
            <a:ext cx="3743997" cy="4102304"/>
          </a:xfrm>
          <a:prstGeom prst="rect">
            <a:avLst/>
          </a:prstGeom>
          <a:noFill/>
          <a:ln>
            <a:noFill/>
          </a:ln>
        </p:spPr>
        <p:txBody>
          <a:bodyPr spcFirstLastPara="1" wrap="square" lIns="91425" tIns="45700" rIns="91425" bIns="45700" anchor="t" anchorCtr="0">
            <a:noAutofit/>
          </a:bodyPr>
          <a:lstStyle/>
          <a:p>
            <a:pPr marL="342900" indent="-342900">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Develops rapidly in a few weeks</a:t>
            </a:r>
          </a:p>
          <a:p>
            <a:pPr marL="342900" indent="-342900">
              <a:spcAft>
                <a:spcPts val="1200"/>
              </a:spcAft>
              <a:buClr>
                <a:srgbClr val="379CC4"/>
              </a:buClr>
              <a:buFont typeface="Webdings" panose="05030102010509060703" pitchFamily="18" charset="2"/>
              <a:buChar char="4"/>
            </a:pPr>
            <a:endParaRPr lang="en-US" dirty="0">
              <a:solidFill>
                <a:schemeClr val="tx1">
                  <a:lumMod val="75000"/>
                  <a:lumOff val="25000"/>
                </a:schemeClr>
              </a:solidFill>
              <a:ea typeface="Century Gothic"/>
            </a:endParaRPr>
          </a:p>
          <a:p>
            <a:pPr marL="342900" indent="-342900">
              <a:spcAft>
                <a:spcPts val="1200"/>
              </a:spcAft>
              <a:buClr>
                <a:srgbClr val="379CC4"/>
              </a:buClr>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Driven by precipitation deficits combined with extreme weather anomalies</a:t>
            </a:r>
          </a:p>
          <a:p>
            <a:pPr marL="342900" indent="-342900">
              <a:spcAft>
                <a:spcPts val="1200"/>
              </a:spcAft>
              <a:buClr>
                <a:srgbClr val="379CC4"/>
              </a:buClr>
              <a:buFont typeface="Webdings" panose="05030102010509060703" pitchFamily="18" charset="2"/>
              <a:buChar char="4"/>
            </a:pPr>
            <a:endParaRPr lang="en-US" dirty="0">
              <a:solidFill>
                <a:schemeClr val="tx1">
                  <a:lumMod val="75000"/>
                  <a:lumOff val="25000"/>
                </a:schemeClr>
              </a:solidFill>
              <a:ea typeface="Century Gothic"/>
            </a:endParaRPr>
          </a:p>
          <a:p>
            <a:pPr marL="342900" indent="-342900">
              <a:spcAft>
                <a:spcPts val="1200"/>
              </a:spcAft>
              <a:buClr>
                <a:srgbClr val="379CC4"/>
              </a:buClr>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Leads to decreased soil moisture and vegetation stress</a:t>
            </a:r>
            <a:endParaRPr sz="1400" b="0" i="0" u="none" strike="noStrike" cap="none" dirty="0">
              <a:solidFill>
                <a:schemeClr val="tx1">
                  <a:lumMod val="75000"/>
                  <a:lumOff val="25000"/>
                </a:schemeClr>
              </a:solidFill>
              <a:sym typeface="Arial"/>
            </a:endParaRPr>
          </a:p>
        </p:txBody>
      </p:sp>
      <p:sp>
        <p:nvSpPr>
          <p:cNvPr id="2" name="TextBox 1">
            <a:extLst>
              <a:ext uri="{FF2B5EF4-FFF2-40B4-BE49-F238E27FC236}">
                <a16:creationId xmlns:a16="http://schemas.microsoft.com/office/drawing/2014/main" id="{0C8BDAE9-64CB-7E4F-9C9C-5C6F15FFA8EA}"/>
              </a:ext>
            </a:extLst>
          </p:cNvPr>
          <p:cNvSpPr txBox="1"/>
          <p:nvPr/>
        </p:nvSpPr>
        <p:spPr>
          <a:xfrm rot="16200000">
            <a:off x="4660394" y="3212110"/>
            <a:ext cx="788894" cy="369332"/>
          </a:xfrm>
          <a:prstGeom prst="rect">
            <a:avLst/>
          </a:prstGeom>
          <a:noFill/>
        </p:spPr>
        <p:txBody>
          <a:bodyPr wrap="square" rtlCol="0">
            <a:spAutoFit/>
          </a:bodyPr>
          <a:lstStyle/>
          <a:p>
            <a:r>
              <a:rPr lang="en-US" sz="1800" dirty="0">
                <a:latin typeface="Century Gothic" panose="020B0502020202020204" pitchFamily="34" charset="0"/>
              </a:rPr>
              <a:t>TIME</a:t>
            </a:r>
          </a:p>
        </p:txBody>
      </p:sp>
      <p:cxnSp>
        <p:nvCxnSpPr>
          <p:cNvPr id="36" name="Google Shape;146;p26">
            <a:extLst>
              <a:ext uri="{FF2B5EF4-FFF2-40B4-BE49-F238E27FC236}">
                <a16:creationId xmlns:a16="http://schemas.microsoft.com/office/drawing/2014/main" id="{CEC3A913-97D9-624F-8BFA-60E50A713266}"/>
              </a:ext>
            </a:extLst>
          </p:cNvPr>
          <p:cNvCxnSpPr>
            <a:cxnSpLocks/>
          </p:cNvCxnSpPr>
          <p:nvPr/>
        </p:nvCxnSpPr>
        <p:spPr>
          <a:xfrm>
            <a:off x="9960869" y="3065849"/>
            <a:ext cx="0" cy="454763"/>
          </a:xfrm>
          <a:prstGeom prst="straightConnector1">
            <a:avLst/>
          </a:prstGeom>
          <a:noFill/>
          <a:ln w="38100" cap="flat" cmpd="sng">
            <a:solidFill>
              <a:srgbClr val="222A35"/>
            </a:solidFill>
            <a:prstDash val="solid"/>
            <a:round/>
            <a:headEnd type="none" w="sm" len="sm"/>
            <a:tailEnd type="triangle" w="med" len="med"/>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p:nvPr/>
        </p:nvSpPr>
        <p:spPr>
          <a:xfrm>
            <a:off x="495300" y="356755"/>
            <a:ext cx="10150020" cy="40524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i="0" u="none" strike="noStrike" cap="none">
                <a:solidFill>
                  <a:srgbClr val="379CC4"/>
                </a:solidFill>
                <a:latin typeface="Century Gothic"/>
                <a:ea typeface="Century Gothic"/>
                <a:cs typeface="Century Gothic"/>
                <a:sym typeface="Century Gothic"/>
              </a:rPr>
              <a:t>Community Concerns</a:t>
            </a:r>
            <a:endParaRPr sz="1400" b="0" i="0" u="none" strike="noStrike" cap="none">
              <a:solidFill>
                <a:srgbClr val="000000"/>
              </a:solidFill>
              <a:latin typeface="Arial"/>
              <a:ea typeface="Arial"/>
              <a:cs typeface="Arial"/>
              <a:sym typeface="Arial"/>
            </a:endParaRPr>
          </a:p>
        </p:txBody>
      </p:sp>
      <p:sp>
        <p:nvSpPr>
          <p:cNvPr id="171" name="Google Shape;171;p7"/>
          <p:cNvSpPr txBox="1"/>
          <p:nvPr/>
        </p:nvSpPr>
        <p:spPr>
          <a:xfrm>
            <a:off x="10806618" y="5848020"/>
            <a:ext cx="126456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tx1">
                    <a:lumMod val="75000"/>
                    <a:lumOff val="25000"/>
                  </a:schemeClr>
                </a:solidFill>
                <a:latin typeface="Century Gothic"/>
                <a:ea typeface="Century Gothic"/>
                <a:cs typeface="Century Gothic"/>
                <a:sym typeface="Century Gothic"/>
              </a:rPr>
              <a:t>HAB in Maumee River, OH</a:t>
            </a:r>
            <a:endParaRPr sz="1400" b="0" i="0" u="none" strike="noStrike" cap="none" dirty="0">
              <a:solidFill>
                <a:schemeClr val="tx1">
                  <a:lumMod val="75000"/>
                  <a:lumOff val="25000"/>
                </a:schemeClr>
              </a:solidFill>
              <a:sym typeface="Arial"/>
            </a:endParaRPr>
          </a:p>
        </p:txBody>
      </p:sp>
      <p:pic>
        <p:nvPicPr>
          <p:cNvPr id="172" name="Google Shape;172;p7"/>
          <p:cNvPicPr preferRelativeResize="0"/>
          <p:nvPr/>
        </p:nvPicPr>
        <p:blipFill rotWithShape="1">
          <a:blip r:embed="rId3">
            <a:alphaModFix/>
          </a:blip>
          <a:srcRect l="2804" t="5202" r="5776"/>
          <a:stretch/>
        </p:blipFill>
        <p:spPr>
          <a:xfrm>
            <a:off x="5826008" y="3339711"/>
            <a:ext cx="4980610" cy="3443105"/>
          </a:xfrm>
          <a:prstGeom prst="rect">
            <a:avLst/>
          </a:prstGeom>
          <a:ln>
            <a:noFill/>
          </a:ln>
          <a:effectLst>
            <a:outerShdw blurRad="292100" dist="139700" dir="2700000" algn="tl" rotWithShape="0">
              <a:srgbClr val="333333">
                <a:alpha val="65000"/>
              </a:srgbClr>
            </a:outerShdw>
          </a:effectLst>
        </p:spPr>
      </p:pic>
      <p:sp>
        <p:nvSpPr>
          <p:cNvPr id="173" name="Google Shape;173;p7"/>
          <p:cNvSpPr txBox="1"/>
          <p:nvPr/>
        </p:nvSpPr>
        <p:spPr>
          <a:xfrm>
            <a:off x="7144259" y="6259596"/>
            <a:ext cx="3501061"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Image: Aerial Associates Photography, Inc. by Zachary </a:t>
            </a:r>
            <a:r>
              <a:rPr lang="en-US" sz="1400" b="1" i="0" u="none" strike="noStrike" cap="none" dirty="0" err="1">
                <a:solidFill>
                  <a:schemeClr val="lt1"/>
                </a:solidFill>
                <a:latin typeface="Century Gothic"/>
                <a:ea typeface="Century Gothic"/>
                <a:cs typeface="Century Gothic"/>
                <a:sym typeface="Century Gothic"/>
              </a:rPr>
              <a:t>Haslick</a:t>
            </a:r>
            <a:endParaRPr sz="1400" b="1" i="0" u="none" strike="noStrike" cap="none" dirty="0">
              <a:solidFill>
                <a:schemeClr val="lt1"/>
              </a:solidFill>
              <a:latin typeface="Century Gothic"/>
              <a:ea typeface="Century Gothic"/>
              <a:cs typeface="Century Gothic"/>
              <a:sym typeface="Century Gothic"/>
            </a:endParaRPr>
          </a:p>
        </p:txBody>
      </p:sp>
      <p:sp>
        <p:nvSpPr>
          <p:cNvPr id="9" name="Google Shape;76;p25">
            <a:extLst>
              <a:ext uri="{FF2B5EF4-FFF2-40B4-BE49-F238E27FC236}">
                <a16:creationId xmlns:a16="http://schemas.microsoft.com/office/drawing/2014/main" id="{C3EAD290-DF21-D840-B190-DDD062B9A061}"/>
              </a:ext>
            </a:extLst>
          </p:cNvPr>
          <p:cNvSpPr txBox="1"/>
          <p:nvPr/>
        </p:nvSpPr>
        <p:spPr>
          <a:xfrm>
            <a:off x="210783" y="4493636"/>
            <a:ext cx="5776074" cy="2289180"/>
          </a:xfrm>
          <a:prstGeom prst="rect">
            <a:avLst/>
          </a:prstGeom>
          <a:noFill/>
          <a:ln>
            <a:noFill/>
          </a:ln>
        </p:spPr>
        <p:txBody>
          <a:bodyPr spcFirstLastPara="1" wrap="square" lIns="91425" tIns="45700" rIns="91425" bIns="45700" anchor="t" anchorCtr="0">
            <a:noAutofit/>
          </a:bodyPr>
          <a:lstStyle/>
          <a:p>
            <a:pPr>
              <a:spcAft>
                <a:spcPts val="1200"/>
              </a:spcAft>
              <a:buClr>
                <a:srgbClr val="379CC4"/>
              </a:buClr>
            </a:pPr>
            <a:r>
              <a:rPr lang="en-US" sz="2400" b="1" dirty="0">
                <a:solidFill>
                  <a:srgbClr val="379DC4"/>
                </a:solidFill>
                <a:latin typeface="Century Gothic"/>
                <a:ea typeface="Century Gothic"/>
                <a:cs typeface="Century Gothic"/>
                <a:sym typeface="Century Gothic"/>
              </a:rPr>
              <a:t>Flash Drought Impacts:</a:t>
            </a:r>
            <a:endParaRPr lang="en-US" sz="2400" dirty="0">
              <a:solidFill>
                <a:srgbClr val="3F3F3F"/>
              </a:solidFill>
              <a:latin typeface="Century Gothic" panose="020B0502020202020204" pitchFamily="34" charset="0"/>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r>
              <a:rPr lang="en-US" sz="2000" dirty="0">
                <a:solidFill>
                  <a:srgbClr val="3F3F3F"/>
                </a:solidFill>
                <a:latin typeface="Century Gothic" panose="020B0502020202020204" pitchFamily="34" charset="0"/>
                <a:ea typeface="Century Gothic"/>
                <a:cs typeface="Century Gothic"/>
                <a:sym typeface="Century Gothic"/>
              </a:rPr>
              <a:t>Agricultural losses</a:t>
            </a:r>
          </a:p>
          <a:p>
            <a:pPr marL="342900" indent="-342900">
              <a:spcAft>
                <a:spcPts val="1200"/>
              </a:spcAft>
              <a:buClr>
                <a:srgbClr val="379CC4"/>
              </a:buClr>
              <a:buFont typeface="Webdings" panose="05030102010509060703" pitchFamily="18" charset="2"/>
              <a:buChar char="4"/>
            </a:pPr>
            <a:endParaRPr lang="en-US" sz="2000" dirty="0">
              <a:solidFill>
                <a:srgbClr val="3F3F3F"/>
              </a:solidFill>
              <a:latin typeface="Century Gothic" panose="020B0502020202020204" pitchFamily="34" charset="0"/>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r>
              <a:rPr lang="en-US" sz="2000" dirty="0">
                <a:solidFill>
                  <a:srgbClr val="3F3F3F"/>
                </a:solidFill>
                <a:latin typeface="Century Gothic" panose="020B0502020202020204" pitchFamily="34" charset="0"/>
                <a:ea typeface="Century Gothic"/>
                <a:cs typeface="Century Gothic"/>
                <a:sym typeface="Century Gothic"/>
              </a:rPr>
              <a:t>Increased wildfire risk </a:t>
            </a:r>
          </a:p>
          <a:p>
            <a:pPr marL="342900" indent="-342900">
              <a:spcAft>
                <a:spcPts val="1200"/>
              </a:spcAft>
              <a:buClr>
                <a:srgbClr val="379CC4"/>
              </a:buClr>
              <a:buFont typeface="Webdings" panose="05030102010509060703" pitchFamily="18" charset="2"/>
              <a:buChar char="4"/>
            </a:pPr>
            <a:r>
              <a:rPr lang="en-US" sz="2000" dirty="0">
                <a:solidFill>
                  <a:srgbClr val="3F3F3F"/>
                </a:solidFill>
                <a:latin typeface="Century Gothic" panose="020B0502020202020204" pitchFamily="34" charset="0"/>
                <a:ea typeface="Century Gothic"/>
                <a:sym typeface="Century Gothic"/>
              </a:rPr>
              <a:t>Increase in harmful algal blooms (HAB)</a:t>
            </a:r>
            <a:endParaRPr lang="en-US" sz="2000" dirty="0">
              <a:latin typeface="Century Gothic" panose="020B0502020202020204" pitchFamily="34" charset="0"/>
              <a:ea typeface="Century Gothic"/>
            </a:endParaRPr>
          </a:p>
          <a:p>
            <a:pPr marL="0" marR="0" lvl="0" indent="0" algn="l" rtl="0">
              <a:lnSpc>
                <a:spcPct val="150000"/>
              </a:lnSpc>
              <a:spcBef>
                <a:spcPts val="0"/>
              </a:spcBef>
              <a:spcAft>
                <a:spcPts val="0"/>
              </a:spcAft>
              <a:buNone/>
            </a:pPr>
            <a:endParaRPr sz="2200" b="0" i="0" u="none" strike="noStrike" cap="none" dirty="0">
              <a:solidFill>
                <a:srgbClr val="3F3F3F"/>
              </a:solidFill>
              <a:latin typeface="Arial"/>
              <a:ea typeface="Arial"/>
              <a:cs typeface="Arial"/>
              <a:sym typeface="Arial"/>
            </a:endParaRPr>
          </a:p>
        </p:txBody>
      </p:sp>
      <p:sp>
        <p:nvSpPr>
          <p:cNvPr id="11" name="Google Shape;76;p25">
            <a:extLst>
              <a:ext uri="{FF2B5EF4-FFF2-40B4-BE49-F238E27FC236}">
                <a16:creationId xmlns:a16="http://schemas.microsoft.com/office/drawing/2014/main" id="{87D00BD7-470B-534F-A4BC-6BB07ECDFB72}"/>
              </a:ext>
            </a:extLst>
          </p:cNvPr>
          <p:cNvSpPr txBox="1"/>
          <p:nvPr/>
        </p:nvSpPr>
        <p:spPr>
          <a:xfrm>
            <a:off x="5570310" y="1285314"/>
            <a:ext cx="5991426" cy="1876340"/>
          </a:xfrm>
          <a:prstGeom prst="rect">
            <a:avLst/>
          </a:prstGeom>
          <a:noFill/>
          <a:ln>
            <a:noFill/>
          </a:ln>
        </p:spPr>
        <p:txBody>
          <a:bodyPr spcFirstLastPara="1" wrap="square" lIns="91425" tIns="45700" rIns="91425" bIns="45700" anchor="t" anchorCtr="0">
            <a:noAutofit/>
          </a:bodyPr>
          <a:lstStyle/>
          <a:p>
            <a:pPr marL="342900" indent="-342900">
              <a:spcAft>
                <a:spcPts val="1200"/>
              </a:spcAft>
              <a:buClr>
                <a:srgbClr val="379CC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I</a:t>
            </a:r>
            <a:r>
              <a:rPr lang="en-US" sz="1800" dirty="0">
                <a:solidFill>
                  <a:schemeClr val="tx1">
                    <a:lumMod val="75000"/>
                    <a:lumOff val="25000"/>
                  </a:schemeClr>
                </a:solidFill>
                <a:latin typeface="Century Gothic"/>
                <a:ea typeface="Century Gothic"/>
                <a:cs typeface="Century Gothic"/>
                <a:sym typeface="Century Gothic"/>
              </a:rPr>
              <a:t>ntensifying cycles of excess moisture followed by drought in the region</a:t>
            </a:r>
          </a:p>
          <a:p>
            <a:pPr marL="342900" indent="-342900">
              <a:spcAft>
                <a:spcPts val="1200"/>
              </a:spcAft>
              <a:buClr>
                <a:srgbClr val="379CC4"/>
              </a:buClr>
              <a:buFont typeface="Webdings" panose="05030102010509060703" pitchFamily="18" charset="2"/>
              <a:buChar char="4"/>
            </a:pPr>
            <a:r>
              <a:rPr lang="en-US" sz="1800" dirty="0">
                <a:solidFill>
                  <a:schemeClr val="tx1">
                    <a:lumMod val="75000"/>
                    <a:lumOff val="25000"/>
                  </a:schemeClr>
                </a:solidFill>
                <a:latin typeface="Century Gothic"/>
                <a:sym typeface="Century Gothic"/>
              </a:rPr>
              <a:t>Growing interest to apply newly developed flash drought indicators to water resource monitoring</a:t>
            </a:r>
          </a:p>
        </p:txBody>
      </p:sp>
      <p:pic>
        <p:nvPicPr>
          <p:cNvPr id="7" name="Picture 6" descr="&#10;&#10;Description automatically generated">
            <a:extLst>
              <a:ext uri="{FF2B5EF4-FFF2-40B4-BE49-F238E27FC236}">
                <a16:creationId xmlns:a16="http://schemas.microsoft.com/office/drawing/2014/main" id="{3CC88C9A-A234-B24A-9CDE-AEA849D98B56}"/>
              </a:ext>
            </a:extLst>
          </p:cNvPr>
          <p:cNvPicPr>
            <a:picLocks noChangeAspect="1"/>
          </p:cNvPicPr>
          <p:nvPr/>
        </p:nvPicPr>
        <p:blipFill rotWithShape="1">
          <a:blip r:embed="rId4"/>
          <a:srcRect t="19738"/>
          <a:stretch/>
        </p:blipFill>
        <p:spPr>
          <a:xfrm>
            <a:off x="495300" y="1285314"/>
            <a:ext cx="4940046" cy="2973714"/>
          </a:xfrm>
          <a:prstGeom prst="rect">
            <a:avLst/>
          </a:prstGeom>
          <a:ln>
            <a:noFill/>
          </a:ln>
          <a:effectLst>
            <a:outerShdw blurRad="292100" dist="139700" dir="2700000" algn="tl" rotWithShape="0">
              <a:srgbClr val="333333">
                <a:alpha val="65000"/>
              </a:srgbClr>
            </a:outerShdw>
          </a:effectLst>
        </p:spPr>
      </p:pic>
      <p:sp>
        <p:nvSpPr>
          <p:cNvPr id="15" name="Google Shape;76;p25">
            <a:extLst>
              <a:ext uri="{FF2B5EF4-FFF2-40B4-BE49-F238E27FC236}">
                <a16:creationId xmlns:a16="http://schemas.microsoft.com/office/drawing/2014/main" id="{20707C12-4F73-754D-93B2-3DAEA19CDD2E}"/>
              </a:ext>
            </a:extLst>
          </p:cNvPr>
          <p:cNvSpPr txBox="1"/>
          <p:nvPr/>
        </p:nvSpPr>
        <p:spPr>
          <a:xfrm>
            <a:off x="762225" y="5478632"/>
            <a:ext cx="5991426" cy="405246"/>
          </a:xfrm>
          <a:prstGeom prst="rect">
            <a:avLst/>
          </a:prstGeom>
          <a:noFill/>
          <a:ln>
            <a:noFill/>
          </a:ln>
        </p:spPr>
        <p:txBody>
          <a:bodyPr spcFirstLastPara="1" wrap="square" lIns="91425" tIns="45700" rIns="91425" bIns="45700" anchor="t" anchorCtr="0">
            <a:noAutofit/>
          </a:bodyPr>
          <a:lstStyle/>
          <a:p>
            <a:pPr marL="342900" indent="-342900">
              <a:spcAft>
                <a:spcPts val="1200"/>
              </a:spcAft>
              <a:buClr>
                <a:srgbClr val="379CC4"/>
              </a:buClr>
              <a:buFont typeface="Webdings" panose="05030102010509060703" pitchFamily="18" charset="2"/>
              <a:buChar char="4"/>
            </a:pPr>
            <a:r>
              <a:rPr lang="en-US" sz="1800" dirty="0">
                <a:solidFill>
                  <a:srgbClr val="3F3F3F"/>
                </a:solidFill>
                <a:latin typeface="Century Gothic" panose="020B0502020202020204" pitchFamily="34" charset="0"/>
                <a:ea typeface="Century Gothic"/>
                <a:sym typeface="Century Gothic"/>
              </a:rPr>
              <a:t>2012 flash drought cost over $30 billion</a:t>
            </a:r>
            <a:endParaRPr lang="en-US" sz="1800" dirty="0">
              <a:latin typeface="Century Gothic" panose="020B0502020202020204" pitchFamily="34" charset="0"/>
              <a:ea typeface="Century Gothic"/>
            </a:endParaRPr>
          </a:p>
          <a:p>
            <a:pPr marL="342900" indent="-342900">
              <a:spcAft>
                <a:spcPts val="1200"/>
              </a:spcAft>
              <a:buClr>
                <a:srgbClr val="379CC4"/>
              </a:buClr>
              <a:buFont typeface="Webdings" panose="05030102010509060703" pitchFamily="18" charset="2"/>
              <a:buChar char="4"/>
            </a:pPr>
            <a:endParaRPr lang="en-US" sz="1800" dirty="0">
              <a:solidFill>
                <a:schemeClr val="tx1">
                  <a:lumMod val="75000"/>
                  <a:lumOff val="25000"/>
                </a:schemeClr>
              </a:solidFill>
              <a:latin typeface="Century Gothic"/>
              <a:sym typeface="Century Gothic"/>
            </a:endParaRPr>
          </a:p>
        </p:txBody>
      </p:sp>
      <p:sp>
        <p:nvSpPr>
          <p:cNvPr id="16" name="Google Shape;173;p7">
            <a:extLst>
              <a:ext uri="{FF2B5EF4-FFF2-40B4-BE49-F238E27FC236}">
                <a16:creationId xmlns:a16="http://schemas.microsoft.com/office/drawing/2014/main" id="{23F9949A-AA81-114B-8EE8-B5758DF540D7}"/>
              </a:ext>
            </a:extLst>
          </p:cNvPr>
          <p:cNvSpPr txBox="1"/>
          <p:nvPr/>
        </p:nvSpPr>
        <p:spPr>
          <a:xfrm>
            <a:off x="1934285" y="3847270"/>
            <a:ext cx="3501061"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Image: Kentucky Climate Center</a:t>
            </a:r>
            <a:endParaRPr sz="14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
          <p:cNvSpPr/>
          <p:nvPr/>
        </p:nvSpPr>
        <p:spPr>
          <a:xfrm>
            <a:off x="495300" y="342900"/>
            <a:ext cx="7487809"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379CC4"/>
                </a:solidFill>
                <a:latin typeface="Century Gothic"/>
                <a:ea typeface="Century Gothic"/>
                <a:cs typeface="Century Gothic"/>
                <a:sym typeface="Century Gothic"/>
              </a:rPr>
              <a:t>Project Partners</a:t>
            </a:r>
            <a:endParaRPr sz="1400" b="0" i="0" u="none" strike="noStrike" cap="none">
              <a:solidFill>
                <a:srgbClr val="000000"/>
              </a:solidFill>
              <a:latin typeface="Arial"/>
              <a:ea typeface="Arial"/>
              <a:cs typeface="Arial"/>
              <a:sym typeface="Arial"/>
            </a:endParaRPr>
          </a:p>
        </p:txBody>
      </p:sp>
      <p:sp>
        <p:nvSpPr>
          <p:cNvPr id="180" name="Google Shape;180;p6"/>
          <p:cNvSpPr txBox="1"/>
          <p:nvPr/>
        </p:nvSpPr>
        <p:spPr>
          <a:xfrm>
            <a:off x="9122230" y="5186111"/>
            <a:ext cx="29173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Image: Eden, Janine, and Jim</a:t>
            </a:r>
            <a:endParaRPr sz="1400" b="0" i="0" u="none" strike="noStrike" cap="none">
              <a:solidFill>
                <a:srgbClr val="000000"/>
              </a:solidFill>
              <a:latin typeface="Arial"/>
              <a:ea typeface="Arial"/>
              <a:cs typeface="Arial"/>
              <a:sym typeface="Arial"/>
            </a:endParaRPr>
          </a:p>
        </p:txBody>
      </p:sp>
      <p:sp>
        <p:nvSpPr>
          <p:cNvPr id="181" name="Google Shape;181;p6"/>
          <p:cNvSpPr txBox="1"/>
          <p:nvPr/>
        </p:nvSpPr>
        <p:spPr>
          <a:xfrm>
            <a:off x="10356774" y="6129678"/>
            <a:ext cx="13211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entury Gothic"/>
                <a:ea typeface="Century Gothic"/>
                <a:cs typeface="Century Gothic"/>
                <a:sym typeface="Century Gothic"/>
              </a:rPr>
              <a:t>Ohio River</a:t>
            </a:r>
            <a:endParaRPr sz="1400" b="0" i="0" u="none" strike="noStrike" cap="none" dirty="0">
              <a:solidFill>
                <a:srgbClr val="000000"/>
              </a:solidFill>
              <a:latin typeface="Arial"/>
              <a:ea typeface="Arial"/>
              <a:cs typeface="Arial"/>
              <a:sym typeface="Arial"/>
            </a:endParaRPr>
          </a:p>
        </p:txBody>
      </p:sp>
      <p:sp>
        <p:nvSpPr>
          <p:cNvPr id="183" name="Google Shape;183;p6"/>
          <p:cNvSpPr txBox="1"/>
          <p:nvPr/>
        </p:nvSpPr>
        <p:spPr>
          <a:xfrm>
            <a:off x="10152939" y="5689679"/>
            <a:ext cx="16981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Image: Ken Lund</a:t>
            </a:r>
            <a:endParaRPr sz="1400" b="0" i="0" u="none" strike="noStrike" cap="none">
              <a:solidFill>
                <a:srgbClr val="000000"/>
              </a:solidFill>
              <a:latin typeface="Arial"/>
              <a:ea typeface="Arial"/>
              <a:cs typeface="Arial"/>
              <a:sym typeface="Arial"/>
            </a:endParaRPr>
          </a:p>
        </p:txBody>
      </p:sp>
      <p:sp>
        <p:nvSpPr>
          <p:cNvPr id="8" name="Google Shape;76;p25">
            <a:extLst>
              <a:ext uri="{FF2B5EF4-FFF2-40B4-BE49-F238E27FC236}">
                <a16:creationId xmlns:a16="http://schemas.microsoft.com/office/drawing/2014/main" id="{6B4F5E65-10F7-4041-A7ED-DC5F499FE199}"/>
              </a:ext>
            </a:extLst>
          </p:cNvPr>
          <p:cNvSpPr txBox="1"/>
          <p:nvPr/>
        </p:nvSpPr>
        <p:spPr>
          <a:xfrm>
            <a:off x="214209" y="1254339"/>
            <a:ext cx="6974138" cy="5138223"/>
          </a:xfrm>
          <a:prstGeom prst="rect">
            <a:avLst/>
          </a:prstGeom>
          <a:noFill/>
          <a:ln>
            <a:noFill/>
          </a:ln>
        </p:spPr>
        <p:txBody>
          <a:bodyPr spcFirstLastPara="1" wrap="square" lIns="91425" tIns="45700" rIns="91425" bIns="45700" anchor="t" anchorCtr="0">
            <a:noAutofit/>
          </a:bodyPr>
          <a:lstStyle/>
          <a:p>
            <a:pPr>
              <a:spcAft>
                <a:spcPts val="1200"/>
              </a:spcAft>
              <a:buClr>
                <a:srgbClr val="379CC4"/>
              </a:buClr>
            </a:pPr>
            <a:r>
              <a:rPr lang="en-US" sz="2000" b="1" dirty="0">
                <a:solidFill>
                  <a:schemeClr val="tx1">
                    <a:lumMod val="75000"/>
                    <a:lumOff val="25000"/>
                  </a:schemeClr>
                </a:solidFill>
                <a:latin typeface="Century Gothic" panose="020B0502020202020204" pitchFamily="34" charset="0"/>
                <a:ea typeface="Century Gothic"/>
                <a:cs typeface="Century Gothic"/>
                <a:sym typeface="Century Gothic"/>
              </a:rPr>
              <a:t>Ke</a:t>
            </a:r>
            <a:r>
              <a:rPr lang="en-US" sz="2000" b="1" dirty="0">
                <a:solidFill>
                  <a:schemeClr val="tx1">
                    <a:lumMod val="75000"/>
                    <a:lumOff val="25000"/>
                  </a:schemeClr>
                </a:solidFill>
                <a:latin typeface="Century Gothic"/>
                <a:ea typeface="Century Gothic"/>
                <a:cs typeface="Century Gothic"/>
                <a:sym typeface="Century Gothic"/>
              </a:rPr>
              <a:t>ntucky Climate Center </a:t>
            </a:r>
          </a:p>
          <a:p>
            <a:pPr marL="342900" indent="-342900">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Provides forecasting and early drought warning</a:t>
            </a:r>
          </a:p>
          <a:p>
            <a:pPr marL="342900" indent="-342900">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Houses the KY </a:t>
            </a:r>
            <a:r>
              <a:rPr lang="en-US" sz="2000" dirty="0" err="1">
                <a:solidFill>
                  <a:schemeClr val="tx1">
                    <a:lumMod val="75000"/>
                    <a:lumOff val="25000"/>
                  </a:schemeClr>
                </a:solidFill>
                <a:latin typeface="Century Gothic"/>
                <a:ea typeface="Century Gothic"/>
                <a:cs typeface="Century Gothic"/>
                <a:sym typeface="Century Gothic"/>
              </a:rPr>
              <a:t>Mesonet</a:t>
            </a:r>
            <a:endParaRPr lang="en-US" sz="2000" dirty="0">
              <a:solidFill>
                <a:schemeClr val="tx1">
                  <a:lumMod val="75000"/>
                  <a:lumOff val="25000"/>
                </a:schemeClr>
              </a:solidFill>
              <a:latin typeface="Century Gothic"/>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Distributes data and data-derived products to stakeholders</a:t>
            </a:r>
          </a:p>
          <a:p>
            <a:pPr marL="457200" lvl="1">
              <a:spcBef>
                <a:spcPts val="600"/>
              </a:spcBef>
              <a:buClr>
                <a:srgbClr val="379CC4"/>
              </a:buClr>
              <a:buSzPts val="1800"/>
            </a:pPr>
            <a:endParaRPr lang="en-US" sz="2000" dirty="0">
              <a:solidFill>
                <a:schemeClr val="tx1">
                  <a:lumMod val="75000"/>
                  <a:lumOff val="25000"/>
                </a:schemeClr>
              </a:solidFill>
            </a:endParaRPr>
          </a:p>
          <a:p>
            <a:pPr>
              <a:spcAft>
                <a:spcPts val="1200"/>
              </a:spcAft>
              <a:buClr>
                <a:srgbClr val="379CC4"/>
              </a:buClr>
            </a:pPr>
            <a:r>
              <a:rPr lang="en-US" sz="2000" b="1" dirty="0">
                <a:solidFill>
                  <a:schemeClr val="tx1">
                    <a:lumMod val="75000"/>
                    <a:lumOff val="25000"/>
                  </a:schemeClr>
                </a:solidFill>
                <a:latin typeface="Century Gothic"/>
                <a:ea typeface="Century Gothic"/>
                <a:cs typeface="Century Gothic"/>
                <a:sym typeface="Century Gothic"/>
              </a:rPr>
              <a:t>NOAA National Weather Service, </a:t>
            </a:r>
            <a:r>
              <a:rPr lang="en-US" sz="2000" b="1" dirty="0" smtClean="0">
                <a:solidFill>
                  <a:schemeClr val="tx1">
                    <a:lumMod val="75000"/>
                    <a:lumOff val="25000"/>
                  </a:schemeClr>
                </a:solidFill>
                <a:latin typeface="Century Gothic"/>
                <a:ea typeface="Century Gothic"/>
                <a:cs typeface="Century Gothic"/>
                <a:sym typeface="Century Gothic"/>
              </a:rPr>
              <a:t>                              Ohio </a:t>
            </a:r>
            <a:r>
              <a:rPr lang="en-US" sz="2000" b="1" dirty="0">
                <a:solidFill>
                  <a:schemeClr val="tx1">
                    <a:lumMod val="75000"/>
                    <a:lumOff val="25000"/>
                  </a:schemeClr>
                </a:solidFill>
                <a:latin typeface="Century Gothic"/>
                <a:ea typeface="Century Gothic"/>
                <a:cs typeface="Century Gothic"/>
                <a:sym typeface="Century Gothic"/>
              </a:rPr>
              <a:t>River Forecast Center</a:t>
            </a:r>
          </a:p>
          <a:p>
            <a:pPr marL="342900" indent="-342900">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Produces meteorological and hydrological products</a:t>
            </a:r>
            <a:endParaRPr lang="en-US" sz="2000" dirty="0">
              <a:solidFill>
                <a:schemeClr val="tx1">
                  <a:lumMod val="75000"/>
                  <a:lumOff val="25000"/>
                </a:schemeClr>
              </a:solidFill>
              <a:ea typeface="Century Gothic"/>
            </a:endParaRPr>
          </a:p>
          <a:p>
            <a:pPr marL="342900" indent="-342900">
              <a:spcAft>
                <a:spcPts val="1200"/>
              </a:spcAft>
              <a:buClr>
                <a:srgbClr val="379CC4"/>
              </a:buClr>
              <a:buFont typeface="Webdings" panose="05030102010509060703" pitchFamily="18" charset="2"/>
              <a:buChar char="4"/>
            </a:pPr>
            <a:endParaRPr lang="en-US" sz="2000" dirty="0">
              <a:solidFill>
                <a:schemeClr val="tx1">
                  <a:lumMod val="75000"/>
                  <a:lumOff val="25000"/>
                </a:schemeClr>
              </a:solidFill>
              <a:latin typeface="Century Gothic"/>
              <a:ea typeface="Century Gothic"/>
              <a:cs typeface="Century Gothic"/>
              <a:sym typeface="Century Gothic"/>
            </a:endParaRPr>
          </a:p>
          <a:p>
            <a:pPr marL="342900" indent="-342900">
              <a:spcBef>
                <a:spcPts val="1200"/>
              </a:spcBef>
              <a:spcAft>
                <a:spcPts val="12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Provides impact-based decision support</a:t>
            </a:r>
            <a:endParaRPr lang="en-US" sz="2000" dirty="0">
              <a:solidFill>
                <a:schemeClr val="tx1">
                  <a:lumMod val="75000"/>
                  <a:lumOff val="25000"/>
                </a:schemeClr>
              </a:solidFill>
            </a:endParaRPr>
          </a:p>
          <a:p>
            <a:pPr marL="342900" indent="-342900">
              <a:spcAft>
                <a:spcPts val="12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a:ea typeface="Century Gothic"/>
              <a:cs typeface="Century Gothic"/>
              <a:sym typeface="Century Gothic"/>
            </a:endParaRPr>
          </a:p>
          <a:p>
            <a:pPr marL="342900" indent="-342900">
              <a:spcAft>
                <a:spcPts val="1200"/>
              </a:spcAft>
              <a:buClr>
                <a:srgbClr val="379CC4"/>
              </a:buClr>
              <a:buFont typeface="Webdings" panose="05030102010509060703" pitchFamily="18" charset="2"/>
              <a:buChar char="4"/>
            </a:pPr>
            <a:endParaRPr sz="2200" b="0" i="0" u="none" strike="noStrike" cap="none" dirty="0">
              <a:solidFill>
                <a:schemeClr val="tx1">
                  <a:lumMod val="75000"/>
                  <a:lumOff val="25000"/>
                </a:schemeClr>
              </a:solidFill>
              <a:latin typeface="Arial"/>
              <a:ea typeface="Arial"/>
              <a:cs typeface="Arial"/>
              <a:sym typeface="Arial"/>
            </a:endParaRPr>
          </a:p>
        </p:txBody>
      </p:sp>
      <p:sp>
        <p:nvSpPr>
          <p:cNvPr id="9" name="Google Shape;76;p25">
            <a:extLst>
              <a:ext uri="{FF2B5EF4-FFF2-40B4-BE49-F238E27FC236}">
                <a16:creationId xmlns:a16="http://schemas.microsoft.com/office/drawing/2014/main" id="{19D2E5ED-5C88-6B4E-A79E-A54A55D00CA6}"/>
              </a:ext>
            </a:extLst>
          </p:cNvPr>
          <p:cNvSpPr txBox="1"/>
          <p:nvPr/>
        </p:nvSpPr>
        <p:spPr>
          <a:xfrm>
            <a:off x="817918" y="5259639"/>
            <a:ext cx="3415328" cy="860080"/>
          </a:xfrm>
          <a:prstGeom prst="rect">
            <a:avLst/>
          </a:prstGeom>
          <a:noFill/>
          <a:ln>
            <a:noFill/>
          </a:ln>
        </p:spPr>
        <p:txBody>
          <a:bodyPr spcFirstLastPara="1" wrap="square" lIns="91425" tIns="45700" rIns="91425" bIns="45700" anchor="t" anchorCtr="0">
            <a:noAutofit/>
          </a:bodyPr>
          <a:lstStyle/>
          <a:p>
            <a:pPr marL="342900" indent="-342900">
              <a:buClr>
                <a:srgbClr val="379CC4"/>
              </a:buClr>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Water resource outlooks</a:t>
            </a:r>
          </a:p>
          <a:p>
            <a:pPr marL="342900" indent="-342900">
              <a:buClr>
                <a:srgbClr val="379CC4"/>
              </a:buClr>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Drought briefings</a:t>
            </a:r>
            <a:endParaRPr lang="en-US" sz="1800" dirty="0">
              <a:solidFill>
                <a:schemeClr val="tx1">
                  <a:lumMod val="75000"/>
                  <a:lumOff val="25000"/>
                </a:schemeClr>
              </a:solidFill>
            </a:endParaRPr>
          </a:p>
          <a:p>
            <a:pPr marL="342900" indent="-342900">
              <a:spcAft>
                <a:spcPts val="1200"/>
              </a:spcAft>
              <a:buClr>
                <a:srgbClr val="379CC4"/>
              </a:buClr>
              <a:buFont typeface="Webdings" panose="05030102010509060703" pitchFamily="18" charset="2"/>
              <a:buChar char="4"/>
            </a:pPr>
            <a:endParaRPr lang="en-US" sz="1800" dirty="0">
              <a:latin typeface="Century Gothic" panose="020B0502020202020204" pitchFamily="34" charset="0"/>
              <a:ea typeface="Century Gothic"/>
            </a:endParaRPr>
          </a:p>
          <a:p>
            <a:pPr marL="342900" indent="-342900">
              <a:spcAft>
                <a:spcPts val="1200"/>
              </a:spcAft>
              <a:buClr>
                <a:srgbClr val="379CC4"/>
              </a:buClr>
              <a:buFont typeface="Webdings" panose="05030102010509060703" pitchFamily="18" charset="2"/>
              <a:buChar char="4"/>
            </a:pPr>
            <a:endParaRPr lang="en-US" sz="1800" dirty="0">
              <a:solidFill>
                <a:schemeClr val="tx1">
                  <a:lumMod val="75000"/>
                  <a:lumOff val="25000"/>
                </a:schemeClr>
              </a:solidFill>
              <a:latin typeface="Century Gothic"/>
              <a:sym typeface="Century Gothic"/>
            </a:endParaRPr>
          </a:p>
        </p:txBody>
      </p:sp>
      <p:pic>
        <p:nvPicPr>
          <p:cNvPr id="3" name="Picture 2" descr="A view of a mountain&#10;&#10;Description automatically generated">
            <a:extLst>
              <a:ext uri="{FF2B5EF4-FFF2-40B4-BE49-F238E27FC236}">
                <a16:creationId xmlns:a16="http://schemas.microsoft.com/office/drawing/2014/main" id="{9786BFA8-C331-1C40-B231-6471325CB326}"/>
              </a:ext>
            </a:extLst>
          </p:cNvPr>
          <p:cNvPicPr>
            <a:picLocks noChangeAspect="1"/>
          </p:cNvPicPr>
          <p:nvPr/>
        </p:nvPicPr>
        <p:blipFill rotWithShape="1">
          <a:blip r:embed="rId3"/>
          <a:srcRect l="21382" r="13933"/>
          <a:stretch/>
        </p:blipFill>
        <p:spPr>
          <a:xfrm>
            <a:off x="7197838" y="980330"/>
            <a:ext cx="4432978" cy="5138223"/>
          </a:xfrm>
          <a:prstGeom prst="rect">
            <a:avLst/>
          </a:prstGeom>
        </p:spPr>
      </p:pic>
      <p:sp>
        <p:nvSpPr>
          <p:cNvPr id="11" name="Google Shape;173;p7">
            <a:extLst>
              <a:ext uri="{FF2B5EF4-FFF2-40B4-BE49-F238E27FC236}">
                <a16:creationId xmlns:a16="http://schemas.microsoft.com/office/drawing/2014/main" id="{6D999CEC-E0E8-3F40-B70D-22C897B1CF56}"/>
              </a:ext>
            </a:extLst>
          </p:cNvPr>
          <p:cNvSpPr txBox="1"/>
          <p:nvPr/>
        </p:nvSpPr>
        <p:spPr>
          <a:xfrm>
            <a:off x="8139246" y="5750269"/>
            <a:ext cx="3501061" cy="307736"/>
          </a:xfrm>
          <a:prstGeom prst="rect">
            <a:avLst/>
          </a:prstGeom>
          <a:noFill/>
          <a:ln>
            <a:noFill/>
          </a:ln>
        </p:spPr>
        <p:txBody>
          <a:bodyPr spcFirstLastPara="1" wrap="square" lIns="91425" tIns="45700" rIns="91425" bIns="45700" anchor="t" anchorCtr="0">
            <a:spAutoFit/>
          </a:bodyPr>
          <a:lstStyle/>
          <a:p>
            <a:pPr algn="r">
              <a:buSzPts val="1400"/>
            </a:pPr>
            <a:r>
              <a:rPr lang="en-US" b="1" dirty="0">
                <a:solidFill>
                  <a:schemeClr val="lt1"/>
                </a:solidFill>
                <a:latin typeface="Century Gothic"/>
                <a:ea typeface="Century Gothic"/>
                <a:cs typeface="Century Gothic"/>
                <a:sym typeface="Century Gothic"/>
              </a:rPr>
              <a:t>Image: Scott Beale / Laughing Squid </a:t>
            </a:r>
            <a:endParaRPr sz="14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5"/>
          <p:cNvSpPr txBox="1"/>
          <p:nvPr/>
        </p:nvSpPr>
        <p:spPr>
          <a:xfrm>
            <a:off x="495300" y="419100"/>
            <a:ext cx="10108456" cy="4190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i="0" u="none" strike="noStrike" cap="none">
                <a:solidFill>
                  <a:srgbClr val="379CC4"/>
                </a:solidFill>
                <a:latin typeface="Century Gothic"/>
                <a:ea typeface="Century Gothic"/>
                <a:cs typeface="Century Gothic"/>
                <a:sym typeface="Century Gothic"/>
              </a:rPr>
              <a:t>Objectives</a:t>
            </a:r>
            <a:endParaRPr sz="1400" b="0" i="0" u="none" strike="noStrike" cap="none">
              <a:solidFill>
                <a:srgbClr val="379CC4"/>
              </a:solidFill>
              <a:latin typeface="Arial"/>
              <a:ea typeface="Arial"/>
              <a:cs typeface="Arial"/>
              <a:sym typeface="Arial"/>
            </a:endParaRPr>
          </a:p>
        </p:txBody>
      </p:sp>
      <p:sp>
        <p:nvSpPr>
          <p:cNvPr id="4" name="Google Shape;76;p25">
            <a:extLst>
              <a:ext uri="{FF2B5EF4-FFF2-40B4-BE49-F238E27FC236}">
                <a16:creationId xmlns:a16="http://schemas.microsoft.com/office/drawing/2014/main" id="{0926A392-434F-1E40-99A3-5DEFCF8CFFFE}"/>
              </a:ext>
            </a:extLst>
          </p:cNvPr>
          <p:cNvSpPr txBox="1"/>
          <p:nvPr/>
        </p:nvSpPr>
        <p:spPr>
          <a:xfrm>
            <a:off x="495300" y="1518152"/>
            <a:ext cx="7207624" cy="5339848"/>
          </a:xfrm>
          <a:prstGeom prst="rect">
            <a:avLst/>
          </a:prstGeom>
          <a:noFill/>
          <a:ln>
            <a:noFill/>
          </a:ln>
        </p:spPr>
        <p:txBody>
          <a:bodyPr spcFirstLastPara="1" wrap="square" lIns="91425" tIns="45700" rIns="91425" bIns="45700" anchor="t" anchorCtr="0">
            <a:noAutofit/>
          </a:bodyPr>
          <a:lstStyle/>
          <a:p>
            <a:pPr marL="342900" indent="-342900">
              <a:spcAft>
                <a:spcPts val="1200"/>
              </a:spcAft>
              <a:buClr>
                <a:srgbClr val="379CC4"/>
              </a:buClr>
              <a:buFont typeface="Webdings" panose="05030102010509060703" pitchFamily="18" charset="2"/>
              <a:buChar char="4"/>
            </a:pPr>
            <a:r>
              <a:rPr lang="en-US" sz="2800" b="1" dirty="0">
                <a:solidFill>
                  <a:srgbClr val="379CC4"/>
                </a:solidFill>
                <a:latin typeface="Century Gothic"/>
                <a:ea typeface="Century Gothic"/>
                <a:cs typeface="Century Gothic"/>
                <a:sym typeface="Century Gothic"/>
              </a:rPr>
              <a:t>Compare</a:t>
            </a:r>
            <a:r>
              <a:rPr lang="en-US" sz="2400" dirty="0">
                <a:solidFill>
                  <a:srgbClr val="3F3F3F"/>
                </a:solidFill>
                <a:latin typeface="Century Gothic"/>
                <a:ea typeface="Century Gothic"/>
                <a:cs typeface="Century Gothic"/>
                <a:sym typeface="Century Gothic"/>
              </a:rPr>
              <a:t> </a:t>
            </a:r>
            <a:r>
              <a:rPr lang="en-US" sz="2400" dirty="0">
                <a:solidFill>
                  <a:schemeClr val="tx1">
                    <a:lumMod val="75000"/>
                    <a:lumOff val="25000"/>
                  </a:schemeClr>
                </a:solidFill>
                <a:latin typeface="Century Gothic"/>
                <a:ea typeface="Century Gothic"/>
                <a:cs typeface="Century Gothic"/>
                <a:sym typeface="Century Gothic"/>
              </a:rPr>
              <a:t>drought index products to identify potential leading and reacting flash drought indicators </a:t>
            </a:r>
            <a:endParaRPr lang="en-US" sz="1600" dirty="0">
              <a:solidFill>
                <a:schemeClr val="tx1">
                  <a:lumMod val="75000"/>
                  <a:lumOff val="25000"/>
                </a:schemeClr>
              </a:solidFill>
            </a:endParaRPr>
          </a:p>
          <a:p>
            <a:pPr>
              <a:spcAft>
                <a:spcPts val="1200"/>
              </a:spcAft>
              <a:buClr>
                <a:srgbClr val="379CC4"/>
              </a:buClr>
            </a:pPr>
            <a:endParaRPr lang="en-US" sz="2400" dirty="0">
              <a:latin typeface="Century Gothic" panose="020B0502020202020204" pitchFamily="34" charset="0"/>
              <a:ea typeface="Century Gothic"/>
            </a:endParaRPr>
          </a:p>
          <a:p>
            <a:pPr marL="342900" indent="-342900">
              <a:spcAft>
                <a:spcPts val="1200"/>
              </a:spcAft>
              <a:buClr>
                <a:srgbClr val="379CC4"/>
              </a:buClr>
              <a:buFont typeface="Webdings" panose="05030102010509060703" pitchFamily="18" charset="2"/>
              <a:buChar char="4"/>
            </a:pPr>
            <a:r>
              <a:rPr lang="en-US" sz="2800" b="1" dirty="0">
                <a:solidFill>
                  <a:srgbClr val="379CC4"/>
                </a:solidFill>
                <a:latin typeface="Century Gothic"/>
                <a:ea typeface="Century Gothic"/>
                <a:cs typeface="Century Gothic"/>
                <a:sym typeface="Century Gothic"/>
              </a:rPr>
              <a:t>Investigate</a:t>
            </a:r>
            <a:r>
              <a:rPr lang="en-US" sz="2400" dirty="0">
                <a:solidFill>
                  <a:srgbClr val="3F3F3F"/>
                </a:solidFill>
                <a:latin typeface="Century Gothic"/>
                <a:ea typeface="Century Gothic"/>
                <a:cs typeface="Century Gothic"/>
                <a:sym typeface="Century Gothic"/>
              </a:rPr>
              <a:t> </a:t>
            </a:r>
            <a:r>
              <a:rPr lang="en-US" sz="2400" dirty="0">
                <a:solidFill>
                  <a:schemeClr val="tx1">
                    <a:lumMod val="75000"/>
                    <a:lumOff val="25000"/>
                  </a:schemeClr>
                </a:solidFill>
                <a:latin typeface="Century Gothic"/>
                <a:ea typeface="Century Gothic"/>
                <a:cs typeface="Century Gothic"/>
                <a:sym typeface="Century Gothic"/>
              </a:rPr>
              <a:t>environmental hydrologic response through soil moisture observations to better understand nature of flash drought in ORB</a:t>
            </a:r>
          </a:p>
          <a:p>
            <a:pPr marL="342900" indent="-342900">
              <a:spcAft>
                <a:spcPts val="1200"/>
              </a:spcAft>
              <a:buClr>
                <a:srgbClr val="379CC4"/>
              </a:buClr>
              <a:buFont typeface="Webdings" panose="05030102010509060703" pitchFamily="18" charset="2"/>
              <a:buChar char="4"/>
            </a:pPr>
            <a:endParaRPr lang="en-US" sz="1600" dirty="0">
              <a:solidFill>
                <a:srgbClr val="262626"/>
              </a:solidFill>
            </a:endParaRPr>
          </a:p>
          <a:p>
            <a:pPr marL="342900" indent="-342900">
              <a:spcAft>
                <a:spcPts val="1200"/>
              </a:spcAft>
              <a:buClr>
                <a:srgbClr val="379CC4"/>
              </a:buClr>
              <a:buFont typeface="Webdings" panose="05030102010509060703" pitchFamily="18" charset="2"/>
              <a:buChar char="4"/>
            </a:pPr>
            <a:r>
              <a:rPr lang="en-US" sz="2800" b="1" dirty="0">
                <a:solidFill>
                  <a:srgbClr val="379CC4"/>
                </a:solidFill>
                <a:latin typeface="Century Gothic"/>
                <a:ea typeface="Century Gothic"/>
                <a:cs typeface="Century Gothic"/>
                <a:sym typeface="Century Gothic"/>
              </a:rPr>
              <a:t>Demonstrate</a:t>
            </a:r>
            <a:r>
              <a:rPr lang="en-US" sz="2400" dirty="0">
                <a:solidFill>
                  <a:srgbClr val="3F3F3F"/>
                </a:solidFill>
                <a:latin typeface="Century Gothic"/>
                <a:ea typeface="Century Gothic"/>
                <a:cs typeface="Century Gothic"/>
                <a:sym typeface="Century Gothic"/>
              </a:rPr>
              <a:t> </a:t>
            </a:r>
            <a:r>
              <a:rPr lang="en-US" sz="2400" dirty="0">
                <a:solidFill>
                  <a:schemeClr val="tx1">
                    <a:lumMod val="75000"/>
                    <a:lumOff val="25000"/>
                  </a:schemeClr>
                </a:solidFill>
                <a:latin typeface="Century Gothic"/>
                <a:ea typeface="Century Gothic"/>
                <a:cs typeface="Century Gothic"/>
                <a:sym typeface="Century Gothic"/>
              </a:rPr>
              <a:t>the use of SMAP-derived soil moisture to enhance in situ data observations in Kentucky</a:t>
            </a:r>
            <a:endParaRPr lang="en-US" sz="1600" dirty="0">
              <a:solidFill>
                <a:schemeClr val="tx1">
                  <a:lumMod val="75000"/>
                  <a:lumOff val="25000"/>
                </a:schemeClr>
              </a:solidFill>
            </a:endParaRPr>
          </a:p>
        </p:txBody>
      </p:sp>
      <p:pic>
        <p:nvPicPr>
          <p:cNvPr id="7" name="Picture 6" descr="A close up of food&#10;&#10;Description automatically generated">
            <a:extLst>
              <a:ext uri="{FF2B5EF4-FFF2-40B4-BE49-F238E27FC236}">
                <a16:creationId xmlns:a16="http://schemas.microsoft.com/office/drawing/2014/main" id="{79CC25BF-FC81-5B4D-948E-DDEAB49698C6}"/>
              </a:ext>
            </a:extLst>
          </p:cNvPr>
          <p:cNvPicPr>
            <a:picLocks noChangeAspect="1"/>
          </p:cNvPicPr>
          <p:nvPr/>
        </p:nvPicPr>
        <p:blipFill rotWithShape="1">
          <a:blip r:embed="rId3"/>
          <a:srcRect l="2049" r="2074"/>
          <a:stretch/>
        </p:blipFill>
        <p:spPr>
          <a:xfrm>
            <a:off x="8322467" y="1195423"/>
            <a:ext cx="2281289" cy="1673283"/>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outdoor, building, beach, orange&#10;&#10;Description automatically generated">
            <a:extLst>
              <a:ext uri="{FF2B5EF4-FFF2-40B4-BE49-F238E27FC236}">
                <a16:creationId xmlns:a16="http://schemas.microsoft.com/office/drawing/2014/main" id="{352CA1AA-CBEC-4A44-B2B6-E716A542D4F3}"/>
              </a:ext>
            </a:extLst>
          </p:cNvPr>
          <p:cNvPicPr>
            <a:picLocks noChangeAspect="1"/>
          </p:cNvPicPr>
          <p:nvPr/>
        </p:nvPicPr>
        <p:blipFill rotWithShape="1">
          <a:blip r:embed="rId4"/>
          <a:srcRect t="48317" r="48626"/>
          <a:stretch/>
        </p:blipFill>
        <p:spPr>
          <a:xfrm>
            <a:off x="8322467" y="3381058"/>
            <a:ext cx="2281289" cy="1721225"/>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game, basketball&#10;&#10;Description automatically generated">
            <a:extLst>
              <a:ext uri="{FF2B5EF4-FFF2-40B4-BE49-F238E27FC236}">
                <a16:creationId xmlns:a16="http://schemas.microsoft.com/office/drawing/2014/main" id="{85C84B5C-36D5-D349-8562-B39D4060F66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987421" y="5369130"/>
            <a:ext cx="951379" cy="1327506"/>
          </a:xfrm>
          <a:prstGeom prst="rect">
            <a:avLst/>
          </a:prstGeom>
          <a:ln>
            <a:noFill/>
          </a:ln>
          <a:effectLst>
            <a:outerShdw blurRad="292100" dist="139700" dir="2700000" algn="tl" rotWithShape="0">
              <a:srgbClr val="333333">
                <a:alpha val="55000"/>
              </a:srgbClr>
            </a:outerShdw>
          </a:effectLst>
        </p:spPr>
      </p:pic>
      <p:sp>
        <p:nvSpPr>
          <p:cNvPr id="13" name="Google Shape;173;p7">
            <a:extLst>
              <a:ext uri="{FF2B5EF4-FFF2-40B4-BE49-F238E27FC236}">
                <a16:creationId xmlns:a16="http://schemas.microsoft.com/office/drawing/2014/main" id="{9366B08E-6021-4441-A7E4-233101E7E800}"/>
              </a:ext>
            </a:extLst>
          </p:cNvPr>
          <p:cNvSpPr txBox="1"/>
          <p:nvPr/>
        </p:nvSpPr>
        <p:spPr>
          <a:xfrm>
            <a:off x="8887061" y="4646687"/>
            <a:ext cx="1770482"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200" b="1" i="0" u="none" strike="noStrike" cap="none" dirty="0">
                <a:solidFill>
                  <a:schemeClr val="lt1"/>
                </a:solidFill>
                <a:latin typeface="Century Gothic"/>
                <a:ea typeface="Century Gothic"/>
                <a:cs typeface="Century Gothic"/>
                <a:sym typeface="Century Gothic"/>
              </a:rPr>
              <a:t>Image: Kentucky Climate Center</a:t>
            </a:r>
            <a:endParaRPr sz="12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495300" y="318450"/>
            <a:ext cx="971417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379CC4"/>
                </a:solidFill>
                <a:latin typeface="Century Gothic"/>
                <a:ea typeface="Century Gothic"/>
                <a:cs typeface="Century Gothic"/>
                <a:sym typeface="Century Gothic"/>
              </a:rPr>
              <a:t>Analysis Components </a:t>
            </a:r>
            <a:endParaRPr sz="1400" b="0" i="0" u="none" strike="noStrike" cap="none" dirty="0">
              <a:solidFill>
                <a:srgbClr val="000000"/>
              </a:solidFill>
              <a:latin typeface="Arial"/>
              <a:ea typeface="Arial"/>
              <a:cs typeface="Arial"/>
              <a:sym typeface="Arial"/>
            </a:endParaRPr>
          </a:p>
        </p:txBody>
      </p:sp>
      <p:sp>
        <p:nvSpPr>
          <p:cNvPr id="197" name="Google Shape;197;p4"/>
          <p:cNvSpPr txBox="1"/>
          <p:nvPr/>
        </p:nvSpPr>
        <p:spPr>
          <a:xfrm>
            <a:off x="495300" y="1294680"/>
            <a:ext cx="9529878" cy="5244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79CC4"/>
              </a:buClr>
              <a:buSzPts val="3600"/>
              <a:buFont typeface="Arial"/>
              <a:buNone/>
            </a:pPr>
            <a:r>
              <a:rPr lang="en-US" sz="3200" b="1" i="0" u="none" strike="noStrike" cap="none" dirty="0">
                <a:solidFill>
                  <a:srgbClr val="379CC4"/>
                </a:solidFill>
                <a:latin typeface="Century Gothic"/>
                <a:ea typeface="Century Gothic"/>
                <a:cs typeface="Century Gothic"/>
                <a:sym typeface="Century Gothic"/>
              </a:rPr>
              <a:t>1. </a:t>
            </a:r>
            <a:r>
              <a:rPr lang="en-US" sz="3200" i="0" u="none" strike="noStrike" cap="none" dirty="0">
                <a:solidFill>
                  <a:srgbClr val="379CC4"/>
                </a:solidFill>
                <a:latin typeface="Century Gothic"/>
                <a:ea typeface="Century Gothic"/>
                <a:cs typeface="Century Gothic"/>
                <a:sym typeface="Century Gothic"/>
              </a:rPr>
              <a:t>Drought Indicator Analysis</a:t>
            </a:r>
            <a:endParaRPr sz="3200" i="0" u="none" strike="noStrike" cap="none" dirty="0">
              <a:solidFill>
                <a:srgbClr val="379CC4"/>
              </a:solidFill>
              <a:sym typeface="Arial"/>
            </a:endParaRPr>
          </a:p>
          <a:p>
            <a:pPr marR="0" lvl="0" algn="l" rtl="0">
              <a:lnSpc>
                <a:spcPct val="100000"/>
              </a:lnSpc>
              <a:spcBef>
                <a:spcPts val="600"/>
              </a:spcBef>
              <a:spcAft>
                <a:spcPts val="0"/>
              </a:spcAft>
              <a:buClr>
                <a:srgbClr val="379CC4"/>
              </a:buClr>
              <a:buSzPts val="2000"/>
            </a:pPr>
            <a:r>
              <a:rPr lang="en-US" sz="2400" b="1" i="0" u="none" strike="noStrike" cap="none" dirty="0">
                <a:solidFill>
                  <a:schemeClr val="tx1">
                    <a:lumMod val="75000"/>
                    <a:lumOff val="25000"/>
                  </a:schemeClr>
                </a:solidFill>
                <a:latin typeface="Century Gothic"/>
                <a:ea typeface="Century Gothic"/>
                <a:cs typeface="Century Gothic"/>
                <a:sym typeface="Century Gothic"/>
              </a:rPr>
              <a:t>	A. </a:t>
            </a:r>
            <a:r>
              <a:rPr lang="en-US" sz="2400" b="1" dirty="0">
                <a:solidFill>
                  <a:schemeClr val="tx1">
                    <a:lumMod val="75000"/>
                    <a:lumOff val="25000"/>
                  </a:schemeClr>
                </a:solidFill>
                <a:latin typeface="Century Gothic"/>
                <a:ea typeface="Century Gothic"/>
                <a:cs typeface="Century Gothic"/>
                <a:sym typeface="Century Gothic"/>
              </a:rPr>
              <a:t>2019 September Flash Drought Case Study</a:t>
            </a:r>
            <a:endParaRPr sz="2400" b="1" i="0" u="none" strike="noStrike" cap="none" dirty="0">
              <a:solidFill>
                <a:schemeClr val="tx1">
                  <a:lumMod val="75000"/>
                  <a:lumOff val="25000"/>
                </a:schemeClr>
              </a:solidFill>
              <a:sym typeface="Arial"/>
            </a:endParaRPr>
          </a:p>
          <a:p>
            <a:pPr marL="457200" marR="0" lvl="1" algn="l" rtl="0">
              <a:lnSpc>
                <a:spcPct val="100000"/>
              </a:lnSpc>
              <a:spcBef>
                <a:spcPts val="600"/>
              </a:spcBef>
              <a:spcAft>
                <a:spcPts val="0"/>
              </a:spcAft>
              <a:buClr>
                <a:srgbClr val="379CC4"/>
              </a:buClr>
              <a:buSzPts val="1600"/>
            </a:pPr>
            <a:r>
              <a:rPr lang="en-US" sz="1800" b="0" i="0" u="none" strike="noStrike" cap="none" dirty="0">
                <a:solidFill>
                  <a:schemeClr val="tx1">
                    <a:lumMod val="75000"/>
                    <a:lumOff val="25000"/>
                  </a:schemeClr>
                </a:solidFill>
                <a:latin typeface="Century Gothic"/>
                <a:ea typeface="Century Gothic"/>
                <a:cs typeface="Century Gothic"/>
                <a:sym typeface="Century Gothic"/>
              </a:rPr>
              <a:t>		June 01 – October 31 2019 </a:t>
            </a:r>
            <a:endParaRPr sz="1800" b="0" i="0" u="none" strike="noStrike" cap="none" dirty="0">
              <a:solidFill>
                <a:schemeClr val="tx1">
                  <a:lumMod val="75000"/>
                  <a:lumOff val="25000"/>
                </a:schemeClr>
              </a:solidFill>
              <a:sym typeface="Arial"/>
            </a:endParaRPr>
          </a:p>
          <a:p>
            <a:pPr marL="342900" marR="0" lvl="0" indent="-228600" algn="l" rtl="0">
              <a:lnSpc>
                <a:spcPct val="100000"/>
              </a:lnSpc>
              <a:spcBef>
                <a:spcPts val="600"/>
              </a:spcBef>
              <a:spcAft>
                <a:spcPts val="0"/>
              </a:spcAft>
              <a:buClr>
                <a:srgbClr val="379CC4"/>
              </a:buClr>
              <a:buSzPts val="1800"/>
              <a:buFont typeface="Arimo"/>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lvl="1">
              <a:spcBef>
                <a:spcPts val="600"/>
              </a:spcBef>
              <a:buClr>
                <a:srgbClr val="379CC4"/>
              </a:buClr>
              <a:buSzPts val="2000"/>
            </a:pPr>
            <a:r>
              <a:rPr lang="en-US" sz="2400" b="1" i="0" u="none" strike="noStrike" cap="none" dirty="0">
                <a:solidFill>
                  <a:schemeClr val="tx1">
                    <a:lumMod val="75000"/>
                    <a:lumOff val="25000"/>
                  </a:schemeClr>
                </a:solidFill>
                <a:latin typeface="Century Gothic"/>
                <a:ea typeface="Century Gothic"/>
                <a:cs typeface="Century Gothic"/>
                <a:sym typeface="Century Gothic"/>
              </a:rPr>
              <a:t>	B.  Decadal Time Series (TS) </a:t>
            </a:r>
            <a:endParaRPr lang="en-US" sz="2400" b="1" dirty="0">
              <a:solidFill>
                <a:schemeClr val="tx1">
                  <a:lumMod val="75000"/>
                  <a:lumOff val="25000"/>
                </a:schemeClr>
              </a:solidFill>
              <a:latin typeface="Century Gothic"/>
              <a:ea typeface="Century Gothic"/>
              <a:cs typeface="Century Gothic"/>
              <a:sym typeface="Century Gothic"/>
            </a:endParaRPr>
          </a:p>
          <a:p>
            <a:pPr lvl="1">
              <a:spcBef>
                <a:spcPts val="600"/>
              </a:spcBef>
              <a:buClr>
                <a:srgbClr val="379CC4"/>
              </a:buClr>
              <a:buSzPts val="2000"/>
            </a:pPr>
            <a:r>
              <a:rPr lang="en-US" sz="1800" b="0" i="0" u="none" strike="noStrike" cap="none" dirty="0">
                <a:solidFill>
                  <a:schemeClr val="tx1">
                    <a:lumMod val="75000"/>
                    <a:lumOff val="25000"/>
                  </a:schemeClr>
                </a:solidFill>
                <a:latin typeface="Century Gothic"/>
                <a:ea typeface="Century Gothic"/>
                <a:cs typeface="Century Gothic"/>
                <a:sym typeface="Century Gothic"/>
              </a:rPr>
              <a:t>		</a:t>
            </a:r>
            <a:r>
              <a:rPr lang="en-US" sz="1800" dirty="0">
                <a:solidFill>
                  <a:schemeClr val="tx1">
                    <a:lumMod val="75000"/>
                    <a:lumOff val="25000"/>
                  </a:schemeClr>
                </a:solidFill>
                <a:latin typeface="Century Gothic"/>
                <a:ea typeface="Century Gothic"/>
                <a:cs typeface="Century Gothic"/>
                <a:sym typeface="Century Gothic"/>
              </a:rPr>
              <a:t>January</a:t>
            </a:r>
            <a:r>
              <a:rPr lang="en-US" sz="1800" b="0" i="0" u="none" strike="noStrike" cap="none" dirty="0">
                <a:solidFill>
                  <a:schemeClr val="tx1">
                    <a:lumMod val="75000"/>
                    <a:lumOff val="25000"/>
                  </a:schemeClr>
                </a:solidFill>
                <a:latin typeface="Century Gothic"/>
                <a:ea typeface="Century Gothic"/>
                <a:cs typeface="Century Gothic"/>
                <a:sym typeface="Century Gothic"/>
              </a:rPr>
              <a:t> 01 2010  – </a:t>
            </a:r>
            <a:r>
              <a:rPr lang="en-US" sz="1800" dirty="0">
                <a:solidFill>
                  <a:schemeClr val="tx1">
                    <a:lumMod val="75000"/>
                    <a:lumOff val="25000"/>
                  </a:schemeClr>
                </a:solidFill>
                <a:latin typeface="Century Gothic"/>
                <a:ea typeface="Century Gothic"/>
                <a:cs typeface="Century Gothic"/>
                <a:sym typeface="Century Gothic"/>
              </a:rPr>
              <a:t>December</a:t>
            </a:r>
            <a:r>
              <a:rPr lang="en-US" sz="1800" b="0" i="0" u="none" strike="noStrike" cap="none" dirty="0">
                <a:solidFill>
                  <a:schemeClr val="tx1">
                    <a:lumMod val="75000"/>
                    <a:lumOff val="25000"/>
                  </a:schemeClr>
                </a:solidFill>
                <a:latin typeface="Century Gothic"/>
                <a:ea typeface="Century Gothic"/>
                <a:cs typeface="Century Gothic"/>
                <a:sym typeface="Century Gothic"/>
              </a:rPr>
              <a:t> 31 2019 </a:t>
            </a:r>
            <a:endParaRPr sz="1800" b="0" i="0" u="none" strike="noStrike" cap="none" dirty="0">
              <a:solidFill>
                <a:schemeClr val="tx1">
                  <a:lumMod val="75000"/>
                  <a:lumOff val="25000"/>
                </a:schemeClr>
              </a:solidFill>
              <a:sym typeface="Arial"/>
            </a:endParaRPr>
          </a:p>
          <a:p>
            <a:pPr marL="0" marR="0" lvl="0" indent="0" algn="l" rtl="0">
              <a:lnSpc>
                <a:spcPct val="100000"/>
              </a:lnSpc>
              <a:spcBef>
                <a:spcPts val="600"/>
              </a:spcBef>
              <a:spcAft>
                <a:spcPts val="0"/>
              </a:spcAft>
              <a:buClr>
                <a:srgbClr val="379CC4"/>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79CC4"/>
              </a:buClr>
              <a:buSzPts val="3600"/>
              <a:buFont typeface="Arial"/>
              <a:buNone/>
            </a:pPr>
            <a:r>
              <a:rPr lang="en-US" sz="3200" b="1" i="0" u="none" strike="noStrike" cap="none" dirty="0">
                <a:solidFill>
                  <a:srgbClr val="379CC4"/>
                </a:solidFill>
                <a:latin typeface="Century Gothic"/>
                <a:ea typeface="Century Gothic"/>
                <a:cs typeface="Century Gothic"/>
                <a:sym typeface="Century Gothic"/>
              </a:rPr>
              <a:t>2. </a:t>
            </a:r>
            <a:r>
              <a:rPr lang="en-US" sz="3200" i="0" u="none" strike="noStrike" cap="none" dirty="0">
                <a:solidFill>
                  <a:srgbClr val="379CC4"/>
                </a:solidFill>
                <a:latin typeface="Century Gothic"/>
                <a:ea typeface="Century Gothic"/>
                <a:cs typeface="Century Gothic"/>
                <a:sym typeface="Century Gothic"/>
              </a:rPr>
              <a:t>Soil Moisture Analysis</a:t>
            </a:r>
            <a:endParaRPr sz="3200" i="0" u="none" strike="noStrike" cap="none" dirty="0">
              <a:solidFill>
                <a:srgbClr val="379CC4"/>
              </a:solidFill>
              <a:sym typeface="Arial"/>
            </a:endParaRPr>
          </a:p>
          <a:p>
            <a:pPr marR="0" lvl="0" algn="l" rtl="0">
              <a:lnSpc>
                <a:spcPct val="100000"/>
              </a:lnSpc>
              <a:spcBef>
                <a:spcPts val="600"/>
              </a:spcBef>
              <a:spcAft>
                <a:spcPts val="0"/>
              </a:spcAft>
              <a:buClr>
                <a:srgbClr val="379CC4"/>
              </a:buClr>
              <a:buSzPts val="2000"/>
            </a:pPr>
            <a:r>
              <a:rPr lang="en-US" sz="2400" b="1" dirty="0">
                <a:solidFill>
                  <a:schemeClr val="tx1">
                    <a:lumMod val="75000"/>
                    <a:lumOff val="25000"/>
                  </a:schemeClr>
                </a:solidFill>
                <a:latin typeface="Century Gothic"/>
                <a:ea typeface="Century Gothic"/>
                <a:cs typeface="Century Gothic"/>
                <a:sym typeface="Century Gothic"/>
              </a:rPr>
              <a:t>	A. Kentucky </a:t>
            </a:r>
            <a:r>
              <a:rPr lang="en-US" sz="2400" b="1" dirty="0" err="1">
                <a:solidFill>
                  <a:schemeClr val="tx1">
                    <a:lumMod val="75000"/>
                    <a:lumOff val="25000"/>
                  </a:schemeClr>
                </a:solidFill>
                <a:latin typeface="Century Gothic"/>
                <a:ea typeface="Century Gothic"/>
                <a:cs typeface="Century Gothic"/>
                <a:sym typeface="Century Gothic"/>
              </a:rPr>
              <a:t>Mesonet</a:t>
            </a:r>
            <a:r>
              <a:rPr lang="en-US" sz="2400" b="1" dirty="0">
                <a:solidFill>
                  <a:schemeClr val="tx1">
                    <a:lumMod val="75000"/>
                    <a:lumOff val="25000"/>
                  </a:schemeClr>
                </a:solidFill>
                <a:latin typeface="Century Gothic"/>
                <a:ea typeface="Century Gothic"/>
                <a:cs typeface="Century Gothic"/>
                <a:sym typeface="Century Gothic"/>
              </a:rPr>
              <a:t> and SMAP </a:t>
            </a:r>
            <a:r>
              <a:rPr lang="en-US" sz="2400" b="1" i="0" u="none" strike="noStrike" cap="none" dirty="0">
                <a:solidFill>
                  <a:schemeClr val="tx1">
                    <a:lumMod val="75000"/>
                    <a:lumOff val="25000"/>
                  </a:schemeClr>
                </a:solidFill>
                <a:latin typeface="Century Gothic"/>
                <a:ea typeface="Century Gothic"/>
                <a:cs typeface="Century Gothic"/>
                <a:sym typeface="Century Gothic"/>
              </a:rPr>
              <a:t>soil moisture </a:t>
            </a:r>
            <a:endParaRPr lang="en-US" sz="2400" b="1" dirty="0">
              <a:solidFill>
                <a:schemeClr val="tx1">
                  <a:lumMod val="75000"/>
                  <a:lumOff val="25000"/>
                </a:schemeClr>
              </a:solidFill>
              <a:ea typeface="Century Gothic"/>
            </a:endParaRPr>
          </a:p>
          <a:p>
            <a:pPr marR="0" lvl="0" algn="l" rtl="0">
              <a:lnSpc>
                <a:spcPct val="100000"/>
              </a:lnSpc>
              <a:spcBef>
                <a:spcPts val="600"/>
              </a:spcBef>
              <a:spcAft>
                <a:spcPts val="0"/>
              </a:spcAft>
              <a:buClr>
                <a:srgbClr val="379CC4"/>
              </a:buClr>
              <a:buSzPts val="2000"/>
            </a:pPr>
            <a:r>
              <a:rPr lang="en-US" sz="1800" b="0" i="0" u="none" strike="noStrike" cap="none" dirty="0">
                <a:solidFill>
                  <a:schemeClr val="tx1">
                    <a:lumMod val="75000"/>
                    <a:lumOff val="25000"/>
                  </a:schemeClr>
                </a:solidFill>
                <a:latin typeface="Century Gothic"/>
                <a:ea typeface="Century Gothic"/>
                <a:cs typeface="Century Gothic"/>
                <a:sym typeface="Century Gothic"/>
              </a:rPr>
              <a:t>		July 01 – October 31 2019 </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800100" marR="0" lvl="1" indent="-254000" algn="l" rtl="0">
              <a:lnSpc>
                <a:spcPct val="100000"/>
              </a:lnSpc>
              <a:spcBef>
                <a:spcPts val="600"/>
              </a:spcBef>
              <a:spcAft>
                <a:spcPts val="0"/>
              </a:spcAft>
              <a:buClr>
                <a:srgbClr val="379CC4"/>
              </a:buClr>
              <a:buSzPts val="1400"/>
              <a:buFont typeface="Arimo"/>
              <a:buNone/>
            </a:pPr>
            <a:endParaRPr sz="1400" b="0" i="0" u="none" strike="noStrike" cap="none" dirty="0">
              <a:solidFill>
                <a:srgbClr val="3F3F3F"/>
              </a:solidFill>
              <a:latin typeface="Century Gothic"/>
              <a:ea typeface="Century Gothic"/>
              <a:cs typeface="Century Gothic"/>
              <a:sym typeface="Century Gothic"/>
            </a:endParaRPr>
          </a:p>
        </p:txBody>
      </p:sp>
      <p:pic>
        <p:nvPicPr>
          <p:cNvPr id="3" name="Picture 2" descr="A giraffe standing in a rocky area&#10;&#10;Description automatically generated">
            <a:extLst>
              <a:ext uri="{FF2B5EF4-FFF2-40B4-BE49-F238E27FC236}">
                <a16:creationId xmlns:a16="http://schemas.microsoft.com/office/drawing/2014/main" id="{EFA451A2-935C-F54C-A9BE-743E57D5F30F}"/>
              </a:ext>
            </a:extLst>
          </p:cNvPr>
          <p:cNvPicPr>
            <a:picLocks noChangeAspect="1"/>
          </p:cNvPicPr>
          <p:nvPr/>
        </p:nvPicPr>
        <p:blipFill rotWithShape="1">
          <a:blip r:embed="rId3"/>
          <a:srcRect l="17047" t="8836" r="19163"/>
          <a:stretch/>
        </p:blipFill>
        <p:spPr>
          <a:xfrm>
            <a:off x="8606117" y="584892"/>
            <a:ext cx="2986463" cy="5688216"/>
          </a:xfrm>
          <a:prstGeom prst="rect">
            <a:avLst/>
          </a:prstGeom>
          <a:ln>
            <a:noFill/>
          </a:ln>
          <a:effectLst>
            <a:outerShdw blurRad="292100" dist="139700" dir="2700000" algn="tl" rotWithShape="0">
              <a:srgbClr val="333333">
                <a:alpha val="65000"/>
              </a:srgbClr>
            </a:outerShdw>
          </a:effectLst>
        </p:spPr>
      </p:pic>
      <p:sp>
        <p:nvSpPr>
          <p:cNvPr id="6" name="Google Shape;173;p7">
            <a:extLst>
              <a:ext uri="{FF2B5EF4-FFF2-40B4-BE49-F238E27FC236}">
                <a16:creationId xmlns:a16="http://schemas.microsoft.com/office/drawing/2014/main" id="{E3537AE5-6E08-D843-A3A1-C453554A2766}"/>
              </a:ext>
            </a:extLst>
          </p:cNvPr>
          <p:cNvSpPr txBox="1"/>
          <p:nvPr/>
        </p:nvSpPr>
        <p:spPr>
          <a:xfrm>
            <a:off x="9305365" y="5755940"/>
            <a:ext cx="2287215" cy="52318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Image: Kentucky Climate Center</a:t>
            </a:r>
            <a:endParaRPr sz="14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1" name="Google Shape;228;p29">
            <a:extLst>
              <a:ext uri="{FF2B5EF4-FFF2-40B4-BE49-F238E27FC236}">
                <a16:creationId xmlns:a16="http://schemas.microsoft.com/office/drawing/2014/main" id="{B8AA2571-CC9C-A748-B1D5-87B13F118DC0}"/>
              </a:ext>
            </a:extLst>
          </p:cNvPr>
          <p:cNvSpPr/>
          <p:nvPr/>
        </p:nvSpPr>
        <p:spPr>
          <a:xfrm>
            <a:off x="577458" y="4627034"/>
            <a:ext cx="2330447" cy="1200329"/>
          </a:xfrm>
          <a:prstGeom prst="rect">
            <a:avLst/>
          </a:prstGeom>
          <a:solidFill>
            <a:schemeClr val="bg1">
              <a:lumMod val="75000"/>
              <a:alpha val="3647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3" name="Google Shape;203;p8"/>
          <p:cNvSpPr/>
          <p:nvPr/>
        </p:nvSpPr>
        <p:spPr>
          <a:xfrm>
            <a:off x="495300" y="342900"/>
            <a:ext cx="706639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379CC4"/>
                </a:solidFill>
                <a:latin typeface="Century Gothic"/>
                <a:ea typeface="Century Gothic"/>
                <a:cs typeface="Century Gothic"/>
                <a:sym typeface="Century Gothic"/>
              </a:rPr>
              <a:t>NASA Earth Observations</a:t>
            </a:r>
            <a:endParaRPr sz="1400" b="0" i="0" u="none" strike="noStrike" cap="none" dirty="0">
              <a:solidFill>
                <a:srgbClr val="000000"/>
              </a:solidFill>
              <a:latin typeface="Arial"/>
              <a:ea typeface="Arial"/>
              <a:cs typeface="Arial"/>
              <a:sym typeface="Arial"/>
            </a:endParaRPr>
          </a:p>
        </p:txBody>
      </p:sp>
      <p:sp>
        <p:nvSpPr>
          <p:cNvPr id="204" name="Google Shape;204;p8"/>
          <p:cNvSpPr txBox="1"/>
          <p:nvPr/>
        </p:nvSpPr>
        <p:spPr>
          <a:xfrm>
            <a:off x="577458" y="1305553"/>
            <a:ext cx="3603270"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9CC4"/>
              </a:buClr>
              <a:buSzPts val="1800"/>
              <a:buFont typeface="Arial"/>
              <a:buNone/>
            </a:pPr>
            <a:r>
              <a:rPr lang="en-US" sz="2800" b="0" i="0" u="none" strike="noStrike" cap="none" dirty="0">
                <a:solidFill>
                  <a:srgbClr val="3F3F3F"/>
                </a:solidFill>
                <a:latin typeface="Century Gothic"/>
                <a:ea typeface="Century Gothic"/>
                <a:cs typeface="Century Gothic"/>
                <a:sym typeface="Century Gothic"/>
              </a:rPr>
              <a:t>Soil Moisture Active Passive </a:t>
            </a:r>
          </a:p>
          <a:p>
            <a:pPr marL="0" marR="0" lvl="0" indent="0" algn="l" rtl="0">
              <a:lnSpc>
                <a:spcPct val="100000"/>
              </a:lnSpc>
              <a:spcBef>
                <a:spcPts val="0"/>
              </a:spcBef>
              <a:spcAft>
                <a:spcPts val="0"/>
              </a:spcAft>
              <a:buClr>
                <a:srgbClr val="379CC4"/>
              </a:buClr>
              <a:buSzPts val="1800"/>
              <a:buFont typeface="Arial"/>
              <a:buNone/>
            </a:pPr>
            <a:r>
              <a:rPr lang="en-US" sz="2800" b="1" i="0" u="none" strike="noStrike" cap="none" dirty="0">
                <a:solidFill>
                  <a:srgbClr val="3F3F3F"/>
                </a:solidFill>
                <a:latin typeface="Century Gothic"/>
                <a:ea typeface="Century Gothic"/>
                <a:cs typeface="Century Gothic"/>
                <a:sym typeface="Century Gothic"/>
              </a:rPr>
              <a:t>(SMAP)</a:t>
            </a:r>
            <a:endParaRPr sz="2800" b="0" i="0" u="none" strike="noStrike" cap="none" dirty="0">
              <a:solidFill>
                <a:srgbClr val="000000"/>
              </a:solidFill>
              <a:latin typeface="Arial"/>
              <a:ea typeface="Arial"/>
              <a:cs typeface="Arial"/>
              <a:sym typeface="Arial"/>
            </a:endParaRPr>
          </a:p>
        </p:txBody>
      </p:sp>
      <p:sp>
        <p:nvSpPr>
          <p:cNvPr id="205" name="Google Shape;205;p8"/>
          <p:cNvSpPr txBox="1"/>
          <p:nvPr/>
        </p:nvSpPr>
        <p:spPr>
          <a:xfrm>
            <a:off x="6096000" y="1305553"/>
            <a:ext cx="5053358" cy="13849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EB761"/>
              </a:buClr>
              <a:buSzPts val="1800"/>
              <a:buFont typeface="Arial"/>
              <a:buNone/>
            </a:pPr>
            <a:r>
              <a:rPr lang="en-US" sz="2800" b="0" i="0" u="none" strike="noStrike" cap="none" dirty="0">
                <a:solidFill>
                  <a:srgbClr val="3F3F3F"/>
                </a:solidFill>
                <a:latin typeface="Century Gothic"/>
                <a:ea typeface="Century Gothic"/>
                <a:cs typeface="Century Gothic"/>
                <a:sym typeface="Century Gothic"/>
              </a:rPr>
              <a:t>Terra </a:t>
            </a:r>
            <a:r>
              <a:rPr lang="en-US" sz="2800" b="0" i="0" u="none" strike="noStrike" cap="none" dirty="0" err="1">
                <a:solidFill>
                  <a:srgbClr val="3F3F3F"/>
                </a:solidFill>
                <a:latin typeface="Century Gothic"/>
                <a:ea typeface="Century Gothic"/>
                <a:cs typeface="Century Gothic"/>
                <a:sym typeface="Century Gothic"/>
              </a:rPr>
              <a:t>MODerate</a:t>
            </a:r>
            <a:r>
              <a:rPr lang="en-US" sz="2800" b="0" i="0" u="none" strike="noStrike" cap="none" dirty="0">
                <a:solidFill>
                  <a:srgbClr val="3F3F3F"/>
                </a:solidFill>
                <a:latin typeface="Century Gothic"/>
                <a:ea typeface="Century Gothic"/>
                <a:cs typeface="Century Gothic"/>
                <a:sym typeface="Century Gothic"/>
              </a:rPr>
              <a:t> Resolution Imaging Spectroradiometer </a:t>
            </a:r>
            <a:r>
              <a:rPr lang="en-US" sz="2800" b="1" i="0" u="none" strike="noStrike" cap="none" dirty="0">
                <a:solidFill>
                  <a:srgbClr val="3F3F3F"/>
                </a:solidFill>
                <a:latin typeface="Century Gothic"/>
                <a:ea typeface="Century Gothic"/>
                <a:cs typeface="Century Gothic"/>
                <a:sym typeface="Century Gothic"/>
              </a:rPr>
              <a:t>(Terra MODIS)</a:t>
            </a:r>
            <a:endParaRPr sz="2800" b="0" i="0" u="none" strike="noStrike" cap="none" dirty="0">
              <a:solidFill>
                <a:srgbClr val="000000"/>
              </a:solidFill>
              <a:latin typeface="Arial"/>
              <a:ea typeface="Arial"/>
              <a:cs typeface="Arial"/>
              <a:sym typeface="Arial"/>
            </a:endParaRPr>
          </a:p>
        </p:txBody>
      </p:sp>
      <p:pic>
        <p:nvPicPr>
          <p:cNvPr id="207" name="Google Shape;207;p8" descr="A picture containing toy&#10;&#10;Description automatically generated"/>
          <p:cNvPicPr preferRelativeResize="0">
            <a:picLocks noChangeAspect="1"/>
          </p:cNvPicPr>
          <p:nvPr/>
        </p:nvPicPr>
        <p:blipFill rotWithShape="1">
          <a:blip r:embed="rId3">
            <a:alphaModFix/>
          </a:blip>
          <a:srcRect/>
          <a:stretch/>
        </p:blipFill>
        <p:spPr>
          <a:xfrm rot="18550719">
            <a:off x="5856987" y="2728974"/>
            <a:ext cx="3475822" cy="2616521"/>
          </a:xfrm>
          <a:prstGeom prst="rect">
            <a:avLst/>
          </a:prstGeom>
          <a:ln>
            <a:noFill/>
          </a:ln>
          <a:effectLst>
            <a:outerShdw blurRad="292100" dist="139700" dir="2700000" algn="tl" rotWithShape="0">
              <a:srgbClr val="333333">
                <a:alpha val="65000"/>
              </a:srgbClr>
            </a:outerShdw>
          </a:effectLst>
        </p:spPr>
      </p:pic>
      <p:pic>
        <p:nvPicPr>
          <p:cNvPr id="208" name="Google Shape;208;p8" descr="A picture containing table, sitting, light, wire&#10;&#10;Description automatically generated"/>
          <p:cNvPicPr preferRelativeResize="0">
            <a:picLocks noChangeAspect="1"/>
          </p:cNvPicPr>
          <p:nvPr/>
        </p:nvPicPr>
        <p:blipFill rotWithShape="1">
          <a:blip r:embed="rId4">
            <a:alphaModFix/>
          </a:blip>
          <a:srcRect/>
          <a:stretch/>
        </p:blipFill>
        <p:spPr>
          <a:xfrm flipH="1">
            <a:off x="2628392" y="2103217"/>
            <a:ext cx="2772089" cy="386803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081A36C-FAFF-7245-BF00-6F6944F20756}"/>
              </a:ext>
            </a:extLst>
          </p:cNvPr>
          <p:cNvSpPr txBox="1"/>
          <p:nvPr/>
        </p:nvSpPr>
        <p:spPr>
          <a:xfrm>
            <a:off x="724704" y="4754967"/>
            <a:ext cx="2055299" cy="923330"/>
          </a:xfrm>
          <a:prstGeom prst="rect">
            <a:avLst/>
          </a:prstGeom>
          <a:noFill/>
        </p:spPr>
        <p:txBody>
          <a:bodyPr wrap="square" rtlCol="0">
            <a:spAutoFit/>
          </a:bodyPr>
          <a:lstStyle/>
          <a:p>
            <a:r>
              <a:rPr lang="en-US" sz="1800" dirty="0">
                <a:latin typeface="Century Gothic" panose="020B0502020202020204" pitchFamily="34" charset="0"/>
              </a:rPr>
              <a:t>Level 4 gridded surface (5 cm) soil moisture</a:t>
            </a:r>
          </a:p>
        </p:txBody>
      </p:sp>
      <p:sp>
        <p:nvSpPr>
          <p:cNvPr id="14" name="Google Shape;228;p29">
            <a:extLst>
              <a:ext uri="{FF2B5EF4-FFF2-40B4-BE49-F238E27FC236}">
                <a16:creationId xmlns:a16="http://schemas.microsoft.com/office/drawing/2014/main" id="{5273AA10-37A6-5641-80CC-44CDE5ABD532}"/>
              </a:ext>
            </a:extLst>
          </p:cNvPr>
          <p:cNvSpPr/>
          <p:nvPr/>
        </p:nvSpPr>
        <p:spPr>
          <a:xfrm>
            <a:off x="8707109" y="4570776"/>
            <a:ext cx="2568631" cy="1384954"/>
          </a:xfrm>
          <a:prstGeom prst="rect">
            <a:avLst/>
          </a:prstGeom>
          <a:solidFill>
            <a:schemeClr val="bg1">
              <a:lumMod val="75000"/>
              <a:alpha val="3647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 name="TextBox 14">
            <a:extLst>
              <a:ext uri="{FF2B5EF4-FFF2-40B4-BE49-F238E27FC236}">
                <a16:creationId xmlns:a16="http://schemas.microsoft.com/office/drawing/2014/main" id="{C6177399-977D-E042-8111-8C3BC69D48ED}"/>
              </a:ext>
            </a:extLst>
          </p:cNvPr>
          <p:cNvSpPr txBox="1"/>
          <p:nvPr/>
        </p:nvSpPr>
        <p:spPr>
          <a:xfrm>
            <a:off x="8789479" y="4691219"/>
            <a:ext cx="2359879" cy="1200329"/>
          </a:xfrm>
          <a:prstGeom prst="rect">
            <a:avLst/>
          </a:prstGeom>
          <a:noFill/>
        </p:spPr>
        <p:txBody>
          <a:bodyPr wrap="square" rtlCol="0">
            <a:spAutoFit/>
          </a:bodyPr>
          <a:lstStyle/>
          <a:p>
            <a:pPr algn="r"/>
            <a:r>
              <a:rPr lang="en-US" sz="1800" dirty="0">
                <a:latin typeface="Century Gothic" panose="020B0502020202020204" pitchFamily="34" charset="0"/>
              </a:rPr>
              <a:t>Thermal imagery used to compute evapotranspiration fraction for LERI</a:t>
            </a:r>
          </a:p>
        </p:txBody>
      </p:sp>
      <p:cxnSp>
        <p:nvCxnSpPr>
          <p:cNvPr id="4" name="Straight Connector 3">
            <a:extLst>
              <a:ext uri="{FF2B5EF4-FFF2-40B4-BE49-F238E27FC236}">
                <a16:creationId xmlns:a16="http://schemas.microsoft.com/office/drawing/2014/main" id="{41849F3C-7D7B-E042-AAAC-558072E27C00}"/>
              </a:ext>
            </a:extLst>
          </p:cNvPr>
          <p:cNvCxnSpPr/>
          <p:nvPr/>
        </p:nvCxnSpPr>
        <p:spPr>
          <a:xfrm>
            <a:off x="5780868" y="1301858"/>
            <a:ext cx="0" cy="4525505"/>
          </a:xfrm>
          <a:prstGeom prst="line">
            <a:avLst/>
          </a:prstGeom>
          <a:ln w="762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p:nvPr/>
        </p:nvSpPr>
        <p:spPr>
          <a:xfrm>
            <a:off x="1769401" y="2627513"/>
            <a:ext cx="8653198" cy="160297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379CC4"/>
                </a:solidFill>
                <a:latin typeface="Century Gothic"/>
                <a:ea typeface="Century Gothic"/>
                <a:cs typeface="Century Gothic"/>
                <a:sym typeface="Century Gothic"/>
              </a:rPr>
              <a:t>1. DROUGHT INDICATOR ANALYSIS</a:t>
            </a:r>
            <a:endParaRPr sz="4000" b="1" i="0" u="none" strike="noStrike" cap="none" dirty="0">
              <a:solidFill>
                <a:srgbClr val="379CC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0363913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1871</TotalTime>
  <Words>3651</Words>
  <Application>Microsoft Office PowerPoint</Application>
  <PresentationFormat>Widescreen</PresentationFormat>
  <Paragraphs>811</Paragraphs>
  <Slides>29</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Century Gothic</vt:lpstr>
      <vt:lpstr>Calibri</vt:lpstr>
      <vt:lpstr>Arimo</vt:lpstr>
      <vt:lpstr>Wingdings</vt:lpstr>
      <vt:lpstr>Avenir</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60</cp:revision>
  <dcterms:created xsi:type="dcterms:W3CDTF">2019-11-12T17:46:59Z</dcterms:created>
  <dcterms:modified xsi:type="dcterms:W3CDTF">2020-03-26T14:15:51Z</dcterms:modified>
</cp:coreProperties>
</file>