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99"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035"/>
    <a:srgbClr val="BF5441"/>
    <a:srgbClr val="56B27B"/>
    <a:srgbClr val="2E8652"/>
    <a:srgbClr val="57688F"/>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2" autoAdjust="0"/>
    <p:restoredTop sz="78957" autoAdjust="0"/>
  </p:normalViewPr>
  <p:slideViewPr>
    <p:cSldViewPr snapToGrid="0">
      <p:cViewPr varScale="1">
        <p:scale>
          <a:sx n="102" d="100"/>
          <a:sy n="102" d="100"/>
        </p:scale>
        <p:origin x="138" y="162"/>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2/6/2018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2/6/2018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2913378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 ALL images need to be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reated by a </a:t>
            </a:r>
            <a:r>
              <a:rPr lang="en-US" sz="1200" kern="1200" dirty="0" err="1" smtClean="0">
                <a:solidFill>
                  <a:schemeClr val="tx1"/>
                </a:solidFill>
                <a:effectLst/>
                <a:latin typeface="+mn-lt"/>
                <a:ea typeface="+mn-ea"/>
                <a:cs typeface="+mn-cs"/>
              </a:rPr>
              <a:t>DEVELOPer</a:t>
            </a:r>
            <a:r>
              <a:rPr lang="en-US" sz="12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a:t>
            </a:r>
            <a:r>
              <a:rPr lang="en-US" sz="1200" kern="1200" baseline="0" smtClean="0">
                <a:solidFill>
                  <a:schemeClr val="tx1"/>
                </a:solidFill>
                <a:effectLst/>
                <a:latin typeface="+mn-lt"/>
                <a:ea typeface="+mn-ea"/>
                <a:cs typeface="+mn-cs"/>
              </a:rPr>
              <a:t>i</a:t>
            </a:r>
            <a:r>
              <a:rPr lang="en-US" sz="1200" kern="1200" smtClean="0">
                <a:solidFill>
                  <a:schemeClr val="tx1"/>
                </a:solidFill>
                <a:effectLst/>
                <a:latin typeface="+mn-lt"/>
                <a:ea typeface="+mn-ea"/>
                <a:cs typeface="+mn-cs"/>
              </a:rPr>
              <a:t>n the public domain (federal agency)</a:t>
            </a:r>
            <a:r>
              <a:rPr lang="en-US" sz="1800" kern="1200" smtClean="0">
                <a:solidFill>
                  <a:schemeClr val="tx1"/>
                </a:solidFill>
                <a:effectLst/>
                <a:latin typeface="+mn-lt"/>
                <a:ea typeface="+mn-ea"/>
                <a:cs typeface="+mn-cs"/>
              </a:rPr>
              <a:t>,</a:t>
            </a:r>
            <a:r>
              <a:rPr lang="en-US" sz="1800" kern="1200" baseline="0" smtClean="0">
                <a:solidFill>
                  <a:schemeClr val="tx1"/>
                </a:solidFill>
                <a:effectLst/>
                <a:latin typeface="+mn-lt"/>
                <a:ea typeface="+mn-ea"/>
                <a:cs typeface="+mn-cs"/>
              </a:rPr>
              <a:t> or p</a:t>
            </a:r>
            <a:r>
              <a:rPr lang="en-US" sz="1200" kern="1200" smtClean="0">
                <a:solidFill>
                  <a:schemeClr val="tx1"/>
                </a:solidFill>
                <a:effectLst/>
                <a:latin typeface="+mn-lt"/>
                <a:ea typeface="+mn-ea"/>
                <a:cs typeface="+mn-cs"/>
              </a:rPr>
              <a:t>ublished under a creative commons license (if attributed correctly)</a:t>
            </a:r>
            <a:endParaRPr lang="en-US" sz="1800" kern="1200" smtClean="0">
              <a:solidFill>
                <a:schemeClr val="tx1"/>
              </a:solidFill>
              <a:effectLst/>
              <a:latin typeface="+mn-lt"/>
              <a:ea typeface="+mn-ea"/>
              <a:cs typeface="+mn-cs"/>
            </a:endParaRP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65783" y="358445"/>
            <a:ext cx="870608" cy="741586"/>
          </a:xfrm>
          <a:prstGeom prst="rect">
            <a:avLst/>
          </a:prstGeom>
        </p:spPr>
      </p:pic>
      <p:sp>
        <p:nvSpPr>
          <p:cNvPr id="12" name="TextBox 11"/>
          <p:cNvSpPr txBox="1"/>
          <p:nvPr userDrawn="1"/>
        </p:nvSpPr>
        <p:spPr>
          <a:xfrm>
            <a:off x="8956532" y="56323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3" name="Straight Connector 12"/>
          <p:cNvCxnSpPr/>
          <p:nvPr userDrawn="1"/>
        </p:nvCxnSpPr>
        <p:spPr>
          <a:xfrm>
            <a:off x="10942232" y="42512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r="10304"/>
          <a:stretch/>
        </p:blipFill>
        <p:spPr>
          <a:xfrm>
            <a:off x="0" y="0"/>
            <a:ext cx="10935730" cy="6857999"/>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3649"/>
          <a:stretch/>
        </p:blipFill>
        <p:spPr>
          <a:xfrm>
            <a:off x="0" y="0"/>
            <a:ext cx="10527957"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20367"/>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26" name="Picture 25"/>
          <p:cNvPicPr>
            <a:picLocks noChangeAspect="1"/>
          </p:cNvPicPr>
          <p:nvPr userDrawn="1"/>
        </p:nvPicPr>
        <p:blipFill rotWithShape="1">
          <a:blip r:embed="rId2" cstate="print">
            <a:extLst>
              <a:ext uri="{28A0092B-C50C-407E-A947-70E740481C1C}">
                <a14:useLocalDpi xmlns:a14="http://schemas.microsoft.com/office/drawing/2010/main" val="0"/>
              </a:ext>
            </a:extLst>
          </a:blip>
          <a:srcRect r="11217"/>
          <a:stretch/>
        </p:blipFill>
        <p:spPr>
          <a:xfrm>
            <a:off x="0" y="3437552"/>
            <a:ext cx="10824519" cy="6857999"/>
          </a:xfrm>
          <a:prstGeom prst="rect">
            <a:avLst/>
          </a:prstGeom>
        </p:spPr>
      </p:pic>
      <p:pic>
        <p:nvPicPr>
          <p:cNvPr id="27" name="Picture 2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0" y="3471623"/>
            <a:ext cx="1000735" cy="840259"/>
          </a:xfrm>
          <a:prstGeom prst="rect">
            <a:avLst/>
          </a:prstGeom>
        </p:spPr>
      </p:pic>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24" name="Picture 23"/>
          <p:cNvPicPr>
            <a:picLocks noChangeAspect="1"/>
          </p:cNvPicPr>
          <p:nvPr userDrawn="1"/>
        </p:nvPicPr>
        <p:blipFill rotWithShape="1">
          <a:blip r:embed="rId2" cstate="print">
            <a:extLst>
              <a:ext uri="{28A0092B-C50C-407E-A947-70E740481C1C}">
                <a14:useLocalDpi xmlns:a14="http://schemas.microsoft.com/office/drawing/2010/main" val="0"/>
              </a:ext>
            </a:extLst>
          </a:blip>
          <a:srcRect r="10101"/>
          <a:stretch/>
        </p:blipFill>
        <p:spPr>
          <a:xfrm>
            <a:off x="0" y="0"/>
            <a:ext cx="10960443" cy="6857999"/>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pic>
        <p:nvPicPr>
          <p:cNvPr id="12" name="Picture 11"/>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r="11115"/>
          <a:stretch/>
        </p:blipFill>
        <p:spPr>
          <a:xfrm>
            <a:off x="0" y="0"/>
            <a:ext cx="10836876" cy="6857999"/>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96403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96403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96403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print">
            <a:extLst>
              <a:ext uri="{28A0092B-C50C-407E-A947-70E740481C1C}">
                <a14:useLocalDpi xmlns:a14="http://schemas.microsoft.com/office/drawing/2010/main" val="0"/>
              </a:ext>
            </a:extLst>
          </a:blip>
          <a:srcRect r="10608"/>
          <a:stretch/>
        </p:blipFill>
        <p:spPr>
          <a:xfrm>
            <a:off x="0" y="0"/>
            <a:ext cx="10898659" cy="6857999"/>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964035"/>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964035"/>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964035"/>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pic>
        <p:nvPicPr>
          <p:cNvPr id="17" name="Picture 16"/>
          <p:cNvPicPr>
            <a:picLocks noChangeAspect="1"/>
          </p:cNvPicPr>
          <p:nvPr userDrawn="1"/>
        </p:nvPicPr>
        <p:blipFill rotWithShape="1">
          <a:blip r:embed="rId4"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7113"/>
            <a:ext cx="903642" cy="903642"/>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964035"/>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28" name="Picture 27"/>
          <p:cNvPicPr>
            <a:picLocks noChangeAspect="1"/>
          </p:cNvPicPr>
          <p:nvPr userDrawn="1"/>
        </p:nvPicPr>
        <p:blipFill rotWithShape="1">
          <a:blip r:embed="rId2" cstate="print">
            <a:extLst>
              <a:ext uri="{28A0092B-C50C-407E-A947-70E740481C1C}">
                <a14:useLocalDpi xmlns:a14="http://schemas.microsoft.com/office/drawing/2010/main" val="0"/>
              </a:ext>
            </a:extLst>
          </a:blip>
          <a:srcRect r="10411"/>
          <a:stretch/>
        </p:blipFill>
        <p:spPr>
          <a:xfrm>
            <a:off x="0" y="0"/>
            <a:ext cx="10922696" cy="6857999"/>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964035"/>
                </a:solidFill>
              </a:defRPr>
            </a:lvl1pPr>
          </a:lstStyle>
          <a:p>
            <a:r>
              <a:rPr lang="en-US" dirty="0" smtClean="0"/>
              <a:t>Slide Title</a:t>
            </a:r>
            <a:endParaRPr lang="en-US" dirty="0"/>
          </a:p>
        </p:txBody>
      </p:sp>
      <p:sp>
        <p:nvSpPr>
          <p:cNvPr id="18" name="Rectangle 17"/>
          <p:cNvSpPr/>
          <p:nvPr userDrawn="1"/>
        </p:nvSpPr>
        <p:spPr>
          <a:xfrm>
            <a:off x="0" y="6818138"/>
            <a:ext cx="12192000" cy="45719"/>
          </a:xfrm>
          <a:prstGeom prst="rect">
            <a:avLst/>
          </a:prstGeom>
          <a:solidFill>
            <a:srgbClr val="9640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62" y="0"/>
            <a:ext cx="12191675" cy="6858000"/>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4280" y="133045"/>
            <a:ext cx="382562" cy="382562"/>
          </a:xfrm>
          <a:prstGeom prst="rect">
            <a:avLst/>
          </a:prstGeom>
        </p:spPr>
      </p:pic>
      <p:pic>
        <p:nvPicPr>
          <p:cNvPr id="11" name="Picture 10"/>
          <p:cNvPicPr>
            <a:picLocks noChangeAspect="1"/>
          </p:cNvPicPr>
          <p:nvPr userDrawn="1"/>
        </p:nvPicPr>
        <p:blipFill rotWithShape="1">
          <a:blip r:embed="rId5" cstate="print">
            <a:extLst>
              <a:ext uri="{28A0092B-C50C-407E-A947-70E740481C1C}">
                <a14:useLocalDpi xmlns:a14="http://schemas.microsoft.com/office/drawing/2010/main" val="0"/>
              </a:ext>
            </a:extLst>
          </a:blip>
          <a:srcRect r="91792" b="87748"/>
          <a:stretch/>
        </p:blipFill>
        <p:spPr>
          <a:xfrm>
            <a:off x="162" y="0"/>
            <a:ext cx="1000735" cy="840259"/>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lumMod val="75000"/>
              <a:lumOff val="25000"/>
            </a:schemeClr>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Picture 39"/>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3" y="5059"/>
            <a:ext cx="12181455" cy="6858000"/>
          </a:xfrm>
          <a:prstGeom prst="rect">
            <a:avLst/>
          </a:prstGeom>
        </p:spPr>
      </p:pic>
      <p:pic>
        <p:nvPicPr>
          <p:cNvPr id="54" name="Picture 5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6380" y="5737058"/>
            <a:ext cx="678581" cy="731520"/>
          </a:xfrm>
          <a:prstGeom prst="rect">
            <a:avLst/>
          </a:prstGeom>
        </p:spPr>
      </p:pic>
      <p:sp>
        <p:nvSpPr>
          <p:cNvPr id="55" name="Text Placeholder 17"/>
          <p:cNvSpPr txBox="1">
            <a:spLocks/>
          </p:cNvSpPr>
          <p:nvPr/>
        </p:nvSpPr>
        <p:spPr>
          <a:xfrm>
            <a:off x="9665473" y="49047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2</a:t>
            </a:r>
            <a:endParaRPr lang="en-US" sz="1200" dirty="0">
              <a:solidFill>
                <a:schemeClr val="tx1">
                  <a:lumMod val="75000"/>
                  <a:lumOff val="25000"/>
                </a:schemeClr>
              </a:solidFill>
              <a:latin typeface="Century Gothic" panose="020B0502020202020204" pitchFamily="34" charset="0"/>
            </a:endParaRPr>
          </a:p>
        </p:txBody>
      </p:sp>
      <p:sp>
        <p:nvSpPr>
          <p:cNvPr id="56" name="Text Placeholder 17"/>
          <p:cNvSpPr txBox="1">
            <a:spLocks/>
          </p:cNvSpPr>
          <p:nvPr/>
        </p:nvSpPr>
        <p:spPr>
          <a:xfrm>
            <a:off x="9665473" y="4559058"/>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1</a:t>
            </a:r>
            <a:endParaRPr lang="en-US" sz="1200" dirty="0">
              <a:solidFill>
                <a:schemeClr val="tx1">
                  <a:lumMod val="75000"/>
                  <a:lumOff val="25000"/>
                </a:schemeClr>
              </a:solidFill>
              <a:latin typeface="Century Gothic" panose="020B0502020202020204" pitchFamily="34" charset="0"/>
            </a:endParaRPr>
          </a:p>
        </p:txBody>
      </p:sp>
      <p:sp>
        <p:nvSpPr>
          <p:cNvPr id="57" name="Text Placeholder 17"/>
          <p:cNvSpPr txBox="1">
            <a:spLocks/>
          </p:cNvSpPr>
          <p:nvPr/>
        </p:nvSpPr>
        <p:spPr>
          <a:xfrm>
            <a:off x="9665473" y="5250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3</a:t>
            </a:r>
            <a:endParaRPr lang="en-US" sz="1200" dirty="0">
              <a:solidFill>
                <a:schemeClr val="tx1">
                  <a:lumMod val="75000"/>
                  <a:lumOff val="25000"/>
                </a:schemeClr>
              </a:solidFill>
              <a:latin typeface="Century Gothic" panose="020B0502020202020204" pitchFamily="34" charset="0"/>
            </a:endParaRPr>
          </a:p>
        </p:txBody>
      </p:sp>
      <p:sp>
        <p:nvSpPr>
          <p:cNvPr id="58" name="Title 1"/>
          <p:cNvSpPr txBox="1">
            <a:spLocks/>
          </p:cNvSpPr>
          <p:nvPr/>
        </p:nvSpPr>
        <p:spPr>
          <a:xfrm>
            <a:off x="6155096" y="1457309"/>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pPr algn="r"/>
            <a:r>
              <a:rPr lang="en-US" dirty="0" smtClean="0">
                <a:solidFill>
                  <a:srgbClr val="964035"/>
                </a:solidFill>
              </a:rPr>
              <a:t>PROJECT SHORT TITLE (ALL CAPS)</a:t>
            </a:r>
            <a:endParaRPr lang="en-US" dirty="0">
              <a:solidFill>
                <a:srgbClr val="964035"/>
              </a:solidFill>
            </a:endParaRPr>
          </a:p>
        </p:txBody>
      </p:sp>
      <p:sp>
        <p:nvSpPr>
          <p:cNvPr id="59" name="Subtitle 2"/>
          <p:cNvSpPr txBox="1">
            <a:spLocks/>
          </p:cNvSpPr>
          <p:nvPr/>
        </p:nvSpPr>
        <p:spPr>
          <a:xfrm>
            <a:off x="6705600" y="2927920"/>
            <a:ext cx="5097261"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000" dirty="0" smtClean="0">
                <a:solidFill>
                  <a:schemeClr val="tx1">
                    <a:lumMod val="75000"/>
                    <a:lumOff val="25000"/>
                  </a:schemeClr>
                </a:solidFill>
              </a:rPr>
              <a:t>Long Title Goes Here (Title Case) – Adjust text box width if needed so title takes up a maximum of 4 lines of text without covering the website image  </a:t>
            </a:r>
          </a:p>
        </p:txBody>
      </p:sp>
      <p:sp>
        <p:nvSpPr>
          <p:cNvPr id="60" name="Text Placeholder 17"/>
          <p:cNvSpPr txBox="1">
            <a:spLocks/>
          </p:cNvSpPr>
          <p:nvPr/>
        </p:nvSpPr>
        <p:spPr>
          <a:xfrm>
            <a:off x="9665473" y="5941726"/>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5</a:t>
            </a:r>
            <a:endParaRPr lang="en-US" sz="1200" dirty="0">
              <a:solidFill>
                <a:schemeClr val="tx1">
                  <a:lumMod val="75000"/>
                  <a:lumOff val="25000"/>
                </a:schemeClr>
              </a:solidFill>
              <a:latin typeface="Century Gothic" panose="020B0502020202020204" pitchFamily="34" charset="0"/>
            </a:endParaRPr>
          </a:p>
        </p:txBody>
      </p:sp>
      <p:sp>
        <p:nvSpPr>
          <p:cNvPr id="61" name="Text Placeholder 17"/>
          <p:cNvSpPr txBox="1">
            <a:spLocks/>
          </p:cNvSpPr>
          <p:nvPr/>
        </p:nvSpPr>
        <p:spPr>
          <a:xfrm>
            <a:off x="9665473" y="5596059"/>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4</a:t>
            </a:r>
            <a:endParaRPr lang="en-US" sz="1200" dirty="0">
              <a:solidFill>
                <a:schemeClr val="tx1">
                  <a:lumMod val="75000"/>
                  <a:lumOff val="25000"/>
                </a:schemeClr>
              </a:solidFill>
              <a:latin typeface="Century Gothic" panose="020B0502020202020204" pitchFamily="34" charset="0"/>
            </a:endParaRPr>
          </a:p>
        </p:txBody>
      </p:sp>
      <p:sp>
        <p:nvSpPr>
          <p:cNvPr id="62" name="Text Placeholder 17"/>
          <p:cNvSpPr txBox="1">
            <a:spLocks/>
          </p:cNvSpPr>
          <p:nvPr/>
        </p:nvSpPr>
        <p:spPr>
          <a:xfrm>
            <a:off x="9665473" y="628739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200" dirty="0" smtClean="0">
                <a:solidFill>
                  <a:schemeClr val="tx1">
                    <a:lumMod val="75000"/>
                    <a:lumOff val="25000"/>
                  </a:schemeClr>
                </a:solidFill>
                <a:latin typeface="Century Gothic" panose="020B0502020202020204" pitchFamily="34" charset="0"/>
              </a:rPr>
              <a:t>Team Member 6</a:t>
            </a:r>
            <a:endParaRPr lang="en-US" sz="1200" dirty="0">
              <a:solidFill>
                <a:schemeClr val="tx1">
                  <a:lumMod val="75000"/>
                  <a:lumOff val="25000"/>
                </a:schemeClr>
              </a:solidFill>
              <a:latin typeface="Century Gothic" panose="020B0502020202020204" pitchFamily="34" charset="0"/>
            </a:endParaRPr>
          </a:p>
        </p:txBody>
      </p:sp>
      <p:sp>
        <p:nvSpPr>
          <p:cNvPr id="14" name="TextBox 13"/>
          <p:cNvSpPr txBox="1"/>
          <p:nvPr/>
        </p:nvSpPr>
        <p:spPr>
          <a:xfrm>
            <a:off x="181216" y="164940"/>
            <a:ext cx="3707674" cy="4154984"/>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hexagons. An example image has been placed in this position for your reference. Delete the example image, insert your image, then right click your image and select the “Send to Back” option. Position and adjust the size of your image so that it lines up with the provided margin rulers.</a:t>
            </a:r>
          </a:p>
          <a:p>
            <a:endParaRPr lang="en-US" sz="1200" dirty="0">
              <a:solidFill>
                <a:srgbClr val="FF0000"/>
              </a:solidFill>
            </a:endParaRPr>
          </a:p>
          <a:p>
            <a:r>
              <a:rPr lang="en-US" sz="1200" dirty="0" smtClean="0">
                <a:solidFill>
                  <a:srgbClr val="FF0000"/>
                </a:solidFill>
              </a:rPr>
              <a:t>Insert team member names in the boxes provided. Delete unused text boxes. Do not delete or move the 20</a:t>
            </a:r>
            <a:r>
              <a:rPr lang="en-US" sz="1200" baseline="30000" dirty="0" smtClean="0">
                <a:solidFill>
                  <a:srgbClr val="FF0000"/>
                </a:solidFill>
              </a:rPr>
              <a:t>th</a:t>
            </a:r>
            <a:r>
              <a:rPr lang="en-US" sz="1200" dirty="0" smtClean="0">
                <a:solidFill>
                  <a:srgbClr val="FF0000"/>
                </a:solidFill>
              </a:rPr>
              <a:t> anniversary logo or other page components. </a:t>
            </a:r>
          </a:p>
          <a:p>
            <a:endParaRPr lang="en-US" sz="1200" dirty="0">
              <a:solidFill>
                <a:srgbClr val="FF0000"/>
              </a:solidFill>
            </a:endParaRPr>
          </a:p>
          <a:p>
            <a:pPr marL="171450" indent="-171450">
              <a:buFont typeface="Wingdings" panose="05000000000000000000" pitchFamily="2" charset="2"/>
              <a:buChar char="à"/>
            </a:pPr>
            <a:r>
              <a:rPr lang="en-US" sz="1200" dirty="0" smtClean="0">
                <a:solidFill>
                  <a:srgbClr val="FF0000"/>
                </a:solidFill>
              </a:rPr>
              <a:t>Body text should default to </a:t>
            </a:r>
            <a:r>
              <a:rPr lang="en-US" sz="1200" b="1" dirty="0" smtClean="0">
                <a:solidFill>
                  <a:srgbClr val="FF0000"/>
                </a:solidFill>
              </a:rPr>
              <a:t>“Black, Text 1, Lighter 25%”</a:t>
            </a:r>
          </a:p>
          <a:p>
            <a:pPr marL="171450" indent="-171450">
              <a:buFont typeface="Wingdings" panose="05000000000000000000" pitchFamily="2" charset="2"/>
              <a:buChar char="à"/>
            </a:pPr>
            <a:r>
              <a:rPr lang="en-US" sz="1200" dirty="0" smtClean="0">
                <a:solidFill>
                  <a:srgbClr val="FF0000"/>
                </a:solidFill>
              </a:rPr>
              <a:t>Align body text to slide titles, NOT the hexagon elements (as shown in example slides) </a:t>
            </a:r>
          </a:p>
          <a:p>
            <a:endParaRPr lang="en-US" sz="1200" dirty="0" smtClean="0">
              <a:solidFill>
                <a:srgbClr val="FF0000"/>
              </a:solidFill>
            </a:endParaRP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7780514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t>List </a:t>
            </a:r>
            <a:r>
              <a:rPr lang="en-US" b="1" dirty="0" smtClean="0"/>
              <a:t>advisors</a:t>
            </a:r>
            <a:r>
              <a:rPr lang="en-US" dirty="0" smtClean="0"/>
              <a:t>, </a:t>
            </a:r>
            <a:r>
              <a:rPr lang="en-US" b="1" dirty="0" smtClean="0"/>
              <a:t>partners</a:t>
            </a:r>
            <a:r>
              <a:rPr lang="en-US" dirty="0" smtClean="0"/>
              <a:t>, and </a:t>
            </a:r>
            <a:r>
              <a:rPr lang="en-US" b="1" dirty="0" smtClean="0"/>
              <a:t>others</a:t>
            </a:r>
            <a:r>
              <a:rPr lang="en-US" dirty="0" smtClean="0"/>
              <a:t> who have contributed in any way to the project.</a:t>
            </a:r>
          </a:p>
          <a:p>
            <a:r>
              <a:rPr lang="en-US" dirty="0" smtClean="0"/>
              <a:t>If your project is a multi-term one, acknowledge </a:t>
            </a:r>
            <a:r>
              <a:rPr lang="en-US" b="1" dirty="0" smtClean="0"/>
              <a:t>past contributors</a:t>
            </a:r>
            <a:r>
              <a:rPr lang="en-US" dirty="0" smtClean="0"/>
              <a:t>.</a:t>
            </a:r>
          </a:p>
          <a:p>
            <a:r>
              <a:rPr lang="en-US" b="1" dirty="0" smtClean="0"/>
              <a:t>Choose one </a:t>
            </a:r>
            <a:r>
              <a:rPr lang="en-US" dirty="0" smtClean="0"/>
              <a:t>of the two following slides as an acknowledgements page.  Feel free to </a:t>
            </a:r>
            <a:r>
              <a:rPr lang="en-US" b="1" dirty="0" smtClean="0"/>
              <a:t>modify</a:t>
            </a:r>
            <a:r>
              <a:rPr lang="en-US" dirty="0" smtClean="0"/>
              <a:t> them as needed to fit your content.</a:t>
            </a:r>
            <a:endParaRPr lang="en-US" dirty="0"/>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dirty="0"/>
          </a:p>
        </p:txBody>
      </p:sp>
      <p:sp>
        <p:nvSpPr>
          <p:cNvPr id="3" name="Text Placeholder 2"/>
          <p:cNvSpPr>
            <a:spLocks noGrp="1"/>
          </p:cNvSpPr>
          <p:nvPr>
            <p:ph type="body" sz="quarter" idx="11"/>
          </p:nvPr>
        </p:nvSpPr>
        <p:spPr/>
        <p:txBody>
          <a:bodyPr/>
          <a:lstStyle/>
          <a:p>
            <a:endParaRPr lang="en-US" dirty="0"/>
          </a:p>
        </p:txBody>
      </p:sp>
      <p:sp>
        <p:nvSpPr>
          <p:cNvPr id="8" name="Text Placeholder 7"/>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964035"/>
              </a:buClr>
              <a:buFont typeface="Webdings" panose="05030102010509060703" pitchFamily="18" charset="2"/>
              <a:buChar char="4"/>
            </a:pPr>
            <a:r>
              <a:rPr lang="en-US" dirty="0"/>
              <a:t>Study area</a:t>
            </a:r>
          </a:p>
          <a:p>
            <a:pPr marL="342900" indent="-342900">
              <a:spcBef>
                <a:spcPts val="200"/>
              </a:spcBef>
              <a:buClr>
                <a:srgbClr val="964035"/>
              </a:buClr>
              <a:buFont typeface="Webdings" panose="05030102010509060703" pitchFamily="18" charset="2"/>
              <a:buChar char="4"/>
            </a:pPr>
            <a:r>
              <a:rPr lang="en-US" dirty="0"/>
              <a:t>Study period</a:t>
            </a:r>
          </a:p>
          <a:p>
            <a:pPr marL="342900" indent="-342900">
              <a:spcBef>
                <a:spcPts val="200"/>
              </a:spcBef>
              <a:buClr>
                <a:srgbClr val="964035"/>
              </a:buClr>
              <a:buFont typeface="Webdings" panose="05030102010509060703" pitchFamily="18" charset="2"/>
              <a:buChar char="4"/>
            </a:pPr>
            <a:r>
              <a:rPr lang="en-US" dirty="0" smtClean="0"/>
              <a:t>Objectives</a:t>
            </a:r>
          </a:p>
          <a:p>
            <a:pPr marL="342900" indent="-342900">
              <a:spcBef>
                <a:spcPts val="200"/>
              </a:spcBef>
              <a:buClr>
                <a:srgbClr val="964035"/>
              </a:buClr>
              <a:buFont typeface="Webdings" panose="05030102010509060703" pitchFamily="18" charset="2"/>
              <a:buChar char="4"/>
            </a:pPr>
            <a:r>
              <a:rPr lang="en-US" dirty="0" smtClean="0"/>
              <a:t>Partners</a:t>
            </a:r>
            <a:endParaRPr lang="en-US" dirty="0"/>
          </a:p>
          <a:p>
            <a:pPr marL="342900" indent="-342900">
              <a:spcBef>
                <a:spcPts val="200"/>
              </a:spcBef>
              <a:buClr>
                <a:srgbClr val="964035"/>
              </a:buClr>
              <a:buFont typeface="Webdings" panose="05030102010509060703" pitchFamily="18" charset="2"/>
              <a:buChar char="4"/>
            </a:pPr>
            <a:r>
              <a:rPr lang="en-US" dirty="0"/>
              <a:t>Community concerns</a:t>
            </a:r>
          </a:p>
          <a:p>
            <a:pPr marL="342900" indent="-342900">
              <a:spcBef>
                <a:spcPts val="200"/>
              </a:spcBef>
              <a:buClr>
                <a:srgbClr val="964035"/>
              </a:buClr>
              <a:buFont typeface="Webdings" panose="05030102010509060703" pitchFamily="18" charset="2"/>
              <a:buChar char="4"/>
            </a:pPr>
            <a:r>
              <a:rPr lang="en-US" dirty="0"/>
              <a:t>NASA satellites/sensors used</a:t>
            </a:r>
          </a:p>
          <a:p>
            <a:pPr marL="342900" indent="-342900">
              <a:spcBef>
                <a:spcPts val="200"/>
              </a:spcBef>
              <a:buClr>
                <a:srgbClr val="964035"/>
              </a:buClr>
              <a:buFont typeface="Webdings" panose="05030102010509060703" pitchFamily="18" charset="2"/>
              <a:buChar char="4"/>
            </a:pPr>
            <a:r>
              <a:rPr lang="en-US" dirty="0"/>
              <a:t>Methodology</a:t>
            </a:r>
          </a:p>
          <a:p>
            <a:pPr marL="342900" indent="-342900">
              <a:spcBef>
                <a:spcPts val="200"/>
              </a:spcBef>
              <a:buClr>
                <a:srgbClr val="964035"/>
              </a:buClr>
              <a:buFont typeface="Webdings" panose="05030102010509060703" pitchFamily="18" charset="2"/>
              <a:buChar char="4"/>
            </a:pPr>
            <a:r>
              <a:rPr lang="en-US" dirty="0"/>
              <a:t>Results</a:t>
            </a:r>
          </a:p>
          <a:p>
            <a:pPr marL="342900" indent="-342900">
              <a:spcBef>
                <a:spcPts val="200"/>
              </a:spcBef>
              <a:buClr>
                <a:srgbClr val="964035"/>
              </a:buClr>
              <a:buFont typeface="Webdings" panose="05030102010509060703" pitchFamily="18" charset="2"/>
              <a:buChar char="4"/>
            </a:pPr>
            <a:r>
              <a:rPr lang="en-US" dirty="0"/>
              <a:t>Conclusions</a:t>
            </a:r>
          </a:p>
          <a:p>
            <a:pPr marL="342900" indent="-342900">
              <a:spcBef>
                <a:spcPts val="200"/>
              </a:spcBef>
              <a:buClr>
                <a:srgbClr val="964035"/>
              </a:buClr>
              <a:buFont typeface="Webdings" panose="05030102010509060703" pitchFamily="18" charset="2"/>
              <a:buChar char="4"/>
            </a:pPr>
            <a:r>
              <a:rPr lang="en-US" dirty="0"/>
              <a:t>Errors &amp; uncertainties</a:t>
            </a:r>
          </a:p>
          <a:p>
            <a:pPr marL="342900" indent="-342900">
              <a:spcBef>
                <a:spcPts val="200"/>
              </a:spcBef>
              <a:buClr>
                <a:srgbClr val="964035"/>
              </a:buClr>
              <a:buFont typeface="Webdings" panose="05030102010509060703" pitchFamily="18" charset="2"/>
              <a:buChar char="4"/>
            </a:pPr>
            <a:r>
              <a:rPr lang="en-US" dirty="0"/>
              <a:t>Future work</a:t>
            </a:r>
          </a:p>
          <a:p>
            <a:pPr marL="342900" indent="-342900">
              <a:spcBef>
                <a:spcPts val="200"/>
              </a:spcBef>
              <a:buClr>
                <a:srgbClr val="964035"/>
              </a:buClr>
              <a:buFont typeface="Webdings" panose="05030102010509060703" pitchFamily="18" charset="2"/>
              <a:buChar char="4"/>
            </a:pPr>
            <a:r>
              <a:rPr lang="en-US" dirty="0"/>
              <a:t>Acknowledgements</a:t>
            </a:r>
          </a:p>
          <a:p>
            <a:pPr marL="342900" indent="-342900">
              <a:spcBef>
                <a:spcPts val="200"/>
              </a:spcBef>
              <a:buClr>
                <a:srgbClr val="964035"/>
              </a:buClr>
              <a:buFont typeface="Webdings" panose="05030102010509060703" pitchFamily="18" charset="2"/>
              <a:buChar char="4"/>
            </a:pPr>
            <a:r>
              <a:rPr lang="en-US" dirty="0"/>
              <a:t>Backup slides</a:t>
            </a:r>
          </a:p>
          <a:p>
            <a:pPr marL="342900" indent="-342900">
              <a:spcBef>
                <a:spcPts val="200"/>
              </a:spcBef>
              <a:buClr>
                <a:srgbClr val="964035"/>
              </a:buClr>
              <a:buFont typeface="Webdings" panose="05030102010509060703" pitchFamily="18" charset="2"/>
              <a:buChar char="4"/>
            </a:pPr>
            <a:r>
              <a:rPr lang="en-US" dirty="0"/>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lumMod val="75000"/>
                    <a:lumOff val="25000"/>
                  </a:scheme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a:xfrm>
            <a:off x="0" y="940207"/>
            <a:ext cx="7008813" cy="5880479"/>
          </a:xfrm>
        </p:spPr>
      </p:pic>
      <p:sp>
        <p:nvSpPr>
          <p:cNvPr id="6" name="Text Placeholder 5"/>
          <p:cNvSpPr>
            <a:spLocks noGrp="1"/>
          </p:cNvSpPr>
          <p:nvPr>
            <p:ph type="body" sz="half" idx="2"/>
          </p:nvPr>
        </p:nvSpPr>
        <p:spPr/>
        <p:txBody>
          <a:bodyPr/>
          <a:lstStyle/>
          <a:p>
            <a:r>
              <a:rPr lang="en-US" b="1" dirty="0"/>
              <a:t>Header text </a:t>
            </a:r>
            <a:r>
              <a:rPr lang="en-US" dirty="0"/>
              <a:t>point size should be between </a:t>
            </a:r>
            <a:r>
              <a:rPr lang="en-US" b="1" dirty="0" smtClean="0"/>
              <a:t>32 </a:t>
            </a:r>
            <a:r>
              <a:rPr lang="en-US" dirty="0" smtClean="0"/>
              <a:t>and </a:t>
            </a:r>
            <a:r>
              <a:rPr lang="en-US" b="1" dirty="0" smtClean="0"/>
              <a:t>48</a:t>
            </a:r>
            <a:r>
              <a:rPr lang="en-US" dirty="0" smtClean="0"/>
              <a:t> </a:t>
            </a:r>
            <a:r>
              <a:rPr lang="en-US" dirty="0"/>
              <a:t>on most slides.</a:t>
            </a:r>
          </a:p>
          <a:p>
            <a:r>
              <a:rPr lang="en-US" b="1" dirty="0"/>
              <a:t>Body text </a:t>
            </a:r>
            <a:r>
              <a:rPr lang="en-US" dirty="0"/>
              <a:t>point size should be at least </a:t>
            </a:r>
            <a:r>
              <a:rPr lang="en-US" b="1" dirty="0"/>
              <a:t>20</a:t>
            </a:r>
            <a:r>
              <a:rPr lang="en-US" dirty="0"/>
              <a:t>.</a:t>
            </a:r>
          </a:p>
          <a:p>
            <a:r>
              <a:rPr lang="en-US" b="1" dirty="0"/>
              <a:t>All other text </a:t>
            </a:r>
            <a:r>
              <a:rPr lang="en-US" dirty="0"/>
              <a:t>(captions, legend, image credits, </a:t>
            </a:r>
            <a:r>
              <a:rPr lang="en-US" dirty="0" err="1"/>
              <a:t>etc</a:t>
            </a:r>
            <a:r>
              <a:rPr lang="en-US" dirty="0"/>
              <a:t>)  should be at least </a:t>
            </a:r>
            <a:r>
              <a:rPr lang="en-US" b="1" dirty="0"/>
              <a:t>12</a:t>
            </a:r>
            <a:r>
              <a:rPr lang="en-US" dirty="0"/>
              <a:t>.</a:t>
            </a:r>
          </a:p>
          <a:p>
            <a:r>
              <a:rPr lang="en-US" b="1" dirty="0"/>
              <a:t>Use Century Gothic</a:t>
            </a:r>
            <a:r>
              <a:rPr lang="en-US" dirty="0"/>
              <a:t>.</a:t>
            </a:r>
          </a:p>
          <a:p>
            <a:r>
              <a:rPr lang="en-US" dirty="0"/>
              <a:t>Keep text to a </a:t>
            </a:r>
            <a:r>
              <a:rPr lang="en-US" b="1" dirty="0"/>
              <a:t>minimum</a:t>
            </a:r>
            <a:r>
              <a:rPr lang="en-US" dirty="0"/>
              <a:t>.</a:t>
            </a:r>
          </a:p>
          <a:p>
            <a:r>
              <a:rPr lang="en-US" dirty="0"/>
              <a:t>Try to use a </a:t>
            </a:r>
            <a:r>
              <a:rPr lang="en-US" b="1" dirty="0"/>
              <a:t>consistent font size</a:t>
            </a:r>
            <a:r>
              <a:rPr lang="en-US" dirty="0"/>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a:xfrm>
            <a:off x="0" y="3465126"/>
            <a:ext cx="12192000" cy="3354936"/>
          </a:xfrm>
        </p:spPr>
      </p:pic>
      <p:sp>
        <p:nvSpPr>
          <p:cNvPr id="6" name="Text Placeholder 5"/>
          <p:cNvSpPr>
            <a:spLocks noGrp="1"/>
          </p:cNvSpPr>
          <p:nvPr>
            <p:ph type="body" sz="half" idx="2"/>
          </p:nvPr>
        </p:nvSpPr>
        <p:spPr/>
        <p:txBody>
          <a:bodyPr/>
          <a:lstStyle/>
          <a:p>
            <a:r>
              <a:rPr lang="en-US" dirty="0"/>
              <a:t>Include </a:t>
            </a:r>
            <a:r>
              <a:rPr lang="en-US" b="1" dirty="0"/>
              <a:t>speaker notes </a:t>
            </a:r>
            <a:r>
              <a:rPr lang="en-US" dirty="0"/>
              <a:t>for each slide (see below).</a:t>
            </a:r>
          </a:p>
          <a:p>
            <a:r>
              <a:rPr lang="en-US" dirty="0"/>
              <a:t>Include a </a:t>
            </a:r>
            <a:r>
              <a:rPr lang="en-US" b="1" dirty="0"/>
              <a:t>visual</a:t>
            </a:r>
            <a:r>
              <a:rPr lang="en-US" dirty="0"/>
              <a:t> on each slide, if possible.</a:t>
            </a:r>
          </a:p>
          <a:p>
            <a:r>
              <a:rPr lang="en-US" dirty="0"/>
              <a:t>Arrange content to </a:t>
            </a:r>
            <a:r>
              <a:rPr lang="en-US" b="1" dirty="0"/>
              <a:t>minimize</a:t>
            </a:r>
            <a:r>
              <a:rPr lang="en-US" dirty="0"/>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t>US Federal logos only</a:t>
            </a:r>
            <a:r>
              <a:rPr lang="en-US" dirty="0"/>
              <a:t>.</a:t>
            </a:r>
          </a:p>
          <a:p>
            <a:r>
              <a:rPr lang="en-US" b="1" dirty="0"/>
              <a:t>No</a:t>
            </a:r>
            <a:r>
              <a:rPr lang="en-US" dirty="0"/>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t>A </a:t>
            </a:r>
            <a:r>
              <a:rPr lang="en-US" b="1" dirty="0"/>
              <a:t>scale bar </a:t>
            </a:r>
            <a:r>
              <a:rPr lang="en-US" dirty="0"/>
              <a:t>is required for reference on all maps.</a:t>
            </a:r>
          </a:p>
          <a:p>
            <a:pPr indent="-228600" fontAlgn="base"/>
            <a:r>
              <a:rPr lang="en-US" dirty="0"/>
              <a:t>A North arrow is </a:t>
            </a:r>
            <a:r>
              <a:rPr lang="en-US" b="1" dirty="0"/>
              <a:t>suggested</a:t>
            </a:r>
            <a:r>
              <a:rPr lang="en-US" dirty="0"/>
              <a:t>. Otherwise all maps should be oriented such that North is the top of the slide.</a:t>
            </a:r>
          </a:p>
          <a:p>
            <a:r>
              <a:rPr lang="en-US" dirty="0"/>
              <a:t>Make sure all text is </a:t>
            </a:r>
            <a:r>
              <a:rPr lang="en-US" b="1" dirty="0"/>
              <a:t>legible</a:t>
            </a:r>
            <a:r>
              <a:rPr lang="en-US" dirty="0"/>
              <a:t> and add legends </a:t>
            </a:r>
            <a:r>
              <a:rPr lang="en-US" b="1" dirty="0"/>
              <a:t>separately</a:t>
            </a:r>
            <a:r>
              <a:rPr lang="en-US" dirty="0"/>
              <a:t> (so they can be moved or resized).</a:t>
            </a:r>
          </a:p>
          <a:p>
            <a:r>
              <a:rPr lang="en-US" dirty="0"/>
              <a:t>If text is not editable, a team member must be available to make changes </a:t>
            </a:r>
            <a:r>
              <a:rPr lang="en-US" b="1" dirty="0"/>
              <a:t>with a very short turn-around time</a:t>
            </a:r>
            <a:r>
              <a:rPr lang="en-US" dirty="0"/>
              <a:t> (hours, not days) after submission.</a:t>
            </a:r>
          </a:p>
          <a:p>
            <a:r>
              <a:rPr lang="en-US" b="1" dirty="0"/>
              <a:t>Cite</a:t>
            </a:r>
            <a:r>
              <a:rPr lang="en-US" dirty="0"/>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Obtain a </a:t>
            </a:r>
            <a:r>
              <a:rPr lang="en-US" b="1" dirty="0"/>
              <a:t>media release form</a:t>
            </a:r>
            <a:r>
              <a:rPr lang="en-US" dirty="0"/>
              <a:t> from all people in photos that your team has taken!</a:t>
            </a:r>
          </a:p>
          <a:p>
            <a:r>
              <a:rPr lang="en-US" dirty="0"/>
              <a:t>All image sources should be </a:t>
            </a:r>
            <a:r>
              <a:rPr lang="en-US" b="1" dirty="0"/>
              <a:t>cited using a consistent format </a:t>
            </a:r>
            <a:r>
              <a:rPr lang="en-US" dirty="0"/>
              <a:t>and should be </a:t>
            </a:r>
            <a:r>
              <a:rPr lang="en-US" b="1" dirty="0"/>
              <a:t>visible</a:t>
            </a:r>
            <a:r>
              <a:rPr lang="en-US" dirty="0"/>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t>You may </a:t>
            </a:r>
            <a:r>
              <a:rPr lang="en-US" b="1" dirty="0"/>
              <a:t>only</a:t>
            </a:r>
            <a:r>
              <a:rPr lang="en-US" dirty="0"/>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t>Keep all images and text boxes </a:t>
            </a:r>
            <a:r>
              <a:rPr lang="en-US" b="1" dirty="0"/>
              <a:t>editable</a:t>
            </a:r>
            <a:r>
              <a:rPr lang="en-US" dirty="0"/>
              <a:t>, including individual elements of flowcharts.</a:t>
            </a:r>
          </a:p>
          <a:p>
            <a:r>
              <a:rPr lang="en-US" dirty="0"/>
              <a:t>Background images are </a:t>
            </a:r>
            <a:r>
              <a:rPr lang="en-US" b="1" dirty="0"/>
              <a:t>discouraged</a:t>
            </a:r>
            <a:r>
              <a:rPr lang="en-US" dirty="0"/>
              <a:t>.  If you use one, make sure that your text remains </a:t>
            </a:r>
            <a:r>
              <a:rPr lang="en-US" b="1" dirty="0"/>
              <a:t>clear</a:t>
            </a:r>
            <a:r>
              <a:rPr lang="en-US" dirty="0"/>
              <a:t> and </a:t>
            </a:r>
            <a:r>
              <a:rPr lang="en-US" b="1" dirty="0"/>
              <a:t>legible</a:t>
            </a:r>
            <a:r>
              <a:rPr lang="en-US" dirty="0"/>
              <a:t>.</a:t>
            </a:r>
          </a:p>
        </p:txBody>
      </p:sp>
      <p:sp>
        <p:nvSpPr>
          <p:cNvPr id="3" name="Text Placeholder 2"/>
          <p:cNvSpPr>
            <a:spLocks noGrp="1"/>
          </p:cNvSpPr>
          <p:nvPr>
            <p:ph type="body" sz="quarter" idx="16"/>
          </p:nvPr>
        </p:nvSpPr>
        <p:spPr>
          <a:xfrm>
            <a:off x="1609920" y="1807450"/>
            <a:ext cx="3938015" cy="3339217"/>
          </a:xfrm>
        </p:spPr>
        <p:txBody>
          <a:bodyPr/>
          <a:lstStyle/>
          <a:p>
            <a:r>
              <a:rPr lang="en-US" dirty="0"/>
              <a:t>Please </a:t>
            </a:r>
            <a:r>
              <a:rPr lang="en-US" b="1" dirty="0"/>
              <a:t>do not </a:t>
            </a:r>
            <a:r>
              <a:rPr lang="en-US" dirty="0"/>
              <a:t>include the image URL in the source text box but rather place it in the </a:t>
            </a:r>
            <a:r>
              <a:rPr lang="en-US" b="1" dirty="0"/>
              <a:t>notes section</a:t>
            </a:r>
            <a:r>
              <a:rPr lang="en-US" dirty="0"/>
              <a:t> below (see slides 2, 3, and 4).</a:t>
            </a:r>
          </a:p>
          <a:p>
            <a:r>
              <a:rPr lang="en-US" dirty="0"/>
              <a:t>If you use a border for your images include it on all photographs to keep your presentation </a:t>
            </a:r>
            <a:r>
              <a:rPr lang="en-US" b="1" dirty="0"/>
              <a:t>consistent</a:t>
            </a:r>
            <a:r>
              <a:rPr lang="en-US" dirty="0"/>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964035"/>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2111</TotalTime>
  <Words>1178</Words>
  <Application>Microsoft Office PowerPoint</Application>
  <PresentationFormat>Widescreen</PresentationFormat>
  <Paragraphs>116</Paragraphs>
  <Slides>11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Century Gothic</vt:lpstr>
      <vt:lpstr>Webdings</vt:lpstr>
      <vt:lpstr>Wingdings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Leah Kucera</cp:lastModifiedBy>
  <cp:revision>139</cp:revision>
  <dcterms:created xsi:type="dcterms:W3CDTF">2017-05-15T13:42:39Z</dcterms:created>
  <dcterms:modified xsi:type="dcterms:W3CDTF">2018-02-06T22:21:50Z</dcterms:modified>
</cp:coreProperties>
</file>