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2CA3711-C0A6-4D83-9206-85317A04FD5A}">
          <p14:sldIdLst>
            <p14:sldId id="266"/>
          </p14:sldIdLst>
        </p14:section>
      </p14:sectionLst>
    </p:ext>
    <p:ext uri="{EFAFB233-063F-42B5-8137-9DF3F51BA10A}">
      <p15:sldGuideLst xmlns:p15="http://schemas.microsoft.com/office/powerpoint/2012/main">
        <p15:guide id="1" pos="5400" userDrawn="1">
          <p15:clr>
            <a:srgbClr val="A4A3A4"/>
          </p15:clr>
        </p15:guide>
        <p15:guide id="2" orient="horz" pos="11520">
          <p15:clr>
            <a:srgbClr val="A4A3A4"/>
          </p15:clr>
        </p15:guide>
        <p15:guide id="3" orient="horz" pos="11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yl-Ann Winstead" initials="DW" lastIdx="14" clrIdx="0"/>
  <p:cmAuthor id="1" name="Emma Baghel" initials="EB" lastIdx="2" clrIdx="1"/>
  <p:cmAuthor id="2" name="William Schick" initials="W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586991"/>
    <a:srgbClr val="73A9DB"/>
    <a:srgbClr val="94A3D3"/>
    <a:srgbClr val="2F8AB4"/>
    <a:srgbClr val="C15442"/>
    <a:srgbClr val="52B37B"/>
    <a:srgbClr val="218754"/>
    <a:srgbClr val="EA7845"/>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01" autoAdjust="0"/>
    <p:restoredTop sz="96937" autoAdjust="0"/>
  </p:normalViewPr>
  <p:slideViewPr>
    <p:cSldViewPr snapToGrid="0">
      <p:cViewPr>
        <p:scale>
          <a:sx n="30" d="100"/>
          <a:sy n="30" d="100"/>
        </p:scale>
        <p:origin x="2694" y="-1350"/>
      </p:cViewPr>
      <p:guideLst>
        <p:guide pos="5400"/>
        <p:guide orient="horz" pos="11520"/>
        <p:guide orient="horz" pos="11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C8149-DF14-4A7D-B757-8C983051E5A5}" type="datetimeFigureOut">
              <a:rPr lang="en-US" smtClean="0"/>
              <a:t>8/4/2016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9E535-10DD-4CE4-B53C-2A9935158F09}" type="slidenum">
              <a:rPr lang="en-US" smtClean="0"/>
              <a:t>‹#›</a:t>
            </a:fld>
            <a:endParaRPr lang="en-US"/>
          </a:p>
        </p:txBody>
      </p:sp>
    </p:spTree>
    <p:extLst>
      <p:ext uri="{BB962C8B-B14F-4D97-AF65-F5344CB8AC3E}">
        <p14:creationId xmlns:p14="http://schemas.microsoft.com/office/powerpoint/2010/main" val="288644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57762" y="765174"/>
            <a:ext cx="2859887" cy="2368551"/>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jpg"/><Relationship Id="rId21" Type="http://schemas.openxmlformats.org/officeDocument/2006/relationships/image" Target="../media/image42.emf"/><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image" Target="../media/image23.jpeg"/><Relationship Id="rId16" Type="http://schemas.openxmlformats.org/officeDocument/2006/relationships/image" Target="../media/image37.png"/><Relationship Id="rId20" Type="http://schemas.openxmlformats.org/officeDocument/2006/relationships/image" Target="../media/image41.emf"/><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jpeg"/><Relationship Id="rId19" Type="http://schemas.openxmlformats.org/officeDocument/2006/relationships/image" Target="../media/image40.emf"/><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Maggi\MaxEntFinal_boldl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043" y="22773381"/>
            <a:ext cx="5458259" cy="7063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076" y="22832837"/>
            <a:ext cx="5391536" cy="6977281"/>
          </a:xfrm>
          <a:prstGeom prst="rect">
            <a:avLst/>
          </a:prstGeom>
          <a:ln>
            <a:solidFill>
              <a:schemeClr val="tx1"/>
            </a:solidFill>
          </a:ln>
        </p:spPr>
      </p:pic>
      <p:sp>
        <p:nvSpPr>
          <p:cNvPr id="213" name="Right Arrow 212"/>
          <p:cNvSpPr/>
          <p:nvPr/>
        </p:nvSpPr>
        <p:spPr>
          <a:xfrm>
            <a:off x="10331415" y="17311729"/>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214" name="Right Arrow 213"/>
          <p:cNvSpPr/>
          <p:nvPr/>
        </p:nvSpPr>
        <p:spPr>
          <a:xfrm>
            <a:off x="10337080" y="20355048"/>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215" name="Right Arrow 214"/>
          <p:cNvSpPr/>
          <p:nvPr/>
        </p:nvSpPr>
        <p:spPr>
          <a:xfrm>
            <a:off x="10329144" y="14244966"/>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212" name="Right Arrow 211"/>
          <p:cNvSpPr/>
          <p:nvPr/>
        </p:nvSpPr>
        <p:spPr>
          <a:xfrm>
            <a:off x="5307630" y="17301223"/>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211" name="Right Arrow 210"/>
          <p:cNvSpPr/>
          <p:nvPr/>
        </p:nvSpPr>
        <p:spPr>
          <a:xfrm>
            <a:off x="5322260" y="20344542"/>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164" name="Right Arrow 163"/>
          <p:cNvSpPr/>
          <p:nvPr/>
        </p:nvSpPr>
        <p:spPr>
          <a:xfrm>
            <a:off x="5314324" y="14234460"/>
            <a:ext cx="659212" cy="681555"/>
          </a:xfrm>
          <a:prstGeom prst="rightArrow">
            <a:avLst/>
          </a:prstGeom>
          <a:gradFill flip="none" rotWithShape="1">
            <a:gsLst>
              <a:gs pos="0">
                <a:srgbClr val="73A9DB">
                  <a:tint val="66000"/>
                  <a:satMod val="160000"/>
                </a:srgbClr>
              </a:gs>
              <a:gs pos="50000">
                <a:srgbClr val="73A9DB">
                  <a:tint val="44500"/>
                  <a:satMod val="160000"/>
                </a:srgbClr>
              </a:gs>
              <a:gs pos="100000">
                <a:srgbClr val="73A9DB">
                  <a:tint val="23500"/>
                  <a:satMod val="160000"/>
                </a:srgbClr>
              </a:gs>
            </a:gsLst>
            <a:path path="circle">
              <a:fillToRect l="100000" b="100000"/>
            </a:path>
            <a:tileRect t="-100000" r="-100000"/>
          </a:gradFill>
          <a:ln w="28575">
            <a:solidFill>
              <a:srgbClr val="586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6991"/>
              </a:solidFill>
            </a:endParaRPr>
          </a:p>
        </p:txBody>
      </p:sp>
      <p:sp>
        <p:nvSpPr>
          <p:cNvPr id="3" name="Text Placeholder 2"/>
          <p:cNvSpPr>
            <a:spLocks noGrp="1"/>
          </p:cNvSpPr>
          <p:nvPr>
            <p:ph type="body" sz="quarter" idx="11"/>
          </p:nvPr>
        </p:nvSpPr>
        <p:spPr>
          <a:xfrm>
            <a:off x="4009644" y="827157"/>
            <a:ext cx="19412712" cy="2069432"/>
          </a:xfrm>
        </p:spPr>
        <p:txBody>
          <a:bodyPr anchor="ctr"/>
          <a:lstStyle/>
          <a:p>
            <a:r>
              <a:rPr lang="en-US" dirty="0" smtClean="0"/>
              <a:t>Assessing Landslide Characteristics and Developing Susceptibility and Exposure Maps in Malawi</a:t>
            </a:r>
            <a:endParaRPr lang="en-US" dirty="0"/>
          </a:p>
        </p:txBody>
      </p:sp>
      <p:sp>
        <p:nvSpPr>
          <p:cNvPr id="2" name="Text Placeholder 1"/>
          <p:cNvSpPr>
            <a:spLocks noGrp="1"/>
          </p:cNvSpPr>
          <p:nvPr>
            <p:ph type="body" sz="quarter" idx="10"/>
          </p:nvPr>
        </p:nvSpPr>
        <p:spPr>
          <a:xfrm rot="16200000">
            <a:off x="11406688" y="18226885"/>
            <a:ext cx="28438686" cy="2314074"/>
          </a:xfrm>
        </p:spPr>
        <p:txBody>
          <a:bodyPr/>
          <a:lstStyle/>
          <a:p>
            <a:r>
              <a:rPr lang="en-US" b="1" dirty="0"/>
              <a:t>East Africa </a:t>
            </a:r>
            <a:r>
              <a:rPr lang="en-US" dirty="0"/>
              <a:t>Disasters II</a:t>
            </a:r>
          </a:p>
        </p:txBody>
      </p:sp>
      <p:sp>
        <p:nvSpPr>
          <p:cNvPr id="9" name="Text Placeholder 16"/>
          <p:cNvSpPr txBox="1">
            <a:spLocks/>
          </p:cNvSpPr>
          <p:nvPr/>
        </p:nvSpPr>
        <p:spPr>
          <a:xfrm>
            <a:off x="668576" y="3322142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rgbClr val="595555"/>
                </a:solidFill>
              </a:rPr>
              <a:t>Maggi Klug</a:t>
            </a:r>
          </a:p>
          <a:p>
            <a:pPr algn="ctr">
              <a:lnSpc>
                <a:spcPct val="100000"/>
              </a:lnSpc>
              <a:spcBef>
                <a:spcPts val="0"/>
              </a:spcBef>
            </a:pPr>
            <a:r>
              <a:rPr lang="en-US" i="1" dirty="0" smtClean="0">
                <a:solidFill>
                  <a:srgbClr val="595555"/>
                </a:solidFill>
              </a:rPr>
              <a:t>Project Lead</a:t>
            </a:r>
          </a:p>
        </p:txBody>
      </p:sp>
      <p:sp>
        <p:nvSpPr>
          <p:cNvPr id="10" name="Text Placeholder 16"/>
          <p:cNvSpPr txBox="1">
            <a:spLocks/>
          </p:cNvSpPr>
          <p:nvPr/>
        </p:nvSpPr>
        <p:spPr>
          <a:xfrm>
            <a:off x="8896032" y="30618498"/>
            <a:ext cx="6645115" cy="37667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595555"/>
                </a:solidFill>
              </a:rPr>
              <a:t>Regional Centre for Mapping of Resources for Development (RCMRD)</a:t>
            </a:r>
          </a:p>
          <a:p>
            <a:r>
              <a:rPr lang="en-US" dirty="0" smtClean="0">
                <a:solidFill>
                  <a:srgbClr val="595555"/>
                </a:solidFill>
              </a:rPr>
              <a:t>NASA SERVIR Coordination office at NASA MSFC</a:t>
            </a:r>
          </a:p>
          <a:p>
            <a:r>
              <a:rPr lang="en-US" dirty="0" smtClean="0">
                <a:solidFill>
                  <a:srgbClr val="595555"/>
                </a:solidFill>
              </a:rPr>
              <a:t>NASA SERVIR Applied Sciences Team at NASA GSFC</a:t>
            </a:r>
          </a:p>
          <a:p>
            <a:endParaRPr lang="en-US" dirty="0" smtClean="0">
              <a:solidFill>
                <a:srgbClr val="595555"/>
              </a:solidFill>
            </a:endParaRPr>
          </a:p>
        </p:txBody>
      </p:sp>
      <p:sp>
        <p:nvSpPr>
          <p:cNvPr id="11" name="Text Placeholder 16"/>
          <p:cNvSpPr txBox="1">
            <a:spLocks/>
          </p:cNvSpPr>
          <p:nvPr/>
        </p:nvSpPr>
        <p:spPr>
          <a:xfrm>
            <a:off x="15870496" y="30643644"/>
            <a:ext cx="8418253" cy="37733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595555"/>
                </a:solidFill>
              </a:rPr>
              <a:t>The East Africa Disasters II team would like to </a:t>
            </a:r>
            <a:r>
              <a:rPr lang="en-US" dirty="0" smtClean="0">
                <a:solidFill>
                  <a:srgbClr val="595555"/>
                </a:solidFill>
              </a:rPr>
              <a:t>acknowledge </a:t>
            </a:r>
            <a:r>
              <a:rPr lang="en-US" b="1" dirty="0" smtClean="0">
                <a:solidFill>
                  <a:srgbClr val="595555"/>
                </a:solidFill>
              </a:rPr>
              <a:t>Dr</a:t>
            </a:r>
            <a:r>
              <a:rPr lang="en-US" b="1" dirty="0">
                <a:solidFill>
                  <a:srgbClr val="595555"/>
                </a:solidFill>
              </a:rPr>
              <a:t>. Jeffrey </a:t>
            </a:r>
            <a:r>
              <a:rPr lang="en-US" b="1" dirty="0" err="1">
                <a:solidFill>
                  <a:srgbClr val="595555"/>
                </a:solidFill>
              </a:rPr>
              <a:t>Luvall</a:t>
            </a:r>
            <a:r>
              <a:rPr lang="en-US" dirty="0">
                <a:solidFill>
                  <a:srgbClr val="595555"/>
                </a:solidFill>
              </a:rPr>
              <a:t>,</a:t>
            </a:r>
            <a:r>
              <a:rPr lang="en-US" b="1" dirty="0">
                <a:solidFill>
                  <a:srgbClr val="595555"/>
                </a:solidFill>
              </a:rPr>
              <a:t> Dr. Robert Griffin</a:t>
            </a:r>
            <a:r>
              <a:rPr lang="en-US" dirty="0">
                <a:solidFill>
                  <a:srgbClr val="595555"/>
                </a:solidFill>
              </a:rPr>
              <a:t>, and </a:t>
            </a:r>
            <a:r>
              <a:rPr lang="en-US" b="1" dirty="0">
                <a:solidFill>
                  <a:srgbClr val="595555"/>
                </a:solidFill>
              </a:rPr>
              <a:t>Eric </a:t>
            </a:r>
            <a:r>
              <a:rPr lang="en-US" b="1" dirty="0" smtClean="0">
                <a:solidFill>
                  <a:srgbClr val="595555"/>
                </a:solidFill>
              </a:rPr>
              <a:t>Anderson </a:t>
            </a:r>
            <a:r>
              <a:rPr lang="en-US" dirty="0" smtClean="0">
                <a:solidFill>
                  <a:srgbClr val="595555"/>
                </a:solidFill>
              </a:rPr>
              <a:t>for </a:t>
            </a:r>
            <a:r>
              <a:rPr lang="en-US" dirty="0">
                <a:solidFill>
                  <a:srgbClr val="595555"/>
                </a:solidFill>
              </a:rPr>
              <a:t>providing guidance and support throughout this </a:t>
            </a:r>
            <a:r>
              <a:rPr lang="en-US" dirty="0" smtClean="0">
                <a:solidFill>
                  <a:srgbClr val="595555"/>
                </a:solidFill>
              </a:rPr>
              <a:t>project. </a:t>
            </a:r>
            <a:endParaRPr lang="en-US" dirty="0">
              <a:solidFill>
                <a:srgbClr val="595555"/>
              </a:solidFill>
            </a:endParaRPr>
          </a:p>
          <a:p>
            <a:pPr algn="just"/>
            <a:r>
              <a:rPr lang="en-US" dirty="0" smtClean="0">
                <a:solidFill>
                  <a:srgbClr val="595555"/>
                </a:solidFill>
              </a:rPr>
              <a:t>Additionally, the team thanks </a:t>
            </a:r>
            <a:r>
              <a:rPr lang="en-US" b="1" dirty="0" smtClean="0">
                <a:solidFill>
                  <a:srgbClr val="595555"/>
                </a:solidFill>
              </a:rPr>
              <a:t>Leigh Sinclair</a:t>
            </a:r>
            <a:r>
              <a:rPr lang="en-US" dirty="0" smtClean="0">
                <a:solidFill>
                  <a:srgbClr val="595555"/>
                </a:solidFill>
              </a:rPr>
              <a:t>, </a:t>
            </a:r>
            <a:r>
              <a:rPr lang="en-US" b="1" dirty="0" smtClean="0">
                <a:solidFill>
                  <a:srgbClr val="595555"/>
                </a:solidFill>
              </a:rPr>
              <a:t>Daryl Ann Winstead</a:t>
            </a:r>
            <a:r>
              <a:rPr lang="en-US" dirty="0" smtClean="0">
                <a:solidFill>
                  <a:srgbClr val="595555"/>
                </a:solidFill>
              </a:rPr>
              <a:t>, </a:t>
            </a:r>
            <a:r>
              <a:rPr lang="en-US" b="1" dirty="0" err="1" smtClean="0">
                <a:solidFill>
                  <a:srgbClr val="595555"/>
                </a:solidFill>
              </a:rPr>
              <a:t>Padraic</a:t>
            </a:r>
            <a:r>
              <a:rPr lang="en-US" b="1" dirty="0" smtClean="0">
                <a:solidFill>
                  <a:srgbClr val="595555"/>
                </a:solidFill>
              </a:rPr>
              <a:t> Connor</a:t>
            </a:r>
            <a:r>
              <a:rPr lang="en-US" dirty="0" smtClean="0">
                <a:solidFill>
                  <a:srgbClr val="595555"/>
                </a:solidFill>
              </a:rPr>
              <a:t>, </a:t>
            </a:r>
            <a:r>
              <a:rPr lang="en-US" b="1" dirty="0" smtClean="0">
                <a:solidFill>
                  <a:srgbClr val="595555"/>
                </a:solidFill>
              </a:rPr>
              <a:t>Tyler Finley</a:t>
            </a:r>
            <a:r>
              <a:rPr lang="en-US" dirty="0" smtClean="0">
                <a:solidFill>
                  <a:srgbClr val="595555"/>
                </a:solidFill>
              </a:rPr>
              <a:t>, and </a:t>
            </a:r>
            <a:r>
              <a:rPr lang="en-US" b="1" dirty="0" smtClean="0">
                <a:solidFill>
                  <a:srgbClr val="595555"/>
                </a:solidFill>
              </a:rPr>
              <a:t>Jeanné le Roux </a:t>
            </a:r>
            <a:r>
              <a:rPr lang="en-US" dirty="0" smtClean="0">
                <a:solidFill>
                  <a:srgbClr val="595555"/>
                </a:solidFill>
              </a:rPr>
              <a:t>for their guidance and previous contributions to the project.</a:t>
            </a:r>
            <a:endParaRPr lang="en-US" sz="2400" dirty="0">
              <a:solidFill>
                <a:srgbClr val="595555"/>
              </a:solidFill>
              <a:ea typeface="Questrial"/>
              <a:cs typeface="Arial" panose="020B0604020202020204" pitchFamily="34" charset="0"/>
              <a:sym typeface="Questrial"/>
            </a:endParaRPr>
          </a:p>
          <a:p>
            <a:r>
              <a:rPr lang="en-US" sz="1400" i="1" dirty="0">
                <a:solidFill>
                  <a:srgbClr val="595555"/>
                </a:solidFill>
              </a:rPr>
              <a:t>Any opinions,  findings, and conclusions or recommendations expressed in this material are those of the author(s) and do not necessarily reflect the views of the National Aeronautics and Space Administration.</a:t>
            </a:r>
            <a:r>
              <a:rPr lang="en-US" sz="1400" i="1" dirty="0">
                <a:solidFill>
                  <a:srgbClr val="595555"/>
                </a:solidFill>
                <a:cs typeface="Arial" panose="020B0604020202020204" pitchFamily="34" charset="0"/>
                <a:sym typeface="Questrial"/>
              </a:rPr>
              <a:t> </a:t>
            </a:r>
            <a:r>
              <a:rPr lang="en-US" sz="1400" i="1" dirty="0" smtClean="0">
                <a:solidFill>
                  <a:srgbClr val="595555"/>
                </a:solidFill>
                <a:ea typeface="Questrial"/>
                <a:cs typeface="Arial" panose="020B0604020202020204" pitchFamily="34" charset="0"/>
                <a:sym typeface="Questrial"/>
              </a:rPr>
              <a:t>This </a:t>
            </a:r>
            <a:r>
              <a:rPr lang="en-US" sz="1400" i="1" dirty="0">
                <a:solidFill>
                  <a:srgbClr val="595555"/>
                </a:solidFill>
                <a:ea typeface="Questrial"/>
                <a:cs typeface="Arial" panose="020B0604020202020204" pitchFamily="34" charset="0"/>
                <a:sym typeface="Questrial"/>
              </a:rPr>
              <a:t>material is based upon work supported by NASA through contract NNL11AA00B and cooperative agreement NNX14AB60A</a:t>
            </a:r>
            <a:r>
              <a:rPr lang="en-US" sz="1400" i="1" dirty="0" smtClean="0">
                <a:solidFill>
                  <a:srgbClr val="595555"/>
                </a:solidFill>
                <a:ea typeface="Questrial"/>
                <a:cs typeface="Arial" panose="020B0604020202020204" pitchFamily="34" charset="0"/>
                <a:sym typeface="Questrial"/>
              </a:rPr>
              <a:t>.</a:t>
            </a:r>
            <a:endParaRPr lang="en-US" sz="1400" i="1" dirty="0">
              <a:solidFill>
                <a:srgbClr val="595555"/>
              </a:solidFill>
            </a:endParaRPr>
          </a:p>
        </p:txBody>
      </p:sp>
      <p:sp>
        <p:nvSpPr>
          <p:cNvPr id="13" name="Text Placeholder 16"/>
          <p:cNvSpPr txBox="1">
            <a:spLocks/>
          </p:cNvSpPr>
          <p:nvPr/>
        </p:nvSpPr>
        <p:spPr>
          <a:xfrm>
            <a:off x="12780981" y="10502402"/>
            <a:ext cx="8207385"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14" name="Text Placeholder 16"/>
          <p:cNvSpPr txBox="1">
            <a:spLocks/>
          </p:cNvSpPr>
          <p:nvPr/>
        </p:nvSpPr>
        <p:spPr>
          <a:xfrm>
            <a:off x="22115609" y="21963287"/>
            <a:ext cx="2342884" cy="4074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rgbClr val="595555"/>
                </a:solidFill>
              </a:rPr>
              <a:t>SRTM - V3  C - Band</a:t>
            </a:r>
          </a:p>
        </p:txBody>
      </p:sp>
      <p:sp>
        <p:nvSpPr>
          <p:cNvPr id="6" name="Text Placeholder 16"/>
          <p:cNvSpPr txBox="1">
            <a:spLocks/>
          </p:cNvSpPr>
          <p:nvPr/>
        </p:nvSpPr>
        <p:spPr>
          <a:xfrm>
            <a:off x="914400" y="5447353"/>
            <a:ext cx="11380829" cy="559566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15" name="Text Placeholder 16"/>
          <p:cNvSpPr txBox="1">
            <a:spLocks/>
          </p:cNvSpPr>
          <p:nvPr/>
        </p:nvSpPr>
        <p:spPr>
          <a:xfrm>
            <a:off x="15763852" y="5396188"/>
            <a:ext cx="9146877" cy="41442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600"/>
              </a:spcBef>
              <a:buClr>
                <a:srgbClr val="57688F"/>
              </a:buClr>
            </a:pPr>
            <a:r>
              <a:rPr lang="en-US" b="1" dirty="0" smtClean="0">
                <a:solidFill>
                  <a:srgbClr val="586991"/>
                </a:solidFill>
              </a:rPr>
              <a:t>Update</a:t>
            </a:r>
            <a:r>
              <a:rPr lang="en-US" dirty="0" smtClean="0">
                <a:solidFill>
                  <a:srgbClr val="586991"/>
                </a:solidFill>
              </a:rPr>
              <a:t> </a:t>
            </a:r>
            <a:r>
              <a:rPr lang="en-US" dirty="0" smtClean="0">
                <a:solidFill>
                  <a:schemeClr val="tx1">
                    <a:lumMod val="75000"/>
                  </a:schemeClr>
                </a:solidFill>
              </a:rPr>
              <a:t>SERVIR’s Global Landslide Catalog (GLC) with new landslide points for Malawi using Google Earth Imagery</a:t>
            </a:r>
          </a:p>
          <a:p>
            <a:pPr marL="347663" indent="-347663" algn="just">
              <a:spcBef>
                <a:spcPts val="600"/>
              </a:spcBef>
              <a:buClr>
                <a:srgbClr val="57688F"/>
              </a:buClr>
            </a:pPr>
            <a:r>
              <a:rPr lang="en-US" b="1" dirty="0" smtClean="0">
                <a:solidFill>
                  <a:srgbClr val="586991"/>
                </a:solidFill>
              </a:rPr>
              <a:t>Create</a:t>
            </a:r>
            <a:r>
              <a:rPr lang="en-US" dirty="0" smtClean="0">
                <a:solidFill>
                  <a:schemeClr val="tx1">
                    <a:lumMod val="75000"/>
                  </a:schemeClr>
                </a:solidFill>
              </a:rPr>
              <a:t> </a:t>
            </a:r>
            <a:r>
              <a:rPr lang="en-US" dirty="0" smtClean="0">
                <a:solidFill>
                  <a:srgbClr val="595555"/>
                </a:solidFill>
              </a:rPr>
              <a:t>susceptibility and exposure maps for the study period using variables that contribute to landslides and the aforementioned landslide points in the MaxEnt and Fuzzy Logic models</a:t>
            </a:r>
          </a:p>
          <a:p>
            <a:pPr marL="347663" indent="-347663" algn="just">
              <a:spcBef>
                <a:spcPts val="600"/>
              </a:spcBef>
              <a:buClr>
                <a:srgbClr val="57688F"/>
              </a:buClr>
            </a:pPr>
            <a:r>
              <a:rPr lang="en-US" b="1" dirty="0" smtClean="0">
                <a:solidFill>
                  <a:srgbClr val="586991"/>
                </a:solidFill>
              </a:rPr>
              <a:t>Assess</a:t>
            </a:r>
            <a:r>
              <a:rPr lang="en-US" b="1" dirty="0" smtClean="0">
                <a:solidFill>
                  <a:schemeClr val="tx1">
                    <a:lumMod val="75000"/>
                  </a:schemeClr>
                </a:solidFill>
              </a:rPr>
              <a:t> </a:t>
            </a:r>
            <a:r>
              <a:rPr lang="en-US" dirty="0" smtClean="0">
                <a:solidFill>
                  <a:srgbClr val="595555"/>
                </a:solidFill>
              </a:rPr>
              <a:t>the accuracy of GPM and TRMM measurements in comparisons to CHIRPS 1.9 for total and extreme monthly rainfalls</a:t>
            </a:r>
            <a:endParaRPr lang="en-US" b="1" dirty="0" smtClean="0">
              <a:solidFill>
                <a:srgbClr val="595555"/>
              </a:solidFill>
            </a:endParaRPr>
          </a:p>
        </p:txBody>
      </p:sp>
      <p:sp>
        <p:nvSpPr>
          <p:cNvPr id="16" name="TextBox 1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Abstract</a:t>
            </a:r>
          </a:p>
        </p:txBody>
      </p:sp>
      <p:sp>
        <p:nvSpPr>
          <p:cNvPr id="23" name="TextBox 22"/>
          <p:cNvSpPr txBox="1"/>
          <p:nvPr/>
        </p:nvSpPr>
        <p:spPr>
          <a:xfrm>
            <a:off x="15763854" y="4488831"/>
            <a:ext cx="8229600" cy="769441"/>
          </a:xfrm>
          <a:prstGeom prst="rect">
            <a:avLst/>
          </a:prstGeom>
          <a:noFill/>
        </p:spPr>
        <p:txBody>
          <a:bodyPr wrap="square" rtlCol="0">
            <a:spAutoFit/>
          </a:bodyPr>
          <a:lstStyle/>
          <a:p>
            <a:r>
              <a:rPr lang="en-US" sz="4400" b="1" dirty="0" smtClean="0">
                <a:solidFill>
                  <a:srgbClr val="586991"/>
                </a:solidFill>
                <a:latin typeface="Century Gothic" panose="020B0502020202020204" pitchFamily="34" charset="0"/>
              </a:rPr>
              <a:t>Objectives</a:t>
            </a:r>
          </a:p>
        </p:txBody>
      </p:sp>
      <p:sp>
        <p:nvSpPr>
          <p:cNvPr id="24" name="TextBox 23"/>
          <p:cNvSpPr txBox="1"/>
          <p:nvPr/>
        </p:nvSpPr>
        <p:spPr>
          <a:xfrm>
            <a:off x="914400" y="11919722"/>
            <a:ext cx="6889531"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Methodology</a:t>
            </a:r>
          </a:p>
        </p:txBody>
      </p:sp>
      <p:sp>
        <p:nvSpPr>
          <p:cNvPr id="25" name="TextBox 24"/>
          <p:cNvSpPr txBox="1"/>
          <p:nvPr/>
        </p:nvSpPr>
        <p:spPr>
          <a:xfrm>
            <a:off x="15790914" y="9133810"/>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Study Area</a:t>
            </a:r>
          </a:p>
        </p:txBody>
      </p:sp>
      <p:sp>
        <p:nvSpPr>
          <p:cNvPr id="26" name="TextBox 25"/>
          <p:cNvSpPr txBox="1"/>
          <p:nvPr/>
        </p:nvSpPr>
        <p:spPr>
          <a:xfrm>
            <a:off x="15763256" y="19428759"/>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Earth Observations</a:t>
            </a:r>
          </a:p>
        </p:txBody>
      </p:sp>
      <p:sp>
        <p:nvSpPr>
          <p:cNvPr id="27" name="TextBox 26"/>
          <p:cNvSpPr txBox="1"/>
          <p:nvPr/>
        </p:nvSpPr>
        <p:spPr>
          <a:xfrm>
            <a:off x="914400" y="21989443"/>
            <a:ext cx="11550315"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Results</a:t>
            </a:r>
          </a:p>
        </p:txBody>
      </p:sp>
      <p:sp>
        <p:nvSpPr>
          <p:cNvPr id="28" name="TextBox 27"/>
          <p:cNvSpPr txBox="1"/>
          <p:nvPr/>
        </p:nvSpPr>
        <p:spPr>
          <a:xfrm>
            <a:off x="15749693" y="23274204"/>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Conclusions</a:t>
            </a:r>
          </a:p>
        </p:txBody>
      </p:sp>
      <p:sp>
        <p:nvSpPr>
          <p:cNvPr id="29" name="TextBox 28"/>
          <p:cNvSpPr txBox="1"/>
          <p:nvPr/>
        </p:nvSpPr>
        <p:spPr>
          <a:xfrm>
            <a:off x="15775938" y="29909935"/>
            <a:ext cx="8229600"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Acknowledgements</a:t>
            </a:r>
          </a:p>
        </p:txBody>
      </p:sp>
      <p:sp>
        <p:nvSpPr>
          <p:cNvPr id="30" name="TextBox 29"/>
          <p:cNvSpPr txBox="1"/>
          <p:nvPr/>
        </p:nvSpPr>
        <p:spPr>
          <a:xfrm>
            <a:off x="8875235" y="29904554"/>
            <a:ext cx="6665912"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Project Partners</a:t>
            </a:r>
          </a:p>
        </p:txBody>
      </p:sp>
      <p:sp>
        <p:nvSpPr>
          <p:cNvPr id="31" name="TextBox 30"/>
          <p:cNvSpPr txBox="1"/>
          <p:nvPr/>
        </p:nvSpPr>
        <p:spPr>
          <a:xfrm>
            <a:off x="874849" y="29923542"/>
            <a:ext cx="4542503" cy="769441"/>
          </a:xfrm>
          <a:prstGeom prst="rect">
            <a:avLst/>
          </a:prstGeom>
          <a:noFill/>
        </p:spPr>
        <p:txBody>
          <a:bodyPr wrap="square" rtlCol="0">
            <a:spAutoFit/>
          </a:bodyPr>
          <a:lstStyle/>
          <a:p>
            <a:r>
              <a:rPr lang="en-US" sz="4400" b="1" dirty="0" smtClean="0">
                <a:solidFill>
                  <a:srgbClr val="57688F"/>
                </a:solidFill>
                <a:latin typeface="Century Gothic" panose="020B0502020202020204" pitchFamily="34" charset="0"/>
              </a:rPr>
              <a:t>Team Members</a:t>
            </a:r>
          </a:p>
        </p:txBody>
      </p:sp>
      <p:sp>
        <p:nvSpPr>
          <p:cNvPr id="34" name="Text Placeholder 16"/>
          <p:cNvSpPr txBox="1">
            <a:spLocks/>
          </p:cNvSpPr>
          <p:nvPr/>
        </p:nvSpPr>
        <p:spPr>
          <a:xfrm>
            <a:off x="3240012" y="3323097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rgbClr val="595555"/>
                </a:solidFill>
              </a:rPr>
              <a:t>Max </a:t>
            </a:r>
            <a:r>
              <a:rPr lang="en-US" dirty="0">
                <a:solidFill>
                  <a:srgbClr val="595555"/>
                </a:solidFill>
              </a:rPr>
              <a:t/>
            </a:r>
            <a:br>
              <a:rPr lang="en-US" dirty="0">
                <a:solidFill>
                  <a:srgbClr val="595555"/>
                </a:solidFill>
              </a:rPr>
            </a:br>
            <a:r>
              <a:rPr lang="en-US" dirty="0" smtClean="0">
                <a:solidFill>
                  <a:srgbClr val="595555"/>
                </a:solidFill>
              </a:rPr>
              <a:t>Grossman</a:t>
            </a:r>
          </a:p>
        </p:txBody>
      </p:sp>
      <p:sp>
        <p:nvSpPr>
          <p:cNvPr id="36" name="Text Placeholder 16"/>
          <p:cNvSpPr txBox="1">
            <a:spLocks/>
          </p:cNvSpPr>
          <p:nvPr/>
        </p:nvSpPr>
        <p:spPr>
          <a:xfrm>
            <a:off x="5812845" y="3322147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rgbClr val="595555"/>
                </a:solidFill>
              </a:rPr>
              <a:t>Jordan </a:t>
            </a:r>
            <a:br>
              <a:rPr lang="en-US" dirty="0" smtClean="0">
                <a:solidFill>
                  <a:srgbClr val="595555"/>
                </a:solidFill>
              </a:rPr>
            </a:br>
            <a:r>
              <a:rPr lang="en-US" dirty="0" err="1" smtClean="0">
                <a:solidFill>
                  <a:srgbClr val="595555"/>
                </a:solidFill>
              </a:rPr>
              <a:t>Cissell</a:t>
            </a:r>
            <a:endParaRPr lang="en-US" dirty="0" smtClean="0">
              <a:solidFill>
                <a:srgbClr val="595555"/>
              </a:solidFill>
            </a:endParaRPr>
          </a:p>
        </p:txBody>
      </p:sp>
      <p:sp>
        <p:nvSpPr>
          <p:cNvPr id="32" name="Text Placeholder 16"/>
          <p:cNvSpPr txBox="1">
            <a:spLocks/>
          </p:cNvSpPr>
          <p:nvPr/>
        </p:nvSpPr>
        <p:spPr>
          <a:xfrm>
            <a:off x="1049849" y="28619314"/>
            <a:ext cx="9174477" cy="25573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35" name="TextBox 34"/>
          <p:cNvSpPr txBox="1"/>
          <p:nvPr/>
        </p:nvSpPr>
        <p:spPr>
          <a:xfrm>
            <a:off x="843099" y="34690141"/>
            <a:ext cx="18035451" cy="875615"/>
          </a:xfrm>
          <a:prstGeom prst="rect">
            <a:avLst/>
          </a:prstGeom>
          <a:noFill/>
        </p:spPr>
        <p:txBody>
          <a:bodyPr wrap="square" rtlCol="0">
            <a:noAutofit/>
          </a:bodyPr>
          <a:lstStyle/>
          <a:p>
            <a:r>
              <a:rPr lang="en-US" sz="4800" dirty="0" smtClean="0">
                <a:solidFill>
                  <a:schemeClr val="bg1"/>
                </a:solidFill>
                <a:latin typeface="+mj-lt"/>
              </a:rPr>
              <a:t>NASA Marshall Space Flight Center – Summer 2016</a:t>
            </a:r>
            <a:endParaRPr lang="en-US" sz="4800" dirty="0">
              <a:solidFill>
                <a:schemeClr val="bg1"/>
              </a:solidFill>
              <a:latin typeface="+mj-lt"/>
            </a:endParaRPr>
          </a:p>
        </p:txBody>
      </p:sp>
      <p:pic>
        <p:nvPicPr>
          <p:cNvPr id="1028" name="Picture 4"/>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385177" y="20214897"/>
            <a:ext cx="1609607" cy="177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030528" y="21788790"/>
            <a:ext cx="2190260" cy="109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5889" y="21523710"/>
            <a:ext cx="1799888" cy="153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0835889" y="22883920"/>
            <a:ext cx="1441420" cy="400110"/>
          </a:xfrm>
          <a:prstGeom prst="rect">
            <a:avLst/>
          </a:prstGeom>
          <a:noFill/>
        </p:spPr>
        <p:txBody>
          <a:bodyPr wrap="none" rtlCol="0">
            <a:spAutoFit/>
          </a:bodyPr>
          <a:lstStyle/>
          <a:p>
            <a:r>
              <a:rPr lang="en-US" sz="2000" dirty="0" smtClean="0">
                <a:solidFill>
                  <a:srgbClr val="595555"/>
                </a:solidFill>
              </a:rPr>
              <a:t>TRMM - PR</a:t>
            </a:r>
            <a:endParaRPr lang="en-US" sz="2000" dirty="0">
              <a:solidFill>
                <a:srgbClr val="595555"/>
              </a:solidFill>
            </a:endParaRPr>
          </a:p>
        </p:txBody>
      </p:sp>
      <p:pic>
        <p:nvPicPr>
          <p:cNvPr id="1031" name="Picture 7"/>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137710" y="20592240"/>
            <a:ext cx="1589154" cy="129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9054611" y="21889510"/>
            <a:ext cx="1672253" cy="400110"/>
          </a:xfrm>
          <a:prstGeom prst="rect">
            <a:avLst/>
          </a:prstGeom>
          <a:noFill/>
        </p:spPr>
        <p:txBody>
          <a:bodyPr wrap="none" rtlCol="0">
            <a:spAutoFit/>
          </a:bodyPr>
          <a:lstStyle/>
          <a:p>
            <a:r>
              <a:rPr lang="en-US" sz="2000" dirty="0" smtClean="0">
                <a:solidFill>
                  <a:srgbClr val="595555"/>
                </a:solidFill>
              </a:rPr>
              <a:t>Landsat 8-OLI</a:t>
            </a:r>
            <a:endParaRPr lang="en-US" sz="2000" dirty="0">
              <a:solidFill>
                <a:srgbClr val="595555"/>
              </a:solidFill>
            </a:endParaRPr>
          </a:p>
        </p:txBody>
      </p:sp>
      <p:pic>
        <p:nvPicPr>
          <p:cNvPr id="43" name="Picture 2" descr="01 Landsat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2241" y="20071738"/>
            <a:ext cx="1810427" cy="174920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5908492" y="21881496"/>
            <a:ext cx="1603324" cy="400110"/>
          </a:xfrm>
          <a:prstGeom prst="rect">
            <a:avLst/>
          </a:prstGeom>
          <a:noFill/>
        </p:spPr>
        <p:txBody>
          <a:bodyPr wrap="none" rtlCol="0">
            <a:spAutoFit/>
          </a:bodyPr>
          <a:lstStyle/>
          <a:p>
            <a:r>
              <a:rPr lang="en-US" sz="2000" dirty="0" smtClean="0">
                <a:solidFill>
                  <a:srgbClr val="595555"/>
                </a:solidFill>
              </a:rPr>
              <a:t>Landsat 5-TM</a:t>
            </a:r>
            <a:endParaRPr lang="en-US" sz="2000" dirty="0">
              <a:solidFill>
                <a:srgbClr val="595555"/>
              </a:solidFill>
            </a:endParaRPr>
          </a:p>
        </p:txBody>
      </p:sp>
      <p:sp>
        <p:nvSpPr>
          <p:cNvPr id="33" name="TextBox 32"/>
          <p:cNvSpPr txBox="1"/>
          <p:nvPr/>
        </p:nvSpPr>
        <p:spPr>
          <a:xfrm>
            <a:off x="1076000" y="12699273"/>
            <a:ext cx="9885553" cy="584775"/>
          </a:xfrm>
          <a:prstGeom prst="rect">
            <a:avLst/>
          </a:prstGeom>
          <a:noFill/>
        </p:spPr>
        <p:txBody>
          <a:bodyPr wrap="square" rtlCol="0">
            <a:spAutoFit/>
          </a:bodyPr>
          <a:lstStyle/>
          <a:p>
            <a:pPr marL="514350" indent="-514350">
              <a:buAutoNum type="arabicParenR"/>
            </a:pPr>
            <a:r>
              <a:rPr lang="en-US" sz="3200" b="1" dirty="0" smtClean="0">
                <a:solidFill>
                  <a:srgbClr val="595555"/>
                </a:solidFill>
              </a:rPr>
              <a:t>Update Global Landslide Catalog</a:t>
            </a:r>
          </a:p>
        </p:txBody>
      </p:sp>
      <p:sp>
        <p:nvSpPr>
          <p:cNvPr id="37" name="TextBox 36"/>
          <p:cNvSpPr txBox="1"/>
          <p:nvPr/>
        </p:nvSpPr>
        <p:spPr>
          <a:xfrm>
            <a:off x="1024533" y="15810859"/>
            <a:ext cx="10101052" cy="584775"/>
          </a:xfrm>
          <a:prstGeom prst="rect">
            <a:avLst/>
          </a:prstGeom>
          <a:noFill/>
        </p:spPr>
        <p:txBody>
          <a:bodyPr wrap="square" rtlCol="0">
            <a:spAutoFit/>
          </a:bodyPr>
          <a:lstStyle/>
          <a:p>
            <a:r>
              <a:rPr lang="en-US" sz="3200" b="1" dirty="0" smtClean="0">
                <a:solidFill>
                  <a:srgbClr val="595555"/>
                </a:solidFill>
              </a:rPr>
              <a:t>2) Create Susceptibility and Exposure Maps </a:t>
            </a:r>
            <a:endParaRPr lang="en-US" sz="3200" b="1" dirty="0">
              <a:solidFill>
                <a:srgbClr val="595555"/>
              </a:solidFill>
            </a:endParaRPr>
          </a:p>
        </p:txBody>
      </p:sp>
      <p:sp>
        <p:nvSpPr>
          <p:cNvPr id="40" name="TextBox 39"/>
          <p:cNvSpPr txBox="1"/>
          <p:nvPr/>
        </p:nvSpPr>
        <p:spPr>
          <a:xfrm>
            <a:off x="944323" y="18890133"/>
            <a:ext cx="9872436" cy="584775"/>
          </a:xfrm>
          <a:prstGeom prst="rect">
            <a:avLst/>
          </a:prstGeom>
          <a:noFill/>
        </p:spPr>
        <p:txBody>
          <a:bodyPr wrap="square" rtlCol="0">
            <a:spAutoFit/>
          </a:bodyPr>
          <a:lstStyle/>
          <a:p>
            <a:r>
              <a:rPr lang="en-US" sz="3200" b="1" dirty="0" smtClean="0">
                <a:solidFill>
                  <a:srgbClr val="595555"/>
                </a:solidFill>
              </a:rPr>
              <a:t>3) Assess GPM and TRMM Measurements</a:t>
            </a:r>
          </a:p>
        </p:txBody>
      </p:sp>
      <p:grpSp>
        <p:nvGrpSpPr>
          <p:cNvPr id="12" name="Group 11"/>
          <p:cNvGrpSpPr/>
          <p:nvPr/>
        </p:nvGrpSpPr>
        <p:grpSpPr>
          <a:xfrm>
            <a:off x="1076000" y="30955917"/>
            <a:ext cx="2057404" cy="2057400"/>
            <a:chOff x="1076000" y="30955917"/>
            <a:chExt cx="2057404" cy="2057400"/>
          </a:xfrm>
        </p:grpSpPr>
        <p:pic>
          <p:nvPicPr>
            <p:cNvPr id="38" name="Picture 3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076000" y="30955917"/>
              <a:ext cx="2057404" cy="2057400"/>
            </a:xfrm>
            <a:prstGeom prst="rect">
              <a:avLst/>
            </a:prstGeom>
          </p:spPr>
        </p:pic>
        <p:pic>
          <p:nvPicPr>
            <p:cNvPr id="41"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91" t="8694" r="34227" b="309"/>
            <a:stretch/>
          </p:blipFill>
          <p:spPr bwMode="auto">
            <a:xfrm rot="5400000">
              <a:off x="1284104" y="31162291"/>
              <a:ext cx="1641196" cy="164465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p:nvPr/>
        </p:nvGrpSpPr>
        <p:grpSpPr>
          <a:xfrm>
            <a:off x="3677794" y="30955917"/>
            <a:ext cx="2057404" cy="2057400"/>
            <a:chOff x="3677794" y="30955917"/>
            <a:chExt cx="2057404" cy="2057400"/>
          </a:xfrm>
        </p:grpSpPr>
        <p:pic>
          <p:nvPicPr>
            <p:cNvPr id="4" name="Picture 3"/>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3677794" y="30955917"/>
              <a:ext cx="2057404" cy="2057400"/>
            </a:xfrm>
            <a:prstGeom prst="rect">
              <a:avLst/>
            </a:prstGeom>
          </p:spPr>
        </p:pic>
        <p:pic>
          <p:nvPicPr>
            <p:cNvPr id="42" name="Picture 5"/>
            <p:cNvPicPr>
              <a:picLocks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883536" y="31161657"/>
              <a:ext cx="1645920" cy="164592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Group 45"/>
          <p:cNvGrpSpPr/>
          <p:nvPr/>
        </p:nvGrpSpPr>
        <p:grpSpPr>
          <a:xfrm>
            <a:off x="6348723" y="30955917"/>
            <a:ext cx="2033302" cy="2057400"/>
            <a:chOff x="6348723" y="30955917"/>
            <a:chExt cx="2033302" cy="2057400"/>
          </a:xfrm>
        </p:grpSpPr>
        <p:pic>
          <p:nvPicPr>
            <p:cNvPr id="39" name="Picture 3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48723" y="30955917"/>
              <a:ext cx="2033302" cy="2057400"/>
            </a:xfrm>
            <a:prstGeom prst="rect">
              <a:avLst/>
            </a:prstGeom>
          </p:spPr>
        </p:pic>
        <p:pic>
          <p:nvPicPr>
            <p:cNvPr id="45" name="Picture 6"/>
            <p:cNvPicPr>
              <a:picLocks noChangeArrowheads="1"/>
            </p:cNvPicPr>
            <p:nvPr/>
          </p:nvPicPr>
          <p:blipFill rotWithShape="1">
            <a:blip r:embed="rId12" cstate="print">
              <a:extLst>
                <a:ext uri="{28A0092B-C50C-407E-A947-70E740481C1C}">
                  <a14:useLocalDpi xmlns:a14="http://schemas.microsoft.com/office/drawing/2010/main" val="0"/>
                </a:ext>
              </a:extLst>
            </a:blip>
            <a:srcRect l="64844" t="26198" r="649" b="47369"/>
            <a:stretch/>
          </p:blipFill>
          <p:spPr bwMode="auto">
            <a:xfrm>
              <a:off x="6562712" y="31164808"/>
              <a:ext cx="1605325" cy="163961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6" name="TextBox 55"/>
          <p:cNvSpPr txBox="1"/>
          <p:nvPr/>
        </p:nvSpPr>
        <p:spPr>
          <a:xfrm>
            <a:off x="1126407" y="17360533"/>
            <a:ext cx="4284146" cy="1508105"/>
          </a:xfrm>
          <a:prstGeom prst="rect">
            <a:avLst/>
          </a:prstGeom>
          <a:noFill/>
        </p:spPr>
        <p:txBody>
          <a:bodyPr wrap="square" rtlCol="0">
            <a:spAutoFit/>
          </a:bodyPr>
          <a:lstStyle/>
          <a:p>
            <a:r>
              <a:rPr lang="en-US" sz="2300" b="1" dirty="0" smtClean="0">
                <a:solidFill>
                  <a:srgbClr val="586991"/>
                </a:solidFill>
              </a:rPr>
              <a:t>Create</a:t>
            </a:r>
            <a:r>
              <a:rPr lang="en-US" sz="2300" dirty="0" smtClean="0"/>
              <a:t> </a:t>
            </a:r>
            <a:r>
              <a:rPr lang="en-US" sz="2300" dirty="0" smtClean="0">
                <a:solidFill>
                  <a:srgbClr val="595555"/>
                </a:solidFill>
              </a:rPr>
              <a:t>topography, land cover, soil type, and other landslide related datasets from NASA Earth observations.</a:t>
            </a:r>
            <a:endParaRPr lang="en-US" sz="2300" dirty="0">
              <a:solidFill>
                <a:srgbClr val="595555"/>
              </a:solidFill>
            </a:endParaRPr>
          </a:p>
        </p:txBody>
      </p:sp>
      <p:sp>
        <p:nvSpPr>
          <p:cNvPr id="102" name="TextBox 101"/>
          <p:cNvSpPr txBox="1"/>
          <p:nvPr/>
        </p:nvSpPr>
        <p:spPr>
          <a:xfrm>
            <a:off x="6146818" y="17352226"/>
            <a:ext cx="4190262" cy="1508105"/>
          </a:xfrm>
          <a:prstGeom prst="rect">
            <a:avLst/>
          </a:prstGeom>
          <a:noFill/>
        </p:spPr>
        <p:txBody>
          <a:bodyPr wrap="square" rtlCol="0">
            <a:spAutoFit/>
          </a:bodyPr>
          <a:lstStyle/>
          <a:p>
            <a:r>
              <a:rPr lang="en-US" sz="2300" b="1" dirty="0" smtClean="0">
                <a:solidFill>
                  <a:srgbClr val="586991"/>
                </a:solidFill>
              </a:rPr>
              <a:t>Extract</a:t>
            </a:r>
            <a:r>
              <a:rPr lang="en-US" sz="2300" dirty="0" smtClean="0">
                <a:solidFill>
                  <a:srgbClr val="586991"/>
                </a:solidFill>
              </a:rPr>
              <a:t> </a:t>
            </a:r>
            <a:r>
              <a:rPr lang="en-US" sz="2300" dirty="0" smtClean="0">
                <a:solidFill>
                  <a:srgbClr val="595555"/>
                </a:solidFill>
              </a:rPr>
              <a:t>dataset values at landslide points for fuzzy membership layers and use in fuzzy </a:t>
            </a:r>
            <a:r>
              <a:rPr lang="en-US" sz="2300" dirty="0">
                <a:solidFill>
                  <a:srgbClr val="595555"/>
                </a:solidFill>
              </a:rPr>
              <a:t>l</a:t>
            </a:r>
            <a:r>
              <a:rPr lang="en-US" sz="2300" dirty="0" smtClean="0">
                <a:solidFill>
                  <a:srgbClr val="595555"/>
                </a:solidFill>
              </a:rPr>
              <a:t>ogic model. </a:t>
            </a:r>
            <a:r>
              <a:rPr lang="en-US" sz="2300" b="1" dirty="0" smtClean="0">
                <a:solidFill>
                  <a:srgbClr val="586991"/>
                </a:solidFill>
              </a:rPr>
              <a:t>Test </a:t>
            </a:r>
            <a:r>
              <a:rPr lang="en-US" sz="2300" dirty="0" err="1" smtClean="0">
                <a:solidFill>
                  <a:srgbClr val="595555"/>
                </a:solidFill>
              </a:rPr>
              <a:t>MaxEnt</a:t>
            </a:r>
            <a:r>
              <a:rPr lang="en-US" sz="2300" dirty="0" smtClean="0">
                <a:solidFill>
                  <a:srgbClr val="595555"/>
                </a:solidFill>
              </a:rPr>
              <a:t> with points &amp; datasets.</a:t>
            </a:r>
            <a:endParaRPr lang="en-US" sz="2300" dirty="0">
              <a:solidFill>
                <a:srgbClr val="595555"/>
              </a:solidFill>
            </a:endParaRPr>
          </a:p>
        </p:txBody>
      </p:sp>
      <p:sp>
        <p:nvSpPr>
          <p:cNvPr id="106" name="TextBox 105"/>
          <p:cNvSpPr txBox="1"/>
          <p:nvPr/>
        </p:nvSpPr>
        <p:spPr>
          <a:xfrm>
            <a:off x="11174002" y="17352225"/>
            <a:ext cx="4229945" cy="1508105"/>
          </a:xfrm>
          <a:prstGeom prst="rect">
            <a:avLst/>
          </a:prstGeom>
          <a:noFill/>
        </p:spPr>
        <p:txBody>
          <a:bodyPr wrap="square" rtlCol="0">
            <a:spAutoFit/>
          </a:bodyPr>
          <a:lstStyle/>
          <a:p>
            <a:r>
              <a:rPr lang="en-US" sz="2300" b="1" dirty="0" smtClean="0">
                <a:solidFill>
                  <a:srgbClr val="586991"/>
                </a:solidFill>
              </a:rPr>
              <a:t>Generate</a:t>
            </a:r>
            <a:r>
              <a:rPr lang="en-US" sz="2300" dirty="0" smtClean="0"/>
              <a:t> </a:t>
            </a:r>
            <a:r>
              <a:rPr lang="en-US" sz="2300" dirty="0" smtClean="0">
                <a:solidFill>
                  <a:srgbClr val="595555"/>
                </a:solidFill>
              </a:rPr>
              <a:t>Landslide Susceptibility Map from model outputs. </a:t>
            </a:r>
            <a:r>
              <a:rPr lang="en-US" sz="2300" b="1" dirty="0" smtClean="0">
                <a:solidFill>
                  <a:srgbClr val="586991"/>
                </a:solidFill>
              </a:rPr>
              <a:t>Intersect</a:t>
            </a:r>
            <a:r>
              <a:rPr lang="en-US" sz="2300" dirty="0" smtClean="0">
                <a:solidFill>
                  <a:srgbClr val="586991"/>
                </a:solidFill>
              </a:rPr>
              <a:t> </a:t>
            </a:r>
            <a:r>
              <a:rPr lang="en-US" sz="2300" dirty="0" smtClean="0">
                <a:solidFill>
                  <a:srgbClr val="595555"/>
                </a:solidFill>
              </a:rPr>
              <a:t>map with population to create Landslide Exposure Map</a:t>
            </a:r>
            <a:r>
              <a:rPr lang="en-US" sz="2300" dirty="0" smtClean="0"/>
              <a:t>.</a:t>
            </a:r>
            <a:endParaRPr lang="en-US" sz="2300" dirty="0"/>
          </a:p>
        </p:txBody>
      </p:sp>
      <p:sp>
        <p:nvSpPr>
          <p:cNvPr id="127" name="Rounded Rectangle 126"/>
          <p:cNvSpPr/>
          <p:nvPr/>
        </p:nvSpPr>
        <p:spPr>
          <a:xfrm>
            <a:off x="995789" y="13341592"/>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TextBox 127"/>
          <p:cNvSpPr txBox="1"/>
          <p:nvPr/>
        </p:nvSpPr>
        <p:spPr>
          <a:xfrm>
            <a:off x="1120431" y="14290410"/>
            <a:ext cx="4240534" cy="800219"/>
          </a:xfrm>
          <a:prstGeom prst="rect">
            <a:avLst/>
          </a:prstGeom>
          <a:noFill/>
        </p:spPr>
        <p:txBody>
          <a:bodyPr wrap="square" rtlCol="0">
            <a:spAutoFit/>
          </a:bodyPr>
          <a:lstStyle/>
          <a:p>
            <a:r>
              <a:rPr lang="en-US" sz="2300" b="1" dirty="0" smtClean="0">
                <a:solidFill>
                  <a:srgbClr val="586991"/>
                </a:solidFill>
              </a:rPr>
              <a:t>Locate</a:t>
            </a:r>
            <a:r>
              <a:rPr lang="en-US" sz="2300" dirty="0" smtClean="0">
                <a:solidFill>
                  <a:srgbClr val="586991"/>
                </a:solidFill>
              </a:rPr>
              <a:t> </a:t>
            </a:r>
            <a:r>
              <a:rPr lang="en-US" sz="2300" dirty="0" smtClean="0">
                <a:solidFill>
                  <a:srgbClr val="595555"/>
                </a:solidFill>
              </a:rPr>
              <a:t>landslide points in Google Earth.</a:t>
            </a:r>
            <a:endParaRPr lang="en-US" sz="2300" dirty="0">
              <a:solidFill>
                <a:srgbClr val="595555"/>
              </a:solidFill>
            </a:endParaRPr>
          </a:p>
        </p:txBody>
      </p:sp>
      <p:sp>
        <p:nvSpPr>
          <p:cNvPr id="132" name="TextBox 131"/>
          <p:cNvSpPr txBox="1"/>
          <p:nvPr/>
        </p:nvSpPr>
        <p:spPr>
          <a:xfrm>
            <a:off x="6159824" y="14274960"/>
            <a:ext cx="4172960" cy="1154162"/>
          </a:xfrm>
          <a:prstGeom prst="rect">
            <a:avLst/>
          </a:prstGeom>
          <a:noFill/>
        </p:spPr>
        <p:txBody>
          <a:bodyPr wrap="square" rtlCol="0">
            <a:spAutoFit/>
          </a:bodyPr>
          <a:lstStyle/>
          <a:p>
            <a:r>
              <a:rPr lang="en-US" sz="2300" b="1" dirty="0" smtClean="0">
                <a:solidFill>
                  <a:srgbClr val="586991"/>
                </a:solidFill>
              </a:rPr>
              <a:t>Verify </a:t>
            </a:r>
            <a:r>
              <a:rPr lang="en-US" sz="2300" dirty="0" smtClean="0">
                <a:solidFill>
                  <a:srgbClr val="595555"/>
                </a:solidFill>
              </a:rPr>
              <a:t>landslide points and dates with news </a:t>
            </a:r>
            <a:r>
              <a:rPr lang="en-US" sz="2300" dirty="0">
                <a:solidFill>
                  <a:srgbClr val="595555"/>
                </a:solidFill>
              </a:rPr>
              <a:t>reports and journal </a:t>
            </a:r>
            <a:r>
              <a:rPr lang="en-US" sz="2300" dirty="0" smtClean="0">
                <a:solidFill>
                  <a:srgbClr val="595555"/>
                </a:solidFill>
              </a:rPr>
              <a:t>articles. </a:t>
            </a:r>
            <a:endParaRPr lang="en-US" sz="2300" dirty="0">
              <a:solidFill>
                <a:srgbClr val="595555"/>
              </a:solidFill>
            </a:endParaRPr>
          </a:p>
        </p:txBody>
      </p:sp>
      <p:sp>
        <p:nvSpPr>
          <p:cNvPr id="137" name="TextBox 136"/>
          <p:cNvSpPr txBox="1"/>
          <p:nvPr/>
        </p:nvSpPr>
        <p:spPr>
          <a:xfrm>
            <a:off x="11172875" y="14274985"/>
            <a:ext cx="4190329" cy="800219"/>
          </a:xfrm>
          <a:prstGeom prst="rect">
            <a:avLst/>
          </a:prstGeom>
          <a:noFill/>
        </p:spPr>
        <p:txBody>
          <a:bodyPr wrap="square" rtlCol="0">
            <a:spAutoFit/>
          </a:bodyPr>
          <a:lstStyle/>
          <a:p>
            <a:r>
              <a:rPr lang="en-US" sz="2300" b="1" dirty="0" smtClean="0">
                <a:solidFill>
                  <a:srgbClr val="586991"/>
                </a:solidFill>
              </a:rPr>
              <a:t>Publish</a:t>
            </a:r>
            <a:r>
              <a:rPr lang="en-US" sz="2300" dirty="0" smtClean="0"/>
              <a:t> </a:t>
            </a:r>
            <a:r>
              <a:rPr lang="en-US" sz="2300" dirty="0" smtClean="0">
                <a:solidFill>
                  <a:srgbClr val="595555"/>
                </a:solidFill>
              </a:rPr>
              <a:t>confirmed points to Global Landslide Catalog.</a:t>
            </a:r>
            <a:endParaRPr lang="en-US" sz="2300" dirty="0">
              <a:solidFill>
                <a:srgbClr val="595555"/>
              </a:solidFill>
            </a:endParaRPr>
          </a:p>
        </p:txBody>
      </p:sp>
      <p:sp>
        <p:nvSpPr>
          <p:cNvPr id="143" name="TextBox 142"/>
          <p:cNvSpPr txBox="1"/>
          <p:nvPr/>
        </p:nvSpPr>
        <p:spPr>
          <a:xfrm>
            <a:off x="1969865" y="19721494"/>
            <a:ext cx="3148744" cy="584775"/>
          </a:xfrm>
          <a:prstGeom prst="rect">
            <a:avLst/>
          </a:prstGeom>
          <a:noFill/>
        </p:spPr>
        <p:txBody>
          <a:bodyPr wrap="square" rtlCol="0">
            <a:spAutoFit/>
          </a:bodyPr>
          <a:lstStyle/>
          <a:p>
            <a:pPr algn="r"/>
            <a:r>
              <a:rPr lang="en-US" sz="3200" dirty="0" smtClean="0">
                <a:solidFill>
                  <a:srgbClr val="595555"/>
                </a:solidFill>
              </a:rPr>
              <a:t>Data Acquisition</a:t>
            </a:r>
            <a:endParaRPr lang="en-US" sz="3200" dirty="0">
              <a:solidFill>
                <a:srgbClr val="595555"/>
              </a:solidFill>
            </a:endParaRPr>
          </a:p>
        </p:txBody>
      </p:sp>
      <p:sp>
        <p:nvSpPr>
          <p:cNvPr id="145" name="TextBox 144"/>
          <p:cNvSpPr txBox="1"/>
          <p:nvPr/>
        </p:nvSpPr>
        <p:spPr>
          <a:xfrm>
            <a:off x="1134987" y="20444555"/>
            <a:ext cx="4085450" cy="1154162"/>
          </a:xfrm>
          <a:prstGeom prst="rect">
            <a:avLst/>
          </a:prstGeom>
          <a:noFill/>
        </p:spPr>
        <p:txBody>
          <a:bodyPr wrap="square" rtlCol="0">
            <a:spAutoFit/>
          </a:bodyPr>
          <a:lstStyle/>
          <a:p>
            <a:r>
              <a:rPr lang="en-US" sz="2300" b="1" dirty="0" smtClean="0">
                <a:solidFill>
                  <a:srgbClr val="586991"/>
                </a:solidFill>
              </a:rPr>
              <a:t>Download</a:t>
            </a:r>
            <a:r>
              <a:rPr lang="en-US" sz="2300" dirty="0" smtClean="0">
                <a:solidFill>
                  <a:srgbClr val="586991"/>
                </a:solidFill>
              </a:rPr>
              <a:t> </a:t>
            </a:r>
            <a:r>
              <a:rPr lang="en-US" sz="2300" dirty="0" smtClean="0">
                <a:solidFill>
                  <a:srgbClr val="595555"/>
                </a:solidFill>
              </a:rPr>
              <a:t>TRMM, GPM, and CHIRPS 1.9 data during TRMM and GPM overlap months.</a:t>
            </a:r>
            <a:endParaRPr lang="en-US" sz="2300" dirty="0">
              <a:solidFill>
                <a:srgbClr val="595555"/>
              </a:solidFill>
            </a:endParaRPr>
          </a:p>
        </p:txBody>
      </p:sp>
      <p:sp>
        <p:nvSpPr>
          <p:cNvPr id="147" name="TextBox 146"/>
          <p:cNvSpPr txBox="1"/>
          <p:nvPr/>
        </p:nvSpPr>
        <p:spPr>
          <a:xfrm>
            <a:off x="6859477" y="19722074"/>
            <a:ext cx="3276300" cy="584775"/>
          </a:xfrm>
          <a:prstGeom prst="rect">
            <a:avLst/>
          </a:prstGeom>
          <a:noFill/>
        </p:spPr>
        <p:txBody>
          <a:bodyPr wrap="square" rtlCol="0">
            <a:spAutoFit/>
          </a:bodyPr>
          <a:lstStyle/>
          <a:p>
            <a:pPr algn="r"/>
            <a:r>
              <a:rPr lang="en-US" sz="3200" dirty="0" smtClean="0">
                <a:solidFill>
                  <a:srgbClr val="595555"/>
                </a:solidFill>
              </a:rPr>
              <a:t>Data Processing</a:t>
            </a:r>
            <a:endParaRPr lang="en-US" sz="3200" dirty="0">
              <a:solidFill>
                <a:srgbClr val="595555"/>
              </a:solidFill>
            </a:endParaRPr>
          </a:p>
        </p:txBody>
      </p:sp>
      <p:sp>
        <p:nvSpPr>
          <p:cNvPr id="149" name="TextBox 148"/>
          <p:cNvSpPr txBox="1"/>
          <p:nvPr/>
        </p:nvSpPr>
        <p:spPr>
          <a:xfrm>
            <a:off x="6162692" y="20431986"/>
            <a:ext cx="4148203" cy="1154162"/>
          </a:xfrm>
          <a:prstGeom prst="rect">
            <a:avLst/>
          </a:prstGeom>
          <a:noFill/>
        </p:spPr>
        <p:txBody>
          <a:bodyPr wrap="square" rtlCol="0">
            <a:spAutoFit/>
          </a:bodyPr>
          <a:lstStyle/>
          <a:p>
            <a:r>
              <a:rPr lang="en-US" sz="2300" b="1" dirty="0" smtClean="0">
                <a:solidFill>
                  <a:srgbClr val="586991"/>
                </a:solidFill>
              </a:rPr>
              <a:t>Produce</a:t>
            </a:r>
            <a:r>
              <a:rPr lang="en-US" sz="2300" dirty="0" smtClean="0"/>
              <a:t> </a:t>
            </a:r>
            <a:r>
              <a:rPr lang="en-US" sz="2300" dirty="0" smtClean="0">
                <a:solidFill>
                  <a:srgbClr val="595555"/>
                </a:solidFill>
              </a:rPr>
              <a:t>datasets for entire sample, lower quartiles, and upper quartiles.</a:t>
            </a:r>
            <a:endParaRPr lang="en-US" sz="2300" dirty="0">
              <a:solidFill>
                <a:srgbClr val="595555"/>
              </a:solidFill>
            </a:endParaRPr>
          </a:p>
        </p:txBody>
      </p:sp>
      <p:sp>
        <p:nvSpPr>
          <p:cNvPr id="152" name="TextBox 151"/>
          <p:cNvSpPr txBox="1"/>
          <p:nvPr/>
        </p:nvSpPr>
        <p:spPr>
          <a:xfrm>
            <a:off x="12002645" y="19732705"/>
            <a:ext cx="3156739" cy="584775"/>
          </a:xfrm>
          <a:prstGeom prst="rect">
            <a:avLst/>
          </a:prstGeom>
          <a:noFill/>
        </p:spPr>
        <p:txBody>
          <a:bodyPr wrap="square" rtlCol="0">
            <a:spAutoFit/>
          </a:bodyPr>
          <a:lstStyle/>
          <a:p>
            <a:pPr algn="r"/>
            <a:r>
              <a:rPr lang="en-US" sz="3200" dirty="0" smtClean="0">
                <a:solidFill>
                  <a:srgbClr val="595555"/>
                </a:solidFill>
              </a:rPr>
              <a:t>Data Analysis</a:t>
            </a:r>
            <a:endParaRPr lang="en-US" sz="3200" dirty="0">
              <a:solidFill>
                <a:srgbClr val="595555"/>
              </a:solidFill>
            </a:endParaRPr>
          </a:p>
        </p:txBody>
      </p:sp>
      <p:sp>
        <p:nvSpPr>
          <p:cNvPr id="154" name="TextBox 153"/>
          <p:cNvSpPr txBox="1"/>
          <p:nvPr/>
        </p:nvSpPr>
        <p:spPr>
          <a:xfrm>
            <a:off x="11245968" y="20435570"/>
            <a:ext cx="4157980" cy="1154162"/>
          </a:xfrm>
          <a:prstGeom prst="rect">
            <a:avLst/>
          </a:prstGeom>
          <a:noFill/>
        </p:spPr>
        <p:txBody>
          <a:bodyPr wrap="square" rtlCol="0">
            <a:spAutoFit/>
          </a:bodyPr>
          <a:lstStyle/>
          <a:p>
            <a:r>
              <a:rPr lang="en-US" sz="2300" b="1" dirty="0" smtClean="0">
                <a:solidFill>
                  <a:srgbClr val="586991"/>
                </a:solidFill>
              </a:rPr>
              <a:t>Calculate</a:t>
            </a:r>
            <a:r>
              <a:rPr lang="en-US" sz="2300" dirty="0" smtClean="0">
                <a:solidFill>
                  <a:srgbClr val="586991"/>
                </a:solidFill>
              </a:rPr>
              <a:t> </a:t>
            </a:r>
            <a:r>
              <a:rPr lang="en-US" sz="2300" dirty="0" smtClean="0">
                <a:solidFill>
                  <a:srgbClr val="595555"/>
                </a:solidFill>
              </a:rPr>
              <a:t>and report correlation coefficient for GPM &amp; CHIRPS 1.9 and TRMM &amp; CHIRPS 1.9.</a:t>
            </a:r>
            <a:endParaRPr lang="en-US" sz="2300" dirty="0">
              <a:solidFill>
                <a:srgbClr val="595555"/>
              </a:solidFill>
            </a:endParaRPr>
          </a:p>
        </p:txBody>
      </p:sp>
      <p:pic>
        <p:nvPicPr>
          <p:cNvPr id="157" name="Picture 15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01619" y="13439838"/>
            <a:ext cx="846069" cy="865189"/>
          </a:xfrm>
          <a:prstGeom prst="rect">
            <a:avLst/>
          </a:prstGeom>
        </p:spPr>
      </p:pic>
      <p:pic>
        <p:nvPicPr>
          <p:cNvPr id="158" name="Picture 15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23186" y="13438891"/>
            <a:ext cx="932109" cy="865189"/>
          </a:xfrm>
          <a:prstGeom prst="rect">
            <a:avLst/>
          </a:prstGeom>
        </p:spPr>
      </p:pic>
      <p:pic>
        <p:nvPicPr>
          <p:cNvPr id="159" name="Picture 9" descr="D:\MaxGrossman\Malawi\Twemoji_1f4bb.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0683" y="13606206"/>
            <a:ext cx="577113" cy="577113"/>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59"/>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1133668" y="13438887"/>
            <a:ext cx="932109" cy="865189"/>
          </a:xfrm>
          <a:prstGeom prst="rect">
            <a:avLst/>
          </a:prstGeom>
        </p:spPr>
      </p:pic>
      <p:pic>
        <p:nvPicPr>
          <p:cNvPr id="161" name="Picture 10" descr="D:\MaxGrossman\Malawi\BarGraphEmoji.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0" t="7378" r="2" b="6513"/>
          <a:stretch/>
        </p:blipFill>
        <p:spPr bwMode="auto">
          <a:xfrm>
            <a:off x="11324737" y="13602151"/>
            <a:ext cx="506429" cy="469521"/>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1" descr="D:\MaxGrossman\Malawi\SatelliteEmoji.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50711" y="13597539"/>
            <a:ext cx="547884" cy="547884"/>
          </a:xfrm>
          <a:prstGeom prst="rect">
            <a:avLst/>
          </a:prstGeom>
          <a:noFill/>
          <a:extLst>
            <a:ext uri="{909E8E84-426E-40DD-AFC4-6F175D3DCCD1}">
              <a14:hiddenFill xmlns:a14="http://schemas.microsoft.com/office/drawing/2010/main">
                <a:solidFill>
                  <a:srgbClr val="FFFFFF"/>
                </a:solidFill>
              </a14:hiddenFill>
            </a:ext>
          </a:extLst>
        </p:spPr>
      </p:pic>
      <p:sp>
        <p:nvSpPr>
          <p:cNvPr id="99" name="Rounded Rectangle 98"/>
          <p:cNvSpPr/>
          <p:nvPr/>
        </p:nvSpPr>
        <p:spPr>
          <a:xfrm>
            <a:off x="995789" y="16439661"/>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1003725" y="19501670"/>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010112" y="13346512"/>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010112" y="16444581"/>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018048" y="19506590"/>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11021996" y="13351432"/>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11021996" y="16449501"/>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11029932" y="19511510"/>
            <a:ext cx="4318535" cy="244761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11275236" y="16834271"/>
            <a:ext cx="117251" cy="35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17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01619" y="16542645"/>
            <a:ext cx="846069" cy="865189"/>
          </a:xfrm>
          <a:prstGeom prst="rect">
            <a:avLst/>
          </a:prstGeom>
        </p:spPr>
      </p:pic>
      <p:pic>
        <p:nvPicPr>
          <p:cNvPr id="173" name="Picture 172"/>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23186" y="16541698"/>
            <a:ext cx="932109" cy="865189"/>
          </a:xfrm>
          <a:prstGeom prst="rect">
            <a:avLst/>
          </a:prstGeom>
        </p:spPr>
      </p:pic>
      <p:pic>
        <p:nvPicPr>
          <p:cNvPr id="175" name="Picture 17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1133668" y="16541694"/>
            <a:ext cx="932109" cy="865189"/>
          </a:xfrm>
          <a:prstGeom prst="rect">
            <a:avLst/>
          </a:prstGeom>
        </p:spPr>
      </p:pic>
      <p:pic>
        <p:nvPicPr>
          <p:cNvPr id="180" name="Picture 17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01619" y="19606127"/>
            <a:ext cx="846069" cy="865189"/>
          </a:xfrm>
          <a:prstGeom prst="rect">
            <a:avLst/>
          </a:prstGeom>
        </p:spPr>
      </p:pic>
      <p:pic>
        <p:nvPicPr>
          <p:cNvPr id="181" name="Picture 180"/>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123186" y="19605180"/>
            <a:ext cx="932109" cy="865189"/>
          </a:xfrm>
          <a:prstGeom prst="rect">
            <a:avLst/>
          </a:prstGeom>
        </p:spPr>
      </p:pic>
      <p:pic>
        <p:nvPicPr>
          <p:cNvPr id="183" name="Picture 182"/>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1193652" y="19605176"/>
            <a:ext cx="932109" cy="865189"/>
          </a:xfrm>
          <a:prstGeom prst="rect">
            <a:avLst/>
          </a:prstGeom>
        </p:spPr>
      </p:pic>
      <p:sp>
        <p:nvSpPr>
          <p:cNvPr id="190" name="TextBox 189"/>
          <p:cNvSpPr txBox="1"/>
          <p:nvPr/>
        </p:nvSpPr>
        <p:spPr>
          <a:xfrm>
            <a:off x="1700833" y="16612081"/>
            <a:ext cx="3413676" cy="584775"/>
          </a:xfrm>
          <a:prstGeom prst="rect">
            <a:avLst/>
          </a:prstGeom>
          <a:noFill/>
        </p:spPr>
        <p:txBody>
          <a:bodyPr wrap="square" rtlCol="0">
            <a:spAutoFit/>
          </a:bodyPr>
          <a:lstStyle/>
          <a:p>
            <a:pPr algn="r"/>
            <a:r>
              <a:rPr lang="en-US" sz="3200" dirty="0" smtClean="0">
                <a:solidFill>
                  <a:srgbClr val="595555"/>
                </a:solidFill>
              </a:rPr>
              <a:t>Data Acquisition</a:t>
            </a:r>
            <a:endParaRPr lang="en-US" sz="3200" dirty="0">
              <a:solidFill>
                <a:srgbClr val="595555"/>
              </a:solidFill>
            </a:endParaRPr>
          </a:p>
        </p:txBody>
      </p:sp>
      <p:sp>
        <p:nvSpPr>
          <p:cNvPr id="191" name="TextBox 190"/>
          <p:cNvSpPr txBox="1"/>
          <p:nvPr/>
        </p:nvSpPr>
        <p:spPr>
          <a:xfrm>
            <a:off x="6858616" y="16612073"/>
            <a:ext cx="3276300" cy="584775"/>
          </a:xfrm>
          <a:prstGeom prst="rect">
            <a:avLst/>
          </a:prstGeom>
          <a:noFill/>
        </p:spPr>
        <p:txBody>
          <a:bodyPr wrap="square" rtlCol="0">
            <a:spAutoFit/>
          </a:bodyPr>
          <a:lstStyle/>
          <a:p>
            <a:pPr algn="r"/>
            <a:r>
              <a:rPr lang="en-US" sz="3200" dirty="0" smtClean="0">
                <a:solidFill>
                  <a:srgbClr val="595555"/>
                </a:solidFill>
              </a:rPr>
              <a:t>Data Processing</a:t>
            </a:r>
            <a:endParaRPr lang="en-US" sz="3200" dirty="0">
              <a:solidFill>
                <a:srgbClr val="595555"/>
              </a:solidFill>
            </a:endParaRPr>
          </a:p>
        </p:txBody>
      </p:sp>
      <p:sp>
        <p:nvSpPr>
          <p:cNvPr id="192" name="TextBox 191"/>
          <p:cNvSpPr txBox="1"/>
          <p:nvPr/>
        </p:nvSpPr>
        <p:spPr>
          <a:xfrm>
            <a:off x="12001784" y="16622704"/>
            <a:ext cx="3156739" cy="584775"/>
          </a:xfrm>
          <a:prstGeom prst="rect">
            <a:avLst/>
          </a:prstGeom>
          <a:noFill/>
        </p:spPr>
        <p:txBody>
          <a:bodyPr wrap="square" rtlCol="0">
            <a:spAutoFit/>
          </a:bodyPr>
          <a:lstStyle/>
          <a:p>
            <a:pPr algn="r"/>
            <a:r>
              <a:rPr lang="en-US" sz="3200" dirty="0" smtClean="0">
                <a:solidFill>
                  <a:srgbClr val="595555"/>
                </a:solidFill>
              </a:rPr>
              <a:t>Data Analysis</a:t>
            </a:r>
            <a:endParaRPr lang="en-US" sz="3200" dirty="0">
              <a:solidFill>
                <a:srgbClr val="595555"/>
              </a:solidFill>
            </a:endParaRPr>
          </a:p>
        </p:txBody>
      </p:sp>
      <p:sp>
        <p:nvSpPr>
          <p:cNvPr id="194" name="TextBox 193"/>
          <p:cNvSpPr txBox="1"/>
          <p:nvPr/>
        </p:nvSpPr>
        <p:spPr>
          <a:xfrm>
            <a:off x="1704933" y="13526309"/>
            <a:ext cx="3413676" cy="584775"/>
          </a:xfrm>
          <a:prstGeom prst="rect">
            <a:avLst/>
          </a:prstGeom>
          <a:noFill/>
        </p:spPr>
        <p:txBody>
          <a:bodyPr wrap="square" rtlCol="0">
            <a:spAutoFit/>
          </a:bodyPr>
          <a:lstStyle/>
          <a:p>
            <a:pPr algn="r"/>
            <a:r>
              <a:rPr lang="en-US" sz="3200" dirty="0" smtClean="0">
                <a:solidFill>
                  <a:srgbClr val="595555"/>
                </a:solidFill>
              </a:rPr>
              <a:t>Data Acquisition</a:t>
            </a:r>
            <a:endParaRPr lang="en-US" sz="3200" dirty="0">
              <a:solidFill>
                <a:srgbClr val="595555"/>
              </a:solidFill>
            </a:endParaRPr>
          </a:p>
        </p:txBody>
      </p:sp>
      <p:sp>
        <p:nvSpPr>
          <p:cNvPr id="195" name="TextBox 194"/>
          <p:cNvSpPr txBox="1"/>
          <p:nvPr/>
        </p:nvSpPr>
        <p:spPr>
          <a:xfrm>
            <a:off x="6862716" y="13526301"/>
            <a:ext cx="3276300" cy="584775"/>
          </a:xfrm>
          <a:prstGeom prst="rect">
            <a:avLst/>
          </a:prstGeom>
          <a:noFill/>
        </p:spPr>
        <p:txBody>
          <a:bodyPr wrap="square" rtlCol="0">
            <a:spAutoFit/>
          </a:bodyPr>
          <a:lstStyle/>
          <a:p>
            <a:pPr algn="r"/>
            <a:r>
              <a:rPr lang="en-US" sz="3200" dirty="0" smtClean="0">
                <a:solidFill>
                  <a:srgbClr val="595555"/>
                </a:solidFill>
              </a:rPr>
              <a:t>Data Processing</a:t>
            </a:r>
            <a:endParaRPr lang="en-US" sz="3200" dirty="0">
              <a:solidFill>
                <a:srgbClr val="595555"/>
              </a:solidFill>
            </a:endParaRPr>
          </a:p>
        </p:txBody>
      </p:sp>
      <p:sp>
        <p:nvSpPr>
          <p:cNvPr id="196" name="TextBox 195"/>
          <p:cNvSpPr txBox="1"/>
          <p:nvPr/>
        </p:nvSpPr>
        <p:spPr>
          <a:xfrm>
            <a:off x="12005884" y="13536932"/>
            <a:ext cx="3156739" cy="584775"/>
          </a:xfrm>
          <a:prstGeom prst="rect">
            <a:avLst/>
          </a:prstGeom>
          <a:noFill/>
        </p:spPr>
        <p:txBody>
          <a:bodyPr wrap="square" rtlCol="0">
            <a:spAutoFit/>
          </a:bodyPr>
          <a:lstStyle/>
          <a:p>
            <a:pPr algn="r"/>
            <a:r>
              <a:rPr lang="en-US" sz="3200" dirty="0" smtClean="0">
                <a:solidFill>
                  <a:srgbClr val="595555"/>
                </a:solidFill>
              </a:rPr>
              <a:t>Data Analysis</a:t>
            </a:r>
            <a:endParaRPr lang="en-US" sz="3200" dirty="0">
              <a:solidFill>
                <a:srgbClr val="595555"/>
              </a:solidFill>
            </a:endParaRPr>
          </a:p>
        </p:txBody>
      </p:sp>
      <p:pic>
        <p:nvPicPr>
          <p:cNvPr id="198" name="Picture 11" descr="D:\MaxGrossman\Malawi\SatelliteEmoji.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50711" y="16689460"/>
            <a:ext cx="547884" cy="54788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1" descr="D:\MaxGrossman\Malawi\SatelliteEmoji.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50711" y="19763828"/>
            <a:ext cx="547884" cy="547884"/>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9" descr="D:\MaxGrossman\Malawi\Twemoji_1f4bb.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0683" y="16698342"/>
            <a:ext cx="577113" cy="577113"/>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9" descr="D:\MaxGrossman\Malawi\Twemoji_1f4bb.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0682" y="19771935"/>
            <a:ext cx="577113" cy="57711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0" descr="D:\MaxGrossman\Malawi\BarGraphEmoji.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0" t="7378" r="2" b="6513"/>
          <a:stretch/>
        </p:blipFill>
        <p:spPr bwMode="auto">
          <a:xfrm>
            <a:off x="11323431" y="16689344"/>
            <a:ext cx="506429" cy="46952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 descr="D:\MaxGrossman\Malawi\BarGraphEmoji.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0" t="7378" r="2" b="6513"/>
          <a:stretch/>
        </p:blipFill>
        <p:spPr bwMode="auto">
          <a:xfrm>
            <a:off x="11393887" y="19770243"/>
            <a:ext cx="506429" cy="469521"/>
          </a:xfrm>
          <a:prstGeom prst="rect">
            <a:avLst/>
          </a:prstGeom>
          <a:noFill/>
          <a:extLst>
            <a:ext uri="{909E8E84-426E-40DD-AFC4-6F175D3DCCD1}">
              <a14:hiddenFill xmlns:a14="http://schemas.microsoft.com/office/drawing/2010/main">
                <a:solidFill>
                  <a:srgbClr val="FFFFFF"/>
                </a:solidFill>
              </a14:hiddenFill>
            </a:ext>
          </a:extLst>
        </p:spPr>
      </p:pic>
      <p:sp>
        <p:nvSpPr>
          <p:cNvPr id="216" name="TextBox 215"/>
          <p:cNvSpPr txBox="1"/>
          <p:nvPr/>
        </p:nvSpPr>
        <p:spPr>
          <a:xfrm>
            <a:off x="17511816" y="22872759"/>
            <a:ext cx="1625894" cy="400110"/>
          </a:xfrm>
          <a:prstGeom prst="rect">
            <a:avLst/>
          </a:prstGeom>
          <a:noFill/>
        </p:spPr>
        <p:txBody>
          <a:bodyPr wrap="none" rtlCol="0">
            <a:spAutoFit/>
          </a:bodyPr>
          <a:lstStyle/>
          <a:p>
            <a:r>
              <a:rPr lang="en-US" sz="2000" dirty="0" smtClean="0">
                <a:solidFill>
                  <a:srgbClr val="595555"/>
                </a:solidFill>
              </a:rPr>
              <a:t>GPM IMERG</a:t>
            </a:r>
            <a:endParaRPr lang="en-US" sz="2000" dirty="0">
              <a:solidFill>
                <a:srgbClr val="595555"/>
              </a:solidFill>
            </a:endParaRPr>
          </a:p>
        </p:txBody>
      </p:sp>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660843" y="10010586"/>
            <a:ext cx="7070368" cy="9150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1138346" y="10117681"/>
            <a:ext cx="2493663" cy="769441"/>
          </a:xfrm>
          <a:prstGeom prst="rect">
            <a:avLst/>
          </a:prstGeom>
        </p:spPr>
        <p:txBody>
          <a:bodyPr wrap="square">
            <a:spAutoFit/>
          </a:bodyPr>
          <a:lstStyle/>
          <a:p>
            <a:pPr algn="ctr"/>
            <a:r>
              <a:rPr lang="en-US" sz="4400" b="1" dirty="0">
                <a:solidFill>
                  <a:schemeClr val="tx1">
                    <a:lumMod val="75000"/>
                  </a:schemeClr>
                </a:solidFill>
              </a:rPr>
              <a:t>Malawi</a:t>
            </a:r>
          </a:p>
        </p:txBody>
      </p:sp>
      <p:pic>
        <p:nvPicPr>
          <p:cNvPr id="5"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17758" y="13715045"/>
            <a:ext cx="1353709" cy="192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 Placeholder 16"/>
          <p:cNvSpPr txBox="1">
            <a:spLocks/>
          </p:cNvSpPr>
          <p:nvPr/>
        </p:nvSpPr>
        <p:spPr>
          <a:xfrm>
            <a:off x="15749693" y="24054125"/>
            <a:ext cx="8496595" cy="587873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57688F"/>
              </a:buClr>
            </a:pPr>
            <a:r>
              <a:rPr lang="en-US" dirty="0" smtClean="0">
                <a:solidFill>
                  <a:srgbClr val="595555"/>
                </a:solidFill>
              </a:rPr>
              <a:t>The</a:t>
            </a:r>
            <a:r>
              <a:rPr lang="en-US" dirty="0" smtClean="0">
                <a:solidFill>
                  <a:schemeClr val="tx1">
                    <a:lumMod val="75000"/>
                  </a:schemeClr>
                </a:solidFill>
              </a:rPr>
              <a:t> </a:t>
            </a:r>
            <a:r>
              <a:rPr lang="en-US" b="1" dirty="0" smtClean="0">
                <a:solidFill>
                  <a:srgbClr val="586991"/>
                </a:solidFill>
              </a:rPr>
              <a:t>updated</a:t>
            </a:r>
            <a:r>
              <a:rPr lang="en-US" dirty="0" smtClean="0">
                <a:solidFill>
                  <a:schemeClr val="tx1">
                    <a:lumMod val="75000"/>
                  </a:schemeClr>
                </a:solidFill>
              </a:rPr>
              <a:t> </a:t>
            </a:r>
            <a:r>
              <a:rPr lang="en-US" dirty="0" smtClean="0">
                <a:solidFill>
                  <a:srgbClr val="595555"/>
                </a:solidFill>
              </a:rPr>
              <a:t>Global Landslide Catalog enhanced the thoroughness of the documentation available for landslide events that occurred in Malawi between January of 2000 and April of 2016.</a:t>
            </a:r>
          </a:p>
          <a:p>
            <a:pPr marL="347663" indent="-347663" algn="just">
              <a:buClr>
                <a:srgbClr val="57688F"/>
              </a:buClr>
            </a:pPr>
            <a:r>
              <a:rPr lang="en-US" dirty="0" smtClean="0">
                <a:solidFill>
                  <a:srgbClr val="595555"/>
                </a:solidFill>
              </a:rPr>
              <a:t>Rugged areas in Northern, Central, and Southeastern Malawi are </a:t>
            </a:r>
            <a:r>
              <a:rPr lang="en-US" b="1" dirty="0" smtClean="0">
                <a:solidFill>
                  <a:srgbClr val="586991"/>
                </a:solidFill>
              </a:rPr>
              <a:t>susceptible</a:t>
            </a:r>
            <a:r>
              <a:rPr lang="en-US" dirty="0" smtClean="0">
                <a:solidFill>
                  <a:schemeClr val="tx1">
                    <a:lumMod val="75000"/>
                  </a:schemeClr>
                </a:solidFill>
              </a:rPr>
              <a:t> </a:t>
            </a:r>
            <a:r>
              <a:rPr lang="en-US" dirty="0" smtClean="0">
                <a:solidFill>
                  <a:srgbClr val="595555"/>
                </a:solidFill>
              </a:rPr>
              <a:t>to landslide events.</a:t>
            </a:r>
            <a:endParaRPr lang="en-US" b="1" dirty="0">
              <a:solidFill>
                <a:srgbClr val="595555"/>
              </a:solidFill>
            </a:endParaRPr>
          </a:p>
          <a:p>
            <a:pPr marL="347663" indent="-347663" algn="just">
              <a:buClr>
                <a:srgbClr val="57688F"/>
              </a:buClr>
            </a:pPr>
            <a:r>
              <a:rPr lang="en-US" dirty="0" smtClean="0">
                <a:solidFill>
                  <a:srgbClr val="595555"/>
                </a:solidFill>
              </a:rPr>
              <a:t>More than 13 million Malawians live in or within 1-kilometer of susceptible areas, making them </a:t>
            </a:r>
            <a:r>
              <a:rPr lang="en-US" b="1" dirty="0" smtClean="0">
                <a:solidFill>
                  <a:srgbClr val="586991"/>
                </a:solidFill>
              </a:rPr>
              <a:t>exposed</a:t>
            </a:r>
            <a:r>
              <a:rPr lang="en-US" dirty="0" smtClean="0">
                <a:solidFill>
                  <a:schemeClr val="tx1">
                    <a:lumMod val="75000"/>
                  </a:schemeClr>
                </a:solidFill>
              </a:rPr>
              <a:t> </a:t>
            </a:r>
            <a:r>
              <a:rPr lang="en-US" dirty="0" smtClean="0">
                <a:solidFill>
                  <a:srgbClr val="595555"/>
                </a:solidFill>
              </a:rPr>
              <a:t>to potential landslide events.</a:t>
            </a:r>
          </a:p>
          <a:p>
            <a:pPr marL="347663" indent="-347663" algn="just">
              <a:buClr>
                <a:srgbClr val="57688F"/>
              </a:buClr>
            </a:pPr>
            <a:r>
              <a:rPr lang="en-US" dirty="0" smtClean="0">
                <a:solidFill>
                  <a:srgbClr val="595555"/>
                </a:solidFill>
              </a:rPr>
              <a:t>Evaluating the correlation of GPM IMERG and TRMM – PR measurements with CHIRPS data </a:t>
            </a:r>
            <a:r>
              <a:rPr lang="en-US" b="1" dirty="0" smtClean="0">
                <a:solidFill>
                  <a:srgbClr val="586991"/>
                </a:solidFill>
              </a:rPr>
              <a:t>assessed</a:t>
            </a:r>
            <a:r>
              <a:rPr lang="en-US" dirty="0" smtClean="0">
                <a:solidFill>
                  <a:schemeClr val="tx1">
                    <a:lumMod val="75000"/>
                  </a:schemeClr>
                </a:solidFill>
              </a:rPr>
              <a:t> </a:t>
            </a:r>
            <a:r>
              <a:rPr lang="en-US" dirty="0" smtClean="0">
                <a:solidFill>
                  <a:srgbClr val="595555"/>
                </a:solidFill>
              </a:rPr>
              <a:t>the appropriateness of applying these remotely sensed precipitation data products to landslide modeling in Malawi.</a:t>
            </a:r>
          </a:p>
        </p:txBody>
      </p:sp>
      <p:sp>
        <p:nvSpPr>
          <p:cNvPr id="105" name="Text Placeholder 16"/>
          <p:cNvSpPr txBox="1">
            <a:spLocks/>
          </p:cNvSpPr>
          <p:nvPr/>
        </p:nvSpPr>
        <p:spPr>
          <a:xfrm>
            <a:off x="887514" y="5301760"/>
            <a:ext cx="14516433" cy="64906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buClr>
                <a:srgbClr val="57688F"/>
              </a:buClr>
              <a:buNone/>
            </a:pPr>
            <a:r>
              <a:rPr lang="en-US" dirty="0">
                <a:solidFill>
                  <a:schemeClr val="tx1">
                    <a:lumMod val="75000"/>
                  </a:schemeClr>
                </a:solidFill>
              </a:rPr>
              <a:t>Malawi has become increasingly prone to landslides in the past few decades. This can be attributed to the terrain, types of soil and vegetation, increased human interference, and heavy flooding after long periods of drought.  In addition to the floods and droughts, landslides cause extra stress to farmlands, thus exacerbating the current food security crisis in the country. It can be difficult to pinpoint just how many people are affected by landslides in Malawi because landslides often occur in rural areas or are grouped with other disasters, such as floods or earthquakes. This project created a Landslide Susceptibility Map to assess landslide-prone areas in Malawi using variables such as slope, distance to roads, distance to streams, soil type, land cover type, and precipitation. These variables were derived using imagery from Landsat 8 Operational Land Imager (OLI), Shuttle Radar Topography Mission Version 3 (SRTM-v3), Global Precipitation Measurement (GPM), and Tropical Rainfall Measuring Mission (TRMM) satellites. Furthermore, this project created </a:t>
            </a:r>
            <a:r>
              <a:rPr lang="en-US" dirty="0" smtClean="0">
                <a:solidFill>
                  <a:schemeClr val="tx1">
                    <a:lumMod val="75000"/>
                  </a:schemeClr>
                </a:solidFill>
              </a:rPr>
              <a:t>a Landslide </a:t>
            </a:r>
            <a:r>
              <a:rPr lang="en-US" dirty="0">
                <a:solidFill>
                  <a:schemeClr val="tx1">
                    <a:lumMod val="75000"/>
                  </a:schemeClr>
                </a:solidFill>
              </a:rPr>
              <a:t>Exposure </a:t>
            </a:r>
            <a:r>
              <a:rPr lang="en-US" dirty="0" smtClean="0">
                <a:solidFill>
                  <a:schemeClr val="tx1">
                    <a:lumMod val="75000"/>
                  </a:schemeClr>
                </a:solidFill>
              </a:rPr>
              <a:t>Map </a:t>
            </a:r>
            <a:r>
              <a:rPr lang="en-US" dirty="0">
                <a:solidFill>
                  <a:schemeClr val="tx1">
                    <a:lumMod val="75000"/>
                  </a:schemeClr>
                </a:solidFill>
              </a:rPr>
              <a:t>to estimate how much of the local population lives in susceptible areas by intersecting population data with the Landslide Susceptibility </a:t>
            </a:r>
            <a:r>
              <a:rPr lang="en-US" dirty="0" smtClean="0">
                <a:solidFill>
                  <a:schemeClr val="tx1">
                    <a:lumMod val="75000"/>
                  </a:schemeClr>
                </a:solidFill>
              </a:rPr>
              <a:t>Map. </a:t>
            </a:r>
            <a:r>
              <a:rPr lang="en-US" dirty="0">
                <a:solidFill>
                  <a:schemeClr val="tx1">
                    <a:lumMod val="75000"/>
                  </a:schemeClr>
                </a:solidFill>
              </a:rPr>
              <a:t>Additionally, an assessment of GPM and TRMM precipitation measurements was generated to better understand the reliability of both measurements for landslide monitoring. Finally, this project updated NASA SERVIR’s Global Landslide Catalog (GLC) for Malawi by using </a:t>
            </a:r>
            <a:r>
              <a:rPr lang="en-US" dirty="0" err="1">
                <a:solidFill>
                  <a:schemeClr val="tx1">
                    <a:lumMod val="75000"/>
                  </a:schemeClr>
                </a:solidFill>
              </a:rPr>
              <a:t>WorldView</a:t>
            </a:r>
            <a:r>
              <a:rPr lang="en-US" dirty="0">
                <a:solidFill>
                  <a:schemeClr val="tx1">
                    <a:lumMod val="75000"/>
                  </a:schemeClr>
                </a:solidFill>
              </a:rPr>
              <a:t> data from Google Earth and Landsat 8 OLI. These end products were used by NASA SERVIR and the Regional Centre for Mapping of Resources for Development (RCMRD) for aiding in disaster management throughout Malawi. </a:t>
            </a:r>
            <a:endParaRPr lang="en-US" dirty="0" smtClean="0">
              <a:solidFill>
                <a:schemeClr val="tx1">
                  <a:lumMod val="75000"/>
                </a:schemeClr>
              </a:solidFill>
            </a:endParaRPr>
          </a:p>
        </p:txBody>
      </p:sp>
      <p:pic>
        <p:nvPicPr>
          <p:cNvPr id="21"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23634" y="25230144"/>
            <a:ext cx="2020936" cy="88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1679932" y="22773381"/>
            <a:ext cx="2397783" cy="830997"/>
          </a:xfrm>
          <a:prstGeom prst="rect">
            <a:avLst/>
          </a:prstGeom>
          <a:noFill/>
        </p:spPr>
        <p:txBody>
          <a:bodyPr wrap="square" rtlCol="0">
            <a:spAutoFit/>
          </a:bodyPr>
          <a:lstStyle/>
          <a:p>
            <a:pPr algn="ctr"/>
            <a:r>
              <a:rPr lang="en-US" sz="2400" b="1" dirty="0" smtClean="0">
                <a:solidFill>
                  <a:schemeClr val="tx1">
                    <a:lumMod val="50000"/>
                  </a:schemeClr>
                </a:solidFill>
              </a:rPr>
              <a:t>Exposure Map </a:t>
            </a:r>
          </a:p>
          <a:p>
            <a:pPr algn="ctr"/>
            <a:r>
              <a:rPr lang="en-US" sz="2400" b="1" dirty="0" smtClean="0">
                <a:solidFill>
                  <a:schemeClr val="tx1">
                    <a:lumMod val="50000"/>
                  </a:schemeClr>
                </a:solidFill>
              </a:rPr>
              <a:t>of Malawi</a:t>
            </a:r>
            <a:endParaRPr lang="en-US" sz="2400" b="1" dirty="0">
              <a:solidFill>
                <a:schemeClr val="tx1">
                  <a:lumMod val="50000"/>
                </a:schemeClr>
              </a:solidFill>
            </a:endParaRPr>
          </a:p>
        </p:txBody>
      </p:sp>
      <p:pic>
        <p:nvPicPr>
          <p:cNvPr id="47"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9181" y="25212061"/>
            <a:ext cx="1413470" cy="87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5074667" y="22865070"/>
            <a:ext cx="2257457" cy="1200329"/>
          </a:xfrm>
          <a:prstGeom prst="rect">
            <a:avLst/>
          </a:prstGeom>
          <a:noFill/>
        </p:spPr>
        <p:txBody>
          <a:bodyPr wrap="square" rtlCol="0">
            <a:spAutoFit/>
          </a:bodyPr>
          <a:lstStyle/>
          <a:p>
            <a:pPr algn="ctr"/>
            <a:r>
              <a:rPr lang="en-US" sz="2400" b="1" dirty="0" smtClean="0">
                <a:solidFill>
                  <a:schemeClr val="tx1">
                    <a:lumMod val="50000"/>
                  </a:schemeClr>
                </a:solidFill>
              </a:rPr>
              <a:t>Landslide Susceptibility </a:t>
            </a:r>
            <a:endParaRPr lang="en-US" sz="2400" b="1" dirty="0">
              <a:solidFill>
                <a:schemeClr val="tx1">
                  <a:lumMod val="50000"/>
                </a:schemeClr>
              </a:solidFill>
            </a:endParaRPr>
          </a:p>
          <a:p>
            <a:pPr algn="ctr"/>
            <a:r>
              <a:rPr lang="en-US" sz="2400" b="1" dirty="0">
                <a:solidFill>
                  <a:schemeClr val="tx1">
                    <a:lumMod val="50000"/>
                  </a:schemeClr>
                </a:solidFill>
              </a:rPr>
              <a:t>i</a:t>
            </a:r>
            <a:r>
              <a:rPr lang="en-US" sz="2400" b="1" dirty="0" smtClean="0">
                <a:solidFill>
                  <a:schemeClr val="tx1">
                    <a:lumMod val="50000"/>
                  </a:schemeClr>
                </a:solidFill>
              </a:rPr>
              <a:t>n Malawi</a:t>
            </a:r>
            <a:endParaRPr lang="en-US" sz="2400" b="1" dirty="0">
              <a:solidFill>
                <a:schemeClr val="tx1">
                  <a:lumMod val="50000"/>
                </a:schemeClr>
              </a:solidFill>
            </a:endParaRPr>
          </a:p>
        </p:txBody>
      </p:sp>
      <p:pic>
        <p:nvPicPr>
          <p:cNvPr id="51"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21770" y="29386256"/>
            <a:ext cx="18018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85949" y="29396529"/>
            <a:ext cx="18018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1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2901</TotalTime>
  <Words>780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236</cp:revision>
  <dcterms:created xsi:type="dcterms:W3CDTF">2015-06-02T14:58:58Z</dcterms:created>
  <dcterms:modified xsi:type="dcterms:W3CDTF">2016-08-04T19:46:49Z</dcterms:modified>
</cp:coreProperties>
</file>