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75" r:id="rId3"/>
    <p:sldId id="285" r:id="rId4"/>
    <p:sldId id="289" r:id="rId5"/>
    <p:sldId id="290" r:id="rId6"/>
    <p:sldId id="291" r:id="rId7"/>
    <p:sldId id="293" r:id="rId8"/>
    <p:sldId id="288" r:id="rId9"/>
    <p:sldId id="286" r:id="rId10"/>
    <p:sldId id="292" r:id="rId11"/>
    <p:sldId id="305" r:id="rId12"/>
    <p:sldId id="295" r:id="rId13"/>
    <p:sldId id="296" r:id="rId14"/>
    <p:sldId id="297" r:id="rId15"/>
    <p:sldId id="298" r:id="rId16"/>
    <p:sldId id="299" r:id="rId17"/>
    <p:sldId id="308" r:id="rId18"/>
    <p:sldId id="309" r:id="rId19"/>
    <p:sldId id="300" r:id="rId20"/>
    <p:sldId id="311" r:id="rId21"/>
    <p:sldId id="310" r:id="rId22"/>
    <p:sldId id="316" r:id="rId23"/>
    <p:sldId id="315" r:id="rId24"/>
    <p:sldId id="314" r:id="rId25"/>
    <p:sldId id="313" r:id="rId26"/>
    <p:sldId id="301" r:id="rId27"/>
    <p:sldId id="302" r:id="rId28"/>
    <p:sldId id="277" r:id="rId29"/>
    <p:sldId id="303" r:id="rId30"/>
    <p:sldId id="30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35" clrIdx="0"/>
  <p:cmAuthor id="1" name="Orne, Tiffani N. (LARC-E3)[SSAI DEVELOP]" initials="OTN(D" lastIdx="7"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C07"/>
    <a:srgbClr val="2E8652"/>
    <a:srgbClr val="FF0000"/>
    <a:srgbClr val="FE9696"/>
    <a:srgbClr val="CC0000"/>
    <a:srgbClr val="FF3300"/>
    <a:srgbClr val="46FC28"/>
    <a:srgbClr val="0DCFE3"/>
    <a:srgbClr val="074DB5"/>
    <a:srgbClr val="1E12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0" autoAdjust="0"/>
    <p:restoredTop sz="83890" autoAdjust="0"/>
  </p:normalViewPr>
  <p:slideViewPr>
    <p:cSldViewPr snapToGrid="0">
      <p:cViewPr varScale="1">
        <p:scale>
          <a:sx n="97" d="100"/>
          <a:sy n="97" d="100"/>
        </p:scale>
        <p:origin x="1968" y="96"/>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7-14T07:58:07.284" idx="27">
    <p:pos x="1052" y="790"/>
    <p:text>Not a federal agency, so logo use is not allowed.</p:text>
  </p:cm>
  <p:cm authorId="0" dt="2015-07-14T08:00:38.196" idx="28">
    <p:pos x="10" y="10"/>
    <p:text>This slide is very interesting. However, consider showing just a subset of the data (for example, four or nine squares) so that you can enlarge the images and make the text legible.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07-14T08:06:04.274" idx="32">
    <p:pos x="5461" y="881"/>
    <p:text>Reduce or eliminate bullets when presenting results in final draft.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5-07-14T08:08:13.942" idx="35">
    <p:pos x="10" y="10"/>
    <p:text>Make this slide last and do not show unless someone inquires about your references.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The Mississippi</a:t>
            </a:r>
            <a:r>
              <a:rPr lang="en-US" baseline="0" dirty="0" smtClean="0"/>
              <a:t> Ecological Forecasting team at John C. </a:t>
            </a:r>
            <a:r>
              <a:rPr lang="en-US" baseline="0" dirty="0" err="1" smtClean="0"/>
              <a:t>Stennis</a:t>
            </a:r>
            <a:r>
              <a:rPr lang="en-US" baseline="0" dirty="0" smtClean="0"/>
              <a:t> Space Center utilized NASA Earth observations to locate potential habitat for the dusky gopher frog.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12601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Landcover, soil type,</a:t>
            </a:r>
            <a:r>
              <a:rPr lang="en-US" baseline="0" dirty="0" smtClean="0"/>
              <a:t> elevation, precipitation and multi spectral imagery were the five methodologies used in project. These layers were overlaid to create a habitat suitability 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051312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landcover</a:t>
            </a:r>
            <a:r>
              <a:rPr lang="en-US" dirty="0" smtClean="0"/>
              <a:t> data was acquired from 4 different datasets.</a:t>
            </a:r>
            <a:r>
              <a:rPr lang="en-US" baseline="0" dirty="0" smtClean="0"/>
              <a:t> The USGS NLCD, National Landcover dataset, NOAA, CCAP, USGS </a:t>
            </a:r>
            <a:r>
              <a:rPr lang="en-US" baseline="0" dirty="0" err="1" smtClean="0"/>
              <a:t>Landfire</a:t>
            </a:r>
            <a:r>
              <a:rPr lang="en-US" baseline="0" dirty="0" smtClean="0"/>
              <a:t> and USGS GAP. </a:t>
            </a:r>
          </a:p>
          <a:p>
            <a:endParaRPr lang="en-US" baseline="0" dirty="0" smtClean="0"/>
          </a:p>
          <a:p>
            <a:r>
              <a:rPr lang="en-US" baseline="0" dirty="0" smtClean="0"/>
              <a:t>All the data was clipped to the study area. </a:t>
            </a:r>
          </a:p>
          <a:p>
            <a:endParaRPr lang="en-US" baseline="0" dirty="0" smtClean="0"/>
          </a:p>
          <a:p>
            <a:r>
              <a:rPr lang="en-US" baseline="0" dirty="0" smtClean="0"/>
              <a:t>Next, the NLCD AND NOAA CCAP data was weighted separately to determine developed areas vs forests and then overlaid together.</a:t>
            </a:r>
          </a:p>
          <a:p>
            <a:endParaRPr lang="en-US" baseline="0" dirty="0" smtClean="0"/>
          </a:p>
          <a:p>
            <a:r>
              <a:rPr lang="en-US" baseline="0" dirty="0" smtClean="0"/>
              <a:t>The USGS GAP data was used to select longleaf pine forests which is the DGF preference but due to a decline in longleaf forests, loblolly and longleaf pines were used. </a:t>
            </a:r>
          </a:p>
          <a:p>
            <a:endParaRPr lang="en-US" baseline="0" dirty="0" smtClean="0"/>
          </a:p>
          <a:p>
            <a:r>
              <a:rPr lang="en-US" baseline="0" dirty="0" smtClean="0"/>
              <a:t>Lastly, the land fire data was used to select the shrub cover, canopy cover and herbaceous cover preferred by the dusky gopher frog. The DGF optimal pond habitat would consist of a maximum of 10-30% tree cover, 10% scrub cover and 90% herb cover.</a:t>
            </a:r>
          </a:p>
          <a:p>
            <a:endParaRPr lang="en-US" baseline="0" dirty="0" smtClean="0"/>
          </a:p>
          <a:p>
            <a:r>
              <a:rPr lang="en-US" baseline="0" dirty="0" smtClean="0"/>
              <a:t>Lastly the NLCD, CCAP, LANDFIRE and GAP was overlaid based on the preferences and a final image was produced.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52573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Elevation data was acquired from USGS NED, National</a:t>
            </a:r>
            <a:r>
              <a:rPr lang="en-US" baseline="0" dirty="0" smtClean="0"/>
              <a:t> Elevation Dataset and </a:t>
            </a:r>
            <a:r>
              <a:rPr lang="en-US" baseline="0" dirty="0" err="1" smtClean="0"/>
              <a:t>WebGIS</a:t>
            </a:r>
            <a:r>
              <a:rPr lang="en-US" baseline="0" dirty="0" smtClean="0"/>
              <a:t>, then the data was clipped to the study area and used as a reference to locate ponds.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01028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precipitation</a:t>
            </a:r>
            <a:r>
              <a:rPr lang="en-US" baseline="0" dirty="0" smtClean="0"/>
              <a:t> was gathered from PRISM Climate Group and NOAA. The data was in raster form, using GIS the data was normalized on a 0 mean and 1 standard deviation scale. Next the data was subtracted by the monthly means from 1980-2010 to calculate the anomalies. Once the anomalies were calculated, the data was clipped into the study area parameters. Lastly the scale was normalized to range from a -6 to 6 inch range to determine extreme wet and dry months.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76109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data was acquired from USDA NRCS, Natural</a:t>
            </a:r>
            <a:r>
              <a:rPr lang="en-US" baseline="0" dirty="0" smtClean="0"/>
              <a:t> Resource Conservation Service and from Soil Information and Environmental modeling and ecosystem management. The data was clipped to the study area and then weighted based on the preferences of the DGF. The DGF prefers to have sandy loam or upland sandy soil.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764927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Atmospherically corrected Landsat 5 images were obtained from the USGS via </a:t>
            </a:r>
            <a:r>
              <a:rPr lang="en-US" sz="1200" kern="1200" dirty="0" err="1" smtClean="0">
                <a:solidFill>
                  <a:schemeClr val="tx1"/>
                </a:solidFill>
                <a:effectLst/>
                <a:latin typeface="+mn-lt"/>
                <a:ea typeface="+mn-ea"/>
                <a:cs typeface="+mn-cs"/>
              </a:rPr>
              <a:t>Earthexplorer</a:t>
            </a:r>
            <a:r>
              <a:rPr lang="en-US" sz="1200" kern="1200" dirty="0" smtClean="0">
                <a:solidFill>
                  <a:schemeClr val="tx1"/>
                </a:solidFill>
                <a:effectLst/>
                <a:latin typeface="+mn-lt"/>
                <a:ea typeface="+mn-ea"/>
                <a:cs typeface="+mn-cs"/>
              </a:rPr>
              <a:t>. In order to assess ephemeral ponds, very wet winter conditions were compared to very dry summer conditions. Images from February were used for the wet images and images from August were used for the dry images.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Infrared bands (4, 5, 6) from each season were processed using ERDAS IMAGINE’s change detection function. The results of the change detection were stacked into a single image and classified into seasonal water and non-water classes. Images of the results of the change detection were mosaicked using ERDAS IMAGINE Mosaic Pro.</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032960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weighted</a:t>
            </a:r>
            <a:r>
              <a:rPr lang="en-US" baseline="0" dirty="0" smtClean="0"/>
              <a:t> layers were assigned a value depending on the impact the layer had on the habitat. The layers weights were Pond Analysis (PA): 200, Land Cover (LC): 75, Canopy Cover (CC): 10, Precipitation (P): 10, and Soils (S): 5.  The precipitation layer can have different values other than just the zero or weighted value due to varying precipitation values. The weighted layer values for each pixel were then overlaid using an additive sum method, which adds each single  layer pixel value together into one overall total. The total (T) matrix shows the output from the additive sum method. The color scheme shown is green being lower suitable values, yellow being moderate suitable values, and red being high probable values.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28722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total (T) matrix</a:t>
            </a:r>
            <a:r>
              <a:rPr lang="en-US" baseline="0" dirty="0" smtClean="0"/>
              <a:t> was completed for each pixel in the study area, it was inputted into a probability model. The probability model used a ratio technique which determined the level of potential dusky gopher frog habitat. The total (T) values were all divided by the total possible sum for the study area (In this example the total possible sum was 320). Once the values were divided by the total maximum sum they were multiplied by 100 to create a percentage probability (P) for the dusky gopher frog for each pixel in the study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65071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pixels from each county were summed and graphed as shown in the pie chart. The table shows the individual pixel count for each county and probability value.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402026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70, 80,</a:t>
            </a:r>
            <a:r>
              <a:rPr lang="en-US" baseline="0" dirty="0" smtClean="0"/>
              <a:t> and 90 percent probabilities were graphed in order to see the distributions per county. Harrison county has the greatest amount of pixels for 80 and 90 percent probability and Jackson has the greatest amount of pixels for the 70% probability.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34112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for our project consists of the following three Mississippi counties and one Louisiana Parish: Hancock county (533 </a:t>
            </a:r>
            <a:r>
              <a:rPr lang="en-US" dirty="0" err="1" smtClean="0"/>
              <a:t>sq</a:t>
            </a:r>
            <a:r>
              <a:rPr lang="en-US" dirty="0" smtClean="0"/>
              <a:t> mi), Harrison county (976 </a:t>
            </a:r>
            <a:r>
              <a:rPr lang="en-US" dirty="0" err="1" smtClean="0"/>
              <a:t>sq</a:t>
            </a:r>
            <a:r>
              <a:rPr lang="en-US" dirty="0" smtClean="0"/>
              <a:t> mi), Jackson county (1,043 </a:t>
            </a:r>
            <a:r>
              <a:rPr lang="en-US" dirty="0" err="1" smtClean="0"/>
              <a:t>sq</a:t>
            </a:r>
            <a:r>
              <a:rPr lang="en-US" dirty="0" smtClean="0"/>
              <a:t> mi), and St. Tammany Parish (854 </a:t>
            </a:r>
            <a:r>
              <a:rPr lang="en-US" dirty="0" err="1" smtClean="0"/>
              <a:t>sq</a:t>
            </a:r>
            <a:r>
              <a:rPr lang="en-US" dirty="0" smtClean="0"/>
              <a:t> mi). </a:t>
            </a:r>
          </a:p>
          <a:p>
            <a:endParaRPr lang="en-US" dirty="0" smtClean="0"/>
          </a:p>
          <a:p>
            <a:r>
              <a:rPr lang="en-US" dirty="0" smtClean="0"/>
              <a:t>These three counties are located south of Hattiesburg, Mississippi and all border the Gulf of Mexico. </a:t>
            </a:r>
          </a:p>
          <a:p>
            <a:endParaRPr lang="en-US" dirty="0" smtClean="0"/>
          </a:p>
          <a:p>
            <a:r>
              <a:rPr lang="en-US" dirty="0" smtClean="0"/>
              <a:t>St. Tammany Parish is located north of New Orleans, is west/borders Hancock county, Mississippi.  </a:t>
            </a:r>
          </a:p>
          <a:p>
            <a:endParaRPr lang="en-US" dirty="0" smtClean="0"/>
          </a:p>
          <a:p>
            <a:r>
              <a:rPr lang="en-US" dirty="0" smtClean="0"/>
              <a:t>The total combined areas of the three counties and parish is approximately 3,406 square miles, with a total population of about 613,000 according to the 2013 census. St. Tammany has a population of approximately 242,000, Hancock 44,000, Harrison 188,000 and Jackson 140,000.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762858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 Tammany</a:t>
            </a:r>
            <a:r>
              <a:rPr lang="en-US" baseline="0" dirty="0" smtClean="0"/>
              <a:t> Parish had 5 potential habitats, Jackson has 5, Hancock had 8 and Harrison County had 10 as shown below in the image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76931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Jackson County had 4 probable</a:t>
            </a:r>
            <a:r>
              <a:rPr lang="en-US" baseline="0" dirty="0" smtClean="0"/>
              <a:t> habitats which three are displayed here.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981176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Harrison County had 10 potential habitats with three being displayed</a:t>
            </a:r>
            <a:r>
              <a:rPr lang="en-US" baseline="0" dirty="0" smtClean="0"/>
              <a:t> here.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237820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Hancock had 8 potential new habitats with three displayed here.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515515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 Tammany had 5 potential habitats with three displayed here.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327758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buFont typeface="Arial" panose="020B0604020202020204" pitchFamily="34" charset="0"/>
              <a:buChar char="•"/>
            </a:pPr>
            <a:r>
              <a:rPr lang="en-US" sz="1200" dirty="0" smtClean="0"/>
              <a:t>The probability model proved to find areas that have the potential habitat parameters for the dusky gopher frog. Probability values of 70 percent and above were found in the study area.</a:t>
            </a:r>
          </a:p>
          <a:p>
            <a:pPr marL="347663" indent="-347663">
              <a:buFont typeface="Arial" panose="020B0604020202020204" pitchFamily="34" charset="0"/>
              <a:buChar char="•"/>
            </a:pPr>
            <a:endParaRPr lang="en-US" sz="1200" dirty="0" smtClean="0"/>
          </a:p>
          <a:p>
            <a:pPr marL="347663" indent="-347663">
              <a:buFont typeface="Arial" panose="020B0604020202020204" pitchFamily="34" charset="0"/>
              <a:buChar char="•"/>
            </a:pPr>
            <a:r>
              <a:rPr lang="en-US" sz="1200" dirty="0" smtClean="0"/>
              <a:t>The greatest amount of probability values between 80 and 100 percent were located in the Northeastern part of Harrison County Mississippi.</a:t>
            </a:r>
            <a:endParaRPr lang="en-US" sz="1200"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025303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Resolution available for some</a:t>
            </a:r>
            <a:r>
              <a:rPr lang="en-US" baseline="0" dirty="0" smtClean="0"/>
              <a:t> of the layers was low and at times difficult to interpret. Higher Resolution Imagery and Precipitation would be helpful for future work. Also, point data was difficult to gather as many places in the study area are recovering from hurricanes or other issues. </a:t>
            </a:r>
          </a:p>
          <a:p>
            <a:endParaRPr lang="en-US" baseline="0" dirty="0" smtClean="0"/>
          </a:p>
          <a:p>
            <a:r>
              <a:rPr lang="en-US" baseline="0" dirty="0" smtClean="0"/>
              <a:t>For future work the team suggests to expand the study area to counties around the original study area for this project. Expanding the study area may find more suitable places for the Dusky Gopher Frog to live. Different types of models should be created using different layers and data sources. A different combination and figuring out more about the suitable habitat for the Dusky Gopher Frog may be beneficial for its future.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719121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from slide mostly.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25497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http://www.arkive.org/dusky-gopher-frog/lithobates-sevosus/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https://www.fws.gov/endangered/esa-library/pdf/1983_LPN_Policy_FR_pub.pdf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DGF is in the top 100 most endangered species in the world and the most endangered species of frog in North America. The U.S. Fish and Wildlife Service listed the Mississippi Gopher Frog under the Endangered Species Act on December 4, 2001 and listed the frog with a recovery priority number of 6, indicating a high degree of threat, low potential recovery and classification of subspecies. On June 12, 2012, the taxonomic status was changed to “species” and changed the name to the dusky gopher frog instead of the subspecies Mississippi Gopher Frog. The recovery priority number was changed to 5 reflecting this taxonomic change.</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0577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the DGF inhabited the Gulf Coastal Plain in Southwest Alabama, Southern Mississippi, and Southeast Louisiana from east of the Mississippi River Delta to Mobile Bay.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http://www.fws.gov/southeast/publications/gopher.pdf</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Glen’s Pond was originally the only known pond to inhabit the DGF</a:t>
            </a:r>
            <a:r>
              <a:rPr lang="en-US" sz="1200" kern="1200" baseline="0" dirty="0" smtClean="0">
                <a:solidFill>
                  <a:schemeClr val="tx1"/>
                </a:solidFill>
                <a:effectLst/>
                <a:latin typeface="+mn-lt"/>
                <a:ea typeface="+mn-ea"/>
                <a:cs typeface="+mn-cs"/>
              </a:rPr>
              <a:t> but currently </a:t>
            </a:r>
            <a:r>
              <a:rPr lang="en-US" sz="1200" kern="1200" dirty="0" smtClean="0">
                <a:solidFill>
                  <a:schemeClr val="tx1"/>
                </a:solidFill>
                <a:effectLst/>
                <a:latin typeface="+mn-lt"/>
                <a:ea typeface="+mn-ea"/>
                <a:cs typeface="+mn-cs"/>
              </a:rPr>
              <a:t>Glen’s Pond, two naturally-occurring populations and a fourth pond which was established as a recovery plan using translocation experiments are the only known ponds. </a:t>
            </a:r>
            <a:r>
              <a:rPr lang="en-US" dirty="0" smtClean="0">
                <a:solidFill>
                  <a:schemeClr val="accent1"/>
                </a:solidFill>
              </a:rPr>
              <a:t>The four ponds are located in Southern Mississippi.</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83629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End-Users and Partners for our project are the Nature Conservancy</a:t>
            </a:r>
            <a:r>
              <a:rPr lang="en-US" baseline="0" dirty="0" smtClean="0"/>
              <a:t> and the U.S Fish and Wildlife Service. Our boundary organizations consisted of the US Army Corps of Engineers and the USDA Forest Service.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37445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Breeding sites are isolated, grassy ponds that dry out completely at certain times of the year to prevents establishment of a fish population which would endanger tadpoles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habitat includes upland sandy and sandy loam habitat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longleaf pine forests and wetland breeding sites within the forest were the optimal habitat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only inhabit and breed in ephemeral wetland ponds that are geographically isolated from other water bodies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making rainfall the only source of water for these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Ponds must also be hard bottomed, drain almost completely during the non-breeding season, have emergent and </a:t>
            </a:r>
            <a:r>
              <a:rPr lang="en-US" sz="1200" kern="1200" dirty="0" err="1" smtClean="0">
                <a:solidFill>
                  <a:schemeClr val="tx1"/>
                </a:solidFill>
                <a:effectLst/>
                <a:latin typeface="+mn-lt"/>
                <a:ea typeface="+mn-ea"/>
                <a:cs typeface="+mn-cs"/>
              </a:rPr>
              <a:t>submergent</a:t>
            </a:r>
            <a:r>
              <a:rPr lang="en-US" sz="1200" kern="1200" dirty="0" smtClean="0">
                <a:solidFill>
                  <a:schemeClr val="tx1"/>
                </a:solidFill>
                <a:effectLst/>
                <a:latin typeface="+mn-lt"/>
                <a:ea typeface="+mn-ea"/>
                <a:cs typeface="+mn-cs"/>
              </a:rPr>
              <a:t> vegetation present for egg attachment,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 canopy cover which is essential for tadpole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abandoned gopher tortoise burrows however a decline in gopher tortoises has resulted in the DGF living in stump holes or small mammal burrows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99166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solidFill>
              </a:rPr>
              <a:t>The objective was to Utilize NASA Earth observation data to locate potential breeding sites suitable for the endangered dusky gopher frog.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http://www.nature.org/ourinitiatives/regions/northamerica/unitedstates/mississippi/explore/dusky-gopher-frog-profile.xml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Written permission to</a:t>
            </a:r>
            <a:r>
              <a:rPr lang="en-US" baseline="0" dirty="0" smtClean="0"/>
              <a:t>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3741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DEVELOPEDIA </a:t>
            </a:r>
            <a:r>
              <a:rPr lang="en-US" smtClean="0"/>
              <a:t>image sources</a:t>
            </a:r>
            <a:endParaRPr lang="en-US" dirty="0" smtClean="0"/>
          </a:p>
          <a:p>
            <a:endParaRPr lang="en-US" dirty="0" smtClean="0"/>
          </a:p>
          <a:p>
            <a:r>
              <a:rPr lang="en-US" dirty="0" smtClean="0"/>
              <a:t>Landsat 8 OLI was used</a:t>
            </a:r>
            <a:r>
              <a:rPr lang="en-US" baseline="0" dirty="0" smtClean="0"/>
              <a:t> for vegetation NDVI Normalized Difference Vegetation Index and NDMI and Land Use Land Cover Data</a:t>
            </a:r>
          </a:p>
          <a:p>
            <a:endParaRPr lang="en-US" baseline="0" dirty="0" smtClean="0"/>
          </a:p>
          <a:p>
            <a:r>
              <a:rPr lang="en-US" baseline="0" dirty="0" smtClean="0"/>
              <a:t>Landsat 5 TM was used for historical imagery, vegetation indices</a:t>
            </a:r>
          </a:p>
          <a:p>
            <a:endParaRPr lang="en-US" baseline="0" dirty="0" smtClean="0"/>
          </a:p>
          <a:p>
            <a:r>
              <a:rPr lang="en-US" baseline="0" dirty="0" smtClean="0"/>
              <a:t>Terra, ASTER, was used for NDVI, water quality indices </a:t>
            </a:r>
          </a:p>
          <a:p>
            <a:endParaRPr lang="en-US" baseline="0" dirty="0" smtClean="0"/>
          </a:p>
          <a:p>
            <a:r>
              <a:rPr lang="en-US" baseline="0" dirty="0" smtClean="0"/>
              <a:t>Space Shuttle, SRTM, was used for elevation data and DEMs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786091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op background"/>
          <p:cNvSpPr txBox="1"/>
          <p:nvPr userDrawn="1"/>
        </p:nvSpPr>
        <p:spPr>
          <a:xfrm>
            <a:off x="0" y="7256"/>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153986" y="-44450"/>
            <a:ext cx="8905876" cy="1077912"/>
            <a:chOff x="153986" y="-44450"/>
            <a:chExt cx="8905876" cy="1077912"/>
          </a:xfrm>
        </p:grpSpPr>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9" indent="0" algn="ctr">
              <a:buNone/>
              <a:defRPr sz="2000"/>
            </a:lvl2pPr>
            <a:lvl3pPr marL="914418" indent="0" algn="ctr">
              <a:buNone/>
              <a:defRPr sz="1800"/>
            </a:lvl3pPr>
            <a:lvl4pPr marL="1371628"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383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216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8"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52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20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9" indent="0">
              <a:buNone/>
              <a:defRPr sz="2000" b="1"/>
            </a:lvl2pPr>
            <a:lvl3pPr marL="914418" indent="0">
              <a:buNone/>
              <a:defRPr sz="1800" b="1"/>
            </a:lvl3pPr>
            <a:lvl4pPr marL="1371628"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9" indent="0">
              <a:buNone/>
              <a:defRPr sz="2000" b="1"/>
            </a:lvl2pPr>
            <a:lvl3pPr marL="914418" indent="0">
              <a:buNone/>
              <a:defRPr sz="1800" b="1"/>
            </a:lvl3pPr>
            <a:lvl4pPr marL="1371628"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436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10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453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9" indent="0">
              <a:buNone/>
              <a:defRPr sz="1400"/>
            </a:lvl2pPr>
            <a:lvl3pPr marL="914418" indent="0">
              <a:buNone/>
              <a:defRPr sz="1200"/>
            </a:lvl3pPr>
            <a:lvl4pPr marL="1371628"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92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9" indent="0">
              <a:buNone/>
              <a:defRPr sz="2800"/>
            </a:lvl2pPr>
            <a:lvl3pPr marL="914418" indent="0">
              <a:buNone/>
              <a:defRPr sz="2400"/>
            </a:lvl3pPr>
            <a:lvl4pPr marL="1371628"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9" indent="0">
              <a:buNone/>
              <a:defRPr sz="1400"/>
            </a:lvl2pPr>
            <a:lvl3pPr marL="914418" indent="0">
              <a:buNone/>
              <a:defRPr sz="1200"/>
            </a:lvl3pPr>
            <a:lvl4pPr marL="1371628"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895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272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B007AA-287E-4C86-BC33-AAC9AAB76622}" type="datetimeFigureOut">
              <a:rPr lang="en-US" smtClean="0">
                <a:solidFill>
                  <a:prstClr val="black">
                    <a:tint val="75000"/>
                  </a:prstClr>
                </a:solidFill>
              </a:rPr>
              <a:pPr/>
              <a:t>8/7/2015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B998AF-A48F-4D9C-80BC-82EDABBD6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694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00593"/>
            <a:fld id="{0DB007AA-287E-4C86-BC33-AAC9AAB76622}" type="datetimeFigureOut">
              <a:rPr lang="en-US" smtClean="0">
                <a:solidFill>
                  <a:prstClr val="black">
                    <a:tint val="75000"/>
                  </a:prstClr>
                </a:solidFill>
              </a:rPr>
              <a:pPr defTabSz="900593"/>
              <a:t>8/7/2015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00593"/>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0593"/>
            <a:fld id="{ABB998AF-A48F-4D9C-80BC-82EDABBD6009}" type="slidenum">
              <a:rPr lang="en-US" smtClean="0">
                <a:solidFill>
                  <a:prstClr val="black">
                    <a:tint val="75000"/>
                  </a:prstClr>
                </a:solidFill>
              </a:rPr>
              <a:pPr defTabSz="900593"/>
              <a:t>‹#›</a:t>
            </a:fld>
            <a:endParaRPr lang="en-US">
              <a:solidFill>
                <a:prstClr val="black">
                  <a:tint val="75000"/>
                </a:prstClr>
              </a:solidFill>
            </a:endParaRPr>
          </a:p>
        </p:txBody>
      </p:sp>
    </p:spTree>
    <p:extLst>
      <p:ext uri="{BB962C8B-B14F-4D97-AF65-F5344CB8AC3E}">
        <p14:creationId xmlns:p14="http://schemas.microsoft.com/office/powerpoint/2010/main" val="2560030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8"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1.xml"/><Relationship Id="rId16"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hyperlink" Target="http://sdmdataaccess.nrcs.usda.gov/" TargetMode="External"/><Relationship Id="rId3" Type="http://schemas.openxmlformats.org/officeDocument/2006/relationships/hyperlink" Target="http://gapanalysis.usgs.gov/gaplandcover/viewer/" TargetMode="External"/><Relationship Id="rId7" Type="http://schemas.openxmlformats.org/officeDocument/2006/relationships/hyperlink" Target="http://www.webgis.com/" TargetMode="External"/><Relationship Id="rId12" Type="http://schemas.openxmlformats.org/officeDocument/2006/relationships/comments" Target="../comments/comment3.xml"/><Relationship Id="rId2" Type="http://schemas.openxmlformats.org/officeDocument/2006/relationships/hyperlink" Target="http://www.fws.gov/endangered/species/recovery-plans.html" TargetMode="External"/><Relationship Id="rId1" Type="http://schemas.openxmlformats.org/officeDocument/2006/relationships/slideLayout" Target="../slideLayouts/slideLayout8.xml"/><Relationship Id="rId6" Type="http://schemas.openxmlformats.org/officeDocument/2006/relationships/hyperlink" Target="http://ned.usgs.gov/" TargetMode="External"/><Relationship Id="rId11" Type="http://schemas.openxmlformats.org/officeDocument/2006/relationships/hyperlink" Target="http://www.prism.oregonstate.edu/" TargetMode="External"/><Relationship Id="rId5" Type="http://schemas.openxmlformats.org/officeDocument/2006/relationships/hyperlink" Target="http://www.landfire.gov/" TargetMode="External"/><Relationship Id="rId10" Type="http://schemas.openxmlformats.org/officeDocument/2006/relationships/hyperlink" Target="http://coast.noaa.gov/dataregistry/search/collection/info/ccapregional" TargetMode="External"/><Relationship Id="rId4" Type="http://schemas.openxmlformats.org/officeDocument/2006/relationships/hyperlink" Target="http://www.mrlc.gov/nlcd2011.php" TargetMode="External"/><Relationship Id="rId9" Type="http://schemas.openxmlformats.org/officeDocument/2006/relationships/hyperlink" Target="http://www.soilinfo.psu.edu/index.cgi?soil_data&amp;conus&amp;data_cov&amp;textur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Mississippi Ecological Forecasting</a:t>
            </a:r>
            <a:endParaRPr lang="en-US" dirty="0"/>
          </a:p>
        </p:txBody>
      </p:sp>
      <p:sp>
        <p:nvSpPr>
          <p:cNvPr id="9" name="Text Placeholder 8"/>
          <p:cNvSpPr>
            <a:spLocks noGrp="1"/>
          </p:cNvSpPr>
          <p:nvPr>
            <p:ph type="body" sz="quarter" idx="17"/>
          </p:nvPr>
        </p:nvSpPr>
        <p:spPr/>
        <p:txBody>
          <a:bodyPr>
            <a:normAutofit fontScale="85000" lnSpcReduction="10000"/>
          </a:bodyPr>
          <a:lstStyle/>
          <a:p>
            <a:r>
              <a:rPr lang="en-US" b="1" dirty="0" smtClean="0"/>
              <a:t>Utilizing NASA Earth Observations to Locate Potential Habitat for the Dusky Gopher Frog</a:t>
            </a:r>
            <a:endParaRPr lang="en-US" b="1" dirty="0"/>
          </a:p>
        </p:txBody>
      </p:sp>
      <p:sp>
        <p:nvSpPr>
          <p:cNvPr id="5" name="Text Placeholder 2"/>
          <p:cNvSpPr>
            <a:spLocks noGrp="1"/>
          </p:cNvSpPr>
          <p:nvPr>
            <p:ph type="body" sz="quarter" idx="11"/>
          </p:nvPr>
        </p:nvSpPr>
        <p:spPr>
          <a:xfrm>
            <a:off x="2249424" y="5358384"/>
            <a:ext cx="3182112" cy="369332"/>
          </a:xfrm>
        </p:spPr>
        <p:txBody>
          <a:bodyPr>
            <a:normAutofit fontScale="92500"/>
          </a:bodyPr>
          <a:lstStyle/>
          <a:p>
            <a:r>
              <a:rPr lang="en-US" dirty="0" smtClean="0"/>
              <a:t>Ross </a:t>
            </a:r>
            <a:r>
              <a:rPr lang="en-US" dirty="0" err="1" smtClean="0"/>
              <a:t>Reahard</a:t>
            </a:r>
            <a:r>
              <a:rPr lang="en-US" dirty="0" smtClean="0"/>
              <a:t> (Project Lead)</a:t>
            </a:r>
            <a:endParaRPr lang="en-US" dirty="0"/>
          </a:p>
        </p:txBody>
      </p:sp>
      <p:sp>
        <p:nvSpPr>
          <p:cNvPr id="6" name="Text Placeholder 3"/>
          <p:cNvSpPr>
            <a:spLocks noGrp="1"/>
          </p:cNvSpPr>
          <p:nvPr>
            <p:ph type="body" sz="quarter" idx="12"/>
          </p:nvPr>
        </p:nvSpPr>
        <p:spPr>
          <a:xfrm>
            <a:off x="2249424" y="5751576"/>
            <a:ext cx="3182112" cy="369332"/>
          </a:xfrm>
        </p:spPr>
        <p:txBody>
          <a:bodyPr/>
          <a:lstStyle/>
          <a:p>
            <a:r>
              <a:rPr lang="en-US" dirty="0" smtClean="0"/>
              <a:t>Rudy Bartels</a:t>
            </a:r>
            <a:endParaRPr lang="en-US" dirty="0"/>
          </a:p>
        </p:txBody>
      </p:sp>
      <p:sp>
        <p:nvSpPr>
          <p:cNvPr id="8" name="Text Placeholder 5"/>
          <p:cNvSpPr>
            <a:spLocks noGrp="1"/>
          </p:cNvSpPr>
          <p:nvPr>
            <p:ph type="body" sz="quarter" idx="14"/>
          </p:nvPr>
        </p:nvSpPr>
        <p:spPr>
          <a:xfrm>
            <a:off x="5663184" y="5358384"/>
            <a:ext cx="3182112" cy="369332"/>
          </a:xfrm>
        </p:spPr>
        <p:txBody>
          <a:bodyPr/>
          <a:lstStyle/>
          <a:p>
            <a:r>
              <a:rPr lang="en-US" dirty="0" smtClean="0"/>
              <a:t>James Brooke</a:t>
            </a:r>
            <a:endParaRPr lang="en-US" dirty="0"/>
          </a:p>
        </p:txBody>
      </p:sp>
      <p:sp>
        <p:nvSpPr>
          <p:cNvPr id="10" name="Text Placeholder 6"/>
          <p:cNvSpPr>
            <a:spLocks noGrp="1"/>
          </p:cNvSpPr>
          <p:nvPr>
            <p:ph type="body" sz="quarter" idx="15"/>
          </p:nvPr>
        </p:nvSpPr>
        <p:spPr>
          <a:xfrm>
            <a:off x="5660136" y="5751576"/>
            <a:ext cx="3182112" cy="369332"/>
          </a:xfrm>
        </p:spPr>
        <p:txBody>
          <a:bodyPr/>
          <a:lstStyle/>
          <a:p>
            <a:r>
              <a:rPr lang="en-US" dirty="0" smtClean="0"/>
              <a:t>Meredith Williams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1601"/>
            <a:ext cx="7982712" cy="704088"/>
          </a:xfrm>
        </p:spPr>
        <p:txBody>
          <a:bodyPr/>
          <a:lstStyle/>
          <a:p>
            <a:r>
              <a:rPr lang="en-US" dirty="0" smtClean="0"/>
              <a:t>Methodology</a:t>
            </a:r>
            <a:endParaRPr lang="en-US" dirty="0"/>
          </a:p>
        </p:txBody>
      </p:sp>
      <p:sp>
        <p:nvSpPr>
          <p:cNvPr id="11" name="Rounded Rectangle 10"/>
          <p:cNvSpPr/>
          <p:nvPr/>
        </p:nvSpPr>
        <p:spPr>
          <a:xfrm>
            <a:off x="943897" y="6086168"/>
            <a:ext cx="1622323" cy="378552"/>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Landcover</a:t>
            </a:r>
            <a:endParaRPr lang="en-US" sz="2000" b="1" dirty="0"/>
          </a:p>
        </p:txBody>
      </p:sp>
      <p:sp>
        <p:nvSpPr>
          <p:cNvPr id="12" name="Rounded Rectangle 11"/>
          <p:cNvSpPr/>
          <p:nvPr/>
        </p:nvSpPr>
        <p:spPr>
          <a:xfrm>
            <a:off x="83128" y="2912000"/>
            <a:ext cx="1322878" cy="396989"/>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Soil Type</a:t>
            </a:r>
            <a:endParaRPr lang="en-US" sz="2000" b="1" dirty="0"/>
          </a:p>
        </p:txBody>
      </p:sp>
      <p:sp>
        <p:nvSpPr>
          <p:cNvPr id="13" name="Rounded Rectangle 12"/>
          <p:cNvSpPr/>
          <p:nvPr/>
        </p:nvSpPr>
        <p:spPr>
          <a:xfrm>
            <a:off x="3662217" y="897207"/>
            <a:ext cx="1385858" cy="398206"/>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Elevation</a:t>
            </a:r>
            <a:endParaRPr lang="en-US" sz="2000" b="1" dirty="0"/>
          </a:p>
        </p:txBody>
      </p:sp>
      <p:sp>
        <p:nvSpPr>
          <p:cNvPr id="14" name="Rounded Rectangle 13"/>
          <p:cNvSpPr/>
          <p:nvPr/>
        </p:nvSpPr>
        <p:spPr>
          <a:xfrm>
            <a:off x="7304284" y="2918949"/>
            <a:ext cx="1839716" cy="396989"/>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Precipitation</a:t>
            </a:r>
            <a:endParaRPr lang="en-US" b="1" dirty="0"/>
          </a:p>
        </p:txBody>
      </p:sp>
      <p:sp>
        <p:nvSpPr>
          <p:cNvPr id="15" name="Rounded Rectangle 14"/>
          <p:cNvSpPr/>
          <p:nvPr/>
        </p:nvSpPr>
        <p:spPr>
          <a:xfrm>
            <a:off x="6145989" y="6083715"/>
            <a:ext cx="1297858" cy="381005"/>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Imagery</a:t>
            </a:r>
            <a:endParaRPr lang="en-US" b="1" dirty="0"/>
          </a:p>
        </p:txBody>
      </p:sp>
      <p:sp>
        <p:nvSpPr>
          <p:cNvPr id="2" name="5-Point Star 1"/>
          <p:cNvSpPr/>
          <p:nvPr/>
        </p:nvSpPr>
        <p:spPr>
          <a:xfrm>
            <a:off x="1406009" y="1295413"/>
            <a:ext cx="5898275" cy="4800587"/>
          </a:xfrm>
          <a:prstGeom prst="star5">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3253840" y="2918949"/>
            <a:ext cx="2210728" cy="2080563"/>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solidFill>
                  <a:srgbClr val="040C07"/>
                </a:solidFill>
                <a:cs typeface="Times New Roman" panose="02020603050405020304" pitchFamily="18" charset="0"/>
              </a:rPr>
              <a:t>Final Habitat Prediction</a:t>
            </a:r>
          </a:p>
        </p:txBody>
      </p:sp>
    </p:spTree>
    <p:extLst>
      <p:ext uri="{BB962C8B-B14F-4D97-AF65-F5344CB8AC3E}">
        <p14:creationId xmlns:p14="http://schemas.microsoft.com/office/powerpoint/2010/main" val="96218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6221977" y="5398151"/>
            <a:ext cx="2681422" cy="10769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46" name="Picture 45"/>
          <p:cNvPicPr>
            <a:picLocks noChangeAspect="1"/>
          </p:cNvPicPr>
          <p:nvPr/>
        </p:nvPicPr>
        <p:blipFill>
          <a:blip r:embed="rId3">
            <a:duotone>
              <a:schemeClr val="accent1">
                <a:shade val="45000"/>
                <a:satMod val="135000"/>
              </a:schemeClr>
              <a:prstClr val="white"/>
            </a:duotone>
          </a:blip>
          <a:stretch>
            <a:fillRect/>
          </a:stretch>
        </p:blipFill>
        <p:spPr>
          <a:xfrm>
            <a:off x="6239613" y="3359552"/>
            <a:ext cx="237765" cy="762323"/>
          </a:xfrm>
          <a:prstGeom prst="rect">
            <a:avLst/>
          </a:prstGeom>
        </p:spPr>
      </p:pic>
      <p:pic>
        <p:nvPicPr>
          <p:cNvPr id="48" name="Picture 47"/>
          <p:cNvPicPr>
            <a:picLocks noChangeAspect="1"/>
          </p:cNvPicPr>
          <p:nvPr/>
        </p:nvPicPr>
        <p:blipFill>
          <a:blip r:embed="rId3">
            <a:duotone>
              <a:schemeClr val="accent1">
                <a:shade val="45000"/>
                <a:satMod val="135000"/>
              </a:schemeClr>
              <a:prstClr val="white"/>
            </a:duotone>
          </a:blip>
          <a:stretch>
            <a:fillRect/>
          </a:stretch>
        </p:blipFill>
        <p:spPr>
          <a:xfrm>
            <a:off x="2621806" y="3359552"/>
            <a:ext cx="237765" cy="787395"/>
          </a:xfrm>
          <a:prstGeom prst="rect">
            <a:avLst/>
          </a:prstGeom>
        </p:spPr>
      </p:pic>
      <p:pic>
        <p:nvPicPr>
          <p:cNvPr id="47" name="Picture 46"/>
          <p:cNvPicPr>
            <a:picLocks noChangeAspect="1"/>
          </p:cNvPicPr>
          <p:nvPr/>
        </p:nvPicPr>
        <p:blipFill>
          <a:blip r:embed="rId3">
            <a:duotone>
              <a:schemeClr val="accent1">
                <a:shade val="45000"/>
                <a:satMod val="135000"/>
              </a:schemeClr>
              <a:prstClr val="white"/>
            </a:duotone>
          </a:blip>
          <a:stretch>
            <a:fillRect/>
          </a:stretch>
        </p:blipFill>
        <p:spPr>
          <a:xfrm>
            <a:off x="4468435" y="3336115"/>
            <a:ext cx="237765" cy="778102"/>
          </a:xfrm>
          <a:prstGeom prst="rect">
            <a:avLst/>
          </a:prstGeom>
        </p:spPr>
      </p:pic>
      <p:pic>
        <p:nvPicPr>
          <p:cNvPr id="49" name="Picture 48"/>
          <p:cNvPicPr>
            <a:picLocks noChangeAspect="1"/>
          </p:cNvPicPr>
          <p:nvPr/>
        </p:nvPicPr>
        <p:blipFill>
          <a:blip r:embed="rId3">
            <a:duotone>
              <a:schemeClr val="accent1">
                <a:shade val="45000"/>
                <a:satMod val="135000"/>
              </a:schemeClr>
              <a:prstClr val="white"/>
            </a:duotone>
          </a:blip>
          <a:stretch>
            <a:fillRect/>
          </a:stretch>
        </p:blipFill>
        <p:spPr>
          <a:xfrm>
            <a:off x="8061519" y="1802482"/>
            <a:ext cx="237765" cy="815148"/>
          </a:xfrm>
          <a:prstGeom prst="rect">
            <a:avLst/>
          </a:prstGeom>
        </p:spPr>
      </p:pic>
      <p:pic>
        <p:nvPicPr>
          <p:cNvPr id="52" name="Picture 51"/>
          <p:cNvPicPr>
            <a:picLocks noChangeAspect="1"/>
          </p:cNvPicPr>
          <p:nvPr/>
        </p:nvPicPr>
        <p:blipFill>
          <a:blip r:embed="rId3">
            <a:duotone>
              <a:schemeClr val="accent1">
                <a:shade val="45000"/>
                <a:satMod val="135000"/>
              </a:schemeClr>
              <a:prstClr val="white"/>
            </a:duotone>
          </a:blip>
          <a:stretch>
            <a:fillRect/>
          </a:stretch>
        </p:blipFill>
        <p:spPr>
          <a:xfrm>
            <a:off x="2650423" y="1817356"/>
            <a:ext cx="237765" cy="785400"/>
          </a:xfrm>
          <a:prstGeom prst="rect">
            <a:avLst/>
          </a:prstGeom>
        </p:spPr>
      </p:pic>
      <p:sp>
        <p:nvSpPr>
          <p:cNvPr id="3" name="Text Placeholder 2"/>
          <p:cNvSpPr>
            <a:spLocks noGrp="1"/>
          </p:cNvSpPr>
          <p:nvPr>
            <p:ph type="body" sz="quarter" idx="14"/>
          </p:nvPr>
        </p:nvSpPr>
        <p:spPr>
          <a:xfrm>
            <a:off x="0" y="126571"/>
            <a:ext cx="7653528" cy="606945"/>
          </a:xfrm>
        </p:spPr>
        <p:txBody>
          <a:bodyPr/>
          <a:lstStyle/>
          <a:p>
            <a:pPr algn="l"/>
            <a:r>
              <a:rPr lang="en-US" sz="4000" dirty="0" smtClean="0"/>
              <a:t>Methodology- Landcover </a:t>
            </a:r>
            <a:endParaRPr lang="en-US" sz="4000" dirty="0"/>
          </a:p>
        </p:txBody>
      </p:sp>
      <p:sp>
        <p:nvSpPr>
          <p:cNvPr id="2" name="Rounded Rectangle 1"/>
          <p:cNvSpPr>
            <a:spLocks/>
          </p:cNvSpPr>
          <p:nvPr/>
        </p:nvSpPr>
        <p:spPr>
          <a:xfrm>
            <a:off x="1872646" y="1094732"/>
            <a:ext cx="2042674" cy="74066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048773" y="777614"/>
            <a:ext cx="1138781" cy="106700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40C07"/>
              </a:solidFill>
            </a:endParaRPr>
          </a:p>
        </p:txBody>
      </p:sp>
      <p:sp>
        <p:nvSpPr>
          <p:cNvPr id="14" name="Rounded Rectangle 13"/>
          <p:cNvSpPr/>
          <p:nvPr/>
        </p:nvSpPr>
        <p:spPr>
          <a:xfrm>
            <a:off x="5355511" y="1093423"/>
            <a:ext cx="1792942" cy="70300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358675" y="1127879"/>
            <a:ext cx="1655064" cy="70300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duotone>
              <a:schemeClr val="accent1">
                <a:shade val="45000"/>
                <a:satMod val="135000"/>
              </a:schemeClr>
              <a:prstClr val="white"/>
            </a:duotone>
          </a:blip>
          <a:stretch>
            <a:fillRect/>
          </a:stretch>
        </p:blipFill>
        <p:spPr>
          <a:xfrm>
            <a:off x="790944" y="3359555"/>
            <a:ext cx="237765" cy="762323"/>
          </a:xfrm>
          <a:prstGeom prst="rect">
            <a:avLst/>
          </a:prstGeom>
        </p:spPr>
      </p:pic>
      <p:sp>
        <p:nvSpPr>
          <p:cNvPr id="10" name="Rectangle 9"/>
          <p:cNvSpPr/>
          <p:nvPr/>
        </p:nvSpPr>
        <p:spPr>
          <a:xfrm>
            <a:off x="82292" y="4114216"/>
            <a:ext cx="1730055" cy="9090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smtClean="0">
                <a:solidFill>
                  <a:srgbClr val="040C07"/>
                </a:solidFill>
              </a:rPr>
              <a:t>Weighted by habitat preference</a:t>
            </a:r>
            <a:endParaRPr lang="en-US" sz="2000" b="1" dirty="0">
              <a:solidFill>
                <a:srgbClr val="040C07"/>
              </a:solidFill>
            </a:endParaRPr>
          </a:p>
        </p:txBody>
      </p:sp>
      <p:sp>
        <p:nvSpPr>
          <p:cNvPr id="11" name="Rectangle 10"/>
          <p:cNvSpPr/>
          <p:nvPr/>
        </p:nvSpPr>
        <p:spPr>
          <a:xfrm>
            <a:off x="82295" y="2604613"/>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040C07"/>
                </a:solidFill>
              </a:rPr>
              <a:t>Clipped</a:t>
            </a:r>
            <a:endParaRPr lang="en-US" sz="2400" b="1" dirty="0">
              <a:solidFill>
                <a:srgbClr val="040C07"/>
              </a:solidFill>
            </a:endParaRPr>
          </a:p>
        </p:txBody>
      </p:sp>
      <p:sp>
        <p:nvSpPr>
          <p:cNvPr id="19" name="Rectangle 18"/>
          <p:cNvSpPr/>
          <p:nvPr/>
        </p:nvSpPr>
        <p:spPr>
          <a:xfrm>
            <a:off x="82293" y="1050939"/>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040C07"/>
                </a:solidFill>
              </a:rPr>
              <a:t>Source</a:t>
            </a:r>
            <a:endParaRPr lang="en-US" sz="2400" b="1" dirty="0">
              <a:solidFill>
                <a:srgbClr val="040C07"/>
              </a:solidFill>
            </a:endParaRPr>
          </a:p>
        </p:txBody>
      </p:sp>
      <p:pic>
        <p:nvPicPr>
          <p:cNvPr id="45" name="Picture 44"/>
          <p:cNvPicPr>
            <a:picLocks noChangeAspect="1"/>
          </p:cNvPicPr>
          <p:nvPr/>
        </p:nvPicPr>
        <p:blipFill>
          <a:blip r:embed="rId3">
            <a:duotone>
              <a:schemeClr val="accent1">
                <a:shade val="45000"/>
                <a:satMod val="135000"/>
              </a:schemeClr>
              <a:prstClr val="white"/>
            </a:duotone>
          </a:blip>
          <a:stretch>
            <a:fillRect/>
          </a:stretch>
        </p:blipFill>
        <p:spPr>
          <a:xfrm>
            <a:off x="797980" y="1846734"/>
            <a:ext cx="237765" cy="762323"/>
          </a:xfrm>
          <a:prstGeom prst="rect">
            <a:avLst/>
          </a:prstGeom>
          <a:noFill/>
          <a:ln>
            <a:noFill/>
          </a:ln>
        </p:spPr>
      </p:pic>
      <p:pic>
        <p:nvPicPr>
          <p:cNvPr id="50" name="Picture 49"/>
          <p:cNvPicPr>
            <a:picLocks noChangeAspect="1"/>
          </p:cNvPicPr>
          <p:nvPr/>
        </p:nvPicPr>
        <p:blipFill>
          <a:blip r:embed="rId3">
            <a:duotone>
              <a:schemeClr val="accent1">
                <a:shade val="45000"/>
                <a:satMod val="135000"/>
              </a:schemeClr>
              <a:prstClr val="white"/>
            </a:duotone>
          </a:blip>
          <a:stretch>
            <a:fillRect/>
          </a:stretch>
        </p:blipFill>
        <p:spPr>
          <a:xfrm>
            <a:off x="6245685" y="1796429"/>
            <a:ext cx="237765" cy="806108"/>
          </a:xfrm>
          <a:prstGeom prst="rect">
            <a:avLst/>
          </a:prstGeom>
        </p:spPr>
      </p:pic>
      <p:pic>
        <p:nvPicPr>
          <p:cNvPr id="51" name="Picture 50"/>
          <p:cNvPicPr>
            <a:picLocks noChangeAspect="1"/>
          </p:cNvPicPr>
          <p:nvPr/>
        </p:nvPicPr>
        <p:blipFill>
          <a:blip r:embed="rId3">
            <a:duotone>
              <a:schemeClr val="accent1">
                <a:shade val="45000"/>
                <a:satMod val="135000"/>
              </a:schemeClr>
              <a:prstClr val="white"/>
            </a:duotone>
          </a:blip>
          <a:stretch>
            <a:fillRect/>
          </a:stretch>
        </p:blipFill>
        <p:spPr>
          <a:xfrm>
            <a:off x="4468435" y="1844621"/>
            <a:ext cx="237765" cy="759679"/>
          </a:xfrm>
          <a:prstGeom prst="rect">
            <a:avLst/>
          </a:prstGeom>
        </p:spPr>
      </p:pic>
      <p:pic>
        <p:nvPicPr>
          <p:cNvPr id="53" name="Picture 52"/>
          <p:cNvPicPr>
            <a:picLocks noChangeAspect="1"/>
          </p:cNvPicPr>
          <p:nvPr/>
        </p:nvPicPr>
        <p:blipFill>
          <a:blip r:embed="rId3">
            <a:duotone>
              <a:schemeClr val="accent1">
                <a:shade val="45000"/>
                <a:satMod val="135000"/>
              </a:schemeClr>
              <a:prstClr val="white"/>
            </a:duotone>
          </a:blip>
          <a:stretch>
            <a:fillRect/>
          </a:stretch>
        </p:blipFill>
        <p:spPr>
          <a:xfrm>
            <a:off x="8067324" y="3325009"/>
            <a:ext cx="237765" cy="767391"/>
          </a:xfrm>
          <a:prstGeom prst="rect">
            <a:avLst/>
          </a:prstGeom>
        </p:spPr>
      </p:pic>
      <p:sp>
        <p:nvSpPr>
          <p:cNvPr id="59" name="Rectangle 58"/>
          <p:cNvSpPr/>
          <p:nvPr/>
        </p:nvSpPr>
        <p:spPr>
          <a:xfrm>
            <a:off x="5530964" y="4109924"/>
            <a:ext cx="1655064" cy="786384"/>
          </a:xfrm>
          <a:prstGeom prst="rect">
            <a:avLst/>
          </a:prstGeom>
          <a:blipFill>
            <a:blip r:embed="rId8"/>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blipFill>
                <a:blip r:embed="rId8"/>
                <a:stretch>
                  <a:fillRect/>
                </a:stretch>
              </a:blipFill>
            </a:endParaRPr>
          </a:p>
        </p:txBody>
      </p:sp>
      <p:sp>
        <p:nvSpPr>
          <p:cNvPr id="61" name="Rectangle 60"/>
          <p:cNvSpPr/>
          <p:nvPr/>
        </p:nvSpPr>
        <p:spPr>
          <a:xfrm>
            <a:off x="1910827" y="4119243"/>
            <a:ext cx="1655064" cy="786384"/>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7363025" y="4092400"/>
            <a:ext cx="1650714" cy="782801"/>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1872646" y="2604613"/>
            <a:ext cx="1655064" cy="786384"/>
          </a:xfrm>
          <a:prstGeom prst="rect">
            <a:avLst/>
          </a:prstGeom>
          <a:blipFill>
            <a:blip r:embed="rId10"/>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5493389" y="2585980"/>
            <a:ext cx="1655064" cy="786384"/>
          </a:xfrm>
          <a:prstGeom prst="rect">
            <a:avLst/>
          </a:prstGeom>
          <a:blipFill>
            <a:blip r:embed="rId11"/>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7358675" y="2595429"/>
            <a:ext cx="1655064" cy="786384"/>
          </a:xfrm>
          <a:prstGeom prst="rect">
            <a:avLst/>
          </a:prstGeom>
          <a:blipFill>
            <a:blip r:embed="rId12"/>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3700447" y="2597719"/>
            <a:ext cx="1655064" cy="786384"/>
          </a:xfrm>
          <a:prstGeom prst="rect">
            <a:avLst/>
          </a:prstGeom>
          <a:blipFill>
            <a:blip r:embed="rId13"/>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3723269" y="4105787"/>
            <a:ext cx="1655064" cy="786384"/>
          </a:xfrm>
          <a:prstGeom prst="rect">
            <a:avLst/>
          </a:prstGeom>
          <a:blipFill>
            <a:blip r:embed="rId14"/>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1" name="Rectangle 70"/>
          <p:cNvSpPr/>
          <p:nvPr/>
        </p:nvSpPr>
        <p:spPr>
          <a:xfrm>
            <a:off x="2386940" y="5667950"/>
            <a:ext cx="2319260" cy="10366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2" name="Picture 71"/>
          <p:cNvPicPr>
            <a:picLocks noChangeAspect="1"/>
          </p:cNvPicPr>
          <p:nvPr/>
        </p:nvPicPr>
        <p:blipFill>
          <a:blip r:embed="rId3">
            <a:duotone>
              <a:schemeClr val="accent1">
                <a:shade val="45000"/>
                <a:satMod val="135000"/>
              </a:schemeClr>
              <a:prstClr val="white"/>
            </a:duotone>
          </a:blip>
          <a:stretch>
            <a:fillRect/>
          </a:stretch>
        </p:blipFill>
        <p:spPr>
          <a:xfrm rot="16200000">
            <a:off x="5354024" y="5440639"/>
            <a:ext cx="237765" cy="1498140"/>
          </a:xfrm>
          <a:prstGeom prst="rect">
            <a:avLst/>
          </a:prstGeom>
        </p:spPr>
      </p:pic>
      <p:pic>
        <p:nvPicPr>
          <p:cNvPr id="8" name="Picture 7"/>
          <p:cNvPicPr>
            <a:picLocks noChangeAspect="1"/>
          </p:cNvPicPr>
          <p:nvPr/>
        </p:nvPicPr>
        <p:blipFill rotWithShape="1">
          <a:blip r:embed="rId15"/>
          <a:srcRect t="9743" b="3414"/>
          <a:stretch/>
        </p:blipFill>
        <p:spPr>
          <a:xfrm>
            <a:off x="2437351" y="5687308"/>
            <a:ext cx="1847538" cy="789967"/>
          </a:xfrm>
          <a:prstGeom prst="rect">
            <a:avLst/>
          </a:prstGeom>
        </p:spPr>
      </p:pic>
      <p:pic>
        <p:nvPicPr>
          <p:cNvPr id="9" name="Picture 8"/>
          <p:cNvPicPr>
            <a:picLocks noChangeAspect="1"/>
          </p:cNvPicPr>
          <p:nvPr/>
        </p:nvPicPr>
        <p:blipFill rotWithShape="1">
          <a:blip r:embed="rId16"/>
          <a:srcRect t="8777"/>
          <a:stretch/>
        </p:blipFill>
        <p:spPr>
          <a:xfrm>
            <a:off x="6352666" y="5490841"/>
            <a:ext cx="2354181" cy="980400"/>
          </a:xfrm>
          <a:prstGeom prst="rect">
            <a:avLst/>
          </a:prstGeom>
        </p:spPr>
      </p:pic>
      <p:sp>
        <p:nvSpPr>
          <p:cNvPr id="5" name="Rounded Rectangle 4"/>
          <p:cNvSpPr/>
          <p:nvPr/>
        </p:nvSpPr>
        <p:spPr>
          <a:xfrm>
            <a:off x="6028638" y="6520908"/>
            <a:ext cx="3099460" cy="227864"/>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smtClean="0">
                <a:solidFill>
                  <a:srgbClr val="040C07"/>
                </a:solidFill>
              </a:rPr>
              <a:t>Final Landcover Image</a:t>
            </a:r>
            <a:endParaRPr lang="en-US" sz="2000" b="1" dirty="0">
              <a:solidFill>
                <a:srgbClr val="040C07"/>
              </a:solidFill>
            </a:endParaRPr>
          </a:p>
        </p:txBody>
      </p:sp>
      <p:pic>
        <p:nvPicPr>
          <p:cNvPr id="39" name="Picture 38"/>
          <p:cNvPicPr>
            <a:picLocks noChangeAspect="1"/>
          </p:cNvPicPr>
          <p:nvPr/>
        </p:nvPicPr>
        <p:blipFill>
          <a:blip r:embed="rId3">
            <a:duotone>
              <a:schemeClr val="accent1">
                <a:shade val="45000"/>
                <a:satMod val="135000"/>
              </a:schemeClr>
              <a:prstClr val="white"/>
            </a:duotone>
          </a:blip>
          <a:stretch>
            <a:fillRect/>
          </a:stretch>
        </p:blipFill>
        <p:spPr>
          <a:xfrm>
            <a:off x="2619476" y="4887449"/>
            <a:ext cx="237765" cy="787395"/>
          </a:xfrm>
          <a:prstGeom prst="rect">
            <a:avLst/>
          </a:prstGeom>
        </p:spPr>
      </p:pic>
      <p:pic>
        <p:nvPicPr>
          <p:cNvPr id="40" name="Picture 39"/>
          <p:cNvPicPr>
            <a:picLocks noChangeAspect="1"/>
          </p:cNvPicPr>
          <p:nvPr/>
        </p:nvPicPr>
        <p:blipFill>
          <a:blip r:embed="rId3">
            <a:duotone>
              <a:schemeClr val="accent1">
                <a:shade val="45000"/>
                <a:satMod val="135000"/>
              </a:schemeClr>
              <a:prstClr val="white"/>
            </a:duotone>
          </a:blip>
          <a:stretch>
            <a:fillRect/>
          </a:stretch>
        </p:blipFill>
        <p:spPr>
          <a:xfrm>
            <a:off x="4486071" y="4887449"/>
            <a:ext cx="237765" cy="787395"/>
          </a:xfrm>
          <a:prstGeom prst="rect">
            <a:avLst/>
          </a:prstGeom>
        </p:spPr>
      </p:pic>
      <p:pic>
        <p:nvPicPr>
          <p:cNvPr id="42" name="Picture 41"/>
          <p:cNvPicPr>
            <a:picLocks noChangeAspect="1"/>
          </p:cNvPicPr>
          <p:nvPr/>
        </p:nvPicPr>
        <p:blipFill>
          <a:blip r:embed="rId3">
            <a:duotone>
              <a:schemeClr val="accent1">
                <a:shade val="45000"/>
                <a:satMod val="135000"/>
              </a:schemeClr>
              <a:prstClr val="white"/>
            </a:duotone>
          </a:blip>
          <a:stretch>
            <a:fillRect/>
          </a:stretch>
        </p:blipFill>
        <p:spPr>
          <a:xfrm>
            <a:off x="8069499" y="4897781"/>
            <a:ext cx="229785" cy="511394"/>
          </a:xfrm>
          <a:prstGeom prst="rect">
            <a:avLst/>
          </a:prstGeom>
        </p:spPr>
      </p:pic>
      <p:sp>
        <p:nvSpPr>
          <p:cNvPr id="43" name="Rounded Rectangle 42"/>
          <p:cNvSpPr/>
          <p:nvPr/>
        </p:nvSpPr>
        <p:spPr>
          <a:xfrm>
            <a:off x="2678283" y="6471241"/>
            <a:ext cx="2020643" cy="220078"/>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smtClean="0">
                <a:solidFill>
                  <a:srgbClr val="040C07"/>
                </a:solidFill>
              </a:rPr>
              <a:t>NLCD &amp; NOAA</a:t>
            </a:r>
            <a:endParaRPr lang="en-US" sz="2000" b="1" dirty="0">
              <a:solidFill>
                <a:srgbClr val="040C07"/>
              </a:solidFill>
            </a:endParaRPr>
          </a:p>
        </p:txBody>
      </p:sp>
      <p:pic>
        <p:nvPicPr>
          <p:cNvPr id="44" name="Picture 43"/>
          <p:cNvPicPr>
            <a:picLocks noChangeAspect="1"/>
          </p:cNvPicPr>
          <p:nvPr/>
        </p:nvPicPr>
        <p:blipFill>
          <a:blip r:embed="rId3">
            <a:duotone>
              <a:schemeClr val="accent1">
                <a:shade val="45000"/>
                <a:satMod val="135000"/>
              </a:schemeClr>
              <a:prstClr val="white"/>
            </a:duotone>
          </a:blip>
          <a:stretch>
            <a:fillRect/>
          </a:stretch>
        </p:blipFill>
        <p:spPr>
          <a:xfrm>
            <a:off x="6249674" y="4895447"/>
            <a:ext cx="229785" cy="511394"/>
          </a:xfrm>
          <a:prstGeom prst="rect">
            <a:avLst/>
          </a:prstGeom>
        </p:spPr>
      </p:pic>
    </p:spTree>
    <p:extLst>
      <p:ext uri="{BB962C8B-B14F-4D97-AF65-F5344CB8AC3E}">
        <p14:creationId xmlns:p14="http://schemas.microsoft.com/office/powerpoint/2010/main" val="1897332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flipV="1">
            <a:off x="2628322" y="3621065"/>
            <a:ext cx="2" cy="58650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628324" y="2359308"/>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4067" y="228667"/>
            <a:ext cx="7653528" cy="606945"/>
          </a:xfrm>
        </p:spPr>
        <p:txBody>
          <a:bodyPr/>
          <a:lstStyle/>
          <a:p>
            <a:pPr algn="l"/>
            <a:r>
              <a:rPr lang="en-US" sz="4000" dirty="0" smtClean="0"/>
              <a:t>Methodology- Elevation </a:t>
            </a:r>
            <a:endParaRPr lang="en-US" sz="4000" dirty="0"/>
          </a:p>
        </p:txBody>
      </p:sp>
      <p:pic>
        <p:nvPicPr>
          <p:cNvPr id="4" name="Picture 3"/>
          <p:cNvPicPr>
            <a:picLocks noChangeAspect="1"/>
          </p:cNvPicPr>
          <p:nvPr/>
        </p:nvPicPr>
        <p:blipFill rotWithShape="1">
          <a:blip r:embed="rId3"/>
          <a:srcRect l="34851" t="5741" r="56320" b="85185"/>
          <a:stretch/>
        </p:blipFill>
        <p:spPr>
          <a:xfrm>
            <a:off x="1151842" y="1421274"/>
            <a:ext cx="2952968" cy="938034"/>
          </a:xfrm>
          <a:prstGeom prst="rect">
            <a:avLst/>
          </a:prstGeom>
        </p:spPr>
      </p:pic>
      <p:pic>
        <p:nvPicPr>
          <p:cNvPr id="5" name="Picture 4"/>
          <p:cNvPicPr>
            <a:picLocks noChangeAspect="1"/>
          </p:cNvPicPr>
          <p:nvPr/>
        </p:nvPicPr>
        <p:blipFill rotWithShape="1">
          <a:blip r:embed="rId4"/>
          <a:srcRect l="34850" t="7050" r="60326" b="85925"/>
          <a:stretch/>
        </p:blipFill>
        <p:spPr>
          <a:xfrm>
            <a:off x="5206190" y="1413352"/>
            <a:ext cx="3094106" cy="945956"/>
          </a:xfrm>
          <a:prstGeom prst="rect">
            <a:avLst/>
          </a:prstGeom>
        </p:spPr>
      </p:pic>
      <p:pic>
        <p:nvPicPr>
          <p:cNvPr id="19" name="Picture 18"/>
          <p:cNvPicPr>
            <a:picLocks noChangeAspect="1"/>
          </p:cNvPicPr>
          <p:nvPr/>
        </p:nvPicPr>
        <p:blipFill>
          <a:blip r:embed="rId5"/>
          <a:stretch>
            <a:fillRect/>
          </a:stretch>
        </p:blipFill>
        <p:spPr>
          <a:xfrm>
            <a:off x="922795" y="4219459"/>
            <a:ext cx="3411053" cy="1148188"/>
          </a:xfrm>
          <a:prstGeom prst="rect">
            <a:avLst/>
          </a:prstGeom>
          <a:ln>
            <a:solidFill>
              <a:schemeClr val="accent1"/>
            </a:solidFill>
          </a:ln>
        </p:spPr>
      </p:pic>
      <p:pic>
        <p:nvPicPr>
          <p:cNvPr id="23" name="Picture 22"/>
          <p:cNvPicPr>
            <a:picLocks noChangeAspect="1"/>
          </p:cNvPicPr>
          <p:nvPr/>
        </p:nvPicPr>
        <p:blipFill rotWithShape="1">
          <a:blip r:embed="rId6"/>
          <a:srcRect l="2681" r="3631"/>
          <a:stretch/>
        </p:blipFill>
        <p:spPr>
          <a:xfrm>
            <a:off x="5095942" y="4219459"/>
            <a:ext cx="3491507" cy="1148188"/>
          </a:xfrm>
          <a:prstGeom prst="rect">
            <a:avLst/>
          </a:prstGeom>
          <a:ln>
            <a:solidFill>
              <a:schemeClr val="accent1"/>
            </a:solidFill>
          </a:ln>
        </p:spPr>
      </p:pic>
      <p:sp>
        <p:nvSpPr>
          <p:cNvPr id="29" name="Rounded Rectangle 28"/>
          <p:cNvSpPr/>
          <p:nvPr/>
        </p:nvSpPr>
        <p:spPr>
          <a:xfrm>
            <a:off x="1151840" y="2905068"/>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Clipped to Study Area</a:t>
            </a:r>
          </a:p>
        </p:txBody>
      </p:sp>
      <p:sp>
        <p:nvSpPr>
          <p:cNvPr id="30" name="Rounded Rectangle 29"/>
          <p:cNvSpPr/>
          <p:nvPr/>
        </p:nvSpPr>
        <p:spPr>
          <a:xfrm>
            <a:off x="5276757" y="2897144"/>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Clipped to Study Area</a:t>
            </a:r>
          </a:p>
        </p:txBody>
      </p:sp>
      <p:cxnSp>
        <p:nvCxnSpPr>
          <p:cNvPr id="37" name="Straight Connector 36"/>
          <p:cNvCxnSpPr/>
          <p:nvPr/>
        </p:nvCxnSpPr>
        <p:spPr>
          <a:xfrm flipH="1" flipV="1">
            <a:off x="6753241" y="2359308"/>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841696" y="3665775"/>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23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9258" y="341253"/>
            <a:ext cx="7653528" cy="606945"/>
          </a:xfrm>
        </p:spPr>
        <p:txBody>
          <a:bodyPr/>
          <a:lstStyle/>
          <a:p>
            <a:pPr algn="l"/>
            <a:r>
              <a:rPr lang="en-US" sz="4000" dirty="0" smtClean="0"/>
              <a:t>Methodology- Precipitation</a:t>
            </a:r>
            <a:endParaRPr lang="en-US" sz="4000" dirty="0"/>
          </a:p>
        </p:txBody>
      </p:sp>
      <p:pic>
        <p:nvPicPr>
          <p:cNvPr id="2" name="Picture 1"/>
          <p:cNvPicPr>
            <a:picLocks noChangeAspect="1"/>
          </p:cNvPicPr>
          <p:nvPr/>
        </p:nvPicPr>
        <p:blipFill rotWithShape="1">
          <a:blip r:embed="rId3"/>
          <a:srcRect l="52106" t="7963" r="39063" b="80370"/>
          <a:stretch/>
        </p:blipFill>
        <p:spPr>
          <a:xfrm>
            <a:off x="81435" y="1254770"/>
            <a:ext cx="1589155" cy="1200150"/>
          </a:xfrm>
          <a:prstGeom prst="rect">
            <a:avLst/>
          </a:prstGeom>
        </p:spPr>
      </p:pic>
      <p:pic>
        <p:nvPicPr>
          <p:cNvPr id="6" name="Picture 5"/>
          <p:cNvPicPr>
            <a:picLocks noChangeAspect="1"/>
          </p:cNvPicPr>
          <p:nvPr/>
        </p:nvPicPr>
        <p:blipFill>
          <a:blip r:embed="rId4"/>
          <a:stretch>
            <a:fillRect/>
          </a:stretch>
        </p:blipFill>
        <p:spPr>
          <a:xfrm>
            <a:off x="1704572" y="1007611"/>
            <a:ext cx="1554182" cy="1554182"/>
          </a:xfrm>
          <a:prstGeom prst="rect">
            <a:avLst/>
          </a:prstGeom>
        </p:spPr>
      </p:pic>
      <p:sp>
        <p:nvSpPr>
          <p:cNvPr id="10" name="Right Arrow 9"/>
          <p:cNvSpPr/>
          <p:nvPr/>
        </p:nvSpPr>
        <p:spPr>
          <a:xfrm rot="10800000">
            <a:off x="4937901" y="5106975"/>
            <a:ext cx="1231696" cy="505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594" y="860574"/>
            <a:ext cx="3026069" cy="2677885"/>
          </a:xfrm>
          <a:prstGeom prst="rect">
            <a:avLst/>
          </a:prstGeom>
        </p:spPr>
      </p:pic>
      <p:sp>
        <p:nvSpPr>
          <p:cNvPr id="9" name="Right Arrow 8"/>
          <p:cNvSpPr/>
          <p:nvPr/>
        </p:nvSpPr>
        <p:spPr>
          <a:xfrm>
            <a:off x="3292736" y="1541437"/>
            <a:ext cx="2724711" cy="614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29000" y="1176798"/>
            <a:ext cx="2211679" cy="1200329"/>
          </a:xfrm>
          <a:prstGeom prst="rect">
            <a:avLst/>
          </a:prstGeom>
          <a:solidFill>
            <a:schemeClr val="tx1">
              <a:lumMod val="50000"/>
            </a:schemeClr>
          </a:solidFill>
        </p:spPr>
        <p:txBody>
          <a:bodyPr wrap="square" rtlCol="0">
            <a:spAutoFit/>
          </a:bodyPr>
          <a:lstStyle/>
          <a:p>
            <a:pPr algn="ctr"/>
            <a:r>
              <a:rPr lang="en-US" sz="2400" dirty="0" smtClean="0">
                <a:solidFill>
                  <a:schemeClr val="bg1"/>
                </a:solidFill>
              </a:rPr>
              <a:t>Normalization and Anomalies</a:t>
            </a:r>
            <a:endParaRPr lang="en-US" sz="2400" dirty="0">
              <a:solidFill>
                <a:schemeClr val="bg1"/>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5" y="2749513"/>
            <a:ext cx="4704318" cy="3901104"/>
          </a:xfrm>
          <a:prstGeom prst="rect">
            <a:avLst/>
          </a:prstGeom>
        </p:spPr>
      </p:pic>
      <p:sp>
        <p:nvSpPr>
          <p:cNvPr id="16" name="Right Arrow 15"/>
          <p:cNvSpPr/>
          <p:nvPr/>
        </p:nvSpPr>
        <p:spPr>
          <a:xfrm rot="5400000">
            <a:off x="7211922" y="3652647"/>
            <a:ext cx="987329" cy="615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1745" y="4574909"/>
            <a:ext cx="2551266" cy="1569660"/>
          </a:xfrm>
          <a:prstGeom prst="rect">
            <a:avLst/>
          </a:prstGeom>
          <a:solidFill>
            <a:schemeClr val="tx1">
              <a:lumMod val="50000"/>
            </a:schemeClr>
          </a:solidFill>
        </p:spPr>
        <p:txBody>
          <a:bodyPr wrap="square" rtlCol="0">
            <a:spAutoFit/>
          </a:bodyPr>
          <a:lstStyle/>
          <a:p>
            <a:pPr algn="ctr"/>
            <a:r>
              <a:rPr lang="en-US" sz="2400" dirty="0" smtClean="0">
                <a:solidFill>
                  <a:schemeClr val="bg1"/>
                </a:solidFill>
              </a:rPr>
              <a:t>Clipped to Study Area and Normalized to scale</a:t>
            </a:r>
            <a:endParaRPr lang="en-US" sz="2400" dirty="0">
              <a:solidFill>
                <a:schemeClr val="bg1"/>
              </a:solidFill>
            </a:endParaRPr>
          </a:p>
        </p:txBody>
      </p:sp>
    </p:spTree>
    <p:extLst>
      <p:ext uri="{BB962C8B-B14F-4D97-AF65-F5344CB8AC3E}">
        <p14:creationId xmlns:p14="http://schemas.microsoft.com/office/powerpoint/2010/main" val="637078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2718024" y="3866236"/>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718024" y="4951422"/>
            <a:ext cx="0" cy="46103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707384" y="1873909"/>
            <a:ext cx="3692" cy="986836"/>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0879" y="209132"/>
            <a:ext cx="7653528" cy="606945"/>
          </a:xfrm>
        </p:spPr>
        <p:txBody>
          <a:bodyPr/>
          <a:lstStyle/>
          <a:p>
            <a:pPr algn="l"/>
            <a:r>
              <a:rPr lang="en-US" sz="4000" dirty="0" smtClean="0"/>
              <a:t>Methodology- Soils</a:t>
            </a:r>
            <a:endParaRPr lang="en-US" sz="4000" dirty="0"/>
          </a:p>
        </p:txBody>
      </p:sp>
      <p:pic>
        <p:nvPicPr>
          <p:cNvPr id="4" name="Picture 3"/>
          <p:cNvPicPr>
            <a:picLocks noChangeAspect="1"/>
          </p:cNvPicPr>
          <p:nvPr/>
        </p:nvPicPr>
        <p:blipFill rotWithShape="1">
          <a:blip r:embed="rId3"/>
          <a:srcRect l="34859" t="5512" r="54634" b="90585"/>
          <a:stretch/>
        </p:blipFill>
        <p:spPr>
          <a:xfrm>
            <a:off x="930511" y="1423286"/>
            <a:ext cx="3575026" cy="589650"/>
          </a:xfrm>
          <a:prstGeom prst="rect">
            <a:avLst/>
          </a:prstGeom>
          <a:ln w="12700">
            <a:solidFill>
              <a:schemeClr val="accent1"/>
            </a:solidFill>
          </a:ln>
        </p:spPr>
      </p:pic>
      <p:pic>
        <p:nvPicPr>
          <p:cNvPr id="9" name="Picture 8"/>
          <p:cNvPicPr>
            <a:picLocks noChangeAspect="1"/>
          </p:cNvPicPr>
          <p:nvPr/>
        </p:nvPicPr>
        <p:blipFill rotWithShape="1">
          <a:blip r:embed="rId4"/>
          <a:srcRect l="60469" t="38345" r="14016" b="34211"/>
          <a:stretch/>
        </p:blipFill>
        <p:spPr>
          <a:xfrm>
            <a:off x="910442" y="2643300"/>
            <a:ext cx="3587371" cy="1218861"/>
          </a:xfrm>
          <a:prstGeom prst="rect">
            <a:avLst/>
          </a:prstGeom>
          <a:ln>
            <a:solidFill>
              <a:schemeClr val="accent1"/>
            </a:solidFill>
          </a:ln>
        </p:spPr>
      </p:pic>
      <p:pic>
        <p:nvPicPr>
          <p:cNvPr id="25" name="Picture 24"/>
          <p:cNvPicPr>
            <a:picLocks noChangeAspect="1"/>
          </p:cNvPicPr>
          <p:nvPr/>
        </p:nvPicPr>
        <p:blipFill rotWithShape="1">
          <a:blip r:embed="rId5"/>
          <a:srcRect l="49828" t="31169" r="6579" b="27661"/>
          <a:stretch/>
        </p:blipFill>
        <p:spPr>
          <a:xfrm>
            <a:off x="924339" y="5416477"/>
            <a:ext cx="3587370" cy="1212776"/>
          </a:xfrm>
          <a:prstGeom prst="rect">
            <a:avLst/>
          </a:prstGeom>
          <a:ln>
            <a:solidFill>
              <a:schemeClr val="accent1"/>
            </a:solidFill>
          </a:ln>
        </p:spPr>
      </p:pic>
      <p:sp>
        <p:nvSpPr>
          <p:cNvPr id="33" name="Rounded Rectangle 32"/>
          <p:cNvSpPr/>
          <p:nvPr/>
        </p:nvSpPr>
        <p:spPr>
          <a:xfrm>
            <a:off x="5087055" y="4408034"/>
            <a:ext cx="3754735"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cxnSp>
        <p:nvCxnSpPr>
          <p:cNvPr id="34" name="Straight Connector 33"/>
          <p:cNvCxnSpPr/>
          <p:nvPr/>
        </p:nvCxnSpPr>
        <p:spPr>
          <a:xfrm flipV="1">
            <a:off x="6986350" y="1980399"/>
            <a:ext cx="760" cy="865332"/>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986350" y="499707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6"/>
          <a:srcRect t="24584" r="32950" b="43492"/>
          <a:stretch/>
        </p:blipFill>
        <p:spPr>
          <a:xfrm>
            <a:off x="5087056" y="2637436"/>
            <a:ext cx="3754735" cy="1192292"/>
          </a:xfrm>
          <a:prstGeom prst="rect">
            <a:avLst/>
          </a:prstGeom>
          <a:ln>
            <a:solidFill>
              <a:schemeClr val="accent1"/>
            </a:solidFill>
          </a:ln>
        </p:spPr>
      </p:pic>
      <p:pic>
        <p:nvPicPr>
          <p:cNvPr id="38" name="Picture 37"/>
          <p:cNvPicPr>
            <a:picLocks noChangeAspect="1"/>
          </p:cNvPicPr>
          <p:nvPr/>
        </p:nvPicPr>
        <p:blipFill rotWithShape="1">
          <a:blip r:embed="rId7"/>
          <a:srcRect t="29234" b="24740"/>
          <a:stretch/>
        </p:blipFill>
        <p:spPr>
          <a:xfrm>
            <a:off x="5087057" y="5418318"/>
            <a:ext cx="3754735" cy="1209095"/>
          </a:xfrm>
          <a:prstGeom prst="rect">
            <a:avLst/>
          </a:prstGeom>
          <a:ln>
            <a:solidFill>
              <a:schemeClr val="accent1"/>
            </a:solidFill>
          </a:ln>
        </p:spPr>
      </p:pic>
      <p:sp>
        <p:nvSpPr>
          <p:cNvPr id="39" name="Rounded Rectangle 38"/>
          <p:cNvSpPr/>
          <p:nvPr/>
        </p:nvSpPr>
        <p:spPr>
          <a:xfrm>
            <a:off x="910442" y="4412109"/>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sp>
        <p:nvSpPr>
          <p:cNvPr id="5" name="Rectangle 4"/>
          <p:cNvSpPr/>
          <p:nvPr/>
        </p:nvSpPr>
        <p:spPr>
          <a:xfrm>
            <a:off x="5087056" y="1122830"/>
            <a:ext cx="3754736" cy="8832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smtClean="0">
                <a:solidFill>
                  <a:srgbClr val="040C07"/>
                </a:solidFill>
              </a:rPr>
              <a:t>Soil Information for Environmental Modeling and Ecosystem Management</a:t>
            </a:r>
            <a:endParaRPr lang="en-US" sz="2000" b="1" dirty="0">
              <a:solidFill>
                <a:srgbClr val="040C07"/>
              </a:solidFill>
            </a:endParaRPr>
          </a:p>
        </p:txBody>
      </p:sp>
      <p:cxnSp>
        <p:nvCxnSpPr>
          <p:cNvPr id="29" name="Straight Connector 28"/>
          <p:cNvCxnSpPr/>
          <p:nvPr/>
        </p:nvCxnSpPr>
        <p:spPr>
          <a:xfrm flipV="1">
            <a:off x="6986350" y="3795206"/>
            <a:ext cx="0" cy="717417"/>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844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16"/>
          <p:cNvSpPr/>
          <p:nvPr/>
        </p:nvSpPr>
        <p:spPr>
          <a:xfrm>
            <a:off x="889990" y="4388977"/>
            <a:ext cx="452858" cy="532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p:nvPr>
        </p:nvSpPr>
        <p:spPr>
          <a:xfrm>
            <a:off x="89408" y="169803"/>
            <a:ext cx="7653528" cy="606945"/>
          </a:xfrm>
        </p:spPr>
        <p:txBody>
          <a:bodyPr/>
          <a:lstStyle/>
          <a:p>
            <a:pPr algn="l"/>
            <a:r>
              <a:rPr lang="en-US" sz="4400" dirty="0" smtClean="0"/>
              <a:t>Methodology-Imagery</a:t>
            </a:r>
            <a:r>
              <a:rPr lang="en-US" sz="3600" dirty="0" smtClean="0"/>
              <a:t> </a:t>
            </a:r>
            <a:endParaRPr lang="en-US" sz="3600" dirty="0"/>
          </a:p>
        </p:txBody>
      </p:sp>
      <p:pic>
        <p:nvPicPr>
          <p:cNvPr id="5" name="Picture 4"/>
          <p:cNvPicPr>
            <a:picLocks noChangeAspect="1"/>
          </p:cNvPicPr>
          <p:nvPr/>
        </p:nvPicPr>
        <p:blipFill>
          <a:blip r:embed="rId3"/>
          <a:stretch>
            <a:fillRect/>
          </a:stretch>
        </p:blipFill>
        <p:spPr>
          <a:xfrm>
            <a:off x="97433" y="1144434"/>
            <a:ext cx="2211812" cy="1179637"/>
          </a:xfrm>
          <a:prstGeom prst="rect">
            <a:avLst/>
          </a:prstGeom>
          <a:solidFill>
            <a:schemeClr val="tx1">
              <a:lumMod val="50000"/>
            </a:schemeClr>
          </a:solidFill>
        </p:spPr>
      </p:pic>
      <p:sp>
        <p:nvSpPr>
          <p:cNvPr id="7" name="TextBox 6"/>
          <p:cNvSpPr txBox="1"/>
          <p:nvPr/>
        </p:nvSpPr>
        <p:spPr>
          <a:xfrm>
            <a:off x="3477716" y="1272588"/>
            <a:ext cx="2188569" cy="923330"/>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Atmospherically corrected, Level 1 </a:t>
            </a:r>
            <a:r>
              <a:rPr lang="en-US" b="1" dirty="0" err="1">
                <a:solidFill>
                  <a:schemeClr val="bg1"/>
                </a:solidFill>
              </a:rPr>
              <a:t>G</a:t>
            </a:r>
            <a:r>
              <a:rPr lang="en-US" b="1" dirty="0" err="1" smtClean="0">
                <a:solidFill>
                  <a:schemeClr val="bg1"/>
                </a:solidFill>
              </a:rPr>
              <a:t>eoTiff</a:t>
            </a:r>
            <a:r>
              <a:rPr lang="en-US" b="1" dirty="0" smtClean="0">
                <a:solidFill>
                  <a:schemeClr val="bg1"/>
                </a:solidFill>
              </a:rPr>
              <a:t> images</a:t>
            </a:r>
          </a:p>
        </p:txBody>
      </p:sp>
      <p:sp>
        <p:nvSpPr>
          <p:cNvPr id="19" name="Right Arrow 18"/>
          <p:cNvSpPr/>
          <p:nvPr/>
        </p:nvSpPr>
        <p:spPr>
          <a:xfrm>
            <a:off x="2066045" y="5565634"/>
            <a:ext cx="486400" cy="346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75010" y="5138967"/>
            <a:ext cx="3700131" cy="1200329"/>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Images reclassified into seasonal water and non-water areas, results mosaicked using ERDAS IMAGINE Mosaic Pro</a:t>
            </a:r>
            <a:endParaRPr lang="en-US" b="1" dirty="0">
              <a:solidFill>
                <a:schemeClr val="bg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5352" y="839669"/>
            <a:ext cx="1872727" cy="1643857"/>
          </a:xfrm>
          <a:prstGeom prst="rect">
            <a:avLst/>
          </a:prstGeom>
          <a:ln w="3175">
            <a:solidFill>
              <a:srgbClr val="2E8652"/>
            </a:solidFill>
          </a:ln>
        </p:spPr>
      </p:pic>
      <p:sp>
        <p:nvSpPr>
          <p:cNvPr id="9" name="Right Arrow 8"/>
          <p:cNvSpPr/>
          <p:nvPr/>
        </p:nvSpPr>
        <p:spPr>
          <a:xfrm rot="10800000">
            <a:off x="6236466" y="3374730"/>
            <a:ext cx="597864" cy="434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62369" y="2991661"/>
            <a:ext cx="1942249" cy="1200329"/>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Images pre-processed using ERDAS IMAGINE </a:t>
            </a:r>
            <a:endParaRPr lang="en-US" b="1" dirty="0">
              <a:solidFill>
                <a:schemeClr val="bg1"/>
              </a:solidFill>
            </a:endParaRPr>
          </a:p>
        </p:txBody>
      </p:sp>
      <p:sp>
        <p:nvSpPr>
          <p:cNvPr id="14" name="Right Arrow 13"/>
          <p:cNvSpPr/>
          <p:nvPr/>
        </p:nvSpPr>
        <p:spPr>
          <a:xfrm rot="10800000">
            <a:off x="2208820" y="3490450"/>
            <a:ext cx="641087" cy="471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2057" y="3044830"/>
            <a:ext cx="1928724" cy="1200329"/>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Performed change detection on infrared bands</a:t>
            </a:r>
            <a:endParaRPr lang="en-US" b="1" dirty="0">
              <a:solidFill>
                <a:schemeClr val="bg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7945" y="2416622"/>
            <a:ext cx="3130483" cy="2501641"/>
          </a:xfrm>
          <a:prstGeom prst="rect">
            <a:avLst/>
          </a:prstGeom>
          <a:solidFill>
            <a:schemeClr val="tx1">
              <a:lumMod val="50000"/>
            </a:schemeClr>
          </a:solidFill>
          <a:ln>
            <a:solidFill>
              <a:srgbClr val="2E8652"/>
            </a:solidFill>
          </a:ln>
        </p:spPr>
      </p:pic>
      <p:pic>
        <p:nvPicPr>
          <p:cNvPr id="22" name="Picture 21"/>
          <p:cNvPicPr>
            <a:picLocks noChangeAspect="1"/>
          </p:cNvPicPr>
          <p:nvPr/>
        </p:nvPicPr>
        <p:blipFill>
          <a:blip r:embed="rId6"/>
          <a:stretch>
            <a:fillRect/>
          </a:stretch>
        </p:blipFill>
        <p:spPr>
          <a:xfrm>
            <a:off x="212408" y="5065401"/>
            <a:ext cx="1731072" cy="1347455"/>
          </a:xfrm>
          <a:prstGeom prst="rect">
            <a:avLst/>
          </a:prstGeom>
          <a:ln>
            <a:solidFill>
              <a:srgbClr val="2E8652"/>
            </a:solidFill>
          </a:ln>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6670" y="4905844"/>
            <a:ext cx="1771409" cy="1666576"/>
          </a:xfrm>
          <a:prstGeom prst="rect">
            <a:avLst/>
          </a:prstGeom>
          <a:ln>
            <a:solidFill>
              <a:srgbClr val="2E8652"/>
            </a:solidFill>
          </a:ln>
        </p:spPr>
      </p:pic>
      <p:sp>
        <p:nvSpPr>
          <p:cNvPr id="26" name="Down Arrow 25"/>
          <p:cNvSpPr/>
          <p:nvPr/>
        </p:nvSpPr>
        <p:spPr>
          <a:xfrm rot="16200000">
            <a:off x="2672437" y="1303124"/>
            <a:ext cx="442663" cy="72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Down Arrow 27"/>
          <p:cNvSpPr/>
          <p:nvPr/>
        </p:nvSpPr>
        <p:spPr>
          <a:xfrm>
            <a:off x="7729921" y="2576994"/>
            <a:ext cx="407144" cy="321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497706" y="5555803"/>
            <a:ext cx="486400" cy="366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6114487" y="1221923"/>
            <a:ext cx="442663" cy="8798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191450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25429905"/>
              </p:ext>
            </p:extLst>
          </p:nvPr>
        </p:nvGraphicFramePr>
        <p:xfrm>
          <a:off x="187751" y="151567"/>
          <a:ext cx="1545543" cy="1157122"/>
        </p:xfrm>
        <a:graphic>
          <a:graphicData uri="http://schemas.openxmlformats.org/drawingml/2006/table">
            <a:tbl>
              <a:tblPr firstRow="1" bandRow="1">
                <a:tableStyleId>{5940675A-B579-460E-94D1-54222C63F5DA}</a:tableStyleId>
              </a:tblPr>
              <a:tblGrid>
                <a:gridCol w="515181"/>
                <a:gridCol w="515181"/>
                <a:gridCol w="515181"/>
              </a:tblGrid>
              <a:tr h="318160">
                <a:tc gridSpan="3">
                  <a:txBody>
                    <a:bodyPr/>
                    <a:lstStyle/>
                    <a:p>
                      <a:pPr algn="ctr"/>
                      <a:r>
                        <a:rPr lang="en-US" sz="1300" dirty="0" smtClean="0"/>
                        <a:t>Pond Analysis (PA)</a:t>
                      </a:r>
                      <a:endParaRPr lang="en-US" sz="1300" dirty="0"/>
                    </a:p>
                  </a:txBody>
                  <a:tcPr marL="68580" marR="68580" marT="34290" marB="34290"/>
                </a:tc>
                <a:tc hMerge="1">
                  <a:txBody>
                    <a:bodyPr/>
                    <a:lstStyle/>
                    <a:p>
                      <a:endParaRPr lang="en-US" dirty="0"/>
                    </a:p>
                  </a:txBody>
                  <a:tcPr/>
                </a:tc>
                <a:tc hMerge="1">
                  <a:txBody>
                    <a:bodyPr/>
                    <a:lstStyle/>
                    <a:p>
                      <a:endParaRPr lang="en-US" dirty="0"/>
                    </a:p>
                  </a:txBody>
                  <a:tcPr/>
                </a:tc>
              </a:tr>
              <a:tr h="279654">
                <a:tc>
                  <a:txBody>
                    <a:bodyPr/>
                    <a:lstStyle/>
                    <a:p>
                      <a:pPr algn="ctr"/>
                      <a:r>
                        <a:rPr lang="en-US" sz="1300" dirty="0" smtClean="0"/>
                        <a:t>200</a:t>
                      </a:r>
                      <a:endParaRPr lang="en-US" sz="1300" dirty="0"/>
                    </a:p>
                  </a:txBody>
                  <a:tcPr marL="68580" marR="68580" marT="34290" marB="34290">
                    <a:solidFill>
                      <a:srgbClr val="FF0000"/>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200</a:t>
                      </a:r>
                      <a:endParaRPr lang="en-US" sz="1300" dirty="0"/>
                    </a:p>
                  </a:txBody>
                  <a:tcPr marL="68580" marR="68580" marT="34290" marB="34290">
                    <a:solidFill>
                      <a:srgbClr val="FF0000"/>
                    </a:solidFill>
                  </a:tcPr>
                </a:tc>
              </a:tr>
              <a:tr h="279654">
                <a:tc>
                  <a:txBody>
                    <a:bodyPr/>
                    <a:lstStyle/>
                    <a:p>
                      <a:pPr algn="ctr"/>
                      <a:r>
                        <a:rPr lang="en-US" sz="1300" dirty="0" smtClean="0"/>
                        <a:t>200</a:t>
                      </a:r>
                      <a:endParaRPr lang="en-US" sz="1300" dirty="0"/>
                    </a:p>
                  </a:txBody>
                  <a:tcPr marL="68580" marR="68580" marT="34290" marB="34290">
                    <a:solidFill>
                      <a:srgbClr val="FF0000"/>
                    </a:solidFill>
                  </a:tcPr>
                </a:tc>
                <a:tc>
                  <a:txBody>
                    <a:bodyPr/>
                    <a:lstStyle/>
                    <a:p>
                      <a:pPr algn="ctr"/>
                      <a:r>
                        <a:rPr lang="en-US" sz="1300" dirty="0" smtClean="0"/>
                        <a:t>200</a:t>
                      </a:r>
                      <a:endParaRPr lang="en-US" sz="1300" dirty="0"/>
                    </a:p>
                  </a:txBody>
                  <a:tcPr marL="68580" marR="68580" marT="34290" marB="34290">
                    <a:solidFill>
                      <a:srgbClr val="FF0000"/>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r>
              <a:tr h="279654">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200</a:t>
                      </a:r>
                      <a:endParaRPr lang="en-US" sz="1300" dirty="0"/>
                    </a:p>
                  </a:txBody>
                  <a:tcPr marL="68580" marR="68580" marT="34290" marB="34290">
                    <a:solidFill>
                      <a:srgbClr val="FF0000"/>
                    </a:solidFill>
                  </a:tcPr>
                </a:tc>
                <a:tc>
                  <a:txBody>
                    <a:bodyPr/>
                    <a:lstStyle/>
                    <a:p>
                      <a:pPr algn="ctr"/>
                      <a:r>
                        <a:rPr lang="en-US" sz="1300" dirty="0" smtClean="0"/>
                        <a:t>200</a:t>
                      </a:r>
                      <a:endParaRPr lang="en-US" sz="1300" dirty="0"/>
                    </a:p>
                  </a:txBody>
                  <a:tcPr marL="68580" marR="68580" marT="34290" marB="34290">
                    <a:solidFill>
                      <a:srgbClr val="FF0000"/>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607091932"/>
              </p:ext>
            </p:extLst>
          </p:nvPr>
        </p:nvGraphicFramePr>
        <p:xfrm>
          <a:off x="201819" y="1480540"/>
          <a:ext cx="1545543" cy="1171574"/>
        </p:xfrm>
        <a:graphic>
          <a:graphicData uri="http://schemas.openxmlformats.org/drawingml/2006/table">
            <a:tbl>
              <a:tblPr firstRow="1" bandRow="1">
                <a:tableStyleId>{5940675A-B579-460E-94D1-54222C63F5DA}</a:tableStyleId>
              </a:tblPr>
              <a:tblGrid>
                <a:gridCol w="515181"/>
                <a:gridCol w="515181"/>
                <a:gridCol w="515181"/>
              </a:tblGrid>
              <a:tr h="321728">
                <a:tc gridSpan="3">
                  <a:txBody>
                    <a:bodyPr/>
                    <a:lstStyle/>
                    <a:p>
                      <a:pPr algn="ctr"/>
                      <a:r>
                        <a:rPr lang="en-US" sz="1300" dirty="0" smtClean="0"/>
                        <a:t>Land Cover (LC)</a:t>
                      </a:r>
                      <a:endParaRPr lang="en-US" sz="1300" dirty="0"/>
                    </a:p>
                  </a:txBody>
                  <a:tcPr marL="68580" marR="68580" marT="34290" marB="34290"/>
                </a:tc>
                <a:tc hMerge="1">
                  <a:txBody>
                    <a:bodyPr/>
                    <a:lstStyle/>
                    <a:p>
                      <a:endParaRPr lang="en-US" dirty="0"/>
                    </a:p>
                  </a:txBody>
                  <a:tcPr/>
                </a:tc>
                <a:tc hMerge="1">
                  <a:txBody>
                    <a:bodyPr/>
                    <a:lstStyle/>
                    <a:p>
                      <a:endParaRPr lang="en-US" dirty="0"/>
                    </a:p>
                  </a:txBody>
                  <a:tcPr/>
                </a:tc>
              </a:tr>
              <a:tr h="283282">
                <a:tc>
                  <a:txBody>
                    <a:bodyPr/>
                    <a:lstStyle/>
                    <a:p>
                      <a:pPr algn="ctr"/>
                      <a:r>
                        <a:rPr lang="en-US" sz="1300" dirty="0" smtClean="0"/>
                        <a:t>75</a:t>
                      </a:r>
                      <a:endParaRPr lang="en-US" sz="1300" dirty="0"/>
                    </a:p>
                  </a:txBody>
                  <a:tcPr marL="68580" marR="68580" marT="34290" marB="34290">
                    <a:solidFill>
                      <a:srgbClr val="FF0000"/>
                    </a:solidFill>
                  </a:tcPr>
                </a:tc>
                <a:tc>
                  <a:txBody>
                    <a:bodyPr/>
                    <a:lstStyle/>
                    <a:p>
                      <a:pPr algn="ctr"/>
                      <a:r>
                        <a:rPr lang="en-US" sz="1300" dirty="0" smtClean="0"/>
                        <a:t>75</a:t>
                      </a:r>
                      <a:endParaRPr lang="en-US" sz="1300" dirty="0"/>
                    </a:p>
                  </a:txBody>
                  <a:tcPr marL="68580" marR="68580" marT="34290" marB="34290">
                    <a:solidFill>
                      <a:srgbClr val="FF0000"/>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r>
              <a:tr h="283282">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75</a:t>
                      </a:r>
                      <a:endParaRPr lang="en-US" sz="1300" dirty="0"/>
                    </a:p>
                  </a:txBody>
                  <a:tcPr marL="68580" marR="68580" marT="34290" marB="34290">
                    <a:solidFill>
                      <a:srgbClr val="FF0000"/>
                    </a:solidFill>
                  </a:tcPr>
                </a:tc>
                <a:tc>
                  <a:txBody>
                    <a:bodyPr/>
                    <a:lstStyle/>
                    <a:p>
                      <a:pPr algn="ctr"/>
                      <a:r>
                        <a:rPr lang="en-US" sz="1300" dirty="0" smtClean="0"/>
                        <a:t>75</a:t>
                      </a:r>
                      <a:endParaRPr lang="en-US" sz="1300" dirty="0"/>
                    </a:p>
                  </a:txBody>
                  <a:tcPr marL="68580" marR="68580" marT="34290" marB="34290">
                    <a:solidFill>
                      <a:srgbClr val="FF0000"/>
                    </a:solidFill>
                  </a:tcPr>
                </a:tc>
              </a:tr>
              <a:tr h="283282">
                <a:tc>
                  <a:txBody>
                    <a:bodyPr/>
                    <a:lstStyle/>
                    <a:p>
                      <a:pPr algn="ctr"/>
                      <a:r>
                        <a:rPr lang="en-US" sz="1300" dirty="0" smtClean="0"/>
                        <a:t>75</a:t>
                      </a:r>
                      <a:endParaRPr lang="en-US" sz="1300" dirty="0"/>
                    </a:p>
                  </a:txBody>
                  <a:tcPr marL="68580" marR="68580" marT="34290" marB="34290">
                    <a:solidFill>
                      <a:srgbClr val="FF0000"/>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75</a:t>
                      </a:r>
                      <a:endParaRPr lang="en-US" sz="1300" dirty="0"/>
                    </a:p>
                  </a:txBody>
                  <a:tcPr marL="68580" marR="68580" marT="34290" marB="34290">
                    <a:solidFill>
                      <a:srgbClr val="FF0000"/>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00106875"/>
              </p:ext>
            </p:extLst>
          </p:nvPr>
        </p:nvGraphicFramePr>
        <p:xfrm>
          <a:off x="206352" y="2837056"/>
          <a:ext cx="1545543" cy="1171575"/>
        </p:xfrm>
        <a:graphic>
          <a:graphicData uri="http://schemas.openxmlformats.org/drawingml/2006/table">
            <a:tbl>
              <a:tblPr firstRow="1" bandRow="1">
                <a:tableStyleId>{5940675A-B579-460E-94D1-54222C63F5DA}</a:tableStyleId>
              </a:tblPr>
              <a:tblGrid>
                <a:gridCol w="515181"/>
                <a:gridCol w="515181"/>
                <a:gridCol w="515181"/>
              </a:tblGrid>
              <a:tr h="322134">
                <a:tc gridSpan="3">
                  <a:txBody>
                    <a:bodyPr/>
                    <a:lstStyle/>
                    <a:p>
                      <a:pPr algn="ctr"/>
                      <a:r>
                        <a:rPr lang="en-US" sz="1300" dirty="0" smtClean="0"/>
                        <a:t>Canopy Cover (CC)</a:t>
                      </a:r>
                      <a:endParaRPr lang="en-US" sz="1300" dirty="0"/>
                    </a:p>
                  </a:txBody>
                  <a:tcPr marL="68580" marR="68580" marT="34290" marB="34290"/>
                </a:tc>
                <a:tc hMerge="1">
                  <a:txBody>
                    <a:bodyPr/>
                    <a:lstStyle/>
                    <a:p>
                      <a:endParaRPr lang="en-US" dirty="0"/>
                    </a:p>
                  </a:txBody>
                  <a:tcPr/>
                </a:tc>
                <a:tc hMerge="1">
                  <a:txBody>
                    <a:bodyPr/>
                    <a:lstStyle/>
                    <a:p>
                      <a:endParaRPr lang="en-US" dirty="0"/>
                    </a:p>
                  </a:txBody>
                  <a:tcPr/>
                </a:tc>
              </a:tr>
              <a:tr h="283147">
                <a:tc>
                  <a:txBody>
                    <a:bodyPr/>
                    <a:lstStyle/>
                    <a:p>
                      <a:pPr algn="ctr"/>
                      <a:r>
                        <a:rPr lang="en-US" sz="1300" dirty="0" smtClean="0"/>
                        <a:t>10</a:t>
                      </a:r>
                      <a:endParaRPr lang="en-US" sz="1300" dirty="0"/>
                    </a:p>
                  </a:txBody>
                  <a:tcPr marL="68580" marR="68580" marT="34290" marB="34290">
                    <a:solidFill>
                      <a:srgbClr val="FF0000"/>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r>
              <a:tr h="283147">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10</a:t>
                      </a:r>
                      <a:endParaRPr lang="en-US" sz="1300" dirty="0"/>
                    </a:p>
                  </a:txBody>
                  <a:tcPr marL="68580" marR="68580" marT="34290" marB="34290">
                    <a:solidFill>
                      <a:srgbClr val="FF0000"/>
                    </a:solidFill>
                  </a:tcPr>
                </a:tc>
                <a:tc>
                  <a:txBody>
                    <a:bodyPr/>
                    <a:lstStyle/>
                    <a:p>
                      <a:pPr algn="ctr"/>
                      <a:r>
                        <a:rPr lang="en-US" sz="1300" dirty="0" smtClean="0"/>
                        <a:t>10</a:t>
                      </a:r>
                      <a:endParaRPr lang="en-US" sz="1300" dirty="0"/>
                    </a:p>
                  </a:txBody>
                  <a:tcPr marL="68580" marR="68580" marT="34290" marB="34290">
                    <a:solidFill>
                      <a:srgbClr val="FF0000"/>
                    </a:solidFill>
                  </a:tcPr>
                </a:tc>
              </a:tr>
              <a:tr h="283147">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10</a:t>
                      </a:r>
                      <a:endParaRPr lang="en-US" sz="1300" dirty="0"/>
                    </a:p>
                  </a:txBody>
                  <a:tcPr marL="68580" marR="68580" marT="34290" marB="34290">
                    <a:solidFill>
                      <a:srgbClr val="FF0000"/>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72315282"/>
              </p:ext>
            </p:extLst>
          </p:nvPr>
        </p:nvGraphicFramePr>
        <p:xfrm>
          <a:off x="187751" y="5551024"/>
          <a:ext cx="1545543" cy="1177822"/>
        </p:xfrm>
        <a:graphic>
          <a:graphicData uri="http://schemas.openxmlformats.org/drawingml/2006/table">
            <a:tbl>
              <a:tblPr firstRow="1" bandRow="1">
                <a:tableStyleId>{5940675A-B579-460E-94D1-54222C63F5DA}</a:tableStyleId>
              </a:tblPr>
              <a:tblGrid>
                <a:gridCol w="515181"/>
                <a:gridCol w="515181"/>
                <a:gridCol w="515181"/>
              </a:tblGrid>
              <a:tr h="323851">
                <a:tc gridSpan="3">
                  <a:txBody>
                    <a:bodyPr/>
                    <a:lstStyle/>
                    <a:p>
                      <a:pPr algn="ctr"/>
                      <a:r>
                        <a:rPr lang="en-US" sz="1300" dirty="0" smtClean="0"/>
                        <a:t>Soil (S)</a:t>
                      </a:r>
                      <a:endParaRPr lang="en-US" sz="1300" dirty="0"/>
                    </a:p>
                  </a:txBody>
                  <a:tcPr marL="68580" marR="68580" marT="34290" marB="34290"/>
                </a:tc>
                <a:tc hMerge="1">
                  <a:txBody>
                    <a:bodyPr/>
                    <a:lstStyle/>
                    <a:p>
                      <a:endParaRPr lang="en-US" dirty="0"/>
                    </a:p>
                  </a:txBody>
                  <a:tcPr/>
                </a:tc>
                <a:tc hMerge="1">
                  <a:txBody>
                    <a:bodyPr/>
                    <a:lstStyle/>
                    <a:p>
                      <a:endParaRPr lang="en-US" dirty="0"/>
                    </a:p>
                  </a:txBody>
                  <a:tcPr/>
                </a:tc>
              </a:tr>
              <a:tr h="284657">
                <a:tc>
                  <a:txBody>
                    <a:bodyPr/>
                    <a:lstStyle/>
                    <a:p>
                      <a:pPr algn="ctr"/>
                      <a:r>
                        <a:rPr lang="en-US" sz="1300" dirty="0" smtClean="0"/>
                        <a:t>5</a:t>
                      </a:r>
                      <a:endParaRPr lang="en-US" sz="1300" dirty="0"/>
                    </a:p>
                  </a:txBody>
                  <a:tcPr marL="68580" marR="68580" marT="34290" marB="34290">
                    <a:solidFill>
                      <a:srgbClr val="FF0000"/>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5</a:t>
                      </a:r>
                      <a:endParaRPr lang="en-US" sz="1300" dirty="0"/>
                    </a:p>
                  </a:txBody>
                  <a:tcPr marL="68580" marR="68580" marT="34290" marB="34290">
                    <a:solidFill>
                      <a:srgbClr val="FF0000"/>
                    </a:solidFill>
                  </a:tcPr>
                </a:tc>
              </a:tr>
              <a:tr h="284657">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5</a:t>
                      </a:r>
                      <a:endParaRPr lang="en-US" sz="1300" dirty="0"/>
                    </a:p>
                  </a:txBody>
                  <a:tcPr marL="68580" marR="68580" marT="34290" marB="34290">
                    <a:solidFill>
                      <a:srgbClr val="FF0000"/>
                    </a:solidFill>
                  </a:tcPr>
                </a:tc>
                <a:tc>
                  <a:txBody>
                    <a:bodyPr/>
                    <a:lstStyle/>
                    <a:p>
                      <a:pPr algn="ctr"/>
                      <a:r>
                        <a:rPr lang="en-US" sz="1300" dirty="0" smtClean="0"/>
                        <a:t>5</a:t>
                      </a:r>
                      <a:endParaRPr lang="en-US" sz="1300" dirty="0"/>
                    </a:p>
                  </a:txBody>
                  <a:tcPr marL="68580" marR="68580" marT="34290" marB="34290">
                    <a:solidFill>
                      <a:srgbClr val="FF0000"/>
                    </a:solidFill>
                  </a:tcPr>
                </a:tc>
              </a:tr>
              <a:tr h="284657">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0</a:t>
                      </a:r>
                      <a:endParaRPr lang="en-US" sz="1300" dirty="0"/>
                    </a:p>
                  </a:txBody>
                  <a:tcPr marL="68580" marR="68580" marT="34290" marB="34290">
                    <a:solidFill>
                      <a:schemeClr val="accent6">
                        <a:lumMod val="50000"/>
                      </a:schemeClr>
                    </a:solidFill>
                  </a:tcPr>
                </a:tc>
                <a:tc>
                  <a:txBody>
                    <a:bodyPr/>
                    <a:lstStyle/>
                    <a:p>
                      <a:pPr algn="ctr"/>
                      <a:r>
                        <a:rPr lang="en-US" sz="1300" dirty="0" smtClean="0"/>
                        <a:t>5</a:t>
                      </a:r>
                      <a:endParaRPr lang="en-US" sz="1300" dirty="0"/>
                    </a:p>
                  </a:txBody>
                  <a:tcPr marL="68580" marR="68580" marT="34290" marB="34290">
                    <a:solidFill>
                      <a:srgbClr val="FF0000"/>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666228362"/>
              </p:ext>
            </p:extLst>
          </p:nvPr>
        </p:nvGraphicFramePr>
        <p:xfrm>
          <a:off x="199244" y="4224909"/>
          <a:ext cx="1545543" cy="1171575"/>
        </p:xfrm>
        <a:graphic>
          <a:graphicData uri="http://schemas.openxmlformats.org/drawingml/2006/table">
            <a:tbl>
              <a:tblPr firstRow="1" bandRow="1">
                <a:tableStyleId>{5940675A-B579-460E-94D1-54222C63F5DA}</a:tableStyleId>
              </a:tblPr>
              <a:tblGrid>
                <a:gridCol w="515181"/>
                <a:gridCol w="515181"/>
                <a:gridCol w="515181"/>
              </a:tblGrid>
              <a:tr h="322134">
                <a:tc gridSpan="3">
                  <a:txBody>
                    <a:bodyPr/>
                    <a:lstStyle/>
                    <a:p>
                      <a:pPr algn="ctr"/>
                      <a:r>
                        <a:rPr lang="en-US" sz="1300" dirty="0" smtClean="0"/>
                        <a:t>Precipitation (P)</a:t>
                      </a:r>
                      <a:endParaRPr lang="en-US" sz="1300" dirty="0"/>
                    </a:p>
                  </a:txBody>
                  <a:tcPr marL="68580" marR="68580" marT="34290" marB="34290"/>
                </a:tc>
                <a:tc hMerge="1">
                  <a:txBody>
                    <a:bodyPr/>
                    <a:lstStyle/>
                    <a:p>
                      <a:endParaRPr lang="en-US" dirty="0"/>
                    </a:p>
                  </a:txBody>
                  <a:tcPr/>
                </a:tc>
                <a:tc hMerge="1">
                  <a:txBody>
                    <a:bodyPr/>
                    <a:lstStyle/>
                    <a:p>
                      <a:endParaRPr lang="en-US" dirty="0"/>
                    </a:p>
                  </a:txBody>
                  <a:tcPr/>
                </a:tc>
              </a:tr>
              <a:tr h="283147">
                <a:tc>
                  <a:txBody>
                    <a:bodyPr/>
                    <a:lstStyle/>
                    <a:p>
                      <a:pPr algn="ctr"/>
                      <a:r>
                        <a:rPr lang="en-US" sz="1300" dirty="0" smtClean="0"/>
                        <a:t>0</a:t>
                      </a:r>
                      <a:endParaRPr lang="en-US" sz="1300" dirty="0"/>
                    </a:p>
                  </a:txBody>
                  <a:tcPr marL="68580" marR="68580" marT="34290" marB="34290">
                    <a:solidFill>
                      <a:srgbClr val="FFFF00"/>
                    </a:solidFill>
                  </a:tcPr>
                </a:tc>
                <a:tc>
                  <a:txBody>
                    <a:bodyPr/>
                    <a:lstStyle/>
                    <a:p>
                      <a:pPr algn="ctr"/>
                      <a:r>
                        <a:rPr lang="en-US" sz="1300" dirty="0" smtClean="0"/>
                        <a:t>20</a:t>
                      </a:r>
                      <a:endParaRPr lang="en-US" sz="1300" dirty="0"/>
                    </a:p>
                  </a:txBody>
                  <a:tcPr marL="68580" marR="68580" marT="34290" marB="34290">
                    <a:solidFill>
                      <a:srgbClr val="FE9696"/>
                    </a:solidFill>
                  </a:tcPr>
                </a:tc>
                <a:tc>
                  <a:txBody>
                    <a:bodyPr/>
                    <a:lstStyle/>
                    <a:p>
                      <a:pPr algn="ctr"/>
                      <a:r>
                        <a:rPr lang="en-US" sz="1300" dirty="0" smtClean="0"/>
                        <a:t>-10</a:t>
                      </a:r>
                      <a:endParaRPr lang="en-US" sz="1300" dirty="0"/>
                    </a:p>
                  </a:txBody>
                  <a:tcPr marL="68580" marR="68580" marT="34290" marB="34290">
                    <a:solidFill>
                      <a:schemeClr val="accent6">
                        <a:lumMod val="50000"/>
                      </a:schemeClr>
                    </a:solidFill>
                  </a:tcPr>
                </a:tc>
              </a:tr>
              <a:tr h="283147">
                <a:tc>
                  <a:txBody>
                    <a:bodyPr/>
                    <a:lstStyle/>
                    <a:p>
                      <a:pPr algn="ctr"/>
                      <a:r>
                        <a:rPr lang="en-US" sz="1300" dirty="0" smtClean="0"/>
                        <a:t>30</a:t>
                      </a:r>
                      <a:endParaRPr lang="en-US" sz="1300" dirty="0"/>
                    </a:p>
                  </a:txBody>
                  <a:tcPr marL="68580" marR="68580" marT="34290" marB="34290">
                    <a:solidFill>
                      <a:srgbClr val="FF0000"/>
                    </a:solidFill>
                  </a:tcPr>
                </a:tc>
                <a:tc>
                  <a:txBody>
                    <a:bodyPr/>
                    <a:lstStyle/>
                    <a:p>
                      <a:pPr algn="ctr"/>
                      <a:r>
                        <a:rPr lang="en-US" sz="1300" dirty="0" smtClean="0"/>
                        <a:t>30</a:t>
                      </a:r>
                      <a:endParaRPr lang="en-US" sz="1300" dirty="0"/>
                    </a:p>
                  </a:txBody>
                  <a:tcPr marL="68580" marR="68580" marT="34290" marB="34290">
                    <a:solidFill>
                      <a:srgbClr val="FF0000"/>
                    </a:solidFill>
                  </a:tcPr>
                </a:tc>
                <a:tc>
                  <a:txBody>
                    <a:bodyPr/>
                    <a:lstStyle/>
                    <a:p>
                      <a:pPr algn="ctr"/>
                      <a:r>
                        <a:rPr lang="en-US" sz="1300" dirty="0" smtClean="0"/>
                        <a:t>30</a:t>
                      </a:r>
                      <a:endParaRPr lang="en-US" sz="1300" dirty="0"/>
                    </a:p>
                  </a:txBody>
                  <a:tcPr marL="68580" marR="68580" marT="34290" marB="34290">
                    <a:solidFill>
                      <a:srgbClr val="FF0000"/>
                    </a:solidFill>
                  </a:tcPr>
                </a:tc>
              </a:tr>
              <a:tr h="283147">
                <a:tc>
                  <a:txBody>
                    <a:bodyPr/>
                    <a:lstStyle/>
                    <a:p>
                      <a:pPr algn="ctr"/>
                      <a:r>
                        <a:rPr lang="en-US" sz="1300" dirty="0" smtClean="0"/>
                        <a:t>-10</a:t>
                      </a:r>
                      <a:endParaRPr lang="en-US" sz="1300" dirty="0"/>
                    </a:p>
                  </a:txBody>
                  <a:tcPr marL="68580" marR="68580" marT="34290" marB="34290">
                    <a:solidFill>
                      <a:schemeClr val="accent6">
                        <a:lumMod val="50000"/>
                      </a:schemeClr>
                    </a:solidFill>
                  </a:tcPr>
                </a:tc>
                <a:tc>
                  <a:txBody>
                    <a:bodyPr/>
                    <a:lstStyle/>
                    <a:p>
                      <a:pPr algn="ctr"/>
                      <a:r>
                        <a:rPr lang="en-US" sz="1300" dirty="0" smtClean="0"/>
                        <a:t>20</a:t>
                      </a:r>
                      <a:endParaRPr lang="en-US" sz="1300" dirty="0"/>
                    </a:p>
                  </a:txBody>
                  <a:tcPr marL="68580" marR="68580" marT="34290" marB="34290">
                    <a:solidFill>
                      <a:srgbClr val="FE9696"/>
                    </a:solidFill>
                  </a:tcPr>
                </a:tc>
                <a:tc>
                  <a:txBody>
                    <a:bodyPr/>
                    <a:lstStyle/>
                    <a:p>
                      <a:pPr algn="ctr"/>
                      <a:r>
                        <a:rPr lang="en-US" sz="1300" dirty="0" smtClean="0"/>
                        <a:t>0</a:t>
                      </a:r>
                      <a:endParaRPr lang="en-US" sz="1300" dirty="0"/>
                    </a:p>
                  </a:txBody>
                  <a:tcPr marL="68580" marR="68580" marT="34290" marB="34290">
                    <a:solidFill>
                      <a:srgbClr val="FFFF00"/>
                    </a:solidFill>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014945703"/>
              </p:ext>
            </p:extLst>
          </p:nvPr>
        </p:nvGraphicFramePr>
        <p:xfrm>
          <a:off x="4698609" y="942536"/>
          <a:ext cx="3646608" cy="2588454"/>
        </p:xfrm>
        <a:graphic>
          <a:graphicData uri="http://schemas.openxmlformats.org/drawingml/2006/table">
            <a:tbl>
              <a:tblPr firstRow="1" bandRow="1">
                <a:tableStyleId>{5940675A-B579-460E-94D1-54222C63F5DA}</a:tableStyleId>
              </a:tblPr>
              <a:tblGrid>
                <a:gridCol w="1215536"/>
                <a:gridCol w="1215536"/>
                <a:gridCol w="1215536"/>
              </a:tblGrid>
              <a:tr h="711717">
                <a:tc gridSpan="3">
                  <a:txBody>
                    <a:bodyPr/>
                    <a:lstStyle/>
                    <a:p>
                      <a:pPr algn="ctr"/>
                      <a:r>
                        <a:rPr lang="en-US" sz="3200" dirty="0" smtClean="0"/>
                        <a:t>Total (T)</a:t>
                      </a:r>
                      <a:endParaRPr lang="en-US" sz="3200" dirty="0"/>
                    </a:p>
                  </a:txBody>
                  <a:tcPr marL="68580" marR="68580" marT="34290" marB="34290"/>
                </a:tc>
                <a:tc hMerge="1">
                  <a:txBody>
                    <a:bodyPr/>
                    <a:lstStyle/>
                    <a:p>
                      <a:endParaRPr lang="en-US" dirty="0"/>
                    </a:p>
                  </a:txBody>
                  <a:tcPr/>
                </a:tc>
                <a:tc hMerge="1">
                  <a:txBody>
                    <a:bodyPr/>
                    <a:lstStyle/>
                    <a:p>
                      <a:endParaRPr lang="en-US" dirty="0"/>
                    </a:p>
                  </a:txBody>
                  <a:tcPr/>
                </a:tc>
              </a:tr>
              <a:tr h="625579">
                <a:tc>
                  <a:txBody>
                    <a:bodyPr/>
                    <a:lstStyle/>
                    <a:p>
                      <a:pPr algn="ctr"/>
                      <a:r>
                        <a:rPr lang="en-US" sz="3200" dirty="0" smtClean="0"/>
                        <a:t>290</a:t>
                      </a:r>
                      <a:endParaRPr lang="en-US" sz="3200" dirty="0"/>
                    </a:p>
                  </a:txBody>
                  <a:tcPr marL="68580" marR="68580" marT="34290" marB="34290">
                    <a:solidFill>
                      <a:srgbClr val="FF0000"/>
                    </a:solidFill>
                  </a:tcPr>
                </a:tc>
                <a:tc>
                  <a:txBody>
                    <a:bodyPr/>
                    <a:lstStyle/>
                    <a:p>
                      <a:pPr algn="ctr"/>
                      <a:r>
                        <a:rPr lang="en-US" sz="3200" dirty="0" smtClean="0"/>
                        <a:t>95</a:t>
                      </a:r>
                      <a:endParaRPr lang="en-US" sz="3200" dirty="0"/>
                    </a:p>
                  </a:txBody>
                  <a:tcPr marL="68580" marR="68580" marT="34290" marB="34290">
                    <a:solidFill>
                      <a:schemeClr val="accent6">
                        <a:lumMod val="75000"/>
                      </a:schemeClr>
                    </a:solidFill>
                  </a:tcPr>
                </a:tc>
                <a:tc>
                  <a:txBody>
                    <a:bodyPr/>
                    <a:lstStyle/>
                    <a:p>
                      <a:pPr algn="ctr"/>
                      <a:r>
                        <a:rPr lang="en-US" sz="3200" dirty="0" smtClean="0"/>
                        <a:t>195</a:t>
                      </a:r>
                      <a:endParaRPr lang="en-US" sz="3200" dirty="0"/>
                    </a:p>
                  </a:txBody>
                  <a:tcPr marL="68580" marR="68580" marT="34290" marB="34290">
                    <a:solidFill>
                      <a:srgbClr val="FFFF00"/>
                    </a:solidFill>
                  </a:tcPr>
                </a:tc>
              </a:tr>
              <a:tr h="625579">
                <a:tc>
                  <a:txBody>
                    <a:bodyPr/>
                    <a:lstStyle/>
                    <a:p>
                      <a:pPr algn="ctr"/>
                      <a:r>
                        <a:rPr lang="en-US" sz="3200" dirty="0" smtClean="0"/>
                        <a:t>230</a:t>
                      </a:r>
                      <a:endParaRPr lang="en-US" sz="3200" dirty="0"/>
                    </a:p>
                  </a:txBody>
                  <a:tcPr marL="68580" marR="68580" marT="34290" marB="34290">
                    <a:solidFill>
                      <a:srgbClr val="FF0000">
                        <a:alpha val="50000"/>
                      </a:srgbClr>
                    </a:solidFill>
                  </a:tcPr>
                </a:tc>
                <a:tc>
                  <a:txBody>
                    <a:bodyPr/>
                    <a:lstStyle/>
                    <a:p>
                      <a:pPr algn="ctr"/>
                      <a:r>
                        <a:rPr lang="en-US" sz="3200" dirty="0" smtClean="0"/>
                        <a:t>320</a:t>
                      </a:r>
                      <a:endParaRPr lang="en-US" sz="3200" dirty="0"/>
                    </a:p>
                  </a:txBody>
                  <a:tcPr marL="68580" marR="68580" marT="34290" marB="34290">
                    <a:solidFill>
                      <a:srgbClr val="CC0000"/>
                    </a:solidFill>
                  </a:tcPr>
                </a:tc>
                <a:tc>
                  <a:txBody>
                    <a:bodyPr/>
                    <a:lstStyle/>
                    <a:p>
                      <a:pPr algn="ctr"/>
                      <a:r>
                        <a:rPr lang="en-US" sz="3200" dirty="0" smtClean="0"/>
                        <a:t>120</a:t>
                      </a:r>
                      <a:endParaRPr lang="en-US" sz="3200" dirty="0"/>
                    </a:p>
                  </a:txBody>
                  <a:tcPr marL="68580" marR="68580" marT="34290" marB="34290">
                    <a:solidFill>
                      <a:srgbClr val="FFFF00"/>
                    </a:solidFill>
                  </a:tcPr>
                </a:tc>
              </a:tr>
              <a:tr h="625579">
                <a:tc>
                  <a:txBody>
                    <a:bodyPr/>
                    <a:lstStyle/>
                    <a:p>
                      <a:pPr algn="ctr"/>
                      <a:r>
                        <a:rPr lang="en-US" sz="3200" dirty="0" smtClean="0"/>
                        <a:t>65</a:t>
                      </a:r>
                      <a:endParaRPr lang="en-US" sz="3200" dirty="0"/>
                    </a:p>
                  </a:txBody>
                  <a:tcPr marL="68580" marR="68580" marT="34290" marB="34290">
                    <a:solidFill>
                      <a:schemeClr val="accent6">
                        <a:lumMod val="50000"/>
                      </a:schemeClr>
                    </a:solidFill>
                  </a:tcPr>
                </a:tc>
                <a:tc>
                  <a:txBody>
                    <a:bodyPr/>
                    <a:lstStyle/>
                    <a:p>
                      <a:pPr algn="ctr"/>
                      <a:r>
                        <a:rPr lang="en-US" sz="3200" dirty="0" smtClean="0"/>
                        <a:t>220</a:t>
                      </a:r>
                      <a:endParaRPr lang="en-US" sz="3200" dirty="0"/>
                    </a:p>
                  </a:txBody>
                  <a:tcPr marL="68580" marR="68580" marT="34290" marB="34290">
                    <a:solidFill>
                      <a:srgbClr val="FF0000">
                        <a:alpha val="50000"/>
                      </a:srgbClr>
                    </a:solidFill>
                  </a:tcPr>
                </a:tc>
                <a:tc>
                  <a:txBody>
                    <a:bodyPr/>
                    <a:lstStyle/>
                    <a:p>
                      <a:pPr algn="ctr"/>
                      <a:r>
                        <a:rPr lang="en-US" sz="3200" dirty="0" smtClean="0"/>
                        <a:t>290</a:t>
                      </a:r>
                      <a:endParaRPr lang="en-US" sz="3200" dirty="0"/>
                    </a:p>
                  </a:txBody>
                  <a:tcPr marL="68580" marR="68580" marT="34290" marB="34290">
                    <a:solidFill>
                      <a:srgbClr val="FF0000"/>
                    </a:solidFill>
                  </a:tcPr>
                </a:tc>
              </a:tr>
            </a:tbl>
          </a:graphicData>
        </a:graphic>
      </p:graphicFrame>
      <p:cxnSp>
        <p:nvCxnSpPr>
          <p:cNvPr id="26" name="Straight Connector 25"/>
          <p:cNvCxnSpPr/>
          <p:nvPr/>
        </p:nvCxnSpPr>
        <p:spPr>
          <a:xfrm>
            <a:off x="1744394" y="858129"/>
            <a:ext cx="2968283" cy="171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58461" y="2236763"/>
            <a:ext cx="2982352" cy="33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58462" y="2576052"/>
            <a:ext cx="2940147" cy="1025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758461" y="2576052"/>
            <a:ext cx="2940148" cy="2389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30326" y="2576052"/>
            <a:ext cx="2982351" cy="3796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56338" y="143203"/>
            <a:ext cx="6446018" cy="646331"/>
          </a:xfrm>
          <a:prstGeom prst="rect">
            <a:avLst/>
          </a:prstGeom>
        </p:spPr>
        <p:txBody>
          <a:bodyPr wrap="square">
            <a:spAutoFit/>
          </a:bodyPr>
          <a:lstStyle/>
          <a:p>
            <a:pPr algn="ctr">
              <a:lnSpc>
                <a:spcPct val="90000"/>
              </a:lnSpc>
              <a:spcBef>
                <a:spcPts val="1000"/>
              </a:spcBef>
            </a:pPr>
            <a:r>
              <a:rPr lang="en-US" sz="4000" b="1" dirty="0" smtClean="0">
                <a:solidFill>
                  <a:srgbClr val="2E8652"/>
                </a:solidFill>
                <a:latin typeface="Century Gothic"/>
              </a:rPr>
              <a:t>Methodology-Weight</a:t>
            </a:r>
            <a:r>
              <a:rPr lang="en-US" sz="4000" b="1" dirty="0" smtClean="0">
                <a:solidFill>
                  <a:srgbClr val="767171"/>
                </a:solidFill>
                <a:latin typeface="Century Gothic"/>
              </a:rPr>
              <a:t> </a:t>
            </a:r>
            <a:endParaRPr lang="en-US" sz="4000" b="1" dirty="0">
              <a:solidFill>
                <a:srgbClr val="767171"/>
              </a:solidFill>
              <a:latin typeface="Century Gothic"/>
            </a:endParaRPr>
          </a:p>
        </p:txBody>
      </p:sp>
      <p:graphicFrame>
        <p:nvGraphicFramePr>
          <p:cNvPr id="4" name="Table 3"/>
          <p:cNvGraphicFramePr>
            <a:graphicFrameLocks noGrp="1"/>
          </p:cNvGraphicFramePr>
          <p:nvPr>
            <p:extLst>
              <p:ext uri="{D42A27DB-BD31-4B8C-83A1-F6EECF244321}">
                <p14:modId xmlns:p14="http://schemas.microsoft.com/office/powerpoint/2010/main" val="2782224010"/>
              </p:ext>
            </p:extLst>
          </p:nvPr>
        </p:nvGraphicFramePr>
        <p:xfrm>
          <a:off x="3704274" y="4293975"/>
          <a:ext cx="5302074" cy="2348106"/>
        </p:xfrm>
        <a:graphic>
          <a:graphicData uri="http://schemas.openxmlformats.org/drawingml/2006/table">
            <a:tbl>
              <a:tblPr firstRow="1" firstCol="1" bandRow="1"/>
              <a:tblGrid>
                <a:gridCol w="2651037"/>
                <a:gridCol w="2651037"/>
              </a:tblGrid>
              <a:tr h="349865">
                <a:tc>
                  <a:txBody>
                    <a:bodyPr/>
                    <a:lstStyle/>
                    <a:p>
                      <a:pPr marL="0" marR="0" algn="ctr">
                        <a:lnSpc>
                          <a:spcPct val="107000"/>
                        </a:lnSpc>
                        <a:spcBef>
                          <a:spcPts val="0"/>
                        </a:spcBef>
                        <a:spcAft>
                          <a:spcPts val="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Layer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Weight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865">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Ponds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200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865">
                <a:tc>
                  <a:txBody>
                    <a:bodyPr/>
                    <a:lstStyle/>
                    <a:p>
                      <a:pPr marL="0" marR="0" algn="ctr">
                        <a:lnSpc>
                          <a:spcPct val="107000"/>
                        </a:lnSpc>
                        <a:spcBef>
                          <a:spcPts val="0"/>
                        </a:spcBef>
                        <a:spcAft>
                          <a:spcPts val="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Forests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865">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Canopy Cover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865">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Precipitation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(-10 to 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865">
                <a:tc>
                  <a:txBody>
                    <a:bodyPr/>
                    <a:lstStyle/>
                    <a:p>
                      <a:pPr marL="0" marR="0" algn="ctr">
                        <a:lnSpc>
                          <a:spcPct val="107000"/>
                        </a:lnSpc>
                        <a:spcBef>
                          <a:spcPts val="0"/>
                        </a:spcBef>
                        <a:spcAft>
                          <a:spcPts val="0"/>
                        </a:spcAft>
                      </a:pPr>
                      <a:r>
                        <a:rPr lang="en-US" sz="2400">
                          <a:effectLst/>
                          <a:latin typeface="Century Gothic" panose="020B0502020202020204" pitchFamily="34" charset="0"/>
                          <a:ea typeface="Calibri" panose="020F0502020204030204" pitchFamily="34" charset="0"/>
                          <a:cs typeface="Times New Roman" panose="02020603050405020304" pitchFamily="18" charset="0"/>
                        </a:rPr>
                        <a:t>Soils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05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53968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rot="10800000">
            <a:off x="4547614" y="5131856"/>
            <a:ext cx="1975105" cy="729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231874" y="1609344"/>
            <a:ext cx="1047005" cy="6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645091391"/>
              </p:ext>
            </p:extLst>
          </p:nvPr>
        </p:nvGraphicFramePr>
        <p:xfrm>
          <a:off x="138801" y="789534"/>
          <a:ext cx="2653167" cy="2299821"/>
        </p:xfrm>
        <a:graphic>
          <a:graphicData uri="http://schemas.openxmlformats.org/drawingml/2006/table">
            <a:tbl>
              <a:tblPr firstRow="1" bandRow="1">
                <a:tableStyleId>{5940675A-B579-460E-94D1-54222C63F5DA}</a:tableStyleId>
              </a:tblPr>
              <a:tblGrid>
                <a:gridCol w="884389"/>
                <a:gridCol w="884389"/>
                <a:gridCol w="884389"/>
              </a:tblGrid>
              <a:tr h="631041">
                <a:tc gridSpan="3">
                  <a:txBody>
                    <a:bodyPr/>
                    <a:lstStyle/>
                    <a:p>
                      <a:pPr algn="ctr"/>
                      <a:r>
                        <a:rPr lang="en-US" sz="3200" dirty="0" smtClean="0"/>
                        <a:t>Total (T)</a:t>
                      </a:r>
                      <a:endParaRPr lang="en-US" sz="3200" dirty="0"/>
                    </a:p>
                  </a:txBody>
                  <a:tcPr marL="68580" marR="68580" marT="34290" marB="34290"/>
                </a:tc>
                <a:tc hMerge="1">
                  <a:txBody>
                    <a:bodyPr/>
                    <a:lstStyle/>
                    <a:p>
                      <a:endParaRPr lang="en-US" dirty="0"/>
                    </a:p>
                  </a:txBody>
                  <a:tcPr/>
                </a:tc>
                <a:tc hMerge="1">
                  <a:txBody>
                    <a:bodyPr/>
                    <a:lstStyle/>
                    <a:p>
                      <a:endParaRPr lang="en-US" dirty="0"/>
                    </a:p>
                  </a:txBody>
                  <a:tcPr/>
                </a:tc>
              </a:tr>
              <a:tr h="554667">
                <a:tc>
                  <a:txBody>
                    <a:bodyPr/>
                    <a:lstStyle/>
                    <a:p>
                      <a:pPr algn="ctr"/>
                      <a:r>
                        <a:rPr lang="en-US" sz="3200" dirty="0" smtClean="0"/>
                        <a:t>290</a:t>
                      </a:r>
                      <a:endParaRPr lang="en-US" sz="3200" dirty="0"/>
                    </a:p>
                  </a:txBody>
                  <a:tcPr marL="68580" marR="68580" marT="34290" marB="34290">
                    <a:solidFill>
                      <a:srgbClr val="FF0000"/>
                    </a:solidFill>
                  </a:tcPr>
                </a:tc>
                <a:tc>
                  <a:txBody>
                    <a:bodyPr/>
                    <a:lstStyle/>
                    <a:p>
                      <a:pPr algn="ctr"/>
                      <a:r>
                        <a:rPr lang="en-US" sz="3200" dirty="0" smtClean="0"/>
                        <a:t>95</a:t>
                      </a:r>
                      <a:endParaRPr lang="en-US" sz="3200" dirty="0"/>
                    </a:p>
                  </a:txBody>
                  <a:tcPr marL="68580" marR="68580" marT="34290" marB="34290">
                    <a:solidFill>
                      <a:schemeClr val="accent6">
                        <a:lumMod val="75000"/>
                      </a:schemeClr>
                    </a:solidFill>
                  </a:tcPr>
                </a:tc>
                <a:tc>
                  <a:txBody>
                    <a:bodyPr/>
                    <a:lstStyle/>
                    <a:p>
                      <a:pPr algn="ctr"/>
                      <a:r>
                        <a:rPr lang="en-US" sz="3200" dirty="0" smtClean="0"/>
                        <a:t>195</a:t>
                      </a:r>
                      <a:endParaRPr lang="en-US" sz="3200" dirty="0"/>
                    </a:p>
                  </a:txBody>
                  <a:tcPr marL="68580" marR="68580" marT="34290" marB="34290">
                    <a:solidFill>
                      <a:srgbClr val="FFFF00"/>
                    </a:solidFill>
                  </a:tcPr>
                </a:tc>
              </a:tr>
              <a:tr h="554667">
                <a:tc>
                  <a:txBody>
                    <a:bodyPr/>
                    <a:lstStyle/>
                    <a:p>
                      <a:pPr algn="ctr"/>
                      <a:r>
                        <a:rPr lang="en-US" sz="3200" dirty="0" smtClean="0"/>
                        <a:t>230</a:t>
                      </a:r>
                      <a:endParaRPr lang="en-US" sz="3200" dirty="0"/>
                    </a:p>
                  </a:txBody>
                  <a:tcPr marL="68580" marR="68580" marT="34290" marB="34290">
                    <a:solidFill>
                      <a:srgbClr val="FF0000">
                        <a:alpha val="50000"/>
                      </a:srgbClr>
                    </a:solidFill>
                  </a:tcPr>
                </a:tc>
                <a:tc>
                  <a:txBody>
                    <a:bodyPr/>
                    <a:lstStyle/>
                    <a:p>
                      <a:pPr algn="ctr"/>
                      <a:r>
                        <a:rPr lang="en-US" sz="3200" dirty="0" smtClean="0"/>
                        <a:t>320</a:t>
                      </a:r>
                      <a:endParaRPr lang="en-US" sz="3200" dirty="0"/>
                    </a:p>
                  </a:txBody>
                  <a:tcPr marL="68580" marR="68580" marT="34290" marB="34290">
                    <a:solidFill>
                      <a:srgbClr val="CC0000"/>
                    </a:solidFill>
                  </a:tcPr>
                </a:tc>
                <a:tc>
                  <a:txBody>
                    <a:bodyPr/>
                    <a:lstStyle/>
                    <a:p>
                      <a:pPr algn="ctr"/>
                      <a:r>
                        <a:rPr lang="en-US" sz="3200" dirty="0" smtClean="0"/>
                        <a:t>120</a:t>
                      </a:r>
                      <a:endParaRPr lang="en-US" sz="3200" dirty="0"/>
                    </a:p>
                  </a:txBody>
                  <a:tcPr marL="68580" marR="68580" marT="34290" marB="34290">
                    <a:solidFill>
                      <a:srgbClr val="FFFF00"/>
                    </a:solidFill>
                  </a:tcPr>
                </a:tc>
              </a:tr>
              <a:tr h="554667">
                <a:tc>
                  <a:txBody>
                    <a:bodyPr/>
                    <a:lstStyle/>
                    <a:p>
                      <a:pPr algn="ctr"/>
                      <a:r>
                        <a:rPr lang="en-US" sz="3200" dirty="0" smtClean="0"/>
                        <a:t>65</a:t>
                      </a:r>
                      <a:endParaRPr lang="en-US" sz="3200" dirty="0"/>
                    </a:p>
                  </a:txBody>
                  <a:tcPr marL="68580" marR="68580" marT="34290" marB="34290">
                    <a:solidFill>
                      <a:schemeClr val="accent6">
                        <a:lumMod val="50000"/>
                      </a:schemeClr>
                    </a:solidFill>
                  </a:tcPr>
                </a:tc>
                <a:tc>
                  <a:txBody>
                    <a:bodyPr/>
                    <a:lstStyle/>
                    <a:p>
                      <a:pPr algn="ctr"/>
                      <a:r>
                        <a:rPr lang="en-US" sz="3200" dirty="0" smtClean="0"/>
                        <a:t>220</a:t>
                      </a:r>
                      <a:endParaRPr lang="en-US" sz="3200" dirty="0"/>
                    </a:p>
                  </a:txBody>
                  <a:tcPr marL="68580" marR="68580" marT="34290" marB="34290">
                    <a:solidFill>
                      <a:srgbClr val="FF0000">
                        <a:alpha val="50000"/>
                      </a:srgbClr>
                    </a:solidFill>
                  </a:tcPr>
                </a:tc>
                <a:tc>
                  <a:txBody>
                    <a:bodyPr/>
                    <a:lstStyle/>
                    <a:p>
                      <a:pPr algn="ctr"/>
                      <a:r>
                        <a:rPr lang="en-US" sz="3200" dirty="0" smtClean="0"/>
                        <a:t>290</a:t>
                      </a:r>
                      <a:endParaRPr lang="en-US" sz="3200" dirty="0"/>
                    </a:p>
                  </a:txBody>
                  <a:tcPr marL="68580" marR="68580" marT="34290" marB="34290">
                    <a:solidFill>
                      <a:srgbClr val="FF0000"/>
                    </a:solidFill>
                  </a:tcPr>
                </a:tc>
              </a:tr>
            </a:tbl>
          </a:graphicData>
        </a:graphic>
      </p:graphicFrame>
      <p:sp>
        <p:nvSpPr>
          <p:cNvPr id="2" name="Rectangle 1"/>
          <p:cNvSpPr/>
          <p:nvPr/>
        </p:nvSpPr>
        <p:spPr>
          <a:xfrm>
            <a:off x="2356338" y="143203"/>
            <a:ext cx="6446018" cy="646331"/>
          </a:xfrm>
          <a:prstGeom prst="rect">
            <a:avLst/>
          </a:prstGeom>
        </p:spPr>
        <p:txBody>
          <a:bodyPr wrap="square">
            <a:spAutoFit/>
          </a:bodyPr>
          <a:lstStyle/>
          <a:p>
            <a:pPr algn="ctr">
              <a:lnSpc>
                <a:spcPct val="90000"/>
              </a:lnSpc>
              <a:spcBef>
                <a:spcPts val="1000"/>
              </a:spcBef>
            </a:pPr>
            <a:r>
              <a:rPr lang="en-US" sz="4000" b="1" dirty="0" smtClean="0">
                <a:solidFill>
                  <a:srgbClr val="2E8652"/>
                </a:solidFill>
                <a:latin typeface="Century Gothic"/>
              </a:rPr>
              <a:t>Methodology-Suitability </a:t>
            </a:r>
            <a:r>
              <a:rPr lang="en-US" sz="4000" b="1" dirty="0" smtClean="0">
                <a:solidFill>
                  <a:srgbClr val="767171"/>
                </a:solidFill>
                <a:latin typeface="Century Gothic"/>
              </a:rPr>
              <a:t>  </a:t>
            </a:r>
            <a:endParaRPr lang="en-US" sz="4000" b="1" dirty="0">
              <a:solidFill>
                <a:srgbClr val="767171"/>
              </a:solidFill>
              <a:latin typeface="Century Gothic"/>
            </a:endParaRPr>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48237923"/>
                  </p:ext>
                </p:extLst>
              </p:nvPr>
            </p:nvGraphicFramePr>
            <p:xfrm>
              <a:off x="6278879" y="745448"/>
              <a:ext cx="2683647" cy="3533374"/>
            </p:xfrm>
            <a:graphic>
              <a:graphicData uri="http://schemas.openxmlformats.org/drawingml/2006/table">
                <a:tbl>
                  <a:tblPr firstRow="1" bandRow="1">
                    <a:tableStyleId>{5940675A-B579-460E-94D1-54222C63F5DA}</a:tableStyleId>
                  </a:tblPr>
                  <a:tblGrid>
                    <a:gridCol w="894549"/>
                    <a:gridCol w="894549"/>
                    <a:gridCol w="894549"/>
                  </a:tblGrid>
                  <a:tr h="559096">
                    <a:tc gridSpan="3">
                      <a:txBody>
                        <a:bodyPr/>
                        <a:lstStyle/>
                        <a:p>
                          <a:pPr algn="ctr"/>
                          <a:r>
                            <a:rPr lang="en-US" sz="3200" dirty="0" smtClean="0"/>
                            <a:t>Total (T)</a:t>
                          </a:r>
                          <a:endParaRPr lang="en-US" sz="3200" dirty="0"/>
                        </a:p>
                      </a:txBody>
                      <a:tcPr marL="68580" marR="68580" marT="34290" marB="34290"/>
                    </a:tc>
                    <a:tc hMerge="1">
                      <a:txBody>
                        <a:bodyPr/>
                        <a:lstStyle/>
                        <a:p>
                          <a:endParaRPr lang="en-US" dirty="0"/>
                        </a:p>
                      </a:txBody>
                      <a:tcPr/>
                    </a:tc>
                    <a:tc hMerge="1">
                      <a:txBody>
                        <a:bodyPr/>
                        <a:lstStyle/>
                        <a:p>
                          <a:endParaRPr lang="en-US" dirty="0"/>
                        </a:p>
                      </a:txBody>
                      <a:tcPr/>
                    </a:tc>
                  </a:tr>
                  <a:tr h="942896">
                    <a:tc>
                      <a:txBody>
                        <a:bodyPr/>
                        <a:lstStyle/>
                        <a:p>
                          <a:pPr algn="ctr"/>
                          <a:endParaRPr lang="en-US" sz="2000" b="0" dirty="0" smtClean="0">
                            <a:latin typeface="Century Gothic" panose="020B0502020202020204" pitchFamily="34" charset="0"/>
                          </a:endParaRPr>
                        </a:p>
                      </a:txBody>
                      <a:tcPr marL="68580" marR="68580" marT="34290" marB="34290">
                        <a:solidFill>
                          <a:srgbClr val="FF0000"/>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95</m:t>
                                    </m:r>
                                  </m:num>
                                  <m:den>
                                    <m:r>
                                      <a:rPr lang="en-US" sz="3200" b="0" i="1" smtClean="0">
                                        <a:latin typeface="Cambria Math" panose="02040503050406030204" pitchFamily="18" charset="0"/>
                                      </a:rPr>
                                      <m:t>320</m:t>
                                    </m:r>
                                  </m:den>
                                </m:f>
                              </m:oMath>
                            </m:oMathPara>
                          </a14:m>
                          <a:endParaRPr lang="en-US" sz="3200" dirty="0">
                            <a:latin typeface="Century Gothic" panose="020B0502020202020204" pitchFamily="34" charset="0"/>
                          </a:endParaRPr>
                        </a:p>
                      </a:txBody>
                      <a:tcPr marL="68580" marR="68580" marT="34290" marB="34290">
                        <a:solidFill>
                          <a:schemeClr val="accent6">
                            <a:lumMod val="75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195</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320</m:t>
                                    </m:r>
                                  </m:den>
                                </m:f>
                              </m:oMath>
                            </m:oMathPara>
                          </a14:m>
                          <a:endParaRPr lang="en-US" sz="3200" dirty="0">
                            <a:latin typeface="Century Gothic" panose="020B0502020202020204" pitchFamily="34" charset="0"/>
                          </a:endParaRPr>
                        </a:p>
                      </a:txBody>
                      <a:tcPr marL="68580" marR="68580" marT="34290" marB="34290">
                        <a:solidFill>
                          <a:srgbClr val="FFFF00"/>
                        </a:solidFill>
                      </a:tcPr>
                    </a:tc>
                  </a:tr>
                  <a:tr h="867003">
                    <a:tc>
                      <a:txBody>
                        <a:bodyPr/>
                        <a:lstStyle/>
                        <a:p>
                          <a:pPr algn="ct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230</m:t>
                                    </m:r>
                                  </m:num>
                                  <m:den>
                                    <m:r>
                                      <a:rPr lang="en-US" sz="3200" b="0" i="1" smtClean="0">
                                        <a:latin typeface="Cambria Math" panose="02040503050406030204" pitchFamily="18" charset="0"/>
                                      </a:rPr>
                                      <m:t>320</m:t>
                                    </m:r>
                                  </m:den>
                                </m:f>
                              </m:oMath>
                            </m:oMathPara>
                          </a14:m>
                          <a:endParaRPr lang="en-US" sz="3200" dirty="0">
                            <a:latin typeface="Century Gothic" panose="020B0502020202020204" pitchFamily="34" charset="0"/>
                          </a:endParaRPr>
                        </a:p>
                      </a:txBody>
                      <a:tcPr marL="68580" marR="68580" marT="34290" marB="34290">
                        <a:solidFill>
                          <a:srgbClr val="FF0000">
                            <a:alpha val="50000"/>
                          </a:srgb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320</m:t>
                                    </m:r>
                                  </m:num>
                                  <m:den>
                                    <m:r>
                                      <a:rPr lang="en-US" sz="3200" b="0" i="1" smtClean="0">
                                        <a:latin typeface="Cambria Math" panose="02040503050406030204" pitchFamily="18" charset="0"/>
                                      </a:rPr>
                                      <m:t>320</m:t>
                                    </m:r>
                                  </m:den>
                                </m:f>
                              </m:oMath>
                            </m:oMathPara>
                          </a14:m>
                          <a:endParaRPr lang="en-US" sz="3200" dirty="0">
                            <a:latin typeface="Century Gothic" panose="020B0502020202020204" pitchFamily="34" charset="0"/>
                          </a:endParaRPr>
                        </a:p>
                      </a:txBody>
                      <a:tcPr marL="68580" marR="68580" marT="34290" marB="34290">
                        <a:solidFill>
                          <a:srgbClr val="CC0000"/>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120</m:t>
                                    </m:r>
                                  </m:num>
                                  <m:den>
                                    <m:r>
                                      <a:rPr lang="en-US" sz="3200" b="0" i="1" smtClean="0">
                                        <a:latin typeface="Cambria Math" panose="02040503050406030204" pitchFamily="18" charset="0"/>
                                      </a:rPr>
                                      <m:t>320</m:t>
                                    </m:r>
                                  </m:den>
                                </m:f>
                              </m:oMath>
                            </m:oMathPara>
                          </a14:m>
                          <a:endParaRPr lang="en-US" sz="3200" dirty="0">
                            <a:latin typeface="Century Gothic" panose="020B0502020202020204" pitchFamily="34" charset="0"/>
                          </a:endParaRPr>
                        </a:p>
                      </a:txBody>
                      <a:tcPr marL="68580" marR="68580" marT="34290" marB="34290">
                        <a:solidFill>
                          <a:srgbClr val="FFFF00"/>
                        </a:solidFill>
                      </a:tcPr>
                    </a:tc>
                  </a:tr>
                  <a:tr h="950642">
                    <a:tc>
                      <a:txBody>
                        <a:bodyPr/>
                        <a:lstStyle/>
                        <a:p>
                          <a:pPr algn="ct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65</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320</m:t>
                                    </m:r>
                                  </m:den>
                                </m:f>
                              </m:oMath>
                            </m:oMathPara>
                          </a14:m>
                          <a:endParaRPr lang="en-US" sz="3200" dirty="0">
                            <a:latin typeface="Century Gothic" panose="020B0502020202020204" pitchFamily="34" charset="0"/>
                          </a:endParaRPr>
                        </a:p>
                      </a:txBody>
                      <a:tcPr marL="68580" marR="68580" marT="34290" marB="34290">
                        <a:solidFill>
                          <a:schemeClr val="accent6">
                            <a:lumMod val="5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220</m:t>
                                    </m:r>
                                  </m:num>
                                  <m:den>
                                    <m:r>
                                      <a:rPr lang="en-US" sz="3200" b="0" i="1" smtClean="0">
                                        <a:latin typeface="Cambria Math" panose="02040503050406030204" pitchFamily="18" charset="0"/>
                                      </a:rPr>
                                      <m:t>320</m:t>
                                    </m:r>
                                  </m:den>
                                </m:f>
                              </m:oMath>
                            </m:oMathPara>
                          </a14:m>
                          <a:endParaRPr lang="en-US" sz="3200" dirty="0">
                            <a:latin typeface="Century Gothic" panose="020B0502020202020204" pitchFamily="34" charset="0"/>
                          </a:endParaRPr>
                        </a:p>
                      </a:txBody>
                      <a:tcPr marL="68580" marR="68580" marT="34290" marB="34290">
                        <a:solidFill>
                          <a:srgbClr val="FF0000">
                            <a:alpha val="50000"/>
                          </a:srgb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290</m:t>
                                    </m:r>
                                  </m:num>
                                  <m:den>
                                    <m:r>
                                      <a:rPr lang="en-US" sz="3200" b="0" i="1" smtClean="0">
                                        <a:latin typeface="Cambria Math" panose="02040503050406030204" pitchFamily="18" charset="0"/>
                                      </a:rPr>
                                      <m:t>320</m:t>
                                    </m:r>
                                  </m:den>
                                </m:f>
                              </m:oMath>
                            </m:oMathPara>
                          </a14:m>
                          <a:endParaRPr lang="en-US" sz="3200" dirty="0">
                            <a:latin typeface="Century Gothic" panose="020B0502020202020204" pitchFamily="34" charset="0"/>
                          </a:endParaRPr>
                        </a:p>
                      </a:txBody>
                      <a:tcPr marL="68580" marR="68580" marT="34290" marB="34290">
                        <a:solidFill>
                          <a:srgbClr val="FF0000"/>
                        </a:solidFill>
                      </a:tcPr>
                    </a:tc>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48237923"/>
                  </p:ext>
                </p:extLst>
              </p:nvPr>
            </p:nvGraphicFramePr>
            <p:xfrm>
              <a:off x="6278879" y="745448"/>
              <a:ext cx="2683647" cy="3533374"/>
            </p:xfrm>
            <a:graphic>
              <a:graphicData uri="http://schemas.openxmlformats.org/drawingml/2006/table">
                <a:tbl>
                  <a:tblPr firstRow="1" bandRow="1">
                    <a:tableStyleId>{5940675A-B579-460E-94D1-54222C63F5DA}</a:tableStyleId>
                  </a:tblPr>
                  <a:tblGrid>
                    <a:gridCol w="894549"/>
                    <a:gridCol w="894549"/>
                    <a:gridCol w="894549"/>
                  </a:tblGrid>
                  <a:tr h="559096">
                    <a:tc gridSpan="3">
                      <a:txBody>
                        <a:bodyPr/>
                        <a:lstStyle/>
                        <a:p>
                          <a:pPr algn="ctr"/>
                          <a:r>
                            <a:rPr lang="en-US" sz="3200" dirty="0" smtClean="0"/>
                            <a:t>Total (T)</a:t>
                          </a:r>
                          <a:endParaRPr lang="en-US" sz="3200" dirty="0"/>
                        </a:p>
                      </a:txBody>
                      <a:tcPr marL="68580" marR="68580" marT="34290" marB="34290"/>
                    </a:tc>
                    <a:tc hMerge="1">
                      <a:txBody>
                        <a:bodyPr/>
                        <a:lstStyle/>
                        <a:p>
                          <a:endParaRPr lang="en-US" dirty="0"/>
                        </a:p>
                      </a:txBody>
                      <a:tcPr/>
                    </a:tc>
                    <a:tc hMerge="1">
                      <a:txBody>
                        <a:bodyPr/>
                        <a:lstStyle/>
                        <a:p>
                          <a:endParaRPr lang="en-US" dirty="0"/>
                        </a:p>
                      </a:txBody>
                      <a:tcPr/>
                    </a:tc>
                  </a:tr>
                  <a:tr h="994728">
                    <a:tc>
                      <a:txBody>
                        <a:bodyPr/>
                        <a:lstStyle/>
                        <a:p>
                          <a:pPr algn="ctr"/>
                          <a:endParaRPr lang="en-US" sz="2000" b="0" dirty="0" smtClean="0">
                            <a:latin typeface="Century Gothic" panose="020B0502020202020204" pitchFamily="34" charset="0"/>
                          </a:endParaRPr>
                        </a:p>
                      </a:txBody>
                      <a:tcPr marL="68580" marR="68580" marT="34290" marB="34290">
                        <a:solidFill>
                          <a:srgbClr val="FF0000"/>
                        </a:solidFill>
                      </a:tcPr>
                    </a:tc>
                    <a:tc>
                      <a:txBody>
                        <a:bodyPr/>
                        <a:lstStyle/>
                        <a:p>
                          <a:endParaRPr lang="en-US"/>
                        </a:p>
                      </a:txBody>
                      <a:tcPr marL="68580" marR="68580" marT="34290" marB="34290">
                        <a:blipFill rotWithShape="0">
                          <a:blip r:embed="rId3"/>
                          <a:stretch>
                            <a:fillRect l="-100000" t="-65644" r="-100676" b="-200613"/>
                          </a:stretch>
                        </a:blipFill>
                      </a:tcPr>
                    </a:tc>
                    <a:tc>
                      <a:txBody>
                        <a:bodyPr/>
                        <a:lstStyle/>
                        <a:p>
                          <a:endParaRPr lang="en-US"/>
                        </a:p>
                      </a:txBody>
                      <a:tcPr marL="68580" marR="68580" marT="34290" marB="34290">
                        <a:blipFill rotWithShape="0">
                          <a:blip r:embed="rId3"/>
                          <a:stretch>
                            <a:fillRect l="-201361" t="-65644" r="-1361" b="-200613"/>
                          </a:stretch>
                        </a:blipFill>
                      </a:tcPr>
                    </a:tc>
                  </a:tr>
                  <a:tr h="984822">
                    <a:tc>
                      <a:txBody>
                        <a:bodyPr/>
                        <a:lstStyle/>
                        <a:p>
                          <a:endParaRPr lang="en-US"/>
                        </a:p>
                      </a:txBody>
                      <a:tcPr marL="68580" marR="68580" marT="34290" marB="34290">
                        <a:blipFill rotWithShape="0">
                          <a:blip r:embed="rId3"/>
                          <a:stretch>
                            <a:fillRect l="-680" t="-166667" r="-202041" b="-101852"/>
                          </a:stretch>
                        </a:blipFill>
                      </a:tcPr>
                    </a:tc>
                    <a:tc>
                      <a:txBody>
                        <a:bodyPr/>
                        <a:lstStyle/>
                        <a:p>
                          <a:endParaRPr lang="en-US"/>
                        </a:p>
                      </a:txBody>
                      <a:tcPr marL="68580" marR="68580" marT="34290" marB="34290">
                        <a:blipFill rotWithShape="0">
                          <a:blip r:embed="rId3"/>
                          <a:stretch>
                            <a:fillRect l="-100000" t="-166667" r="-100676" b="-101852"/>
                          </a:stretch>
                        </a:blipFill>
                      </a:tcPr>
                    </a:tc>
                    <a:tc>
                      <a:txBody>
                        <a:bodyPr/>
                        <a:lstStyle/>
                        <a:p>
                          <a:endParaRPr lang="en-US"/>
                        </a:p>
                      </a:txBody>
                      <a:tcPr marL="68580" marR="68580" marT="34290" marB="34290">
                        <a:blipFill rotWithShape="0">
                          <a:blip r:embed="rId3"/>
                          <a:stretch>
                            <a:fillRect l="-201361" t="-166667" r="-1361" b="-101852"/>
                          </a:stretch>
                        </a:blipFill>
                      </a:tcPr>
                    </a:tc>
                  </a:tr>
                  <a:tr h="994728">
                    <a:tc>
                      <a:txBody>
                        <a:bodyPr/>
                        <a:lstStyle/>
                        <a:p>
                          <a:endParaRPr lang="en-US"/>
                        </a:p>
                      </a:txBody>
                      <a:tcPr marL="68580" marR="68580" marT="34290" marB="34290">
                        <a:blipFill rotWithShape="0">
                          <a:blip r:embed="rId3"/>
                          <a:stretch>
                            <a:fillRect l="-680" t="-265031" r="-202041" b="-1227"/>
                          </a:stretch>
                        </a:blipFill>
                      </a:tcPr>
                    </a:tc>
                    <a:tc>
                      <a:txBody>
                        <a:bodyPr/>
                        <a:lstStyle/>
                        <a:p>
                          <a:endParaRPr lang="en-US"/>
                        </a:p>
                      </a:txBody>
                      <a:tcPr marL="68580" marR="68580" marT="34290" marB="34290">
                        <a:blipFill rotWithShape="0">
                          <a:blip r:embed="rId3"/>
                          <a:stretch>
                            <a:fillRect l="-100000" t="-265031" r="-100676" b="-1227"/>
                          </a:stretch>
                        </a:blipFill>
                      </a:tcPr>
                    </a:tc>
                    <a:tc>
                      <a:txBody>
                        <a:bodyPr/>
                        <a:lstStyle/>
                        <a:p>
                          <a:endParaRPr lang="en-US"/>
                        </a:p>
                      </a:txBody>
                      <a:tcPr marL="68580" marR="68580" marT="34290" marB="34290">
                        <a:blipFill rotWithShape="0">
                          <a:blip r:embed="rId3"/>
                          <a:stretch>
                            <a:fillRect l="-201361" t="-265031" r="-1361" b="-1227"/>
                          </a:stretch>
                        </a:blipFill>
                      </a:tcPr>
                    </a:tc>
                  </a:tr>
                </a:tbl>
              </a:graphicData>
            </a:graphic>
          </p:graphicFrame>
        </mc:Fallback>
      </mc:AlternateContent>
      <p:graphicFrame>
        <p:nvGraphicFramePr>
          <p:cNvPr id="15" name="Table 14"/>
          <p:cNvGraphicFramePr>
            <a:graphicFrameLocks noGrp="1"/>
          </p:cNvGraphicFramePr>
          <p:nvPr>
            <p:extLst>
              <p:ext uri="{D42A27DB-BD31-4B8C-83A1-F6EECF244321}">
                <p14:modId xmlns:p14="http://schemas.microsoft.com/office/powerpoint/2010/main" val="3138305233"/>
              </p:ext>
            </p:extLst>
          </p:nvPr>
        </p:nvGraphicFramePr>
        <p:xfrm>
          <a:off x="97536" y="3718886"/>
          <a:ext cx="4450077" cy="2825939"/>
        </p:xfrm>
        <a:graphic>
          <a:graphicData uri="http://schemas.openxmlformats.org/drawingml/2006/table">
            <a:tbl>
              <a:tblPr firstRow="1" bandRow="1">
                <a:tableStyleId>{5940675A-B579-460E-94D1-54222C63F5DA}</a:tableStyleId>
              </a:tblPr>
              <a:tblGrid>
                <a:gridCol w="1483359"/>
                <a:gridCol w="1483359"/>
                <a:gridCol w="1483359"/>
              </a:tblGrid>
              <a:tr h="699486">
                <a:tc gridSpan="3">
                  <a:txBody>
                    <a:bodyPr/>
                    <a:lstStyle/>
                    <a:p>
                      <a:pPr algn="ctr"/>
                      <a:r>
                        <a:rPr lang="en-US" sz="3200" dirty="0" smtClean="0"/>
                        <a:t>Suitability (P)</a:t>
                      </a:r>
                      <a:endParaRPr lang="en-US" sz="3200" dirty="0"/>
                    </a:p>
                  </a:txBody>
                  <a:tcPr marL="68580" marR="68580" marT="34290" marB="34290"/>
                </a:tc>
                <a:tc hMerge="1">
                  <a:txBody>
                    <a:bodyPr/>
                    <a:lstStyle/>
                    <a:p>
                      <a:endParaRPr lang="en-US" dirty="0"/>
                    </a:p>
                  </a:txBody>
                  <a:tcPr/>
                </a:tc>
                <a:tc hMerge="1">
                  <a:txBody>
                    <a:bodyPr/>
                    <a:lstStyle/>
                    <a:p>
                      <a:endParaRPr lang="en-US" dirty="0"/>
                    </a:p>
                  </a:txBody>
                  <a:tcPr/>
                </a:tc>
              </a:tr>
              <a:tr h="725405">
                <a:tc>
                  <a:txBody>
                    <a:bodyPr/>
                    <a:lstStyle/>
                    <a:p>
                      <a:pPr algn="ctr"/>
                      <a:r>
                        <a:rPr lang="en-US" sz="3200" dirty="0" smtClean="0">
                          <a:latin typeface="Century Gothic" panose="020B0502020202020204" pitchFamily="34" charset="0"/>
                        </a:rPr>
                        <a:t>91%</a:t>
                      </a:r>
                      <a:endParaRPr lang="en-US" sz="3200" dirty="0">
                        <a:latin typeface="Century Gothic" panose="020B0502020202020204" pitchFamily="34" charset="0"/>
                      </a:endParaRPr>
                    </a:p>
                  </a:txBody>
                  <a:tcPr marL="68580" marR="68580" marT="34290" marB="34290">
                    <a:solidFill>
                      <a:srgbClr val="FF0000"/>
                    </a:solidFill>
                  </a:tcPr>
                </a:tc>
                <a:tc>
                  <a:txBody>
                    <a:bodyPr/>
                    <a:lstStyle/>
                    <a:p>
                      <a:pPr algn="ctr"/>
                      <a:r>
                        <a:rPr lang="en-US" sz="3200" dirty="0" smtClean="0">
                          <a:latin typeface="Century Gothic" panose="020B0502020202020204" pitchFamily="34" charset="0"/>
                        </a:rPr>
                        <a:t>30%</a:t>
                      </a:r>
                      <a:endParaRPr lang="en-US" sz="3200" dirty="0">
                        <a:latin typeface="Century Gothic" panose="020B0502020202020204" pitchFamily="34" charset="0"/>
                      </a:endParaRPr>
                    </a:p>
                  </a:txBody>
                  <a:tcPr marL="68580" marR="68580" marT="34290" marB="34290">
                    <a:solidFill>
                      <a:schemeClr val="accent6">
                        <a:lumMod val="75000"/>
                      </a:schemeClr>
                    </a:solidFill>
                  </a:tcPr>
                </a:tc>
                <a:tc>
                  <a:txBody>
                    <a:bodyPr/>
                    <a:lstStyle/>
                    <a:p>
                      <a:pPr algn="ctr"/>
                      <a:r>
                        <a:rPr lang="en-US" sz="3200" dirty="0" smtClean="0">
                          <a:latin typeface="Century Gothic" panose="020B0502020202020204" pitchFamily="34" charset="0"/>
                        </a:rPr>
                        <a:t>61%</a:t>
                      </a:r>
                      <a:endParaRPr lang="en-US" sz="3200" dirty="0">
                        <a:latin typeface="Century Gothic" panose="020B0502020202020204" pitchFamily="34" charset="0"/>
                      </a:endParaRPr>
                    </a:p>
                  </a:txBody>
                  <a:tcPr marL="68580" marR="68580" marT="34290" marB="34290">
                    <a:solidFill>
                      <a:srgbClr val="FFFF00"/>
                    </a:solidFill>
                  </a:tcPr>
                </a:tc>
              </a:tr>
              <a:tr h="732574">
                <a:tc>
                  <a:txBody>
                    <a:bodyPr/>
                    <a:lstStyle/>
                    <a:p>
                      <a:pPr algn="ctr"/>
                      <a:r>
                        <a:rPr lang="en-US" sz="3200" dirty="0" smtClean="0">
                          <a:latin typeface="Century Gothic" panose="020B0502020202020204" pitchFamily="34" charset="0"/>
                        </a:rPr>
                        <a:t>72%</a:t>
                      </a:r>
                      <a:endParaRPr lang="en-US" sz="3200" dirty="0">
                        <a:latin typeface="Century Gothic" panose="020B0502020202020204" pitchFamily="34" charset="0"/>
                      </a:endParaRPr>
                    </a:p>
                  </a:txBody>
                  <a:tcPr marL="68580" marR="68580" marT="34290" marB="34290">
                    <a:solidFill>
                      <a:srgbClr val="FF0000">
                        <a:alpha val="50000"/>
                      </a:srgbClr>
                    </a:solidFill>
                  </a:tcPr>
                </a:tc>
                <a:tc>
                  <a:txBody>
                    <a:bodyPr/>
                    <a:lstStyle/>
                    <a:p>
                      <a:pPr algn="ctr"/>
                      <a:r>
                        <a:rPr lang="en-US" sz="3200" dirty="0" smtClean="0">
                          <a:latin typeface="Century Gothic" panose="020B0502020202020204" pitchFamily="34" charset="0"/>
                        </a:rPr>
                        <a:t>100%</a:t>
                      </a:r>
                      <a:endParaRPr lang="en-US" sz="3200" dirty="0">
                        <a:latin typeface="Century Gothic" panose="020B0502020202020204" pitchFamily="34" charset="0"/>
                      </a:endParaRPr>
                    </a:p>
                  </a:txBody>
                  <a:tcPr marL="68580" marR="68580" marT="34290" marB="34290">
                    <a:solidFill>
                      <a:srgbClr val="CC0000"/>
                    </a:solidFill>
                  </a:tcPr>
                </a:tc>
                <a:tc>
                  <a:txBody>
                    <a:bodyPr/>
                    <a:lstStyle/>
                    <a:p>
                      <a:pPr algn="ctr"/>
                      <a:r>
                        <a:rPr lang="en-US" sz="3200" dirty="0" smtClean="0">
                          <a:latin typeface="Century Gothic" panose="020B0502020202020204" pitchFamily="34" charset="0"/>
                        </a:rPr>
                        <a:t>38%</a:t>
                      </a:r>
                      <a:endParaRPr lang="en-US" sz="3200" dirty="0">
                        <a:latin typeface="Century Gothic" panose="020B0502020202020204" pitchFamily="34" charset="0"/>
                      </a:endParaRPr>
                    </a:p>
                  </a:txBody>
                  <a:tcPr marL="68580" marR="68580" marT="34290" marB="34290">
                    <a:solidFill>
                      <a:srgbClr val="FFFF00"/>
                    </a:solidFill>
                  </a:tcPr>
                </a:tc>
              </a:tr>
              <a:tr h="668474">
                <a:tc>
                  <a:txBody>
                    <a:bodyPr/>
                    <a:lstStyle/>
                    <a:p>
                      <a:pPr algn="ctr"/>
                      <a:r>
                        <a:rPr lang="en-US" sz="3200" dirty="0" smtClean="0">
                          <a:latin typeface="Century Gothic" panose="020B0502020202020204" pitchFamily="34" charset="0"/>
                        </a:rPr>
                        <a:t>20%</a:t>
                      </a:r>
                      <a:endParaRPr lang="en-US" sz="3200" dirty="0">
                        <a:latin typeface="Century Gothic" panose="020B0502020202020204" pitchFamily="34" charset="0"/>
                      </a:endParaRPr>
                    </a:p>
                  </a:txBody>
                  <a:tcPr marL="68580" marR="68580" marT="34290" marB="34290">
                    <a:solidFill>
                      <a:schemeClr val="accent6">
                        <a:lumMod val="50000"/>
                      </a:schemeClr>
                    </a:solidFill>
                  </a:tcPr>
                </a:tc>
                <a:tc>
                  <a:txBody>
                    <a:bodyPr/>
                    <a:lstStyle/>
                    <a:p>
                      <a:pPr algn="ctr"/>
                      <a:r>
                        <a:rPr lang="en-US" sz="3200" dirty="0" smtClean="0">
                          <a:latin typeface="Century Gothic" panose="020B0502020202020204" pitchFamily="34" charset="0"/>
                        </a:rPr>
                        <a:t>69%</a:t>
                      </a:r>
                      <a:endParaRPr lang="en-US" sz="3200" dirty="0">
                        <a:latin typeface="Century Gothic" panose="020B0502020202020204" pitchFamily="34" charset="0"/>
                      </a:endParaRPr>
                    </a:p>
                  </a:txBody>
                  <a:tcPr marL="68580" marR="68580" marT="34290" marB="34290">
                    <a:solidFill>
                      <a:srgbClr val="FF0000">
                        <a:alpha val="50000"/>
                      </a:srgbClr>
                    </a:solidFill>
                  </a:tcPr>
                </a:tc>
                <a:tc>
                  <a:txBody>
                    <a:bodyPr/>
                    <a:lstStyle/>
                    <a:p>
                      <a:pPr algn="ctr"/>
                      <a:r>
                        <a:rPr lang="en-US" sz="3200" dirty="0" smtClean="0">
                          <a:latin typeface="Century Gothic" panose="020B0502020202020204" pitchFamily="34" charset="0"/>
                        </a:rPr>
                        <a:t>91%</a:t>
                      </a:r>
                      <a:endParaRPr lang="en-US" sz="3200" dirty="0">
                        <a:latin typeface="Century Gothic" panose="020B0502020202020204" pitchFamily="34" charset="0"/>
                      </a:endParaRPr>
                    </a:p>
                  </a:txBody>
                  <a:tcPr marL="68580" marR="68580" marT="34290" marB="34290">
                    <a:solidFill>
                      <a:srgbClr val="FF0000"/>
                    </a:solidFill>
                  </a:tcPr>
                </a:tc>
              </a:tr>
            </a:tbl>
          </a:graphicData>
        </a:graphic>
      </p:graphicFrame>
      <p:sp>
        <p:nvSpPr>
          <p:cNvPr id="3" name="Right Arrow 2"/>
          <p:cNvSpPr/>
          <p:nvPr/>
        </p:nvSpPr>
        <p:spPr>
          <a:xfrm>
            <a:off x="2838203" y="1609344"/>
            <a:ext cx="1185157" cy="675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62656" y="1184199"/>
            <a:ext cx="2913888" cy="1510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962656" y="1343655"/>
            <a:ext cx="2913888" cy="1107996"/>
          </a:xfrm>
          <a:prstGeom prst="rect">
            <a:avLst/>
          </a:prstGeom>
          <a:noFill/>
        </p:spPr>
        <p:txBody>
          <a:bodyPr wrap="square" rtlCol="0">
            <a:spAutoFit/>
          </a:bodyPr>
          <a:lstStyle/>
          <a:p>
            <a:pPr algn="ctr"/>
            <a:r>
              <a:rPr lang="en-US" sz="2200" dirty="0" smtClean="0">
                <a:latin typeface="Century Gothic" panose="020B0502020202020204" pitchFamily="34" charset="0"/>
              </a:rPr>
              <a:t>Divide by maximum possible number</a:t>
            </a:r>
          </a:p>
          <a:p>
            <a:pPr algn="ctr"/>
            <a:r>
              <a:rPr lang="en-US" sz="2200" dirty="0" smtClean="0">
                <a:latin typeface="Century Gothic" panose="020B0502020202020204" pitchFamily="34" charset="0"/>
              </a:rPr>
              <a:t>Example Max = 320</a:t>
            </a:r>
            <a:endParaRPr lang="en-US" sz="2200"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6278879" y="1267081"/>
                <a:ext cx="960519" cy="101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200" i="1">
                              <a:solidFill>
                                <a:prstClr val="black"/>
                              </a:solidFill>
                              <a:latin typeface="Cambria Math" panose="02040503050406030204" pitchFamily="18" charset="0"/>
                            </a:rPr>
                          </m:ctrlPr>
                        </m:fPr>
                        <m:num>
                          <m:r>
                            <a:rPr lang="en-US" sz="3200" i="1">
                              <a:solidFill>
                                <a:prstClr val="black"/>
                              </a:solidFill>
                              <a:latin typeface="Cambria Math" panose="02040503050406030204" pitchFamily="18" charset="0"/>
                            </a:rPr>
                            <m:t>290</m:t>
                          </m:r>
                        </m:num>
                        <m:den>
                          <m:r>
                            <a:rPr lang="en-US" sz="3200" i="1">
                              <a:solidFill>
                                <a:prstClr val="black"/>
                              </a:solidFill>
                              <a:latin typeface="Cambria Math" panose="02040503050406030204" pitchFamily="18" charset="0"/>
                            </a:rPr>
                            <m:t>320</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6278879" y="1267081"/>
                <a:ext cx="960519" cy="1017523"/>
              </a:xfrm>
              <a:prstGeom prst="rect">
                <a:avLst/>
              </a:prstGeom>
              <a:blipFill rotWithShape="0">
                <a:blip r:embed="rId4"/>
                <a:stretch>
                  <a:fillRect/>
                </a:stretch>
              </a:blipFill>
            </p:spPr>
            <p:txBody>
              <a:bodyPr/>
              <a:lstStyle/>
              <a:p>
                <a:r>
                  <a:rPr lang="en-US">
                    <a:noFill/>
                  </a:rPr>
                  <a:t> </a:t>
                </a:r>
              </a:p>
            </p:txBody>
          </p:sp>
        </mc:Fallback>
      </mc:AlternateContent>
      <p:sp>
        <p:nvSpPr>
          <p:cNvPr id="11" name="Down Arrow 10"/>
          <p:cNvSpPr/>
          <p:nvPr/>
        </p:nvSpPr>
        <p:spPr>
          <a:xfrm>
            <a:off x="7239398" y="4267199"/>
            <a:ext cx="780288" cy="1336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78879" y="5221764"/>
            <a:ext cx="2618629" cy="54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61572" y="5283209"/>
            <a:ext cx="2535937" cy="430887"/>
          </a:xfrm>
          <a:prstGeom prst="rect">
            <a:avLst/>
          </a:prstGeom>
          <a:noFill/>
        </p:spPr>
        <p:txBody>
          <a:bodyPr wrap="square" rtlCol="0">
            <a:spAutoFit/>
          </a:bodyPr>
          <a:lstStyle/>
          <a:p>
            <a:pPr algn="ctr"/>
            <a:r>
              <a:rPr lang="en-US" sz="2200" dirty="0" smtClean="0">
                <a:latin typeface="Century Gothic" panose="020B0502020202020204" pitchFamily="34" charset="0"/>
              </a:rPr>
              <a:t>Multiplied by 100 </a:t>
            </a:r>
            <a:endParaRPr lang="en-US" sz="2200" dirty="0">
              <a:latin typeface="Century Gothic" panose="020B0502020202020204" pitchFamily="34" charset="0"/>
            </a:endParaRPr>
          </a:p>
        </p:txBody>
      </p:sp>
    </p:spTree>
    <p:extLst>
      <p:ext uri="{BB962C8B-B14F-4D97-AF65-F5344CB8AC3E}">
        <p14:creationId xmlns:p14="http://schemas.microsoft.com/office/powerpoint/2010/main" val="4008139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line image 1"/>
          <p:cNvPicPr>
            <a:picLocks noChangeAspect="1" noChangeArrowheads="1"/>
          </p:cNvPicPr>
          <p:nvPr/>
        </p:nvPicPr>
        <p:blipFill rotWithShape="1">
          <a:blip r:embed="rId3">
            <a:extLst>
              <a:ext uri="{28A0092B-C50C-407E-A947-70E740481C1C}">
                <a14:useLocalDpi xmlns:a14="http://schemas.microsoft.com/office/drawing/2010/main" val="0"/>
              </a:ext>
            </a:extLst>
          </a:blip>
          <a:srcRect l="36954" t="11441" r="32855" b="11878"/>
          <a:stretch/>
        </p:blipFill>
        <p:spPr bwMode="auto">
          <a:xfrm rot="1771328">
            <a:off x="4689806" y="775093"/>
            <a:ext cx="2721764" cy="269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0" y="186689"/>
            <a:ext cx="7653528" cy="606945"/>
          </a:xfrm>
        </p:spPr>
        <p:txBody>
          <a:bodyPr/>
          <a:lstStyle/>
          <a:p>
            <a:pPr algn="l"/>
            <a:r>
              <a:rPr lang="en-US" sz="4000" dirty="0" smtClean="0"/>
              <a:t>Methodology </a:t>
            </a:r>
            <a:endParaRPr lang="en-US" sz="4000" dirty="0"/>
          </a:p>
        </p:txBody>
      </p:sp>
      <p:pic>
        <p:nvPicPr>
          <p:cNvPr id="17" name="Picture 16"/>
          <p:cNvPicPr>
            <a:picLocks noChangeAspect="1"/>
          </p:cNvPicPr>
          <p:nvPr/>
        </p:nvPicPr>
        <p:blipFill>
          <a:blip r:embed="rId4"/>
          <a:stretch>
            <a:fillRect/>
          </a:stretch>
        </p:blipFill>
        <p:spPr>
          <a:xfrm>
            <a:off x="620199" y="3772098"/>
            <a:ext cx="8003406" cy="2894850"/>
          </a:xfrm>
          <a:prstGeom prst="rect">
            <a:avLst/>
          </a:prstGeom>
        </p:spPr>
      </p:pic>
      <p:sp>
        <p:nvSpPr>
          <p:cNvPr id="18" name="TextBox 17"/>
          <p:cNvSpPr txBox="1"/>
          <p:nvPr/>
        </p:nvSpPr>
        <p:spPr>
          <a:xfrm>
            <a:off x="3953282" y="187939"/>
            <a:ext cx="4670323" cy="461665"/>
          </a:xfrm>
          <a:prstGeom prst="rect">
            <a:avLst/>
          </a:prstGeom>
          <a:noFill/>
        </p:spPr>
        <p:txBody>
          <a:bodyPr wrap="square" rtlCol="0">
            <a:spAutoFit/>
          </a:bodyPr>
          <a:lstStyle/>
          <a:p>
            <a:pPr algn="ctr"/>
            <a:r>
              <a:rPr lang="en-US" sz="2400" b="1" dirty="0" smtClean="0">
                <a:solidFill>
                  <a:srgbClr val="040C07"/>
                </a:solidFill>
              </a:rPr>
              <a:t>Total Pixels in each County</a:t>
            </a:r>
            <a:endParaRPr lang="en-US" sz="2400" b="1" dirty="0">
              <a:solidFill>
                <a:srgbClr val="040C07"/>
              </a:solidFill>
            </a:endParaRPr>
          </a:p>
        </p:txBody>
      </p:sp>
      <p:sp>
        <p:nvSpPr>
          <p:cNvPr id="6" name="Rounded Rectangle 5"/>
          <p:cNvSpPr/>
          <p:nvPr/>
        </p:nvSpPr>
        <p:spPr>
          <a:xfrm>
            <a:off x="3387171" y="214812"/>
            <a:ext cx="5658506" cy="352916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7610027" y="1252191"/>
            <a:ext cx="1302635" cy="707886"/>
          </a:xfrm>
          <a:prstGeom prst="rect">
            <a:avLst/>
          </a:prstGeom>
          <a:noFill/>
        </p:spPr>
        <p:txBody>
          <a:bodyPr wrap="square" rtlCol="0">
            <a:spAutoFit/>
          </a:bodyPr>
          <a:lstStyle/>
          <a:p>
            <a:r>
              <a:rPr lang="en-US" sz="2000" dirty="0" smtClean="0">
                <a:solidFill>
                  <a:srgbClr val="040C07"/>
                </a:solidFill>
              </a:rPr>
              <a:t>Jackson County</a:t>
            </a:r>
            <a:endParaRPr lang="en-US" sz="2000" dirty="0">
              <a:solidFill>
                <a:srgbClr val="040C07"/>
              </a:solidFill>
            </a:endParaRPr>
          </a:p>
        </p:txBody>
      </p:sp>
      <p:sp>
        <p:nvSpPr>
          <p:cNvPr id="8" name="TextBox 7"/>
          <p:cNvSpPr txBox="1"/>
          <p:nvPr/>
        </p:nvSpPr>
        <p:spPr>
          <a:xfrm>
            <a:off x="6883594" y="3052981"/>
            <a:ext cx="1302635" cy="707886"/>
          </a:xfrm>
          <a:prstGeom prst="rect">
            <a:avLst/>
          </a:prstGeom>
          <a:noFill/>
        </p:spPr>
        <p:txBody>
          <a:bodyPr wrap="square" rtlCol="0">
            <a:spAutoFit/>
          </a:bodyPr>
          <a:lstStyle/>
          <a:p>
            <a:r>
              <a:rPr lang="en-US" sz="2000" dirty="0" smtClean="0">
                <a:solidFill>
                  <a:srgbClr val="040C07"/>
                </a:solidFill>
              </a:rPr>
              <a:t>Harrison County</a:t>
            </a:r>
            <a:endParaRPr lang="en-US" sz="2000" dirty="0">
              <a:solidFill>
                <a:srgbClr val="040C07"/>
              </a:solidFill>
            </a:endParaRPr>
          </a:p>
        </p:txBody>
      </p:sp>
      <p:sp>
        <p:nvSpPr>
          <p:cNvPr id="9" name="TextBox 8"/>
          <p:cNvSpPr txBox="1"/>
          <p:nvPr/>
        </p:nvSpPr>
        <p:spPr>
          <a:xfrm>
            <a:off x="3387171" y="746970"/>
            <a:ext cx="1843353" cy="707886"/>
          </a:xfrm>
          <a:prstGeom prst="rect">
            <a:avLst/>
          </a:prstGeom>
          <a:noFill/>
        </p:spPr>
        <p:txBody>
          <a:bodyPr wrap="square" rtlCol="0">
            <a:spAutoFit/>
          </a:bodyPr>
          <a:lstStyle/>
          <a:p>
            <a:pPr algn="ctr"/>
            <a:r>
              <a:rPr lang="en-US" sz="2000" dirty="0">
                <a:solidFill>
                  <a:srgbClr val="040C07"/>
                </a:solidFill>
              </a:rPr>
              <a:t>St. Tammany Parish</a:t>
            </a:r>
            <a:endParaRPr lang="en-US" sz="2000" dirty="0"/>
          </a:p>
        </p:txBody>
      </p:sp>
      <p:sp>
        <p:nvSpPr>
          <p:cNvPr id="10" name="TextBox 9"/>
          <p:cNvSpPr txBox="1"/>
          <p:nvPr/>
        </p:nvSpPr>
        <p:spPr>
          <a:xfrm>
            <a:off x="3674622" y="2888542"/>
            <a:ext cx="1400195" cy="707886"/>
          </a:xfrm>
          <a:prstGeom prst="rect">
            <a:avLst/>
          </a:prstGeom>
          <a:noFill/>
        </p:spPr>
        <p:txBody>
          <a:bodyPr wrap="square" rtlCol="0">
            <a:spAutoFit/>
          </a:bodyPr>
          <a:lstStyle/>
          <a:p>
            <a:r>
              <a:rPr lang="en-US" sz="2000" dirty="0" smtClean="0">
                <a:solidFill>
                  <a:srgbClr val="040C07"/>
                </a:solidFill>
              </a:rPr>
              <a:t>Hancock County</a:t>
            </a:r>
            <a:endParaRPr lang="en-US" sz="2000" dirty="0">
              <a:solidFill>
                <a:srgbClr val="040C07"/>
              </a:solidFill>
            </a:endParaRPr>
          </a:p>
        </p:txBody>
      </p:sp>
      <p:cxnSp>
        <p:nvCxnSpPr>
          <p:cNvPr id="11" name="Straight Arrow Connector 10"/>
          <p:cNvCxnSpPr/>
          <p:nvPr/>
        </p:nvCxnSpPr>
        <p:spPr>
          <a:xfrm>
            <a:off x="4793750" y="1204976"/>
            <a:ext cx="517968" cy="261111"/>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flipH="1">
            <a:off x="7048106" y="1606134"/>
            <a:ext cx="561921" cy="152404"/>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54918" y="2740995"/>
            <a:ext cx="357433" cy="246591"/>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589020" y="2864290"/>
            <a:ext cx="344734" cy="259814"/>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72497" y="1359075"/>
            <a:ext cx="691541" cy="400110"/>
          </a:xfrm>
          <a:prstGeom prst="rect">
            <a:avLst/>
          </a:prstGeom>
          <a:noFill/>
        </p:spPr>
        <p:txBody>
          <a:bodyPr wrap="square" rtlCol="0">
            <a:spAutoFit/>
          </a:bodyPr>
          <a:lstStyle/>
          <a:p>
            <a:r>
              <a:rPr lang="en-US" sz="2000" dirty="0" smtClean="0">
                <a:solidFill>
                  <a:srgbClr val="040C07"/>
                </a:solidFill>
              </a:rPr>
              <a:t>39%</a:t>
            </a:r>
            <a:endParaRPr lang="en-US" sz="2000" dirty="0">
              <a:solidFill>
                <a:srgbClr val="040C07"/>
              </a:solidFill>
            </a:endParaRPr>
          </a:p>
        </p:txBody>
      </p:sp>
      <p:sp>
        <p:nvSpPr>
          <p:cNvPr id="19" name="TextBox 18"/>
          <p:cNvSpPr txBox="1"/>
          <p:nvPr/>
        </p:nvSpPr>
        <p:spPr>
          <a:xfrm>
            <a:off x="6397504" y="1658187"/>
            <a:ext cx="691541" cy="400110"/>
          </a:xfrm>
          <a:prstGeom prst="rect">
            <a:avLst/>
          </a:prstGeom>
          <a:noFill/>
        </p:spPr>
        <p:txBody>
          <a:bodyPr wrap="square" rtlCol="0">
            <a:spAutoFit/>
          </a:bodyPr>
          <a:lstStyle/>
          <a:p>
            <a:r>
              <a:rPr lang="en-US" sz="2000" dirty="0" smtClean="0">
                <a:solidFill>
                  <a:srgbClr val="040C07"/>
                </a:solidFill>
              </a:rPr>
              <a:t>23%</a:t>
            </a:r>
            <a:endParaRPr lang="en-US" sz="2000" dirty="0">
              <a:solidFill>
                <a:srgbClr val="040C07"/>
              </a:solidFill>
            </a:endParaRPr>
          </a:p>
        </p:txBody>
      </p:sp>
      <p:sp>
        <p:nvSpPr>
          <p:cNvPr id="20" name="TextBox 19"/>
          <p:cNvSpPr txBox="1"/>
          <p:nvPr/>
        </p:nvSpPr>
        <p:spPr>
          <a:xfrm>
            <a:off x="5192951" y="2405354"/>
            <a:ext cx="691541" cy="400110"/>
          </a:xfrm>
          <a:prstGeom prst="rect">
            <a:avLst/>
          </a:prstGeom>
          <a:noFill/>
        </p:spPr>
        <p:txBody>
          <a:bodyPr wrap="square" rtlCol="0">
            <a:spAutoFit/>
          </a:bodyPr>
          <a:lstStyle/>
          <a:p>
            <a:r>
              <a:rPr lang="en-US" sz="2000" dirty="0" smtClean="0">
                <a:solidFill>
                  <a:srgbClr val="040C07"/>
                </a:solidFill>
              </a:rPr>
              <a:t>17%</a:t>
            </a:r>
            <a:endParaRPr lang="en-US" sz="2000" dirty="0">
              <a:solidFill>
                <a:srgbClr val="040C07"/>
              </a:solidFill>
            </a:endParaRPr>
          </a:p>
        </p:txBody>
      </p:sp>
      <p:sp>
        <p:nvSpPr>
          <p:cNvPr id="21" name="TextBox 20"/>
          <p:cNvSpPr txBox="1"/>
          <p:nvPr/>
        </p:nvSpPr>
        <p:spPr>
          <a:xfrm>
            <a:off x="6112018" y="2507185"/>
            <a:ext cx="691541" cy="400110"/>
          </a:xfrm>
          <a:prstGeom prst="rect">
            <a:avLst/>
          </a:prstGeom>
          <a:noFill/>
        </p:spPr>
        <p:txBody>
          <a:bodyPr wrap="square" rtlCol="0">
            <a:spAutoFit/>
          </a:bodyPr>
          <a:lstStyle/>
          <a:p>
            <a:r>
              <a:rPr lang="en-US" sz="2000" dirty="0" smtClean="0">
                <a:solidFill>
                  <a:srgbClr val="040C07"/>
                </a:solidFill>
              </a:rPr>
              <a:t>21%</a:t>
            </a:r>
            <a:endParaRPr lang="en-US" sz="2000" dirty="0">
              <a:solidFill>
                <a:srgbClr val="040C07"/>
              </a:solidFill>
            </a:endParaRPr>
          </a:p>
        </p:txBody>
      </p:sp>
      <p:pic>
        <p:nvPicPr>
          <p:cNvPr id="2" name="Picture 1"/>
          <p:cNvPicPr>
            <a:picLocks noChangeAspect="1"/>
          </p:cNvPicPr>
          <p:nvPr/>
        </p:nvPicPr>
        <p:blipFill>
          <a:blip r:embed="rId5"/>
          <a:stretch>
            <a:fillRect/>
          </a:stretch>
        </p:blipFill>
        <p:spPr>
          <a:xfrm>
            <a:off x="226646" y="1359075"/>
            <a:ext cx="2952647" cy="1541052"/>
          </a:xfrm>
          <a:prstGeom prst="rect">
            <a:avLst/>
          </a:prstGeom>
        </p:spPr>
      </p:pic>
      <p:sp>
        <p:nvSpPr>
          <p:cNvPr id="4" name="TextBox 3"/>
          <p:cNvSpPr txBox="1"/>
          <p:nvPr/>
        </p:nvSpPr>
        <p:spPr>
          <a:xfrm>
            <a:off x="1428469" y="2888542"/>
            <a:ext cx="1750824" cy="369332"/>
          </a:xfrm>
          <a:prstGeom prst="rect">
            <a:avLst/>
          </a:prstGeom>
          <a:noFill/>
        </p:spPr>
        <p:txBody>
          <a:bodyPr wrap="square" rtlCol="0">
            <a:spAutoFit/>
          </a:bodyPr>
          <a:lstStyle/>
          <a:p>
            <a:r>
              <a:rPr lang="en-US" dirty="0" smtClean="0"/>
              <a:t>Source: NASA</a:t>
            </a:r>
            <a:endParaRPr lang="en-US" dirty="0"/>
          </a:p>
        </p:txBody>
      </p:sp>
    </p:spTree>
    <p:extLst>
      <p:ext uri="{BB962C8B-B14F-4D97-AF65-F5344CB8AC3E}">
        <p14:creationId xmlns:p14="http://schemas.microsoft.com/office/powerpoint/2010/main" val="687138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35472" y="159399"/>
            <a:ext cx="7653528" cy="606945"/>
          </a:xfrm>
        </p:spPr>
        <p:txBody>
          <a:bodyPr/>
          <a:lstStyle/>
          <a:p>
            <a:pPr algn="l"/>
            <a:r>
              <a:rPr lang="en-US" sz="4000" dirty="0" smtClean="0"/>
              <a:t>Methodology </a:t>
            </a:r>
            <a:endParaRPr lang="en-US" sz="4000" dirty="0"/>
          </a:p>
        </p:txBody>
      </p:sp>
      <p:sp>
        <p:nvSpPr>
          <p:cNvPr id="13" name="TextBox 12"/>
          <p:cNvSpPr txBox="1"/>
          <p:nvPr/>
        </p:nvSpPr>
        <p:spPr>
          <a:xfrm>
            <a:off x="817816" y="1918076"/>
            <a:ext cx="3018503" cy="461665"/>
          </a:xfrm>
          <a:prstGeom prst="rect">
            <a:avLst/>
          </a:prstGeom>
          <a:noFill/>
        </p:spPr>
        <p:txBody>
          <a:bodyPr wrap="square" rtlCol="0">
            <a:spAutoFit/>
          </a:bodyPr>
          <a:lstStyle/>
          <a:p>
            <a:pPr algn="ctr"/>
            <a:r>
              <a:rPr lang="en-US" sz="2400" b="1" dirty="0">
                <a:solidFill>
                  <a:srgbClr val="040C07"/>
                </a:solidFill>
              </a:rPr>
              <a:t>8</a:t>
            </a:r>
            <a:r>
              <a:rPr lang="en-US" sz="2400" b="1" dirty="0" smtClean="0">
                <a:solidFill>
                  <a:srgbClr val="040C07"/>
                </a:solidFill>
              </a:rPr>
              <a:t>0% Suitability</a:t>
            </a:r>
            <a:endParaRPr lang="en-US" sz="2400" b="1" dirty="0">
              <a:solidFill>
                <a:srgbClr val="040C07"/>
              </a:solidFill>
            </a:endParaRPr>
          </a:p>
        </p:txBody>
      </p:sp>
      <p:sp>
        <p:nvSpPr>
          <p:cNvPr id="14" name="TextBox 13"/>
          <p:cNvSpPr txBox="1"/>
          <p:nvPr/>
        </p:nvSpPr>
        <p:spPr>
          <a:xfrm>
            <a:off x="5267909" y="3522614"/>
            <a:ext cx="3018503" cy="461665"/>
          </a:xfrm>
          <a:prstGeom prst="rect">
            <a:avLst/>
          </a:prstGeom>
          <a:noFill/>
        </p:spPr>
        <p:txBody>
          <a:bodyPr wrap="square" rtlCol="0">
            <a:spAutoFit/>
          </a:bodyPr>
          <a:lstStyle/>
          <a:p>
            <a:pPr algn="ctr"/>
            <a:r>
              <a:rPr lang="en-US" sz="2400" b="1" dirty="0">
                <a:solidFill>
                  <a:srgbClr val="040C07"/>
                </a:solidFill>
              </a:rPr>
              <a:t>7</a:t>
            </a:r>
            <a:r>
              <a:rPr lang="en-US" sz="2400" b="1" dirty="0" smtClean="0">
                <a:solidFill>
                  <a:srgbClr val="040C07"/>
                </a:solidFill>
              </a:rPr>
              <a:t>0% Suitability</a:t>
            </a:r>
            <a:endParaRPr lang="en-US" sz="2400" b="1" dirty="0">
              <a:solidFill>
                <a:srgbClr val="040C07"/>
              </a:solidFill>
            </a:endParaRPr>
          </a:p>
        </p:txBody>
      </p:sp>
      <p:sp>
        <p:nvSpPr>
          <p:cNvPr id="17" name="Rounded Rectangle 16"/>
          <p:cNvSpPr/>
          <p:nvPr/>
        </p:nvSpPr>
        <p:spPr>
          <a:xfrm>
            <a:off x="4606371" y="3571372"/>
            <a:ext cx="4401589" cy="296708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ounded Rectangle 17"/>
          <p:cNvSpPr/>
          <p:nvPr/>
        </p:nvSpPr>
        <p:spPr>
          <a:xfrm>
            <a:off x="126274" y="1926838"/>
            <a:ext cx="4401589" cy="303845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26" name="Picture 2" descr="Inline image 1"/>
          <p:cNvPicPr>
            <a:picLocks noChangeAspect="1" noChangeArrowheads="1"/>
          </p:cNvPicPr>
          <p:nvPr/>
        </p:nvPicPr>
        <p:blipFill rotWithShape="1">
          <a:blip r:embed="rId3">
            <a:extLst>
              <a:ext uri="{28A0092B-C50C-407E-A947-70E740481C1C}">
                <a14:useLocalDpi xmlns:a14="http://schemas.microsoft.com/office/drawing/2010/main" val="0"/>
              </a:ext>
            </a:extLst>
          </a:blip>
          <a:srcRect l="37356" t="12311" r="33767" b="15107"/>
          <a:stretch/>
        </p:blipFill>
        <p:spPr bwMode="auto">
          <a:xfrm>
            <a:off x="1278194" y="2330246"/>
            <a:ext cx="2241754" cy="22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nline image 3"/>
          <p:cNvPicPr>
            <a:picLocks noChangeAspect="1" noChangeArrowheads="1"/>
          </p:cNvPicPr>
          <p:nvPr/>
        </p:nvPicPr>
        <p:blipFill rotWithShape="1">
          <a:blip r:embed="rId4">
            <a:extLst>
              <a:ext uri="{28A0092B-C50C-407E-A947-70E740481C1C}">
                <a14:useLocalDpi xmlns:a14="http://schemas.microsoft.com/office/drawing/2010/main" val="0"/>
              </a:ext>
            </a:extLst>
          </a:blip>
          <a:srcRect l="37141" t="10564" r="33530" b="15042"/>
          <a:stretch/>
        </p:blipFill>
        <p:spPr bwMode="auto">
          <a:xfrm rot="7894042">
            <a:off x="5717209" y="906613"/>
            <a:ext cx="2226458" cy="22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nline image 5"/>
          <p:cNvPicPr>
            <a:picLocks noChangeAspect="1" noChangeArrowheads="1"/>
          </p:cNvPicPr>
          <p:nvPr/>
        </p:nvPicPr>
        <p:blipFill rotWithShape="1">
          <a:blip r:embed="rId5">
            <a:extLst>
              <a:ext uri="{28A0092B-C50C-407E-A947-70E740481C1C}">
                <a14:useLocalDpi xmlns:a14="http://schemas.microsoft.com/office/drawing/2010/main" val="0"/>
              </a:ext>
            </a:extLst>
          </a:blip>
          <a:srcRect l="36090" t="11284" r="33719" b="15228"/>
          <a:stretch/>
        </p:blipFill>
        <p:spPr bwMode="auto">
          <a:xfrm rot="16434110">
            <a:off x="5687603" y="4039155"/>
            <a:ext cx="2392753" cy="227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1280716" y="3781535"/>
            <a:ext cx="454730" cy="343653"/>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6192" y="3765716"/>
            <a:ext cx="1302635" cy="707886"/>
          </a:xfrm>
          <a:prstGeom prst="rect">
            <a:avLst/>
          </a:prstGeom>
          <a:noFill/>
        </p:spPr>
        <p:txBody>
          <a:bodyPr wrap="square" rtlCol="0">
            <a:spAutoFit/>
          </a:bodyPr>
          <a:lstStyle/>
          <a:p>
            <a:r>
              <a:rPr lang="en-US" sz="2000" dirty="0" smtClean="0">
                <a:solidFill>
                  <a:srgbClr val="040C07"/>
                </a:solidFill>
              </a:rPr>
              <a:t>Harrison County</a:t>
            </a:r>
            <a:endParaRPr lang="en-US" sz="2000" dirty="0">
              <a:solidFill>
                <a:srgbClr val="040C07"/>
              </a:solidFill>
            </a:endParaRPr>
          </a:p>
        </p:txBody>
      </p:sp>
      <p:cxnSp>
        <p:nvCxnSpPr>
          <p:cNvPr id="26" name="Straight Arrow Connector 25"/>
          <p:cNvCxnSpPr/>
          <p:nvPr/>
        </p:nvCxnSpPr>
        <p:spPr>
          <a:xfrm>
            <a:off x="1508081" y="2492874"/>
            <a:ext cx="350864" cy="270423"/>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104941" y="2847368"/>
            <a:ext cx="361655" cy="287718"/>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3488" y="2242013"/>
            <a:ext cx="1400195" cy="707886"/>
          </a:xfrm>
          <a:prstGeom prst="rect">
            <a:avLst/>
          </a:prstGeom>
          <a:noFill/>
        </p:spPr>
        <p:txBody>
          <a:bodyPr wrap="square" rtlCol="0">
            <a:spAutoFit/>
          </a:bodyPr>
          <a:lstStyle/>
          <a:p>
            <a:r>
              <a:rPr lang="en-US" sz="2000" dirty="0" smtClean="0">
                <a:solidFill>
                  <a:srgbClr val="040C07"/>
                </a:solidFill>
              </a:rPr>
              <a:t>Hancock County</a:t>
            </a:r>
            <a:endParaRPr lang="en-US" sz="2000" dirty="0">
              <a:solidFill>
                <a:srgbClr val="040C07"/>
              </a:solidFill>
            </a:endParaRPr>
          </a:p>
        </p:txBody>
      </p:sp>
      <p:sp>
        <p:nvSpPr>
          <p:cNvPr id="32" name="TextBox 31"/>
          <p:cNvSpPr txBox="1"/>
          <p:nvPr/>
        </p:nvSpPr>
        <p:spPr>
          <a:xfrm>
            <a:off x="3277744" y="2196839"/>
            <a:ext cx="1302635" cy="707886"/>
          </a:xfrm>
          <a:prstGeom prst="rect">
            <a:avLst/>
          </a:prstGeom>
          <a:noFill/>
        </p:spPr>
        <p:txBody>
          <a:bodyPr wrap="square" rtlCol="0">
            <a:spAutoFit/>
          </a:bodyPr>
          <a:lstStyle/>
          <a:p>
            <a:r>
              <a:rPr lang="en-US" sz="2000" dirty="0" smtClean="0">
                <a:solidFill>
                  <a:srgbClr val="040C07"/>
                </a:solidFill>
              </a:rPr>
              <a:t>Jackson County</a:t>
            </a:r>
            <a:endParaRPr lang="en-US" sz="2000" dirty="0">
              <a:solidFill>
                <a:srgbClr val="040C07"/>
              </a:solidFill>
            </a:endParaRPr>
          </a:p>
        </p:txBody>
      </p:sp>
      <p:sp>
        <p:nvSpPr>
          <p:cNvPr id="28" name="Rectangle 27"/>
          <p:cNvSpPr/>
          <p:nvPr/>
        </p:nvSpPr>
        <p:spPr>
          <a:xfrm>
            <a:off x="684953" y="4582129"/>
            <a:ext cx="3356040" cy="3238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rgbClr val="040C07"/>
                </a:solidFill>
              </a:rPr>
              <a:t>St. Tammany Parish – 0%</a:t>
            </a:r>
            <a:endParaRPr lang="en-US" sz="2000" dirty="0">
              <a:solidFill>
                <a:srgbClr val="040C07"/>
              </a:solidFill>
            </a:endParaRPr>
          </a:p>
        </p:txBody>
      </p:sp>
      <p:sp>
        <p:nvSpPr>
          <p:cNvPr id="35" name="TextBox 34"/>
          <p:cNvSpPr txBox="1"/>
          <p:nvPr/>
        </p:nvSpPr>
        <p:spPr>
          <a:xfrm>
            <a:off x="1671432" y="3495639"/>
            <a:ext cx="691541" cy="400110"/>
          </a:xfrm>
          <a:prstGeom prst="rect">
            <a:avLst/>
          </a:prstGeom>
          <a:noFill/>
        </p:spPr>
        <p:txBody>
          <a:bodyPr wrap="square" rtlCol="0">
            <a:spAutoFit/>
          </a:bodyPr>
          <a:lstStyle/>
          <a:p>
            <a:r>
              <a:rPr lang="en-US" sz="2000" dirty="0" smtClean="0">
                <a:solidFill>
                  <a:srgbClr val="040C07"/>
                </a:solidFill>
              </a:rPr>
              <a:t>46%</a:t>
            </a:r>
            <a:endParaRPr lang="en-US" sz="2000" dirty="0">
              <a:solidFill>
                <a:srgbClr val="040C07"/>
              </a:solidFill>
            </a:endParaRPr>
          </a:p>
        </p:txBody>
      </p:sp>
      <p:sp>
        <p:nvSpPr>
          <p:cNvPr id="39" name="TextBox 38"/>
          <p:cNvSpPr txBox="1"/>
          <p:nvPr/>
        </p:nvSpPr>
        <p:spPr>
          <a:xfrm>
            <a:off x="2508895" y="3031349"/>
            <a:ext cx="691541" cy="400110"/>
          </a:xfrm>
          <a:prstGeom prst="rect">
            <a:avLst/>
          </a:prstGeom>
          <a:noFill/>
        </p:spPr>
        <p:txBody>
          <a:bodyPr wrap="square" rtlCol="0">
            <a:spAutoFit/>
          </a:bodyPr>
          <a:lstStyle/>
          <a:p>
            <a:r>
              <a:rPr lang="en-US" sz="2000" dirty="0" smtClean="0">
                <a:solidFill>
                  <a:srgbClr val="040C07"/>
                </a:solidFill>
              </a:rPr>
              <a:t>41%</a:t>
            </a:r>
            <a:endParaRPr lang="en-US" sz="2000" dirty="0">
              <a:solidFill>
                <a:srgbClr val="040C07"/>
              </a:solidFill>
            </a:endParaRPr>
          </a:p>
        </p:txBody>
      </p:sp>
      <p:sp>
        <p:nvSpPr>
          <p:cNvPr id="40" name="TextBox 39"/>
          <p:cNvSpPr txBox="1"/>
          <p:nvPr/>
        </p:nvSpPr>
        <p:spPr>
          <a:xfrm>
            <a:off x="1760524" y="2647313"/>
            <a:ext cx="691541" cy="400110"/>
          </a:xfrm>
          <a:prstGeom prst="rect">
            <a:avLst/>
          </a:prstGeom>
          <a:noFill/>
        </p:spPr>
        <p:txBody>
          <a:bodyPr wrap="square" rtlCol="0">
            <a:spAutoFit/>
          </a:bodyPr>
          <a:lstStyle/>
          <a:p>
            <a:r>
              <a:rPr lang="en-US" sz="2000" dirty="0" smtClean="0">
                <a:solidFill>
                  <a:srgbClr val="040C07"/>
                </a:solidFill>
              </a:rPr>
              <a:t>13%</a:t>
            </a:r>
            <a:endParaRPr lang="en-US" sz="2000" dirty="0">
              <a:solidFill>
                <a:srgbClr val="040C07"/>
              </a:solidFill>
            </a:endParaRPr>
          </a:p>
        </p:txBody>
      </p:sp>
      <p:sp>
        <p:nvSpPr>
          <p:cNvPr id="54" name="TextBox 53"/>
          <p:cNvSpPr txBox="1"/>
          <p:nvPr/>
        </p:nvSpPr>
        <p:spPr>
          <a:xfrm>
            <a:off x="4645455" y="874066"/>
            <a:ext cx="1302635" cy="707886"/>
          </a:xfrm>
          <a:prstGeom prst="rect">
            <a:avLst/>
          </a:prstGeom>
          <a:noFill/>
        </p:spPr>
        <p:txBody>
          <a:bodyPr wrap="square" rtlCol="0">
            <a:spAutoFit/>
          </a:bodyPr>
          <a:lstStyle/>
          <a:p>
            <a:r>
              <a:rPr lang="en-US" sz="2000" dirty="0" smtClean="0">
                <a:solidFill>
                  <a:srgbClr val="040C07"/>
                </a:solidFill>
              </a:rPr>
              <a:t>Jackson County</a:t>
            </a:r>
            <a:endParaRPr lang="en-US" sz="2000" dirty="0">
              <a:solidFill>
                <a:srgbClr val="040C07"/>
              </a:solidFill>
            </a:endParaRPr>
          </a:p>
        </p:txBody>
      </p:sp>
      <p:sp>
        <p:nvSpPr>
          <p:cNvPr id="55" name="TextBox 54"/>
          <p:cNvSpPr txBox="1"/>
          <p:nvPr/>
        </p:nvSpPr>
        <p:spPr>
          <a:xfrm>
            <a:off x="7770876" y="874066"/>
            <a:ext cx="1400195" cy="707886"/>
          </a:xfrm>
          <a:prstGeom prst="rect">
            <a:avLst/>
          </a:prstGeom>
          <a:noFill/>
        </p:spPr>
        <p:txBody>
          <a:bodyPr wrap="square" rtlCol="0">
            <a:spAutoFit/>
          </a:bodyPr>
          <a:lstStyle/>
          <a:p>
            <a:r>
              <a:rPr lang="en-US" sz="2000" dirty="0" smtClean="0">
                <a:solidFill>
                  <a:srgbClr val="040C07"/>
                </a:solidFill>
              </a:rPr>
              <a:t>Hancock County</a:t>
            </a:r>
            <a:endParaRPr lang="en-US" sz="2000" dirty="0">
              <a:solidFill>
                <a:srgbClr val="040C07"/>
              </a:solidFill>
            </a:endParaRPr>
          </a:p>
        </p:txBody>
      </p:sp>
      <p:sp>
        <p:nvSpPr>
          <p:cNvPr id="56" name="TextBox 55"/>
          <p:cNvSpPr txBox="1"/>
          <p:nvPr/>
        </p:nvSpPr>
        <p:spPr>
          <a:xfrm>
            <a:off x="4757750" y="2523518"/>
            <a:ext cx="1302635" cy="707886"/>
          </a:xfrm>
          <a:prstGeom prst="rect">
            <a:avLst/>
          </a:prstGeom>
          <a:noFill/>
        </p:spPr>
        <p:txBody>
          <a:bodyPr wrap="square" rtlCol="0">
            <a:spAutoFit/>
          </a:bodyPr>
          <a:lstStyle/>
          <a:p>
            <a:r>
              <a:rPr lang="en-US" sz="2000" dirty="0" smtClean="0">
                <a:solidFill>
                  <a:srgbClr val="040C07"/>
                </a:solidFill>
              </a:rPr>
              <a:t>Harrison County</a:t>
            </a:r>
            <a:endParaRPr lang="en-US" sz="2000" dirty="0">
              <a:solidFill>
                <a:srgbClr val="040C07"/>
              </a:solidFill>
            </a:endParaRPr>
          </a:p>
        </p:txBody>
      </p:sp>
      <p:sp>
        <p:nvSpPr>
          <p:cNvPr id="11" name="TextBox 10"/>
          <p:cNvSpPr txBox="1"/>
          <p:nvPr/>
        </p:nvSpPr>
        <p:spPr>
          <a:xfrm>
            <a:off x="5297913" y="363777"/>
            <a:ext cx="3018503" cy="461665"/>
          </a:xfrm>
          <a:prstGeom prst="rect">
            <a:avLst/>
          </a:prstGeom>
          <a:noFill/>
        </p:spPr>
        <p:txBody>
          <a:bodyPr wrap="square" rtlCol="0">
            <a:spAutoFit/>
          </a:bodyPr>
          <a:lstStyle/>
          <a:p>
            <a:pPr algn="ctr"/>
            <a:r>
              <a:rPr lang="en-US" sz="2400" b="1" dirty="0" smtClean="0">
                <a:solidFill>
                  <a:srgbClr val="040C07"/>
                </a:solidFill>
              </a:rPr>
              <a:t>90% Suitability</a:t>
            </a:r>
            <a:endParaRPr lang="en-US" sz="2400" b="1" dirty="0">
              <a:solidFill>
                <a:srgbClr val="040C07"/>
              </a:solidFill>
            </a:endParaRPr>
          </a:p>
        </p:txBody>
      </p:sp>
      <p:sp>
        <p:nvSpPr>
          <p:cNvPr id="7" name="Rounded Rectangle 6"/>
          <p:cNvSpPr/>
          <p:nvPr/>
        </p:nvSpPr>
        <p:spPr>
          <a:xfrm>
            <a:off x="4606371" y="287219"/>
            <a:ext cx="4422891" cy="306749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7" name="TextBox 56"/>
          <p:cNvSpPr txBox="1"/>
          <p:nvPr/>
        </p:nvSpPr>
        <p:spPr>
          <a:xfrm>
            <a:off x="6318798" y="4419299"/>
            <a:ext cx="691541" cy="400110"/>
          </a:xfrm>
          <a:prstGeom prst="rect">
            <a:avLst/>
          </a:prstGeom>
          <a:noFill/>
        </p:spPr>
        <p:txBody>
          <a:bodyPr wrap="square" rtlCol="0">
            <a:spAutoFit/>
          </a:bodyPr>
          <a:lstStyle/>
          <a:p>
            <a:r>
              <a:rPr lang="en-US" sz="2000" dirty="0" smtClean="0">
                <a:solidFill>
                  <a:srgbClr val="040C07"/>
                </a:solidFill>
              </a:rPr>
              <a:t>39%</a:t>
            </a:r>
            <a:endParaRPr lang="en-US" sz="2000" dirty="0">
              <a:solidFill>
                <a:srgbClr val="040C07"/>
              </a:solidFill>
            </a:endParaRPr>
          </a:p>
        </p:txBody>
      </p:sp>
      <p:sp>
        <p:nvSpPr>
          <p:cNvPr id="58" name="TextBox 57"/>
          <p:cNvSpPr txBox="1"/>
          <p:nvPr/>
        </p:nvSpPr>
        <p:spPr>
          <a:xfrm>
            <a:off x="7109996" y="1560958"/>
            <a:ext cx="691541" cy="400110"/>
          </a:xfrm>
          <a:prstGeom prst="rect">
            <a:avLst/>
          </a:prstGeom>
          <a:noFill/>
        </p:spPr>
        <p:txBody>
          <a:bodyPr wrap="square" rtlCol="0">
            <a:spAutoFit/>
          </a:bodyPr>
          <a:lstStyle/>
          <a:p>
            <a:r>
              <a:rPr lang="en-US" sz="2000" dirty="0" smtClean="0">
                <a:solidFill>
                  <a:srgbClr val="040C07"/>
                </a:solidFill>
              </a:rPr>
              <a:t>16%</a:t>
            </a:r>
            <a:endParaRPr lang="en-US" sz="2000" dirty="0">
              <a:solidFill>
                <a:srgbClr val="040C07"/>
              </a:solidFill>
            </a:endParaRPr>
          </a:p>
        </p:txBody>
      </p:sp>
      <p:sp>
        <p:nvSpPr>
          <p:cNvPr id="59" name="TextBox 58"/>
          <p:cNvSpPr txBox="1"/>
          <p:nvPr/>
        </p:nvSpPr>
        <p:spPr>
          <a:xfrm>
            <a:off x="6198175" y="1354282"/>
            <a:ext cx="691541" cy="400110"/>
          </a:xfrm>
          <a:prstGeom prst="rect">
            <a:avLst/>
          </a:prstGeom>
          <a:noFill/>
        </p:spPr>
        <p:txBody>
          <a:bodyPr wrap="square" rtlCol="0">
            <a:spAutoFit/>
          </a:bodyPr>
          <a:lstStyle/>
          <a:p>
            <a:r>
              <a:rPr lang="en-US" sz="2000" dirty="0" smtClean="0">
                <a:solidFill>
                  <a:srgbClr val="040C07"/>
                </a:solidFill>
              </a:rPr>
              <a:t>36%</a:t>
            </a:r>
            <a:endParaRPr lang="en-US" sz="2000" dirty="0">
              <a:solidFill>
                <a:srgbClr val="040C07"/>
              </a:solidFill>
            </a:endParaRPr>
          </a:p>
        </p:txBody>
      </p:sp>
      <p:sp>
        <p:nvSpPr>
          <p:cNvPr id="60" name="TextBox 59"/>
          <p:cNvSpPr txBox="1"/>
          <p:nvPr/>
        </p:nvSpPr>
        <p:spPr>
          <a:xfrm>
            <a:off x="7135743" y="2041958"/>
            <a:ext cx="691541" cy="400110"/>
          </a:xfrm>
          <a:prstGeom prst="rect">
            <a:avLst/>
          </a:prstGeom>
          <a:noFill/>
        </p:spPr>
        <p:txBody>
          <a:bodyPr wrap="square" rtlCol="0">
            <a:spAutoFit/>
          </a:bodyPr>
          <a:lstStyle/>
          <a:p>
            <a:r>
              <a:rPr lang="en-US" sz="2000" dirty="0">
                <a:solidFill>
                  <a:srgbClr val="040C07"/>
                </a:solidFill>
              </a:rPr>
              <a:t>9</a:t>
            </a:r>
            <a:r>
              <a:rPr lang="en-US" sz="2000" dirty="0" smtClean="0">
                <a:solidFill>
                  <a:srgbClr val="040C07"/>
                </a:solidFill>
              </a:rPr>
              <a:t>%</a:t>
            </a:r>
            <a:endParaRPr lang="en-US" sz="2000" dirty="0">
              <a:solidFill>
                <a:srgbClr val="040C07"/>
              </a:solidFill>
            </a:endParaRPr>
          </a:p>
        </p:txBody>
      </p:sp>
      <p:sp>
        <p:nvSpPr>
          <p:cNvPr id="51" name="TextBox 50"/>
          <p:cNvSpPr txBox="1"/>
          <p:nvPr/>
        </p:nvSpPr>
        <p:spPr>
          <a:xfrm>
            <a:off x="7300647" y="2679828"/>
            <a:ext cx="1843353" cy="707886"/>
          </a:xfrm>
          <a:prstGeom prst="rect">
            <a:avLst/>
          </a:prstGeom>
          <a:noFill/>
        </p:spPr>
        <p:txBody>
          <a:bodyPr wrap="square" rtlCol="0">
            <a:spAutoFit/>
          </a:bodyPr>
          <a:lstStyle/>
          <a:p>
            <a:pPr algn="ctr"/>
            <a:r>
              <a:rPr lang="en-US" sz="2000" dirty="0">
                <a:solidFill>
                  <a:srgbClr val="040C07"/>
                </a:solidFill>
              </a:rPr>
              <a:t>St. Tammany Parish</a:t>
            </a:r>
            <a:endParaRPr lang="en-US" sz="2000" dirty="0"/>
          </a:p>
        </p:txBody>
      </p:sp>
      <p:cxnSp>
        <p:nvCxnSpPr>
          <p:cNvPr id="62" name="Straight Arrow Connector 61"/>
          <p:cNvCxnSpPr/>
          <p:nvPr/>
        </p:nvCxnSpPr>
        <p:spPr>
          <a:xfrm flipH="1">
            <a:off x="7568720" y="1303800"/>
            <a:ext cx="232208" cy="325252"/>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7534454" y="2405592"/>
            <a:ext cx="267082" cy="270450"/>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669576" y="1287106"/>
            <a:ext cx="562133" cy="172398"/>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5843382" y="2585627"/>
            <a:ext cx="475416" cy="312829"/>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700355" y="5525056"/>
            <a:ext cx="1302635" cy="707886"/>
          </a:xfrm>
          <a:prstGeom prst="rect">
            <a:avLst/>
          </a:prstGeom>
          <a:noFill/>
        </p:spPr>
        <p:txBody>
          <a:bodyPr wrap="square" rtlCol="0">
            <a:spAutoFit/>
          </a:bodyPr>
          <a:lstStyle/>
          <a:p>
            <a:r>
              <a:rPr lang="en-US" sz="2000" dirty="0" smtClean="0">
                <a:solidFill>
                  <a:srgbClr val="040C07"/>
                </a:solidFill>
              </a:rPr>
              <a:t>Jackson County</a:t>
            </a:r>
            <a:endParaRPr lang="en-US" sz="2000" dirty="0">
              <a:solidFill>
                <a:srgbClr val="040C07"/>
              </a:solidFill>
            </a:endParaRPr>
          </a:p>
        </p:txBody>
      </p:sp>
      <p:sp>
        <p:nvSpPr>
          <p:cNvPr id="74" name="TextBox 73"/>
          <p:cNvSpPr txBox="1"/>
          <p:nvPr/>
        </p:nvSpPr>
        <p:spPr>
          <a:xfrm>
            <a:off x="7858953" y="4119139"/>
            <a:ext cx="1302635" cy="707886"/>
          </a:xfrm>
          <a:prstGeom prst="rect">
            <a:avLst/>
          </a:prstGeom>
          <a:noFill/>
        </p:spPr>
        <p:txBody>
          <a:bodyPr wrap="square" rtlCol="0">
            <a:spAutoFit/>
          </a:bodyPr>
          <a:lstStyle/>
          <a:p>
            <a:r>
              <a:rPr lang="en-US" sz="2000" dirty="0" smtClean="0">
                <a:solidFill>
                  <a:srgbClr val="040C07"/>
                </a:solidFill>
              </a:rPr>
              <a:t>Harrison County</a:t>
            </a:r>
            <a:endParaRPr lang="en-US" sz="2000" dirty="0">
              <a:solidFill>
                <a:srgbClr val="040C07"/>
              </a:solidFill>
            </a:endParaRPr>
          </a:p>
        </p:txBody>
      </p:sp>
      <p:sp>
        <p:nvSpPr>
          <p:cNvPr id="75" name="TextBox 74"/>
          <p:cNvSpPr txBox="1"/>
          <p:nvPr/>
        </p:nvSpPr>
        <p:spPr>
          <a:xfrm>
            <a:off x="4530418" y="4006393"/>
            <a:ext cx="1843353" cy="707886"/>
          </a:xfrm>
          <a:prstGeom prst="rect">
            <a:avLst/>
          </a:prstGeom>
          <a:noFill/>
        </p:spPr>
        <p:txBody>
          <a:bodyPr wrap="square" rtlCol="0">
            <a:spAutoFit/>
          </a:bodyPr>
          <a:lstStyle/>
          <a:p>
            <a:pPr algn="ctr"/>
            <a:r>
              <a:rPr lang="en-US" sz="2000" dirty="0">
                <a:solidFill>
                  <a:srgbClr val="040C07"/>
                </a:solidFill>
              </a:rPr>
              <a:t>St. Tammany Parish</a:t>
            </a:r>
            <a:endParaRPr lang="en-US" sz="2000" dirty="0"/>
          </a:p>
        </p:txBody>
      </p:sp>
      <p:sp>
        <p:nvSpPr>
          <p:cNvPr id="76" name="TextBox 75"/>
          <p:cNvSpPr txBox="1"/>
          <p:nvPr/>
        </p:nvSpPr>
        <p:spPr>
          <a:xfrm>
            <a:off x="7730486" y="5766316"/>
            <a:ext cx="1400195" cy="707886"/>
          </a:xfrm>
          <a:prstGeom prst="rect">
            <a:avLst/>
          </a:prstGeom>
          <a:noFill/>
        </p:spPr>
        <p:txBody>
          <a:bodyPr wrap="square" rtlCol="0">
            <a:spAutoFit/>
          </a:bodyPr>
          <a:lstStyle/>
          <a:p>
            <a:r>
              <a:rPr lang="en-US" sz="2000" dirty="0" smtClean="0">
                <a:solidFill>
                  <a:srgbClr val="040C07"/>
                </a:solidFill>
              </a:rPr>
              <a:t>Hancock County</a:t>
            </a:r>
            <a:endParaRPr lang="en-US" sz="2000" dirty="0">
              <a:solidFill>
                <a:srgbClr val="040C07"/>
              </a:solidFill>
            </a:endParaRPr>
          </a:p>
        </p:txBody>
      </p:sp>
      <p:sp>
        <p:nvSpPr>
          <p:cNvPr id="77" name="TextBox 76"/>
          <p:cNvSpPr txBox="1"/>
          <p:nvPr/>
        </p:nvSpPr>
        <p:spPr>
          <a:xfrm>
            <a:off x="7195325" y="4912558"/>
            <a:ext cx="691541" cy="400110"/>
          </a:xfrm>
          <a:prstGeom prst="rect">
            <a:avLst/>
          </a:prstGeom>
          <a:noFill/>
        </p:spPr>
        <p:txBody>
          <a:bodyPr wrap="square" rtlCol="0">
            <a:spAutoFit/>
          </a:bodyPr>
          <a:lstStyle/>
          <a:p>
            <a:r>
              <a:rPr lang="en-US" sz="2000" dirty="0" smtClean="0">
                <a:solidFill>
                  <a:srgbClr val="040C07"/>
                </a:solidFill>
              </a:rPr>
              <a:t>16%</a:t>
            </a:r>
            <a:endParaRPr lang="en-US" sz="2000" dirty="0">
              <a:solidFill>
                <a:srgbClr val="040C07"/>
              </a:solidFill>
            </a:endParaRPr>
          </a:p>
        </p:txBody>
      </p:sp>
      <p:sp>
        <p:nvSpPr>
          <p:cNvPr id="78" name="TextBox 77"/>
          <p:cNvSpPr txBox="1"/>
          <p:nvPr/>
        </p:nvSpPr>
        <p:spPr>
          <a:xfrm>
            <a:off x="6286719" y="2280442"/>
            <a:ext cx="691541" cy="400110"/>
          </a:xfrm>
          <a:prstGeom prst="rect">
            <a:avLst/>
          </a:prstGeom>
          <a:noFill/>
        </p:spPr>
        <p:txBody>
          <a:bodyPr wrap="square" rtlCol="0">
            <a:spAutoFit/>
          </a:bodyPr>
          <a:lstStyle/>
          <a:p>
            <a:r>
              <a:rPr lang="en-US" sz="2000" dirty="0" smtClean="0">
                <a:solidFill>
                  <a:srgbClr val="040C07"/>
                </a:solidFill>
              </a:rPr>
              <a:t>39%</a:t>
            </a:r>
            <a:endParaRPr lang="en-US" sz="2000" dirty="0">
              <a:solidFill>
                <a:srgbClr val="040C07"/>
              </a:solidFill>
            </a:endParaRPr>
          </a:p>
        </p:txBody>
      </p:sp>
      <p:sp>
        <p:nvSpPr>
          <p:cNvPr id="79" name="TextBox 78"/>
          <p:cNvSpPr txBox="1"/>
          <p:nvPr/>
        </p:nvSpPr>
        <p:spPr>
          <a:xfrm>
            <a:off x="6248432" y="5313349"/>
            <a:ext cx="691541" cy="400110"/>
          </a:xfrm>
          <a:prstGeom prst="rect">
            <a:avLst/>
          </a:prstGeom>
          <a:noFill/>
        </p:spPr>
        <p:txBody>
          <a:bodyPr wrap="square" rtlCol="0">
            <a:spAutoFit/>
          </a:bodyPr>
          <a:lstStyle/>
          <a:p>
            <a:r>
              <a:rPr lang="en-US" sz="2000" dirty="0" smtClean="0">
                <a:solidFill>
                  <a:srgbClr val="040C07"/>
                </a:solidFill>
              </a:rPr>
              <a:t>41%</a:t>
            </a:r>
            <a:endParaRPr lang="en-US" sz="2000" dirty="0">
              <a:solidFill>
                <a:srgbClr val="040C07"/>
              </a:solidFill>
            </a:endParaRPr>
          </a:p>
        </p:txBody>
      </p:sp>
      <p:sp>
        <p:nvSpPr>
          <p:cNvPr id="80" name="TextBox 79"/>
          <p:cNvSpPr txBox="1"/>
          <p:nvPr/>
        </p:nvSpPr>
        <p:spPr>
          <a:xfrm rot="151135">
            <a:off x="7322225" y="5434510"/>
            <a:ext cx="691541" cy="400110"/>
          </a:xfrm>
          <a:prstGeom prst="rect">
            <a:avLst/>
          </a:prstGeom>
          <a:noFill/>
        </p:spPr>
        <p:txBody>
          <a:bodyPr wrap="square" rtlCol="0">
            <a:spAutoFit/>
          </a:bodyPr>
          <a:lstStyle/>
          <a:p>
            <a:r>
              <a:rPr lang="en-US" sz="2000" dirty="0" smtClean="0">
                <a:solidFill>
                  <a:srgbClr val="040C07"/>
                </a:solidFill>
              </a:rPr>
              <a:t>4%</a:t>
            </a:r>
            <a:endParaRPr lang="en-US" sz="2000" dirty="0">
              <a:solidFill>
                <a:srgbClr val="040C07"/>
              </a:solidFill>
            </a:endParaRPr>
          </a:p>
        </p:txBody>
      </p:sp>
      <p:cxnSp>
        <p:nvCxnSpPr>
          <p:cNvPr id="81" name="Straight Arrow Connector 80"/>
          <p:cNvCxnSpPr/>
          <p:nvPr/>
        </p:nvCxnSpPr>
        <p:spPr>
          <a:xfrm flipV="1">
            <a:off x="5841235" y="5630578"/>
            <a:ext cx="475416" cy="312829"/>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7646187" y="5749565"/>
            <a:ext cx="155349" cy="206897"/>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7611292" y="4576760"/>
            <a:ext cx="288229" cy="362444"/>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5811638" y="4390759"/>
            <a:ext cx="562133" cy="172398"/>
          </a:xfrm>
          <a:prstGeom prst="straightConnector1">
            <a:avLst/>
          </a:prstGeom>
          <a:ln w="28575">
            <a:solidFill>
              <a:srgbClr val="040C0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554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2592" y="1130825"/>
            <a:ext cx="3334516" cy="3482819"/>
          </a:xfrm>
          <a:ln w="22225">
            <a:solidFill>
              <a:schemeClr val="tx1"/>
            </a:solidFill>
          </a:ln>
        </p:spPr>
        <p:txBody>
          <a:bodyPr>
            <a:normAutofit fontScale="92500" lnSpcReduction="10000"/>
          </a:bodyPr>
          <a:lstStyle/>
          <a:p>
            <a:endParaRPr lang="en-US" dirty="0" smtClean="0"/>
          </a:p>
          <a:p>
            <a:r>
              <a:rPr lang="en-US" sz="2800" b="1" dirty="0" smtClean="0">
                <a:solidFill>
                  <a:srgbClr val="DC7106"/>
                </a:solidFill>
              </a:rPr>
              <a:t>Hancock County </a:t>
            </a:r>
          </a:p>
          <a:p>
            <a:endParaRPr lang="en-US" sz="2800" dirty="0" smtClean="0"/>
          </a:p>
          <a:p>
            <a:r>
              <a:rPr lang="en-US" sz="2800" b="1" dirty="0" smtClean="0">
                <a:solidFill>
                  <a:srgbClr val="C00000"/>
                </a:solidFill>
              </a:rPr>
              <a:t>Harrison County</a:t>
            </a:r>
          </a:p>
          <a:p>
            <a:endParaRPr lang="en-US" sz="2800" dirty="0" smtClean="0"/>
          </a:p>
          <a:p>
            <a:r>
              <a:rPr lang="en-US" sz="2800" b="1" dirty="0" smtClean="0">
                <a:solidFill>
                  <a:srgbClr val="074DB5"/>
                </a:solidFill>
              </a:rPr>
              <a:t>Jackson County</a:t>
            </a:r>
          </a:p>
          <a:p>
            <a:endParaRPr lang="en-US" sz="2800" dirty="0" smtClean="0"/>
          </a:p>
          <a:p>
            <a:r>
              <a:rPr lang="en-US" sz="2800" b="1" dirty="0">
                <a:solidFill>
                  <a:schemeClr val="accent1">
                    <a:lumMod val="50000"/>
                  </a:schemeClr>
                </a:solidFill>
              </a:rPr>
              <a:t>St. Tammany </a:t>
            </a:r>
            <a:r>
              <a:rPr lang="en-US" sz="2800" b="1" dirty="0" smtClean="0">
                <a:solidFill>
                  <a:schemeClr val="accent1">
                    <a:lumMod val="50000"/>
                  </a:schemeClr>
                </a:solidFill>
              </a:rPr>
              <a:t>Parish</a:t>
            </a:r>
            <a:endParaRPr lang="en-US" sz="2800" b="1" dirty="0">
              <a:solidFill>
                <a:schemeClr val="accent1">
                  <a:lumMod val="50000"/>
                </a:schemeClr>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64168" y="230096"/>
            <a:ext cx="3566160" cy="743415"/>
          </a:xfrm>
        </p:spPr>
        <p:txBody>
          <a:bodyPr>
            <a:normAutofit/>
          </a:bodyPr>
          <a:lstStyle/>
          <a:p>
            <a:r>
              <a:rPr lang="en-US" dirty="0" smtClean="0"/>
              <a:t>Study Area</a:t>
            </a:r>
            <a:endParaRPr lang="en-US" dirty="0"/>
          </a:p>
        </p:txBody>
      </p:sp>
      <p:sp>
        <p:nvSpPr>
          <p:cNvPr id="4" name="Rectangle 3"/>
          <p:cNvSpPr/>
          <p:nvPr/>
        </p:nvSpPr>
        <p:spPr>
          <a:xfrm>
            <a:off x="49938" y="5210730"/>
            <a:ext cx="3266194" cy="707886"/>
          </a:xfrm>
          <a:prstGeom prst="rect">
            <a:avLst/>
          </a:prstGeom>
        </p:spPr>
        <p:txBody>
          <a:bodyPr wrap="square">
            <a:spAutoFit/>
          </a:bodyPr>
          <a:lstStyle/>
          <a:p>
            <a:r>
              <a:rPr lang="en-US" sz="4000" b="1" dirty="0" smtClean="0">
                <a:solidFill>
                  <a:schemeClr val="accent1"/>
                </a:solidFill>
              </a:rPr>
              <a:t>Study Period</a:t>
            </a:r>
          </a:p>
        </p:txBody>
      </p:sp>
      <p:sp>
        <p:nvSpPr>
          <p:cNvPr id="6" name="Rectangle 5"/>
          <p:cNvSpPr/>
          <p:nvPr/>
        </p:nvSpPr>
        <p:spPr>
          <a:xfrm>
            <a:off x="130148" y="5918616"/>
            <a:ext cx="3136045" cy="400110"/>
          </a:xfrm>
          <a:prstGeom prst="rect">
            <a:avLst/>
          </a:prstGeom>
        </p:spPr>
        <p:txBody>
          <a:bodyPr wrap="square">
            <a:spAutoFit/>
          </a:bodyPr>
          <a:lstStyle/>
          <a:p>
            <a:r>
              <a:rPr lang="en-US" sz="2000" b="1" dirty="0" smtClean="0"/>
              <a:t>January 2005-Present</a:t>
            </a:r>
            <a:endParaRPr lang="en-US" sz="2000" b="1" dirty="0"/>
          </a:p>
        </p:txBody>
      </p:sp>
      <p:pic>
        <p:nvPicPr>
          <p:cNvPr id="9" name="Picture 8"/>
          <p:cNvPicPr>
            <a:picLocks noChangeAspect="1"/>
          </p:cNvPicPr>
          <p:nvPr/>
        </p:nvPicPr>
        <p:blipFill>
          <a:blip r:embed="rId3"/>
          <a:stretch>
            <a:fillRect/>
          </a:stretch>
        </p:blipFill>
        <p:spPr>
          <a:xfrm>
            <a:off x="8204083" y="5349068"/>
            <a:ext cx="390902" cy="800380"/>
          </a:xfrm>
          <a:prstGeom prst="rect">
            <a:avLst/>
          </a:prstGeom>
        </p:spPr>
      </p:pic>
      <p:pic>
        <p:nvPicPr>
          <p:cNvPr id="12" name="Picture 11"/>
          <p:cNvPicPr>
            <a:picLocks noChangeAspect="1"/>
          </p:cNvPicPr>
          <p:nvPr/>
        </p:nvPicPr>
        <p:blipFill rotWithShape="1">
          <a:blip r:embed="rId4"/>
          <a:srcRect l="12224" t="13951" r="36640" b="17375"/>
          <a:stretch/>
        </p:blipFill>
        <p:spPr>
          <a:xfrm>
            <a:off x="6719442" y="283163"/>
            <a:ext cx="2620552" cy="2418973"/>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5"/>
          <a:srcRect l="1842" t="5790" r="2496" b="22634"/>
          <a:stretch/>
        </p:blipFill>
        <p:spPr>
          <a:xfrm>
            <a:off x="3314321" y="387410"/>
            <a:ext cx="3546718" cy="1953465"/>
          </a:xfrm>
          <a:prstGeom prst="rect">
            <a:avLst/>
          </a:prstGeom>
          <a:ln>
            <a:noFill/>
          </a:ln>
          <a:effectLst>
            <a:outerShdw blurRad="190500" algn="tl" rotWithShape="0">
              <a:srgbClr val="000000">
                <a:alpha val="70000"/>
              </a:srgbClr>
            </a:outerShdw>
          </a:effectLst>
        </p:spPr>
      </p:pic>
      <p:cxnSp>
        <p:nvCxnSpPr>
          <p:cNvPr id="35" name="Straight Connector 34"/>
          <p:cNvCxnSpPr/>
          <p:nvPr/>
        </p:nvCxnSpPr>
        <p:spPr>
          <a:xfrm flipV="1">
            <a:off x="5402179" y="387409"/>
            <a:ext cx="2885379" cy="1188720"/>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11921" y="1886820"/>
            <a:ext cx="1748282" cy="384432"/>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a:off x="3464666" y="2948313"/>
            <a:ext cx="5242791" cy="3389663"/>
          </a:xfrm>
          <a:prstGeom prst="rect">
            <a:avLst/>
          </a:prstGeom>
        </p:spPr>
      </p:pic>
      <p:cxnSp>
        <p:nvCxnSpPr>
          <p:cNvPr id="32" name="Straight Connector 31"/>
          <p:cNvCxnSpPr/>
          <p:nvPr/>
        </p:nvCxnSpPr>
        <p:spPr>
          <a:xfrm flipH="1">
            <a:off x="3666664" y="1961147"/>
            <a:ext cx="4620894" cy="16680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045712" y="2057400"/>
            <a:ext cx="887598" cy="232870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10810"/>
            <a:ext cx="7653528" cy="528287"/>
          </a:xfrm>
        </p:spPr>
        <p:txBody>
          <a:bodyPr/>
          <a:lstStyle/>
          <a:p>
            <a:pPr algn="l"/>
            <a:r>
              <a:rPr lang="en-US" sz="3200" dirty="0" smtClean="0"/>
              <a:t>Results</a:t>
            </a:r>
            <a:r>
              <a:rPr lang="en-US" sz="4000" dirty="0" smtClean="0"/>
              <a:t> </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val="3573779291"/>
              </p:ext>
            </p:extLst>
          </p:nvPr>
        </p:nvGraphicFramePr>
        <p:xfrm>
          <a:off x="955006" y="988493"/>
          <a:ext cx="7511846" cy="3083724"/>
        </p:xfrm>
        <a:graphic>
          <a:graphicData uri="http://schemas.openxmlformats.org/drawingml/2006/table">
            <a:tbl>
              <a:tblPr firstRow="1" bandRow="1">
                <a:tableStyleId>{5C22544A-7EE6-4342-B048-85BDC9FD1C3A}</a:tableStyleId>
              </a:tblPr>
              <a:tblGrid>
                <a:gridCol w="3755923"/>
                <a:gridCol w="3755923"/>
              </a:tblGrid>
              <a:tr h="534711">
                <a:tc>
                  <a:txBody>
                    <a:bodyPr/>
                    <a:lstStyle/>
                    <a:p>
                      <a:pPr algn="ctr"/>
                      <a:r>
                        <a:rPr lang="en-US" sz="2800" dirty="0" smtClean="0"/>
                        <a:t>County/Parish</a:t>
                      </a:r>
                      <a:endParaRPr lang="en-US" sz="2800" dirty="0"/>
                    </a:p>
                  </a:txBody>
                  <a:tcPr/>
                </a:tc>
                <a:tc>
                  <a:txBody>
                    <a:bodyPr/>
                    <a:lstStyle/>
                    <a:p>
                      <a:pPr algn="ctr"/>
                      <a:r>
                        <a:rPr lang="en-US" sz="2800" dirty="0" smtClean="0"/>
                        <a:t>Potential Habitats Discovered</a:t>
                      </a:r>
                      <a:endParaRPr lang="en-US" sz="2800" dirty="0"/>
                    </a:p>
                  </a:txBody>
                  <a:tcPr/>
                </a:tc>
              </a:tr>
              <a:tr h="534711">
                <a:tc>
                  <a:txBody>
                    <a:bodyPr/>
                    <a:lstStyle/>
                    <a:p>
                      <a:pPr algn="ctr"/>
                      <a:r>
                        <a:rPr lang="en-US" sz="2800" dirty="0" smtClean="0">
                          <a:solidFill>
                            <a:srgbClr val="040C07"/>
                          </a:solidFill>
                        </a:rPr>
                        <a:t>St. Tammany</a:t>
                      </a:r>
                      <a:endParaRPr lang="en-US" sz="2800" dirty="0">
                        <a:solidFill>
                          <a:srgbClr val="040C07"/>
                        </a:solidFill>
                      </a:endParaRPr>
                    </a:p>
                  </a:txBody>
                  <a:tcPr/>
                </a:tc>
                <a:tc>
                  <a:txBody>
                    <a:bodyPr/>
                    <a:lstStyle/>
                    <a:p>
                      <a:pPr algn="ctr"/>
                      <a:r>
                        <a:rPr lang="en-US" sz="2800" dirty="0" smtClean="0">
                          <a:solidFill>
                            <a:srgbClr val="040C07"/>
                          </a:solidFill>
                        </a:rPr>
                        <a:t>5</a:t>
                      </a:r>
                      <a:endParaRPr lang="en-US" sz="2800" dirty="0">
                        <a:solidFill>
                          <a:srgbClr val="040C07"/>
                        </a:solidFill>
                      </a:endParaRPr>
                    </a:p>
                  </a:txBody>
                  <a:tcPr/>
                </a:tc>
              </a:tr>
              <a:tr h="534711">
                <a:tc>
                  <a:txBody>
                    <a:bodyPr/>
                    <a:lstStyle/>
                    <a:p>
                      <a:pPr algn="ctr"/>
                      <a:r>
                        <a:rPr lang="en-US" sz="2800" dirty="0" smtClean="0">
                          <a:solidFill>
                            <a:srgbClr val="040C07"/>
                          </a:solidFill>
                        </a:rPr>
                        <a:t>Hancock</a:t>
                      </a:r>
                      <a:endParaRPr lang="en-US" sz="2800" dirty="0">
                        <a:solidFill>
                          <a:srgbClr val="040C07"/>
                        </a:solidFill>
                      </a:endParaRPr>
                    </a:p>
                  </a:txBody>
                  <a:tcPr/>
                </a:tc>
                <a:tc>
                  <a:txBody>
                    <a:bodyPr/>
                    <a:lstStyle/>
                    <a:p>
                      <a:pPr algn="ctr"/>
                      <a:r>
                        <a:rPr lang="en-US" sz="2800" dirty="0" smtClean="0">
                          <a:solidFill>
                            <a:srgbClr val="040C07"/>
                          </a:solidFill>
                        </a:rPr>
                        <a:t>8</a:t>
                      </a:r>
                      <a:endParaRPr lang="en-US" sz="2800" dirty="0">
                        <a:solidFill>
                          <a:srgbClr val="040C07"/>
                        </a:solidFill>
                      </a:endParaRPr>
                    </a:p>
                  </a:txBody>
                  <a:tcPr/>
                </a:tc>
              </a:tr>
              <a:tr h="534711">
                <a:tc>
                  <a:txBody>
                    <a:bodyPr/>
                    <a:lstStyle/>
                    <a:p>
                      <a:pPr algn="ctr"/>
                      <a:r>
                        <a:rPr lang="en-US" sz="2800" dirty="0" smtClean="0">
                          <a:solidFill>
                            <a:srgbClr val="040C07"/>
                          </a:solidFill>
                        </a:rPr>
                        <a:t>Harrison</a:t>
                      </a:r>
                      <a:endParaRPr lang="en-US" sz="2800" dirty="0">
                        <a:solidFill>
                          <a:srgbClr val="040C07"/>
                        </a:solidFill>
                      </a:endParaRPr>
                    </a:p>
                  </a:txBody>
                  <a:tcPr/>
                </a:tc>
                <a:tc>
                  <a:txBody>
                    <a:bodyPr/>
                    <a:lstStyle/>
                    <a:p>
                      <a:pPr algn="ctr"/>
                      <a:r>
                        <a:rPr lang="en-US" sz="2800" dirty="0" smtClean="0">
                          <a:solidFill>
                            <a:srgbClr val="040C07"/>
                          </a:solidFill>
                        </a:rPr>
                        <a:t>10</a:t>
                      </a:r>
                      <a:endParaRPr lang="en-US" sz="2800" dirty="0">
                        <a:solidFill>
                          <a:srgbClr val="040C07"/>
                        </a:solidFill>
                      </a:endParaRPr>
                    </a:p>
                  </a:txBody>
                  <a:tcPr/>
                </a:tc>
              </a:tr>
              <a:tr h="534711">
                <a:tc>
                  <a:txBody>
                    <a:bodyPr/>
                    <a:lstStyle/>
                    <a:p>
                      <a:pPr algn="ctr"/>
                      <a:r>
                        <a:rPr lang="en-US" sz="2800" dirty="0" smtClean="0">
                          <a:solidFill>
                            <a:srgbClr val="040C07"/>
                          </a:solidFill>
                        </a:rPr>
                        <a:t>Jackson</a:t>
                      </a:r>
                      <a:endParaRPr lang="en-US" sz="2800" dirty="0">
                        <a:solidFill>
                          <a:srgbClr val="040C07"/>
                        </a:solidFill>
                      </a:endParaRPr>
                    </a:p>
                  </a:txBody>
                  <a:tcPr/>
                </a:tc>
                <a:tc>
                  <a:txBody>
                    <a:bodyPr/>
                    <a:lstStyle/>
                    <a:p>
                      <a:pPr algn="ctr"/>
                      <a:r>
                        <a:rPr lang="en-US" sz="2800" dirty="0" smtClean="0">
                          <a:solidFill>
                            <a:srgbClr val="040C07"/>
                          </a:solidFill>
                        </a:rPr>
                        <a:t>5</a:t>
                      </a:r>
                      <a:endParaRPr lang="en-US" sz="2800" dirty="0">
                        <a:solidFill>
                          <a:srgbClr val="040C07"/>
                        </a:solidFill>
                      </a:endParaRPr>
                    </a:p>
                  </a:txBody>
                  <a:tcPr/>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324" y="4202128"/>
            <a:ext cx="6448985" cy="2427943"/>
          </a:xfrm>
          <a:prstGeom prst="rect">
            <a:avLst/>
          </a:prstGeom>
        </p:spPr>
      </p:pic>
    </p:spTree>
    <p:extLst>
      <p:ext uri="{BB962C8B-B14F-4D97-AF65-F5344CB8AC3E}">
        <p14:creationId xmlns:p14="http://schemas.microsoft.com/office/powerpoint/2010/main" val="980261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89467"/>
            <a:ext cx="7653528" cy="606945"/>
          </a:xfrm>
        </p:spPr>
        <p:txBody>
          <a:bodyPr/>
          <a:lstStyle/>
          <a:p>
            <a:pPr algn="l"/>
            <a:r>
              <a:rPr lang="en-US" sz="3200" dirty="0" smtClean="0"/>
              <a:t>Results</a:t>
            </a:r>
            <a:endParaRPr lang="en-US" sz="32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06" t="3138" r="3145" b="2502"/>
          <a:stretch/>
        </p:blipFill>
        <p:spPr>
          <a:xfrm>
            <a:off x="2113934" y="132269"/>
            <a:ext cx="5034653" cy="6592995"/>
          </a:xfrm>
          <a:prstGeom prst="rect">
            <a:avLst/>
          </a:prstGeom>
        </p:spPr>
      </p:pic>
    </p:spTree>
    <p:extLst>
      <p:ext uri="{BB962C8B-B14F-4D97-AF65-F5344CB8AC3E}">
        <p14:creationId xmlns:p14="http://schemas.microsoft.com/office/powerpoint/2010/main" val="1365299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209132"/>
            <a:ext cx="7653528" cy="606945"/>
          </a:xfrm>
        </p:spPr>
        <p:txBody>
          <a:bodyPr/>
          <a:lstStyle/>
          <a:p>
            <a:pPr algn="l"/>
            <a:r>
              <a:rPr lang="en-US" sz="3200" dirty="0" smtClean="0"/>
              <a:t>Results</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978" y="209131"/>
            <a:ext cx="5383048" cy="6525965"/>
          </a:xfrm>
          <a:prstGeom prst="rect">
            <a:avLst/>
          </a:prstGeom>
        </p:spPr>
      </p:pic>
    </p:spTree>
    <p:extLst>
      <p:ext uri="{BB962C8B-B14F-4D97-AF65-F5344CB8AC3E}">
        <p14:creationId xmlns:p14="http://schemas.microsoft.com/office/powerpoint/2010/main" val="483510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99300"/>
            <a:ext cx="7653528" cy="606945"/>
          </a:xfrm>
        </p:spPr>
        <p:txBody>
          <a:bodyPr/>
          <a:lstStyle/>
          <a:p>
            <a:pPr algn="l"/>
            <a:r>
              <a:rPr lang="en-US" sz="3200" dirty="0" smtClean="0"/>
              <a:t>Results</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18" y="199300"/>
            <a:ext cx="5388078" cy="6573084"/>
          </a:xfrm>
          <a:prstGeom prst="rect">
            <a:avLst/>
          </a:prstGeom>
        </p:spPr>
      </p:pic>
    </p:spTree>
    <p:extLst>
      <p:ext uri="{BB962C8B-B14F-4D97-AF65-F5344CB8AC3E}">
        <p14:creationId xmlns:p14="http://schemas.microsoft.com/office/powerpoint/2010/main" val="2472778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1046" y="228796"/>
            <a:ext cx="7653528" cy="606945"/>
          </a:xfrm>
        </p:spPr>
        <p:txBody>
          <a:bodyPr/>
          <a:lstStyle/>
          <a:p>
            <a:pPr algn="l"/>
            <a:r>
              <a:rPr lang="en-US" sz="3200" dirty="0" smtClean="0"/>
              <a:t>Results</a:t>
            </a:r>
            <a:endParaRPr lang="en-US" sz="3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90" b="2510"/>
          <a:stretch/>
        </p:blipFill>
        <p:spPr>
          <a:xfrm>
            <a:off x="1922318" y="228796"/>
            <a:ext cx="5299364" cy="6457139"/>
          </a:xfrm>
          <a:prstGeom prst="rect">
            <a:avLst/>
          </a:prstGeom>
        </p:spPr>
      </p:pic>
    </p:spTree>
    <p:extLst>
      <p:ext uri="{BB962C8B-B14F-4D97-AF65-F5344CB8AC3E}">
        <p14:creationId xmlns:p14="http://schemas.microsoft.com/office/powerpoint/2010/main" val="3193278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1214" y="277958"/>
            <a:ext cx="7653528" cy="606945"/>
          </a:xfrm>
        </p:spPr>
        <p:txBody>
          <a:bodyPr/>
          <a:lstStyle/>
          <a:p>
            <a:pPr algn="l"/>
            <a:r>
              <a:rPr lang="en-US" sz="4000" dirty="0" smtClean="0"/>
              <a:t>Conclusions</a:t>
            </a:r>
            <a:endParaRPr lang="en-US" sz="4000" dirty="0"/>
          </a:p>
        </p:txBody>
      </p:sp>
      <p:sp>
        <p:nvSpPr>
          <p:cNvPr id="4" name="Text Placeholder 1"/>
          <p:cNvSpPr>
            <a:spLocks noGrp="1"/>
          </p:cNvSpPr>
          <p:nvPr>
            <p:ph type="body" sz="quarter" idx="11"/>
          </p:nvPr>
        </p:nvSpPr>
        <p:spPr>
          <a:xfrm>
            <a:off x="164619" y="1160207"/>
            <a:ext cx="5223457" cy="5083277"/>
          </a:xfrm>
        </p:spPr>
        <p:txBody>
          <a:bodyPr>
            <a:normAutofit lnSpcReduction="10000"/>
          </a:bodyPr>
          <a:lstStyle/>
          <a:p>
            <a:pPr marL="342900" indent="-342900" algn="l">
              <a:spcBef>
                <a:spcPts val="200"/>
              </a:spcBef>
              <a:buClr>
                <a:schemeClr val="accent1"/>
              </a:buClr>
              <a:buFont typeface="Webdings" panose="05030102010509060703" pitchFamily="18" charset="2"/>
              <a:buChar char="4"/>
            </a:pPr>
            <a:r>
              <a:rPr lang="en-US" sz="3000" dirty="0" smtClean="0"/>
              <a:t>Discovered areas with 70% and above potential habitat in each county.</a:t>
            </a:r>
          </a:p>
          <a:p>
            <a:pPr marL="342900" indent="-342900" algn="l">
              <a:spcBef>
                <a:spcPts val="200"/>
              </a:spcBef>
              <a:buClr>
                <a:schemeClr val="accent1"/>
              </a:buClr>
              <a:buFont typeface="Webdings" panose="05030102010509060703" pitchFamily="18" charset="2"/>
              <a:buChar char="4"/>
            </a:pPr>
            <a:r>
              <a:rPr lang="en-US" sz="3000" dirty="0" smtClean="0"/>
              <a:t>Harrison had the greatest potential habitat.</a:t>
            </a:r>
          </a:p>
          <a:p>
            <a:pPr marL="342900" indent="-342900" algn="l">
              <a:spcBef>
                <a:spcPts val="200"/>
              </a:spcBef>
              <a:buClr>
                <a:schemeClr val="accent1"/>
              </a:buClr>
              <a:buFont typeface="Webdings" panose="05030102010509060703" pitchFamily="18" charset="2"/>
              <a:buChar char="4"/>
            </a:pPr>
            <a:r>
              <a:rPr lang="en-US" sz="3000" dirty="0" smtClean="0"/>
              <a:t>St. Tammany had the least likely potential habitat.</a:t>
            </a:r>
          </a:p>
          <a:p>
            <a:pPr marL="342900" indent="-342900" algn="l">
              <a:spcBef>
                <a:spcPts val="200"/>
              </a:spcBef>
              <a:buClr>
                <a:schemeClr val="accent1"/>
              </a:buClr>
              <a:buFont typeface="Webdings" panose="05030102010509060703" pitchFamily="18" charset="2"/>
              <a:buChar char="4"/>
            </a:pPr>
            <a:r>
              <a:rPr lang="en-US" sz="3000" dirty="0" smtClean="0"/>
              <a:t>The model proved to be 75% accurate after quality check using NAIP aerial imagery.</a:t>
            </a:r>
            <a:endParaRPr lang="en-US" sz="3000" dirty="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170" y="277958"/>
            <a:ext cx="3273339" cy="2354277"/>
          </a:xfrm>
          <a:prstGeom prst="rect">
            <a:avLst/>
          </a:prstGeom>
        </p:spPr>
      </p:pic>
      <p:sp>
        <p:nvSpPr>
          <p:cNvPr id="7" name="Down Arrow 6"/>
          <p:cNvSpPr/>
          <p:nvPr/>
        </p:nvSpPr>
        <p:spPr>
          <a:xfrm>
            <a:off x="7128387" y="2762865"/>
            <a:ext cx="462116" cy="938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505232" y="3940183"/>
            <a:ext cx="3487214" cy="4444369"/>
          </a:xfrm>
          <a:prstGeom prst="rect">
            <a:avLst/>
          </a:prstGeom>
        </p:spPr>
      </p:pic>
      <p:sp>
        <p:nvSpPr>
          <p:cNvPr id="8" name="TextBox 7"/>
          <p:cNvSpPr txBox="1"/>
          <p:nvPr/>
        </p:nvSpPr>
        <p:spPr>
          <a:xfrm>
            <a:off x="5798180" y="3940183"/>
            <a:ext cx="3087329" cy="369332"/>
          </a:xfrm>
          <a:prstGeom prst="rect">
            <a:avLst/>
          </a:prstGeom>
          <a:solidFill>
            <a:schemeClr val="bg1"/>
          </a:solidFill>
        </p:spPr>
        <p:txBody>
          <a:bodyPr wrap="square" rtlCol="0">
            <a:spAutoFit/>
          </a:bodyPr>
          <a:lstStyle/>
          <a:p>
            <a:r>
              <a:rPr lang="en-US" dirty="0" smtClean="0">
                <a:solidFill>
                  <a:srgbClr val="040C07"/>
                </a:solidFill>
              </a:rPr>
              <a:t>Harrison County Suitability </a:t>
            </a:r>
            <a:endParaRPr lang="en-US" dirty="0">
              <a:solidFill>
                <a:srgbClr val="040C07"/>
              </a:solidFill>
            </a:endParaRPr>
          </a:p>
        </p:txBody>
      </p:sp>
    </p:spTree>
    <p:extLst>
      <p:ext uri="{BB962C8B-B14F-4D97-AF65-F5344CB8AC3E}">
        <p14:creationId xmlns:p14="http://schemas.microsoft.com/office/powerpoint/2010/main" val="1247191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21208" y="1906434"/>
            <a:ext cx="3593592" cy="4453128"/>
          </a:xfrm>
        </p:spPr>
        <p:txBody>
          <a:bodyPr>
            <a:normAutofit/>
          </a:bodyPr>
          <a:lstStyle/>
          <a:p>
            <a:pPr>
              <a:spcBef>
                <a:spcPts val="0"/>
              </a:spcBef>
              <a:buClr>
                <a:schemeClr val="accent1"/>
              </a:buClr>
            </a:pPr>
            <a:r>
              <a:rPr lang="en-US" sz="2400" b="1" dirty="0" smtClean="0"/>
              <a:t>Limitations</a:t>
            </a:r>
          </a:p>
          <a:p>
            <a:pPr marL="342900" indent="-342900">
              <a:spcBef>
                <a:spcPts val="200"/>
              </a:spcBef>
              <a:buClr>
                <a:schemeClr val="accent1"/>
              </a:buClr>
              <a:buFont typeface="Webdings" panose="05030102010509060703" pitchFamily="18" charset="2"/>
              <a:buChar char="4"/>
            </a:pPr>
            <a:r>
              <a:rPr lang="en-US" sz="2400" dirty="0" smtClean="0"/>
              <a:t>Data Resolution</a:t>
            </a:r>
          </a:p>
          <a:p>
            <a:pPr lvl="1" indent="0">
              <a:spcBef>
                <a:spcPts val="200"/>
              </a:spcBef>
              <a:buClr>
                <a:schemeClr val="accent1"/>
              </a:buClr>
              <a:buNone/>
            </a:pPr>
            <a:r>
              <a:rPr lang="en-US" dirty="0" smtClean="0"/>
              <a:t>Lack </a:t>
            </a:r>
            <a:r>
              <a:rPr lang="en-US" dirty="0"/>
              <a:t>of High Resolution </a:t>
            </a:r>
            <a:r>
              <a:rPr lang="en-US" dirty="0" smtClean="0"/>
              <a:t>data</a:t>
            </a:r>
          </a:p>
          <a:p>
            <a:pPr lvl="1" indent="0">
              <a:spcBef>
                <a:spcPts val="200"/>
              </a:spcBef>
              <a:buClr>
                <a:schemeClr val="accent1"/>
              </a:buClr>
              <a:buNone/>
            </a:pPr>
            <a:endParaRPr lang="en-US" sz="500" dirty="0" smtClean="0"/>
          </a:p>
          <a:p>
            <a:pPr marL="342900" lvl="0" indent="-342900">
              <a:spcBef>
                <a:spcPts val="200"/>
              </a:spcBef>
              <a:buClr>
                <a:srgbClr val="2E8652"/>
              </a:buClr>
              <a:buFont typeface="Webdings" panose="05030102010509060703" pitchFamily="18" charset="2"/>
              <a:buChar char="4"/>
            </a:pPr>
            <a:r>
              <a:rPr lang="en-US" sz="2400" dirty="0" smtClean="0"/>
              <a:t>Scarce </a:t>
            </a:r>
            <a:r>
              <a:rPr lang="en-US" sz="2400" dirty="0"/>
              <a:t>Point </a:t>
            </a:r>
            <a:r>
              <a:rPr lang="en-US" sz="2400" dirty="0" smtClean="0"/>
              <a:t>Data</a:t>
            </a:r>
          </a:p>
          <a:p>
            <a:pPr lvl="1" indent="0">
              <a:spcBef>
                <a:spcPts val="200"/>
              </a:spcBef>
              <a:buClr>
                <a:schemeClr val="accent1"/>
              </a:buClr>
              <a:buNone/>
            </a:pPr>
            <a:r>
              <a:rPr lang="en-US" dirty="0" smtClean="0"/>
              <a:t>Lack </a:t>
            </a:r>
            <a:r>
              <a:rPr lang="en-US" dirty="0"/>
              <a:t>of Accurate Point </a:t>
            </a:r>
            <a:r>
              <a:rPr lang="en-US" dirty="0" smtClean="0"/>
              <a:t>Data</a:t>
            </a:r>
          </a:p>
          <a:p>
            <a:pPr marL="0" lvl="1" indent="0">
              <a:spcBef>
                <a:spcPts val="200"/>
              </a:spcBef>
              <a:buClr>
                <a:schemeClr val="accent1"/>
              </a:buClr>
              <a:buNone/>
            </a:pPr>
            <a:endParaRPr lang="en-US" sz="1000" dirty="0"/>
          </a:p>
          <a:p>
            <a:pPr>
              <a:spcBef>
                <a:spcPts val="0"/>
              </a:spcBef>
            </a:pPr>
            <a:r>
              <a:rPr lang="en-US" sz="2400" b="1" dirty="0"/>
              <a:t>Future Work</a:t>
            </a:r>
          </a:p>
          <a:p>
            <a:pPr marL="342900" lvl="0" indent="-342900">
              <a:spcBef>
                <a:spcPts val="200"/>
              </a:spcBef>
              <a:buClr>
                <a:srgbClr val="2E8652"/>
              </a:buClr>
              <a:buFont typeface="Webdings" panose="05030102010509060703" pitchFamily="18" charset="2"/>
              <a:buChar char="4"/>
            </a:pPr>
            <a:r>
              <a:rPr lang="en-US" sz="2400" dirty="0" smtClean="0"/>
              <a:t>Expand </a:t>
            </a:r>
            <a:r>
              <a:rPr lang="en-US" sz="2400" dirty="0"/>
              <a:t>the Study </a:t>
            </a:r>
            <a:r>
              <a:rPr lang="en-US" sz="2400" dirty="0" smtClean="0"/>
              <a:t>Area</a:t>
            </a:r>
          </a:p>
          <a:p>
            <a:pPr marL="342900" lvl="0" indent="-342900">
              <a:spcBef>
                <a:spcPts val="200"/>
              </a:spcBef>
              <a:buClr>
                <a:srgbClr val="2E8652"/>
              </a:buClr>
              <a:buFont typeface="Webdings" panose="05030102010509060703" pitchFamily="18" charset="2"/>
              <a:buChar char="4"/>
            </a:pPr>
            <a:r>
              <a:rPr lang="en-US" sz="2400" dirty="0" smtClean="0"/>
              <a:t>Create </a:t>
            </a:r>
            <a:r>
              <a:rPr lang="en-US" sz="2400" dirty="0"/>
              <a:t>multiple Habitat </a:t>
            </a:r>
            <a:r>
              <a:rPr lang="en-US" sz="2400" dirty="0" smtClean="0"/>
              <a:t>Models</a:t>
            </a:r>
            <a:endParaRPr lang="en-US" sz="2400" dirty="0"/>
          </a:p>
        </p:txBody>
      </p:sp>
      <p:sp>
        <p:nvSpPr>
          <p:cNvPr id="3" name="Text Placeholder 2"/>
          <p:cNvSpPr>
            <a:spLocks noGrp="1"/>
          </p:cNvSpPr>
          <p:nvPr>
            <p:ph type="body" sz="quarter" idx="10"/>
          </p:nvPr>
        </p:nvSpPr>
        <p:spPr>
          <a:xfrm>
            <a:off x="521208" y="335280"/>
            <a:ext cx="3790278" cy="1325880"/>
          </a:xfrm>
        </p:spPr>
        <p:txBody>
          <a:bodyPr>
            <a:normAutofit fontScale="92500"/>
          </a:bodyPr>
          <a:lstStyle/>
          <a:p>
            <a:pPr algn="l"/>
            <a:r>
              <a:rPr lang="en-US" sz="4000" dirty="0" smtClean="0"/>
              <a:t>Limitations and Future Work </a:t>
            </a:r>
            <a:endParaRPr lang="en-US" sz="4000" dirty="0"/>
          </a:p>
        </p:txBody>
      </p:sp>
      <p:pic>
        <p:nvPicPr>
          <p:cNvPr id="2" name="Picture Placeholder 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381" r="27381"/>
          <a:stretch>
            <a:fillRect/>
          </a:stretch>
        </p:blipFill>
        <p:spPr>
          <a:xfrm>
            <a:off x="4572000" y="127818"/>
            <a:ext cx="4572000" cy="6607279"/>
          </a:xfrm>
        </p:spPr>
      </p:pic>
      <p:sp>
        <p:nvSpPr>
          <p:cNvPr id="17" name="Text Placeholder 16"/>
          <p:cNvSpPr>
            <a:spLocks noGrp="1"/>
          </p:cNvSpPr>
          <p:nvPr>
            <p:ph type="body" sz="quarter" idx="13"/>
          </p:nvPr>
        </p:nvSpPr>
        <p:spPr>
          <a:xfrm>
            <a:off x="4571999" y="6583680"/>
            <a:ext cx="2330245" cy="274320"/>
          </a:xfrm>
        </p:spPr>
        <p:txBody>
          <a:bodyPr>
            <a:normAutofit fontScale="70000" lnSpcReduction="20000"/>
          </a:bodyPr>
          <a:lstStyle/>
          <a:p>
            <a:r>
              <a:rPr lang="en-US" dirty="0" smtClean="0">
                <a:solidFill>
                  <a:schemeClr val="bg1"/>
                </a:solidFill>
              </a:rPr>
              <a:t>Source: Amber </a:t>
            </a:r>
            <a:r>
              <a:rPr lang="en-US" dirty="0" err="1" smtClean="0">
                <a:solidFill>
                  <a:schemeClr val="bg1"/>
                </a:solidFill>
              </a:rPr>
              <a:t>Todoroff</a:t>
            </a:r>
            <a:r>
              <a:rPr lang="en-US" dirty="0" smtClean="0">
                <a:solidFill>
                  <a:schemeClr val="bg1"/>
                </a:solidFill>
              </a:rPr>
              <a:t> – </a:t>
            </a:r>
            <a:r>
              <a:rPr lang="en-US" dirty="0" err="1" smtClean="0">
                <a:solidFill>
                  <a:schemeClr val="bg1"/>
                </a:solidFill>
              </a:rPr>
              <a:t>DEVELOPer</a:t>
            </a:r>
            <a:r>
              <a:rPr lang="en-US" dirty="0" smtClean="0">
                <a:solidFill>
                  <a:schemeClr val="bg1"/>
                </a:solidFill>
              </a:rPr>
              <a:t> SSC</a:t>
            </a:r>
            <a:endParaRPr lang="en-US" dirty="0">
              <a:solidFill>
                <a:schemeClr val="bg1"/>
              </a:solidFill>
            </a:endParaRPr>
          </a:p>
        </p:txBody>
      </p:sp>
    </p:spTree>
    <p:extLst>
      <p:ext uri="{BB962C8B-B14F-4D97-AF65-F5344CB8AC3E}">
        <p14:creationId xmlns:p14="http://schemas.microsoft.com/office/powerpoint/2010/main" val="3446232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051583" cy="1303430"/>
          </a:xfrm>
        </p:spPr>
        <p:txBody>
          <a:bodyPr>
            <a:normAutofit/>
          </a:bodyPr>
          <a:lstStyle/>
          <a:p>
            <a:r>
              <a:rPr lang="en-US" dirty="0"/>
              <a:t>Joseph Spruce, NASA </a:t>
            </a:r>
            <a:r>
              <a:rPr lang="en-US" dirty="0" err="1"/>
              <a:t>Stennis</a:t>
            </a:r>
            <a:r>
              <a:rPr lang="en-US" dirty="0"/>
              <a:t> Space Center</a:t>
            </a:r>
          </a:p>
          <a:p>
            <a:r>
              <a:rPr lang="en-US" dirty="0"/>
              <a:t>James “Doc” Smoot, NASA </a:t>
            </a:r>
            <a:r>
              <a:rPr lang="en-US" dirty="0" err="1"/>
              <a:t>Stennis</a:t>
            </a:r>
            <a:r>
              <a:rPr lang="en-US" dirty="0"/>
              <a:t> Space Center</a:t>
            </a:r>
          </a:p>
          <a:p>
            <a:r>
              <a:rPr lang="en-US" dirty="0"/>
              <a:t>Dr</a:t>
            </a:r>
            <a:r>
              <a:rPr lang="en-US" dirty="0" smtClean="0"/>
              <a:t>. Kenton </a:t>
            </a:r>
            <a:r>
              <a:rPr lang="en-US" dirty="0"/>
              <a:t>Ross, NASA Langley </a:t>
            </a:r>
            <a:r>
              <a:rPr lang="en-US" dirty="0" smtClean="0"/>
              <a:t>Research Center</a:t>
            </a:r>
            <a:endParaRPr lang="en-US" dirty="0"/>
          </a:p>
        </p:txBody>
      </p:sp>
      <p:sp>
        <p:nvSpPr>
          <p:cNvPr id="3" name="Text Placeholder 2"/>
          <p:cNvSpPr>
            <a:spLocks noGrp="1"/>
          </p:cNvSpPr>
          <p:nvPr>
            <p:ph type="body" sz="quarter" idx="11"/>
          </p:nvPr>
        </p:nvSpPr>
        <p:spPr>
          <a:xfrm>
            <a:off x="571207" y="3236789"/>
            <a:ext cx="8051583" cy="704088"/>
          </a:xfrm>
        </p:spPr>
        <p:txBody>
          <a:bodyPr>
            <a:normAutofit fontScale="92500" lnSpcReduction="10000"/>
          </a:bodyPr>
          <a:lstStyle/>
          <a:p>
            <a:r>
              <a:rPr lang="en-US" dirty="0"/>
              <a:t>Jim Lee, The Nature Conservancy </a:t>
            </a:r>
          </a:p>
          <a:p>
            <a:r>
              <a:rPr lang="en-US" dirty="0"/>
              <a:t>Linda </a:t>
            </a:r>
            <a:r>
              <a:rPr lang="en-US" dirty="0" err="1"/>
              <a:t>LaClaire</a:t>
            </a:r>
            <a:r>
              <a:rPr lang="en-US" dirty="0"/>
              <a:t>, US Fish and Wildlife Service</a:t>
            </a:r>
          </a:p>
          <a:p>
            <a:endParaRPr lang="en-US" dirty="0"/>
          </a:p>
        </p:txBody>
      </p:sp>
      <p:sp>
        <p:nvSpPr>
          <p:cNvPr id="4" name="Text Placeholder 3"/>
          <p:cNvSpPr>
            <a:spLocks noGrp="1"/>
          </p:cNvSpPr>
          <p:nvPr>
            <p:ph type="body" sz="quarter" idx="12"/>
          </p:nvPr>
        </p:nvSpPr>
        <p:spPr>
          <a:xfrm>
            <a:off x="571208" y="4676693"/>
            <a:ext cx="8051582" cy="704088"/>
          </a:xfrm>
        </p:spPr>
        <p:txBody>
          <a:bodyPr>
            <a:noAutofit/>
          </a:bodyPr>
          <a:lstStyle/>
          <a:p>
            <a:r>
              <a:rPr lang="en-US" dirty="0" smtClean="0"/>
              <a:t>Julie Moore, US Fish and Wildlife Service</a:t>
            </a:r>
          </a:p>
          <a:p>
            <a:r>
              <a:rPr lang="en-US" dirty="0" smtClean="0"/>
              <a:t>Ed </a:t>
            </a:r>
            <a:r>
              <a:rPr lang="en-US" dirty="0"/>
              <a:t>Moody, USDA Forest </a:t>
            </a:r>
            <a:r>
              <a:rPr lang="en-US" dirty="0" smtClean="0"/>
              <a:t>Service</a:t>
            </a:r>
          </a:p>
          <a:p>
            <a:r>
              <a:rPr lang="en-US" dirty="0" smtClean="0"/>
              <a:t>Danny </a:t>
            </a:r>
            <a:r>
              <a:rPr lang="en-US" dirty="0"/>
              <a:t>Hartley, US Army Corps of Engineers</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77269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347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783" y="215199"/>
            <a:ext cx="7653528" cy="606945"/>
          </a:xfrm>
        </p:spPr>
        <p:txBody>
          <a:bodyPr/>
          <a:lstStyle/>
          <a:p>
            <a:pPr algn="l"/>
            <a:r>
              <a:rPr lang="en-US" sz="4000" dirty="0" smtClean="0"/>
              <a:t>References</a:t>
            </a:r>
            <a:endParaRPr lang="en-US" sz="4000" dirty="0"/>
          </a:p>
        </p:txBody>
      </p:sp>
      <p:sp>
        <p:nvSpPr>
          <p:cNvPr id="2" name="TextBox 1"/>
          <p:cNvSpPr txBox="1"/>
          <p:nvPr/>
        </p:nvSpPr>
        <p:spPr>
          <a:xfrm>
            <a:off x="301557" y="822144"/>
            <a:ext cx="8560341" cy="5909310"/>
          </a:xfrm>
          <a:prstGeom prst="rect">
            <a:avLst/>
          </a:prstGeom>
          <a:noFill/>
        </p:spPr>
        <p:txBody>
          <a:bodyPr wrap="square" rtlCol="0">
            <a:spAutoFit/>
          </a:bodyPr>
          <a:lstStyle/>
          <a:p>
            <a:r>
              <a:rPr lang="en-US" sz="1200" dirty="0"/>
              <a:t>U.S. Fish and Wildlife Service. 2014. Technical/Agency Draft Recovery Plan for the Dusky Gopher Frog (</a:t>
            </a:r>
            <a:r>
              <a:rPr lang="en-US" sz="1200" i="1" dirty="0" err="1"/>
              <a:t>Rana</a:t>
            </a:r>
            <a:r>
              <a:rPr lang="en-US" sz="1200" i="1" dirty="0"/>
              <a:t> </a:t>
            </a:r>
            <a:r>
              <a:rPr lang="en-US" sz="1200" i="1" dirty="0" err="1"/>
              <a:t>sevosa</a:t>
            </a:r>
            <a:r>
              <a:rPr lang="en-US" sz="1200" dirty="0"/>
              <a:t>). Atlanta, Georgia. 90 pp. Available online at </a:t>
            </a:r>
            <a:r>
              <a:rPr lang="en-US" sz="1200" u="sng" dirty="0">
                <a:hlinkClick r:id="rId2"/>
              </a:rPr>
              <a:t>http://www.fws.gov/endangered/species/recovery-plans.html</a:t>
            </a:r>
            <a:r>
              <a:rPr lang="en-US" sz="1200" dirty="0"/>
              <a:t> </a:t>
            </a:r>
          </a:p>
          <a:p>
            <a:r>
              <a:rPr lang="en-US" sz="1200" dirty="0"/>
              <a:t> </a:t>
            </a:r>
          </a:p>
          <a:p>
            <a:r>
              <a:rPr lang="en-US" sz="1200" dirty="0"/>
              <a:t>National Gap Analysis Program Land Cover Data. US Geological Survey. U.S General Land Cover Map. Available online at </a:t>
            </a:r>
            <a:r>
              <a:rPr lang="en-US" sz="1200" u="sng" dirty="0">
                <a:hlinkClick r:id="rId3"/>
              </a:rPr>
              <a:t>http://gapanalysis.usgs.gov/gaplandcover/viewer/</a:t>
            </a:r>
            <a:r>
              <a:rPr lang="en-US" sz="1200" dirty="0"/>
              <a:t>. </a:t>
            </a:r>
          </a:p>
          <a:p>
            <a:r>
              <a:rPr lang="en-US" sz="1200" dirty="0"/>
              <a:t> </a:t>
            </a:r>
          </a:p>
          <a:p>
            <a:r>
              <a:rPr lang="en-US" sz="1200" dirty="0"/>
              <a:t>National Land Cover Database. US Geological Survey.  Conterminous United States Land Cover. Available online at </a:t>
            </a:r>
            <a:r>
              <a:rPr lang="en-US" sz="1200" u="sng" dirty="0">
                <a:hlinkClick r:id="rId4"/>
              </a:rPr>
              <a:t>http://www.mrlc.gov/nlcd2011.php</a:t>
            </a:r>
            <a:r>
              <a:rPr lang="en-US" sz="1200" dirty="0"/>
              <a:t>. </a:t>
            </a:r>
          </a:p>
          <a:p>
            <a:r>
              <a:rPr lang="en-US" sz="1200" dirty="0"/>
              <a:t> </a:t>
            </a:r>
          </a:p>
          <a:p>
            <a:r>
              <a:rPr lang="en-US" sz="1200" dirty="0"/>
              <a:t>LANDFIRE. US Geological Survey. Conterminous United States Land Cover. Available online at </a:t>
            </a:r>
            <a:r>
              <a:rPr lang="en-US" sz="1200" u="sng" dirty="0">
                <a:hlinkClick r:id="rId5"/>
              </a:rPr>
              <a:t>http://www.landfire.gov/</a:t>
            </a:r>
            <a:r>
              <a:rPr lang="en-US" sz="1200" dirty="0"/>
              <a:t> </a:t>
            </a:r>
          </a:p>
          <a:p>
            <a:r>
              <a:rPr lang="en-US" sz="1200" dirty="0"/>
              <a:t> </a:t>
            </a:r>
          </a:p>
          <a:p>
            <a:r>
              <a:rPr lang="en-US" sz="1200" dirty="0"/>
              <a:t>The National Elevation Dataset, US Geological Survey. U.S General Elevation Map. Available online at </a:t>
            </a:r>
            <a:r>
              <a:rPr lang="en-US" sz="1200" u="sng" dirty="0">
                <a:hlinkClick r:id="rId6"/>
              </a:rPr>
              <a:t>http://ned.usgs.gov/</a:t>
            </a:r>
            <a:r>
              <a:rPr lang="en-US" sz="1200" dirty="0"/>
              <a:t>. </a:t>
            </a:r>
          </a:p>
          <a:p>
            <a:r>
              <a:rPr lang="en-US" sz="1200" dirty="0"/>
              <a:t> </a:t>
            </a:r>
          </a:p>
          <a:p>
            <a:r>
              <a:rPr lang="en-US" sz="1200" dirty="0" err="1"/>
              <a:t>WebGIS</a:t>
            </a:r>
            <a:r>
              <a:rPr lang="en-US" sz="1200" dirty="0"/>
              <a:t>. Geographic Information Systems Resource. Elevation Map Available online at </a:t>
            </a:r>
            <a:r>
              <a:rPr lang="en-US" sz="1200" u="sng" dirty="0">
                <a:hlinkClick r:id="rId7"/>
              </a:rPr>
              <a:t>http://www.webgis.com/</a:t>
            </a:r>
            <a:r>
              <a:rPr lang="en-US" sz="1200" dirty="0"/>
              <a:t>. </a:t>
            </a:r>
          </a:p>
          <a:p>
            <a:r>
              <a:rPr lang="en-US" sz="1200" dirty="0"/>
              <a:t> </a:t>
            </a:r>
          </a:p>
          <a:p>
            <a:r>
              <a:rPr lang="en-US" sz="1200" dirty="0"/>
              <a:t>Soil Survey Staff, Natural Resources Conservation Service, United States Department of Agriculture. U.S. General Soil Map (STATSGO2). Available online at </a:t>
            </a:r>
            <a:r>
              <a:rPr lang="en-US" sz="1200" u="sng" dirty="0">
                <a:hlinkClick r:id="rId8"/>
              </a:rPr>
              <a:t>http://sdmdataaccess.nrcs.usda.gov/</a:t>
            </a:r>
            <a:r>
              <a:rPr lang="en-US" sz="1200" dirty="0"/>
              <a:t>. </a:t>
            </a:r>
          </a:p>
          <a:p>
            <a:r>
              <a:rPr lang="en-US" sz="1200" dirty="0"/>
              <a:t> </a:t>
            </a:r>
          </a:p>
          <a:p>
            <a:r>
              <a:rPr lang="en-US" sz="1200" dirty="0"/>
              <a:t>Soil Information for Environmental Modeling and Ecosystem Management. US Conterminous Soil Map. Available online at </a:t>
            </a:r>
            <a:r>
              <a:rPr lang="en-US" sz="1200" u="sng" dirty="0">
                <a:hlinkClick r:id="rId9"/>
              </a:rPr>
              <a:t>http://www.soilinfo.psu.edu/index.cgi?soil_data&amp;conus&amp;data_cov&amp;texture</a:t>
            </a:r>
            <a:r>
              <a:rPr lang="en-US" sz="1200" dirty="0"/>
              <a:t> </a:t>
            </a:r>
          </a:p>
          <a:p>
            <a:r>
              <a:rPr lang="en-US" sz="1200" dirty="0"/>
              <a:t> </a:t>
            </a:r>
          </a:p>
          <a:p>
            <a:r>
              <a:rPr lang="en-US" sz="1200" dirty="0"/>
              <a:t>Coastal Change Analysis Program Regional Land Cover and Change. NOAA Digital Coast Office for Coastal Management. Available at</a:t>
            </a:r>
          </a:p>
          <a:p>
            <a:r>
              <a:rPr lang="en-US" sz="1200" u="sng" dirty="0">
                <a:hlinkClick r:id="rId10"/>
              </a:rPr>
              <a:t>http://coast.noaa.gov/dataregistry/search/collection/info/ccapregional</a:t>
            </a:r>
            <a:r>
              <a:rPr lang="en-US" sz="1200" dirty="0"/>
              <a:t> </a:t>
            </a:r>
          </a:p>
          <a:p>
            <a:r>
              <a:rPr lang="en-US" sz="1200" dirty="0"/>
              <a:t> </a:t>
            </a:r>
          </a:p>
          <a:p>
            <a:r>
              <a:rPr lang="en-US" sz="1200" dirty="0"/>
              <a:t>PRISM Climate Group, Oregon State University. US Conterminous Precipitation Data. Available online at </a:t>
            </a:r>
            <a:r>
              <a:rPr lang="en-US" sz="1200" u="sng" dirty="0">
                <a:hlinkClick r:id="rId11"/>
              </a:rPr>
              <a:t>http://www.prism.oregonstate.edu/</a:t>
            </a:r>
            <a:r>
              <a:rPr lang="en-US" sz="1200" dirty="0"/>
              <a:t> </a:t>
            </a:r>
          </a:p>
          <a:p>
            <a:endParaRPr lang="en-US" dirty="0"/>
          </a:p>
        </p:txBody>
      </p:sp>
    </p:spTree>
    <p:extLst>
      <p:ext uri="{BB962C8B-B14F-4D97-AF65-F5344CB8AC3E}">
        <p14:creationId xmlns:p14="http://schemas.microsoft.com/office/powerpoint/2010/main" val="4225954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9202" y="297622"/>
            <a:ext cx="7653528" cy="606945"/>
          </a:xfrm>
        </p:spPr>
        <p:txBody>
          <a:bodyPr/>
          <a:lstStyle/>
          <a:p>
            <a:pPr algn="l"/>
            <a:r>
              <a:rPr lang="en-US" sz="4000" dirty="0" smtClean="0"/>
              <a:t>Questions?</a:t>
            </a:r>
            <a:endParaRPr lang="en-US" sz="4000" dirty="0"/>
          </a:p>
        </p:txBody>
      </p:sp>
      <p:pic>
        <p:nvPicPr>
          <p:cNvPr id="2" name="Picture 1"/>
          <p:cNvPicPr>
            <a:picLocks noChangeAspect="1"/>
          </p:cNvPicPr>
          <p:nvPr/>
        </p:nvPicPr>
        <p:blipFill>
          <a:blip r:embed="rId2">
            <a:duotone>
              <a:schemeClr val="bg2">
                <a:shade val="45000"/>
                <a:satMod val="135000"/>
              </a:schemeClr>
              <a:prstClr val="white"/>
            </a:duotone>
          </a:blip>
          <a:stretch>
            <a:fillRect/>
          </a:stretch>
        </p:blipFill>
        <p:spPr>
          <a:xfrm>
            <a:off x="1870334" y="740675"/>
            <a:ext cx="5435416" cy="5889998"/>
          </a:xfrm>
          <a:prstGeom prst="rect">
            <a:avLst/>
          </a:prstGeom>
        </p:spPr>
      </p:pic>
    </p:spTree>
    <p:extLst>
      <p:ext uri="{BB962C8B-B14F-4D97-AF65-F5344CB8AC3E}">
        <p14:creationId xmlns:p14="http://schemas.microsoft.com/office/powerpoint/2010/main" val="1445103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9247" y="855266"/>
            <a:ext cx="4901827" cy="5882418"/>
          </a:xfrm>
        </p:spPr>
        <p:txBody>
          <a:bodyPr>
            <a:noAutofit/>
          </a:bodyPr>
          <a:lstStyle/>
          <a:p>
            <a:pPr marL="342900" indent="-342900">
              <a:spcBef>
                <a:spcPts val="200"/>
              </a:spcBef>
              <a:buClr>
                <a:srgbClr val="2E8652"/>
              </a:buClr>
              <a:buFont typeface="Webdings" panose="05030102010509060703" pitchFamily="18" charset="2"/>
              <a:buChar char="4"/>
            </a:pPr>
            <a:r>
              <a:rPr lang="en-US" sz="2400" dirty="0"/>
              <a:t>The most endangered species of frog in North </a:t>
            </a:r>
            <a:r>
              <a:rPr lang="en-US" sz="2400" dirty="0" smtClean="0"/>
              <a:t>America and top 100 in the world.</a:t>
            </a:r>
            <a:endParaRPr lang="en-US" sz="2400" dirty="0"/>
          </a:p>
          <a:p>
            <a:pPr marL="342900" indent="-342900">
              <a:spcBef>
                <a:spcPts val="200"/>
              </a:spcBef>
              <a:buClr>
                <a:srgbClr val="2E8652"/>
              </a:buClr>
              <a:buFont typeface="Webdings" panose="05030102010509060703" pitchFamily="18" charset="2"/>
              <a:buChar char="4"/>
            </a:pPr>
            <a:r>
              <a:rPr lang="en-US" sz="2400" dirty="0" smtClean="0"/>
              <a:t>U.S</a:t>
            </a:r>
            <a:r>
              <a:rPr lang="en-US" sz="2400" dirty="0"/>
              <a:t>. Fish and Wildlife Service listed Mississippi Gopher Frog under the Endangered Species Act on December 4, </a:t>
            </a:r>
            <a:r>
              <a:rPr lang="en-US" sz="2400" dirty="0" smtClean="0"/>
              <a:t>2001.</a:t>
            </a:r>
          </a:p>
          <a:p>
            <a:pPr marL="342900" indent="-342900">
              <a:spcBef>
                <a:spcPts val="200"/>
              </a:spcBef>
              <a:buClr>
                <a:srgbClr val="2E8652"/>
              </a:buClr>
              <a:buFont typeface="Webdings" panose="05030102010509060703" pitchFamily="18" charset="2"/>
              <a:buChar char="4"/>
            </a:pPr>
            <a:r>
              <a:rPr lang="en-US" sz="2400" dirty="0" smtClean="0"/>
              <a:t>DGF received a </a:t>
            </a:r>
            <a:r>
              <a:rPr lang="en-US" sz="2400" dirty="0"/>
              <a:t>r</a:t>
            </a:r>
            <a:r>
              <a:rPr lang="en-US" sz="2400" dirty="0" smtClean="0"/>
              <a:t>ecovery priority number of 6, with low potential recovery and classified as a subspecies.</a:t>
            </a:r>
          </a:p>
          <a:p>
            <a:pPr marL="342900" indent="-342900">
              <a:spcBef>
                <a:spcPts val="200"/>
              </a:spcBef>
              <a:buClr>
                <a:srgbClr val="2E8652"/>
              </a:buClr>
              <a:buFont typeface="Webdings" panose="05030102010509060703" pitchFamily="18" charset="2"/>
              <a:buChar char="4"/>
            </a:pPr>
            <a:r>
              <a:rPr lang="en-US" sz="2400" dirty="0" smtClean="0"/>
              <a:t>Taxonomic status was changed to “species” and changed the name </a:t>
            </a:r>
            <a:r>
              <a:rPr lang="en-US" sz="2400" dirty="0"/>
              <a:t>to the dusky gopher </a:t>
            </a:r>
            <a:r>
              <a:rPr lang="en-US" sz="2400" dirty="0" smtClean="0"/>
              <a:t>frog in 2012.</a:t>
            </a:r>
          </a:p>
        </p:txBody>
      </p:sp>
      <p:sp>
        <p:nvSpPr>
          <p:cNvPr id="3" name="Text Placeholder 2"/>
          <p:cNvSpPr>
            <a:spLocks noGrp="1"/>
          </p:cNvSpPr>
          <p:nvPr>
            <p:ph type="body" sz="quarter" idx="10"/>
          </p:nvPr>
        </p:nvSpPr>
        <p:spPr>
          <a:xfrm>
            <a:off x="0" y="71634"/>
            <a:ext cx="3566160" cy="783631"/>
          </a:xfrm>
        </p:spPr>
        <p:txBody>
          <a:bodyPr/>
          <a:lstStyle/>
          <a:p>
            <a:r>
              <a:rPr lang="en-US" dirty="0" smtClean="0"/>
              <a:t>Background</a:t>
            </a:r>
            <a:endParaRPr lang="en-US" dirty="0"/>
          </a:p>
        </p:txBody>
      </p:sp>
      <p:pic>
        <p:nvPicPr>
          <p:cNvPr id="6" name="Picture Placeholder 5"/>
          <p:cNvPicPr>
            <a:picLocks noGrp="1" noChangeAspect="1"/>
          </p:cNvPicPr>
          <p:nvPr>
            <p:ph type="pic" sz="quarter" idx="12"/>
          </p:nvPr>
        </p:nvPicPr>
        <p:blipFill rotWithShape="1">
          <a:blip r:embed="rId3"/>
          <a:srcRect l="27795" t="34541" r="27795" b="22288"/>
          <a:stretch/>
        </p:blipFill>
        <p:spPr>
          <a:xfrm>
            <a:off x="5335737" y="263946"/>
            <a:ext cx="3428085" cy="2595716"/>
          </a:xfrm>
          <a:prstGeom prst="rect">
            <a:avLst/>
          </a:prstGeom>
          <a:ln>
            <a:noFill/>
          </a:ln>
          <a:effectLst>
            <a:outerShdw blurRad="190500" algn="tl" rotWithShape="0">
              <a:srgbClr val="000000">
                <a:alpha val="70000"/>
              </a:srgbClr>
            </a:outerShdw>
          </a:effectLst>
        </p:spPr>
      </p:pic>
      <p:sp>
        <p:nvSpPr>
          <p:cNvPr id="5" name="Text Placeholder 4"/>
          <p:cNvSpPr>
            <a:spLocks noGrp="1"/>
          </p:cNvSpPr>
          <p:nvPr>
            <p:ph type="body" sz="quarter" idx="13"/>
          </p:nvPr>
        </p:nvSpPr>
        <p:spPr>
          <a:xfrm>
            <a:off x="5356350" y="2456540"/>
            <a:ext cx="2782364" cy="274320"/>
          </a:xfrm>
        </p:spPr>
        <p:txBody>
          <a:bodyPr>
            <a:noAutofit/>
          </a:bodyPr>
          <a:lstStyle/>
          <a:p>
            <a:r>
              <a:rPr lang="en-US" sz="1500" b="1" dirty="0" smtClean="0">
                <a:solidFill>
                  <a:schemeClr val="bg1"/>
                </a:solidFill>
              </a:rPr>
              <a:t>Credit: Dr. John G. Himes</a:t>
            </a:r>
            <a:endParaRPr lang="en-US" sz="1500" b="1" dirty="0">
              <a:solidFill>
                <a:schemeClr val="bg1"/>
              </a:solidFill>
            </a:endParaRPr>
          </a:p>
        </p:txBody>
      </p:sp>
      <p:pic>
        <p:nvPicPr>
          <p:cNvPr id="7" name="Picture 6"/>
          <p:cNvPicPr>
            <a:picLocks noChangeAspect="1"/>
          </p:cNvPicPr>
          <p:nvPr/>
        </p:nvPicPr>
        <p:blipFill rotWithShape="1">
          <a:blip r:embed="rId4"/>
          <a:srcRect r="13543"/>
          <a:stretch/>
        </p:blipFill>
        <p:spPr>
          <a:xfrm>
            <a:off x="5060321" y="2942997"/>
            <a:ext cx="3954297" cy="3794687"/>
          </a:xfrm>
          <a:prstGeom prst="rect">
            <a:avLst/>
          </a:prstGeom>
        </p:spPr>
      </p:pic>
      <p:sp>
        <p:nvSpPr>
          <p:cNvPr id="4" name="Rectangle 3"/>
          <p:cNvSpPr/>
          <p:nvPr/>
        </p:nvSpPr>
        <p:spPr>
          <a:xfrm>
            <a:off x="5060321" y="4109884"/>
            <a:ext cx="3954297" cy="412955"/>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56955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5156" y="1576137"/>
            <a:ext cx="2564139" cy="4475747"/>
          </a:xfrm>
        </p:spPr>
        <p:txBody>
          <a:bodyPr>
            <a:normAutofit/>
          </a:bodyPr>
          <a:lstStyle/>
          <a:p>
            <a:r>
              <a:rPr lang="en-US" sz="2800" dirty="0" smtClean="0"/>
              <a:t>Historic records indicate that the Dusky Gopher Frog existed from </a:t>
            </a:r>
            <a:r>
              <a:rPr lang="en-US" sz="2800" dirty="0"/>
              <a:t>East of the Mississippi River to the West of Mobile Bay. </a:t>
            </a:r>
          </a:p>
        </p:txBody>
      </p:sp>
      <p:sp>
        <p:nvSpPr>
          <p:cNvPr id="3" name="Text Placeholder 2"/>
          <p:cNvSpPr>
            <a:spLocks noGrp="1"/>
          </p:cNvSpPr>
          <p:nvPr>
            <p:ph type="body" sz="quarter" idx="10"/>
          </p:nvPr>
        </p:nvSpPr>
        <p:spPr>
          <a:xfrm>
            <a:off x="106188" y="256622"/>
            <a:ext cx="3566160" cy="970599"/>
          </a:xfrm>
        </p:spPr>
        <p:txBody>
          <a:bodyPr/>
          <a:lstStyle/>
          <a:p>
            <a:r>
              <a:rPr lang="en-US" dirty="0" smtClean="0"/>
              <a:t>Background</a:t>
            </a:r>
            <a:endParaRPr lang="en-US" dirty="0"/>
          </a:p>
        </p:txBody>
      </p:sp>
      <p:pic>
        <p:nvPicPr>
          <p:cNvPr id="6" name="Picture 5"/>
          <p:cNvPicPr>
            <a:picLocks noChangeAspect="1"/>
          </p:cNvPicPr>
          <p:nvPr/>
        </p:nvPicPr>
        <p:blipFill rotWithShape="1">
          <a:blip r:embed="rId3"/>
          <a:srcRect l="35934" t="17193" r="41583" b="39449"/>
          <a:stretch/>
        </p:blipFill>
        <p:spPr>
          <a:xfrm>
            <a:off x="2935706" y="1359569"/>
            <a:ext cx="5886930" cy="4164828"/>
          </a:xfrm>
          <a:prstGeom prst="rect">
            <a:avLst/>
          </a:prstGeom>
          <a:ln>
            <a:noFill/>
          </a:ln>
          <a:effectLst>
            <a:outerShdw blurRad="190500" algn="tl" rotWithShape="0">
              <a:srgbClr val="000000">
                <a:alpha val="70000"/>
              </a:srgbClr>
            </a:outerShdw>
          </a:effectLst>
        </p:spPr>
      </p:pic>
      <p:sp>
        <p:nvSpPr>
          <p:cNvPr id="5" name="Text Placeholder 4"/>
          <p:cNvSpPr>
            <a:spLocks noGrp="1"/>
          </p:cNvSpPr>
          <p:nvPr>
            <p:ph type="body" sz="quarter" idx="13"/>
          </p:nvPr>
        </p:nvSpPr>
        <p:spPr>
          <a:xfrm>
            <a:off x="7093772" y="5010601"/>
            <a:ext cx="1885275" cy="358770"/>
          </a:xfrm>
        </p:spPr>
        <p:txBody>
          <a:bodyPr>
            <a:noAutofit/>
          </a:bodyPr>
          <a:lstStyle/>
          <a:p>
            <a:r>
              <a:rPr lang="en-US" sz="1500" b="1" dirty="0" smtClean="0"/>
              <a:t>Credit: USFWS</a:t>
            </a:r>
            <a:endParaRPr lang="en-US" sz="1500" b="1" dirty="0"/>
          </a:p>
        </p:txBody>
      </p:sp>
    </p:spTree>
    <p:extLst>
      <p:ext uri="{BB962C8B-B14F-4D97-AF65-F5344CB8AC3E}">
        <p14:creationId xmlns:p14="http://schemas.microsoft.com/office/powerpoint/2010/main" val="165143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63085" y="4715163"/>
            <a:ext cx="2869293" cy="1937728"/>
          </a:xfrm>
          <a:ln w="22225">
            <a:solidFill>
              <a:schemeClr val="tx1"/>
            </a:solidFill>
          </a:ln>
        </p:spPr>
        <p:txBody>
          <a:bodyPr>
            <a:normAutofit/>
          </a:bodyPr>
          <a:lstStyle/>
          <a:p>
            <a:pPr marL="465138"/>
            <a:r>
              <a:rPr lang="en-US" sz="2400" dirty="0" smtClean="0"/>
              <a:t>Glen’s Pond</a:t>
            </a:r>
          </a:p>
          <a:p>
            <a:pPr marL="465138"/>
            <a:r>
              <a:rPr lang="en-US" sz="2400" dirty="0" smtClean="0"/>
              <a:t>Pony Ranch</a:t>
            </a:r>
          </a:p>
          <a:p>
            <a:pPr marL="465138"/>
            <a:r>
              <a:rPr lang="en-US" sz="2400" dirty="0" smtClean="0"/>
              <a:t>Mike’s Pond</a:t>
            </a:r>
          </a:p>
          <a:p>
            <a:pPr marL="465138"/>
            <a:r>
              <a:rPr lang="en-US" sz="2400" dirty="0" smtClean="0"/>
              <a:t>McCoy’s Pond</a:t>
            </a:r>
          </a:p>
        </p:txBody>
      </p:sp>
      <p:sp>
        <p:nvSpPr>
          <p:cNvPr id="3" name="Text Placeholder 2"/>
          <p:cNvSpPr>
            <a:spLocks noGrp="1"/>
          </p:cNvSpPr>
          <p:nvPr>
            <p:ph type="body" sz="quarter" idx="10"/>
          </p:nvPr>
        </p:nvSpPr>
        <p:spPr>
          <a:xfrm>
            <a:off x="0" y="199314"/>
            <a:ext cx="3566160" cy="695421"/>
          </a:xfrm>
        </p:spPr>
        <p:txBody>
          <a:bodyPr/>
          <a:lstStyle/>
          <a:p>
            <a:pPr algn="ctr"/>
            <a:r>
              <a:rPr lang="en-US" dirty="0" smtClean="0"/>
              <a:t>Background</a:t>
            </a:r>
            <a:endParaRPr lang="en-US" dirty="0"/>
          </a:p>
        </p:txBody>
      </p:sp>
      <p:pic>
        <p:nvPicPr>
          <p:cNvPr id="8" name="Picture 7"/>
          <p:cNvPicPr>
            <a:picLocks noChangeAspect="1"/>
          </p:cNvPicPr>
          <p:nvPr/>
        </p:nvPicPr>
        <p:blipFill rotWithShape="1">
          <a:blip r:embed="rId3"/>
          <a:srcRect l="2657" t="20193" r="14622" b="27250"/>
          <a:stretch/>
        </p:blipFill>
        <p:spPr>
          <a:xfrm>
            <a:off x="378950" y="1626760"/>
            <a:ext cx="8407601" cy="3446154"/>
          </a:xfrm>
          <a:prstGeom prst="rect">
            <a:avLst/>
          </a:prstGeom>
          <a:ln>
            <a:noFill/>
          </a:ln>
          <a:effectLst>
            <a:outerShdw blurRad="190500" algn="tl" rotWithShape="0">
              <a:srgbClr val="000000">
                <a:alpha val="70000"/>
              </a:srgbClr>
            </a:outerShdw>
          </a:effectLst>
        </p:spPr>
      </p:pic>
      <p:sp>
        <p:nvSpPr>
          <p:cNvPr id="9" name="Oval 8"/>
          <p:cNvSpPr/>
          <p:nvPr/>
        </p:nvSpPr>
        <p:spPr>
          <a:xfrm>
            <a:off x="4951730" y="4847115"/>
            <a:ext cx="131168" cy="134410"/>
          </a:xfrm>
          <a:prstGeom prst="ellipse">
            <a:avLst/>
          </a:prstGeom>
          <a:solidFill>
            <a:srgbClr val="FFFF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51730" y="5302025"/>
            <a:ext cx="131168" cy="115209"/>
          </a:xfrm>
          <a:prstGeom prst="ellipse">
            <a:avLst/>
          </a:prstGeom>
          <a:solidFill>
            <a:srgbClr val="0DCFE3"/>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51730" y="5747335"/>
            <a:ext cx="131168" cy="115208"/>
          </a:xfrm>
          <a:prstGeom prst="ellipse">
            <a:avLst/>
          </a:prstGeom>
          <a:solidFill>
            <a:srgbClr val="46FC28"/>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51731" y="6183043"/>
            <a:ext cx="131167" cy="124809"/>
          </a:xfrm>
          <a:prstGeom prst="ellipse">
            <a:avLst/>
          </a:prstGeom>
          <a:solidFill>
            <a:srgbClr val="C000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01135" y="986225"/>
            <a:ext cx="6631243" cy="461665"/>
          </a:xfrm>
          <a:prstGeom prst="rect">
            <a:avLst/>
          </a:prstGeom>
          <a:noFill/>
        </p:spPr>
        <p:txBody>
          <a:bodyPr wrap="square" rtlCol="0">
            <a:spAutoFit/>
          </a:bodyPr>
          <a:lstStyle/>
          <a:p>
            <a:r>
              <a:rPr lang="en-US" sz="2400" dirty="0" smtClean="0"/>
              <a:t>Known Dusky Gopher Frog breeding ponds</a:t>
            </a:r>
          </a:p>
        </p:txBody>
      </p:sp>
    </p:spTree>
    <p:extLst>
      <p:ext uri="{BB962C8B-B14F-4D97-AF65-F5344CB8AC3E}">
        <p14:creationId xmlns:p14="http://schemas.microsoft.com/office/powerpoint/2010/main" val="120308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6385" y="1034022"/>
            <a:ext cx="8404073" cy="479913"/>
          </a:xfrm>
        </p:spPr>
        <p:txBody>
          <a:bodyPr>
            <a:normAutofit/>
          </a:bodyPr>
          <a:lstStyle/>
          <a:p>
            <a:r>
              <a:rPr lang="en-US" dirty="0" smtClean="0"/>
              <a:t>Focus on conservation of the Dusky Gopher Frog</a:t>
            </a:r>
            <a:endParaRPr lang="en-US" dirty="0"/>
          </a:p>
        </p:txBody>
      </p:sp>
      <p:sp>
        <p:nvSpPr>
          <p:cNvPr id="3" name="Text Placeholder 2"/>
          <p:cNvSpPr>
            <a:spLocks noGrp="1"/>
          </p:cNvSpPr>
          <p:nvPr>
            <p:ph type="body" sz="quarter" idx="10"/>
          </p:nvPr>
        </p:nvSpPr>
        <p:spPr>
          <a:xfrm>
            <a:off x="135684" y="121186"/>
            <a:ext cx="4028691" cy="866957"/>
          </a:xfrm>
        </p:spPr>
        <p:txBody>
          <a:bodyPr/>
          <a:lstStyle/>
          <a:p>
            <a:r>
              <a:rPr lang="en-US" dirty="0" smtClean="0"/>
              <a:t>Partners</a:t>
            </a:r>
            <a:endParaRPr lang="en-US" dirty="0"/>
          </a:p>
        </p:txBody>
      </p:sp>
      <p:sp>
        <p:nvSpPr>
          <p:cNvPr id="16" name="Flowchart: Process 15"/>
          <p:cNvSpPr/>
          <p:nvPr/>
        </p:nvSpPr>
        <p:spPr>
          <a:xfrm>
            <a:off x="1769806" y="1480938"/>
            <a:ext cx="5535561" cy="835742"/>
          </a:xfrm>
          <a:prstGeom prst="flowChartProcess">
            <a:avLst/>
          </a:prstGeom>
          <a:ln w="25400">
            <a:solidFill>
              <a:schemeClr val="tx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chemeClr val="tx1">
                    <a:lumMod val="75000"/>
                  </a:schemeClr>
                </a:solidFill>
              </a:rPr>
              <a:t>End-Users/Partners/Boundary Organizations</a:t>
            </a:r>
            <a:endParaRPr lang="en-US" sz="2000" b="1" dirty="0">
              <a:solidFill>
                <a:schemeClr val="tx1">
                  <a:lumMod val="75000"/>
                </a:schemeClr>
              </a:solidFill>
            </a:endParaRPr>
          </a:p>
        </p:txBody>
      </p:sp>
      <p:cxnSp>
        <p:nvCxnSpPr>
          <p:cNvPr id="18" name="Straight Connector 17"/>
          <p:cNvCxnSpPr>
            <a:stCxn id="16" idx="2"/>
          </p:cNvCxnSpPr>
          <p:nvPr/>
        </p:nvCxnSpPr>
        <p:spPr>
          <a:xfrm flipH="1">
            <a:off x="4537586" y="2316680"/>
            <a:ext cx="1" cy="652662"/>
          </a:xfrm>
          <a:prstGeom prst="line">
            <a:avLst/>
          </a:prstGeom>
          <a:ln w="69850">
            <a:solidFill>
              <a:schemeClr val="tx1">
                <a:lumMod val="75000"/>
              </a:schemeClr>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1637082" y="2964993"/>
            <a:ext cx="2895600" cy="0"/>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88422" y="2964993"/>
            <a:ext cx="3003756" cy="0"/>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9766" y="3336602"/>
            <a:ext cx="2084439" cy="494246"/>
          </a:xfrm>
          <a:prstGeom prst="rect">
            <a:avLst/>
          </a:prstGeom>
          <a:ln w="25400">
            <a:solidFill>
              <a:schemeClr val="tx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tx1">
                    <a:lumMod val="75000"/>
                  </a:schemeClr>
                </a:solidFill>
              </a:rPr>
              <a:t>End-Users</a:t>
            </a:r>
            <a:endParaRPr lang="en-US" b="1" dirty="0">
              <a:solidFill>
                <a:schemeClr val="tx1">
                  <a:lumMod val="75000"/>
                </a:schemeClr>
              </a:solidFill>
            </a:endParaRPr>
          </a:p>
        </p:txBody>
      </p:sp>
      <p:sp>
        <p:nvSpPr>
          <p:cNvPr id="31" name="Rectangle 30"/>
          <p:cNvSpPr/>
          <p:nvPr/>
        </p:nvSpPr>
        <p:spPr>
          <a:xfrm>
            <a:off x="3529779" y="3337360"/>
            <a:ext cx="2084439" cy="494246"/>
          </a:xfrm>
          <a:prstGeom prst="rect">
            <a:avLst/>
          </a:prstGeom>
          <a:ln w="25400">
            <a:solidFill>
              <a:schemeClr val="tx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tx1">
                    <a:lumMod val="75000"/>
                  </a:schemeClr>
                </a:solidFill>
              </a:rPr>
              <a:t>Partners</a:t>
            </a:r>
            <a:endParaRPr lang="en-US" b="1" dirty="0">
              <a:solidFill>
                <a:schemeClr val="tx1">
                  <a:lumMod val="75000"/>
                </a:schemeClr>
              </a:solidFill>
            </a:endParaRPr>
          </a:p>
        </p:txBody>
      </p:sp>
      <p:sp>
        <p:nvSpPr>
          <p:cNvPr id="32" name="Rectangle 31"/>
          <p:cNvSpPr/>
          <p:nvPr/>
        </p:nvSpPr>
        <p:spPr>
          <a:xfrm>
            <a:off x="6459792" y="3336602"/>
            <a:ext cx="2084439" cy="494246"/>
          </a:xfrm>
          <a:prstGeom prst="rect">
            <a:avLst/>
          </a:prstGeom>
          <a:ln w="25400">
            <a:solidFill>
              <a:schemeClr val="tx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tx1">
                    <a:lumMod val="75000"/>
                  </a:schemeClr>
                </a:solidFill>
              </a:rPr>
              <a:t>Boundary Organizations</a:t>
            </a:r>
            <a:endParaRPr lang="en-US" b="1" dirty="0">
              <a:solidFill>
                <a:schemeClr val="tx1">
                  <a:lumMod val="75000"/>
                </a:schemeClr>
              </a:solidFill>
            </a:endParaRPr>
          </a:p>
        </p:txBody>
      </p:sp>
      <p:sp>
        <p:nvSpPr>
          <p:cNvPr id="45" name="Rectangle 44"/>
          <p:cNvSpPr/>
          <p:nvPr/>
        </p:nvSpPr>
        <p:spPr>
          <a:xfrm>
            <a:off x="342912" y="4570484"/>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The Nature Conservancy</a:t>
            </a:r>
            <a:endParaRPr lang="en-US" sz="1600" b="1" dirty="0">
              <a:solidFill>
                <a:schemeClr val="tx1">
                  <a:lumMod val="50000"/>
                </a:schemeClr>
              </a:solidFill>
            </a:endParaRPr>
          </a:p>
        </p:txBody>
      </p:sp>
      <p:sp>
        <p:nvSpPr>
          <p:cNvPr id="46" name="Rectangle 45"/>
          <p:cNvSpPr/>
          <p:nvPr/>
        </p:nvSpPr>
        <p:spPr>
          <a:xfrm>
            <a:off x="342912" y="5384769"/>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 Fish and Wildlife Service</a:t>
            </a:r>
            <a:endParaRPr lang="en-US" sz="1600" b="1" dirty="0">
              <a:solidFill>
                <a:schemeClr val="tx1">
                  <a:lumMod val="50000"/>
                </a:schemeClr>
              </a:solidFill>
            </a:endParaRPr>
          </a:p>
        </p:txBody>
      </p:sp>
      <p:sp>
        <p:nvSpPr>
          <p:cNvPr id="47" name="Rectangle 46"/>
          <p:cNvSpPr/>
          <p:nvPr/>
        </p:nvSpPr>
        <p:spPr>
          <a:xfrm>
            <a:off x="6419244" y="4592082"/>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USDA Forest Service: </a:t>
            </a:r>
            <a:r>
              <a:rPr lang="en-US" sz="1600" b="1" dirty="0" err="1" smtClean="0">
                <a:solidFill>
                  <a:schemeClr val="tx1">
                    <a:lumMod val="50000"/>
                  </a:schemeClr>
                </a:solidFill>
              </a:rPr>
              <a:t>DeSoto</a:t>
            </a:r>
            <a:r>
              <a:rPr lang="en-US" sz="1600" b="1" dirty="0" smtClean="0">
                <a:solidFill>
                  <a:schemeClr val="tx1">
                    <a:lumMod val="50000"/>
                  </a:schemeClr>
                </a:solidFill>
              </a:rPr>
              <a:t> Ranger District</a:t>
            </a:r>
            <a:endParaRPr lang="en-US" sz="1600" b="1" dirty="0">
              <a:solidFill>
                <a:schemeClr val="tx1">
                  <a:lumMod val="50000"/>
                </a:schemeClr>
              </a:solidFill>
            </a:endParaRPr>
          </a:p>
        </p:txBody>
      </p:sp>
      <p:sp>
        <p:nvSpPr>
          <p:cNvPr id="48" name="Rectangle 47"/>
          <p:cNvSpPr/>
          <p:nvPr/>
        </p:nvSpPr>
        <p:spPr>
          <a:xfrm>
            <a:off x="6419244" y="5353316"/>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 Army Corp of Engineers</a:t>
            </a:r>
            <a:endParaRPr lang="en-US" sz="1600" b="1" dirty="0">
              <a:solidFill>
                <a:schemeClr val="tx1">
                  <a:lumMod val="50000"/>
                </a:schemeClr>
              </a:solidFill>
            </a:endParaRPr>
          </a:p>
        </p:txBody>
      </p:sp>
      <p:sp>
        <p:nvSpPr>
          <p:cNvPr id="49" name="Rectangle 48"/>
          <p:cNvSpPr/>
          <p:nvPr/>
        </p:nvSpPr>
        <p:spPr>
          <a:xfrm>
            <a:off x="3354023" y="4570483"/>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The Nature Conservancy</a:t>
            </a:r>
            <a:endParaRPr lang="en-US" sz="1600" b="1" dirty="0">
              <a:solidFill>
                <a:schemeClr val="tx1">
                  <a:lumMod val="50000"/>
                </a:schemeClr>
              </a:solidFill>
            </a:endParaRPr>
          </a:p>
        </p:txBody>
      </p:sp>
      <p:sp>
        <p:nvSpPr>
          <p:cNvPr id="50" name="Rectangle 49"/>
          <p:cNvSpPr/>
          <p:nvPr/>
        </p:nvSpPr>
        <p:spPr>
          <a:xfrm>
            <a:off x="3354024" y="5360538"/>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 Fish and Wildlife Service</a:t>
            </a:r>
            <a:endParaRPr lang="en-US" sz="1600" b="1" dirty="0">
              <a:solidFill>
                <a:schemeClr val="tx1">
                  <a:lumMod val="50000"/>
                </a:schemeClr>
              </a:solidFill>
            </a:endParaRPr>
          </a:p>
        </p:txBody>
      </p:sp>
      <p:cxnSp>
        <p:nvCxnSpPr>
          <p:cNvPr id="58" name="Straight Connector 57"/>
          <p:cNvCxnSpPr>
            <a:endCxn id="30" idx="0"/>
          </p:cNvCxnSpPr>
          <p:nvPr/>
        </p:nvCxnSpPr>
        <p:spPr>
          <a:xfrm>
            <a:off x="1639534" y="2930694"/>
            <a:ext cx="2452" cy="405908"/>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02011" y="2930694"/>
            <a:ext cx="2452" cy="405908"/>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32682" y="2930694"/>
            <a:ext cx="2452" cy="405908"/>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0" idx="2"/>
            <a:endCxn id="45" idx="0"/>
          </p:cNvCxnSpPr>
          <p:nvPr/>
        </p:nvCxnSpPr>
        <p:spPr>
          <a:xfrm flipH="1">
            <a:off x="1637083" y="3830848"/>
            <a:ext cx="4903" cy="739636"/>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4549882" y="3830848"/>
            <a:ext cx="4903" cy="739636"/>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7511830" y="3830847"/>
            <a:ext cx="4903" cy="739636"/>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75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Community Concerns</a:t>
            </a:r>
            <a:endParaRPr lang="en-US" dirty="0"/>
          </a:p>
        </p:txBody>
      </p:sp>
      <p:pic>
        <p:nvPicPr>
          <p:cNvPr id="6" name="Picture 5"/>
          <p:cNvPicPr>
            <a:picLocks noChangeAspect="1"/>
          </p:cNvPicPr>
          <p:nvPr/>
        </p:nvPicPr>
        <p:blipFill rotWithShape="1">
          <a:blip r:embed="rId3"/>
          <a:srcRect l="8356" t="29259" r="78940" b="46111"/>
          <a:stretch/>
        </p:blipFill>
        <p:spPr>
          <a:xfrm>
            <a:off x="4477795" y="7543"/>
            <a:ext cx="4666206" cy="337844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srcRect l="8944" t="26150" r="78871" b="47402"/>
          <a:stretch/>
        </p:blipFill>
        <p:spPr>
          <a:xfrm>
            <a:off x="4477795" y="3410347"/>
            <a:ext cx="4666206" cy="3447115"/>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sz="quarter" idx="11"/>
          </p:nvPr>
        </p:nvSpPr>
        <p:spPr>
          <a:xfrm>
            <a:off x="95794" y="2130551"/>
            <a:ext cx="4476206" cy="4453129"/>
          </a:xfrm>
        </p:spPr>
        <p:txBody>
          <a:bodyPr>
            <a:normAutofit/>
          </a:bodyPr>
          <a:lstStyle/>
          <a:p>
            <a:pPr marL="342900" indent="-342900">
              <a:spcBef>
                <a:spcPts val="200"/>
              </a:spcBef>
              <a:buClr>
                <a:schemeClr val="accent1"/>
              </a:buClr>
              <a:buFont typeface="Webdings" panose="05030102010509060703" pitchFamily="18" charset="2"/>
              <a:buChar char="4"/>
            </a:pPr>
            <a:r>
              <a:rPr lang="en-US" dirty="0"/>
              <a:t>Save the species from </a:t>
            </a:r>
            <a:r>
              <a:rPr lang="en-US" dirty="0" smtClean="0"/>
              <a:t>extinction</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Historically, inhabited the long leaf pine </a:t>
            </a:r>
            <a:r>
              <a:rPr lang="en-US" dirty="0" smtClean="0"/>
              <a:t>ecosystem</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Utilized </a:t>
            </a:r>
            <a:r>
              <a:rPr lang="en-US" dirty="0"/>
              <a:t>burrows from the gopher </a:t>
            </a:r>
            <a:r>
              <a:rPr lang="en-US" dirty="0" smtClean="0"/>
              <a:t>tortoise</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Breeding </a:t>
            </a:r>
            <a:r>
              <a:rPr lang="en-US" dirty="0"/>
              <a:t>sites are </a:t>
            </a:r>
            <a:r>
              <a:rPr lang="en-US" dirty="0" smtClean="0"/>
              <a:t>isolated</a:t>
            </a:r>
            <a:endParaRPr lang="en-US" dirty="0"/>
          </a:p>
        </p:txBody>
      </p:sp>
      <p:sp>
        <p:nvSpPr>
          <p:cNvPr id="5" name="Text Placeholder 4"/>
          <p:cNvSpPr>
            <a:spLocks noGrp="1"/>
          </p:cNvSpPr>
          <p:nvPr>
            <p:ph type="body" sz="quarter" idx="13"/>
          </p:nvPr>
        </p:nvSpPr>
        <p:spPr>
          <a:xfrm>
            <a:off x="4477794" y="6548906"/>
            <a:ext cx="2311094" cy="398206"/>
          </a:xfrm>
        </p:spPr>
        <p:txBody>
          <a:bodyPr>
            <a:normAutofit/>
          </a:bodyPr>
          <a:lstStyle/>
          <a:p>
            <a:r>
              <a:rPr lang="en-US" sz="1500" b="1" dirty="0" smtClean="0">
                <a:solidFill>
                  <a:schemeClr val="bg1"/>
                </a:solidFill>
              </a:rPr>
              <a:t>Credit: USFWS</a:t>
            </a:r>
            <a:endParaRPr lang="en-US" sz="1500" b="1" dirty="0">
              <a:solidFill>
                <a:schemeClr val="bg1"/>
              </a:solidFill>
            </a:endParaRPr>
          </a:p>
        </p:txBody>
      </p:sp>
      <p:sp>
        <p:nvSpPr>
          <p:cNvPr id="8" name="Text Placeholder 4"/>
          <p:cNvSpPr txBox="1">
            <a:spLocks/>
          </p:cNvSpPr>
          <p:nvPr/>
        </p:nvSpPr>
        <p:spPr>
          <a:xfrm>
            <a:off x="4441934" y="3076769"/>
            <a:ext cx="2311094" cy="3982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smtClean="0">
                <a:solidFill>
                  <a:schemeClr val="bg1"/>
                </a:solidFill>
              </a:rPr>
              <a:t>Credit: USFWS</a:t>
            </a:r>
            <a:endParaRPr lang="en-US" sz="1500" b="1" dirty="0">
              <a:solidFill>
                <a:schemeClr val="bg1"/>
              </a:solidFill>
            </a:endParaRPr>
          </a:p>
        </p:txBody>
      </p:sp>
    </p:spTree>
    <p:extLst>
      <p:ext uri="{BB962C8B-B14F-4D97-AF65-F5344CB8AC3E}">
        <p14:creationId xmlns:p14="http://schemas.microsoft.com/office/powerpoint/2010/main" val="3127504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58848" y="168352"/>
            <a:ext cx="3566160" cy="68362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Objective</a:t>
            </a:r>
          </a:p>
        </p:txBody>
      </p:sp>
      <p:sp>
        <p:nvSpPr>
          <p:cNvPr id="7" name="Text Placeholder 1"/>
          <p:cNvSpPr txBox="1">
            <a:spLocks/>
          </p:cNvSpPr>
          <p:nvPr/>
        </p:nvSpPr>
        <p:spPr>
          <a:xfrm>
            <a:off x="264695" y="983885"/>
            <a:ext cx="8590547" cy="11457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t>Utilize NASA Earth observation data to locate potential breeding sites suitable for the endangered dusky gopher frog</a:t>
            </a:r>
            <a:endParaRPr lang="en-US" sz="2400" dirty="0"/>
          </a:p>
        </p:txBody>
      </p:sp>
      <p:sp>
        <p:nvSpPr>
          <p:cNvPr id="5" name="Text Placeholder 4"/>
          <p:cNvSpPr>
            <a:spLocks noGrp="1"/>
          </p:cNvSpPr>
          <p:nvPr>
            <p:ph type="body" sz="quarter" idx="13"/>
          </p:nvPr>
        </p:nvSpPr>
        <p:spPr>
          <a:xfrm>
            <a:off x="1273369" y="6237837"/>
            <a:ext cx="3613355" cy="333292"/>
          </a:xfrm>
        </p:spPr>
        <p:txBody>
          <a:bodyPr>
            <a:normAutofit/>
          </a:bodyPr>
          <a:lstStyle/>
          <a:p>
            <a:r>
              <a:rPr lang="en-US" sz="1500" dirty="0" smtClean="0"/>
              <a:t>Credit: U.S. Fish &amp; Wildlife Service</a:t>
            </a:r>
            <a:endParaRPr lang="en-US" sz="1500" dirty="0"/>
          </a:p>
        </p:txBody>
      </p:sp>
      <p:pic>
        <p:nvPicPr>
          <p:cNvPr id="1026" name="Picture 2" descr="http://www.fws.gov/southeast/news/2010/images/gopherfr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906" y="2129589"/>
            <a:ext cx="6136123" cy="4108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982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980" y="127822"/>
            <a:ext cx="8416413" cy="925215"/>
          </a:xfrm>
        </p:spPr>
        <p:txBody>
          <a:bodyPr>
            <a:normAutofit/>
          </a:bodyPr>
          <a:lstStyle/>
          <a:p>
            <a:pPr algn="ctr"/>
            <a:r>
              <a:rPr lang="en-US" dirty="0" smtClean="0"/>
              <a:t>NASA Earth Observations</a:t>
            </a:r>
            <a:endParaRPr lang="en-US" dirty="0"/>
          </a:p>
        </p:txBody>
      </p:sp>
      <p:pic>
        <p:nvPicPr>
          <p:cNvPr id="14" name="Picture 13"/>
          <p:cNvPicPr>
            <a:picLocks noChangeAspect="1"/>
          </p:cNvPicPr>
          <p:nvPr/>
        </p:nvPicPr>
        <p:blipFill>
          <a:blip r:embed="rId3"/>
          <a:stretch>
            <a:fillRect/>
          </a:stretch>
        </p:blipFill>
        <p:spPr>
          <a:xfrm>
            <a:off x="1436053" y="1269341"/>
            <a:ext cx="2060048" cy="154998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5364845" y="3964179"/>
            <a:ext cx="1674582" cy="1846181"/>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a:stretch>
            <a:fillRect/>
          </a:stretch>
        </p:blipFill>
        <p:spPr>
          <a:xfrm>
            <a:off x="5364845" y="1392809"/>
            <a:ext cx="2011976" cy="164385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1642530" y="3176658"/>
            <a:ext cx="1453521" cy="369332"/>
          </a:xfrm>
          <a:prstGeom prst="rect">
            <a:avLst/>
          </a:prstGeom>
          <a:noFill/>
          <a:ln w="19050">
            <a:solidFill>
              <a:schemeClr val="accent1">
                <a:lumMod val="75000"/>
              </a:schemeClr>
            </a:solidFill>
          </a:ln>
        </p:spPr>
        <p:txBody>
          <a:bodyPr wrap="square" rtlCol="0">
            <a:spAutoFit/>
          </a:bodyPr>
          <a:lstStyle/>
          <a:p>
            <a:pPr algn="ctr"/>
            <a:r>
              <a:rPr lang="en-US" dirty="0" smtClean="0"/>
              <a:t>Terra </a:t>
            </a:r>
            <a:endParaRPr lang="en-US" dirty="0"/>
          </a:p>
        </p:txBody>
      </p:sp>
      <p:sp>
        <p:nvSpPr>
          <p:cNvPr id="17" name="TextBox 16"/>
          <p:cNvSpPr txBox="1"/>
          <p:nvPr/>
        </p:nvSpPr>
        <p:spPr>
          <a:xfrm>
            <a:off x="5590952" y="3235653"/>
            <a:ext cx="1337187" cy="369332"/>
          </a:xfrm>
          <a:prstGeom prst="rect">
            <a:avLst/>
          </a:prstGeom>
          <a:noFill/>
          <a:ln w="19050">
            <a:solidFill>
              <a:schemeClr val="accent1">
                <a:lumMod val="75000"/>
              </a:schemeClr>
            </a:solidFill>
          </a:ln>
        </p:spPr>
        <p:txBody>
          <a:bodyPr wrap="square" rtlCol="0">
            <a:spAutoFit/>
          </a:bodyPr>
          <a:lstStyle/>
          <a:p>
            <a:pPr algn="ctr"/>
            <a:r>
              <a:rPr lang="en-US" dirty="0" smtClean="0"/>
              <a:t>Landsat 8</a:t>
            </a:r>
            <a:endParaRPr lang="en-US" dirty="0"/>
          </a:p>
        </p:txBody>
      </p:sp>
      <p:sp>
        <p:nvSpPr>
          <p:cNvPr id="18" name="TextBox 17"/>
          <p:cNvSpPr txBox="1"/>
          <p:nvPr/>
        </p:nvSpPr>
        <p:spPr>
          <a:xfrm>
            <a:off x="1514995" y="5955980"/>
            <a:ext cx="1592827" cy="383458"/>
          </a:xfrm>
          <a:prstGeom prst="rect">
            <a:avLst/>
          </a:prstGeom>
          <a:noFill/>
          <a:ln w="19050">
            <a:solidFill>
              <a:schemeClr val="accent1">
                <a:lumMod val="75000"/>
              </a:schemeClr>
            </a:solidFill>
          </a:ln>
        </p:spPr>
        <p:txBody>
          <a:bodyPr wrap="square" rtlCol="0">
            <a:spAutoFit/>
          </a:bodyPr>
          <a:lstStyle/>
          <a:p>
            <a:pPr algn="ctr"/>
            <a:r>
              <a:rPr lang="en-US" dirty="0" smtClean="0"/>
              <a:t>Landsat 5</a:t>
            </a:r>
            <a:endParaRPr lang="en-US" dirty="0"/>
          </a:p>
        </p:txBody>
      </p:sp>
      <p:sp>
        <p:nvSpPr>
          <p:cNvPr id="22" name="TextBox 21"/>
          <p:cNvSpPr txBox="1"/>
          <p:nvPr/>
        </p:nvSpPr>
        <p:spPr>
          <a:xfrm>
            <a:off x="5397945" y="6020703"/>
            <a:ext cx="1986151" cy="383458"/>
          </a:xfrm>
          <a:prstGeom prst="rect">
            <a:avLst/>
          </a:prstGeom>
          <a:noFill/>
          <a:ln w="19050">
            <a:solidFill>
              <a:schemeClr val="accent1">
                <a:lumMod val="75000"/>
              </a:schemeClr>
            </a:solidFill>
          </a:ln>
        </p:spPr>
        <p:txBody>
          <a:bodyPr wrap="square" rtlCol="0">
            <a:spAutoFit/>
          </a:bodyPr>
          <a:lstStyle/>
          <a:p>
            <a:pPr algn="ctr"/>
            <a:r>
              <a:rPr lang="en-US" dirty="0" smtClean="0"/>
              <a:t>Space Shuttle</a:t>
            </a:r>
            <a:endParaRPr lang="en-US" dirty="0"/>
          </a:p>
        </p:txBody>
      </p:sp>
      <p:pic>
        <p:nvPicPr>
          <p:cNvPr id="19" name="Picture 6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2533" y="3964179"/>
            <a:ext cx="1465289" cy="174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4160</TotalTime>
  <Words>2615</Words>
  <Application>Microsoft Office PowerPoint</Application>
  <PresentationFormat>On-screen Show (4:3)</PresentationFormat>
  <Paragraphs>416</Paragraphs>
  <Slides>29</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Calibri</vt:lpstr>
      <vt:lpstr>Calibri Light</vt:lpstr>
      <vt:lpstr>Cambria Math</vt:lpstr>
      <vt:lpstr>Century Gothic</vt:lpstr>
      <vt:lpstr>Helvetica Neue</vt:lpstr>
      <vt:lpstr>Questrial</vt:lpstr>
      <vt:lpstr>Times New Roman</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REAHARD, ROSS R. (SSC-NASA)[SSAI DEVELOP]</cp:lastModifiedBy>
  <cp:revision>445</cp:revision>
  <dcterms:created xsi:type="dcterms:W3CDTF">2015-05-18T13:26:09Z</dcterms:created>
  <dcterms:modified xsi:type="dcterms:W3CDTF">2015-08-07T19:51:31Z</dcterms:modified>
</cp:coreProperties>
</file>