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Garamond" panose="02020404030301010803" pitchFamily="18" charset="0"/>
      <p:regular r:id="rId8"/>
      <p:bold r:id="rId9"/>
      <p:italic r:id="rId10"/>
      <p:boldItalic r:id="rId11"/>
    </p:embeddedFont>
    <p:embeddedFont>
      <p:font typeface="Webdings" pitchFamily="2" charset="2"/>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4" roundtripDataSignature="AMtx7mh+QjYYyd275FMNy01s3PASyzL6R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m,Hannah (EID)" initials="B(" lastIdx="7" clrIdx="0">
    <p:extLst>
      <p:ext uri="{19B8F6BF-5375-455C-9EA6-DF929625EA0E}">
        <p15:presenceInfo xmlns:p15="http://schemas.microsoft.com/office/powerpoint/2012/main" userId="S-1-5-21-299502267-746137067-1417001333-453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C7300"/>
    <a:srgbClr val="D7E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395" autoAdjust="0"/>
  </p:normalViewPr>
  <p:slideViewPr>
    <p:cSldViewPr snapToGrid="0">
      <p:cViewPr>
        <p:scale>
          <a:sx n="56" d="100"/>
          <a:sy n="56" d="100"/>
        </p:scale>
        <p:origin x="-10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commentAuthors" Target="commentAuthors.xml"/><Relationship Id="rId10" Type="http://schemas.openxmlformats.org/officeDocument/2006/relationships/font" Target="fonts/font7.fntdata"/><Relationship Id="rId19" Type="http://schemas.openxmlformats.org/officeDocument/2006/relationships/tableStyles" Target="tableStyles.xml"/><Relationship Id="rId4" Type="http://schemas.openxmlformats.org/officeDocument/2006/relationships/font" Target="fonts/font1.fntdata"/><Relationship Id="rId9" Type="http://schemas.openxmlformats.org/officeDocument/2006/relationships/font" Target="fonts/font6.fntdata"/><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5"/>
          <p:cNvSpPr/>
          <p:nvPr/>
        </p:nvSpPr>
        <p:spPr>
          <a:xfrm>
            <a:off x="914399" y="35661600"/>
            <a:ext cx="25603200" cy="415567"/>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5"/>
          <p:cNvSpPr/>
          <p:nvPr/>
        </p:nvSpPr>
        <p:spPr>
          <a:xfrm>
            <a:off x="893617" y="36126531"/>
            <a:ext cx="2564476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p:txBody>
      </p:sp>
      <p:sp>
        <p:nvSpPr>
          <p:cNvPr id="14" name="Google Shape;14;p5"/>
          <p:cNvSpPr/>
          <p:nvPr/>
        </p:nvSpPr>
        <p:spPr>
          <a:xfrm>
            <a:off x="914400" y="3662904"/>
            <a:ext cx="25623985" cy="260911"/>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5"/>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5"/>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3000"/>
              </a:spcBef>
              <a:spcAft>
                <a:spcPts val="0"/>
              </a:spcAft>
              <a:buClr>
                <a:srgbClr val="379CC3"/>
              </a:buClr>
              <a:buSzPts val="5400"/>
              <a:buNone/>
              <a:defRPr sz="5400" b="1">
                <a:solidFill>
                  <a:srgbClr val="379CC3"/>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5"/>
          <p:cNvPicPr preferRelativeResize="0"/>
          <p:nvPr/>
        </p:nvPicPr>
        <p:blipFill rotWithShape="1">
          <a:blip r:embed="rId3">
            <a:alphaModFix/>
          </a:blip>
          <a:srcRect/>
          <a:stretch/>
        </p:blipFill>
        <p:spPr>
          <a:xfrm>
            <a:off x="970533" y="891700"/>
            <a:ext cx="2508115" cy="2176272"/>
          </a:xfrm>
          <a:prstGeom prst="rect">
            <a:avLst/>
          </a:prstGeom>
          <a:noFill/>
          <a:ln>
            <a:noFill/>
          </a:ln>
        </p:spPr>
      </p:pic>
      <p:pic>
        <p:nvPicPr>
          <p:cNvPr id="18" name="Google Shape;18;p5"/>
          <p:cNvPicPr preferRelativeResize="0"/>
          <p:nvPr/>
        </p:nvPicPr>
        <p:blipFill rotWithShape="1">
          <a:blip r:embed="rId4">
            <a:alphaModFix/>
          </a:blip>
          <a:srcRect/>
          <a:stretch/>
        </p:blipFill>
        <p:spPr>
          <a:xfrm>
            <a:off x="914400" y="34529481"/>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normAutofit/>
          </a:bodyPr>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4"/>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4"/>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4"/>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6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36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36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36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36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36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36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36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12" name="Rectangle 11">
            <a:extLst>
              <a:ext uri="{FF2B5EF4-FFF2-40B4-BE49-F238E27FC236}">
                <a16:creationId xmlns:a16="http://schemas.microsoft.com/office/drawing/2014/main" id="{826AD561-D2F8-44BC-866E-7CE4EBD2967B}"/>
              </a:ext>
            </a:extLst>
          </p:cNvPr>
          <p:cNvSpPr/>
          <p:nvPr/>
        </p:nvSpPr>
        <p:spPr>
          <a:xfrm>
            <a:off x="930732" y="14476794"/>
            <a:ext cx="23281092" cy="119820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4;p1"/>
          <p:cNvSpPr txBox="1"/>
          <p:nvPr/>
        </p:nvSpPr>
        <p:spPr>
          <a:xfrm rot="-5400000">
            <a:off x="11045409" y="18369000"/>
            <a:ext cx="29222700" cy="1781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10000"/>
              <a:buFont typeface="Century Gothic"/>
              <a:buNone/>
            </a:pPr>
            <a:r>
              <a:rPr lang="en-US" sz="10000" b="1">
                <a:solidFill>
                  <a:srgbClr val="379CC3"/>
                </a:solidFill>
                <a:latin typeface="Century Gothic"/>
                <a:ea typeface="Century Gothic"/>
                <a:cs typeface="Century Gothic"/>
                <a:sym typeface="Century Gothic"/>
              </a:rPr>
              <a:t>Apostle Islands</a:t>
            </a:r>
            <a:r>
              <a:rPr lang="en-US" sz="10000" b="0" i="0" u="none" strike="noStrike" cap="none">
                <a:solidFill>
                  <a:srgbClr val="379CC3"/>
                </a:solidFill>
                <a:latin typeface="Century Gothic"/>
                <a:ea typeface="Century Gothic"/>
                <a:cs typeface="Century Gothic"/>
                <a:sym typeface="Century Gothic"/>
              </a:rPr>
              <a:t> Water Resources</a:t>
            </a:r>
            <a:endParaRPr/>
          </a:p>
        </p:txBody>
      </p:sp>
      <p:sp>
        <p:nvSpPr>
          <p:cNvPr id="25" name="Google Shape;25;p1"/>
          <p:cNvSpPr txBox="1"/>
          <p:nvPr/>
        </p:nvSpPr>
        <p:spPr>
          <a:xfrm>
            <a:off x="10698410" y="4918667"/>
            <a:ext cx="13533190" cy="4012770"/>
          </a:xfrm>
          <a:prstGeom prst="rect">
            <a:avLst/>
          </a:prstGeom>
          <a:noFill/>
          <a:ln>
            <a:noFill/>
          </a:ln>
        </p:spPr>
        <p:txBody>
          <a:bodyPr spcFirstLastPara="1" wrap="square" lIns="91425" tIns="45700" rIns="91425" bIns="45700" anchor="t" anchorCtr="0">
            <a:noAutofit/>
          </a:bodyPr>
          <a:lstStyle/>
          <a:p>
            <a:pPr marL="463550" lvl="0" indent="-514350">
              <a:spcBef>
                <a:spcPts val="600"/>
              </a:spcBef>
              <a:buClr>
                <a:srgbClr val="379CC3"/>
              </a:buClr>
              <a:buSzPts val="2600"/>
              <a:buFont typeface="Webdings" panose="05030102010509060703" pitchFamily="18" charset="2"/>
              <a:buChar char=""/>
            </a:pPr>
            <a:r>
              <a:rPr lang="en-US" sz="2600" b="1" dirty="0">
                <a:solidFill>
                  <a:srgbClr val="379CC3"/>
                </a:solidFill>
                <a:latin typeface="Garamond" panose="02020404030301010803" pitchFamily="18" charset="0"/>
              </a:rPr>
              <a:t>Assess </a:t>
            </a:r>
            <a:r>
              <a:rPr lang="en-US" sz="2600" dirty="0">
                <a:solidFill>
                  <a:srgbClr val="3F3F3F"/>
                </a:solidFill>
                <a:latin typeface="Garamond" panose="02020404030301010803" pitchFamily="18" charset="0"/>
              </a:rPr>
              <a:t>the feasibility of  monitoring sediment plume and algal bloom presence, extent, and duration using remote sensing in the Apostle Islands National Lakeshore</a:t>
            </a:r>
          </a:p>
          <a:p>
            <a:pPr marL="463550" lvl="0" indent="-514350">
              <a:spcBef>
                <a:spcPts val="600"/>
              </a:spcBef>
              <a:buClr>
                <a:srgbClr val="379CC3"/>
              </a:buClr>
              <a:buSzPts val="2600"/>
              <a:buFont typeface="Webdings" panose="05030102010509060703" pitchFamily="18" charset="2"/>
              <a:buChar char=""/>
            </a:pPr>
            <a:r>
              <a:rPr lang="en-US" sz="2600" b="1" dirty="0">
                <a:solidFill>
                  <a:srgbClr val="379CC3"/>
                </a:solidFill>
                <a:latin typeface="Garamond" panose="02020404030301010803" pitchFamily="18" charset="0"/>
              </a:rPr>
              <a:t>Determine </a:t>
            </a:r>
            <a:r>
              <a:rPr lang="en-US" sz="2600" dirty="0">
                <a:solidFill>
                  <a:srgbClr val="3F3F3F"/>
                </a:solidFill>
                <a:latin typeface="Garamond" panose="02020404030301010803" pitchFamily="18" charset="0"/>
              </a:rPr>
              <a:t>which ESA and NASA Earth Observing satellites are appropriate for monitoring sediment plumes and algal blooms</a:t>
            </a:r>
          </a:p>
          <a:p>
            <a:pPr marL="406400" lvl="0" indent="-457200">
              <a:spcBef>
                <a:spcPts val="600"/>
              </a:spcBef>
              <a:buClr>
                <a:srgbClr val="379CC3"/>
              </a:buClr>
              <a:buSzPts val="2600"/>
              <a:buFont typeface="Webdings" panose="05030102010509060703" pitchFamily="18" charset="2"/>
              <a:buChar char=""/>
            </a:pPr>
            <a:r>
              <a:rPr lang="en-US" sz="2600" b="1" dirty="0">
                <a:solidFill>
                  <a:srgbClr val="379CC3"/>
                </a:solidFill>
                <a:latin typeface="Garamond" panose="02020404030301010803" pitchFamily="18" charset="0"/>
              </a:rPr>
              <a:t>Analyze</a:t>
            </a:r>
            <a:r>
              <a:rPr lang="en-US" sz="2600" dirty="0">
                <a:solidFill>
                  <a:srgbClr val="379CC3"/>
                </a:solidFill>
                <a:latin typeface="Garamond" panose="02020404030301010803" pitchFamily="18" charset="0"/>
              </a:rPr>
              <a:t> </a:t>
            </a:r>
            <a:r>
              <a:rPr lang="en-US" sz="2600" dirty="0">
                <a:solidFill>
                  <a:srgbClr val="3F3F3F"/>
                </a:solidFill>
                <a:latin typeface="Garamond" panose="02020404030301010803" pitchFamily="18" charset="0"/>
              </a:rPr>
              <a:t>the most effective indices for remote detection of sediment plumes and algal blooms using transmissivity and chlorophyll-a as proxies for water quality</a:t>
            </a:r>
          </a:p>
          <a:p>
            <a:pPr marL="406400" lvl="0" indent="-457200">
              <a:spcBef>
                <a:spcPts val="600"/>
              </a:spcBef>
              <a:buClr>
                <a:srgbClr val="379CC3"/>
              </a:buClr>
              <a:buSzPts val="2600"/>
              <a:buFont typeface="Webdings" panose="05030102010509060703" pitchFamily="18" charset="2"/>
              <a:buChar char=""/>
            </a:pPr>
            <a:r>
              <a:rPr lang="en-US" sz="2600" b="1" dirty="0">
                <a:solidFill>
                  <a:srgbClr val="379CC3"/>
                </a:solidFill>
                <a:latin typeface="Garamond" panose="02020404030301010803" pitchFamily="18" charset="0"/>
              </a:rPr>
              <a:t>Apply</a:t>
            </a:r>
            <a:r>
              <a:rPr lang="en-US" sz="2600" dirty="0">
                <a:solidFill>
                  <a:srgbClr val="379CC3"/>
                </a:solidFill>
                <a:latin typeface="Garamond" panose="02020404030301010803" pitchFamily="18" charset="0"/>
              </a:rPr>
              <a:t> </a:t>
            </a:r>
            <a:r>
              <a:rPr lang="en-US" sz="2600" dirty="0">
                <a:solidFill>
                  <a:srgbClr val="3F3F3F"/>
                </a:solidFill>
                <a:latin typeface="Garamond" panose="02020404030301010803" pitchFamily="18" charset="0"/>
              </a:rPr>
              <a:t>top performing remote sensing indices to generate a model to map sediment plumes in the western arm of Lake Superior</a:t>
            </a:r>
          </a:p>
          <a:p>
            <a:pPr marL="406400" lvl="0" indent="-457200">
              <a:spcBef>
                <a:spcPts val="600"/>
              </a:spcBef>
              <a:buClr>
                <a:srgbClr val="379CC3"/>
              </a:buClr>
              <a:buSzPts val="2600"/>
              <a:buFont typeface="Webdings" panose="05030102010509060703" pitchFamily="18" charset="2"/>
              <a:buChar char=""/>
            </a:pPr>
            <a:endParaRPr sz="2700" b="1" dirty="0">
              <a:solidFill>
                <a:srgbClr val="379CC3"/>
              </a:solidFill>
              <a:latin typeface="Garamond"/>
              <a:ea typeface="Garamond"/>
              <a:cs typeface="Garamond"/>
              <a:sym typeface="Garamond"/>
            </a:endParaRPr>
          </a:p>
        </p:txBody>
      </p:sp>
      <p:sp>
        <p:nvSpPr>
          <p:cNvPr id="26" name="Google Shape;26;p1"/>
          <p:cNvSpPr txBox="1"/>
          <p:nvPr/>
        </p:nvSpPr>
        <p:spPr>
          <a:xfrm>
            <a:off x="10628190" y="4149167"/>
            <a:ext cx="31278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a:solidFill>
                  <a:srgbClr val="379CC3"/>
                </a:solidFill>
                <a:latin typeface="Century Gothic"/>
                <a:ea typeface="Century Gothic"/>
                <a:cs typeface="Century Gothic"/>
                <a:sym typeface="Century Gothic"/>
              </a:rPr>
              <a:t>Objectives</a:t>
            </a:r>
            <a:endParaRPr dirty="0"/>
          </a:p>
        </p:txBody>
      </p:sp>
      <p:sp>
        <p:nvSpPr>
          <p:cNvPr id="28" name="Google Shape;28;p1"/>
          <p:cNvSpPr txBox="1"/>
          <p:nvPr/>
        </p:nvSpPr>
        <p:spPr>
          <a:xfrm>
            <a:off x="18373327" y="8823955"/>
            <a:ext cx="52725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379CC3"/>
                </a:solidFill>
                <a:latin typeface="Century Gothic"/>
                <a:ea typeface="Century Gothic"/>
                <a:cs typeface="Century Gothic"/>
                <a:sym typeface="Century Gothic"/>
              </a:rPr>
              <a:t>Earth Observations</a:t>
            </a:r>
            <a:endParaRPr/>
          </a:p>
        </p:txBody>
      </p:sp>
      <p:sp>
        <p:nvSpPr>
          <p:cNvPr id="29" name="Google Shape;29;p1"/>
          <p:cNvSpPr txBox="1"/>
          <p:nvPr/>
        </p:nvSpPr>
        <p:spPr>
          <a:xfrm>
            <a:off x="949225" y="27247243"/>
            <a:ext cx="12199500" cy="2263800"/>
          </a:xfrm>
          <a:prstGeom prst="rect">
            <a:avLst/>
          </a:prstGeom>
          <a:noFill/>
          <a:ln>
            <a:noFill/>
          </a:ln>
        </p:spPr>
        <p:txBody>
          <a:bodyPr spcFirstLastPara="1" wrap="square" lIns="91425" tIns="45700" rIns="91425" bIns="45700" anchor="t" anchorCtr="0">
            <a:noAutofit/>
          </a:bodyPr>
          <a:lstStyle/>
          <a:p>
            <a:pPr marL="520700" lvl="0" indent="-457200" algn="l" rtl="0">
              <a:lnSpc>
                <a:spcPct val="100000"/>
              </a:lnSpc>
              <a:spcBef>
                <a:spcPts val="1000"/>
              </a:spcBef>
              <a:spcAft>
                <a:spcPts val="0"/>
              </a:spcAft>
              <a:buClr>
                <a:srgbClr val="379CC3"/>
              </a:buClr>
              <a:buSzPts val="2600"/>
              <a:buFont typeface="Webdings" panose="05030102010509060703" pitchFamily="18" charset="2"/>
              <a:buChar char="4"/>
            </a:pPr>
            <a:r>
              <a:rPr lang="en-US" sz="2600" dirty="0">
                <a:solidFill>
                  <a:srgbClr val="3F3F3F"/>
                </a:solidFill>
                <a:latin typeface="Garamond"/>
                <a:ea typeface="Garamond"/>
                <a:cs typeface="Garamond"/>
                <a:sym typeface="Garamond"/>
              </a:rPr>
              <a:t>High temporal resolution of satellite imagery is necessary for water quality remote sensing</a:t>
            </a:r>
            <a:endParaRPr sz="2600" dirty="0">
              <a:solidFill>
                <a:srgbClr val="3F3F3F"/>
              </a:solidFill>
              <a:latin typeface="Garamond"/>
              <a:ea typeface="Garamond"/>
              <a:cs typeface="Garamond"/>
              <a:sym typeface="Garamond"/>
            </a:endParaRPr>
          </a:p>
          <a:p>
            <a:pPr marL="52070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dirty="0">
                <a:latin typeface="Garamond"/>
                <a:ea typeface="Garamond"/>
                <a:cs typeface="Garamond"/>
                <a:sym typeface="Garamond"/>
              </a:rPr>
              <a:t>T</a:t>
            </a:r>
            <a:r>
              <a:rPr lang="en-US" sz="2600" dirty="0">
                <a:solidFill>
                  <a:srgbClr val="3F3F3F"/>
                </a:solidFill>
                <a:latin typeface="Garamond"/>
                <a:ea typeface="Garamond"/>
                <a:cs typeface="Garamond"/>
                <a:sym typeface="Garamond"/>
              </a:rPr>
              <a:t>he highest correlated plume index of satellite image to </a:t>
            </a:r>
            <a:r>
              <a:rPr lang="en-US" sz="2600" i="1" dirty="0">
                <a:solidFill>
                  <a:srgbClr val="3F3F3F"/>
                </a:solidFill>
                <a:latin typeface="Garamond"/>
                <a:ea typeface="Garamond"/>
                <a:cs typeface="Garamond"/>
                <a:sym typeface="Garamond"/>
              </a:rPr>
              <a:t>in situ</a:t>
            </a:r>
            <a:r>
              <a:rPr lang="en-US" sz="2600" dirty="0">
                <a:solidFill>
                  <a:srgbClr val="3F3F3F"/>
                </a:solidFill>
                <a:latin typeface="Garamond"/>
                <a:ea typeface="Garamond"/>
                <a:cs typeface="Garamond"/>
                <a:sym typeface="Garamond"/>
              </a:rPr>
              <a:t> transmissivity values was a polynomial equation of Aqua MODIS Band 1, or the red band</a:t>
            </a:r>
            <a:endParaRPr sz="2600" dirty="0">
              <a:solidFill>
                <a:srgbClr val="3F3F3F"/>
              </a:solidFill>
              <a:latin typeface="Garamond"/>
              <a:ea typeface="Garamond"/>
              <a:cs typeface="Garamond"/>
              <a:sym typeface="Garamond"/>
            </a:endParaRPr>
          </a:p>
          <a:p>
            <a:pPr marL="520700" lvl="0" indent="-457200" algn="l" rtl="0">
              <a:lnSpc>
                <a:spcPct val="100000"/>
              </a:lnSpc>
              <a:spcBef>
                <a:spcPts val="0"/>
              </a:spcBef>
              <a:spcAft>
                <a:spcPts val="0"/>
              </a:spcAft>
              <a:buClr>
                <a:srgbClr val="379CC3"/>
              </a:buClr>
              <a:buSzPts val="2600"/>
              <a:buFont typeface="Webdings" panose="05030102010509060703" pitchFamily="18" charset="2"/>
              <a:buChar char="4"/>
            </a:pPr>
            <a:r>
              <a:rPr lang="en-US" sz="2600" dirty="0">
                <a:solidFill>
                  <a:srgbClr val="3F3F3F"/>
                </a:solidFill>
                <a:latin typeface="Garamond"/>
                <a:ea typeface="Garamond"/>
                <a:cs typeface="Garamond"/>
                <a:sym typeface="Garamond"/>
              </a:rPr>
              <a:t>Sentinel-3 bands 8 and 12, or the red and NIR bands respectively, showed the most promise in detecting algal blooms based on a visual evaluation</a:t>
            </a:r>
          </a:p>
          <a:p>
            <a:pPr marL="520700" indent="-457200">
              <a:buClr>
                <a:srgbClr val="379CC3"/>
              </a:buClr>
              <a:buSzPts val="2600"/>
              <a:buFont typeface="Webdings" panose="05030102010509060703" pitchFamily="18" charset="2"/>
              <a:buChar char="4"/>
            </a:pPr>
            <a:r>
              <a:rPr lang="en-US" sz="2600" dirty="0">
                <a:solidFill>
                  <a:srgbClr val="3F3F3F"/>
                </a:solidFill>
                <a:latin typeface="Garamond" panose="02020404030301010803" pitchFamily="18" charset="0"/>
              </a:rPr>
              <a:t>Random Forest approach with multiple indices forms a model with the strongest predictive power</a:t>
            </a:r>
          </a:p>
          <a:p>
            <a:pPr marL="520700" lvl="0" indent="-457200" algn="l" rtl="0">
              <a:lnSpc>
                <a:spcPct val="100000"/>
              </a:lnSpc>
              <a:spcBef>
                <a:spcPts val="0"/>
              </a:spcBef>
              <a:spcAft>
                <a:spcPts val="0"/>
              </a:spcAft>
              <a:buClr>
                <a:srgbClr val="379CC3"/>
              </a:buClr>
              <a:buSzPts val="2600"/>
              <a:buFont typeface="Webdings" panose="05030102010509060703" pitchFamily="18" charset="2"/>
              <a:buChar char="4"/>
            </a:pPr>
            <a:endParaRPr sz="2600" dirty="0">
              <a:solidFill>
                <a:srgbClr val="3F3F3F"/>
              </a:solidFill>
              <a:latin typeface="Garamond"/>
              <a:ea typeface="Garamond"/>
              <a:cs typeface="Garamond"/>
              <a:sym typeface="Garamond"/>
            </a:endParaRPr>
          </a:p>
          <a:p>
            <a:pPr marL="457200" lvl="0" indent="0" algn="l" rtl="0">
              <a:lnSpc>
                <a:spcPct val="90000"/>
              </a:lnSpc>
              <a:spcBef>
                <a:spcPts val="1000"/>
              </a:spcBef>
              <a:spcAft>
                <a:spcPts val="0"/>
              </a:spcAft>
              <a:buNone/>
            </a:pPr>
            <a:endParaRPr sz="2600" dirty="0">
              <a:solidFill>
                <a:srgbClr val="3F3F3F"/>
              </a:solidFill>
              <a:latin typeface="Garamond"/>
              <a:ea typeface="Garamond"/>
              <a:cs typeface="Garamond"/>
              <a:sym typeface="Garamond"/>
            </a:endParaRPr>
          </a:p>
        </p:txBody>
      </p:sp>
      <p:sp>
        <p:nvSpPr>
          <p:cNvPr id="30" name="Google Shape;30;p1"/>
          <p:cNvSpPr txBox="1"/>
          <p:nvPr/>
        </p:nvSpPr>
        <p:spPr>
          <a:xfrm>
            <a:off x="991633" y="26570906"/>
            <a:ext cx="34869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Conclusions</a:t>
            </a:r>
            <a:endParaRPr dirty="0"/>
          </a:p>
        </p:txBody>
      </p:sp>
      <p:sp>
        <p:nvSpPr>
          <p:cNvPr id="31" name="Google Shape;31;p1"/>
          <p:cNvSpPr txBox="1"/>
          <p:nvPr/>
        </p:nvSpPr>
        <p:spPr>
          <a:xfrm>
            <a:off x="1339371" y="30929058"/>
            <a:ext cx="11119126" cy="4949866"/>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000"/>
              <a:buFont typeface="Arial"/>
              <a:buNone/>
            </a:pPr>
            <a:r>
              <a:rPr lang="en-US" sz="2400" b="1" i="1" dirty="0">
                <a:solidFill>
                  <a:srgbClr val="3F3F3F"/>
                </a:solidFill>
                <a:latin typeface="Garamond"/>
                <a:ea typeface="Garamond"/>
                <a:cs typeface="Garamond"/>
                <a:sym typeface="Garamond"/>
              </a:rPr>
              <a:t>A special thanks to everyone at the Fort Collins node for their support and guidance. </a:t>
            </a:r>
            <a:endParaRPr sz="2400" b="1" i="1" dirty="0">
              <a:solidFill>
                <a:srgbClr val="3F3F3F"/>
              </a:solidFill>
              <a:latin typeface="Garamond"/>
              <a:ea typeface="Garamond"/>
              <a:cs typeface="Garamond"/>
              <a:sym typeface="Garamond"/>
            </a:endParaRPr>
          </a:p>
          <a:p>
            <a:pPr marL="0" lvl="0" indent="0" algn="l" rtl="0">
              <a:lnSpc>
                <a:spcPct val="100000"/>
              </a:lnSpc>
              <a:spcBef>
                <a:spcPts val="0"/>
              </a:spcBef>
              <a:spcAft>
                <a:spcPts val="0"/>
              </a:spcAft>
              <a:buClr>
                <a:schemeClr val="dk1"/>
              </a:buClr>
              <a:buSzPts val="2000"/>
              <a:buFont typeface="Arial"/>
              <a:buNone/>
            </a:pPr>
            <a:r>
              <a:rPr lang="en-US" sz="2400" b="1" dirty="0">
                <a:solidFill>
                  <a:srgbClr val="3F3F3F"/>
                </a:solidFill>
                <a:latin typeface="Garamond"/>
                <a:ea typeface="Garamond"/>
                <a:cs typeface="Garamond"/>
                <a:sym typeface="Garamond"/>
              </a:rPr>
              <a:t>Dr. Paul Evangelista </a:t>
            </a:r>
            <a:r>
              <a:rPr lang="en-US" sz="2400" dirty="0">
                <a:solidFill>
                  <a:srgbClr val="3F3F3F"/>
                </a:solidFill>
                <a:latin typeface="Garamond"/>
                <a:ea typeface="Garamond"/>
                <a:cs typeface="Garamond"/>
                <a:sym typeface="Garamond"/>
              </a:rPr>
              <a:t>(Colorado State University, Natural Resource Ecology Laboratory)</a:t>
            </a:r>
            <a:endParaRPr sz="2400" dirty="0">
              <a:solidFill>
                <a:schemeClr val="dk1"/>
              </a:solidFill>
              <a:latin typeface="Garamond"/>
              <a:ea typeface="Garamond"/>
              <a:cs typeface="Garamond"/>
              <a:sym typeface="Garamond"/>
            </a:endParaRPr>
          </a:p>
          <a:p>
            <a:pPr marL="0" lvl="0" indent="0" algn="l" rtl="0">
              <a:lnSpc>
                <a:spcPct val="100000"/>
              </a:lnSpc>
              <a:spcBef>
                <a:spcPts val="0"/>
              </a:spcBef>
              <a:spcAft>
                <a:spcPts val="0"/>
              </a:spcAft>
              <a:buClr>
                <a:schemeClr val="dk1"/>
              </a:buClr>
              <a:buSzPts val="2000"/>
              <a:buFont typeface="Arial"/>
              <a:buNone/>
            </a:pPr>
            <a:r>
              <a:rPr lang="en-US" sz="2400" b="1" dirty="0">
                <a:solidFill>
                  <a:srgbClr val="3F3F3F"/>
                </a:solidFill>
                <a:latin typeface="Garamond"/>
                <a:ea typeface="Garamond"/>
                <a:cs typeface="Garamond"/>
                <a:sym typeface="Garamond"/>
              </a:rPr>
              <a:t>Dr. Catherine </a:t>
            </a:r>
            <a:r>
              <a:rPr lang="en-US" sz="2400" b="1" dirty="0" err="1">
                <a:solidFill>
                  <a:srgbClr val="3F3F3F"/>
                </a:solidFill>
                <a:latin typeface="Garamond"/>
                <a:ea typeface="Garamond"/>
                <a:cs typeface="Garamond"/>
                <a:sym typeface="Garamond"/>
              </a:rPr>
              <a:t>Jarnevich</a:t>
            </a:r>
            <a:r>
              <a:rPr lang="en-US" sz="2400" b="1" dirty="0">
                <a:solidFill>
                  <a:srgbClr val="3F3F3F"/>
                </a:solidFill>
                <a:latin typeface="Garamond"/>
                <a:ea typeface="Garamond"/>
                <a:cs typeface="Garamond"/>
                <a:sym typeface="Garamond"/>
              </a:rPr>
              <a:t> </a:t>
            </a:r>
            <a:r>
              <a:rPr lang="en-US" sz="2400" dirty="0">
                <a:solidFill>
                  <a:srgbClr val="3F3F3F"/>
                </a:solidFill>
                <a:latin typeface="Garamond"/>
                <a:ea typeface="Garamond"/>
                <a:cs typeface="Garamond"/>
                <a:sym typeface="Garamond"/>
              </a:rPr>
              <a:t>(United States Geological Survey – Fort Collins Science Center)</a:t>
            </a:r>
            <a:endParaRPr sz="2400" dirty="0">
              <a:solidFill>
                <a:schemeClr val="dk1"/>
              </a:solidFill>
              <a:latin typeface="Garamond"/>
              <a:ea typeface="Garamond"/>
              <a:cs typeface="Garamond"/>
              <a:sym typeface="Garamond"/>
            </a:endParaRPr>
          </a:p>
          <a:p>
            <a:pPr marL="0" lvl="0" indent="0" algn="l" rtl="0">
              <a:lnSpc>
                <a:spcPct val="100000"/>
              </a:lnSpc>
              <a:spcBef>
                <a:spcPts val="0"/>
              </a:spcBef>
              <a:spcAft>
                <a:spcPts val="0"/>
              </a:spcAft>
              <a:buClr>
                <a:schemeClr val="dk1"/>
              </a:buClr>
              <a:buSzPts val="2000"/>
              <a:buFont typeface="Arial"/>
              <a:buNone/>
            </a:pPr>
            <a:r>
              <a:rPr lang="en-US" sz="2400" b="1" dirty="0">
                <a:solidFill>
                  <a:srgbClr val="3F3F3F"/>
                </a:solidFill>
                <a:latin typeface="Garamond"/>
                <a:ea typeface="Garamond"/>
                <a:cs typeface="Garamond"/>
                <a:sym typeface="Garamond"/>
              </a:rPr>
              <a:t>Nicholas Young </a:t>
            </a:r>
            <a:r>
              <a:rPr lang="en-US" sz="2400" dirty="0">
                <a:solidFill>
                  <a:srgbClr val="3F3F3F"/>
                </a:solidFill>
                <a:latin typeface="Garamond"/>
                <a:ea typeface="Garamond"/>
                <a:cs typeface="Garamond"/>
                <a:sym typeface="Garamond"/>
              </a:rPr>
              <a:t>(Colorado State University, Natural Resource Ecology Laboratory)</a:t>
            </a:r>
            <a:endParaRPr sz="2400" dirty="0">
              <a:solidFill>
                <a:srgbClr val="3F3F3F"/>
              </a:solidFill>
              <a:latin typeface="Garamond"/>
              <a:ea typeface="Garamond"/>
              <a:cs typeface="Garamond"/>
              <a:sym typeface="Garamond"/>
            </a:endParaRPr>
          </a:p>
          <a:p>
            <a:pPr marL="0" lvl="0" indent="0" algn="l" rtl="0">
              <a:lnSpc>
                <a:spcPct val="100000"/>
              </a:lnSpc>
              <a:spcBef>
                <a:spcPts val="0"/>
              </a:spcBef>
              <a:spcAft>
                <a:spcPts val="0"/>
              </a:spcAft>
              <a:buClr>
                <a:schemeClr val="dk1"/>
              </a:buClr>
              <a:buSzPts val="2000"/>
              <a:buFont typeface="Arial"/>
              <a:buNone/>
            </a:pPr>
            <a:r>
              <a:rPr lang="en-US" sz="2400" b="1" dirty="0">
                <a:solidFill>
                  <a:srgbClr val="3F3F3F"/>
                </a:solidFill>
                <a:latin typeface="Garamond"/>
                <a:ea typeface="Garamond"/>
                <a:cs typeface="Garamond"/>
                <a:sym typeface="Garamond"/>
              </a:rPr>
              <a:t>Tony Vorster </a:t>
            </a:r>
            <a:r>
              <a:rPr lang="en-US" sz="2400" dirty="0">
                <a:solidFill>
                  <a:srgbClr val="3F3F3F"/>
                </a:solidFill>
                <a:latin typeface="Garamond"/>
                <a:ea typeface="Garamond"/>
                <a:cs typeface="Garamond"/>
                <a:sym typeface="Garamond"/>
              </a:rPr>
              <a:t>(Colorado State University, Natural Resource Ecology Laboratory)</a:t>
            </a:r>
            <a:endParaRPr sz="2400" dirty="0">
              <a:solidFill>
                <a:srgbClr val="3F3F3F"/>
              </a:solidFill>
              <a:latin typeface="Garamond"/>
              <a:ea typeface="Garamond"/>
              <a:cs typeface="Garamond"/>
              <a:sym typeface="Garamond"/>
            </a:endParaRPr>
          </a:p>
          <a:p>
            <a:pPr marL="0" lvl="0" indent="0" algn="l" rtl="0">
              <a:lnSpc>
                <a:spcPct val="100000"/>
              </a:lnSpc>
              <a:spcBef>
                <a:spcPts val="0"/>
              </a:spcBef>
              <a:spcAft>
                <a:spcPts val="0"/>
              </a:spcAft>
              <a:buClr>
                <a:schemeClr val="dk1"/>
              </a:buClr>
              <a:buSzPts val="2000"/>
              <a:buFont typeface="Arial"/>
              <a:buNone/>
            </a:pPr>
            <a:r>
              <a:rPr lang="en-US" sz="2400" b="1" dirty="0" err="1">
                <a:solidFill>
                  <a:srgbClr val="3F3F3F"/>
                </a:solidFill>
                <a:latin typeface="Garamond"/>
                <a:ea typeface="Garamond"/>
                <a:cs typeface="Garamond"/>
                <a:sym typeface="Garamond"/>
              </a:rPr>
              <a:t>Peder</a:t>
            </a:r>
            <a:r>
              <a:rPr lang="en-US" sz="2400" b="1" dirty="0">
                <a:solidFill>
                  <a:srgbClr val="3F3F3F"/>
                </a:solidFill>
                <a:latin typeface="Garamond"/>
                <a:ea typeface="Garamond"/>
                <a:cs typeface="Garamond"/>
                <a:sym typeface="Garamond"/>
              </a:rPr>
              <a:t> </a:t>
            </a:r>
            <a:r>
              <a:rPr lang="en-US" sz="2400" b="1" dirty="0" err="1">
                <a:solidFill>
                  <a:srgbClr val="3F3F3F"/>
                </a:solidFill>
                <a:latin typeface="Garamond"/>
                <a:ea typeface="Garamond"/>
                <a:cs typeface="Garamond"/>
                <a:sym typeface="Garamond"/>
              </a:rPr>
              <a:t>Engelstad</a:t>
            </a:r>
            <a:r>
              <a:rPr lang="en-US" sz="2400" b="1" dirty="0">
                <a:solidFill>
                  <a:srgbClr val="3F3F3F"/>
                </a:solidFill>
                <a:latin typeface="Garamond"/>
                <a:ea typeface="Garamond"/>
                <a:cs typeface="Garamond"/>
                <a:sym typeface="Garamond"/>
              </a:rPr>
              <a:t> </a:t>
            </a:r>
            <a:r>
              <a:rPr lang="en-US" sz="2400" dirty="0">
                <a:solidFill>
                  <a:srgbClr val="3F3F3F"/>
                </a:solidFill>
                <a:latin typeface="Garamond"/>
                <a:ea typeface="Garamond"/>
                <a:cs typeface="Garamond"/>
                <a:sym typeface="Garamond"/>
              </a:rPr>
              <a:t>(Colorado State University, Natural Resource Ecology Laboratory)</a:t>
            </a:r>
            <a:endParaRPr sz="2400" dirty="0">
              <a:solidFill>
                <a:srgbClr val="3F3F3F"/>
              </a:solidFill>
              <a:latin typeface="Garamond"/>
              <a:ea typeface="Garamond"/>
              <a:cs typeface="Garamond"/>
              <a:sym typeface="Garamond"/>
            </a:endParaRPr>
          </a:p>
          <a:p>
            <a:pPr marL="0" lvl="0" indent="0" algn="l" rtl="0">
              <a:lnSpc>
                <a:spcPct val="100000"/>
              </a:lnSpc>
              <a:spcBef>
                <a:spcPts val="0"/>
              </a:spcBef>
              <a:spcAft>
                <a:spcPts val="0"/>
              </a:spcAft>
              <a:buClr>
                <a:srgbClr val="3F3F3F"/>
              </a:buClr>
              <a:buSzPts val="2200"/>
              <a:buFont typeface="Arial"/>
              <a:buNone/>
            </a:pPr>
            <a:r>
              <a:rPr lang="en-US" sz="2400" b="1" dirty="0">
                <a:solidFill>
                  <a:srgbClr val="3F3F3F"/>
                </a:solidFill>
                <a:latin typeface="Garamond"/>
                <a:ea typeface="Garamond"/>
                <a:cs typeface="Garamond"/>
                <a:sym typeface="Garamond"/>
              </a:rPr>
              <a:t>Kristen Dennis </a:t>
            </a:r>
            <a:r>
              <a:rPr lang="en-US" sz="2400" dirty="0">
                <a:solidFill>
                  <a:srgbClr val="3F3F3F"/>
                </a:solidFill>
                <a:latin typeface="Garamond"/>
                <a:ea typeface="Garamond"/>
                <a:cs typeface="Garamond"/>
                <a:sym typeface="Garamond"/>
              </a:rPr>
              <a:t>(NASA DEVELOP, Fellow)</a:t>
            </a:r>
            <a:r>
              <a:rPr lang="en-US" sz="2400" dirty="0">
                <a:latin typeface="Garamond" panose="02020404030301010803" pitchFamily="18" charset="0"/>
              </a:rPr>
              <a:t>.</a:t>
            </a:r>
          </a:p>
          <a:p>
            <a:br>
              <a:rPr lang="en-US" sz="1600" dirty="0">
                <a:latin typeface="Garamond" panose="02020404030301010803" pitchFamily="18" charset="0"/>
              </a:rPr>
            </a:br>
            <a:endParaRPr sz="1600" dirty="0">
              <a:solidFill>
                <a:srgbClr val="3F3F3F"/>
              </a:solidFill>
              <a:latin typeface="Garamond" panose="02020404030301010803" pitchFamily="18" charset="0"/>
              <a:ea typeface="Garamond"/>
              <a:cs typeface="Garamond"/>
              <a:sym typeface="Garamond"/>
            </a:endParaRPr>
          </a:p>
        </p:txBody>
      </p:sp>
      <p:sp>
        <p:nvSpPr>
          <p:cNvPr id="32" name="Google Shape;32;p1"/>
          <p:cNvSpPr txBox="1"/>
          <p:nvPr/>
        </p:nvSpPr>
        <p:spPr>
          <a:xfrm>
            <a:off x="930732" y="30255438"/>
            <a:ext cx="56877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Acknowledgements</a:t>
            </a:r>
            <a:endParaRPr dirty="0"/>
          </a:p>
        </p:txBody>
      </p:sp>
      <p:sp>
        <p:nvSpPr>
          <p:cNvPr id="33" name="Google Shape;33;p1"/>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normAutofit fontScale="92500" lnSpcReduction="10000"/>
          </a:bodyPr>
          <a:lstStyle/>
          <a:p>
            <a:pPr marL="0" lvl="0" indent="0" rtl="0">
              <a:lnSpc>
                <a:spcPct val="90000"/>
              </a:lnSpc>
              <a:spcBef>
                <a:spcPts val="0"/>
              </a:spcBef>
              <a:spcAft>
                <a:spcPts val="0"/>
              </a:spcAft>
              <a:buClr>
                <a:srgbClr val="379CC3"/>
              </a:buClr>
              <a:buSzPts val="5400"/>
              <a:buNone/>
            </a:pPr>
            <a:r>
              <a:rPr lang="en-US" sz="6000" dirty="0"/>
              <a:t>Mapping Sediment Plumes and Algal Blooms using Earth Observations at the Apostle Islands National Lakeshore</a:t>
            </a:r>
            <a:endParaRPr sz="6000" dirty="0"/>
          </a:p>
        </p:txBody>
      </p:sp>
      <p:sp>
        <p:nvSpPr>
          <p:cNvPr id="34" name="Google Shape;34;p1"/>
          <p:cNvSpPr txBox="1"/>
          <p:nvPr/>
        </p:nvSpPr>
        <p:spPr>
          <a:xfrm>
            <a:off x="14592300" y="34594800"/>
            <a:ext cx="11925301"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79CC3"/>
              </a:buClr>
              <a:buSzPts val="5200"/>
              <a:buFont typeface="Arial"/>
              <a:buNone/>
            </a:pPr>
            <a:r>
              <a:rPr lang="en-US" sz="5200" b="0" u="none">
                <a:solidFill>
                  <a:srgbClr val="379CC3"/>
                </a:solidFill>
                <a:latin typeface="Century Gothic"/>
                <a:ea typeface="Century Gothic"/>
                <a:cs typeface="Century Gothic"/>
                <a:sym typeface="Century Gothic"/>
              </a:rPr>
              <a:t> </a:t>
            </a:r>
            <a:r>
              <a:rPr lang="en-US" sz="5200">
                <a:solidFill>
                  <a:srgbClr val="379CC3"/>
                </a:solidFill>
                <a:latin typeface="Century Gothic"/>
                <a:ea typeface="Century Gothic"/>
                <a:cs typeface="Century Gothic"/>
                <a:sym typeface="Century Gothic"/>
              </a:rPr>
              <a:t>Colorado</a:t>
            </a:r>
            <a:r>
              <a:rPr lang="en-US" sz="5200" b="0" u="none">
                <a:solidFill>
                  <a:srgbClr val="379CC3"/>
                </a:solidFill>
                <a:latin typeface="Century Gothic"/>
                <a:ea typeface="Century Gothic"/>
                <a:cs typeface="Century Gothic"/>
                <a:sym typeface="Century Gothic"/>
              </a:rPr>
              <a:t> – </a:t>
            </a:r>
            <a:r>
              <a:rPr lang="en-US" sz="5200">
                <a:solidFill>
                  <a:srgbClr val="379CC3"/>
                </a:solidFill>
                <a:latin typeface="Century Gothic"/>
                <a:ea typeface="Century Gothic"/>
                <a:cs typeface="Century Gothic"/>
                <a:sym typeface="Century Gothic"/>
              </a:rPr>
              <a:t>Fort Collins</a:t>
            </a:r>
            <a:r>
              <a:rPr lang="en-US" sz="5200" b="0" u="none">
                <a:solidFill>
                  <a:srgbClr val="379CC3"/>
                </a:solidFill>
                <a:latin typeface="Century Gothic"/>
                <a:ea typeface="Century Gothic"/>
                <a:cs typeface="Century Gothic"/>
                <a:sym typeface="Century Gothic"/>
              </a:rPr>
              <a:t> | Fall 2019</a:t>
            </a:r>
            <a:endParaRPr/>
          </a:p>
        </p:txBody>
      </p:sp>
      <p:sp>
        <p:nvSpPr>
          <p:cNvPr id="35" name="Google Shape;35;p1"/>
          <p:cNvSpPr txBox="1"/>
          <p:nvPr/>
        </p:nvSpPr>
        <p:spPr>
          <a:xfrm>
            <a:off x="908100" y="4818275"/>
            <a:ext cx="9393900" cy="9618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600" dirty="0">
                <a:solidFill>
                  <a:schemeClr val="dk1"/>
                </a:solidFill>
                <a:latin typeface="Garamond"/>
                <a:ea typeface="Garamond"/>
                <a:cs typeface="Garamond"/>
                <a:sym typeface="Garamond"/>
              </a:rPr>
              <a:t>Perceived increases in the occurrence of sediment plumes and algal blooms following storm events have raised concerns about water quality within western Lake Superior. Increases in algal productivity and suspended sediment concentration may have negative impacts on wildlife, human health, and recreation. Altering phenomena are of critical concern for the Water Resources Division of the National Park Service (NPS). Researchers at the NPS and the University of Minnesota Duluth, Large Lakes Observatory (UMD LLO) first identified algal blooms in western Lake Superior in 2012. They currently only incorporate Moderate Resolution Imaging Spectroradiometer (MODIS) Earth observations in a limited capacity, but to this point have not been utilizing MODIS in conjunction with</a:t>
            </a:r>
            <a:r>
              <a:rPr lang="en-US" sz="2600" i="1" dirty="0">
                <a:solidFill>
                  <a:schemeClr val="dk1"/>
                </a:solidFill>
                <a:latin typeface="Garamond"/>
                <a:ea typeface="Garamond"/>
                <a:cs typeface="Garamond"/>
                <a:sym typeface="Garamond"/>
              </a:rPr>
              <a:t> in situ </a:t>
            </a:r>
            <a:r>
              <a:rPr lang="en-US" sz="2600" dirty="0">
                <a:solidFill>
                  <a:schemeClr val="dk1"/>
                </a:solidFill>
                <a:latin typeface="Garamond"/>
                <a:ea typeface="Garamond"/>
                <a:cs typeface="Garamond"/>
                <a:sym typeface="Garamond"/>
              </a:rPr>
              <a:t>data. The Apostle Islands Water Resources team partnered with the NPS and UMD LLO to develop a methodology utilizing Aqua MODIS, Terra MODIS, and Sentinel-3 Ocean and Land </a:t>
            </a:r>
            <a:r>
              <a:rPr lang="en-US" sz="2600" dirty="0" err="1">
                <a:solidFill>
                  <a:schemeClr val="dk1"/>
                </a:solidFill>
                <a:latin typeface="Garamond"/>
                <a:ea typeface="Garamond"/>
                <a:cs typeface="Garamond"/>
                <a:sym typeface="Garamond"/>
              </a:rPr>
              <a:t>Colour</a:t>
            </a:r>
            <a:r>
              <a:rPr lang="en-US" sz="2600" dirty="0">
                <a:solidFill>
                  <a:schemeClr val="dk1"/>
                </a:solidFill>
                <a:latin typeface="Garamond"/>
                <a:ea typeface="Garamond"/>
                <a:cs typeface="Garamond"/>
                <a:sym typeface="Garamond"/>
              </a:rPr>
              <a:t> Instrument (OLCI) observations to better understand the dynamics of sediment plumes and algal blooms within western Lake Superior during summer months (June to August) from 2011 to 2019. Results indicated success in incorporation of remote sensing technology for the detection of sediment plumes and the potential for the remote detection of algal blooms with expanded field data collection. The use of Earth observations will aid project partners in implementing effective mitigation strategies and improving public communication surrounding issues of water quality within the Apostle Islands National Lakeshore.</a:t>
            </a:r>
            <a:endParaRPr sz="2600" dirty="0">
              <a:solidFill>
                <a:schemeClr val="dk1"/>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endParaRPr sz="2600" dirty="0">
              <a:solidFill>
                <a:srgbClr val="3F3F3F"/>
              </a:solidFill>
              <a:latin typeface="Garamond"/>
              <a:ea typeface="Garamond"/>
              <a:cs typeface="Garamond"/>
              <a:sym typeface="Garamond"/>
            </a:endParaRPr>
          </a:p>
        </p:txBody>
      </p:sp>
      <p:sp>
        <p:nvSpPr>
          <p:cNvPr id="36" name="Google Shape;36;p1"/>
          <p:cNvSpPr txBox="1"/>
          <p:nvPr/>
        </p:nvSpPr>
        <p:spPr>
          <a:xfrm>
            <a:off x="914399" y="4149177"/>
            <a:ext cx="24753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Abstract</a:t>
            </a:r>
            <a:endParaRPr dirty="0"/>
          </a:p>
        </p:txBody>
      </p:sp>
      <p:grpSp>
        <p:nvGrpSpPr>
          <p:cNvPr id="37" name="Google Shape;37;p1"/>
          <p:cNvGrpSpPr/>
          <p:nvPr/>
        </p:nvGrpSpPr>
        <p:grpSpPr>
          <a:xfrm>
            <a:off x="18362996" y="9862512"/>
            <a:ext cx="9204579" cy="3530134"/>
            <a:chOff x="12801599" y="10034618"/>
            <a:chExt cx="11430000" cy="5096931"/>
          </a:xfrm>
        </p:grpSpPr>
        <p:sp>
          <p:nvSpPr>
            <p:cNvPr id="38" name="Google Shape;38;p1"/>
            <p:cNvSpPr txBox="1"/>
            <p:nvPr/>
          </p:nvSpPr>
          <p:spPr>
            <a:xfrm>
              <a:off x="12801599" y="10034618"/>
              <a:ext cx="11430000" cy="16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700"/>
                <a:buFont typeface="Arial"/>
                <a:buNone/>
              </a:pPr>
              <a:endParaRPr/>
            </a:p>
          </p:txBody>
        </p:sp>
        <p:pic>
          <p:nvPicPr>
            <p:cNvPr id="39" name="Google Shape;39;p1"/>
            <p:cNvPicPr preferRelativeResize="0"/>
            <p:nvPr/>
          </p:nvPicPr>
          <p:blipFill>
            <a:blip r:embed="rId3">
              <a:alphaModFix/>
            </a:blip>
            <a:stretch>
              <a:fillRect/>
            </a:stretch>
          </p:blipFill>
          <p:spPr>
            <a:xfrm>
              <a:off x="12877212" y="10091325"/>
              <a:ext cx="2381850" cy="1793000"/>
            </a:xfrm>
            <a:prstGeom prst="rect">
              <a:avLst/>
            </a:prstGeom>
            <a:noFill/>
            <a:ln>
              <a:noFill/>
            </a:ln>
          </p:spPr>
        </p:pic>
        <p:sp>
          <p:nvSpPr>
            <p:cNvPr id="40" name="Google Shape;40;p1"/>
            <p:cNvSpPr txBox="1"/>
            <p:nvPr/>
          </p:nvSpPr>
          <p:spPr>
            <a:xfrm>
              <a:off x="13239761" y="11966025"/>
              <a:ext cx="2381700" cy="6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Garamond"/>
                  <a:ea typeface="Garamond"/>
                  <a:cs typeface="Garamond"/>
                  <a:sym typeface="Garamond"/>
                </a:rPr>
                <a:t>Terra MODIS</a:t>
              </a:r>
              <a:endParaRPr sz="2600">
                <a:latin typeface="Garamond"/>
                <a:ea typeface="Garamond"/>
                <a:cs typeface="Garamond"/>
                <a:sym typeface="Garamond"/>
              </a:endParaRPr>
            </a:p>
          </p:txBody>
        </p:sp>
        <p:pic>
          <p:nvPicPr>
            <p:cNvPr id="41" name="Google Shape;41;p1"/>
            <p:cNvPicPr preferRelativeResize="0"/>
            <p:nvPr/>
          </p:nvPicPr>
          <p:blipFill>
            <a:blip r:embed="rId4">
              <a:alphaModFix/>
            </a:blip>
            <a:stretch>
              <a:fillRect/>
            </a:stretch>
          </p:blipFill>
          <p:spPr>
            <a:xfrm>
              <a:off x="16476864" y="10074453"/>
              <a:ext cx="3486852" cy="1826725"/>
            </a:xfrm>
            <a:prstGeom prst="rect">
              <a:avLst/>
            </a:prstGeom>
            <a:noFill/>
            <a:ln>
              <a:noFill/>
            </a:ln>
          </p:spPr>
        </p:pic>
        <p:sp>
          <p:nvSpPr>
            <p:cNvPr id="42" name="Google Shape;42;p1"/>
            <p:cNvSpPr txBox="1"/>
            <p:nvPr/>
          </p:nvSpPr>
          <p:spPr>
            <a:xfrm>
              <a:off x="16476844" y="11966031"/>
              <a:ext cx="2231400" cy="6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Garamond"/>
                  <a:ea typeface="Garamond"/>
                  <a:cs typeface="Garamond"/>
                  <a:sym typeface="Garamond"/>
                </a:rPr>
                <a:t>Aqua MODIS</a:t>
              </a:r>
              <a:endParaRPr sz="2600">
                <a:latin typeface="Garamond"/>
                <a:ea typeface="Garamond"/>
                <a:cs typeface="Garamond"/>
                <a:sym typeface="Garamond"/>
              </a:endParaRPr>
            </a:p>
          </p:txBody>
        </p:sp>
        <p:pic>
          <p:nvPicPr>
            <p:cNvPr id="43" name="Google Shape;43;p1"/>
            <p:cNvPicPr preferRelativeResize="0"/>
            <p:nvPr/>
          </p:nvPicPr>
          <p:blipFill>
            <a:blip r:embed="rId5">
              <a:alphaModFix/>
            </a:blip>
            <a:stretch>
              <a:fillRect/>
            </a:stretch>
          </p:blipFill>
          <p:spPr>
            <a:xfrm>
              <a:off x="13720083" y="13425829"/>
              <a:ext cx="3849123" cy="1705720"/>
            </a:xfrm>
            <a:prstGeom prst="rect">
              <a:avLst/>
            </a:prstGeom>
            <a:noFill/>
            <a:ln>
              <a:noFill/>
            </a:ln>
          </p:spPr>
        </p:pic>
      </p:grpSp>
      <p:sp>
        <p:nvSpPr>
          <p:cNvPr id="44" name="Google Shape;44;p1"/>
          <p:cNvSpPr txBox="1"/>
          <p:nvPr/>
        </p:nvSpPr>
        <p:spPr>
          <a:xfrm>
            <a:off x="19750164" y="13768589"/>
            <a:ext cx="2518800" cy="3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Garamond"/>
                <a:ea typeface="Garamond"/>
                <a:cs typeface="Garamond"/>
                <a:sym typeface="Garamond"/>
              </a:rPr>
              <a:t>Sentinel-3 OLCI</a:t>
            </a:r>
            <a:endParaRPr sz="2600">
              <a:latin typeface="Garamond"/>
              <a:ea typeface="Garamond"/>
              <a:cs typeface="Garamond"/>
              <a:sym typeface="Garamond"/>
            </a:endParaRPr>
          </a:p>
        </p:txBody>
      </p:sp>
      <p:grpSp>
        <p:nvGrpSpPr>
          <p:cNvPr id="45" name="Google Shape;45;p1"/>
          <p:cNvGrpSpPr/>
          <p:nvPr/>
        </p:nvGrpSpPr>
        <p:grpSpPr>
          <a:xfrm>
            <a:off x="12321873" y="29388377"/>
            <a:ext cx="12199402" cy="3995918"/>
            <a:chOff x="12350223" y="29305009"/>
            <a:chExt cx="12199402" cy="3995918"/>
          </a:xfrm>
        </p:grpSpPr>
        <p:sp>
          <p:nvSpPr>
            <p:cNvPr id="46" name="Google Shape;46;p1"/>
            <p:cNvSpPr txBox="1"/>
            <p:nvPr/>
          </p:nvSpPr>
          <p:spPr>
            <a:xfrm>
              <a:off x="12808366" y="29305009"/>
              <a:ext cx="4542600" cy="7695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Team Members</a:t>
              </a:r>
              <a:endParaRPr dirty="0"/>
            </a:p>
          </p:txBody>
        </p:sp>
        <p:grpSp>
          <p:nvGrpSpPr>
            <p:cNvPr id="47" name="Google Shape;47;p1"/>
            <p:cNvGrpSpPr/>
            <p:nvPr/>
          </p:nvGrpSpPr>
          <p:grpSpPr>
            <a:xfrm>
              <a:off x="12350223" y="30212569"/>
              <a:ext cx="2834640" cy="3088358"/>
              <a:chOff x="12350223" y="30212569"/>
              <a:chExt cx="2834640" cy="3088358"/>
            </a:xfrm>
          </p:grpSpPr>
          <p:pic>
            <p:nvPicPr>
              <p:cNvPr id="48" name="Google Shape;48;p1"/>
              <p:cNvPicPr preferRelativeResize="0"/>
              <p:nvPr/>
            </p:nvPicPr>
            <p:blipFill rotWithShape="1">
              <a:blip r:embed="rId6">
                <a:alphaModFix/>
              </a:blip>
              <a:srcRect/>
              <a:stretch/>
            </p:blipFill>
            <p:spPr>
              <a:xfrm>
                <a:off x="12715254" y="30212569"/>
                <a:ext cx="2104579" cy="2103120"/>
              </a:xfrm>
              <a:prstGeom prst="rect">
                <a:avLst/>
              </a:prstGeom>
              <a:noFill/>
              <a:ln>
                <a:noFill/>
              </a:ln>
            </p:spPr>
          </p:pic>
          <p:sp>
            <p:nvSpPr>
              <p:cNvPr id="49" name="Google Shape;49;p1"/>
              <p:cNvSpPr txBox="1"/>
              <p:nvPr/>
            </p:nvSpPr>
            <p:spPr>
              <a:xfrm>
                <a:off x="12350223" y="32377597"/>
                <a:ext cx="28346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a:solidFill>
                      <a:srgbClr val="3F3F3F"/>
                    </a:solidFill>
                    <a:latin typeface="Garamond"/>
                    <a:ea typeface="Garamond"/>
                    <a:cs typeface="Garamond"/>
                    <a:sym typeface="Garamond"/>
                  </a:rPr>
                  <a:t>Sarah Wingard</a:t>
                </a:r>
                <a:endParaRPr/>
              </a:p>
              <a:p>
                <a:pPr marL="0" marR="0" lvl="0" indent="0" algn="ctr" rtl="0">
                  <a:lnSpc>
                    <a:spcPct val="100000"/>
                  </a:lnSpc>
                  <a:spcBef>
                    <a:spcPts val="0"/>
                  </a:spcBef>
                  <a:spcAft>
                    <a:spcPts val="0"/>
                  </a:spcAft>
                  <a:buClr>
                    <a:srgbClr val="3F3F3F"/>
                  </a:buClr>
                  <a:buSzPts val="2700"/>
                  <a:buFont typeface="Arial"/>
                  <a:buNone/>
                </a:pPr>
                <a:r>
                  <a:rPr lang="en-US" sz="2700" b="0" u="none">
                    <a:solidFill>
                      <a:srgbClr val="3F3F3F"/>
                    </a:solidFill>
                    <a:latin typeface="Garamond"/>
                    <a:ea typeface="Garamond"/>
                    <a:cs typeface="Garamond"/>
                    <a:sym typeface="Garamond"/>
                  </a:rPr>
                  <a:t>Project Lead</a:t>
                </a:r>
                <a:endParaRPr/>
              </a:p>
            </p:txBody>
          </p:sp>
        </p:grpSp>
        <p:grpSp>
          <p:nvGrpSpPr>
            <p:cNvPr id="50" name="Google Shape;50;p1"/>
            <p:cNvGrpSpPr/>
            <p:nvPr/>
          </p:nvGrpSpPr>
          <p:grpSpPr>
            <a:xfrm>
              <a:off x="18189439" y="30212569"/>
              <a:ext cx="2834640" cy="2672859"/>
              <a:chOff x="18189439" y="30212569"/>
              <a:chExt cx="2834640" cy="2672859"/>
            </a:xfrm>
          </p:grpSpPr>
          <p:pic>
            <p:nvPicPr>
              <p:cNvPr id="51" name="Google Shape;51;p1"/>
              <p:cNvPicPr preferRelativeResize="0"/>
              <p:nvPr/>
            </p:nvPicPr>
            <p:blipFill rotWithShape="1">
              <a:blip r:embed="rId6">
                <a:alphaModFix/>
              </a:blip>
              <a:srcRect/>
              <a:stretch/>
            </p:blipFill>
            <p:spPr>
              <a:xfrm>
                <a:off x="18554470" y="30212569"/>
                <a:ext cx="2104579" cy="2103120"/>
              </a:xfrm>
              <a:prstGeom prst="rect">
                <a:avLst/>
              </a:prstGeom>
              <a:noFill/>
              <a:ln>
                <a:noFill/>
              </a:ln>
            </p:spPr>
          </p:pic>
          <p:sp>
            <p:nvSpPr>
              <p:cNvPr id="52" name="Google Shape;52;p1"/>
              <p:cNvSpPr txBox="1"/>
              <p:nvPr/>
            </p:nvSpPr>
            <p:spPr>
              <a:xfrm>
                <a:off x="18189439" y="3237759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a:solidFill>
                      <a:srgbClr val="3F3F3F"/>
                    </a:solidFill>
                    <a:latin typeface="Garamond"/>
                    <a:ea typeface="Garamond"/>
                    <a:cs typeface="Garamond"/>
                    <a:sym typeface="Garamond"/>
                  </a:rPr>
                  <a:t>Erin Johnson</a:t>
                </a:r>
                <a:endParaRPr/>
              </a:p>
            </p:txBody>
          </p:sp>
        </p:grpSp>
        <p:grpSp>
          <p:nvGrpSpPr>
            <p:cNvPr id="53" name="Google Shape;53;p1"/>
            <p:cNvGrpSpPr/>
            <p:nvPr/>
          </p:nvGrpSpPr>
          <p:grpSpPr>
            <a:xfrm>
              <a:off x="20700625" y="30212569"/>
              <a:ext cx="3849000" cy="2672931"/>
              <a:chOff x="20700625" y="30212569"/>
              <a:chExt cx="3849000" cy="2672931"/>
            </a:xfrm>
          </p:grpSpPr>
          <p:pic>
            <p:nvPicPr>
              <p:cNvPr id="54" name="Google Shape;54;p1"/>
              <p:cNvPicPr preferRelativeResize="0"/>
              <p:nvPr/>
            </p:nvPicPr>
            <p:blipFill rotWithShape="1">
              <a:blip r:embed="rId6">
                <a:alphaModFix/>
              </a:blip>
              <a:srcRect/>
              <a:stretch/>
            </p:blipFill>
            <p:spPr>
              <a:xfrm>
                <a:off x="21474078" y="30212569"/>
                <a:ext cx="2104579" cy="2103120"/>
              </a:xfrm>
              <a:prstGeom prst="rect">
                <a:avLst/>
              </a:prstGeom>
              <a:noFill/>
              <a:ln>
                <a:noFill/>
              </a:ln>
            </p:spPr>
          </p:pic>
          <p:sp>
            <p:nvSpPr>
              <p:cNvPr id="55" name="Google Shape;55;p1"/>
              <p:cNvSpPr txBox="1"/>
              <p:nvPr/>
            </p:nvSpPr>
            <p:spPr>
              <a:xfrm>
                <a:off x="20700625" y="32377600"/>
                <a:ext cx="3849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a:solidFill>
                      <a:srgbClr val="3F3F3F"/>
                    </a:solidFill>
                    <a:latin typeface="Garamond"/>
                    <a:ea typeface="Garamond"/>
                    <a:cs typeface="Garamond"/>
                    <a:sym typeface="Garamond"/>
                  </a:rPr>
                  <a:t>Brandy Nisbet-Wilcox</a:t>
                </a:r>
                <a:endParaRPr/>
              </a:p>
            </p:txBody>
          </p:sp>
        </p:grpSp>
        <p:grpSp>
          <p:nvGrpSpPr>
            <p:cNvPr id="56" name="Google Shape;56;p1"/>
            <p:cNvGrpSpPr/>
            <p:nvPr/>
          </p:nvGrpSpPr>
          <p:grpSpPr>
            <a:xfrm>
              <a:off x="15269831" y="30212569"/>
              <a:ext cx="2834640" cy="2672859"/>
              <a:chOff x="15269831" y="30212569"/>
              <a:chExt cx="2834640" cy="2672859"/>
            </a:xfrm>
          </p:grpSpPr>
          <p:pic>
            <p:nvPicPr>
              <p:cNvPr id="57" name="Google Shape;57;p1"/>
              <p:cNvPicPr preferRelativeResize="0"/>
              <p:nvPr/>
            </p:nvPicPr>
            <p:blipFill rotWithShape="1">
              <a:blip r:embed="rId6">
                <a:alphaModFix/>
              </a:blip>
              <a:srcRect/>
              <a:stretch/>
            </p:blipFill>
            <p:spPr>
              <a:xfrm>
                <a:off x="15634862" y="30212569"/>
                <a:ext cx="2104579" cy="2103120"/>
              </a:xfrm>
              <a:prstGeom prst="rect">
                <a:avLst/>
              </a:prstGeom>
              <a:noFill/>
              <a:ln>
                <a:noFill/>
              </a:ln>
            </p:spPr>
          </p:pic>
          <p:sp>
            <p:nvSpPr>
              <p:cNvPr id="58" name="Google Shape;58;p1"/>
              <p:cNvSpPr txBox="1"/>
              <p:nvPr/>
            </p:nvSpPr>
            <p:spPr>
              <a:xfrm>
                <a:off x="15269831" y="3237759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a:solidFill>
                      <a:srgbClr val="3F3F3F"/>
                    </a:solidFill>
                    <a:latin typeface="Garamond"/>
                    <a:ea typeface="Garamond"/>
                    <a:cs typeface="Garamond"/>
                    <a:sym typeface="Garamond"/>
                  </a:rPr>
                  <a:t>Lea Davidson</a:t>
                </a:r>
                <a:endParaRPr/>
              </a:p>
            </p:txBody>
          </p:sp>
        </p:grpSp>
        <p:pic>
          <p:nvPicPr>
            <p:cNvPr id="59" name="Google Shape;59;p1"/>
            <p:cNvPicPr preferRelativeResize="0"/>
            <p:nvPr/>
          </p:nvPicPr>
          <p:blipFill rotWithShape="1">
            <a:blip r:embed="rId7">
              <a:alphaModFix/>
            </a:blip>
            <a:srcRect t="12793"/>
            <a:stretch/>
          </p:blipFill>
          <p:spPr>
            <a:xfrm>
              <a:off x="12944650" y="30454850"/>
              <a:ext cx="1645800" cy="1645800"/>
            </a:xfrm>
            <a:prstGeom prst="flowChartConnector">
              <a:avLst/>
            </a:prstGeom>
            <a:noFill/>
            <a:ln>
              <a:noFill/>
            </a:ln>
          </p:spPr>
        </p:pic>
        <p:pic>
          <p:nvPicPr>
            <p:cNvPr id="60" name="Google Shape;60;p1"/>
            <p:cNvPicPr preferRelativeResize="0"/>
            <p:nvPr/>
          </p:nvPicPr>
          <p:blipFill rotWithShape="1">
            <a:blip r:embed="rId8">
              <a:alphaModFix/>
            </a:blip>
            <a:srcRect l="9103" t="16078" r="9103" b="4480"/>
            <a:stretch/>
          </p:blipFill>
          <p:spPr>
            <a:xfrm>
              <a:off x="18780775" y="30454850"/>
              <a:ext cx="1645800" cy="1645800"/>
            </a:xfrm>
            <a:prstGeom prst="flowChartConnector">
              <a:avLst/>
            </a:prstGeom>
            <a:noFill/>
            <a:ln>
              <a:noFill/>
            </a:ln>
          </p:spPr>
        </p:pic>
        <p:pic>
          <p:nvPicPr>
            <p:cNvPr id="61" name="Google Shape;61;p1"/>
            <p:cNvPicPr preferRelativeResize="0"/>
            <p:nvPr/>
          </p:nvPicPr>
          <p:blipFill rotWithShape="1">
            <a:blip r:embed="rId9">
              <a:alphaModFix/>
            </a:blip>
            <a:srcRect r="7450" b="13464"/>
            <a:stretch/>
          </p:blipFill>
          <p:spPr>
            <a:xfrm>
              <a:off x="21697300" y="30454850"/>
              <a:ext cx="1645800" cy="1645800"/>
            </a:xfrm>
            <a:prstGeom prst="flowChartConnector">
              <a:avLst/>
            </a:prstGeom>
            <a:noFill/>
            <a:ln>
              <a:noFill/>
            </a:ln>
          </p:spPr>
        </p:pic>
        <p:pic>
          <p:nvPicPr>
            <p:cNvPr id="62" name="Google Shape;62;p1"/>
            <p:cNvPicPr preferRelativeResize="0"/>
            <p:nvPr/>
          </p:nvPicPr>
          <p:blipFill rotWithShape="1">
            <a:blip r:embed="rId10">
              <a:alphaModFix/>
            </a:blip>
            <a:srcRect l="9786" t="22523" r="7136" b="15015"/>
            <a:stretch/>
          </p:blipFill>
          <p:spPr>
            <a:xfrm>
              <a:off x="15864263" y="30454850"/>
              <a:ext cx="1645800" cy="1645800"/>
            </a:xfrm>
            <a:prstGeom prst="ellipse">
              <a:avLst/>
            </a:prstGeom>
            <a:noFill/>
            <a:ln w="9525" cap="flat" cmpd="sng">
              <a:solidFill>
                <a:srgbClr val="000000"/>
              </a:solidFill>
              <a:prstDash val="solid"/>
              <a:round/>
              <a:headEnd type="none" w="sm" len="sm"/>
              <a:tailEnd type="none" w="sm" len="sm"/>
            </a:ln>
          </p:spPr>
        </p:pic>
      </p:grpSp>
      <p:grpSp>
        <p:nvGrpSpPr>
          <p:cNvPr id="63" name="Google Shape;63;p1"/>
          <p:cNvGrpSpPr/>
          <p:nvPr/>
        </p:nvGrpSpPr>
        <p:grpSpPr>
          <a:xfrm>
            <a:off x="13191133" y="26557823"/>
            <a:ext cx="11642103" cy="2881372"/>
            <a:chOff x="13185831" y="27820789"/>
            <a:chExt cx="11642103" cy="2933587"/>
          </a:xfrm>
        </p:grpSpPr>
        <p:sp>
          <p:nvSpPr>
            <p:cNvPr id="64" name="Google Shape;64;p1"/>
            <p:cNvSpPr txBox="1"/>
            <p:nvPr/>
          </p:nvSpPr>
          <p:spPr>
            <a:xfrm>
              <a:off x="14654034" y="28842175"/>
              <a:ext cx="10173900" cy="19122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2700"/>
                <a:buFont typeface="Arial"/>
                <a:buNone/>
              </a:pPr>
              <a:r>
                <a:rPr lang="en-US" sz="2600" b="1" dirty="0">
                  <a:solidFill>
                    <a:srgbClr val="3F3F3F"/>
                  </a:solidFill>
                  <a:latin typeface="Garamond"/>
                  <a:ea typeface="Garamond"/>
                  <a:cs typeface="Garamond"/>
                  <a:sym typeface="Garamond"/>
                </a:rPr>
                <a:t>National Park Service (NPS),</a:t>
              </a:r>
              <a:endParaRPr sz="2600" b="1" dirty="0">
                <a:solidFill>
                  <a:srgbClr val="3F3F3F"/>
                </a:solidFill>
                <a:latin typeface="Garamond"/>
                <a:ea typeface="Garamond"/>
                <a:cs typeface="Garamond"/>
                <a:sym typeface="Garamond"/>
              </a:endParaRPr>
            </a:p>
            <a:p>
              <a:pPr marL="0" lvl="0" indent="0" algn="l" rtl="0">
                <a:spcBef>
                  <a:spcPts val="0"/>
                </a:spcBef>
                <a:spcAft>
                  <a:spcPts val="0"/>
                </a:spcAft>
                <a:buClr>
                  <a:srgbClr val="3F3F3F"/>
                </a:buClr>
                <a:buSzPts val="2700"/>
                <a:buFont typeface="Arial"/>
                <a:buNone/>
              </a:pPr>
              <a:r>
                <a:rPr lang="en-US" sz="2600" b="1" dirty="0">
                  <a:solidFill>
                    <a:srgbClr val="3F3F3F"/>
                  </a:solidFill>
                  <a:latin typeface="Garamond"/>
                  <a:ea typeface="Garamond"/>
                  <a:cs typeface="Garamond"/>
                  <a:sym typeface="Garamond"/>
                </a:rPr>
                <a:t>Water Resources Division</a:t>
              </a:r>
              <a:endParaRPr sz="2600" b="1"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r>
                <a:rPr lang="en-US" sz="2600" dirty="0">
                  <a:solidFill>
                    <a:srgbClr val="3F3F3F"/>
                  </a:solidFill>
                  <a:latin typeface="Garamond"/>
                  <a:ea typeface="Garamond"/>
                  <a:cs typeface="Garamond"/>
                  <a:sym typeface="Garamond"/>
                </a:rPr>
                <a:t>Dr. Brenda </a:t>
              </a:r>
              <a:r>
                <a:rPr lang="en-US" sz="2600" dirty="0" err="1">
                  <a:solidFill>
                    <a:srgbClr val="3F3F3F"/>
                  </a:solidFill>
                  <a:latin typeface="Garamond"/>
                  <a:ea typeface="Garamond"/>
                  <a:cs typeface="Garamond"/>
                  <a:sym typeface="Garamond"/>
                </a:rPr>
                <a:t>Moraska</a:t>
              </a:r>
              <a:r>
                <a:rPr lang="en-US" sz="2600" dirty="0">
                  <a:solidFill>
                    <a:srgbClr val="3F3F3F"/>
                  </a:solidFill>
                  <a:latin typeface="Garamond"/>
                  <a:ea typeface="Garamond"/>
                  <a:cs typeface="Garamond"/>
                  <a:sym typeface="Garamond"/>
                </a:rPr>
                <a:t> </a:t>
              </a:r>
              <a:r>
                <a:rPr lang="en-US" sz="2600" dirty="0" err="1">
                  <a:solidFill>
                    <a:srgbClr val="3F3F3F"/>
                  </a:solidFill>
                  <a:latin typeface="Garamond"/>
                  <a:ea typeface="Garamond"/>
                  <a:cs typeface="Garamond"/>
                  <a:sym typeface="Garamond"/>
                </a:rPr>
                <a:t>Lafrancois</a:t>
              </a:r>
              <a:r>
                <a:rPr lang="en-US" sz="2600" b="1" dirty="0">
                  <a:solidFill>
                    <a:srgbClr val="3F3F3F"/>
                  </a:solidFill>
                  <a:latin typeface="Garamond"/>
                  <a:ea typeface="Garamond"/>
                  <a:cs typeface="Garamond"/>
                  <a:sym typeface="Garamond"/>
                </a:rPr>
                <a:t> </a:t>
              </a:r>
              <a:endParaRPr sz="2600" b="1"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r>
                <a:rPr lang="en-US" sz="2600" dirty="0">
                  <a:solidFill>
                    <a:srgbClr val="3F3F3F"/>
                  </a:solidFill>
                  <a:latin typeface="Garamond"/>
                  <a:ea typeface="Garamond"/>
                  <a:cs typeface="Garamond"/>
                  <a:sym typeface="Garamond"/>
                </a:rPr>
                <a:t>Midwest Region Aquatic Ecologist</a:t>
              </a:r>
              <a:endParaRPr sz="2600"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endParaRPr sz="2700" dirty="0">
                <a:solidFill>
                  <a:srgbClr val="3F3F3F"/>
                </a:solidFill>
                <a:latin typeface="Garamond"/>
                <a:ea typeface="Garamond"/>
                <a:cs typeface="Garamond"/>
                <a:sym typeface="Garamond"/>
              </a:endParaRPr>
            </a:p>
          </p:txBody>
        </p:sp>
        <p:sp>
          <p:nvSpPr>
            <p:cNvPr id="65" name="Google Shape;65;p1"/>
            <p:cNvSpPr txBox="1"/>
            <p:nvPr/>
          </p:nvSpPr>
          <p:spPr>
            <a:xfrm>
              <a:off x="13185831" y="27820789"/>
              <a:ext cx="44037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379CC3"/>
                  </a:solidFill>
                  <a:latin typeface="Century Gothic"/>
                  <a:ea typeface="Century Gothic"/>
                  <a:cs typeface="Century Gothic"/>
                  <a:sym typeface="Century Gothic"/>
                </a:rPr>
                <a:t>Project Partners</a:t>
              </a:r>
              <a:endParaRPr dirty="0"/>
            </a:p>
          </p:txBody>
        </p:sp>
        <p:sp>
          <p:nvSpPr>
            <p:cNvPr id="66" name="Google Shape;66;p1"/>
            <p:cNvSpPr txBox="1"/>
            <p:nvPr/>
          </p:nvSpPr>
          <p:spPr>
            <a:xfrm>
              <a:off x="19382909" y="28725070"/>
              <a:ext cx="4981588" cy="18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600" b="1" dirty="0">
                  <a:solidFill>
                    <a:srgbClr val="3F3F3F"/>
                  </a:solidFill>
                  <a:latin typeface="Garamond"/>
                  <a:ea typeface="Garamond"/>
                  <a:cs typeface="Garamond"/>
                  <a:sym typeface="Garamond"/>
                </a:rPr>
                <a:t>University of Minnesota- Duluth,</a:t>
              </a:r>
              <a:endParaRPr sz="2600" b="1" dirty="0">
                <a:solidFill>
                  <a:srgbClr val="3F3F3F"/>
                </a:solidFill>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r>
                <a:rPr lang="en-US" sz="2600" b="1" dirty="0">
                  <a:solidFill>
                    <a:srgbClr val="3F3F3F"/>
                  </a:solidFill>
                  <a:latin typeface="Garamond"/>
                  <a:ea typeface="Garamond"/>
                  <a:cs typeface="Garamond"/>
                  <a:sym typeface="Garamond"/>
                </a:rPr>
                <a:t>Large Lakes Observatory</a:t>
              </a:r>
              <a:endParaRPr sz="2600" b="1" dirty="0">
                <a:solidFill>
                  <a:srgbClr val="3F3F3F"/>
                </a:solidFill>
                <a:latin typeface="Garamond"/>
                <a:ea typeface="Garamond"/>
                <a:cs typeface="Garamond"/>
                <a:sym typeface="Garamond"/>
              </a:endParaRPr>
            </a:p>
            <a:p>
              <a:pPr marL="0" lvl="0" indent="0" algn="l" rtl="0">
                <a:spcBef>
                  <a:spcPts val="0"/>
                </a:spcBef>
                <a:spcAft>
                  <a:spcPts val="0"/>
                </a:spcAft>
                <a:buNone/>
              </a:pPr>
              <a:r>
                <a:rPr lang="en-US" sz="2600" dirty="0">
                  <a:solidFill>
                    <a:srgbClr val="3F3F3F"/>
                  </a:solidFill>
                  <a:latin typeface="Garamond"/>
                  <a:ea typeface="Garamond"/>
                  <a:cs typeface="Garamond"/>
                  <a:sym typeface="Garamond"/>
                </a:rPr>
                <a:t>Dr. Bob Sterner </a:t>
              </a:r>
              <a:endParaRPr sz="2600" dirty="0">
                <a:solidFill>
                  <a:srgbClr val="3F3F3F"/>
                </a:solidFill>
                <a:latin typeface="Garamond"/>
                <a:ea typeface="Garamond"/>
                <a:cs typeface="Garamond"/>
                <a:sym typeface="Garamond"/>
              </a:endParaRPr>
            </a:p>
            <a:p>
              <a:pPr marL="0" lvl="0" indent="0" algn="l" rtl="0">
                <a:spcBef>
                  <a:spcPts val="0"/>
                </a:spcBef>
                <a:spcAft>
                  <a:spcPts val="0"/>
                </a:spcAft>
                <a:buNone/>
              </a:pPr>
              <a:r>
                <a:rPr lang="en-US" sz="2600" dirty="0">
                  <a:solidFill>
                    <a:srgbClr val="3F3F3F"/>
                  </a:solidFill>
                  <a:latin typeface="Garamond"/>
                  <a:ea typeface="Garamond"/>
                  <a:cs typeface="Garamond"/>
                  <a:sym typeface="Garamond"/>
                </a:rPr>
                <a:t>Director </a:t>
              </a:r>
              <a:endParaRPr sz="2600" dirty="0">
                <a:solidFill>
                  <a:srgbClr val="3F3F3F"/>
                </a:solidFill>
                <a:latin typeface="Garamond"/>
                <a:ea typeface="Garamond"/>
                <a:cs typeface="Garamond"/>
                <a:sym typeface="Garamond"/>
              </a:endParaRPr>
            </a:p>
            <a:p>
              <a:pPr marL="0" lvl="0" indent="0" algn="l" rtl="0">
                <a:spcBef>
                  <a:spcPts val="0"/>
                </a:spcBef>
                <a:spcAft>
                  <a:spcPts val="0"/>
                </a:spcAft>
                <a:buClr>
                  <a:srgbClr val="3F3F3F"/>
                </a:buClr>
                <a:buSzPts val="2700"/>
                <a:buFont typeface="Arial"/>
                <a:buNone/>
              </a:pPr>
              <a:endParaRPr sz="2700" dirty="0">
                <a:solidFill>
                  <a:srgbClr val="3F3F3F"/>
                </a:solidFill>
                <a:latin typeface="Garamond"/>
                <a:ea typeface="Garamond"/>
                <a:cs typeface="Garamond"/>
                <a:sym typeface="Garamond"/>
              </a:endParaRPr>
            </a:p>
          </p:txBody>
        </p:sp>
        <p:pic>
          <p:nvPicPr>
            <p:cNvPr id="67" name="Google Shape;67;p1"/>
            <p:cNvPicPr preferRelativeResize="0"/>
            <p:nvPr/>
          </p:nvPicPr>
          <p:blipFill>
            <a:blip r:embed="rId11">
              <a:alphaModFix/>
            </a:blip>
            <a:stretch>
              <a:fillRect/>
            </a:stretch>
          </p:blipFill>
          <p:spPr>
            <a:xfrm>
              <a:off x="13302069" y="28943627"/>
              <a:ext cx="1133730" cy="1476097"/>
            </a:xfrm>
            <a:prstGeom prst="rect">
              <a:avLst/>
            </a:prstGeom>
            <a:noFill/>
            <a:ln>
              <a:noFill/>
            </a:ln>
          </p:spPr>
        </p:pic>
      </p:grpSp>
      <p:sp>
        <p:nvSpPr>
          <p:cNvPr id="68" name="Google Shape;68;p1"/>
          <p:cNvSpPr txBox="1"/>
          <p:nvPr/>
        </p:nvSpPr>
        <p:spPr>
          <a:xfrm>
            <a:off x="10628200" y="13826863"/>
            <a:ext cx="82677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i="1">
                <a:latin typeface="Garamond"/>
                <a:ea typeface="Garamond"/>
                <a:cs typeface="Garamond"/>
                <a:sym typeface="Garamond"/>
              </a:rPr>
              <a:t>Figure 1</a:t>
            </a:r>
            <a:r>
              <a:rPr lang="en-US" sz="2600">
                <a:latin typeface="Garamond"/>
                <a:ea typeface="Garamond"/>
                <a:cs typeface="Garamond"/>
                <a:sym typeface="Garamond"/>
              </a:rPr>
              <a:t>.</a:t>
            </a:r>
            <a:r>
              <a:rPr lang="en-US" sz="2600" i="1">
                <a:latin typeface="Garamond"/>
                <a:ea typeface="Garamond"/>
                <a:cs typeface="Garamond"/>
                <a:sym typeface="Garamond"/>
              </a:rPr>
              <a:t>0 </a:t>
            </a:r>
            <a:r>
              <a:rPr lang="en-US" sz="2600">
                <a:latin typeface="Garamond"/>
                <a:ea typeface="Garamond"/>
                <a:cs typeface="Garamond"/>
                <a:sym typeface="Garamond"/>
              </a:rPr>
              <a:t>Study Period: June-August, 2018-2019.</a:t>
            </a:r>
            <a:endParaRPr sz="2600">
              <a:latin typeface="Garamond"/>
              <a:ea typeface="Garamond"/>
              <a:cs typeface="Garamond"/>
              <a:sym typeface="Garamond"/>
            </a:endParaRPr>
          </a:p>
        </p:txBody>
      </p:sp>
      <p:sp>
        <p:nvSpPr>
          <p:cNvPr id="111" name="Google Shape;111;p1"/>
          <p:cNvSpPr txBox="1"/>
          <p:nvPr/>
        </p:nvSpPr>
        <p:spPr>
          <a:xfrm>
            <a:off x="10628208" y="8823950"/>
            <a:ext cx="54852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379CC3"/>
                </a:solidFill>
                <a:latin typeface="Century Gothic"/>
                <a:ea typeface="Century Gothic"/>
                <a:cs typeface="Century Gothic"/>
                <a:sym typeface="Century Gothic"/>
              </a:rPr>
              <a:t>Study Area</a:t>
            </a:r>
            <a:endParaRPr/>
          </a:p>
        </p:txBody>
      </p:sp>
      <p:sp>
        <p:nvSpPr>
          <p:cNvPr id="114" name="Google Shape;114;p1"/>
          <p:cNvSpPr txBox="1"/>
          <p:nvPr/>
        </p:nvSpPr>
        <p:spPr>
          <a:xfrm>
            <a:off x="9574458" y="18595569"/>
            <a:ext cx="14282160" cy="15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Garamond"/>
                <a:ea typeface="Garamond"/>
                <a:cs typeface="Garamond"/>
                <a:sym typeface="Garamond"/>
              </a:rPr>
              <a:t>From left to right, an index highlights chlorophyll-a concentrations before, during, and after an algal bloom event. Increases in chlorophyll-a concentration is especially noticeable hugging the shoreline of the lakeshore.</a:t>
            </a:r>
            <a:endParaRPr sz="2000" dirty="0">
              <a:latin typeface="Garamond"/>
              <a:ea typeface="Garamond"/>
              <a:cs typeface="Garamond"/>
              <a:sym typeface="Garamond"/>
            </a:endParaRPr>
          </a:p>
        </p:txBody>
      </p:sp>
      <p:pic>
        <p:nvPicPr>
          <p:cNvPr id="148" name="Google Shape;148;p1"/>
          <p:cNvPicPr preferRelativeResize="0"/>
          <p:nvPr/>
        </p:nvPicPr>
        <p:blipFill rotWithShape="1">
          <a:blip r:embed="rId12">
            <a:alphaModFix/>
          </a:blip>
          <a:srcRect l="2902" t="6712" r="1321" b="1460"/>
          <a:stretch/>
        </p:blipFill>
        <p:spPr>
          <a:xfrm>
            <a:off x="10872150" y="9613725"/>
            <a:ext cx="5658700" cy="4192875"/>
          </a:xfrm>
          <a:prstGeom prst="rect">
            <a:avLst/>
          </a:prstGeom>
          <a:noFill/>
          <a:ln w="19050" cap="flat" cmpd="sng">
            <a:solidFill>
              <a:schemeClr val="dk2"/>
            </a:solidFill>
            <a:prstDash val="solid"/>
            <a:round/>
            <a:headEnd type="none" w="sm" len="sm"/>
            <a:tailEnd type="none" w="sm" len="sm"/>
          </a:ln>
        </p:spPr>
      </p:pic>
      <p:sp>
        <p:nvSpPr>
          <p:cNvPr id="149" name="Google Shape;149;p1"/>
          <p:cNvSpPr txBox="1"/>
          <p:nvPr/>
        </p:nvSpPr>
        <p:spPr>
          <a:xfrm>
            <a:off x="14118700" y="9661225"/>
            <a:ext cx="2302500" cy="14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entury Gothic"/>
                <a:ea typeface="Century Gothic"/>
                <a:cs typeface="Century Gothic"/>
                <a:sym typeface="Century Gothic"/>
              </a:rPr>
              <a:t>Apostle Islands National Lakeshore</a:t>
            </a:r>
            <a:endParaRPr sz="2200">
              <a:latin typeface="Century Gothic"/>
              <a:ea typeface="Century Gothic"/>
              <a:cs typeface="Century Gothic"/>
              <a:sym typeface="Century Gothic"/>
            </a:endParaRPr>
          </a:p>
        </p:txBody>
      </p:sp>
      <p:sp>
        <p:nvSpPr>
          <p:cNvPr id="150" name="Google Shape;150;p1"/>
          <p:cNvSpPr txBox="1"/>
          <p:nvPr/>
        </p:nvSpPr>
        <p:spPr>
          <a:xfrm>
            <a:off x="11282238" y="13280425"/>
            <a:ext cx="30387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entury Gothic"/>
                <a:ea typeface="Century Gothic"/>
                <a:cs typeface="Century Gothic"/>
                <a:sym typeface="Century Gothic"/>
              </a:rPr>
              <a:t>0    20    40 km</a:t>
            </a:r>
            <a:endParaRPr>
              <a:latin typeface="Century Gothic"/>
              <a:ea typeface="Century Gothic"/>
              <a:cs typeface="Century Gothic"/>
              <a:sym typeface="Century Gothic"/>
            </a:endParaRPr>
          </a:p>
        </p:txBody>
      </p:sp>
      <p:sp>
        <p:nvSpPr>
          <p:cNvPr id="151" name="Google Shape;151;p1"/>
          <p:cNvSpPr txBox="1"/>
          <p:nvPr/>
        </p:nvSpPr>
        <p:spPr>
          <a:xfrm>
            <a:off x="13944850" y="13356925"/>
            <a:ext cx="2586000" cy="2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entury Gothic"/>
                <a:ea typeface="Century Gothic"/>
                <a:cs typeface="Century Gothic"/>
                <a:sym typeface="Century Gothic"/>
              </a:rPr>
              <a:t>0  300 600 km  </a:t>
            </a:r>
            <a:endParaRPr sz="1600">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CD113201-7681-4E86-8FFE-298607979000}"/>
              </a:ext>
            </a:extLst>
          </p:cNvPr>
          <p:cNvSpPr txBox="1"/>
          <p:nvPr/>
        </p:nvSpPr>
        <p:spPr>
          <a:xfrm>
            <a:off x="11032153" y="12277228"/>
            <a:ext cx="1967009" cy="584775"/>
          </a:xfrm>
          <a:prstGeom prst="rect">
            <a:avLst/>
          </a:prstGeom>
          <a:noFill/>
          <a:ln>
            <a:solidFill>
              <a:schemeClr val="tx1"/>
            </a:solidFill>
          </a:ln>
        </p:spPr>
        <p:txBody>
          <a:bodyPr wrap="square" rtlCol="0">
            <a:spAutoFit/>
          </a:bodyPr>
          <a:lstStyle/>
          <a:p>
            <a:r>
              <a:rPr lang="en-US" sz="1600" dirty="0">
                <a:latin typeface="Century Gothic" panose="020B0502020202020204" pitchFamily="34" charset="0"/>
              </a:rPr>
              <a:t>      National Park Service Boundary</a:t>
            </a:r>
          </a:p>
        </p:txBody>
      </p:sp>
      <p:sp>
        <p:nvSpPr>
          <p:cNvPr id="7" name="Oval 6">
            <a:extLst>
              <a:ext uri="{FF2B5EF4-FFF2-40B4-BE49-F238E27FC236}">
                <a16:creationId xmlns:a16="http://schemas.microsoft.com/office/drawing/2014/main" id="{76222D14-39C8-4948-800A-55893401528A}"/>
              </a:ext>
            </a:extLst>
          </p:cNvPr>
          <p:cNvSpPr/>
          <p:nvPr/>
        </p:nvSpPr>
        <p:spPr>
          <a:xfrm>
            <a:off x="11207734" y="12376807"/>
            <a:ext cx="179927" cy="169087"/>
          </a:xfrm>
          <a:prstGeom prst="ellipse">
            <a:avLst/>
          </a:prstGeom>
          <a:solidFill>
            <a:srgbClr val="4C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6056576-24B7-45A6-BFC4-C68C81A4A9B1}"/>
              </a:ext>
            </a:extLst>
          </p:cNvPr>
          <p:cNvGrpSpPr/>
          <p:nvPr/>
        </p:nvGrpSpPr>
        <p:grpSpPr>
          <a:xfrm>
            <a:off x="9600560" y="15832111"/>
            <a:ext cx="14387625" cy="2886609"/>
            <a:chOff x="9501066" y="16500196"/>
            <a:chExt cx="14387625" cy="2886609"/>
          </a:xfrm>
        </p:grpSpPr>
        <p:grpSp>
          <p:nvGrpSpPr>
            <p:cNvPr id="154" name="Group 153">
              <a:extLst>
                <a:ext uri="{FF2B5EF4-FFF2-40B4-BE49-F238E27FC236}">
                  <a16:creationId xmlns:a16="http://schemas.microsoft.com/office/drawing/2014/main" id="{96D34BD6-5832-4FBE-B0F9-AF74A011BB21}"/>
                </a:ext>
              </a:extLst>
            </p:cNvPr>
            <p:cNvGrpSpPr/>
            <p:nvPr/>
          </p:nvGrpSpPr>
          <p:grpSpPr>
            <a:xfrm>
              <a:off x="9501066" y="16500196"/>
              <a:ext cx="14387625" cy="2886609"/>
              <a:chOff x="9501066" y="16500196"/>
              <a:chExt cx="14387625" cy="2886609"/>
            </a:xfrm>
          </p:grpSpPr>
          <p:pic>
            <p:nvPicPr>
              <p:cNvPr id="161" name="Picture 160" descr="A picture containing graffiti&#10;&#10;Description automatically generated">
                <a:extLst>
                  <a:ext uri="{FF2B5EF4-FFF2-40B4-BE49-F238E27FC236}">
                    <a16:creationId xmlns:a16="http://schemas.microsoft.com/office/drawing/2014/main" id="{0E5DE06F-AC60-4ABB-8F25-0BEC05E27DED}"/>
                  </a:ext>
                </a:extLst>
              </p:cNvPr>
              <p:cNvPicPr>
                <a:picLocks noChangeAspect="1"/>
              </p:cNvPicPr>
              <p:nvPr/>
            </p:nvPicPr>
            <p:blipFill rotWithShape="1">
              <a:blip r:embed="rId13"/>
              <a:srcRect l="4314"/>
              <a:stretch/>
            </p:blipFill>
            <p:spPr>
              <a:xfrm>
                <a:off x="19347061" y="16500196"/>
                <a:ext cx="4541630" cy="2714628"/>
              </a:xfrm>
              <a:prstGeom prst="rect">
                <a:avLst/>
              </a:prstGeom>
            </p:spPr>
          </p:pic>
          <p:pic>
            <p:nvPicPr>
              <p:cNvPr id="162" name="Picture 161" descr="A picture containing transport, wheel, tree&#10;&#10;Description automatically generated">
                <a:extLst>
                  <a:ext uri="{FF2B5EF4-FFF2-40B4-BE49-F238E27FC236}">
                    <a16:creationId xmlns:a16="http://schemas.microsoft.com/office/drawing/2014/main" id="{4F6C2860-3105-459F-9AB0-0FD414E7522F}"/>
                  </a:ext>
                </a:extLst>
              </p:cNvPr>
              <p:cNvPicPr>
                <a:picLocks noChangeAspect="1"/>
              </p:cNvPicPr>
              <p:nvPr/>
            </p:nvPicPr>
            <p:blipFill>
              <a:blip r:embed="rId14"/>
              <a:stretch>
                <a:fillRect/>
              </a:stretch>
            </p:blipFill>
            <p:spPr>
              <a:xfrm>
                <a:off x="14442535" y="16513964"/>
                <a:ext cx="4541628" cy="2693973"/>
              </a:xfrm>
              <a:prstGeom prst="rect">
                <a:avLst/>
              </a:prstGeom>
            </p:spPr>
          </p:pic>
          <p:pic>
            <p:nvPicPr>
              <p:cNvPr id="163" name="Picture 162" descr="A picture containing tree&#10;&#10;Description automatically generated">
                <a:extLst>
                  <a:ext uri="{FF2B5EF4-FFF2-40B4-BE49-F238E27FC236}">
                    <a16:creationId xmlns:a16="http://schemas.microsoft.com/office/drawing/2014/main" id="{40222B89-2F86-42B5-845C-4AE56A2F9DF8}"/>
                  </a:ext>
                </a:extLst>
              </p:cNvPr>
              <p:cNvPicPr>
                <a:picLocks noChangeAspect="1"/>
              </p:cNvPicPr>
              <p:nvPr/>
            </p:nvPicPr>
            <p:blipFill>
              <a:blip r:embed="rId15"/>
              <a:stretch>
                <a:fillRect/>
              </a:stretch>
            </p:blipFill>
            <p:spPr>
              <a:xfrm>
                <a:off x="9501066" y="16505934"/>
                <a:ext cx="4541629" cy="2703151"/>
              </a:xfrm>
              <a:prstGeom prst="rect">
                <a:avLst/>
              </a:prstGeom>
            </p:spPr>
          </p:pic>
          <p:grpSp>
            <p:nvGrpSpPr>
              <p:cNvPr id="164" name="Group 163">
                <a:extLst>
                  <a:ext uri="{FF2B5EF4-FFF2-40B4-BE49-F238E27FC236}">
                    <a16:creationId xmlns:a16="http://schemas.microsoft.com/office/drawing/2014/main" id="{FFB738E9-2091-4CF5-B8AF-112895F2A992}"/>
                  </a:ext>
                </a:extLst>
              </p:cNvPr>
              <p:cNvGrpSpPr/>
              <p:nvPr/>
            </p:nvGrpSpPr>
            <p:grpSpPr>
              <a:xfrm>
                <a:off x="14482636" y="18555581"/>
                <a:ext cx="3629616" cy="793124"/>
                <a:chOff x="9607861" y="18364200"/>
                <a:chExt cx="3629616" cy="793124"/>
              </a:xfrm>
            </p:grpSpPr>
            <p:sp>
              <p:nvSpPr>
                <p:cNvPr id="173" name="Google Shape;86;p1">
                  <a:extLst>
                    <a:ext uri="{FF2B5EF4-FFF2-40B4-BE49-F238E27FC236}">
                      <a16:creationId xmlns:a16="http://schemas.microsoft.com/office/drawing/2014/main" id="{6288FE9D-1770-4664-B17B-AA1E49E525C0}"/>
                    </a:ext>
                  </a:extLst>
                </p:cNvPr>
                <p:cNvSpPr/>
                <p:nvPr/>
              </p:nvSpPr>
              <p:spPr>
                <a:xfrm>
                  <a:off x="9607861" y="18473372"/>
                  <a:ext cx="440367" cy="21119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5;p1">
                  <a:extLst>
                    <a:ext uri="{FF2B5EF4-FFF2-40B4-BE49-F238E27FC236}">
                      <a16:creationId xmlns:a16="http://schemas.microsoft.com/office/drawing/2014/main" id="{771DF124-E605-455E-8122-58FF6B6CCCF4}"/>
                    </a:ext>
                  </a:extLst>
                </p:cNvPr>
                <p:cNvSpPr txBox="1"/>
                <p:nvPr/>
              </p:nvSpPr>
              <p:spPr>
                <a:xfrm>
                  <a:off x="9607861" y="18364200"/>
                  <a:ext cx="3629616" cy="793124"/>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US" dirty="0">
                      <a:solidFill>
                        <a:srgbClr val="FFFFFF"/>
                      </a:solidFill>
                      <a:latin typeface="Century Gothic"/>
                      <a:ea typeface="Century Gothic"/>
                      <a:cs typeface="Century Gothic"/>
                      <a:sym typeface="Century Gothic"/>
                    </a:rPr>
                    <a:t>High chlorophyll-a values</a:t>
                  </a:r>
                  <a:endParaRPr dirty="0">
                    <a:solidFill>
                      <a:srgbClr val="FFFFFF"/>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US" dirty="0">
                      <a:solidFill>
                        <a:srgbClr val="FFFFFF"/>
                      </a:solidFill>
                      <a:latin typeface="Century Gothic"/>
                      <a:ea typeface="Century Gothic"/>
                      <a:cs typeface="Century Gothic"/>
                      <a:sym typeface="Century Gothic"/>
                    </a:rPr>
                    <a:t>Low chlorophyll-a values</a:t>
                  </a:r>
                  <a:endParaRPr dirty="0">
                    <a:solidFill>
                      <a:srgbClr val="FFFFFF"/>
                    </a:solidFill>
                    <a:latin typeface="Century Gothic"/>
                    <a:ea typeface="Century Gothic"/>
                    <a:cs typeface="Century Gothic"/>
                    <a:sym typeface="Century Gothic"/>
                  </a:endParaRPr>
                </a:p>
              </p:txBody>
            </p:sp>
            <p:sp>
              <p:nvSpPr>
                <p:cNvPr id="175" name="Google Shape;86;p1">
                  <a:extLst>
                    <a:ext uri="{FF2B5EF4-FFF2-40B4-BE49-F238E27FC236}">
                      <a16:creationId xmlns:a16="http://schemas.microsoft.com/office/drawing/2014/main" id="{B24C1E3B-98BA-43C8-A8B2-DA817D0C7D21}"/>
                    </a:ext>
                  </a:extLst>
                </p:cNvPr>
                <p:cNvSpPr/>
                <p:nvPr/>
              </p:nvSpPr>
              <p:spPr>
                <a:xfrm>
                  <a:off x="9607861" y="18684562"/>
                  <a:ext cx="440367" cy="21119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roup 164">
                <a:extLst>
                  <a:ext uri="{FF2B5EF4-FFF2-40B4-BE49-F238E27FC236}">
                    <a16:creationId xmlns:a16="http://schemas.microsoft.com/office/drawing/2014/main" id="{25555C81-278B-46AD-BE7A-458F31AA8945}"/>
                  </a:ext>
                </a:extLst>
              </p:cNvPr>
              <p:cNvGrpSpPr/>
              <p:nvPr/>
            </p:nvGrpSpPr>
            <p:grpSpPr>
              <a:xfrm>
                <a:off x="9522961" y="18555581"/>
                <a:ext cx="3629616" cy="793124"/>
                <a:chOff x="9607861" y="18364200"/>
                <a:chExt cx="3629616" cy="793124"/>
              </a:xfrm>
            </p:grpSpPr>
            <p:sp>
              <p:nvSpPr>
                <p:cNvPr id="170" name="Google Shape;86;p1">
                  <a:extLst>
                    <a:ext uri="{FF2B5EF4-FFF2-40B4-BE49-F238E27FC236}">
                      <a16:creationId xmlns:a16="http://schemas.microsoft.com/office/drawing/2014/main" id="{1CC70C85-F5AF-421E-B73E-2E2728DDA2CF}"/>
                    </a:ext>
                  </a:extLst>
                </p:cNvPr>
                <p:cNvSpPr/>
                <p:nvPr/>
              </p:nvSpPr>
              <p:spPr>
                <a:xfrm>
                  <a:off x="9607861" y="18473372"/>
                  <a:ext cx="440367" cy="21119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5;p1">
                  <a:extLst>
                    <a:ext uri="{FF2B5EF4-FFF2-40B4-BE49-F238E27FC236}">
                      <a16:creationId xmlns:a16="http://schemas.microsoft.com/office/drawing/2014/main" id="{CB63E9F6-C60C-4E9B-BABE-1BB4AC3B2BF6}"/>
                    </a:ext>
                  </a:extLst>
                </p:cNvPr>
                <p:cNvSpPr txBox="1"/>
                <p:nvPr/>
              </p:nvSpPr>
              <p:spPr>
                <a:xfrm>
                  <a:off x="9607861" y="18364200"/>
                  <a:ext cx="3629616" cy="793124"/>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US" dirty="0">
                      <a:solidFill>
                        <a:srgbClr val="FFFFFF"/>
                      </a:solidFill>
                      <a:latin typeface="Century Gothic"/>
                      <a:ea typeface="Century Gothic"/>
                      <a:cs typeface="Century Gothic"/>
                      <a:sym typeface="Century Gothic"/>
                    </a:rPr>
                    <a:t>High chlorophyll-a values</a:t>
                  </a:r>
                  <a:endParaRPr dirty="0">
                    <a:solidFill>
                      <a:srgbClr val="FFFFFF"/>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US" dirty="0">
                      <a:solidFill>
                        <a:srgbClr val="FFFFFF"/>
                      </a:solidFill>
                      <a:latin typeface="Century Gothic"/>
                      <a:ea typeface="Century Gothic"/>
                      <a:cs typeface="Century Gothic"/>
                      <a:sym typeface="Century Gothic"/>
                    </a:rPr>
                    <a:t>Low chlorophyll-a values</a:t>
                  </a:r>
                  <a:endParaRPr dirty="0">
                    <a:solidFill>
                      <a:srgbClr val="FFFFFF"/>
                    </a:solidFill>
                    <a:latin typeface="Century Gothic"/>
                    <a:ea typeface="Century Gothic"/>
                    <a:cs typeface="Century Gothic"/>
                    <a:sym typeface="Century Gothic"/>
                  </a:endParaRPr>
                </a:p>
              </p:txBody>
            </p:sp>
            <p:sp>
              <p:nvSpPr>
                <p:cNvPr id="172" name="Google Shape;86;p1">
                  <a:extLst>
                    <a:ext uri="{FF2B5EF4-FFF2-40B4-BE49-F238E27FC236}">
                      <a16:creationId xmlns:a16="http://schemas.microsoft.com/office/drawing/2014/main" id="{62C84E26-69DC-48AD-89CC-59DFECEE4EEB}"/>
                    </a:ext>
                  </a:extLst>
                </p:cNvPr>
                <p:cNvSpPr/>
                <p:nvPr/>
              </p:nvSpPr>
              <p:spPr>
                <a:xfrm>
                  <a:off x="9607861" y="18684562"/>
                  <a:ext cx="440367" cy="21119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roup 165">
                <a:extLst>
                  <a:ext uri="{FF2B5EF4-FFF2-40B4-BE49-F238E27FC236}">
                    <a16:creationId xmlns:a16="http://schemas.microsoft.com/office/drawing/2014/main" id="{6335791F-E635-4C77-99F3-B8F25C731D08}"/>
                  </a:ext>
                </a:extLst>
              </p:cNvPr>
              <p:cNvGrpSpPr/>
              <p:nvPr/>
            </p:nvGrpSpPr>
            <p:grpSpPr>
              <a:xfrm>
                <a:off x="19347061" y="18593681"/>
                <a:ext cx="3629616" cy="793124"/>
                <a:chOff x="9570919" y="18364200"/>
                <a:chExt cx="3629616" cy="793124"/>
              </a:xfrm>
            </p:grpSpPr>
            <p:sp>
              <p:nvSpPr>
                <p:cNvPr id="167" name="Google Shape;86;p1">
                  <a:extLst>
                    <a:ext uri="{FF2B5EF4-FFF2-40B4-BE49-F238E27FC236}">
                      <a16:creationId xmlns:a16="http://schemas.microsoft.com/office/drawing/2014/main" id="{E527D6D7-4285-4CE5-A415-1DD4BBA77892}"/>
                    </a:ext>
                  </a:extLst>
                </p:cNvPr>
                <p:cNvSpPr/>
                <p:nvPr/>
              </p:nvSpPr>
              <p:spPr>
                <a:xfrm>
                  <a:off x="9607861" y="18473372"/>
                  <a:ext cx="440367" cy="21119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5;p1">
                  <a:extLst>
                    <a:ext uri="{FF2B5EF4-FFF2-40B4-BE49-F238E27FC236}">
                      <a16:creationId xmlns:a16="http://schemas.microsoft.com/office/drawing/2014/main" id="{CE2AE92E-CFD3-43D0-A1A6-5955414F3B4C}"/>
                    </a:ext>
                  </a:extLst>
                </p:cNvPr>
                <p:cNvSpPr txBox="1"/>
                <p:nvPr/>
              </p:nvSpPr>
              <p:spPr>
                <a:xfrm>
                  <a:off x="9570919" y="18364200"/>
                  <a:ext cx="3629616" cy="793124"/>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None/>
                  </a:pPr>
                  <a:r>
                    <a:rPr lang="en-US" dirty="0">
                      <a:solidFill>
                        <a:srgbClr val="FFFFFF"/>
                      </a:solidFill>
                      <a:latin typeface="Century Gothic"/>
                      <a:ea typeface="Century Gothic"/>
                      <a:cs typeface="Century Gothic"/>
                      <a:sym typeface="Century Gothic"/>
                    </a:rPr>
                    <a:t>High chlorophyll-a values</a:t>
                  </a:r>
                  <a:endParaRPr dirty="0">
                    <a:solidFill>
                      <a:srgbClr val="FFFFFF"/>
                    </a:solidFill>
                    <a:latin typeface="Century Gothic"/>
                    <a:ea typeface="Century Gothic"/>
                    <a:cs typeface="Century Gothic"/>
                    <a:sym typeface="Century Gothic"/>
                  </a:endParaRPr>
                </a:p>
                <a:p>
                  <a:pPr marL="0" lvl="0" indent="457200" algn="l" rtl="0">
                    <a:lnSpc>
                      <a:spcPct val="115000"/>
                    </a:lnSpc>
                    <a:spcBef>
                      <a:spcPts val="0"/>
                    </a:spcBef>
                    <a:spcAft>
                      <a:spcPts val="0"/>
                    </a:spcAft>
                    <a:buNone/>
                  </a:pPr>
                  <a:r>
                    <a:rPr lang="en-US" dirty="0">
                      <a:solidFill>
                        <a:srgbClr val="FFFFFF"/>
                      </a:solidFill>
                      <a:latin typeface="Century Gothic"/>
                      <a:ea typeface="Century Gothic"/>
                      <a:cs typeface="Century Gothic"/>
                      <a:sym typeface="Century Gothic"/>
                    </a:rPr>
                    <a:t>Low chlorophyll-a values</a:t>
                  </a:r>
                  <a:endParaRPr dirty="0">
                    <a:solidFill>
                      <a:srgbClr val="FFFFFF"/>
                    </a:solidFill>
                    <a:latin typeface="Century Gothic"/>
                    <a:ea typeface="Century Gothic"/>
                    <a:cs typeface="Century Gothic"/>
                    <a:sym typeface="Century Gothic"/>
                  </a:endParaRPr>
                </a:p>
              </p:txBody>
            </p:sp>
            <p:sp>
              <p:nvSpPr>
                <p:cNvPr id="169" name="Google Shape;86;p1">
                  <a:extLst>
                    <a:ext uri="{FF2B5EF4-FFF2-40B4-BE49-F238E27FC236}">
                      <a16:creationId xmlns:a16="http://schemas.microsoft.com/office/drawing/2014/main" id="{066B5DBB-C47F-486F-A9F5-C3AF5CDC7D1D}"/>
                    </a:ext>
                  </a:extLst>
                </p:cNvPr>
                <p:cNvSpPr/>
                <p:nvPr/>
              </p:nvSpPr>
              <p:spPr>
                <a:xfrm>
                  <a:off x="9607861" y="18684562"/>
                  <a:ext cx="440367" cy="21119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 name="Google Shape;75;p1">
              <a:extLst>
                <a:ext uri="{FF2B5EF4-FFF2-40B4-BE49-F238E27FC236}">
                  <a16:creationId xmlns:a16="http://schemas.microsoft.com/office/drawing/2014/main" id="{3CC28F2A-4B6E-4CA0-8EE7-04AA94CB74FA}"/>
                </a:ext>
              </a:extLst>
            </p:cNvPr>
            <p:cNvSpPr txBox="1"/>
            <p:nvPr/>
          </p:nvSpPr>
          <p:spPr>
            <a:xfrm>
              <a:off x="9522961" y="16513964"/>
              <a:ext cx="3284434" cy="5299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dirty="0">
                  <a:solidFill>
                    <a:schemeClr val="bg1"/>
                  </a:solidFill>
                  <a:latin typeface="Century Gothic"/>
                  <a:ea typeface="Century Gothic"/>
                  <a:cs typeface="Century Gothic"/>
                  <a:sym typeface="Century Gothic"/>
                </a:rPr>
                <a:t>Figure 2.0</a:t>
              </a:r>
              <a:endParaRPr sz="1800" i="1" dirty="0">
                <a:solidFill>
                  <a:schemeClr val="bg1"/>
                </a:solidFill>
                <a:latin typeface="Century Gothic"/>
                <a:ea typeface="Century Gothic"/>
                <a:cs typeface="Century Gothic"/>
                <a:sym typeface="Century Gothic"/>
              </a:endParaRPr>
            </a:p>
            <a:p>
              <a:pPr marL="0" lvl="0" indent="0" algn="l" rtl="0">
                <a:spcBef>
                  <a:spcPts val="0"/>
                </a:spcBef>
                <a:spcAft>
                  <a:spcPts val="0"/>
                </a:spcAft>
                <a:buNone/>
              </a:pPr>
              <a:r>
                <a:rPr lang="en-US" sz="1800" dirty="0">
                  <a:solidFill>
                    <a:schemeClr val="bg1"/>
                  </a:solidFill>
                  <a:latin typeface="Century Gothic"/>
                  <a:ea typeface="Century Gothic"/>
                  <a:cs typeface="Century Gothic"/>
                  <a:sym typeface="Century Gothic"/>
                </a:rPr>
                <a:t>2018/07/07 (Before Bloom)</a:t>
              </a:r>
              <a:endParaRPr sz="1800" dirty="0">
                <a:solidFill>
                  <a:schemeClr val="bg1"/>
                </a:solidFill>
                <a:latin typeface="Century Gothic"/>
                <a:ea typeface="Century Gothic"/>
                <a:cs typeface="Century Gothic"/>
                <a:sym typeface="Century Gothic"/>
              </a:endParaRPr>
            </a:p>
          </p:txBody>
        </p:sp>
        <p:sp>
          <p:nvSpPr>
            <p:cNvPr id="159" name="Google Shape;77;p1">
              <a:extLst>
                <a:ext uri="{FF2B5EF4-FFF2-40B4-BE49-F238E27FC236}">
                  <a16:creationId xmlns:a16="http://schemas.microsoft.com/office/drawing/2014/main" id="{36A1A81A-4C5B-4BD6-AAA6-4E3CC7DF48ED}"/>
                </a:ext>
              </a:extLst>
            </p:cNvPr>
            <p:cNvSpPr txBox="1"/>
            <p:nvPr/>
          </p:nvSpPr>
          <p:spPr>
            <a:xfrm>
              <a:off x="14442535" y="16500196"/>
              <a:ext cx="3535149" cy="5299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dirty="0">
                  <a:solidFill>
                    <a:schemeClr val="bg1"/>
                  </a:solidFill>
                  <a:latin typeface="Century Gothic"/>
                  <a:ea typeface="Century Gothic"/>
                  <a:cs typeface="Century Gothic"/>
                  <a:sym typeface="Century Gothic"/>
                </a:rPr>
                <a:t>Figure 2.1</a:t>
              </a:r>
              <a:endParaRPr sz="1800" i="1" dirty="0">
                <a:solidFill>
                  <a:schemeClr val="bg1"/>
                </a:solidFill>
                <a:latin typeface="Century Gothic"/>
                <a:ea typeface="Century Gothic"/>
                <a:cs typeface="Century Gothic"/>
                <a:sym typeface="Century Gothic"/>
              </a:endParaRPr>
            </a:p>
            <a:p>
              <a:pPr marL="0" lvl="0" indent="0" algn="l" rtl="0">
                <a:spcBef>
                  <a:spcPts val="0"/>
                </a:spcBef>
                <a:spcAft>
                  <a:spcPts val="0"/>
                </a:spcAft>
                <a:buNone/>
              </a:pPr>
              <a:r>
                <a:rPr lang="en-US" sz="1800" dirty="0">
                  <a:solidFill>
                    <a:schemeClr val="bg1"/>
                  </a:solidFill>
                  <a:latin typeface="Century Gothic"/>
                  <a:ea typeface="Century Gothic"/>
                  <a:cs typeface="Century Gothic"/>
                  <a:sym typeface="Century Gothic"/>
                </a:rPr>
                <a:t>2018/08/11 (During Bloom)</a:t>
              </a:r>
              <a:endParaRPr sz="1800" dirty="0">
                <a:solidFill>
                  <a:schemeClr val="bg1"/>
                </a:solidFill>
                <a:latin typeface="Century Gothic"/>
                <a:ea typeface="Century Gothic"/>
                <a:cs typeface="Century Gothic"/>
                <a:sym typeface="Century Gothic"/>
              </a:endParaRPr>
            </a:p>
          </p:txBody>
        </p:sp>
        <p:sp>
          <p:nvSpPr>
            <p:cNvPr id="160" name="Google Shape;78;p1">
              <a:extLst>
                <a:ext uri="{FF2B5EF4-FFF2-40B4-BE49-F238E27FC236}">
                  <a16:creationId xmlns:a16="http://schemas.microsoft.com/office/drawing/2014/main" id="{2DA51B8F-1656-4EB7-839D-B0D4A430E277}"/>
                </a:ext>
              </a:extLst>
            </p:cNvPr>
            <p:cNvSpPr txBox="1"/>
            <p:nvPr/>
          </p:nvSpPr>
          <p:spPr>
            <a:xfrm>
              <a:off x="19347061" y="16500196"/>
              <a:ext cx="3284434" cy="5299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dirty="0">
                  <a:solidFill>
                    <a:schemeClr val="bg1"/>
                  </a:solidFill>
                  <a:latin typeface="Century Gothic"/>
                  <a:ea typeface="Century Gothic"/>
                  <a:cs typeface="Century Gothic"/>
                  <a:sym typeface="Century Gothic"/>
                </a:rPr>
                <a:t>Figure 2.2</a:t>
              </a:r>
              <a:endParaRPr sz="1800" i="1" dirty="0">
                <a:solidFill>
                  <a:schemeClr val="bg1"/>
                </a:solidFill>
                <a:latin typeface="Century Gothic"/>
                <a:ea typeface="Century Gothic"/>
                <a:cs typeface="Century Gothic"/>
                <a:sym typeface="Century Gothic"/>
              </a:endParaRPr>
            </a:p>
            <a:p>
              <a:pPr marL="0" lvl="0" indent="0" algn="l" rtl="0">
                <a:spcBef>
                  <a:spcPts val="0"/>
                </a:spcBef>
                <a:spcAft>
                  <a:spcPts val="0"/>
                </a:spcAft>
                <a:buNone/>
              </a:pPr>
              <a:r>
                <a:rPr lang="en-US" sz="1800" dirty="0">
                  <a:solidFill>
                    <a:schemeClr val="bg1"/>
                  </a:solidFill>
                  <a:latin typeface="Century Gothic"/>
                  <a:ea typeface="Century Gothic"/>
                  <a:cs typeface="Century Gothic"/>
                  <a:sym typeface="Century Gothic"/>
                </a:rPr>
                <a:t>2018/08/30 (After Bloom)</a:t>
              </a:r>
              <a:endParaRPr sz="1800" dirty="0">
                <a:solidFill>
                  <a:schemeClr val="bg1"/>
                </a:solidFill>
                <a:latin typeface="Century Gothic"/>
                <a:ea typeface="Century Gothic"/>
                <a:cs typeface="Century Gothic"/>
                <a:sym typeface="Century Gothic"/>
              </a:endParaRPr>
            </a:p>
          </p:txBody>
        </p:sp>
      </p:grpSp>
      <p:grpSp>
        <p:nvGrpSpPr>
          <p:cNvPr id="2" name="Group 1">
            <a:extLst>
              <a:ext uri="{FF2B5EF4-FFF2-40B4-BE49-F238E27FC236}">
                <a16:creationId xmlns:a16="http://schemas.microsoft.com/office/drawing/2014/main" id="{2854AB31-E72D-480E-9797-FDDC64FA46B2}"/>
              </a:ext>
            </a:extLst>
          </p:cNvPr>
          <p:cNvGrpSpPr/>
          <p:nvPr/>
        </p:nvGrpSpPr>
        <p:grpSpPr>
          <a:xfrm>
            <a:off x="1140590" y="14484420"/>
            <a:ext cx="12482369" cy="11163183"/>
            <a:chOff x="1160367" y="15152505"/>
            <a:chExt cx="12482369" cy="11163183"/>
          </a:xfrm>
        </p:grpSpPr>
        <p:cxnSp>
          <p:nvCxnSpPr>
            <p:cNvPr id="143" name="Google Shape;143;p1"/>
            <p:cNvCxnSpPr/>
            <p:nvPr/>
          </p:nvCxnSpPr>
          <p:spPr>
            <a:xfrm>
              <a:off x="7068752" y="22646530"/>
              <a:ext cx="7800" cy="551400"/>
            </a:xfrm>
            <a:prstGeom prst="straightConnector1">
              <a:avLst/>
            </a:prstGeom>
            <a:noFill/>
            <a:ln w="28575" cap="flat" cmpd="sng">
              <a:solidFill>
                <a:schemeClr val="dk2"/>
              </a:solidFill>
              <a:prstDash val="solid"/>
              <a:round/>
              <a:headEnd type="none" w="med" len="med"/>
              <a:tailEnd type="triangle" w="med" len="med"/>
            </a:ln>
          </p:spPr>
        </p:cxnSp>
        <p:cxnSp>
          <p:nvCxnSpPr>
            <p:cNvPr id="177" name="Google Shape;143;p1">
              <a:extLst>
                <a:ext uri="{FF2B5EF4-FFF2-40B4-BE49-F238E27FC236}">
                  <a16:creationId xmlns:a16="http://schemas.microsoft.com/office/drawing/2014/main" id="{0CC3E00F-081C-4B4D-B9A3-421D7752BAE1}"/>
                </a:ext>
              </a:extLst>
            </p:cNvPr>
            <p:cNvCxnSpPr>
              <a:cxnSpLocks/>
            </p:cNvCxnSpPr>
            <p:nvPr/>
          </p:nvCxnSpPr>
          <p:spPr>
            <a:xfrm>
              <a:off x="7068752" y="23874267"/>
              <a:ext cx="7800" cy="551400"/>
            </a:xfrm>
            <a:prstGeom prst="straightConnector1">
              <a:avLst/>
            </a:prstGeom>
            <a:noFill/>
            <a:ln w="28575" cap="flat" cmpd="sng">
              <a:solidFill>
                <a:schemeClr val="dk2"/>
              </a:solidFill>
              <a:prstDash val="solid"/>
              <a:round/>
              <a:headEnd type="none" w="med" len="med"/>
              <a:tailEnd type="triangle" w="med" len="med"/>
            </a:ln>
          </p:spPr>
        </p:cxnSp>
        <p:sp>
          <p:nvSpPr>
            <p:cNvPr id="27" name="Google Shape;27;p1"/>
            <p:cNvSpPr txBox="1"/>
            <p:nvPr/>
          </p:nvSpPr>
          <p:spPr>
            <a:xfrm>
              <a:off x="1160367" y="15152505"/>
              <a:ext cx="4029000" cy="7695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400" b="1" dirty="0">
                  <a:latin typeface="Century Gothic"/>
                  <a:ea typeface="Century Gothic"/>
                  <a:cs typeface="Century Gothic"/>
                  <a:sym typeface="Century Gothic"/>
                </a:rPr>
                <a:t>Methodology</a:t>
              </a:r>
              <a:endParaRPr dirty="0"/>
            </a:p>
          </p:txBody>
        </p:sp>
        <p:sp>
          <p:nvSpPr>
            <p:cNvPr id="110" name="Google Shape;110;p1"/>
            <p:cNvSpPr txBox="1"/>
            <p:nvPr/>
          </p:nvSpPr>
          <p:spPr>
            <a:xfrm>
              <a:off x="9594235" y="15152505"/>
              <a:ext cx="3038700" cy="769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latin typeface="Century Gothic"/>
                  <a:ea typeface="Century Gothic"/>
                  <a:cs typeface="Century Gothic"/>
                  <a:sym typeface="Century Gothic"/>
                </a:rPr>
                <a:t>Results</a:t>
              </a:r>
              <a:endParaRPr dirty="0"/>
            </a:p>
          </p:txBody>
        </p:sp>
        <p:sp>
          <p:nvSpPr>
            <p:cNvPr id="112" name="Google Shape;112;p1"/>
            <p:cNvSpPr txBox="1"/>
            <p:nvPr/>
          </p:nvSpPr>
          <p:spPr>
            <a:xfrm>
              <a:off x="9613736" y="20057399"/>
              <a:ext cx="4029000" cy="8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dirty="0">
                  <a:latin typeface="Century Gothic"/>
                  <a:ea typeface="Century Gothic"/>
                  <a:cs typeface="Century Gothic"/>
                  <a:sym typeface="Century Gothic"/>
                </a:rPr>
                <a:t>Sediment Plume Events</a:t>
              </a:r>
              <a:endParaRPr sz="2600" b="1" dirty="0">
                <a:latin typeface="Century Gothic"/>
                <a:ea typeface="Century Gothic"/>
                <a:cs typeface="Century Gothic"/>
                <a:sym typeface="Century Gothic"/>
              </a:endParaRPr>
            </a:p>
          </p:txBody>
        </p:sp>
        <p:sp>
          <p:nvSpPr>
            <p:cNvPr id="113" name="Google Shape;113;p1"/>
            <p:cNvSpPr txBox="1"/>
            <p:nvPr/>
          </p:nvSpPr>
          <p:spPr>
            <a:xfrm>
              <a:off x="9349285" y="15900506"/>
              <a:ext cx="3528600" cy="54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2600" b="1" dirty="0">
                  <a:latin typeface="Century Gothic"/>
                  <a:ea typeface="Century Gothic"/>
                  <a:cs typeface="Century Gothic"/>
                  <a:sym typeface="Century Gothic"/>
                </a:rPr>
                <a:t>Algal Bloom Events</a:t>
              </a:r>
              <a:endParaRPr sz="2600" b="1" dirty="0">
                <a:latin typeface="Century Gothic"/>
                <a:ea typeface="Century Gothic"/>
                <a:cs typeface="Century Gothic"/>
                <a:sym typeface="Century Gothic"/>
              </a:endParaRPr>
            </a:p>
          </p:txBody>
        </p:sp>
        <p:grpSp>
          <p:nvGrpSpPr>
            <p:cNvPr id="115" name="Google Shape;115;p1"/>
            <p:cNvGrpSpPr/>
            <p:nvPr/>
          </p:nvGrpSpPr>
          <p:grpSpPr>
            <a:xfrm>
              <a:off x="1232525" y="16206850"/>
              <a:ext cx="7745651" cy="9498926"/>
              <a:chOff x="3013450" y="17934187"/>
              <a:chExt cx="7745651" cy="9498926"/>
            </a:xfrm>
          </p:grpSpPr>
          <p:sp>
            <p:nvSpPr>
              <p:cNvPr id="116" name="Google Shape;116;p1"/>
              <p:cNvSpPr/>
              <p:nvPr/>
            </p:nvSpPr>
            <p:spPr>
              <a:xfrm>
                <a:off x="3028825" y="21049388"/>
                <a:ext cx="3657600" cy="9066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Compile indices for detecting transmissivity and apply within GEE</a:t>
                </a:r>
                <a:endParaRPr sz="1800" b="1">
                  <a:solidFill>
                    <a:srgbClr val="3F3F3F"/>
                  </a:solidFill>
                  <a:latin typeface="Century Gothic"/>
                  <a:ea typeface="Century Gothic"/>
                  <a:cs typeface="Century Gothic"/>
                  <a:sym typeface="Century Gothic"/>
                </a:endParaRPr>
              </a:p>
            </p:txBody>
          </p:sp>
          <p:sp>
            <p:nvSpPr>
              <p:cNvPr id="117" name="Google Shape;117;p1"/>
              <p:cNvSpPr/>
              <p:nvPr/>
            </p:nvSpPr>
            <p:spPr>
              <a:xfrm>
                <a:off x="3028824" y="22421825"/>
                <a:ext cx="1675800" cy="639900"/>
              </a:xfrm>
              <a:prstGeom prst="rect">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Visual evaluation</a:t>
                </a:r>
                <a:endParaRPr sz="1800" b="1">
                  <a:solidFill>
                    <a:srgbClr val="3F3F3F"/>
                  </a:solidFill>
                  <a:latin typeface="Century Gothic"/>
                  <a:ea typeface="Century Gothic"/>
                  <a:cs typeface="Century Gothic"/>
                  <a:sym typeface="Century Gothic"/>
                </a:endParaRPr>
              </a:p>
            </p:txBody>
          </p:sp>
          <p:sp>
            <p:nvSpPr>
              <p:cNvPr id="118" name="Google Shape;118;p1"/>
              <p:cNvSpPr/>
              <p:nvPr/>
            </p:nvSpPr>
            <p:spPr>
              <a:xfrm>
                <a:off x="4876800" y="22422175"/>
                <a:ext cx="1829100" cy="906600"/>
              </a:xfrm>
              <a:prstGeom prst="rect">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Correlate index outputs to field data</a:t>
                </a:r>
                <a:endParaRPr sz="1800">
                  <a:solidFill>
                    <a:srgbClr val="3F3F3F"/>
                  </a:solidFill>
                  <a:latin typeface="Century Gothic"/>
                  <a:ea typeface="Century Gothic"/>
                  <a:cs typeface="Century Gothic"/>
                  <a:sym typeface="Century Gothic"/>
                </a:endParaRPr>
              </a:p>
            </p:txBody>
          </p:sp>
          <p:sp>
            <p:nvSpPr>
              <p:cNvPr id="119" name="Google Shape;119;p1"/>
              <p:cNvSpPr/>
              <p:nvPr/>
            </p:nvSpPr>
            <p:spPr>
              <a:xfrm>
                <a:off x="3028837" y="23850150"/>
                <a:ext cx="3657600" cy="639900"/>
              </a:xfrm>
              <a:prstGeom prst="rect">
                <a:avLst/>
              </a:prstGeom>
              <a:solidFill>
                <a:srgbClr val="F9CB9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Select top performing indices</a:t>
                </a:r>
                <a:endParaRPr sz="1800" b="1">
                  <a:solidFill>
                    <a:srgbClr val="3F3F3F"/>
                  </a:solidFill>
                  <a:latin typeface="Century Gothic"/>
                  <a:ea typeface="Century Gothic"/>
                  <a:cs typeface="Century Gothic"/>
                  <a:sym typeface="Century Gothic"/>
                </a:endParaRPr>
              </a:p>
            </p:txBody>
          </p:sp>
          <p:sp>
            <p:nvSpPr>
              <p:cNvPr id="120" name="Google Shape;120;p1"/>
              <p:cNvSpPr/>
              <p:nvPr/>
            </p:nvSpPr>
            <p:spPr>
              <a:xfrm>
                <a:off x="7101501" y="20038602"/>
                <a:ext cx="3657600" cy="6399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3F3F3F"/>
                    </a:solidFill>
                    <a:latin typeface="Century Gothic"/>
                    <a:ea typeface="Century Gothic"/>
                    <a:cs typeface="Century Gothic"/>
                    <a:sym typeface="Century Gothic"/>
                  </a:rPr>
                  <a:t>Acquire Sentinel-3 imagery using GEE</a:t>
                </a:r>
                <a:endParaRPr sz="1800" b="1" dirty="0">
                  <a:solidFill>
                    <a:srgbClr val="3F3F3F"/>
                  </a:solidFill>
                  <a:latin typeface="Century Gothic"/>
                  <a:ea typeface="Century Gothic"/>
                  <a:cs typeface="Century Gothic"/>
                  <a:sym typeface="Century Gothic"/>
                </a:endParaRPr>
              </a:p>
            </p:txBody>
          </p:sp>
          <p:cxnSp>
            <p:nvCxnSpPr>
              <p:cNvPr id="121" name="Google Shape;121;p1"/>
              <p:cNvCxnSpPr>
                <a:stCxn id="116" idx="2"/>
                <a:endCxn id="117" idx="0"/>
              </p:cNvCxnSpPr>
              <p:nvPr/>
            </p:nvCxnSpPr>
            <p:spPr>
              <a:xfrm rot="5400000">
                <a:off x="4129225" y="21693488"/>
                <a:ext cx="465900" cy="990900"/>
              </a:xfrm>
              <a:prstGeom prst="bentConnector3">
                <a:avLst>
                  <a:gd name="adj1" fmla="val 49993"/>
                </a:avLst>
              </a:prstGeom>
              <a:noFill/>
              <a:ln w="28575" cap="flat" cmpd="sng">
                <a:solidFill>
                  <a:schemeClr val="dk2"/>
                </a:solidFill>
                <a:prstDash val="solid"/>
                <a:round/>
                <a:headEnd type="none" w="med" len="med"/>
                <a:tailEnd type="triangle" w="med" len="med"/>
              </a:ln>
            </p:spPr>
          </p:cxnSp>
          <p:cxnSp>
            <p:nvCxnSpPr>
              <p:cNvPr id="122" name="Google Shape;122;p1"/>
              <p:cNvCxnSpPr>
                <a:stCxn id="116" idx="2"/>
                <a:endCxn id="118" idx="0"/>
              </p:cNvCxnSpPr>
              <p:nvPr/>
            </p:nvCxnSpPr>
            <p:spPr>
              <a:xfrm rot="-5400000" flipH="1">
                <a:off x="5091325" y="21722288"/>
                <a:ext cx="466200" cy="933600"/>
              </a:xfrm>
              <a:prstGeom prst="bentConnector3">
                <a:avLst>
                  <a:gd name="adj1" fmla="val 49999"/>
                </a:avLst>
              </a:prstGeom>
              <a:noFill/>
              <a:ln w="28575" cap="flat" cmpd="sng">
                <a:solidFill>
                  <a:schemeClr val="dk2"/>
                </a:solidFill>
                <a:prstDash val="solid"/>
                <a:round/>
                <a:headEnd type="none" w="med" len="med"/>
                <a:tailEnd type="triangle" w="med" len="med"/>
              </a:ln>
            </p:spPr>
          </p:cxnSp>
          <p:cxnSp>
            <p:nvCxnSpPr>
              <p:cNvPr id="123" name="Google Shape;123;p1"/>
              <p:cNvCxnSpPr>
                <a:stCxn id="118" idx="2"/>
                <a:endCxn id="119" idx="0"/>
              </p:cNvCxnSpPr>
              <p:nvPr/>
            </p:nvCxnSpPr>
            <p:spPr>
              <a:xfrm rot="5400000">
                <a:off x="5063850" y="23122675"/>
                <a:ext cx="521400" cy="933600"/>
              </a:xfrm>
              <a:prstGeom prst="bentConnector3">
                <a:avLst>
                  <a:gd name="adj1" fmla="val 23907"/>
                </a:avLst>
              </a:prstGeom>
              <a:noFill/>
              <a:ln w="28575" cap="flat" cmpd="sng">
                <a:solidFill>
                  <a:schemeClr val="dk2"/>
                </a:solidFill>
                <a:prstDash val="solid"/>
                <a:round/>
                <a:headEnd type="none" w="med" len="med"/>
                <a:tailEnd type="triangle" w="med" len="med"/>
              </a:ln>
            </p:spPr>
          </p:cxnSp>
          <p:sp>
            <p:nvSpPr>
              <p:cNvPr id="124" name="Google Shape;124;p1"/>
              <p:cNvSpPr/>
              <p:nvPr/>
            </p:nvSpPr>
            <p:spPr>
              <a:xfrm>
                <a:off x="3028837" y="20022325"/>
                <a:ext cx="3657600" cy="672600"/>
              </a:xfrm>
              <a:prstGeom prst="rect">
                <a:avLst/>
              </a:prstGeom>
              <a:solidFill>
                <a:srgbClr val="FCE5C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Acquire Aqua MODIS and Terra MODIS imagery using GEE</a:t>
                </a:r>
                <a:endParaRPr sz="1800" b="1">
                  <a:solidFill>
                    <a:srgbClr val="3F3F3F"/>
                  </a:solidFill>
                  <a:latin typeface="Century Gothic"/>
                  <a:ea typeface="Century Gothic"/>
                  <a:cs typeface="Century Gothic"/>
                  <a:sym typeface="Century Gothic"/>
                </a:endParaRPr>
              </a:p>
            </p:txBody>
          </p:sp>
          <p:cxnSp>
            <p:nvCxnSpPr>
              <p:cNvPr id="125" name="Google Shape;125;p1"/>
              <p:cNvCxnSpPr>
                <a:stCxn id="124" idx="2"/>
                <a:endCxn id="116" idx="0"/>
              </p:cNvCxnSpPr>
              <p:nvPr/>
            </p:nvCxnSpPr>
            <p:spPr>
              <a:xfrm>
                <a:off x="4857637" y="20694925"/>
                <a:ext cx="0" cy="354600"/>
              </a:xfrm>
              <a:prstGeom prst="straightConnector1">
                <a:avLst/>
              </a:prstGeom>
              <a:noFill/>
              <a:ln w="28575" cap="flat" cmpd="sng">
                <a:solidFill>
                  <a:schemeClr val="dk2"/>
                </a:solidFill>
                <a:prstDash val="solid"/>
                <a:round/>
                <a:headEnd type="none" w="med" len="med"/>
                <a:tailEnd type="triangle" w="med" len="med"/>
              </a:ln>
            </p:spPr>
          </p:cxnSp>
          <p:sp>
            <p:nvSpPr>
              <p:cNvPr id="126" name="Google Shape;126;p1"/>
              <p:cNvSpPr/>
              <p:nvPr/>
            </p:nvSpPr>
            <p:spPr>
              <a:xfrm>
                <a:off x="7101501" y="21109813"/>
                <a:ext cx="3657600" cy="906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Compile indices for detecting chlorophyll-a and apply within GEE</a:t>
                </a:r>
                <a:endParaRPr sz="1800" b="1">
                  <a:solidFill>
                    <a:srgbClr val="3F3F3F"/>
                  </a:solidFill>
                  <a:latin typeface="Century Gothic"/>
                  <a:ea typeface="Century Gothic"/>
                  <a:cs typeface="Century Gothic"/>
                  <a:sym typeface="Century Gothic"/>
                </a:endParaRPr>
              </a:p>
            </p:txBody>
          </p:sp>
          <p:sp>
            <p:nvSpPr>
              <p:cNvPr id="127" name="Google Shape;127;p1"/>
              <p:cNvSpPr/>
              <p:nvPr/>
            </p:nvSpPr>
            <p:spPr>
              <a:xfrm>
                <a:off x="7101501" y="22567918"/>
                <a:ext cx="3657600" cy="640200"/>
              </a:xfrm>
              <a:prstGeom prst="rect">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Visual evaluation</a:t>
                </a:r>
                <a:endParaRPr sz="1800" b="1">
                  <a:solidFill>
                    <a:srgbClr val="3F3F3F"/>
                  </a:solidFill>
                  <a:latin typeface="Century Gothic"/>
                  <a:ea typeface="Century Gothic"/>
                  <a:cs typeface="Century Gothic"/>
                  <a:sym typeface="Century Gothic"/>
                </a:endParaRPr>
              </a:p>
            </p:txBody>
          </p:sp>
          <p:sp>
            <p:nvSpPr>
              <p:cNvPr id="128" name="Google Shape;128;p1"/>
              <p:cNvSpPr/>
              <p:nvPr/>
            </p:nvSpPr>
            <p:spPr>
              <a:xfrm>
                <a:off x="7101501" y="23759622"/>
                <a:ext cx="3657600" cy="640200"/>
              </a:xfrm>
              <a:prstGeom prst="rect">
                <a:avLst/>
              </a:prstGeom>
              <a:solidFill>
                <a:srgbClr val="93C47D"/>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Select top performing indices</a:t>
                </a:r>
                <a:endParaRPr sz="1800" b="1">
                  <a:solidFill>
                    <a:srgbClr val="3F3F3F"/>
                  </a:solidFill>
                  <a:latin typeface="Century Gothic"/>
                  <a:ea typeface="Century Gothic"/>
                  <a:cs typeface="Century Gothic"/>
                  <a:sym typeface="Century Gothic"/>
                </a:endParaRPr>
              </a:p>
            </p:txBody>
          </p:sp>
          <p:sp>
            <p:nvSpPr>
              <p:cNvPr id="129" name="Google Shape;129;p1"/>
              <p:cNvSpPr/>
              <p:nvPr/>
            </p:nvSpPr>
            <p:spPr>
              <a:xfrm>
                <a:off x="3013462" y="24937100"/>
                <a:ext cx="3657600" cy="640200"/>
              </a:xfrm>
              <a:prstGeom prst="rect">
                <a:avLst/>
              </a:prstGeom>
              <a:solidFill>
                <a:srgbClr val="F6B26B"/>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3F3F3F"/>
                    </a:solidFill>
                    <a:latin typeface="Century Gothic"/>
                    <a:ea typeface="Century Gothic"/>
                    <a:cs typeface="Century Gothic"/>
                    <a:sym typeface="Century Gothic"/>
                  </a:rPr>
                  <a:t>Develop model using top performing indices</a:t>
                </a:r>
                <a:endParaRPr sz="1800" b="1">
                  <a:solidFill>
                    <a:srgbClr val="3F3F3F"/>
                  </a:solidFill>
                  <a:latin typeface="Century Gothic"/>
                  <a:ea typeface="Century Gothic"/>
                  <a:cs typeface="Century Gothic"/>
                  <a:sym typeface="Century Gothic"/>
                </a:endParaRPr>
              </a:p>
            </p:txBody>
          </p:sp>
          <p:sp>
            <p:nvSpPr>
              <p:cNvPr id="130" name="Google Shape;130;p1"/>
              <p:cNvSpPr/>
              <p:nvPr/>
            </p:nvSpPr>
            <p:spPr>
              <a:xfrm>
                <a:off x="3013450" y="26114613"/>
                <a:ext cx="3657600" cy="1318500"/>
              </a:xfrm>
              <a:prstGeom prst="rect">
                <a:avLst/>
              </a:prstGeom>
              <a:solidFill>
                <a:srgbClr val="F6B26B"/>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3F3F3F"/>
                    </a:solidFill>
                    <a:latin typeface="Century Gothic"/>
                    <a:ea typeface="Century Gothic"/>
                    <a:cs typeface="Century Gothic"/>
                    <a:sym typeface="Century Gothic"/>
                  </a:rPr>
                  <a:t>Apply model to detect extent of sediment plumes within western Lake Superior</a:t>
                </a:r>
                <a:endParaRPr sz="1800" b="1" dirty="0">
                  <a:solidFill>
                    <a:srgbClr val="3F3F3F"/>
                  </a:solidFill>
                  <a:latin typeface="Century Gothic"/>
                  <a:ea typeface="Century Gothic"/>
                  <a:cs typeface="Century Gothic"/>
                  <a:sym typeface="Century Gothic"/>
                </a:endParaRPr>
              </a:p>
            </p:txBody>
          </p:sp>
          <p:sp>
            <p:nvSpPr>
              <p:cNvPr id="131" name="Google Shape;131;p1"/>
              <p:cNvSpPr/>
              <p:nvPr/>
            </p:nvSpPr>
            <p:spPr>
              <a:xfrm>
                <a:off x="7101501" y="24937122"/>
                <a:ext cx="3657600" cy="752917"/>
              </a:xfrm>
              <a:prstGeom prst="rect">
                <a:avLst/>
              </a:prstGeom>
              <a:solidFill>
                <a:srgbClr val="6AA84F"/>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3F3F3F"/>
                    </a:solidFill>
                    <a:latin typeface="Century Gothic"/>
                    <a:ea typeface="Century Gothic"/>
                    <a:cs typeface="Century Gothic"/>
                    <a:sym typeface="Century Gothic"/>
                  </a:rPr>
                  <a:t>Compare index outputs before, during, and after bloom </a:t>
                </a:r>
                <a:endParaRPr sz="1800" b="1" dirty="0">
                  <a:solidFill>
                    <a:srgbClr val="3F3F3F"/>
                  </a:solidFill>
                  <a:latin typeface="Century Gothic"/>
                  <a:ea typeface="Century Gothic"/>
                  <a:cs typeface="Century Gothic"/>
                  <a:sym typeface="Century Gothic"/>
                </a:endParaRPr>
              </a:p>
            </p:txBody>
          </p:sp>
          <p:cxnSp>
            <p:nvCxnSpPr>
              <p:cNvPr id="132" name="Google Shape;132;p1"/>
              <p:cNvCxnSpPr>
                <a:stCxn id="117" idx="2"/>
                <a:endCxn id="119" idx="0"/>
              </p:cNvCxnSpPr>
              <p:nvPr/>
            </p:nvCxnSpPr>
            <p:spPr>
              <a:xfrm rot="-5400000" flipH="1">
                <a:off x="3967974" y="22960475"/>
                <a:ext cx="788400" cy="990900"/>
              </a:xfrm>
              <a:prstGeom prst="bentConnector3">
                <a:avLst>
                  <a:gd name="adj1" fmla="val 50002"/>
                </a:avLst>
              </a:prstGeom>
              <a:noFill/>
              <a:ln w="28575" cap="flat" cmpd="sng">
                <a:solidFill>
                  <a:schemeClr val="dk2"/>
                </a:solidFill>
                <a:prstDash val="solid"/>
                <a:round/>
                <a:headEnd type="none" w="med" len="med"/>
                <a:tailEnd type="triangle" w="med" len="med"/>
              </a:ln>
            </p:spPr>
          </p:cxnSp>
          <p:cxnSp>
            <p:nvCxnSpPr>
              <p:cNvPr id="134" name="Google Shape;134;p1"/>
              <p:cNvCxnSpPr>
                <a:stCxn id="119" idx="2"/>
                <a:endCxn id="129" idx="0"/>
              </p:cNvCxnSpPr>
              <p:nvPr/>
            </p:nvCxnSpPr>
            <p:spPr>
              <a:xfrm flipH="1">
                <a:off x="4842337" y="24490050"/>
                <a:ext cx="15300" cy="447000"/>
              </a:xfrm>
              <a:prstGeom prst="straightConnector1">
                <a:avLst/>
              </a:prstGeom>
              <a:noFill/>
              <a:ln w="28575" cap="flat" cmpd="sng">
                <a:solidFill>
                  <a:schemeClr val="dk2"/>
                </a:solidFill>
                <a:prstDash val="solid"/>
                <a:round/>
                <a:headEnd type="none" w="med" len="med"/>
                <a:tailEnd type="triangle" w="med" len="med"/>
              </a:ln>
            </p:spPr>
          </p:cxnSp>
          <p:cxnSp>
            <p:nvCxnSpPr>
              <p:cNvPr id="135" name="Google Shape;135;p1"/>
              <p:cNvCxnSpPr>
                <a:stCxn id="136" idx="2"/>
                <a:endCxn id="120" idx="0"/>
              </p:cNvCxnSpPr>
              <p:nvPr/>
            </p:nvCxnSpPr>
            <p:spPr>
              <a:xfrm rot="-5400000" flipH="1">
                <a:off x="7254350" y="18362737"/>
                <a:ext cx="1335000" cy="2016900"/>
              </a:xfrm>
              <a:prstGeom prst="bentConnector3">
                <a:avLst>
                  <a:gd name="adj1" fmla="val 49082"/>
                </a:avLst>
              </a:prstGeom>
              <a:noFill/>
              <a:ln w="28575" cap="flat" cmpd="sng">
                <a:solidFill>
                  <a:schemeClr val="dk2"/>
                </a:solidFill>
                <a:prstDash val="solid"/>
                <a:round/>
                <a:headEnd type="none" w="med" len="med"/>
                <a:tailEnd type="triangle" w="med" len="med"/>
              </a:ln>
            </p:spPr>
          </p:cxnSp>
          <p:cxnSp>
            <p:nvCxnSpPr>
              <p:cNvPr id="137" name="Google Shape;137;p1"/>
              <p:cNvCxnSpPr>
                <a:stCxn id="136" idx="2"/>
                <a:endCxn id="124" idx="0"/>
              </p:cNvCxnSpPr>
              <p:nvPr/>
            </p:nvCxnSpPr>
            <p:spPr>
              <a:xfrm rot="5400000">
                <a:off x="5226200" y="18334987"/>
                <a:ext cx="1318500" cy="2055900"/>
              </a:xfrm>
              <a:prstGeom prst="bentConnector3">
                <a:avLst>
                  <a:gd name="adj1" fmla="val 50005"/>
                </a:avLst>
              </a:prstGeom>
              <a:noFill/>
              <a:ln w="28575" cap="flat" cmpd="sng">
                <a:solidFill>
                  <a:schemeClr val="dk2"/>
                </a:solidFill>
                <a:prstDash val="solid"/>
                <a:round/>
                <a:headEnd type="none" w="med" len="med"/>
                <a:tailEnd type="triangle" w="med" len="med"/>
              </a:ln>
            </p:spPr>
          </p:cxnSp>
          <p:cxnSp>
            <p:nvCxnSpPr>
              <p:cNvPr id="138" name="Google Shape;138;p1"/>
              <p:cNvCxnSpPr>
                <a:stCxn id="127" idx="2"/>
                <a:endCxn id="128" idx="0"/>
              </p:cNvCxnSpPr>
              <p:nvPr/>
            </p:nvCxnSpPr>
            <p:spPr>
              <a:xfrm>
                <a:off x="8930301" y="23208118"/>
                <a:ext cx="0" cy="551400"/>
              </a:xfrm>
              <a:prstGeom prst="straightConnector1">
                <a:avLst/>
              </a:prstGeom>
              <a:noFill/>
              <a:ln w="28575" cap="flat" cmpd="sng">
                <a:solidFill>
                  <a:schemeClr val="dk2"/>
                </a:solidFill>
                <a:prstDash val="solid"/>
                <a:round/>
                <a:headEnd type="none" w="med" len="med"/>
                <a:tailEnd type="triangle" w="med" len="med"/>
              </a:ln>
            </p:spPr>
          </p:cxnSp>
          <p:cxnSp>
            <p:nvCxnSpPr>
              <p:cNvPr id="139" name="Google Shape;139;p1"/>
              <p:cNvCxnSpPr>
                <a:stCxn id="126" idx="2"/>
                <a:endCxn id="127" idx="0"/>
              </p:cNvCxnSpPr>
              <p:nvPr/>
            </p:nvCxnSpPr>
            <p:spPr>
              <a:xfrm>
                <a:off x="8930301" y="22016413"/>
                <a:ext cx="0" cy="551400"/>
              </a:xfrm>
              <a:prstGeom prst="straightConnector1">
                <a:avLst/>
              </a:prstGeom>
              <a:noFill/>
              <a:ln w="28575" cap="flat" cmpd="sng">
                <a:solidFill>
                  <a:schemeClr val="dk2"/>
                </a:solidFill>
                <a:prstDash val="solid"/>
                <a:round/>
                <a:headEnd type="none" w="med" len="med"/>
                <a:tailEnd type="triangle" w="med" len="med"/>
              </a:ln>
            </p:spPr>
          </p:cxnSp>
          <p:cxnSp>
            <p:nvCxnSpPr>
              <p:cNvPr id="140" name="Google Shape;140;p1"/>
              <p:cNvCxnSpPr>
                <a:stCxn id="120" idx="2"/>
                <a:endCxn id="126" idx="0"/>
              </p:cNvCxnSpPr>
              <p:nvPr/>
            </p:nvCxnSpPr>
            <p:spPr>
              <a:xfrm>
                <a:off x="8930301" y="20678502"/>
                <a:ext cx="0" cy="431400"/>
              </a:xfrm>
              <a:prstGeom prst="straightConnector1">
                <a:avLst/>
              </a:prstGeom>
              <a:noFill/>
              <a:ln w="28575" cap="flat" cmpd="sng">
                <a:solidFill>
                  <a:schemeClr val="dk2"/>
                </a:solidFill>
                <a:prstDash val="solid"/>
                <a:round/>
                <a:headEnd type="none" w="med" len="med"/>
                <a:tailEnd type="triangle" w="med" len="med"/>
              </a:ln>
            </p:spPr>
          </p:cxnSp>
          <p:sp>
            <p:nvSpPr>
              <p:cNvPr id="136" name="Google Shape;136;p1"/>
              <p:cNvSpPr/>
              <p:nvPr/>
            </p:nvSpPr>
            <p:spPr>
              <a:xfrm>
                <a:off x="3101900" y="17934187"/>
                <a:ext cx="7623000" cy="769500"/>
              </a:xfrm>
              <a:prstGeom prst="rect">
                <a:avLst/>
              </a:prstGeom>
              <a:solidFill>
                <a:srgbClr val="6CAC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latin typeface="Century Gothic"/>
                    <a:ea typeface="Century Gothic"/>
                    <a:cs typeface="Century Gothic"/>
                    <a:sym typeface="Century Gothic"/>
                  </a:rPr>
                  <a:t>Determine appropriate sensors for remote water quality monitoring of sediment plumes and algal blooms</a:t>
                </a:r>
                <a:endParaRPr sz="1800" b="1" dirty="0">
                  <a:latin typeface="Century Gothic"/>
                  <a:ea typeface="Century Gothic"/>
                  <a:cs typeface="Century Gothic"/>
                  <a:sym typeface="Century Gothic"/>
                </a:endParaRPr>
              </a:p>
            </p:txBody>
          </p:sp>
        </p:grpSp>
        <p:cxnSp>
          <p:nvCxnSpPr>
            <p:cNvPr id="142" name="Google Shape;142;p1"/>
            <p:cNvCxnSpPr/>
            <p:nvPr/>
          </p:nvCxnSpPr>
          <p:spPr>
            <a:xfrm>
              <a:off x="9372175" y="15928488"/>
              <a:ext cx="0" cy="10387200"/>
            </a:xfrm>
            <a:prstGeom prst="straightConnector1">
              <a:avLst/>
            </a:prstGeom>
            <a:noFill/>
            <a:ln w="38100" cap="flat" cmpd="sng">
              <a:solidFill>
                <a:srgbClr val="000000"/>
              </a:solidFill>
              <a:prstDash val="solid"/>
              <a:round/>
              <a:headEnd type="none" w="med" len="med"/>
              <a:tailEnd type="none" w="med" len="med"/>
            </a:ln>
          </p:spPr>
        </p:cxnSp>
        <p:cxnSp>
          <p:nvCxnSpPr>
            <p:cNvPr id="145" name="Google Shape;145;p1"/>
            <p:cNvCxnSpPr/>
            <p:nvPr/>
          </p:nvCxnSpPr>
          <p:spPr>
            <a:xfrm>
              <a:off x="3077277" y="23866580"/>
              <a:ext cx="7800" cy="551400"/>
            </a:xfrm>
            <a:prstGeom prst="straightConnector1">
              <a:avLst/>
            </a:prstGeom>
            <a:noFill/>
            <a:ln w="28575" cap="flat" cmpd="sng">
              <a:solidFill>
                <a:schemeClr val="dk2"/>
              </a:solidFill>
              <a:prstDash val="solid"/>
              <a:round/>
              <a:headEnd type="none" w="med" len="med"/>
              <a:tailEnd type="triangle" w="med" len="med"/>
            </a:ln>
          </p:spPr>
        </p:cxnSp>
        <p:sp>
          <p:nvSpPr>
            <p:cNvPr id="146" name="Google Shape;146;p1"/>
            <p:cNvSpPr txBox="1"/>
            <p:nvPr/>
          </p:nvSpPr>
          <p:spPr>
            <a:xfrm>
              <a:off x="2913375" y="17255150"/>
              <a:ext cx="23148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entury Gothic"/>
                  <a:ea typeface="Century Gothic"/>
                  <a:cs typeface="Century Gothic"/>
                  <a:sym typeface="Century Gothic"/>
                </a:rPr>
                <a:t>Sediment Plumes</a:t>
              </a:r>
              <a:endParaRPr sz="1800" dirty="0">
                <a:latin typeface="Century Gothic"/>
                <a:ea typeface="Century Gothic"/>
                <a:cs typeface="Century Gothic"/>
                <a:sym typeface="Century Gothic"/>
              </a:endParaRPr>
            </a:p>
          </p:txBody>
        </p:sp>
        <p:sp>
          <p:nvSpPr>
            <p:cNvPr id="147" name="Google Shape;147;p1"/>
            <p:cNvSpPr txBox="1"/>
            <p:nvPr/>
          </p:nvSpPr>
          <p:spPr>
            <a:xfrm>
              <a:off x="5228175" y="17255900"/>
              <a:ext cx="2008500" cy="380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800" dirty="0">
                  <a:latin typeface="Century Gothic"/>
                  <a:ea typeface="Century Gothic"/>
                  <a:cs typeface="Century Gothic"/>
                  <a:sym typeface="Century Gothic"/>
                </a:rPr>
                <a:t>Algal Blooms</a:t>
              </a:r>
              <a:endParaRPr sz="1800" dirty="0">
                <a:latin typeface="Century Gothic"/>
                <a:ea typeface="Century Gothic"/>
                <a:cs typeface="Century Gothic"/>
                <a:sym typeface="Century Gothic"/>
              </a:endParaRPr>
            </a:p>
          </p:txBody>
        </p:sp>
        <p:sp>
          <p:nvSpPr>
            <p:cNvPr id="176" name="Google Shape;131;p1">
              <a:extLst>
                <a:ext uri="{FF2B5EF4-FFF2-40B4-BE49-F238E27FC236}">
                  <a16:creationId xmlns:a16="http://schemas.microsoft.com/office/drawing/2014/main" id="{0F6D0EFD-8465-48A8-9483-16057AF4C888}"/>
                </a:ext>
              </a:extLst>
            </p:cNvPr>
            <p:cNvSpPr/>
            <p:nvPr/>
          </p:nvSpPr>
          <p:spPr>
            <a:xfrm>
              <a:off x="5318325" y="24417980"/>
              <a:ext cx="3637053" cy="1287796"/>
            </a:xfrm>
            <a:prstGeom prst="rect">
              <a:avLst/>
            </a:prstGeom>
            <a:solidFill>
              <a:srgbClr val="6AA84F"/>
            </a:solidFill>
            <a:ln w="9525" cap="flat" cmpd="sng">
              <a:solidFill>
                <a:srgbClr val="66666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3F3F3F"/>
                  </a:solidFill>
                  <a:latin typeface="Century Gothic"/>
                  <a:ea typeface="Century Gothic"/>
                  <a:cs typeface="Century Gothic"/>
                  <a:sym typeface="Century Gothic"/>
                </a:rPr>
                <a:t>Perform image differencing to reinforce qualitative analysis</a:t>
              </a:r>
              <a:endParaRPr sz="1800" b="1" dirty="0">
                <a:solidFill>
                  <a:srgbClr val="3F3F3F"/>
                </a:solidFill>
                <a:latin typeface="Century Gothic"/>
                <a:ea typeface="Century Gothic"/>
                <a:cs typeface="Century Gothic"/>
                <a:sym typeface="Century Gothic"/>
              </a:endParaRPr>
            </a:p>
          </p:txBody>
        </p:sp>
      </p:grpSp>
      <p:grpSp>
        <p:nvGrpSpPr>
          <p:cNvPr id="224" name="Group 223">
            <a:extLst>
              <a:ext uri="{FF2B5EF4-FFF2-40B4-BE49-F238E27FC236}">
                <a16:creationId xmlns:a16="http://schemas.microsoft.com/office/drawing/2014/main" id="{022F4D6C-C7F3-4D8F-A2BD-27F32B94A8BC}"/>
              </a:ext>
            </a:extLst>
          </p:cNvPr>
          <p:cNvGrpSpPr/>
          <p:nvPr/>
        </p:nvGrpSpPr>
        <p:grpSpPr>
          <a:xfrm>
            <a:off x="10059607" y="20044051"/>
            <a:ext cx="13340203" cy="6486986"/>
            <a:chOff x="3813952" y="21249554"/>
            <a:chExt cx="13340203" cy="6486986"/>
          </a:xfrm>
        </p:grpSpPr>
        <p:grpSp>
          <p:nvGrpSpPr>
            <p:cNvPr id="225" name="Group 224">
              <a:extLst>
                <a:ext uri="{FF2B5EF4-FFF2-40B4-BE49-F238E27FC236}">
                  <a16:creationId xmlns:a16="http://schemas.microsoft.com/office/drawing/2014/main" id="{DE8EE202-3967-4BCF-AF0E-0E5B96530A6C}"/>
                </a:ext>
              </a:extLst>
            </p:cNvPr>
            <p:cNvGrpSpPr/>
            <p:nvPr/>
          </p:nvGrpSpPr>
          <p:grpSpPr>
            <a:xfrm>
              <a:off x="3813952" y="21249554"/>
              <a:ext cx="13083397" cy="5912142"/>
              <a:chOff x="3813952" y="21249554"/>
              <a:chExt cx="13083397" cy="5912142"/>
            </a:xfrm>
          </p:grpSpPr>
          <p:pic>
            <p:nvPicPr>
              <p:cNvPr id="227" name="Picture 226" descr="A close up of a map&#10;&#10;Description automatically generated">
                <a:extLst>
                  <a:ext uri="{FF2B5EF4-FFF2-40B4-BE49-F238E27FC236}">
                    <a16:creationId xmlns:a16="http://schemas.microsoft.com/office/drawing/2014/main" id="{E436CB9D-A958-460C-B4B4-4F4304BFE9E3}"/>
                  </a:ext>
                </a:extLst>
              </p:cNvPr>
              <p:cNvPicPr>
                <a:picLocks noChangeAspect="1"/>
              </p:cNvPicPr>
              <p:nvPr/>
            </p:nvPicPr>
            <p:blipFill rotWithShape="1">
              <a:blip r:embed="rId16"/>
              <a:srcRect l="6366" t="11337" r="2367" b="15545"/>
              <a:stretch/>
            </p:blipFill>
            <p:spPr>
              <a:xfrm>
                <a:off x="4645058" y="21249554"/>
                <a:ext cx="12252291" cy="5342755"/>
              </a:xfrm>
              <a:prstGeom prst="rect">
                <a:avLst/>
              </a:prstGeom>
            </p:spPr>
          </p:pic>
          <p:sp>
            <p:nvSpPr>
              <p:cNvPr id="228" name="TextBox 227">
                <a:extLst>
                  <a:ext uri="{FF2B5EF4-FFF2-40B4-BE49-F238E27FC236}">
                    <a16:creationId xmlns:a16="http://schemas.microsoft.com/office/drawing/2014/main" id="{EFD36DED-BD0C-402C-83AE-006BE2593BF8}"/>
                  </a:ext>
                </a:extLst>
              </p:cNvPr>
              <p:cNvSpPr txBox="1"/>
              <p:nvPr/>
            </p:nvSpPr>
            <p:spPr>
              <a:xfrm>
                <a:off x="6591300" y="26592311"/>
                <a:ext cx="533400" cy="338554"/>
              </a:xfrm>
              <a:prstGeom prst="rect">
                <a:avLst/>
              </a:prstGeom>
              <a:noFill/>
            </p:spPr>
            <p:txBody>
              <a:bodyPr wrap="square" rtlCol="0">
                <a:spAutoFit/>
              </a:bodyPr>
              <a:lstStyle/>
              <a:p>
                <a:r>
                  <a:rPr lang="en-US" sz="1600" dirty="0">
                    <a:latin typeface="Century Gothic" panose="020B0502020202020204" pitchFamily="34" charset="0"/>
                  </a:rPr>
                  <a:t>50</a:t>
                </a:r>
              </a:p>
            </p:txBody>
          </p:sp>
          <p:sp>
            <p:nvSpPr>
              <p:cNvPr id="229" name="TextBox 228">
                <a:extLst>
                  <a:ext uri="{FF2B5EF4-FFF2-40B4-BE49-F238E27FC236}">
                    <a16:creationId xmlns:a16="http://schemas.microsoft.com/office/drawing/2014/main" id="{05615AAC-AC64-4EDA-BC23-40E24B40146D}"/>
                  </a:ext>
                </a:extLst>
              </p:cNvPr>
              <p:cNvSpPr txBox="1"/>
              <p:nvPr/>
            </p:nvSpPr>
            <p:spPr>
              <a:xfrm>
                <a:off x="8896350" y="26592311"/>
                <a:ext cx="533400" cy="338554"/>
              </a:xfrm>
              <a:prstGeom prst="rect">
                <a:avLst/>
              </a:prstGeom>
              <a:noFill/>
            </p:spPr>
            <p:txBody>
              <a:bodyPr wrap="square" rtlCol="0">
                <a:spAutoFit/>
              </a:bodyPr>
              <a:lstStyle/>
              <a:p>
                <a:r>
                  <a:rPr lang="en-US" sz="1600" dirty="0">
                    <a:latin typeface="Century Gothic" panose="020B0502020202020204" pitchFamily="34" charset="0"/>
                  </a:rPr>
                  <a:t>60</a:t>
                </a:r>
              </a:p>
            </p:txBody>
          </p:sp>
          <p:sp>
            <p:nvSpPr>
              <p:cNvPr id="230" name="TextBox 229">
                <a:extLst>
                  <a:ext uri="{FF2B5EF4-FFF2-40B4-BE49-F238E27FC236}">
                    <a16:creationId xmlns:a16="http://schemas.microsoft.com/office/drawing/2014/main" id="{F3C2D4A1-11D0-448F-B93F-06989B228D78}"/>
                  </a:ext>
                </a:extLst>
              </p:cNvPr>
              <p:cNvSpPr txBox="1"/>
              <p:nvPr/>
            </p:nvSpPr>
            <p:spPr>
              <a:xfrm>
                <a:off x="11201400" y="26592310"/>
                <a:ext cx="533400" cy="338554"/>
              </a:xfrm>
              <a:prstGeom prst="rect">
                <a:avLst/>
              </a:prstGeom>
              <a:noFill/>
            </p:spPr>
            <p:txBody>
              <a:bodyPr wrap="square" rtlCol="0">
                <a:spAutoFit/>
              </a:bodyPr>
              <a:lstStyle/>
              <a:p>
                <a:r>
                  <a:rPr lang="en-US" sz="1600" dirty="0">
                    <a:latin typeface="Century Gothic" panose="020B0502020202020204" pitchFamily="34" charset="0"/>
                  </a:rPr>
                  <a:t>70</a:t>
                </a:r>
              </a:p>
            </p:txBody>
          </p:sp>
          <p:sp>
            <p:nvSpPr>
              <p:cNvPr id="231" name="TextBox 230">
                <a:extLst>
                  <a:ext uri="{FF2B5EF4-FFF2-40B4-BE49-F238E27FC236}">
                    <a16:creationId xmlns:a16="http://schemas.microsoft.com/office/drawing/2014/main" id="{AACCE3C7-0123-4F85-8F78-7A657BF860BD}"/>
                  </a:ext>
                </a:extLst>
              </p:cNvPr>
              <p:cNvSpPr txBox="1"/>
              <p:nvPr/>
            </p:nvSpPr>
            <p:spPr>
              <a:xfrm>
                <a:off x="13506450" y="26592309"/>
                <a:ext cx="533400" cy="338554"/>
              </a:xfrm>
              <a:prstGeom prst="rect">
                <a:avLst/>
              </a:prstGeom>
              <a:noFill/>
            </p:spPr>
            <p:txBody>
              <a:bodyPr wrap="square" rtlCol="0">
                <a:spAutoFit/>
              </a:bodyPr>
              <a:lstStyle/>
              <a:p>
                <a:r>
                  <a:rPr lang="en-US" sz="1600" dirty="0">
                    <a:latin typeface="Century Gothic" panose="020B0502020202020204" pitchFamily="34" charset="0"/>
                  </a:rPr>
                  <a:t>80</a:t>
                </a:r>
              </a:p>
            </p:txBody>
          </p:sp>
          <p:sp>
            <p:nvSpPr>
              <p:cNvPr id="232" name="TextBox 231">
                <a:extLst>
                  <a:ext uri="{FF2B5EF4-FFF2-40B4-BE49-F238E27FC236}">
                    <a16:creationId xmlns:a16="http://schemas.microsoft.com/office/drawing/2014/main" id="{72C4201D-AB6C-4C05-97D0-DC237CD5E09F}"/>
                  </a:ext>
                </a:extLst>
              </p:cNvPr>
              <p:cNvSpPr txBox="1"/>
              <p:nvPr/>
            </p:nvSpPr>
            <p:spPr>
              <a:xfrm>
                <a:off x="15811500" y="26592309"/>
                <a:ext cx="533400" cy="338554"/>
              </a:xfrm>
              <a:prstGeom prst="rect">
                <a:avLst/>
              </a:prstGeom>
              <a:noFill/>
            </p:spPr>
            <p:txBody>
              <a:bodyPr wrap="square" rtlCol="0">
                <a:spAutoFit/>
              </a:bodyPr>
              <a:lstStyle/>
              <a:p>
                <a:r>
                  <a:rPr lang="en-US" sz="1600" dirty="0">
                    <a:latin typeface="Century Gothic" panose="020B0502020202020204" pitchFamily="34" charset="0"/>
                  </a:rPr>
                  <a:t>90</a:t>
                </a:r>
              </a:p>
            </p:txBody>
          </p:sp>
          <p:sp>
            <p:nvSpPr>
              <p:cNvPr id="233" name="TextBox 232">
                <a:extLst>
                  <a:ext uri="{FF2B5EF4-FFF2-40B4-BE49-F238E27FC236}">
                    <a16:creationId xmlns:a16="http://schemas.microsoft.com/office/drawing/2014/main" id="{83F4DC09-C4EC-42AC-B644-CB62CB08775A}"/>
                  </a:ext>
                </a:extLst>
              </p:cNvPr>
              <p:cNvSpPr txBox="1"/>
              <p:nvPr/>
            </p:nvSpPr>
            <p:spPr>
              <a:xfrm rot="16200000">
                <a:off x="4209082" y="25735061"/>
                <a:ext cx="533400" cy="338554"/>
              </a:xfrm>
              <a:prstGeom prst="rect">
                <a:avLst/>
              </a:prstGeom>
              <a:noFill/>
            </p:spPr>
            <p:txBody>
              <a:bodyPr wrap="square" rtlCol="0">
                <a:spAutoFit/>
              </a:bodyPr>
              <a:lstStyle/>
              <a:p>
                <a:r>
                  <a:rPr lang="en-US" sz="1600" dirty="0">
                    <a:latin typeface="Century Gothic" panose="020B0502020202020204" pitchFamily="34" charset="0"/>
                  </a:rPr>
                  <a:t>50</a:t>
                </a:r>
              </a:p>
            </p:txBody>
          </p:sp>
          <p:sp>
            <p:nvSpPr>
              <p:cNvPr id="234" name="TextBox 233">
                <a:extLst>
                  <a:ext uri="{FF2B5EF4-FFF2-40B4-BE49-F238E27FC236}">
                    <a16:creationId xmlns:a16="http://schemas.microsoft.com/office/drawing/2014/main" id="{8859638E-B9FE-4022-A993-40DA5A75A9F9}"/>
                  </a:ext>
                </a:extLst>
              </p:cNvPr>
              <p:cNvSpPr txBox="1"/>
              <p:nvPr/>
            </p:nvSpPr>
            <p:spPr>
              <a:xfrm rot="16200000">
                <a:off x="4209082" y="24626499"/>
                <a:ext cx="533400" cy="338554"/>
              </a:xfrm>
              <a:prstGeom prst="rect">
                <a:avLst/>
              </a:prstGeom>
              <a:noFill/>
            </p:spPr>
            <p:txBody>
              <a:bodyPr wrap="square" rtlCol="0">
                <a:spAutoFit/>
              </a:bodyPr>
              <a:lstStyle/>
              <a:p>
                <a:r>
                  <a:rPr lang="en-US" sz="1600" dirty="0">
                    <a:latin typeface="Century Gothic" panose="020B0502020202020204" pitchFamily="34" charset="0"/>
                  </a:rPr>
                  <a:t>60</a:t>
                </a:r>
              </a:p>
            </p:txBody>
          </p:sp>
          <p:sp>
            <p:nvSpPr>
              <p:cNvPr id="235" name="TextBox 234">
                <a:extLst>
                  <a:ext uri="{FF2B5EF4-FFF2-40B4-BE49-F238E27FC236}">
                    <a16:creationId xmlns:a16="http://schemas.microsoft.com/office/drawing/2014/main" id="{3534E703-61CB-437B-85D4-CEE8E6EF0AF6}"/>
                  </a:ext>
                </a:extLst>
              </p:cNvPr>
              <p:cNvSpPr txBox="1"/>
              <p:nvPr/>
            </p:nvSpPr>
            <p:spPr>
              <a:xfrm rot="16200000">
                <a:off x="4209082" y="23561900"/>
                <a:ext cx="533400" cy="338554"/>
              </a:xfrm>
              <a:prstGeom prst="rect">
                <a:avLst/>
              </a:prstGeom>
              <a:noFill/>
            </p:spPr>
            <p:txBody>
              <a:bodyPr wrap="square" rtlCol="0">
                <a:spAutoFit/>
              </a:bodyPr>
              <a:lstStyle/>
              <a:p>
                <a:r>
                  <a:rPr lang="en-US" sz="1600" dirty="0">
                    <a:latin typeface="Century Gothic" panose="020B0502020202020204" pitchFamily="34" charset="0"/>
                  </a:rPr>
                  <a:t>70</a:t>
                </a:r>
              </a:p>
            </p:txBody>
          </p:sp>
          <p:sp>
            <p:nvSpPr>
              <p:cNvPr id="236" name="TextBox 235">
                <a:extLst>
                  <a:ext uri="{FF2B5EF4-FFF2-40B4-BE49-F238E27FC236}">
                    <a16:creationId xmlns:a16="http://schemas.microsoft.com/office/drawing/2014/main" id="{6AD9CEDE-1570-41F4-96D6-AF254337DC7A}"/>
                  </a:ext>
                </a:extLst>
              </p:cNvPr>
              <p:cNvSpPr txBox="1"/>
              <p:nvPr/>
            </p:nvSpPr>
            <p:spPr>
              <a:xfrm rot="16200000">
                <a:off x="4209082" y="22515819"/>
                <a:ext cx="533400" cy="338554"/>
              </a:xfrm>
              <a:prstGeom prst="rect">
                <a:avLst/>
              </a:prstGeom>
              <a:noFill/>
            </p:spPr>
            <p:txBody>
              <a:bodyPr wrap="square" rtlCol="0">
                <a:spAutoFit/>
              </a:bodyPr>
              <a:lstStyle/>
              <a:p>
                <a:r>
                  <a:rPr lang="en-US" sz="1600" dirty="0">
                    <a:latin typeface="Century Gothic" panose="020B0502020202020204" pitchFamily="34" charset="0"/>
                  </a:rPr>
                  <a:t>80</a:t>
                </a:r>
              </a:p>
            </p:txBody>
          </p:sp>
          <p:sp>
            <p:nvSpPr>
              <p:cNvPr id="237" name="TextBox 236">
                <a:extLst>
                  <a:ext uri="{FF2B5EF4-FFF2-40B4-BE49-F238E27FC236}">
                    <a16:creationId xmlns:a16="http://schemas.microsoft.com/office/drawing/2014/main" id="{D749F8BD-C11B-47D7-98B2-36DC55F94BB8}"/>
                  </a:ext>
                </a:extLst>
              </p:cNvPr>
              <p:cNvSpPr txBox="1"/>
              <p:nvPr/>
            </p:nvSpPr>
            <p:spPr>
              <a:xfrm rot="16200000">
                <a:off x="4209082" y="21499797"/>
                <a:ext cx="533400" cy="338554"/>
              </a:xfrm>
              <a:prstGeom prst="rect">
                <a:avLst/>
              </a:prstGeom>
              <a:noFill/>
            </p:spPr>
            <p:txBody>
              <a:bodyPr wrap="square" rtlCol="0">
                <a:spAutoFit/>
              </a:bodyPr>
              <a:lstStyle/>
              <a:p>
                <a:r>
                  <a:rPr lang="en-US" sz="1600" dirty="0">
                    <a:latin typeface="Century Gothic" panose="020B0502020202020204" pitchFamily="34" charset="0"/>
                  </a:rPr>
                  <a:t>90</a:t>
                </a:r>
              </a:p>
            </p:txBody>
          </p:sp>
          <p:sp>
            <p:nvSpPr>
              <p:cNvPr id="238" name="TextBox 237">
                <a:extLst>
                  <a:ext uri="{FF2B5EF4-FFF2-40B4-BE49-F238E27FC236}">
                    <a16:creationId xmlns:a16="http://schemas.microsoft.com/office/drawing/2014/main" id="{E9DCC462-0101-4271-9AA5-3C5C46A5BB0F}"/>
                  </a:ext>
                </a:extLst>
              </p:cNvPr>
              <p:cNvSpPr txBox="1"/>
              <p:nvPr/>
            </p:nvSpPr>
            <p:spPr>
              <a:xfrm>
                <a:off x="9743144" y="26761586"/>
                <a:ext cx="1428751" cy="400110"/>
              </a:xfrm>
              <a:prstGeom prst="rect">
                <a:avLst/>
              </a:prstGeom>
              <a:noFill/>
            </p:spPr>
            <p:txBody>
              <a:bodyPr wrap="square" rtlCol="0">
                <a:spAutoFit/>
              </a:bodyPr>
              <a:lstStyle/>
              <a:p>
                <a:r>
                  <a:rPr lang="en-US" sz="2000" dirty="0">
                    <a:latin typeface="Century Gothic" panose="020B0502020202020204" pitchFamily="34" charset="0"/>
                  </a:rPr>
                  <a:t>Observed</a:t>
                </a:r>
              </a:p>
            </p:txBody>
          </p:sp>
          <p:sp>
            <p:nvSpPr>
              <p:cNvPr id="239" name="TextBox 238">
                <a:extLst>
                  <a:ext uri="{FF2B5EF4-FFF2-40B4-BE49-F238E27FC236}">
                    <a16:creationId xmlns:a16="http://schemas.microsoft.com/office/drawing/2014/main" id="{2828FF31-C485-40D0-ABF8-A5009EC8CB52}"/>
                  </a:ext>
                </a:extLst>
              </p:cNvPr>
              <p:cNvSpPr txBox="1"/>
              <p:nvPr/>
            </p:nvSpPr>
            <p:spPr>
              <a:xfrm rot="16200000">
                <a:off x="3299631" y="23881345"/>
                <a:ext cx="1428751" cy="400110"/>
              </a:xfrm>
              <a:prstGeom prst="rect">
                <a:avLst/>
              </a:prstGeom>
              <a:noFill/>
            </p:spPr>
            <p:txBody>
              <a:bodyPr wrap="square" rtlCol="0">
                <a:spAutoFit/>
              </a:bodyPr>
              <a:lstStyle/>
              <a:p>
                <a:r>
                  <a:rPr lang="en-US" sz="2000" dirty="0">
                    <a:latin typeface="Century Gothic" panose="020B0502020202020204" pitchFamily="34" charset="0"/>
                  </a:rPr>
                  <a:t>Predicted</a:t>
                </a:r>
              </a:p>
            </p:txBody>
          </p:sp>
          <p:sp>
            <p:nvSpPr>
              <p:cNvPr id="240" name="TextBox 239">
                <a:extLst>
                  <a:ext uri="{FF2B5EF4-FFF2-40B4-BE49-F238E27FC236}">
                    <a16:creationId xmlns:a16="http://schemas.microsoft.com/office/drawing/2014/main" id="{9E05A0E3-BF07-4CFB-B0D2-C714143A5978}"/>
                  </a:ext>
                </a:extLst>
              </p:cNvPr>
              <p:cNvSpPr txBox="1"/>
              <p:nvPr/>
            </p:nvSpPr>
            <p:spPr>
              <a:xfrm>
                <a:off x="5024250" y="21552324"/>
                <a:ext cx="1567050" cy="400110"/>
              </a:xfrm>
              <a:prstGeom prst="rect">
                <a:avLst/>
              </a:prstGeom>
              <a:solidFill>
                <a:schemeClr val="bg1"/>
              </a:solidFill>
            </p:spPr>
            <p:txBody>
              <a:bodyPr wrap="square" rtlCol="0">
                <a:spAutoFit/>
              </a:bodyPr>
              <a:lstStyle/>
              <a:p>
                <a:r>
                  <a:rPr lang="en-US" sz="2000" dirty="0">
                    <a:latin typeface="Century Gothic" panose="020B0502020202020204" pitchFamily="34" charset="0"/>
                  </a:rPr>
                  <a:t>R</a:t>
                </a:r>
                <a:r>
                  <a:rPr lang="en-US" sz="2000" baseline="30000" dirty="0">
                    <a:latin typeface="Century Gothic" panose="020B0502020202020204" pitchFamily="34" charset="0"/>
                  </a:rPr>
                  <a:t>2</a:t>
                </a:r>
                <a:r>
                  <a:rPr lang="en-US" sz="2000" dirty="0">
                    <a:latin typeface="Century Gothic" panose="020B0502020202020204" pitchFamily="34" charset="0"/>
                  </a:rPr>
                  <a:t>=0.827</a:t>
                </a:r>
              </a:p>
            </p:txBody>
          </p:sp>
        </p:grpSp>
        <p:sp>
          <p:nvSpPr>
            <p:cNvPr id="226" name="Google Shape;114;p1">
              <a:extLst>
                <a:ext uri="{FF2B5EF4-FFF2-40B4-BE49-F238E27FC236}">
                  <a16:creationId xmlns:a16="http://schemas.microsoft.com/office/drawing/2014/main" id="{E4095884-E946-4CD4-A559-8B9DB05DCAAF}"/>
                </a:ext>
              </a:extLst>
            </p:cNvPr>
            <p:cNvSpPr txBox="1"/>
            <p:nvPr/>
          </p:nvSpPr>
          <p:spPr>
            <a:xfrm>
              <a:off x="5051957" y="27125461"/>
              <a:ext cx="12102198" cy="611079"/>
            </a:xfrm>
            <a:prstGeom prst="rect">
              <a:avLst/>
            </a:prstGeom>
            <a:noFill/>
            <a:ln>
              <a:noFill/>
            </a:ln>
          </p:spPr>
          <p:txBody>
            <a:bodyPr spcFirstLastPara="1" wrap="square" lIns="91425" tIns="91425" rIns="91425" bIns="91425" anchor="t" anchorCtr="0">
              <a:noAutofit/>
            </a:bodyPr>
            <a:lstStyle/>
            <a:p>
              <a:r>
                <a:rPr lang="en-US" sz="2000" dirty="0">
                  <a:latin typeface="Garamond" panose="02020404030301010803" pitchFamily="18" charset="0"/>
                  <a:ea typeface="Garamond"/>
                  <a:cs typeface="Garamond"/>
                  <a:sym typeface="Garamond"/>
                </a:rPr>
                <a:t>Figure 3.</a:t>
              </a:r>
              <a:r>
                <a:rPr lang="en-US" sz="2000" i="1" dirty="0">
                  <a:latin typeface="Garamond" panose="02020404030301010803" pitchFamily="18" charset="0"/>
                </a:rPr>
                <a:t> </a:t>
              </a:r>
              <a:r>
                <a:rPr lang="en-US" sz="2000" dirty="0">
                  <a:latin typeface="Garamond" panose="02020404030301010803" pitchFamily="18" charset="0"/>
                </a:rPr>
                <a:t>Random Forest Model utilizing top performing plume indices (Wang 3, Wang 21, Wang 6) for events on 6/19.</a:t>
              </a:r>
              <a:endParaRPr sz="2000" dirty="0">
                <a:latin typeface="Garamond" panose="02020404030301010803" pitchFamily="18" charset="0"/>
                <a:ea typeface="Garamond"/>
                <a:cs typeface="Garamond"/>
                <a:sym typeface="Garamond"/>
              </a:endParaRP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845</Words>
  <Application>Microsoft Macintosh PowerPoint</Application>
  <PresentationFormat>Custom</PresentationFormat>
  <Paragraphs>96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Garamond</vt:lpstr>
      <vt:lpstr>Century Gothic</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34</cp:revision>
  <dcterms:created xsi:type="dcterms:W3CDTF">2019-02-05T16:32:03Z</dcterms:created>
  <dcterms:modified xsi:type="dcterms:W3CDTF">2020-01-06T07:12:15Z</dcterms:modified>
</cp:coreProperties>
</file>