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1" r:id="rId3"/>
    <p:sldId id="260" r:id="rId4"/>
    <p:sldId id="257" r:id="rId5"/>
    <p:sldId id="258" r:id="rId6"/>
    <p:sldId id="259" r:id="rId7"/>
    <p:sldId id="270" r:id="rId8"/>
    <p:sldId id="268" r:id="rId9"/>
    <p:sldId id="26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96A8"/>
    <a:srgbClr val="13416C"/>
    <a:srgbClr val="FADF82"/>
    <a:srgbClr val="5B9BD5"/>
    <a:srgbClr val="99A893"/>
    <a:srgbClr val="9995A8"/>
    <a:srgbClr val="0067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10" d="100"/>
          <a:sy n="110" d="100"/>
        </p:scale>
        <p:origin x="576" y="184"/>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09636-E230-E048-BC89-64FABEB80B16}" type="datetimeFigureOut">
              <a:rPr lang="en-US" smtClean="0"/>
              <a:t>8/25/17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081050-724F-F64C-A79E-5AB91F9CC453}" type="slidenum">
              <a:rPr lang="en-US" smtClean="0"/>
              <a:t>‹#›</a:t>
            </a:fld>
            <a:endParaRPr lang="en-US"/>
          </a:p>
        </p:txBody>
      </p:sp>
    </p:spTree>
    <p:extLst>
      <p:ext uri="{BB962C8B-B14F-4D97-AF65-F5344CB8AC3E}">
        <p14:creationId xmlns:p14="http://schemas.microsoft.com/office/powerpoint/2010/main" val="1011050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b="64870"/>
          <a:stretch/>
        </p:blipFill>
        <p:spPr>
          <a:xfrm rot="10800000">
            <a:off x="0" y="2407389"/>
            <a:ext cx="12192000" cy="196959"/>
          </a:xfrm>
          <a:prstGeom prst="rect">
            <a:avLst/>
          </a:prstGeom>
        </p:spPr>
      </p:pic>
      <p:sp>
        <p:nvSpPr>
          <p:cNvPr id="30" name="Rectangle 29"/>
          <p:cNvSpPr/>
          <p:nvPr userDrawn="1"/>
        </p:nvSpPr>
        <p:spPr>
          <a:xfrm>
            <a:off x="0" y="0"/>
            <a:ext cx="12192000" cy="2408758"/>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86521" y="788406"/>
            <a:ext cx="10047643" cy="1229100"/>
          </a:xfrm>
          <a:noFill/>
        </p:spPr>
        <p:txBody>
          <a:bodyPr anchor="b">
            <a:normAutofit/>
          </a:bodyPr>
          <a:lstStyle>
            <a:lvl1pPr algn="ctr">
              <a:defRPr sz="5400" kern="1200" spc="800" baseline="0">
                <a:solidFill>
                  <a:schemeClr val="bg1"/>
                </a:solidFill>
                <a:latin typeface="Century Gothic" panose="020B0502020202020204" pitchFamily="34" charset="0"/>
              </a:defRPr>
            </a:lvl1pPr>
          </a:lstStyle>
          <a:p>
            <a:r>
              <a:rPr lang="en-US" dirty="0" smtClean="0"/>
              <a:t>This is a Title</a:t>
            </a:r>
            <a:endParaRPr lang="en-US" dirty="0"/>
          </a:p>
        </p:txBody>
      </p:sp>
      <p:sp>
        <p:nvSpPr>
          <p:cNvPr id="3" name="Subtitle 2"/>
          <p:cNvSpPr>
            <a:spLocks noGrp="1"/>
          </p:cNvSpPr>
          <p:nvPr>
            <p:ph type="subTitle" idx="1" hasCustomPrompt="1"/>
          </p:nvPr>
        </p:nvSpPr>
        <p:spPr>
          <a:xfrm>
            <a:off x="3051425" y="2642296"/>
            <a:ext cx="5661060" cy="1655762"/>
          </a:xfrm>
        </p:spPr>
        <p:txBody>
          <a:bodyPr/>
          <a:lstStyle>
            <a:lvl1pPr marL="0" indent="0" algn="ctr">
              <a:buNone/>
              <a:defRPr sz="2400" baseline="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This is not a very subtle subtitle. But it is, in fact, a subtitle.</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12866" y="4624733"/>
            <a:ext cx="1338177" cy="1354142"/>
          </a:xfrm>
          <a:prstGeom prst="rect">
            <a:avLst/>
          </a:prstGeom>
        </p:spPr>
      </p:pic>
    </p:spTree>
    <p:extLst>
      <p:ext uri="{BB962C8B-B14F-4D97-AF65-F5344CB8AC3E}">
        <p14:creationId xmlns:p14="http://schemas.microsoft.com/office/powerpoint/2010/main" val="393475118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365126"/>
            <a:ext cx="10668245" cy="633484"/>
          </a:xfrm>
        </p:spPr>
        <p:txBody>
          <a:bodyPr>
            <a:normAutofit/>
          </a:bodyPr>
          <a:lstStyle>
            <a:lvl1pPr>
              <a:defRPr sz="3200" baseline="0">
                <a:solidFill>
                  <a:srgbClr val="13416C"/>
                </a:solidFill>
              </a:defRPr>
            </a:lvl1pPr>
          </a:lstStyle>
          <a:p>
            <a:r>
              <a:rPr lang="en-US" dirty="0" err="1" smtClean="0"/>
              <a:t>Woah</a:t>
            </a:r>
            <a:r>
              <a:rPr lang="en-US" dirty="0" smtClean="0"/>
              <a:t> Wait</a:t>
            </a:r>
            <a:endParaRPr lang="en-US" dirty="0"/>
          </a:p>
        </p:txBody>
      </p:sp>
      <p:sp>
        <p:nvSpPr>
          <p:cNvPr id="3" name="Vertical Text Placeholder 2"/>
          <p:cNvSpPr>
            <a:spLocks noGrp="1"/>
          </p:cNvSpPr>
          <p:nvPr>
            <p:ph type="body" orient="vert" idx="1" hasCustomPrompt="1"/>
          </p:nvPr>
        </p:nvSpPr>
        <p:spPr>
          <a:xfrm>
            <a:off x="764221" y="1044329"/>
            <a:ext cx="10668245" cy="5081788"/>
          </a:xfrm>
        </p:spPr>
        <p:txBody>
          <a:bodyPr vert="eaVert"/>
          <a:lstStyle>
            <a:lvl1pPr>
              <a:defRPr baseline="0"/>
            </a:lvl1pPr>
            <a:lvl2pPr>
              <a:defRPr/>
            </a:lvl2pPr>
            <a:lvl3pPr>
              <a:defRPr/>
            </a:lvl3pPr>
            <a:lvl4pPr>
              <a:defRPr/>
            </a:lvl4pPr>
            <a:lvl5pPr>
              <a:defRPr baseline="0"/>
            </a:lvl5pPr>
          </a:lstStyle>
          <a:p>
            <a:pPr lvl="0"/>
            <a:r>
              <a:rPr lang="en-US" dirty="0" smtClean="0"/>
              <a:t>OH NO</a:t>
            </a:r>
          </a:p>
          <a:p>
            <a:pPr lvl="1"/>
            <a:r>
              <a:rPr lang="en-US" dirty="0" smtClean="0"/>
              <a:t>WHY IS EVERYTHING SIDEWAYS</a:t>
            </a:r>
          </a:p>
          <a:p>
            <a:pPr lvl="2"/>
            <a:r>
              <a:rPr lang="en-US" dirty="0" smtClean="0"/>
              <a:t>OH JEEZE SOMEONE HELP</a:t>
            </a:r>
          </a:p>
          <a:p>
            <a:pPr lvl="3"/>
            <a:r>
              <a:rPr lang="en-US" dirty="0" smtClean="0"/>
              <a:t>AAAAAAA</a:t>
            </a:r>
          </a:p>
          <a:p>
            <a:pPr lvl="4"/>
            <a:r>
              <a:rPr lang="en-US" dirty="0" smtClean="0"/>
              <a:t>ISAAC NEWTON WAS WROOOOOONG</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p>
        </p:txBody>
      </p:sp>
      <p:grpSp>
        <p:nvGrpSpPr>
          <p:cNvPr id="11" name="Group 10"/>
          <p:cNvGrpSpPr/>
          <p:nvPr userDrawn="1"/>
        </p:nvGrpSpPr>
        <p:grpSpPr>
          <a:xfrm>
            <a:off x="-40395" y="978947"/>
            <a:ext cx="12263351" cy="52134"/>
            <a:chOff x="-651448" y="1830457"/>
            <a:chExt cx="12005248" cy="46687"/>
          </a:xfrm>
        </p:grpSpPr>
        <p:sp>
          <p:nvSpPr>
            <p:cNvPr id="12" name="Parallelogram 11"/>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92763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613821"/>
          </a:xfrm>
        </p:spPr>
        <p:txBody>
          <a:bodyPr>
            <a:normAutofit/>
          </a:bodyPr>
          <a:lstStyle>
            <a:lvl1pPr>
              <a:defRPr sz="3200">
                <a:solidFill>
                  <a:srgbClr val="13416C"/>
                </a:solidFill>
              </a:defRPr>
            </a:lvl1pPr>
          </a:lstStyle>
          <a:p>
            <a:r>
              <a:rPr lang="en-US" dirty="0" smtClean="0"/>
              <a:t>Slide Title</a:t>
            </a:r>
            <a:endParaRPr lang="en-US" dirty="0"/>
          </a:p>
        </p:txBody>
      </p:sp>
      <p:sp>
        <p:nvSpPr>
          <p:cNvPr id="3" name="Content Placeholder 2"/>
          <p:cNvSpPr>
            <a:spLocks noGrp="1"/>
          </p:cNvSpPr>
          <p:nvPr>
            <p:ph idx="1" hasCustomPrompt="1"/>
          </p:nvPr>
        </p:nvSpPr>
        <p:spPr>
          <a:xfrm>
            <a:off x="838200" y="1183341"/>
            <a:ext cx="10515600" cy="4993622"/>
          </a:xfrm>
        </p:spPr>
        <p:txBody>
          <a:bodyPr/>
          <a:lstStyle>
            <a:lvl1pPr>
              <a:defRPr/>
            </a:lvl1pPr>
            <a:lvl2pPr>
              <a:defRPr/>
            </a:lvl2pPr>
            <a:lvl3pPr>
              <a:defRPr/>
            </a:lvl3pPr>
            <a:lvl4pPr>
              <a:defRPr baseline="0"/>
            </a:lvl4pPr>
            <a:lvl5pPr>
              <a:defRPr/>
            </a:lvl5p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p>
        </p:txBody>
      </p:sp>
      <p:grpSp>
        <p:nvGrpSpPr>
          <p:cNvPr id="7" name="Group 6"/>
          <p:cNvGrpSpPr/>
          <p:nvPr userDrawn="1"/>
        </p:nvGrpSpPr>
        <p:grpSpPr>
          <a:xfrm>
            <a:off x="-40395" y="978947"/>
            <a:ext cx="12263351" cy="52134"/>
            <a:chOff x="-651448" y="1830457"/>
            <a:chExt cx="12005248" cy="46687"/>
          </a:xfrm>
        </p:grpSpPr>
        <p:sp>
          <p:nvSpPr>
            <p:cNvPr id="8" name="Parallelogram 7"/>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561373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815302"/>
            <a:ext cx="9144000" cy="1229100"/>
          </a:xfrm>
          <a:noFill/>
        </p:spPr>
        <p:txBody>
          <a:bodyPr anchor="b">
            <a:normAutofit/>
          </a:bodyPr>
          <a:lstStyle>
            <a:lvl1pPr algn="ctr">
              <a:defRPr sz="5400" kern="1200" spc="800" baseline="0">
                <a:solidFill>
                  <a:srgbClr val="13416C"/>
                </a:solidFill>
                <a:latin typeface="Century Gothic" panose="020B0502020202020204" pitchFamily="34" charset="0"/>
              </a:defRPr>
            </a:lvl1pPr>
          </a:lstStyle>
          <a:p>
            <a:r>
              <a:rPr lang="en-US" dirty="0" smtClean="0"/>
              <a:t>This is a Title</a:t>
            </a:r>
            <a:endParaRPr lang="en-US" dirty="0"/>
          </a:p>
        </p:txBody>
      </p:sp>
      <p:sp>
        <p:nvSpPr>
          <p:cNvPr id="3" name="Subtitle 2"/>
          <p:cNvSpPr>
            <a:spLocks noGrp="1"/>
          </p:cNvSpPr>
          <p:nvPr>
            <p:ph type="subTitle" idx="1" hasCustomPrompt="1"/>
          </p:nvPr>
        </p:nvSpPr>
        <p:spPr>
          <a:xfrm>
            <a:off x="3051425" y="2642296"/>
            <a:ext cx="5661060" cy="1655762"/>
          </a:xfrm>
        </p:spPr>
        <p:txBody>
          <a:bodyPr/>
          <a:lstStyle>
            <a:lvl1pPr marL="0" indent="0" algn="ctr">
              <a:buNone/>
              <a:defRPr sz="2400" baseline="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This is not a very subtle subtitle. But it is a subtitle.</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endParaRPr lang="en-US" dirty="0"/>
          </a:p>
        </p:txBody>
      </p:sp>
      <p:grpSp>
        <p:nvGrpSpPr>
          <p:cNvPr id="10" name="Group 9"/>
          <p:cNvGrpSpPr/>
          <p:nvPr userDrawn="1"/>
        </p:nvGrpSpPr>
        <p:grpSpPr>
          <a:xfrm>
            <a:off x="-40395" y="2375948"/>
            <a:ext cx="12263351" cy="52134"/>
            <a:chOff x="-651448" y="1830457"/>
            <a:chExt cx="12005248" cy="46687"/>
          </a:xfrm>
        </p:grpSpPr>
        <p:sp>
          <p:nvSpPr>
            <p:cNvPr id="11" name="Parallelogram 10"/>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878887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365126"/>
            <a:ext cx="10668245" cy="633484"/>
          </a:xfrm>
        </p:spPr>
        <p:txBody>
          <a:bodyPr>
            <a:normAutofit/>
          </a:bodyPr>
          <a:lstStyle>
            <a:lvl1pPr>
              <a:defRPr sz="3200" baseline="0">
                <a:solidFill>
                  <a:srgbClr val="13416C"/>
                </a:solidFill>
              </a:defRPr>
            </a:lvl1pPr>
          </a:lstStyle>
          <a:p>
            <a:r>
              <a:rPr lang="en-US" dirty="0" smtClean="0"/>
              <a:t>Slide Title, Too</a:t>
            </a:r>
            <a:endParaRPr lang="en-US" dirty="0"/>
          </a:p>
        </p:txBody>
      </p:sp>
      <p:sp>
        <p:nvSpPr>
          <p:cNvPr id="3" name="Content Placeholder 2"/>
          <p:cNvSpPr>
            <a:spLocks noGrp="1"/>
          </p:cNvSpPr>
          <p:nvPr>
            <p:ph sz="half" idx="1" hasCustomPrompt="1"/>
          </p:nvPr>
        </p:nvSpPr>
        <p:spPr>
          <a:xfrm>
            <a:off x="764221" y="1132827"/>
            <a:ext cx="5255579" cy="5044136"/>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4" name="Content Placeholder 3"/>
          <p:cNvSpPr>
            <a:spLocks noGrp="1"/>
          </p:cNvSpPr>
          <p:nvPr>
            <p:ph sz="half" idx="2" hasCustomPrompt="1"/>
          </p:nvPr>
        </p:nvSpPr>
        <p:spPr>
          <a:xfrm>
            <a:off x="6172200" y="1132827"/>
            <a:ext cx="5260266" cy="5044136"/>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6" name="Footer Placeholder 5"/>
          <p:cNvSpPr>
            <a:spLocks noGrp="1"/>
          </p:cNvSpPr>
          <p:nvPr>
            <p:ph type="ftr" sz="quarter" idx="11"/>
          </p:nvPr>
        </p:nvSpPr>
        <p:spPr/>
        <p:txBody>
          <a:bodyPr/>
          <a:lstStyle/>
          <a:p>
            <a:r>
              <a:rPr lang="en-US" dirty="0" smtClean="0"/>
              <a:t>This is where your footer goes</a:t>
            </a:r>
            <a:endParaRPr lang="en-US" dirty="0"/>
          </a:p>
        </p:txBody>
      </p:sp>
      <p:grpSp>
        <p:nvGrpSpPr>
          <p:cNvPr id="12" name="Group 11"/>
          <p:cNvGrpSpPr/>
          <p:nvPr userDrawn="1"/>
        </p:nvGrpSpPr>
        <p:grpSpPr>
          <a:xfrm>
            <a:off x="-40395" y="978947"/>
            <a:ext cx="12263351" cy="52134"/>
            <a:chOff x="-651448" y="1830457"/>
            <a:chExt cx="12005248" cy="46687"/>
          </a:xfrm>
        </p:grpSpPr>
        <p:sp>
          <p:nvSpPr>
            <p:cNvPr id="13" name="Parallelogram 12"/>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65453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p:cNvGrpSpPr/>
          <p:nvPr userDrawn="1"/>
        </p:nvGrpSpPr>
        <p:grpSpPr>
          <a:xfrm>
            <a:off x="-29358" y="995286"/>
            <a:ext cx="12263351" cy="52134"/>
            <a:chOff x="-651448" y="1830457"/>
            <a:chExt cx="12005248" cy="46687"/>
          </a:xfrm>
        </p:grpSpPr>
        <p:sp>
          <p:nvSpPr>
            <p:cNvPr id="29" name="Parallelogram 28"/>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arallelogram 30"/>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arallelogram 31"/>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arallelogram 32"/>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userDrawn="1"/>
        </p:nvSpPr>
        <p:spPr>
          <a:xfrm>
            <a:off x="0" y="1044328"/>
            <a:ext cx="12192000" cy="823912"/>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9788" y="365126"/>
            <a:ext cx="10515600" cy="633484"/>
          </a:xfrm>
        </p:spPr>
        <p:txBody>
          <a:bodyPr>
            <a:normAutofit/>
          </a:bodyPr>
          <a:lstStyle>
            <a:lvl1pPr>
              <a:defRPr sz="3200" baseline="0">
                <a:solidFill>
                  <a:srgbClr val="13416C"/>
                </a:solidFill>
              </a:defRPr>
            </a:lvl1pPr>
          </a:lstStyle>
          <a:p>
            <a:r>
              <a:rPr lang="en-US" dirty="0" smtClean="0"/>
              <a:t>Compare These Things</a:t>
            </a:r>
            <a:endParaRPr lang="en-US" dirty="0"/>
          </a:p>
        </p:txBody>
      </p:sp>
      <p:sp>
        <p:nvSpPr>
          <p:cNvPr id="3" name="Text Placeholder 2"/>
          <p:cNvSpPr>
            <a:spLocks noGrp="1"/>
          </p:cNvSpPr>
          <p:nvPr>
            <p:ph type="body" idx="1" hasCustomPrompt="1"/>
          </p:nvPr>
        </p:nvSpPr>
        <p:spPr>
          <a:xfrm>
            <a:off x="839788" y="1044328"/>
            <a:ext cx="5157787" cy="823912"/>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Check this out</a:t>
            </a:r>
          </a:p>
        </p:txBody>
      </p:sp>
      <p:sp>
        <p:nvSpPr>
          <p:cNvPr id="4" name="Content Placeholder 3"/>
          <p:cNvSpPr>
            <a:spLocks noGrp="1"/>
          </p:cNvSpPr>
          <p:nvPr>
            <p:ph sz="half" idx="2" hasCustomPrompt="1"/>
          </p:nvPr>
        </p:nvSpPr>
        <p:spPr>
          <a:xfrm>
            <a:off x="839788" y="1912991"/>
            <a:ext cx="5157787" cy="4276672"/>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Text Placeholder 4"/>
          <p:cNvSpPr>
            <a:spLocks noGrp="1"/>
          </p:cNvSpPr>
          <p:nvPr>
            <p:ph type="body" sz="quarter" idx="3" hasCustomPrompt="1"/>
          </p:nvPr>
        </p:nvSpPr>
        <p:spPr>
          <a:xfrm>
            <a:off x="6172200" y="1044328"/>
            <a:ext cx="5183188" cy="823912"/>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But at the same time, look at this</a:t>
            </a:r>
          </a:p>
        </p:txBody>
      </p:sp>
      <p:sp>
        <p:nvSpPr>
          <p:cNvPr id="6" name="Content Placeholder 5"/>
          <p:cNvSpPr>
            <a:spLocks noGrp="1"/>
          </p:cNvSpPr>
          <p:nvPr>
            <p:ph sz="quarter" idx="4" hasCustomPrompt="1"/>
          </p:nvPr>
        </p:nvSpPr>
        <p:spPr>
          <a:xfrm>
            <a:off x="6172200" y="1912991"/>
            <a:ext cx="5183188" cy="4276672"/>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737007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1321349"/>
            <a:ext cx="10668245" cy="1325563"/>
          </a:xfrm>
        </p:spPr>
        <p:txBody>
          <a:bodyPr/>
          <a:lstStyle>
            <a:lvl1pPr>
              <a:defRPr b="1" i="0" spc="800" baseline="0">
                <a:solidFill>
                  <a:srgbClr val="13416C"/>
                </a:solidFill>
              </a:defRPr>
            </a:lvl1pPr>
          </a:lstStyle>
          <a:p>
            <a:r>
              <a:rPr lang="en-US" dirty="0" smtClean="0"/>
              <a:t>This is a Big Title</a:t>
            </a:r>
            <a:endParaRPr lang="en-US" dirty="0"/>
          </a:p>
        </p:txBody>
      </p:sp>
      <p:sp>
        <p:nvSpPr>
          <p:cNvPr id="4" name="Footer Placeholder 3"/>
          <p:cNvSpPr>
            <a:spLocks noGrp="1"/>
          </p:cNvSpPr>
          <p:nvPr>
            <p:ph type="ftr" sz="quarter" idx="11"/>
          </p:nvPr>
        </p:nvSpPr>
        <p:spPr/>
        <p:txBody>
          <a:bodyPr/>
          <a:lstStyle/>
          <a:p>
            <a:r>
              <a:rPr lang="en-US" dirty="0" smtClean="0"/>
              <a:t>This is where your footer goes</a:t>
            </a:r>
            <a:endParaRPr lang="en-US" dirty="0"/>
          </a:p>
        </p:txBody>
      </p:sp>
      <p:grpSp>
        <p:nvGrpSpPr>
          <p:cNvPr id="9" name="Group 8"/>
          <p:cNvGrpSpPr/>
          <p:nvPr userDrawn="1"/>
        </p:nvGrpSpPr>
        <p:grpSpPr>
          <a:xfrm>
            <a:off x="-40395" y="2375945"/>
            <a:ext cx="12263351" cy="52134"/>
            <a:chOff x="-651448" y="1830457"/>
            <a:chExt cx="12005248" cy="46687"/>
          </a:xfrm>
        </p:grpSpPr>
        <p:sp>
          <p:nvSpPr>
            <p:cNvPr id="10" name="Parallelogram 9"/>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7"/>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891490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This is where your footer goes</a:t>
            </a:r>
            <a:endParaRPr lang="en-US" dirty="0"/>
          </a:p>
        </p:txBody>
      </p:sp>
    </p:spTree>
    <p:extLst>
      <p:ext uri="{BB962C8B-B14F-4D97-AF65-F5344CB8AC3E}">
        <p14:creationId xmlns:p14="http://schemas.microsoft.com/office/powerpoint/2010/main" val="9155408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This is where your footer goes</a:t>
            </a:r>
          </a:p>
        </p:txBody>
      </p:sp>
      <p:sp>
        <p:nvSpPr>
          <p:cNvPr id="22" name="Rectangle 21"/>
          <p:cNvSpPr/>
          <p:nvPr userDrawn="1"/>
        </p:nvSpPr>
        <p:spPr>
          <a:xfrm>
            <a:off x="0" y="1100046"/>
            <a:ext cx="2998049" cy="5204423"/>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userDrawn="1"/>
        </p:nvGrpSpPr>
        <p:grpSpPr>
          <a:xfrm>
            <a:off x="-40396" y="1046407"/>
            <a:ext cx="3069345" cy="51239"/>
            <a:chOff x="-651448" y="1830457"/>
            <a:chExt cx="2974546" cy="46218"/>
          </a:xfrm>
        </p:grpSpPr>
        <p:sp>
          <p:nvSpPr>
            <p:cNvPr id="24" name="Parallelogram 23"/>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arallelogram 26"/>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p:cNvSpPr/>
          <p:nvPr userDrawn="1"/>
        </p:nvSpPr>
        <p:spPr>
          <a:xfrm>
            <a:off x="0" y="-1883"/>
            <a:ext cx="2998049" cy="1051127"/>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p:cNvSpPr>
            <a:spLocks noGrp="1"/>
          </p:cNvSpPr>
          <p:nvPr>
            <p:ph type="title" hasCustomPrompt="1"/>
          </p:nvPr>
        </p:nvSpPr>
        <p:spPr>
          <a:xfrm>
            <a:off x="11299" y="-3796"/>
            <a:ext cx="2986802" cy="1069975"/>
          </a:xfrm>
        </p:spPr>
        <p:txBody>
          <a:bodyPr anchor="b"/>
          <a:lstStyle>
            <a:lvl1pPr>
              <a:defRPr sz="3200" b="1">
                <a:solidFill>
                  <a:schemeClr val="bg1"/>
                </a:solidFill>
              </a:defRPr>
            </a:lvl1pPr>
          </a:lstStyle>
          <a:p>
            <a:r>
              <a:rPr lang="en-US" dirty="0" smtClean="0"/>
              <a:t>Here’s a Title</a:t>
            </a:r>
            <a:endParaRPr lang="en-US" dirty="0"/>
          </a:p>
        </p:txBody>
      </p:sp>
      <p:sp>
        <p:nvSpPr>
          <p:cNvPr id="30" name="Text Placeholder 3"/>
          <p:cNvSpPr>
            <a:spLocks noGrp="1"/>
          </p:cNvSpPr>
          <p:nvPr>
            <p:ph type="body" sz="half" idx="2" hasCustomPrompt="1"/>
          </p:nvPr>
        </p:nvSpPr>
        <p:spPr>
          <a:xfrm>
            <a:off x="11299" y="1098727"/>
            <a:ext cx="2986802" cy="519109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And here’s a caption</a:t>
            </a:r>
          </a:p>
        </p:txBody>
      </p:sp>
      <p:sp>
        <p:nvSpPr>
          <p:cNvPr id="31" name="Rectangle 30"/>
          <p:cNvSpPr/>
          <p:nvPr userDrawn="1"/>
        </p:nvSpPr>
        <p:spPr>
          <a:xfrm>
            <a:off x="3002811" y="987720"/>
            <a:ext cx="242888"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ontent Placeholder 2"/>
          <p:cNvSpPr>
            <a:spLocks noGrp="1"/>
          </p:cNvSpPr>
          <p:nvPr>
            <p:ph idx="1" hasCustomPrompt="1"/>
          </p:nvPr>
        </p:nvSpPr>
        <p:spPr>
          <a:xfrm>
            <a:off x="3649131" y="203198"/>
            <a:ext cx="7857067" cy="5908538"/>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sym typeface="Wingdings" panose="05000000000000000000" pitchFamily="2" charset="2"/>
              </a:defRPr>
            </a:lvl4pPr>
            <a:lvl5pPr>
              <a:defRPr sz="1800">
                <a:solidFill>
                  <a:schemeClr val="tx1"/>
                </a:solidFill>
              </a:defRPr>
            </a:lvl5pPr>
            <a:lvl6pPr>
              <a:defRPr sz="2000"/>
            </a:lvl6pPr>
            <a:lvl7pPr>
              <a:defRPr sz="2000"/>
            </a:lvl7pPr>
            <a:lvl8pPr>
              <a:defRPr sz="2000"/>
            </a:lvl8pPr>
            <a:lvl9pPr>
              <a:defRPr sz="2000"/>
            </a:lvl9pPr>
          </a:lstStyle>
          <a:p>
            <a:pPr lvl="0"/>
            <a:r>
              <a:rPr lang="en-US" dirty="0" smtClean="0"/>
              <a:t>And here’s a whole bunch of content</a:t>
            </a:r>
          </a:p>
          <a:p>
            <a:pPr lvl="1"/>
            <a:r>
              <a:rPr lang="en-US" dirty="0" smtClean="0"/>
              <a:t>That you wanted to caption</a:t>
            </a:r>
          </a:p>
          <a:p>
            <a:pPr lvl="2"/>
            <a:r>
              <a:rPr lang="en-US" dirty="0" smtClean="0"/>
              <a:t>Over there</a:t>
            </a:r>
          </a:p>
          <a:p>
            <a:pPr lvl="3"/>
            <a:r>
              <a:rPr lang="en-US" dirty="0" smtClean="0"/>
              <a:t></a:t>
            </a:r>
          </a:p>
          <a:p>
            <a:pPr lvl="4"/>
            <a:r>
              <a:rPr lang="en-US" dirty="0" smtClean="0"/>
              <a:t>For some reason</a:t>
            </a:r>
          </a:p>
          <a:p>
            <a:pPr lvl="5"/>
            <a:r>
              <a:rPr lang="en-US" dirty="0" smtClean="0"/>
              <a:t>I’m not </a:t>
            </a:r>
            <a:r>
              <a:rPr lang="en-US" dirty="0" err="1" smtClean="0"/>
              <a:t>gonna</a:t>
            </a:r>
            <a:r>
              <a:rPr lang="en-US" dirty="0" smtClean="0"/>
              <a:t> judge you, it’s your life</a:t>
            </a:r>
            <a:endParaRPr lang="en-US" dirty="0"/>
          </a:p>
        </p:txBody>
      </p:sp>
    </p:spTree>
    <p:extLst>
      <p:ext uri="{BB962C8B-B14F-4D97-AF65-F5344CB8AC3E}">
        <p14:creationId xmlns:p14="http://schemas.microsoft.com/office/powerpoint/2010/main" val="12514656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0" y="1100046"/>
            <a:ext cx="2998049" cy="5204423"/>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userDrawn="1"/>
        </p:nvGrpSpPr>
        <p:grpSpPr>
          <a:xfrm>
            <a:off x="-40396" y="1046407"/>
            <a:ext cx="3069345" cy="51239"/>
            <a:chOff x="-651448" y="1830457"/>
            <a:chExt cx="2974546" cy="46218"/>
          </a:xfrm>
        </p:grpSpPr>
        <p:sp>
          <p:nvSpPr>
            <p:cNvPr id="15" name="Parallelogram 14"/>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arallelogram 22"/>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arallelogram 23"/>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userDrawn="1"/>
        </p:nvSpPr>
        <p:spPr>
          <a:xfrm>
            <a:off x="0" y="-1883"/>
            <a:ext cx="2998049" cy="1051127"/>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1299" y="-3796"/>
            <a:ext cx="2986802" cy="1069975"/>
          </a:xfrm>
        </p:spPr>
        <p:txBody>
          <a:bodyPr anchor="b"/>
          <a:lstStyle>
            <a:lvl1pPr>
              <a:defRPr sz="3200" b="1">
                <a:solidFill>
                  <a:schemeClr val="bg1"/>
                </a:solidFill>
              </a:defRPr>
            </a:lvl1pPr>
          </a:lstStyle>
          <a:p>
            <a:r>
              <a:rPr lang="en-US" dirty="0" smtClean="0"/>
              <a:t>Here’s a Title</a:t>
            </a:r>
            <a:endParaRPr lang="en-US" dirty="0"/>
          </a:p>
        </p:txBody>
      </p:sp>
      <p:sp>
        <p:nvSpPr>
          <p:cNvPr id="4" name="Text Placeholder 3"/>
          <p:cNvSpPr>
            <a:spLocks noGrp="1"/>
          </p:cNvSpPr>
          <p:nvPr>
            <p:ph type="body" sz="half" idx="2" hasCustomPrompt="1"/>
          </p:nvPr>
        </p:nvSpPr>
        <p:spPr>
          <a:xfrm>
            <a:off x="11299" y="1098727"/>
            <a:ext cx="2986802" cy="519109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And here’s a caption</a:t>
            </a:r>
          </a:p>
        </p:txBody>
      </p:sp>
      <p:sp>
        <p:nvSpPr>
          <p:cNvPr id="6" name="Footer Placeholder 5"/>
          <p:cNvSpPr>
            <a:spLocks noGrp="1"/>
          </p:cNvSpPr>
          <p:nvPr>
            <p:ph type="ftr" sz="quarter" idx="11"/>
          </p:nvPr>
        </p:nvSpPr>
        <p:spPr/>
        <p:txBody>
          <a:bodyPr/>
          <a:lstStyle/>
          <a:p>
            <a:r>
              <a:rPr lang="en-US" dirty="0" smtClean="0"/>
              <a:t>This is where your footer goes</a:t>
            </a:r>
          </a:p>
        </p:txBody>
      </p:sp>
      <p:sp>
        <p:nvSpPr>
          <p:cNvPr id="17" name="Picture Placeholder 2"/>
          <p:cNvSpPr>
            <a:spLocks noGrp="1"/>
          </p:cNvSpPr>
          <p:nvPr>
            <p:ph type="pic" idx="13" hasCustomPrompt="1"/>
          </p:nvPr>
        </p:nvSpPr>
        <p:spPr>
          <a:xfrm>
            <a:off x="3733801" y="186264"/>
            <a:ext cx="7698666" cy="5961629"/>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Put a picture here, </a:t>
            </a:r>
            <a:r>
              <a:rPr lang="en-US" dirty="0" err="1" smtClean="0"/>
              <a:t>yo</a:t>
            </a:r>
            <a:endParaRPr lang="en-US" dirty="0"/>
          </a:p>
        </p:txBody>
      </p:sp>
      <p:sp>
        <p:nvSpPr>
          <p:cNvPr id="3" name="Rectangle 2"/>
          <p:cNvSpPr/>
          <p:nvPr userDrawn="1"/>
        </p:nvSpPr>
        <p:spPr>
          <a:xfrm>
            <a:off x="3002811" y="987720"/>
            <a:ext cx="242888"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86214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6305550"/>
            <a:ext cx="12192000" cy="560661"/>
          </a:xfrm>
          <a:prstGeom prst="rect">
            <a:avLst/>
          </a:prstGeom>
        </p:spPr>
      </p:pic>
      <p:sp>
        <p:nvSpPr>
          <p:cNvPr id="2" name="Title Placeholder 1"/>
          <p:cNvSpPr>
            <a:spLocks noGrp="1"/>
          </p:cNvSpPr>
          <p:nvPr>
            <p:ph type="title"/>
          </p:nvPr>
        </p:nvSpPr>
        <p:spPr>
          <a:xfrm>
            <a:off x="764221" y="365125"/>
            <a:ext cx="10668245"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4221" y="1825625"/>
            <a:ext cx="10668245" cy="4300491"/>
          </a:xfrm>
          <a:prstGeom prst="rect">
            <a:avLst/>
          </a:prstGeom>
        </p:spPr>
        <p:txBody>
          <a:bodyPr vert="horz" lIns="91440" tIns="45720" rIns="91440" bIns="45720" rtlCol="0">
            <a:normAutofit/>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Footer Placeholder 4"/>
          <p:cNvSpPr>
            <a:spLocks noGrp="1"/>
          </p:cNvSpPr>
          <p:nvPr>
            <p:ph type="ftr" sz="quarter" idx="3"/>
          </p:nvPr>
        </p:nvSpPr>
        <p:spPr>
          <a:xfrm>
            <a:off x="839247" y="6305550"/>
            <a:ext cx="4114800" cy="365125"/>
          </a:xfrm>
          <a:prstGeom prst="rect">
            <a:avLst/>
          </a:prstGeom>
          <a:ln>
            <a:noFill/>
          </a:ln>
        </p:spPr>
        <p:txBody>
          <a:bodyPr vert="horz" lIns="91440" tIns="45720" rIns="91440" bIns="45720" rtlCol="0" anchor="ctr"/>
          <a:lstStyle>
            <a:lvl1pPr algn="l">
              <a:defRPr sz="1200" b="0">
                <a:ln>
                  <a:noFill/>
                </a:ln>
                <a:solidFill>
                  <a:schemeClr val="bg1"/>
                </a:solidFill>
                <a:latin typeface="Century Gothic" panose="020B0502020202020204" pitchFamily="34" charset="0"/>
              </a:defRPr>
            </a:lvl1pPr>
          </a:lstStyle>
          <a:p>
            <a:r>
              <a:rPr lang="en-US" dirty="0" smtClean="0"/>
              <a:t>This is where your footer goes.</a:t>
            </a:r>
            <a:endParaRPr lang="en-US" dirty="0"/>
          </a:p>
        </p:txBody>
      </p:sp>
    </p:spTree>
    <p:extLst>
      <p:ext uri="{BB962C8B-B14F-4D97-AF65-F5344CB8AC3E}">
        <p14:creationId xmlns:p14="http://schemas.microsoft.com/office/powerpoint/2010/main" val="1572064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53" r:id="rId5"/>
    <p:sldLayoutId id="2147483654" r:id="rId6"/>
    <p:sldLayoutId id="2147483655" r:id="rId7"/>
    <p:sldLayoutId id="2147483656" r:id="rId8"/>
    <p:sldLayoutId id="2147483661" r:id="rId9"/>
    <p:sldLayoutId id="2147483658"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Lauren.M.Childs@nasa.gov" TargetMode="External"/><Relationship Id="rId3" Type="http://schemas.openxmlformats.org/officeDocument/2006/relationships/image" Target="../media/image3.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Lauren.M.Childs@nasa.gov"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Lauren.M.Childs@nasa.gov" TargetMode="External"/><Relationship Id="rId3" Type="http://schemas.openxmlformats.org/officeDocument/2006/relationships/hyperlink" Target="http://oiir.hq.nasa.gov/nasaecp/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evpedia.developexchange.com/dv/index.php?title=Open_Source_Software_Development_and_Release" TargetMode="External"/><Relationship Id="rId3" Type="http://schemas.openxmlformats.org/officeDocument/2006/relationships/hyperlink" Target="mailto:Jordan.S.Vaa@NASA.go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0744" y="788406"/>
            <a:ext cx="11470512" cy="1229100"/>
          </a:xfrm>
        </p:spPr>
        <p:txBody>
          <a:bodyPr>
            <a:normAutofit fontScale="90000"/>
          </a:bodyPr>
          <a:lstStyle/>
          <a:p>
            <a:r>
              <a:rPr lang="en-US" smtClean="0"/>
              <a:t>DEVELOP National Program</a:t>
            </a:r>
            <a:endParaRPr lang="en-US"/>
          </a:p>
        </p:txBody>
      </p:sp>
      <p:sp>
        <p:nvSpPr>
          <p:cNvPr id="3" name="Subtitle 2"/>
          <p:cNvSpPr>
            <a:spLocks noGrp="1"/>
          </p:cNvSpPr>
          <p:nvPr>
            <p:ph type="subTitle" idx="1"/>
          </p:nvPr>
        </p:nvSpPr>
        <p:spPr>
          <a:xfrm>
            <a:off x="2500023" y="2642296"/>
            <a:ext cx="7191954" cy="1655762"/>
          </a:xfrm>
        </p:spPr>
        <p:txBody>
          <a:bodyPr/>
          <a:lstStyle/>
          <a:p>
            <a:r>
              <a:rPr lang="en-US" sz="4000" dirty="0" smtClean="0"/>
              <a:t>DEVELOP Logistics: </a:t>
            </a:r>
          </a:p>
          <a:p>
            <a:r>
              <a:rPr lang="en-US" dirty="0" smtClean="0"/>
              <a:t>Guidelines, Rules &amp; Regulations</a:t>
            </a:r>
            <a:endParaRPr lang="en-US" dirty="0"/>
          </a:p>
        </p:txBody>
      </p:sp>
    </p:spTree>
    <p:extLst>
      <p:ext uri="{BB962C8B-B14F-4D97-AF65-F5344CB8AC3E}">
        <p14:creationId xmlns:p14="http://schemas.microsoft.com/office/powerpoint/2010/main" val="511394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 Reapplication &amp; Eligibility </a:t>
            </a:r>
            <a:endParaRPr lang="en-US" dirty="0"/>
          </a:p>
        </p:txBody>
      </p:sp>
      <p:sp>
        <p:nvSpPr>
          <p:cNvPr id="27" name="Content Placeholder 1"/>
          <p:cNvSpPr>
            <a:spLocks noGrp="1"/>
          </p:cNvSpPr>
          <p:nvPr>
            <p:ph idx="1"/>
          </p:nvPr>
        </p:nvSpPr>
        <p:spPr>
          <a:xfrm>
            <a:off x="354724" y="1417976"/>
            <a:ext cx="11327524" cy="4840934"/>
          </a:xfrm>
        </p:spPr>
        <p:txBody>
          <a:bodyPr>
            <a:noAutofit/>
          </a:bodyPr>
          <a:lstStyle/>
          <a:p>
            <a:pPr>
              <a:spcBef>
                <a:spcPts val="0"/>
              </a:spcBef>
              <a:spcAft>
                <a:spcPts val="1200"/>
              </a:spcAft>
            </a:pPr>
            <a:r>
              <a:rPr lang="en-US" sz="2000" b="1" dirty="0" smtClean="0">
                <a:solidFill>
                  <a:schemeClr val="tx1">
                    <a:lumMod val="65000"/>
                    <a:lumOff val="35000"/>
                  </a:schemeClr>
                </a:solidFill>
              </a:rPr>
              <a:t>DEVELOP Terms: </a:t>
            </a:r>
            <a:r>
              <a:rPr lang="en-US" sz="2000" dirty="0" smtClean="0">
                <a:solidFill>
                  <a:schemeClr val="tx1">
                    <a:lumMod val="65000"/>
                    <a:lumOff val="35000"/>
                  </a:schemeClr>
                </a:solidFill>
              </a:rPr>
              <a:t>10 weeks</a:t>
            </a:r>
            <a:endParaRPr lang="en-US" sz="2000" dirty="0" smtClean="0">
              <a:solidFill>
                <a:schemeClr val="tx1">
                  <a:lumMod val="65000"/>
                  <a:lumOff val="35000"/>
                </a:schemeClr>
              </a:solidFill>
            </a:endParaRPr>
          </a:p>
          <a:p>
            <a:pPr>
              <a:spcBef>
                <a:spcPts val="0"/>
              </a:spcBef>
            </a:pPr>
            <a:r>
              <a:rPr lang="en-US" sz="2000" b="1" dirty="0" smtClean="0">
                <a:solidFill>
                  <a:schemeClr val="tx1">
                    <a:lumMod val="65000"/>
                    <a:lumOff val="35000"/>
                  </a:schemeClr>
                </a:solidFill>
              </a:rPr>
              <a:t>Classifications: </a:t>
            </a:r>
          </a:p>
          <a:p>
            <a:pPr marL="800100" lvl="1" indent="-342900">
              <a:spcBef>
                <a:spcPts val="0"/>
              </a:spcBef>
              <a:buFont typeface="+mj-lt"/>
              <a:buAutoNum type="arabicPeriod"/>
            </a:pPr>
            <a:r>
              <a:rPr lang="en-US" sz="1800" dirty="0" smtClean="0">
                <a:solidFill>
                  <a:schemeClr val="tx1">
                    <a:lumMod val="65000"/>
                    <a:lumOff val="35000"/>
                  </a:schemeClr>
                </a:solidFill>
              </a:rPr>
              <a:t>Currently Enrolled Student</a:t>
            </a:r>
          </a:p>
          <a:p>
            <a:pPr marL="800100" lvl="1" indent="-342900">
              <a:spcBef>
                <a:spcPts val="0"/>
              </a:spcBef>
              <a:buFont typeface="+mj-lt"/>
              <a:buAutoNum type="arabicPeriod"/>
            </a:pPr>
            <a:r>
              <a:rPr lang="en-US" sz="1800" dirty="0" smtClean="0">
                <a:solidFill>
                  <a:schemeClr val="tx1">
                    <a:lumMod val="65000"/>
                    <a:lumOff val="35000"/>
                  </a:schemeClr>
                </a:solidFill>
              </a:rPr>
              <a:t>Recent Graduate (within 2 years of graduation)</a:t>
            </a:r>
          </a:p>
          <a:p>
            <a:pPr marL="800100" lvl="1" indent="-342900">
              <a:spcBef>
                <a:spcPts val="0"/>
              </a:spcBef>
              <a:spcAft>
                <a:spcPts val="1200"/>
              </a:spcAft>
              <a:buFont typeface="+mj-lt"/>
              <a:buAutoNum type="arabicPeriod"/>
            </a:pPr>
            <a:r>
              <a:rPr lang="en-US" sz="1800" dirty="0" smtClean="0">
                <a:solidFill>
                  <a:schemeClr val="tx1">
                    <a:lumMod val="65000"/>
                    <a:lumOff val="35000"/>
                  </a:schemeClr>
                </a:solidFill>
              </a:rPr>
              <a:t>Early or Transitioning Career Professional (2+ years after graduation from last degree)</a:t>
            </a:r>
          </a:p>
          <a:p>
            <a:pPr>
              <a:spcBef>
                <a:spcPts val="0"/>
              </a:spcBef>
            </a:pPr>
            <a:r>
              <a:rPr lang="en-US" sz="2000" b="1" dirty="0" smtClean="0">
                <a:solidFill>
                  <a:schemeClr val="tx1">
                    <a:lumMod val="65000"/>
                    <a:lumOff val="35000"/>
                  </a:schemeClr>
                </a:solidFill>
              </a:rPr>
              <a:t>Eligibility Requirements: </a:t>
            </a:r>
          </a:p>
          <a:p>
            <a:pPr lvl="1">
              <a:spcBef>
                <a:spcPts val="0"/>
              </a:spcBef>
            </a:pPr>
            <a:r>
              <a:rPr lang="en-US" dirty="0" smtClean="0">
                <a:solidFill>
                  <a:schemeClr val="tx1">
                    <a:lumMod val="65000"/>
                    <a:lumOff val="35000"/>
                  </a:schemeClr>
                </a:solidFill>
              </a:rPr>
              <a:t>18+</a:t>
            </a:r>
          </a:p>
          <a:p>
            <a:pPr lvl="1">
              <a:spcBef>
                <a:spcPts val="0"/>
              </a:spcBef>
            </a:pPr>
            <a:r>
              <a:rPr lang="en-US" dirty="0" smtClean="0">
                <a:solidFill>
                  <a:schemeClr val="tx1">
                    <a:lumMod val="65000"/>
                    <a:lumOff val="35000"/>
                  </a:schemeClr>
                </a:solidFill>
              </a:rPr>
              <a:t>Minimum 3.0 GPA (</a:t>
            </a:r>
            <a:r>
              <a:rPr lang="en-US" sz="1800" dirty="0" smtClean="0">
                <a:solidFill>
                  <a:schemeClr val="tx1">
                    <a:lumMod val="65000"/>
                    <a:lumOff val="35000"/>
                  </a:schemeClr>
                </a:solidFill>
              </a:rPr>
              <a:t>for paid positions</a:t>
            </a:r>
            <a:r>
              <a:rPr lang="en-US" dirty="0" smtClean="0">
                <a:solidFill>
                  <a:schemeClr val="tx1">
                    <a:lumMod val="65000"/>
                    <a:lumOff val="35000"/>
                  </a:schemeClr>
                </a:solidFill>
              </a:rPr>
              <a:t>)</a:t>
            </a:r>
          </a:p>
          <a:p>
            <a:pPr lvl="1">
              <a:spcBef>
                <a:spcPts val="0"/>
              </a:spcBef>
            </a:pPr>
            <a:r>
              <a:rPr lang="en-US" dirty="0" smtClean="0">
                <a:solidFill>
                  <a:schemeClr val="tx1">
                    <a:lumMod val="65000"/>
                    <a:lumOff val="35000"/>
                  </a:schemeClr>
                </a:solidFill>
              </a:rPr>
              <a:t>Strong </a:t>
            </a:r>
            <a:r>
              <a:rPr lang="en-US" dirty="0">
                <a:solidFill>
                  <a:schemeClr val="tx1">
                    <a:lumMod val="65000"/>
                    <a:lumOff val="35000"/>
                  </a:schemeClr>
                </a:solidFill>
              </a:rPr>
              <a:t>interest in Earth science and remote sensing</a:t>
            </a:r>
          </a:p>
          <a:p>
            <a:pPr lvl="1">
              <a:spcBef>
                <a:spcPts val="0"/>
              </a:spcBef>
            </a:pPr>
            <a:r>
              <a:rPr lang="en-US" dirty="0" smtClean="0">
                <a:solidFill>
                  <a:schemeClr val="tx1">
                    <a:lumMod val="65000"/>
                    <a:lumOff val="35000"/>
                  </a:schemeClr>
                </a:solidFill>
              </a:rPr>
              <a:t>Able to provide personal transportation to and from DEVELOP location</a:t>
            </a:r>
          </a:p>
          <a:p>
            <a:pPr lvl="2">
              <a:spcBef>
                <a:spcPts val="0"/>
              </a:spcBef>
            </a:pPr>
            <a:r>
              <a:rPr lang="en-US" i="1" dirty="0" smtClean="0">
                <a:solidFill>
                  <a:schemeClr val="tx1">
                    <a:lumMod val="65000"/>
                    <a:lumOff val="35000"/>
                  </a:schemeClr>
                </a:solidFill>
              </a:rPr>
              <a:t>DEVELOP does not provide transportation to nodes </a:t>
            </a:r>
            <a:r>
              <a:rPr lang="en-US" b="1" i="1" dirty="0" smtClean="0">
                <a:solidFill>
                  <a:schemeClr val="tx1">
                    <a:lumMod val="65000"/>
                    <a:lumOff val="35000"/>
                  </a:schemeClr>
                </a:solidFill>
              </a:rPr>
              <a:t>nor</a:t>
            </a:r>
            <a:r>
              <a:rPr lang="en-US" i="1" dirty="0" smtClean="0">
                <a:solidFill>
                  <a:schemeClr val="tx1">
                    <a:lumMod val="65000"/>
                    <a:lumOff val="35000"/>
                  </a:schemeClr>
                </a:solidFill>
              </a:rPr>
              <a:t> can DEVELOP provide a badge to a participant’s driver to gain access to NASA Centers</a:t>
            </a:r>
            <a:endParaRPr lang="en-US" sz="2000" dirty="0" smtClean="0">
              <a:solidFill>
                <a:schemeClr val="tx1">
                  <a:lumMod val="65000"/>
                  <a:lumOff val="35000"/>
                </a:schemeClr>
              </a:solidFill>
            </a:endParaRPr>
          </a:p>
          <a:p>
            <a:pPr lvl="1">
              <a:spcBef>
                <a:spcPts val="0"/>
              </a:spcBef>
            </a:pPr>
            <a:r>
              <a:rPr lang="en-US" dirty="0" smtClean="0">
                <a:solidFill>
                  <a:schemeClr val="tx1">
                    <a:lumMod val="65000"/>
                    <a:lumOff val="35000"/>
                  </a:schemeClr>
                </a:solidFill>
              </a:rPr>
              <a:t>U.S. citizenship is required to apply to ARC, JPL, LaRC, GSFC, and NCEI</a:t>
            </a:r>
          </a:p>
          <a:p>
            <a:pPr>
              <a:spcBef>
                <a:spcPts val="1200"/>
              </a:spcBef>
            </a:pPr>
            <a:r>
              <a:rPr lang="en-US" sz="2000" b="1" dirty="0" smtClean="0">
                <a:solidFill>
                  <a:schemeClr val="tx1">
                    <a:lumMod val="65000"/>
                    <a:lumOff val="35000"/>
                  </a:schemeClr>
                </a:solidFill>
              </a:rPr>
              <a:t>Reapplication: </a:t>
            </a:r>
            <a:endParaRPr lang="en-US" sz="2000" b="1" dirty="0">
              <a:solidFill>
                <a:schemeClr val="tx1">
                  <a:lumMod val="65000"/>
                  <a:lumOff val="35000"/>
                </a:schemeClr>
              </a:solidFill>
            </a:endParaRPr>
          </a:p>
          <a:p>
            <a:pPr lvl="1">
              <a:spcBef>
                <a:spcPts val="0"/>
              </a:spcBef>
            </a:pPr>
            <a:r>
              <a:rPr lang="en-US" dirty="0" smtClean="0">
                <a:solidFill>
                  <a:schemeClr val="tx1">
                    <a:lumMod val="65000"/>
                    <a:lumOff val="35000"/>
                  </a:schemeClr>
                </a:solidFill>
              </a:rPr>
              <a:t>Required if you would like to continue with DEVELOP in the fall</a:t>
            </a:r>
          </a:p>
          <a:p>
            <a:pPr lvl="1">
              <a:spcBef>
                <a:spcPts val="0"/>
              </a:spcBef>
            </a:pPr>
            <a:r>
              <a:rPr lang="en-US" dirty="0" smtClean="0">
                <a:solidFill>
                  <a:schemeClr val="tx1">
                    <a:lumMod val="65000"/>
                    <a:lumOff val="35000"/>
                  </a:schemeClr>
                </a:solidFill>
              </a:rPr>
              <a:t>Returning Application is shorter and does not require letters of recommendation</a:t>
            </a:r>
            <a:endParaRPr lang="en-US" dirty="0">
              <a:solidFill>
                <a:schemeClr val="tx1">
                  <a:lumMod val="65000"/>
                  <a:lumOff val="35000"/>
                </a:schemeClr>
              </a:solidFill>
            </a:endParaRPr>
          </a:p>
          <a:p>
            <a:pPr lvl="1">
              <a:spcBef>
                <a:spcPts val="0"/>
              </a:spcBef>
            </a:pPr>
            <a:endParaRPr lang="en-US" dirty="0" smtClean="0">
              <a:solidFill>
                <a:schemeClr val="tx1">
                  <a:lumMod val="65000"/>
                  <a:lumOff val="35000"/>
                </a:schemeClr>
              </a:solidFill>
            </a:endParaRPr>
          </a:p>
        </p:txBody>
      </p:sp>
      <p:sp>
        <p:nvSpPr>
          <p:cNvPr id="28" name="TextBox 27"/>
          <p:cNvSpPr txBox="1"/>
          <p:nvPr/>
        </p:nvSpPr>
        <p:spPr>
          <a:xfrm>
            <a:off x="5382228" y="1163146"/>
            <a:ext cx="6644234" cy="1077218"/>
          </a:xfrm>
          <a:prstGeom prst="rect">
            <a:avLst/>
          </a:prstGeom>
          <a:solidFill>
            <a:srgbClr val="3E96A8"/>
          </a:solidFill>
        </p:spPr>
        <p:txBody>
          <a:bodyPr wrap="square" rtlCol="0">
            <a:spAutoFit/>
          </a:bodyPr>
          <a:lstStyle/>
          <a:p>
            <a:pPr algn="ctr"/>
            <a:r>
              <a:rPr lang="en-US" sz="3200" dirty="0" smtClean="0">
                <a:solidFill>
                  <a:schemeClr val="bg1"/>
                </a:solidFill>
                <a:latin typeface="Century Gothic" charset="0"/>
                <a:ea typeface="Century Gothic" charset="0"/>
                <a:cs typeface="Century Gothic" charset="0"/>
              </a:rPr>
              <a:t>Spring 2018 Application Window now open! Closing October 6</a:t>
            </a:r>
            <a:r>
              <a:rPr lang="en-US" sz="3200" baseline="30000" dirty="0" smtClean="0">
                <a:solidFill>
                  <a:schemeClr val="bg1"/>
                </a:solidFill>
                <a:latin typeface="Century Gothic" charset="0"/>
                <a:ea typeface="Century Gothic" charset="0"/>
                <a:cs typeface="Century Gothic" charset="0"/>
              </a:rPr>
              <a:t>th</a:t>
            </a:r>
            <a:r>
              <a:rPr lang="en-US" sz="3200" dirty="0" smtClean="0">
                <a:solidFill>
                  <a:schemeClr val="bg1"/>
                </a:solidFill>
                <a:latin typeface="Century Gothic" charset="0"/>
                <a:ea typeface="Century Gothic" charset="0"/>
                <a:cs typeface="Century Gothic" charset="0"/>
              </a:rPr>
              <a:t> </a:t>
            </a:r>
            <a:endParaRPr lang="en-US" sz="3200"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670228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Interacting with the Media</a:t>
            </a:r>
            <a:endParaRPr lang="en-US" dirty="0"/>
          </a:p>
        </p:txBody>
      </p:sp>
      <p:sp>
        <p:nvSpPr>
          <p:cNvPr id="28" name="Content Placeholder 2"/>
          <p:cNvSpPr txBox="1">
            <a:spLocks/>
          </p:cNvSpPr>
          <p:nvPr/>
        </p:nvSpPr>
        <p:spPr>
          <a:xfrm>
            <a:off x="838200" y="1585731"/>
            <a:ext cx="10515600" cy="48960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900" b="1" dirty="0" smtClean="0">
                <a:solidFill>
                  <a:schemeClr val="tx1">
                    <a:lumMod val="65000"/>
                    <a:lumOff val="35000"/>
                  </a:schemeClr>
                </a:solidFill>
              </a:rPr>
              <a:t>NPO and NASA Public Affairs must be involved with all media interaction from the beginning.</a:t>
            </a:r>
          </a:p>
          <a:p>
            <a:pPr marL="0" indent="0">
              <a:buFont typeface="Arial" panose="020B0604020202020204" pitchFamily="34" charset="0"/>
              <a:buNone/>
            </a:pPr>
            <a:endParaRPr lang="en-US" sz="2000" dirty="0" smtClean="0">
              <a:solidFill>
                <a:schemeClr val="tx1">
                  <a:lumMod val="65000"/>
                  <a:lumOff val="35000"/>
                </a:schemeClr>
              </a:solidFill>
            </a:endParaRPr>
          </a:p>
          <a:p>
            <a:r>
              <a:rPr lang="en-US" sz="2500" dirty="0" smtClean="0">
                <a:solidFill>
                  <a:schemeClr val="tx1">
                    <a:lumMod val="65000"/>
                    <a:lumOff val="35000"/>
                  </a:schemeClr>
                </a:solidFill>
              </a:rPr>
              <a:t>If you are interested in working with the media, contact NPO first.</a:t>
            </a:r>
          </a:p>
          <a:p>
            <a:r>
              <a:rPr lang="en-US" sz="2500" dirty="0" smtClean="0">
                <a:solidFill>
                  <a:schemeClr val="tx1">
                    <a:lumMod val="65000"/>
                    <a:lumOff val="35000"/>
                  </a:schemeClr>
                </a:solidFill>
              </a:rPr>
              <a:t>If someone from the media reaches out to you, contact NPO about a response or connect them with NPO directly.</a:t>
            </a:r>
          </a:p>
          <a:p>
            <a:pPr marL="0" indent="0">
              <a:buFont typeface="Arial" panose="020B0604020202020204" pitchFamily="34" charset="0"/>
              <a:buNone/>
            </a:pPr>
            <a:endParaRPr lang="en-US" sz="1500" dirty="0" smtClean="0">
              <a:solidFill>
                <a:schemeClr val="tx1">
                  <a:lumMod val="65000"/>
                  <a:lumOff val="35000"/>
                </a:schemeClr>
              </a:solidFill>
            </a:endParaRPr>
          </a:p>
          <a:p>
            <a:pPr marL="463550" indent="0">
              <a:buFont typeface="Arial" panose="020B0604020202020204" pitchFamily="34" charset="0"/>
              <a:buNone/>
            </a:pPr>
            <a:r>
              <a:rPr lang="en-US" sz="2800" dirty="0" smtClean="0">
                <a:solidFill>
                  <a:schemeClr val="tx1">
                    <a:lumMod val="65000"/>
                    <a:lumOff val="35000"/>
                  </a:schemeClr>
                </a:solidFill>
              </a:rPr>
              <a:t>NPO POC – </a:t>
            </a:r>
            <a:r>
              <a:rPr lang="en-US" dirty="0" smtClean="0">
                <a:solidFill>
                  <a:schemeClr val="tx1">
                    <a:lumMod val="65000"/>
                    <a:lumOff val="35000"/>
                  </a:schemeClr>
                </a:solidFill>
              </a:rPr>
              <a:t>Lauren Childs-Gleason</a:t>
            </a:r>
          </a:p>
          <a:p>
            <a:pPr marL="463550" indent="0">
              <a:buFont typeface="Arial" panose="020B0604020202020204" pitchFamily="34" charset="0"/>
              <a:buNone/>
            </a:pPr>
            <a:r>
              <a:rPr lang="en-US" sz="2800" dirty="0" smtClean="0">
                <a:solidFill>
                  <a:schemeClr val="tx1">
                    <a:lumMod val="65000"/>
                    <a:lumOff val="35000"/>
                  </a:schemeClr>
                </a:solidFill>
                <a:hlinkClick r:id="rId2"/>
              </a:rPr>
              <a:t>Lauren.M.Childs@nasa.gov</a:t>
            </a:r>
            <a:r>
              <a:rPr lang="en-US" sz="2800" dirty="0" smtClean="0">
                <a:solidFill>
                  <a:schemeClr val="tx1">
                    <a:lumMod val="65000"/>
                    <a:lumOff val="35000"/>
                  </a:schemeClr>
                </a:solidFill>
              </a:rPr>
              <a:t> </a:t>
            </a:r>
          </a:p>
        </p:txBody>
      </p: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9648" y="4380693"/>
            <a:ext cx="1990336" cy="1605794"/>
          </a:xfrm>
          <a:prstGeom prst="rect">
            <a:avLst/>
          </a:prstGeom>
        </p:spPr>
      </p:pic>
    </p:spTree>
    <p:extLst>
      <p:ext uri="{BB962C8B-B14F-4D97-AF65-F5344CB8AC3E}">
        <p14:creationId xmlns:p14="http://schemas.microsoft.com/office/powerpoint/2010/main" val="1040175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NASA’s Export Control</a:t>
            </a:r>
            <a:endParaRPr lang="en-US" dirty="0"/>
          </a:p>
        </p:txBody>
      </p:sp>
      <p:sp>
        <p:nvSpPr>
          <p:cNvPr id="30" name="Content Placeholder 1"/>
          <p:cNvSpPr txBox="1">
            <a:spLocks/>
          </p:cNvSpPr>
          <p:nvPr/>
        </p:nvSpPr>
        <p:spPr>
          <a:xfrm>
            <a:off x="623586" y="1232703"/>
            <a:ext cx="10944828" cy="5105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i="1" dirty="0" smtClean="0">
                <a:solidFill>
                  <a:schemeClr val="tx1">
                    <a:lumMod val="65000"/>
                    <a:lumOff val="35000"/>
                  </a:schemeClr>
                </a:solidFill>
              </a:rPr>
              <a:t>What is a Export Control?</a:t>
            </a:r>
          </a:p>
          <a:p>
            <a:pPr marL="0" indent="0">
              <a:buFont typeface="Arial" panose="020B0604020202020204" pitchFamily="34" charset="0"/>
              <a:buNone/>
            </a:pPr>
            <a:r>
              <a:rPr lang="en-US" sz="1400" dirty="0" smtClean="0">
                <a:solidFill>
                  <a:schemeClr val="tx1">
                    <a:lumMod val="65000"/>
                    <a:lumOff val="35000"/>
                  </a:schemeClr>
                </a:solidFill>
              </a:rPr>
              <a:t>The NASA Export Control Program is based on the philosophy: “We want to maximize the benefits of our international efforts while ensuring that we comply with U.S. export control laws and regulations”. This is the personal responsibility of each employee or contractor to pursue appropriate international activities involving transfers of technologies, software, and commodities. The Agency’s Export Control Program is the mechanism that provides checks and safeguards at key steps to help manage international activities and ensures that NASA works within Export Administration Regulations (Department of Commerce) and the International Traffic in Arms Regulations (Department of State), which could result in criminal, civil, or administrative enforcement actions against NASA, individual employees, and/or private contractors.</a:t>
            </a:r>
          </a:p>
          <a:p>
            <a:pPr marL="0" indent="0">
              <a:buFont typeface="Arial" panose="020B0604020202020204" pitchFamily="34" charset="0"/>
              <a:buNone/>
            </a:pPr>
            <a:r>
              <a:rPr lang="en-US" sz="1800" b="1" i="1" dirty="0" smtClean="0">
                <a:solidFill>
                  <a:schemeClr val="tx1">
                    <a:lumMod val="65000"/>
                    <a:lumOff val="35000"/>
                  </a:schemeClr>
                </a:solidFill>
              </a:rPr>
              <a:t>NASA Administrator’s Export Control Policy:</a:t>
            </a:r>
          </a:p>
          <a:p>
            <a:pPr marL="0" indent="0">
              <a:buFont typeface="Arial" panose="020B0604020202020204" pitchFamily="34" charset="0"/>
              <a:buNone/>
            </a:pPr>
            <a:r>
              <a:rPr lang="en-US" sz="1400" dirty="0" smtClean="0">
                <a:solidFill>
                  <a:schemeClr val="tx1">
                    <a:lumMod val="65000"/>
                    <a:lumOff val="35000"/>
                  </a:schemeClr>
                </a:solidFill>
              </a:rPr>
              <a:t>"As a U.S. Government Agency on the forefront of technological development and international cooperation in the fields of space, aeronautics, and science, the National Aeronautics and Space Administration will strive to fulfill its mission for cooperative international research and civil space development in harmony with the export control laws and regulations of the United States. Due to heightened proliferation challenges facing the United States and the world, including risks posed by the spread of missile technologies and weapons of mass destruction, and in view of the significant criminal, civil, and administrative penalties that may affect the Agency and its employees as a result of a failure to comply with U.S. export control laws and regulations, it is the responsibility of every NASA official and employee to ensure that the export control policies of the United States, including nonproliferation objectives, are fully observed in the pursuit of NASA's international mission.“</a:t>
            </a:r>
          </a:p>
          <a:p>
            <a:pPr marL="0" indent="0">
              <a:buNone/>
            </a:pPr>
            <a:r>
              <a:rPr lang="en-US" sz="1800" b="1" i="1" dirty="0" smtClean="0">
                <a:solidFill>
                  <a:schemeClr val="tx1">
                    <a:lumMod val="65000"/>
                    <a:lumOff val="35000"/>
                  </a:schemeClr>
                </a:solidFill>
              </a:rPr>
              <a:t>What does this mean to me?</a:t>
            </a:r>
            <a:endParaRPr lang="en-US" sz="1800" b="1" i="1" dirty="0">
              <a:solidFill>
                <a:schemeClr val="tx1">
                  <a:lumMod val="65000"/>
                  <a:lumOff val="35000"/>
                </a:schemeClr>
              </a:solidFill>
            </a:endParaRPr>
          </a:p>
          <a:p>
            <a:pPr marL="0" indent="0">
              <a:buNone/>
            </a:pPr>
            <a:r>
              <a:rPr lang="en-US" sz="1400" dirty="0" smtClean="0">
                <a:solidFill>
                  <a:schemeClr val="tx1">
                    <a:lumMod val="65000"/>
                    <a:lumOff val="35000"/>
                  </a:schemeClr>
                </a:solidFill>
              </a:rPr>
              <a:t>Before sharing anything outside DEVELOP, check with NPO. Some project materials can be shared without going through export control, others must gain NASA approval first. Email </a:t>
            </a:r>
            <a:r>
              <a:rPr lang="en-US" sz="1400" dirty="0" smtClean="0">
                <a:solidFill>
                  <a:schemeClr val="tx1">
                    <a:lumMod val="65000"/>
                    <a:lumOff val="35000"/>
                  </a:schemeClr>
                </a:solidFill>
                <a:hlinkClick r:id="rId2"/>
              </a:rPr>
              <a:t>Lauren.M.Childs@nasa.gov</a:t>
            </a:r>
            <a:r>
              <a:rPr lang="en-US" sz="1400" dirty="0" smtClean="0">
                <a:solidFill>
                  <a:schemeClr val="tx1">
                    <a:lumMod val="65000"/>
                    <a:lumOff val="35000"/>
                  </a:schemeClr>
                </a:solidFill>
              </a:rPr>
              <a:t> with questions.</a:t>
            </a:r>
            <a:endParaRPr lang="en-US" sz="1800" dirty="0" smtClean="0">
              <a:solidFill>
                <a:schemeClr val="tx1">
                  <a:lumMod val="65000"/>
                  <a:lumOff val="35000"/>
                </a:schemeClr>
              </a:solidFill>
            </a:endParaRPr>
          </a:p>
        </p:txBody>
      </p:sp>
    </p:spTree>
    <p:extLst>
      <p:ext uri="{BB962C8B-B14F-4D97-AF65-F5344CB8AC3E}">
        <p14:creationId xmlns:p14="http://schemas.microsoft.com/office/powerpoint/2010/main" val="1612768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Designated Countries</a:t>
            </a:r>
            <a:endParaRPr lang="en-US" dirty="0"/>
          </a:p>
        </p:txBody>
      </p:sp>
      <p:sp>
        <p:nvSpPr>
          <p:cNvPr id="53" name="Content Placeholder 1"/>
          <p:cNvSpPr>
            <a:spLocks noGrp="1"/>
          </p:cNvSpPr>
          <p:nvPr>
            <p:ph idx="1"/>
          </p:nvPr>
        </p:nvSpPr>
        <p:spPr>
          <a:xfrm>
            <a:off x="648182" y="1365812"/>
            <a:ext cx="10995950" cy="4887525"/>
          </a:xfrm>
        </p:spPr>
        <p:txBody>
          <a:bodyPr>
            <a:normAutofit/>
          </a:bodyPr>
          <a:lstStyle/>
          <a:p>
            <a:pPr marL="0" indent="0">
              <a:buNone/>
            </a:pPr>
            <a:r>
              <a:rPr lang="en-US" sz="2000" b="1" i="1" dirty="0">
                <a:solidFill>
                  <a:schemeClr val="tx1">
                    <a:lumMod val="65000"/>
                    <a:lumOff val="35000"/>
                  </a:schemeClr>
                </a:solidFill>
                <a:latin typeface="Century Gothic" charset="0"/>
                <a:ea typeface="Century Gothic" charset="0"/>
                <a:cs typeface="Century Gothic" charset="0"/>
              </a:rPr>
              <a:t>What </a:t>
            </a:r>
            <a:r>
              <a:rPr lang="en-US" sz="2000" b="1" i="1" dirty="0" smtClean="0">
                <a:solidFill>
                  <a:schemeClr val="tx1">
                    <a:lumMod val="65000"/>
                    <a:lumOff val="35000"/>
                  </a:schemeClr>
                </a:solidFill>
                <a:latin typeface="Century Gothic" charset="0"/>
                <a:ea typeface="Century Gothic" charset="0"/>
                <a:cs typeface="Century Gothic" charset="0"/>
              </a:rPr>
              <a:t>is a Designated Country?</a:t>
            </a:r>
            <a:endParaRPr lang="en-US" sz="2000" b="1" i="1" dirty="0">
              <a:solidFill>
                <a:schemeClr val="tx1">
                  <a:lumMod val="65000"/>
                  <a:lumOff val="35000"/>
                </a:schemeClr>
              </a:solidFill>
              <a:latin typeface="Century Gothic" charset="0"/>
              <a:ea typeface="Century Gothic" charset="0"/>
              <a:cs typeface="Century Gothic" charset="0"/>
            </a:endParaRPr>
          </a:p>
          <a:p>
            <a:pPr marL="0" indent="0">
              <a:buNone/>
            </a:pPr>
            <a:r>
              <a:rPr lang="en-US" sz="1600" dirty="0">
                <a:solidFill>
                  <a:schemeClr val="tx1">
                    <a:lumMod val="65000"/>
                    <a:lumOff val="35000"/>
                  </a:schemeClr>
                </a:solidFill>
                <a:latin typeface="Century Gothic" charset="0"/>
                <a:ea typeface="Century Gothic" charset="0"/>
                <a:cs typeface="Century Gothic" charset="0"/>
              </a:rPr>
              <a:t>This list of “Designated Countries” is a compilation </a:t>
            </a:r>
            <a:r>
              <a:rPr lang="en-US" sz="1600" dirty="0" smtClean="0">
                <a:solidFill>
                  <a:schemeClr val="tx1">
                    <a:lumMod val="65000"/>
                    <a:lumOff val="35000"/>
                  </a:schemeClr>
                </a:solidFill>
                <a:latin typeface="Century Gothic" charset="0"/>
                <a:ea typeface="Century Gothic" charset="0"/>
                <a:cs typeface="Century Gothic" charset="0"/>
              </a:rPr>
              <a:t>of 35 countries </a:t>
            </a:r>
            <a:r>
              <a:rPr lang="en-US" sz="1600" dirty="0">
                <a:solidFill>
                  <a:schemeClr val="tx1">
                    <a:lumMod val="65000"/>
                    <a:lumOff val="35000"/>
                  </a:schemeClr>
                </a:solidFill>
                <a:latin typeface="Century Gothic" charset="0"/>
                <a:ea typeface="Century Gothic" charset="0"/>
                <a:cs typeface="Century Gothic" charset="0"/>
              </a:rPr>
              <a:t>with which the United States has no diplomatic relations, countries determined by Department of State to support terrorism, </a:t>
            </a:r>
            <a:r>
              <a:rPr lang="en-US" sz="1600" dirty="0" smtClean="0">
                <a:solidFill>
                  <a:schemeClr val="tx1">
                    <a:lumMod val="65000"/>
                    <a:lumOff val="35000"/>
                  </a:schemeClr>
                </a:solidFill>
                <a:latin typeface="Century Gothic" charset="0"/>
                <a:ea typeface="Century Gothic" charset="0"/>
                <a:cs typeface="Century Gothic" charset="0"/>
              </a:rPr>
              <a:t>countries </a:t>
            </a:r>
            <a:r>
              <a:rPr lang="en-US" sz="1600" dirty="0">
                <a:solidFill>
                  <a:schemeClr val="tx1">
                    <a:lumMod val="65000"/>
                    <a:lumOff val="35000"/>
                  </a:schemeClr>
                </a:solidFill>
                <a:latin typeface="Century Gothic" charset="0"/>
                <a:ea typeface="Century Gothic" charset="0"/>
                <a:cs typeface="Century Gothic" charset="0"/>
              </a:rPr>
              <a:t>under Sanction or Embargo by the United </a:t>
            </a:r>
            <a:r>
              <a:rPr lang="en-US" sz="1600" dirty="0" smtClean="0">
                <a:solidFill>
                  <a:schemeClr val="tx1">
                    <a:lumMod val="65000"/>
                    <a:lumOff val="35000"/>
                  </a:schemeClr>
                </a:solidFill>
                <a:latin typeface="Century Gothic" charset="0"/>
                <a:ea typeface="Century Gothic" charset="0"/>
                <a:cs typeface="Century Gothic" charset="0"/>
              </a:rPr>
              <a:t>States, and/or countries </a:t>
            </a:r>
            <a:r>
              <a:rPr lang="en-US" sz="1600" dirty="0">
                <a:solidFill>
                  <a:schemeClr val="tx1">
                    <a:lumMod val="65000"/>
                    <a:lumOff val="35000"/>
                  </a:schemeClr>
                </a:solidFill>
                <a:latin typeface="Century Gothic" charset="0"/>
                <a:ea typeface="Century Gothic" charset="0"/>
                <a:cs typeface="Century Gothic" charset="0"/>
              </a:rPr>
              <a:t>of Missile Technology Concern. </a:t>
            </a:r>
            <a:endParaRPr lang="en-US" sz="1600" dirty="0" smtClean="0">
              <a:solidFill>
                <a:schemeClr val="tx1">
                  <a:lumMod val="65000"/>
                  <a:lumOff val="35000"/>
                </a:schemeClr>
              </a:solidFill>
              <a:latin typeface="Century Gothic" charset="0"/>
              <a:ea typeface="Century Gothic" charset="0"/>
              <a:cs typeface="Century Gothic" charset="0"/>
            </a:endParaRPr>
          </a:p>
          <a:p>
            <a:pPr marL="0" indent="0">
              <a:buNone/>
            </a:pPr>
            <a:r>
              <a:rPr lang="en-US" sz="2000" b="1" i="1" dirty="0" smtClean="0">
                <a:solidFill>
                  <a:schemeClr val="tx1">
                    <a:lumMod val="65000"/>
                    <a:lumOff val="35000"/>
                  </a:schemeClr>
                </a:solidFill>
                <a:latin typeface="Century Gothic" charset="0"/>
                <a:ea typeface="Century Gothic" charset="0"/>
                <a:cs typeface="Century Gothic" charset="0"/>
              </a:rPr>
              <a:t>What does this mean to me?</a:t>
            </a:r>
          </a:p>
          <a:p>
            <a:pPr marL="0" indent="0">
              <a:buNone/>
            </a:pPr>
            <a:r>
              <a:rPr lang="en-US" sz="1600" dirty="0" smtClean="0">
                <a:solidFill>
                  <a:schemeClr val="tx1">
                    <a:lumMod val="65000"/>
                    <a:lumOff val="35000"/>
                  </a:schemeClr>
                </a:solidFill>
                <a:latin typeface="Century Gothic" charset="0"/>
                <a:ea typeface="Century Gothic" charset="0"/>
                <a:cs typeface="Century Gothic" charset="0"/>
              </a:rPr>
              <a:t>It means that for any project deliverables, products, decision support tools, etc. to be transferred to any partner (domestic or international) a review must take place first. The NPO ensures that DEVELOP works within NASA Export Control guidelines. The NPO must be made aware of any presentations, publications, or information transfer that take place </a:t>
            </a:r>
            <a:r>
              <a:rPr lang="en-US" sz="1600" b="1" u="sng" dirty="0" smtClean="0">
                <a:solidFill>
                  <a:schemeClr val="tx1">
                    <a:lumMod val="65000"/>
                    <a:lumOff val="35000"/>
                  </a:schemeClr>
                </a:solidFill>
                <a:latin typeface="Century Gothic" charset="0"/>
                <a:ea typeface="Century Gothic" charset="0"/>
                <a:cs typeface="Century Gothic" charset="0"/>
              </a:rPr>
              <a:t>before</a:t>
            </a:r>
            <a:r>
              <a:rPr lang="en-US" sz="1600" dirty="0" smtClean="0">
                <a:solidFill>
                  <a:schemeClr val="tx1">
                    <a:lumMod val="65000"/>
                    <a:lumOff val="35000"/>
                  </a:schemeClr>
                </a:solidFill>
                <a:latin typeface="Century Gothic" charset="0"/>
                <a:ea typeface="Century Gothic" charset="0"/>
                <a:cs typeface="Century Gothic" charset="0"/>
              </a:rPr>
              <a:t> they occur. </a:t>
            </a:r>
            <a:r>
              <a:rPr lang="en-US" sz="1600" b="1" dirty="0" smtClean="0">
                <a:solidFill>
                  <a:schemeClr val="tx1">
                    <a:lumMod val="65000"/>
                    <a:lumOff val="35000"/>
                  </a:schemeClr>
                </a:solidFill>
                <a:latin typeface="Century Gothic" charset="0"/>
                <a:ea typeface="Century Gothic" charset="0"/>
                <a:cs typeface="Century Gothic" charset="0"/>
              </a:rPr>
              <a:t>A transfer can be an email, publication, </a:t>
            </a:r>
            <a:r>
              <a:rPr lang="en-US" sz="1600" b="1" dirty="0">
                <a:solidFill>
                  <a:schemeClr val="tx1">
                    <a:lumMod val="65000"/>
                    <a:lumOff val="35000"/>
                  </a:schemeClr>
                </a:solidFill>
                <a:latin typeface="Century Gothic" charset="0"/>
                <a:ea typeface="Century Gothic" charset="0"/>
                <a:cs typeface="Century Gothic" charset="0"/>
              </a:rPr>
              <a:t>presentation, </a:t>
            </a:r>
            <a:r>
              <a:rPr lang="en-US" sz="1600" b="1" dirty="0" smtClean="0">
                <a:solidFill>
                  <a:schemeClr val="tx1">
                    <a:lumMod val="65000"/>
                    <a:lumOff val="35000"/>
                  </a:schemeClr>
                </a:solidFill>
                <a:latin typeface="Century Gothic" charset="0"/>
                <a:ea typeface="Century Gothic" charset="0"/>
                <a:cs typeface="Century Gothic" charset="0"/>
              </a:rPr>
              <a:t>telecon, webinar, etc. Communication with partners in designated countries has restrictions, so coordinate with NPO ahead of opening communication lines. </a:t>
            </a:r>
          </a:p>
          <a:p>
            <a:pPr marL="0" indent="0">
              <a:buNone/>
            </a:pPr>
            <a:r>
              <a:rPr lang="en-US" sz="2000" b="1" i="1" dirty="0" smtClean="0">
                <a:solidFill>
                  <a:schemeClr val="tx1">
                    <a:lumMod val="65000"/>
                    <a:lumOff val="35000"/>
                  </a:schemeClr>
                </a:solidFill>
                <a:latin typeface="Century Gothic" charset="0"/>
                <a:ea typeface="Century Gothic" charset="0"/>
                <a:cs typeface="Century Gothic" charset="0"/>
              </a:rPr>
              <a:t>But my partner is domestic/not in a designated country?</a:t>
            </a:r>
          </a:p>
          <a:p>
            <a:pPr marL="0" indent="0">
              <a:buNone/>
            </a:pPr>
            <a:r>
              <a:rPr lang="en-US" sz="1600" dirty="0" smtClean="0">
                <a:solidFill>
                  <a:schemeClr val="tx1">
                    <a:lumMod val="65000"/>
                    <a:lumOff val="35000"/>
                  </a:schemeClr>
                </a:solidFill>
                <a:latin typeface="Century Gothic" charset="0"/>
                <a:ea typeface="Century Gothic" charset="0"/>
                <a:cs typeface="Century Gothic" charset="0"/>
              </a:rPr>
              <a:t>While your project partner may be in the United States or not on the designated country list, the assumption is that anything that leaves the Agency/DEVELOP could be in turn transferred to any individual or organization anywhere and thus we must ensure that all material is appropriate for a global audience. </a:t>
            </a:r>
          </a:p>
          <a:p>
            <a:pPr marL="0" indent="0" algn="ctr">
              <a:buNone/>
            </a:pPr>
            <a:r>
              <a:rPr lang="en-US" sz="1600" b="1" i="1" dirty="0" smtClean="0">
                <a:solidFill>
                  <a:schemeClr val="tx1">
                    <a:lumMod val="65000"/>
                    <a:lumOff val="35000"/>
                  </a:schemeClr>
                </a:solidFill>
                <a:latin typeface="Century Gothic" charset="0"/>
                <a:ea typeface="Century Gothic" charset="0"/>
                <a:cs typeface="Century Gothic" charset="0"/>
              </a:rPr>
              <a:t>Questions? Contact </a:t>
            </a:r>
            <a:r>
              <a:rPr lang="en-US" sz="1600" b="1" i="1" dirty="0" smtClean="0">
                <a:solidFill>
                  <a:schemeClr val="tx1">
                    <a:lumMod val="65000"/>
                    <a:lumOff val="35000"/>
                  </a:schemeClr>
                </a:solidFill>
                <a:latin typeface="Century Gothic" charset="0"/>
                <a:ea typeface="Century Gothic" charset="0"/>
                <a:cs typeface="Century Gothic" charset="0"/>
                <a:hlinkClick r:id="rId2"/>
              </a:rPr>
              <a:t>Lauren.M.Childs@nasa.gov</a:t>
            </a:r>
            <a:endParaRPr lang="en-US" sz="1600" b="1" i="1" dirty="0">
              <a:solidFill>
                <a:schemeClr val="tx1">
                  <a:lumMod val="65000"/>
                  <a:lumOff val="35000"/>
                </a:schemeClr>
              </a:solidFill>
              <a:latin typeface="Century Gothic" charset="0"/>
              <a:ea typeface="Century Gothic" charset="0"/>
              <a:cs typeface="Century Gothic" charset="0"/>
            </a:endParaRPr>
          </a:p>
        </p:txBody>
      </p:sp>
      <p:sp>
        <p:nvSpPr>
          <p:cNvPr id="54" name="TextBox 53"/>
          <p:cNvSpPr txBox="1"/>
          <p:nvPr/>
        </p:nvSpPr>
        <p:spPr>
          <a:xfrm>
            <a:off x="3185068" y="6422657"/>
            <a:ext cx="5821865" cy="307777"/>
          </a:xfrm>
          <a:prstGeom prst="rect">
            <a:avLst/>
          </a:prstGeom>
          <a:noFill/>
        </p:spPr>
        <p:txBody>
          <a:bodyPr wrap="square" rtlCol="0">
            <a:spAutoFit/>
          </a:bodyPr>
          <a:lstStyle/>
          <a:p>
            <a:pPr>
              <a:defRPr/>
            </a:pPr>
            <a:r>
              <a:rPr lang="en-US" sz="1400" b="1" dirty="0" smtClean="0">
                <a:solidFill>
                  <a:schemeClr val="bg2">
                    <a:lumMod val="85000"/>
                  </a:schemeClr>
                </a:solidFill>
                <a:latin typeface="Century Gothic" charset="0"/>
                <a:ea typeface="Century Gothic" charset="0"/>
                <a:cs typeface="Century Gothic" charset="0"/>
              </a:rPr>
              <a:t>NASA Export Control: </a:t>
            </a:r>
            <a:r>
              <a:rPr lang="en-US" sz="1400" b="1" dirty="0">
                <a:solidFill>
                  <a:srgbClr val="0075A2"/>
                </a:solidFill>
                <a:latin typeface="Century Gothic" charset="0"/>
                <a:ea typeface="Century Gothic" charset="0"/>
                <a:cs typeface="Century Gothic" charset="0"/>
                <a:hlinkClick r:id="rId3"/>
              </a:rPr>
              <a:t>http://</a:t>
            </a:r>
            <a:r>
              <a:rPr lang="en-US" sz="1400" b="1" dirty="0" smtClean="0">
                <a:solidFill>
                  <a:srgbClr val="0075A2"/>
                </a:solidFill>
                <a:latin typeface="Century Gothic" charset="0"/>
                <a:ea typeface="Century Gothic" charset="0"/>
                <a:cs typeface="Century Gothic" charset="0"/>
                <a:hlinkClick r:id="rId3"/>
              </a:rPr>
              <a:t>oiir.hq.nasa.gov/nasaecp/index.html</a:t>
            </a:r>
            <a:endParaRPr lang="en-US" sz="1400" dirty="0">
              <a:latin typeface="Century Gothic" charset="0"/>
              <a:ea typeface="Century Gothic" charset="0"/>
              <a:cs typeface="Century Gothic" charset="0"/>
            </a:endParaRPr>
          </a:p>
        </p:txBody>
      </p:sp>
    </p:spTree>
    <p:extLst>
      <p:ext uri="{BB962C8B-B14F-4D97-AF65-F5344CB8AC3E}">
        <p14:creationId xmlns:p14="http://schemas.microsoft.com/office/powerpoint/2010/main" val="383205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NASA’s Software Release Authority</a:t>
            </a:r>
            <a:endParaRPr lang="en-US" dirty="0"/>
          </a:p>
        </p:txBody>
      </p:sp>
      <p:sp>
        <p:nvSpPr>
          <p:cNvPr id="92" name="Rectangle 91"/>
          <p:cNvSpPr/>
          <p:nvPr/>
        </p:nvSpPr>
        <p:spPr>
          <a:xfrm>
            <a:off x="300942" y="1201448"/>
            <a:ext cx="11690430" cy="4916731"/>
          </a:xfrm>
          <a:prstGeom prst="rect">
            <a:avLst/>
          </a:prstGeom>
        </p:spPr>
        <p:txBody>
          <a:bodyPr wrap="square">
            <a:spAutoFit/>
          </a:bodyPr>
          <a:lstStyle/>
          <a:p>
            <a:pPr>
              <a:lnSpc>
                <a:spcPct val="110000"/>
              </a:lnSpc>
            </a:pPr>
            <a:r>
              <a:rPr lang="en-US" sz="1500" b="1" dirty="0">
                <a:solidFill>
                  <a:schemeClr val="tx1">
                    <a:lumMod val="65000"/>
                    <a:lumOff val="35000"/>
                  </a:schemeClr>
                </a:solidFill>
                <a:latin typeface="Century Gothic" charset="0"/>
                <a:ea typeface="Century Gothic" charset="0"/>
                <a:cs typeface="Century Gothic" charset="0"/>
              </a:rPr>
              <a:t>What is NASA’s Software Release Authority? </a:t>
            </a:r>
            <a:r>
              <a:rPr lang="en-US" sz="1500" dirty="0">
                <a:solidFill>
                  <a:schemeClr val="tx1">
                    <a:lumMod val="65000"/>
                    <a:lumOff val="35000"/>
                  </a:schemeClr>
                </a:solidFill>
                <a:latin typeface="Century Gothic" charset="0"/>
                <a:ea typeface="Century Gothic" charset="0"/>
                <a:cs typeface="Century Gothic" charset="0"/>
              </a:rPr>
              <a:t>NASA’s process for formally giving approval for software and tools to be released to the public for marketing, distribution, and use. All new “software” developed by NASA-funding must be made available through the Software Release Process, which coordinates export control review, intellectual property review, commercialization assessment, and software release actions and determines if it meets NASA policies and guidelines.</a:t>
            </a:r>
          </a:p>
          <a:p>
            <a:pPr>
              <a:lnSpc>
                <a:spcPct val="110000"/>
              </a:lnSpc>
            </a:pPr>
            <a:endParaRPr lang="en-US" sz="1500" b="1" dirty="0" smtClean="0">
              <a:solidFill>
                <a:schemeClr val="tx1">
                  <a:lumMod val="65000"/>
                  <a:lumOff val="35000"/>
                </a:schemeClr>
              </a:solidFill>
              <a:latin typeface="Century Gothic" charset="0"/>
              <a:ea typeface="Century Gothic" charset="0"/>
              <a:cs typeface="Century Gothic" charset="0"/>
            </a:endParaRPr>
          </a:p>
          <a:p>
            <a:pPr>
              <a:lnSpc>
                <a:spcPct val="110000"/>
              </a:lnSpc>
            </a:pPr>
            <a:r>
              <a:rPr lang="en-US" sz="1500" b="1" dirty="0" smtClean="0">
                <a:solidFill>
                  <a:schemeClr val="tx1">
                    <a:lumMod val="65000"/>
                    <a:lumOff val="35000"/>
                  </a:schemeClr>
                </a:solidFill>
                <a:latin typeface="Century Gothic" charset="0"/>
                <a:ea typeface="Century Gothic" charset="0"/>
                <a:cs typeface="Century Gothic" charset="0"/>
              </a:rPr>
              <a:t>Process </a:t>
            </a:r>
            <a:r>
              <a:rPr lang="en-US" sz="1500" b="1" dirty="0">
                <a:solidFill>
                  <a:schemeClr val="tx1">
                    <a:lumMod val="65000"/>
                    <a:lumOff val="35000"/>
                  </a:schemeClr>
                </a:solidFill>
                <a:latin typeface="Century Gothic" charset="0"/>
                <a:ea typeface="Century Gothic" charset="0"/>
                <a:cs typeface="Century Gothic" charset="0"/>
              </a:rPr>
              <a:t>involved:</a:t>
            </a:r>
            <a:endParaRPr lang="en-US" sz="1500" dirty="0">
              <a:solidFill>
                <a:schemeClr val="tx1">
                  <a:lumMod val="65000"/>
                  <a:lumOff val="35000"/>
                </a:schemeClr>
              </a:solidFill>
              <a:latin typeface="Century Gothic" charset="0"/>
              <a:ea typeface="Century Gothic" charset="0"/>
              <a:cs typeface="Century Gothic" charset="0"/>
            </a:endParaRPr>
          </a:p>
          <a:p>
            <a:pPr marL="742950" lvl="1" indent="-285750">
              <a:lnSpc>
                <a:spcPct val="110000"/>
              </a:lnSpc>
              <a:buFont typeface="Arial" charset="0"/>
              <a:buChar char="•"/>
            </a:pPr>
            <a:r>
              <a:rPr lang="en-US" sz="1500" dirty="0">
                <a:solidFill>
                  <a:schemeClr val="tx1">
                    <a:lumMod val="65000"/>
                    <a:lumOff val="35000"/>
                  </a:schemeClr>
                </a:solidFill>
                <a:latin typeface="Century Gothic" charset="0"/>
                <a:ea typeface="Century Gothic" charset="0"/>
                <a:cs typeface="Century Gothic" charset="0"/>
              </a:rPr>
              <a:t>Identify which projects are creating the types of tools that must go through SRA by means of the proposal and project summary deliverables</a:t>
            </a:r>
          </a:p>
          <a:p>
            <a:pPr marL="742950" lvl="1" indent="-285750">
              <a:lnSpc>
                <a:spcPct val="110000"/>
              </a:lnSpc>
              <a:buFont typeface="Arial" charset="0"/>
              <a:buChar char="•"/>
            </a:pPr>
            <a:r>
              <a:rPr lang="en-US" sz="1500" dirty="0">
                <a:solidFill>
                  <a:schemeClr val="tx1">
                    <a:lumMod val="65000"/>
                    <a:lumOff val="35000"/>
                  </a:schemeClr>
                </a:solidFill>
                <a:latin typeface="Century Gothic" charset="0"/>
                <a:ea typeface="Century Gothic" charset="0"/>
                <a:cs typeface="Century Gothic" charset="0"/>
              </a:rPr>
              <a:t>To review the full process and steps involved - visit: </a:t>
            </a:r>
            <a:r>
              <a:rPr lang="en-US" sz="1500" dirty="0">
                <a:solidFill>
                  <a:schemeClr val="tx1">
                    <a:lumMod val="65000"/>
                    <a:lumOff val="35000"/>
                  </a:schemeClr>
                </a:solidFill>
                <a:latin typeface="Century Gothic" charset="0"/>
                <a:ea typeface="Century Gothic" charset="0"/>
                <a:cs typeface="Century Gothic" charset="0"/>
                <a:hlinkClick r:id="rId2"/>
              </a:rPr>
              <a:t>www.devpedia.developexchange.com/dv/index.php?title=Open_Source_Software_Development_and_Release</a:t>
            </a:r>
            <a:r>
              <a:rPr lang="en-US" sz="1500" dirty="0">
                <a:solidFill>
                  <a:schemeClr val="tx1">
                    <a:lumMod val="65000"/>
                    <a:lumOff val="35000"/>
                  </a:schemeClr>
                </a:solidFill>
                <a:latin typeface="Century Gothic" charset="0"/>
                <a:ea typeface="Century Gothic" charset="0"/>
                <a:cs typeface="Century Gothic" charset="0"/>
              </a:rPr>
              <a:t> </a:t>
            </a:r>
          </a:p>
          <a:p>
            <a:pPr>
              <a:lnSpc>
                <a:spcPct val="110000"/>
              </a:lnSpc>
            </a:pPr>
            <a:r>
              <a:rPr lang="en-US" sz="1500" b="1" dirty="0">
                <a:solidFill>
                  <a:schemeClr val="tx1">
                    <a:lumMod val="65000"/>
                    <a:lumOff val="35000"/>
                  </a:schemeClr>
                </a:solidFill>
                <a:latin typeface="Century Gothic" charset="0"/>
                <a:ea typeface="Century Gothic" charset="0"/>
                <a:cs typeface="Century Gothic" charset="0"/>
              </a:rPr>
              <a:t>Other considerations: </a:t>
            </a:r>
          </a:p>
          <a:p>
            <a:pPr marL="742950" lvl="1" indent="-285750">
              <a:lnSpc>
                <a:spcPct val="110000"/>
              </a:lnSpc>
              <a:buFont typeface="Arial" charset="0"/>
              <a:buChar char="•"/>
            </a:pPr>
            <a:r>
              <a:rPr lang="en-US" sz="1500" u="sng" dirty="0">
                <a:solidFill>
                  <a:schemeClr val="tx1">
                    <a:lumMod val="65000"/>
                    <a:lumOff val="35000"/>
                  </a:schemeClr>
                </a:solidFill>
                <a:latin typeface="Century Gothic" charset="0"/>
                <a:ea typeface="Century Gothic" charset="0"/>
                <a:cs typeface="Century Gothic" charset="0"/>
              </a:rPr>
              <a:t>All </a:t>
            </a:r>
            <a:r>
              <a:rPr lang="en-US" sz="1500" dirty="0">
                <a:solidFill>
                  <a:schemeClr val="tx1">
                    <a:lumMod val="65000"/>
                    <a:lumOff val="35000"/>
                  </a:schemeClr>
                </a:solidFill>
                <a:latin typeface="Century Gothic" charset="0"/>
                <a:ea typeface="Century Gothic" charset="0"/>
                <a:cs typeface="Century Gothic" charset="0"/>
              </a:rPr>
              <a:t>software released through NASA DEVELOP will be released open source.</a:t>
            </a:r>
          </a:p>
          <a:p>
            <a:pPr marL="742950" lvl="1" indent="-285750">
              <a:lnSpc>
                <a:spcPct val="110000"/>
              </a:lnSpc>
              <a:buFont typeface="Arial" charset="0"/>
              <a:buChar char="•"/>
            </a:pPr>
            <a:r>
              <a:rPr lang="en-US" sz="1500" u="sng" dirty="0">
                <a:solidFill>
                  <a:schemeClr val="tx1">
                    <a:lumMod val="65000"/>
                    <a:lumOff val="35000"/>
                  </a:schemeClr>
                </a:solidFill>
                <a:latin typeface="Century Gothic" charset="0"/>
                <a:ea typeface="Century Gothic" charset="0"/>
                <a:cs typeface="Century Gothic" charset="0"/>
              </a:rPr>
              <a:t>All </a:t>
            </a:r>
            <a:r>
              <a:rPr lang="en-US" sz="1500" dirty="0">
                <a:solidFill>
                  <a:schemeClr val="tx1">
                    <a:lumMod val="65000"/>
                    <a:lumOff val="35000"/>
                  </a:schemeClr>
                </a:solidFill>
                <a:latin typeface="Century Gothic" charset="0"/>
                <a:ea typeface="Century Gothic" charset="0"/>
                <a:cs typeface="Century Gothic" charset="0"/>
              </a:rPr>
              <a:t>software released through NASA DEVELOP will be distributed through the NASA DEVELOP GitHub account </a:t>
            </a:r>
            <a:r>
              <a:rPr lang="en-US" sz="1500" u="sng" dirty="0">
                <a:solidFill>
                  <a:schemeClr val="tx1">
                    <a:lumMod val="65000"/>
                    <a:lumOff val="35000"/>
                  </a:schemeClr>
                </a:solidFill>
                <a:latin typeface="Century Gothic" charset="0"/>
                <a:ea typeface="Century Gothic" charset="0"/>
                <a:cs typeface="Century Gothic" charset="0"/>
              </a:rPr>
              <a:t>after Software Release Approval</a:t>
            </a:r>
            <a:r>
              <a:rPr lang="en-US" sz="1500" dirty="0">
                <a:solidFill>
                  <a:schemeClr val="tx1">
                    <a:lumMod val="65000"/>
                    <a:lumOff val="35000"/>
                  </a:schemeClr>
                </a:solidFill>
                <a:latin typeface="Century Gothic" charset="0"/>
                <a:ea typeface="Century Gothic" charset="0"/>
                <a:cs typeface="Century Gothic" charset="0"/>
              </a:rPr>
              <a:t>.  Caution partners that this may not occur during the term.</a:t>
            </a:r>
          </a:p>
          <a:p>
            <a:pPr marL="742950" lvl="1" indent="-285750">
              <a:lnSpc>
                <a:spcPct val="110000"/>
              </a:lnSpc>
              <a:buFont typeface="Arial" charset="0"/>
              <a:buChar char="•"/>
            </a:pPr>
            <a:r>
              <a:rPr lang="en-US" sz="1500" dirty="0">
                <a:solidFill>
                  <a:schemeClr val="tx1">
                    <a:lumMod val="65000"/>
                    <a:lumOff val="35000"/>
                  </a:schemeClr>
                </a:solidFill>
                <a:latin typeface="Century Gothic" charset="0"/>
                <a:ea typeface="Century Gothic" charset="0"/>
                <a:cs typeface="Century Gothic" charset="0"/>
              </a:rPr>
              <a:t>For questions about this form, refer to </a:t>
            </a:r>
            <a:r>
              <a:rPr lang="en-US" sz="1500" i="1" dirty="0" err="1">
                <a:solidFill>
                  <a:schemeClr val="tx1">
                    <a:lumMod val="65000"/>
                    <a:lumOff val="35000"/>
                  </a:schemeClr>
                </a:solidFill>
                <a:latin typeface="Century Gothic" charset="0"/>
                <a:ea typeface="Century Gothic" charset="0"/>
                <a:cs typeface="Century Gothic" charset="0"/>
              </a:rPr>
              <a:t>DEVELOPedia</a:t>
            </a:r>
            <a:r>
              <a:rPr lang="en-US" sz="1500" i="1" dirty="0">
                <a:solidFill>
                  <a:schemeClr val="tx1">
                    <a:lumMod val="65000"/>
                    <a:lumOff val="35000"/>
                  </a:schemeClr>
                </a:solidFill>
                <a:latin typeface="Century Gothic" charset="0"/>
                <a:ea typeface="Century Gothic" charset="0"/>
                <a:cs typeface="Century Gothic" charset="0"/>
              </a:rPr>
              <a:t>: Open Source Software Development and Release</a:t>
            </a:r>
            <a:r>
              <a:rPr lang="en-US" sz="1500" dirty="0">
                <a:solidFill>
                  <a:schemeClr val="tx1">
                    <a:lumMod val="65000"/>
                    <a:lumOff val="35000"/>
                  </a:schemeClr>
                </a:solidFill>
                <a:latin typeface="Century Gothic" charset="0"/>
                <a:ea typeface="Century Gothic" charset="0"/>
                <a:cs typeface="Century Gothic" charset="0"/>
              </a:rPr>
              <a:t> or contact </a:t>
            </a:r>
            <a:r>
              <a:rPr lang="en-US" sz="1500" dirty="0" smtClean="0">
                <a:solidFill>
                  <a:schemeClr val="tx1">
                    <a:lumMod val="65000"/>
                    <a:lumOff val="35000"/>
                  </a:schemeClr>
                </a:solidFill>
                <a:latin typeface="Century Gothic" charset="0"/>
                <a:ea typeface="Century Gothic" charset="0"/>
                <a:cs typeface="Century Gothic" charset="0"/>
              </a:rPr>
              <a:t>Jordan </a:t>
            </a:r>
            <a:r>
              <a:rPr lang="en-US" sz="1500" dirty="0" err="1" smtClean="0">
                <a:solidFill>
                  <a:schemeClr val="tx1">
                    <a:lumMod val="65000"/>
                    <a:lumOff val="35000"/>
                  </a:schemeClr>
                </a:solidFill>
                <a:latin typeface="Century Gothic" charset="0"/>
                <a:ea typeface="Century Gothic" charset="0"/>
                <a:cs typeface="Century Gothic" charset="0"/>
              </a:rPr>
              <a:t>Vaa</a:t>
            </a:r>
            <a:r>
              <a:rPr lang="en-US" sz="1500" dirty="0" smtClean="0">
                <a:solidFill>
                  <a:schemeClr val="tx1">
                    <a:lumMod val="65000"/>
                    <a:lumOff val="35000"/>
                  </a:schemeClr>
                </a:solidFill>
                <a:latin typeface="Century Gothic" charset="0"/>
                <a:ea typeface="Century Gothic" charset="0"/>
                <a:cs typeface="Century Gothic" charset="0"/>
              </a:rPr>
              <a:t> </a:t>
            </a:r>
            <a:r>
              <a:rPr lang="en-US" sz="1500" dirty="0">
                <a:solidFill>
                  <a:schemeClr val="tx1">
                    <a:lumMod val="65000"/>
                    <a:lumOff val="35000"/>
                  </a:schemeClr>
                </a:solidFill>
                <a:latin typeface="Century Gothic" charset="0"/>
                <a:ea typeface="Century Gothic" charset="0"/>
                <a:cs typeface="Century Gothic" charset="0"/>
              </a:rPr>
              <a:t>at </a:t>
            </a:r>
            <a:r>
              <a:rPr lang="en-US" sz="1500" u="sng" dirty="0" smtClean="0">
                <a:solidFill>
                  <a:schemeClr val="tx1">
                    <a:lumMod val="65000"/>
                    <a:lumOff val="35000"/>
                  </a:schemeClr>
                </a:solidFill>
                <a:latin typeface="Century Gothic" charset="0"/>
                <a:ea typeface="Century Gothic" charset="0"/>
                <a:cs typeface="Century Gothic" charset="0"/>
                <a:hlinkClick r:id="rId3"/>
              </a:rPr>
              <a:t>Jordan.S.Vaa@NASA.gov</a:t>
            </a:r>
            <a:r>
              <a:rPr lang="en-US" sz="1500" u="sng" dirty="0" smtClean="0">
                <a:solidFill>
                  <a:schemeClr val="tx1">
                    <a:lumMod val="65000"/>
                    <a:lumOff val="35000"/>
                  </a:schemeClr>
                </a:solidFill>
                <a:latin typeface="Century Gothic" charset="0"/>
                <a:ea typeface="Century Gothic" charset="0"/>
                <a:cs typeface="Century Gothic" charset="0"/>
              </a:rPr>
              <a:t> </a:t>
            </a:r>
            <a:endParaRPr lang="en-US" sz="1500" dirty="0">
              <a:solidFill>
                <a:schemeClr val="tx1">
                  <a:lumMod val="65000"/>
                  <a:lumOff val="35000"/>
                </a:schemeClr>
              </a:solidFill>
              <a:latin typeface="Century Gothic" charset="0"/>
              <a:ea typeface="Century Gothic" charset="0"/>
              <a:cs typeface="Century Gothic" charset="0"/>
            </a:endParaRPr>
          </a:p>
          <a:p>
            <a:pPr marL="742950" lvl="1" indent="-285750">
              <a:lnSpc>
                <a:spcPct val="110000"/>
              </a:lnSpc>
              <a:buFont typeface="Arial" charset="0"/>
              <a:buChar char="•"/>
            </a:pPr>
            <a:r>
              <a:rPr lang="en-US" sz="1500" dirty="0">
                <a:solidFill>
                  <a:schemeClr val="tx1">
                    <a:lumMod val="65000"/>
                    <a:lumOff val="35000"/>
                  </a:schemeClr>
                </a:solidFill>
                <a:latin typeface="Century Gothic" charset="0"/>
                <a:ea typeface="Century Gothic" charset="0"/>
                <a:cs typeface="Century Gothic" charset="0"/>
              </a:rPr>
              <a:t>You cannot handoff any coding tools/short scripts the team created to a partner until the software release process has been completed</a:t>
            </a:r>
          </a:p>
          <a:p>
            <a:pPr marL="742950" lvl="1" indent="-285750">
              <a:lnSpc>
                <a:spcPct val="110000"/>
              </a:lnSpc>
              <a:buFont typeface="Arial" charset="0"/>
              <a:buChar char="•"/>
            </a:pPr>
            <a:r>
              <a:rPr lang="en-US" sz="1500" dirty="0">
                <a:solidFill>
                  <a:schemeClr val="tx1">
                    <a:lumMod val="65000"/>
                    <a:lumOff val="35000"/>
                  </a:schemeClr>
                </a:solidFill>
                <a:latin typeface="Century Gothic" charset="0"/>
                <a:ea typeface="Century Gothic" charset="0"/>
                <a:cs typeface="Century Gothic" charset="0"/>
              </a:rPr>
              <a:t>You cannot include any lines of code in presentations or videos, even after completing </a:t>
            </a:r>
            <a:r>
              <a:rPr lang="en-US" sz="1500" dirty="0" smtClean="0">
                <a:solidFill>
                  <a:schemeClr val="tx1">
                    <a:lumMod val="65000"/>
                    <a:lumOff val="35000"/>
                  </a:schemeClr>
                </a:solidFill>
                <a:latin typeface="Century Gothic" charset="0"/>
                <a:ea typeface="Century Gothic" charset="0"/>
                <a:cs typeface="Century Gothic" charset="0"/>
              </a:rPr>
              <a:t>SRA</a:t>
            </a:r>
            <a:endParaRPr lang="en-US" sz="1500" dirty="0">
              <a:solidFill>
                <a:schemeClr val="tx1">
                  <a:lumMod val="65000"/>
                  <a:lumOff val="35000"/>
                </a:schemeClr>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616264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Legal Statements</a:t>
            </a:r>
            <a:endParaRPr lang="en-US" dirty="0"/>
          </a:p>
        </p:txBody>
      </p:sp>
      <p:sp>
        <p:nvSpPr>
          <p:cNvPr id="4" name="Content Placeholder 2"/>
          <p:cNvSpPr txBox="1">
            <a:spLocks/>
          </p:cNvSpPr>
          <p:nvPr/>
        </p:nvSpPr>
        <p:spPr>
          <a:xfrm>
            <a:off x="772510" y="1415806"/>
            <a:ext cx="10468304" cy="3118577"/>
          </a:xfrm>
          <a:prstGeom prst="rect">
            <a:avLst/>
          </a:prstGeom>
        </p:spPr>
        <p:txBody>
          <a:bodyPr>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nSpc>
                <a:spcPct val="80000"/>
              </a:lnSpc>
              <a:buNone/>
            </a:pPr>
            <a:r>
              <a:rPr lang="en-US" sz="2600" dirty="0" smtClean="0">
                <a:solidFill>
                  <a:schemeClr val="tx1">
                    <a:lumMod val="65000"/>
                    <a:lumOff val="35000"/>
                  </a:schemeClr>
                </a:solidFill>
                <a:latin typeface="Century Gothic" panose="020B0502020202020204" pitchFamily="34" charset="0"/>
              </a:rPr>
              <a:t>All deliverables/products created by teams need to include this short paragraph of legal statements:</a:t>
            </a:r>
          </a:p>
          <a:p>
            <a:pPr marL="274320" lvl="1" indent="0">
              <a:buFont typeface="Wingdings"/>
              <a:buNone/>
            </a:pPr>
            <a:endParaRPr lang="en-US" sz="2000" b="1" i="1" dirty="0" smtClean="0">
              <a:solidFill>
                <a:schemeClr val="tx1">
                  <a:lumMod val="65000"/>
                  <a:lumOff val="35000"/>
                </a:schemeClr>
              </a:solidFill>
              <a:latin typeface="Century Gothic" panose="020B0502020202020204" pitchFamily="34" charset="0"/>
            </a:endParaRPr>
          </a:p>
          <a:p>
            <a:pPr marL="274320" lvl="1" indent="0">
              <a:buFont typeface="Wingdings"/>
              <a:buNone/>
            </a:pPr>
            <a:r>
              <a:rPr lang="en-US" sz="1600" b="1" i="1" dirty="0" smtClean="0">
                <a:solidFill>
                  <a:schemeClr val="tx1">
                    <a:lumMod val="65000"/>
                    <a:lumOff val="35000"/>
                  </a:schemeClr>
                </a:solidFill>
                <a:latin typeface="Century Gothic" panose="020B0502020202020204" pitchFamily="34" charset="0"/>
              </a:rPr>
              <a:t>This material is based upon work supported by NASA through contract NNL11AA00B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endParaRPr lang="en-US" dirty="0">
              <a:solidFill>
                <a:schemeClr val="tx1">
                  <a:lumMod val="65000"/>
                  <a:lumOff val="35000"/>
                </a:schemeClr>
              </a:solidFill>
              <a:latin typeface="Century Gothic" panose="020B0502020202020204"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43961"/>
          <a:stretch/>
        </p:blipFill>
        <p:spPr>
          <a:xfrm>
            <a:off x="1928203" y="4492730"/>
            <a:ext cx="2612633" cy="1472248"/>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38825" r="6239" b="8080"/>
          <a:stretch/>
        </p:blipFill>
        <p:spPr>
          <a:xfrm>
            <a:off x="4750821" y="4492730"/>
            <a:ext cx="2604658" cy="1474928"/>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31851" b="9286"/>
          <a:stretch/>
        </p:blipFill>
        <p:spPr>
          <a:xfrm>
            <a:off x="7565465" y="4492730"/>
            <a:ext cx="2612633" cy="1467802"/>
          </a:xfrm>
          <a:prstGeom prst="rect">
            <a:avLst/>
          </a:prstGeom>
        </p:spPr>
      </p:pic>
    </p:spTree>
    <p:extLst>
      <p:ext uri="{BB962C8B-B14F-4D97-AF65-F5344CB8AC3E}">
        <p14:creationId xmlns:p14="http://schemas.microsoft.com/office/powerpoint/2010/main" val="24936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Things to Note</a:t>
            </a:r>
            <a:endParaRPr lang="en-US" dirty="0"/>
          </a:p>
        </p:txBody>
      </p:sp>
      <p:sp>
        <p:nvSpPr>
          <p:cNvPr id="8" name="Content Placeholder 1"/>
          <p:cNvSpPr txBox="1">
            <a:spLocks/>
          </p:cNvSpPr>
          <p:nvPr/>
        </p:nvSpPr>
        <p:spPr>
          <a:xfrm>
            <a:off x="354724" y="1324303"/>
            <a:ext cx="11390586" cy="47524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sz="2000" dirty="0" smtClean="0">
                <a:solidFill>
                  <a:schemeClr val="tx1">
                    <a:lumMod val="65000"/>
                    <a:lumOff val="35000"/>
                  </a:schemeClr>
                </a:solidFill>
              </a:rPr>
              <a:t>Earth observations and Earth science data are objective, transparent, and policy-neutral. </a:t>
            </a:r>
          </a:p>
          <a:p>
            <a:pPr>
              <a:spcAft>
                <a:spcPts val="600"/>
              </a:spcAft>
            </a:pPr>
            <a:r>
              <a:rPr lang="en-US" sz="2000" dirty="0">
                <a:solidFill>
                  <a:schemeClr val="tx1">
                    <a:lumMod val="65000"/>
                    <a:lumOff val="35000"/>
                  </a:schemeClr>
                </a:solidFill>
              </a:rPr>
              <a:t>DEVELOP </a:t>
            </a:r>
            <a:r>
              <a:rPr lang="en-US" sz="2000" b="1" dirty="0">
                <a:solidFill>
                  <a:schemeClr val="tx1">
                    <a:lumMod val="65000"/>
                    <a:lumOff val="35000"/>
                  </a:schemeClr>
                </a:solidFill>
              </a:rPr>
              <a:t>IS</a:t>
            </a:r>
            <a:r>
              <a:rPr lang="en-US" sz="2000" dirty="0">
                <a:solidFill>
                  <a:schemeClr val="tx1">
                    <a:lumMod val="65000"/>
                    <a:lumOff val="35000"/>
                  </a:schemeClr>
                </a:solidFill>
              </a:rPr>
              <a:t> part of NASA’s Applied Sciences Program.</a:t>
            </a:r>
            <a:br>
              <a:rPr lang="en-US" sz="2000" dirty="0">
                <a:solidFill>
                  <a:schemeClr val="tx1">
                    <a:lumMod val="65000"/>
                    <a:lumOff val="35000"/>
                  </a:schemeClr>
                </a:solidFill>
              </a:rPr>
            </a:br>
            <a:r>
              <a:rPr lang="en-US" sz="2000" dirty="0">
                <a:solidFill>
                  <a:schemeClr val="tx1">
                    <a:lumMod val="65000"/>
                    <a:lumOff val="35000"/>
                  </a:schemeClr>
                </a:solidFill>
              </a:rPr>
              <a:t>DEVELOP is </a:t>
            </a:r>
            <a:r>
              <a:rPr lang="en-US" sz="2000" b="1" dirty="0">
                <a:solidFill>
                  <a:schemeClr val="tx1">
                    <a:lumMod val="65000"/>
                    <a:lumOff val="35000"/>
                  </a:schemeClr>
                </a:solidFill>
              </a:rPr>
              <a:t>NOT</a:t>
            </a:r>
            <a:r>
              <a:rPr lang="en-US" sz="2000" dirty="0">
                <a:solidFill>
                  <a:schemeClr val="tx1">
                    <a:lumMod val="65000"/>
                    <a:lumOff val="35000"/>
                  </a:schemeClr>
                </a:solidFill>
              </a:rPr>
              <a:t> part of NASA’s Office of Education</a:t>
            </a:r>
          </a:p>
          <a:p>
            <a:pPr marL="274320" lvl="1" indent="0">
              <a:spcAft>
                <a:spcPts val="600"/>
              </a:spcAft>
              <a:buNone/>
            </a:pPr>
            <a:r>
              <a:rPr lang="en-US" sz="1500" dirty="0">
                <a:solidFill>
                  <a:schemeClr val="tx1">
                    <a:lumMod val="65000"/>
                    <a:lumOff val="35000"/>
                  </a:schemeClr>
                </a:solidFill>
              </a:rPr>
              <a:t>NASA’s internships and educational activities have been consolidated or eliminated – DEVELOP is not part of that consolidation.</a:t>
            </a:r>
          </a:p>
          <a:p>
            <a:pPr>
              <a:spcAft>
                <a:spcPts val="600"/>
              </a:spcAft>
            </a:pPr>
            <a:r>
              <a:rPr lang="en-US" sz="2000" dirty="0">
                <a:solidFill>
                  <a:schemeClr val="tx1">
                    <a:lumMod val="65000"/>
                    <a:lumOff val="35000"/>
                  </a:schemeClr>
                </a:solidFill>
              </a:rPr>
              <a:t>DEVELOP is very different from NASA’s internship opportunities in the way we approach projects, focus on teamwork, the level of responsibility and authority given to participants, the opportunities we provide, and the individuals and organizations we network with. Enjoy it while you are here!</a:t>
            </a:r>
          </a:p>
          <a:p>
            <a:pPr>
              <a:spcAft>
                <a:spcPts val="600"/>
              </a:spcAft>
            </a:pPr>
            <a:r>
              <a:rPr lang="en-US" sz="2000" dirty="0" smtClean="0">
                <a:solidFill>
                  <a:schemeClr val="tx1">
                    <a:lumMod val="65000"/>
                    <a:lumOff val="35000"/>
                  </a:schemeClr>
                </a:solidFill>
              </a:rPr>
              <a:t>NASA Earth Science doesn’t develop or prescribe policy. Other agencies and organizations use the data and scientific results in their policy analysis and development.</a:t>
            </a:r>
          </a:p>
          <a:p>
            <a:pPr>
              <a:spcAft>
                <a:spcPts val="600"/>
              </a:spcAft>
            </a:pPr>
            <a:r>
              <a:rPr lang="en-US" sz="2000" dirty="0" smtClean="0">
                <a:solidFill>
                  <a:schemeClr val="tx1">
                    <a:lumMod val="65000"/>
                    <a:lumOff val="35000"/>
                  </a:schemeClr>
                </a:solidFill>
              </a:rPr>
              <a:t>NASA restricted travel under sequestration, meaning that new guidelines are in place to gain approval for travel. Travel is a privilege!</a:t>
            </a:r>
          </a:p>
        </p:txBody>
      </p:sp>
    </p:spTree>
    <p:extLst>
      <p:ext uri="{BB962C8B-B14F-4D97-AF65-F5344CB8AC3E}">
        <p14:creationId xmlns:p14="http://schemas.microsoft.com/office/powerpoint/2010/main" val="1479595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Text Placeholder 5"/>
          <p:cNvSpPr txBox="1">
            <a:spLocks/>
          </p:cNvSpPr>
          <p:nvPr/>
        </p:nvSpPr>
        <p:spPr>
          <a:xfrm>
            <a:off x="764221" y="3194724"/>
            <a:ext cx="4434511" cy="23037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smtClean="0">
                <a:solidFill>
                  <a:schemeClr val="bg2">
                    <a:lumMod val="50000"/>
                  </a:schemeClr>
                </a:solidFill>
              </a:rPr>
              <a:t>DEVELOP provides many amazing opportunities. Help ensure that this continues by abiding by regulations!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5968" y="0"/>
            <a:ext cx="6346032" cy="6313118"/>
          </a:xfrm>
          <a:prstGeom prst="rect">
            <a:avLst/>
          </a:prstGeom>
        </p:spPr>
      </p:pic>
    </p:spTree>
    <p:extLst>
      <p:ext uri="{BB962C8B-B14F-4D97-AF65-F5344CB8AC3E}">
        <p14:creationId xmlns:p14="http://schemas.microsoft.com/office/powerpoint/2010/main" val="5562346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618</TotalTime>
  <Words>1100</Words>
  <Application>Microsoft Macintosh PowerPoint</Application>
  <PresentationFormat>Widescreen</PresentationFormat>
  <Paragraphs>69</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Century Gothic</vt:lpstr>
      <vt:lpstr>Wingdings</vt:lpstr>
      <vt:lpstr>Wingdings 2</vt:lpstr>
      <vt:lpstr>Office Theme</vt:lpstr>
      <vt:lpstr>DEVELOP National Program</vt:lpstr>
      <vt:lpstr>Participant Reapplication &amp; Eligibility </vt:lpstr>
      <vt:lpstr>Interacting with the Media</vt:lpstr>
      <vt:lpstr>NASA’s Export Control</vt:lpstr>
      <vt:lpstr>Designated Countries</vt:lpstr>
      <vt:lpstr>NASA’s Software Release Authority</vt:lpstr>
      <vt:lpstr>Required Legal Statements</vt:lpstr>
      <vt:lpstr>Important Things to Note</vt:lpstr>
      <vt:lpstr>THANK YOU!</vt:lpstr>
    </vt:vector>
  </TitlesOfParts>
  <Company>HPES ACES</Company>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Emily Gotschalk</cp:lastModifiedBy>
  <cp:revision>66</cp:revision>
  <dcterms:created xsi:type="dcterms:W3CDTF">2017-05-02T13:03:18Z</dcterms:created>
  <dcterms:modified xsi:type="dcterms:W3CDTF">2017-08-25T19:55:25Z</dcterms:modified>
</cp:coreProperties>
</file>