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76" r:id="rId2"/>
    <p:sldId id="284" r:id="rId3"/>
    <p:sldId id="303" r:id="rId4"/>
    <p:sldId id="306" r:id="rId5"/>
    <p:sldId id="304" r:id="rId6"/>
    <p:sldId id="305" r:id="rId7"/>
    <p:sldId id="301" r:id="rId8"/>
    <p:sldId id="300" r:id="rId9"/>
    <p:sldId id="316" r:id="rId10"/>
    <p:sldId id="311" r:id="rId11"/>
    <p:sldId id="307" r:id="rId12"/>
    <p:sldId id="299" r:id="rId13"/>
    <p:sldId id="317" r:id="rId14"/>
    <p:sldId id="314" r:id="rId15"/>
    <p:sldId id="315" r:id="rId16"/>
    <p:sldId id="313" r:id="rId17"/>
    <p:sldId id="312" r:id="rId18"/>
    <p:sldId id="298"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5"/>
    <a:srgbClr val="F4BE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5179" autoAdjust="0"/>
  </p:normalViewPr>
  <p:slideViewPr>
    <p:cSldViewPr snapToGrid="0">
      <p:cViewPr>
        <p:scale>
          <a:sx n="90" d="100"/>
          <a:sy n="90" d="100"/>
        </p:scale>
        <p:origin x="928" y="208"/>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0241A-DF13-4241-B820-B6BB52A400C9}" type="doc">
      <dgm:prSet loTypeId="urn:microsoft.com/office/officeart/2005/8/layout/hProcess4" loCatId="process" qsTypeId="urn:microsoft.com/office/officeart/2005/8/quickstyle/simple1" qsCatId="simple" csTypeId="urn:microsoft.com/office/officeart/2005/8/colors/accent2_3" csCatId="accent2" phldr="1"/>
      <dgm:spPr/>
      <dgm:t>
        <a:bodyPr/>
        <a:lstStyle/>
        <a:p>
          <a:endParaRPr lang="en-US"/>
        </a:p>
      </dgm:t>
    </dgm:pt>
    <dgm:pt modelId="{56C3DA5D-25ED-A94D-BCC2-E0285702FEC5}" type="asst">
      <dgm:prSet phldrT="[Text]" custT="1"/>
      <dgm:spPr/>
      <dgm:t>
        <a:bodyPr/>
        <a:lstStyle/>
        <a:p>
          <a:r>
            <a:rPr lang="en-US" sz="1600" dirty="0" smtClean="0"/>
            <a:t>NASA GISTEMP</a:t>
          </a:r>
          <a:endParaRPr lang="en-US" sz="1600" dirty="0"/>
        </a:p>
      </dgm:t>
    </dgm:pt>
    <dgm:pt modelId="{903A39A4-7F4D-264C-B817-10019264AFF8}" type="parTrans" cxnId="{64151894-C5A9-6B4F-AB6E-D11A171C94DD}">
      <dgm:prSet/>
      <dgm:spPr/>
      <dgm:t>
        <a:bodyPr/>
        <a:lstStyle/>
        <a:p>
          <a:endParaRPr lang="en-US"/>
        </a:p>
      </dgm:t>
    </dgm:pt>
    <dgm:pt modelId="{04C4C174-7886-7940-9B9C-C7865A2C7FC7}" type="sibTrans" cxnId="{64151894-C5A9-6B4F-AB6E-D11A171C94DD}">
      <dgm:prSet/>
      <dgm:spPr/>
      <dgm:t>
        <a:bodyPr/>
        <a:lstStyle/>
        <a:p>
          <a:endParaRPr lang="en-US"/>
        </a:p>
      </dgm:t>
    </dgm:pt>
    <dgm:pt modelId="{25027D59-EF63-1341-8C66-A1CB222BD9FA}">
      <dgm:prSet phldrT="[Text]" custT="1"/>
      <dgm:spPr/>
      <dgm:t>
        <a:bodyPr/>
        <a:lstStyle/>
        <a:p>
          <a:r>
            <a:rPr lang="en-US" sz="1600" dirty="0" smtClean="0"/>
            <a:t>NOAA </a:t>
          </a:r>
          <a:r>
            <a:rPr lang="en-US" sz="1600" dirty="0" err="1" smtClean="0"/>
            <a:t>nClimgrid</a:t>
          </a:r>
          <a:endParaRPr lang="en-US" sz="1600" dirty="0"/>
        </a:p>
      </dgm:t>
    </dgm:pt>
    <dgm:pt modelId="{6B4152BE-0B7C-0D4B-8F00-C690439334F5}" type="parTrans" cxnId="{1CE90DE2-AECB-A841-8535-6E527756608F}">
      <dgm:prSet/>
      <dgm:spPr/>
      <dgm:t>
        <a:bodyPr/>
        <a:lstStyle/>
        <a:p>
          <a:endParaRPr lang="en-US"/>
        </a:p>
      </dgm:t>
    </dgm:pt>
    <dgm:pt modelId="{65E8B54D-2B0F-7F49-AB76-EAF588A1BF7B}" type="sibTrans" cxnId="{1CE90DE2-AECB-A841-8535-6E527756608F}">
      <dgm:prSet/>
      <dgm:spPr/>
      <dgm:t>
        <a:bodyPr/>
        <a:lstStyle/>
        <a:p>
          <a:endParaRPr lang="en-US"/>
        </a:p>
      </dgm:t>
    </dgm:pt>
    <dgm:pt modelId="{CE164749-B124-FC41-BBFD-D2E98CC4747B}">
      <dgm:prSet phldrT="[Text]"/>
      <dgm:spPr/>
      <dgm:t>
        <a:bodyPr/>
        <a:lstStyle/>
        <a:p>
          <a:r>
            <a:rPr lang="en-US" dirty="0" smtClean="0"/>
            <a:t>Data Acquisition</a:t>
          </a:r>
          <a:endParaRPr lang="en-US" dirty="0"/>
        </a:p>
      </dgm:t>
    </dgm:pt>
    <dgm:pt modelId="{F4AFCEFC-8BC2-9049-A6FC-94DDF3414858}" type="sibTrans" cxnId="{C3C4C799-7D00-0343-A7A5-887229D9E575}">
      <dgm:prSet/>
      <dgm:spPr/>
      <dgm:t>
        <a:bodyPr/>
        <a:lstStyle/>
        <a:p>
          <a:endParaRPr lang="en-US"/>
        </a:p>
      </dgm:t>
    </dgm:pt>
    <dgm:pt modelId="{2F389792-05DF-9344-8527-8E7B865964FB}" type="parTrans" cxnId="{C3C4C799-7D00-0343-A7A5-887229D9E575}">
      <dgm:prSet/>
      <dgm:spPr/>
      <dgm:t>
        <a:bodyPr/>
        <a:lstStyle/>
        <a:p>
          <a:endParaRPr lang="en-US"/>
        </a:p>
      </dgm:t>
    </dgm:pt>
    <dgm:pt modelId="{001656E6-9486-6D48-A70E-47855E34FABB}">
      <dgm:prSet/>
      <dgm:spPr/>
      <dgm:t>
        <a:bodyPr/>
        <a:lstStyle/>
        <a:p>
          <a:r>
            <a:rPr lang="en-US" dirty="0" smtClean="0"/>
            <a:t>Data Analysis</a:t>
          </a:r>
          <a:endParaRPr lang="en-US" dirty="0"/>
        </a:p>
      </dgm:t>
    </dgm:pt>
    <dgm:pt modelId="{68880A9E-C0CB-664F-9608-F9D64D31AA9B}" type="parTrans" cxnId="{A9D71A6E-AF3B-F340-B4E3-700BA82CBD90}">
      <dgm:prSet/>
      <dgm:spPr/>
      <dgm:t>
        <a:bodyPr/>
        <a:lstStyle/>
        <a:p>
          <a:endParaRPr lang="en-US"/>
        </a:p>
      </dgm:t>
    </dgm:pt>
    <dgm:pt modelId="{4EA5DF71-F431-A54F-9755-BF7BCE699424}" type="sibTrans" cxnId="{A9D71A6E-AF3B-F340-B4E3-700BA82CBD90}">
      <dgm:prSet/>
      <dgm:spPr/>
      <dgm:t>
        <a:bodyPr/>
        <a:lstStyle/>
        <a:p>
          <a:endParaRPr lang="en-US"/>
        </a:p>
      </dgm:t>
    </dgm:pt>
    <dgm:pt modelId="{EB7B4E5A-457F-F049-8AAC-C928E076C261}">
      <dgm:prSet/>
      <dgm:spPr/>
      <dgm:t>
        <a:bodyPr/>
        <a:lstStyle/>
        <a:p>
          <a:r>
            <a:rPr lang="en-US" dirty="0" smtClean="0"/>
            <a:t>Further Analysis</a:t>
          </a:r>
          <a:endParaRPr lang="en-US" dirty="0"/>
        </a:p>
      </dgm:t>
    </dgm:pt>
    <dgm:pt modelId="{ECC16996-DDC0-0444-9DD2-A4A3DA9CE04E}" type="parTrans" cxnId="{31C0DD38-04FA-AF46-8462-C90BB42D9142}">
      <dgm:prSet/>
      <dgm:spPr/>
      <dgm:t>
        <a:bodyPr/>
        <a:lstStyle/>
        <a:p>
          <a:endParaRPr lang="en-US"/>
        </a:p>
      </dgm:t>
    </dgm:pt>
    <dgm:pt modelId="{5B60E85F-1792-F644-BFBB-8F0AA4264CE4}" type="sibTrans" cxnId="{31C0DD38-04FA-AF46-8462-C90BB42D9142}">
      <dgm:prSet/>
      <dgm:spPr/>
      <dgm:t>
        <a:bodyPr/>
        <a:lstStyle/>
        <a:p>
          <a:endParaRPr lang="en-US"/>
        </a:p>
      </dgm:t>
    </dgm:pt>
    <dgm:pt modelId="{BC82A702-4043-7040-AA16-125ECD7B8351}">
      <dgm:prSet/>
      <dgm:spPr/>
      <dgm:t>
        <a:bodyPr/>
        <a:lstStyle/>
        <a:p>
          <a:r>
            <a:rPr lang="en-US" dirty="0" smtClean="0"/>
            <a:t>End Products</a:t>
          </a:r>
          <a:endParaRPr lang="en-US" dirty="0"/>
        </a:p>
      </dgm:t>
    </dgm:pt>
    <dgm:pt modelId="{A9DF5F8B-2373-DF49-A208-2A31D6307CB8}" type="parTrans" cxnId="{9439E75B-B97D-584D-9230-2F3DA8745D6B}">
      <dgm:prSet/>
      <dgm:spPr/>
      <dgm:t>
        <a:bodyPr/>
        <a:lstStyle/>
        <a:p>
          <a:endParaRPr lang="en-US"/>
        </a:p>
      </dgm:t>
    </dgm:pt>
    <dgm:pt modelId="{E04496F5-5C25-C14A-BA88-15AD8E77544D}" type="sibTrans" cxnId="{9439E75B-B97D-584D-9230-2F3DA8745D6B}">
      <dgm:prSet/>
      <dgm:spPr/>
      <dgm:t>
        <a:bodyPr/>
        <a:lstStyle/>
        <a:p>
          <a:endParaRPr lang="en-US"/>
        </a:p>
      </dgm:t>
    </dgm:pt>
    <dgm:pt modelId="{D84466E3-5032-034F-ADEC-903430C91798}">
      <dgm:prSet custT="1"/>
      <dgm:spPr/>
      <dgm:t>
        <a:bodyPr/>
        <a:lstStyle/>
        <a:p>
          <a:r>
            <a:rPr lang="en-US" sz="1600" dirty="0" smtClean="0"/>
            <a:t>Process algorithm through IDL, specifically using OLS regression</a:t>
          </a:r>
          <a:endParaRPr lang="en-US" sz="1600" dirty="0"/>
        </a:p>
      </dgm:t>
    </dgm:pt>
    <dgm:pt modelId="{2B80CFE1-79C1-B84A-979B-51D1B65E706A}" type="parTrans" cxnId="{17900B7F-18AD-6D40-978E-B052389C023A}">
      <dgm:prSet/>
      <dgm:spPr/>
      <dgm:t>
        <a:bodyPr/>
        <a:lstStyle/>
        <a:p>
          <a:endParaRPr lang="en-US"/>
        </a:p>
      </dgm:t>
    </dgm:pt>
    <dgm:pt modelId="{CDA278D7-A85A-0341-8517-BC69D735DA3E}" type="sibTrans" cxnId="{17900B7F-18AD-6D40-978E-B052389C023A}">
      <dgm:prSet/>
      <dgm:spPr/>
      <dgm:t>
        <a:bodyPr/>
        <a:lstStyle/>
        <a:p>
          <a:endParaRPr lang="en-US"/>
        </a:p>
      </dgm:t>
    </dgm:pt>
    <dgm:pt modelId="{949BA66D-1C1A-424D-9C47-D8204E1C2D34}">
      <dgm:prSet custT="1"/>
      <dgm:spPr/>
      <dgm:t>
        <a:bodyPr/>
        <a:lstStyle/>
        <a:p>
          <a:r>
            <a:rPr lang="en-US" sz="1600" dirty="0" smtClean="0"/>
            <a:t>Create temperature scores and graphs</a:t>
          </a:r>
          <a:endParaRPr lang="en-US" sz="1600" dirty="0"/>
        </a:p>
      </dgm:t>
    </dgm:pt>
    <dgm:pt modelId="{CEDEBA36-FAF0-AE4D-966D-BFBC94D8C0C2}" type="parTrans" cxnId="{C4D101BA-D6CF-F64C-AC42-16786AADE510}">
      <dgm:prSet/>
      <dgm:spPr/>
      <dgm:t>
        <a:bodyPr/>
        <a:lstStyle/>
        <a:p>
          <a:endParaRPr lang="en-US"/>
        </a:p>
      </dgm:t>
    </dgm:pt>
    <dgm:pt modelId="{753D241F-CE6E-A84B-8838-2C0BCA89B62F}" type="sibTrans" cxnId="{C4D101BA-D6CF-F64C-AC42-16786AADE510}">
      <dgm:prSet/>
      <dgm:spPr/>
      <dgm:t>
        <a:bodyPr/>
        <a:lstStyle/>
        <a:p>
          <a:endParaRPr lang="en-US"/>
        </a:p>
      </dgm:t>
    </dgm:pt>
    <dgm:pt modelId="{A4241AFF-15A7-054A-BB64-4D43E4821E63}">
      <dgm:prSet custT="1"/>
      <dgm:spPr/>
      <dgm:t>
        <a:bodyPr/>
        <a:lstStyle/>
        <a:p>
          <a:r>
            <a:rPr lang="en-US" sz="1600" dirty="0" smtClean="0">
              <a:solidFill>
                <a:schemeClr val="tx1"/>
              </a:solidFill>
            </a:rPr>
            <a:t>Create z-scores based on Gaussian distribution </a:t>
          </a:r>
          <a:endParaRPr lang="en-US" sz="1600" dirty="0">
            <a:solidFill>
              <a:schemeClr val="tx1"/>
            </a:solidFill>
          </a:endParaRPr>
        </a:p>
      </dgm:t>
    </dgm:pt>
    <dgm:pt modelId="{3CC957BC-2D23-FC44-A35D-F1858A478535}" type="parTrans" cxnId="{69CC1DF1-AB87-8C4B-812E-DDD63F53706B}">
      <dgm:prSet/>
      <dgm:spPr/>
      <dgm:t>
        <a:bodyPr/>
        <a:lstStyle/>
        <a:p>
          <a:endParaRPr lang="en-US"/>
        </a:p>
      </dgm:t>
    </dgm:pt>
    <dgm:pt modelId="{258DE1B0-A244-A549-B383-7404F0CD04F1}" type="sibTrans" cxnId="{69CC1DF1-AB87-8C4B-812E-DDD63F53706B}">
      <dgm:prSet/>
      <dgm:spPr/>
      <dgm:t>
        <a:bodyPr/>
        <a:lstStyle/>
        <a:p>
          <a:endParaRPr lang="en-US"/>
        </a:p>
      </dgm:t>
    </dgm:pt>
    <dgm:pt modelId="{4B1419F4-1596-1748-9471-E9DBD2F52E4D}" type="asst">
      <dgm:prSet phldrT="[Text]" custT="1"/>
      <dgm:spPr/>
      <dgm:t>
        <a:bodyPr/>
        <a:lstStyle/>
        <a:p>
          <a:endParaRPr lang="en-US" sz="1600" dirty="0"/>
        </a:p>
      </dgm:t>
    </dgm:pt>
    <dgm:pt modelId="{237CC55E-FAA5-CB43-B96A-0AC334543CE9}" type="parTrans" cxnId="{9049A44A-14D1-8E4B-A689-0C2A6962C531}">
      <dgm:prSet/>
      <dgm:spPr/>
      <dgm:t>
        <a:bodyPr/>
        <a:lstStyle/>
        <a:p>
          <a:endParaRPr lang="en-US"/>
        </a:p>
      </dgm:t>
    </dgm:pt>
    <dgm:pt modelId="{8BBD25CD-A730-B641-88E3-F26E9793DF26}" type="sibTrans" cxnId="{9049A44A-14D1-8E4B-A689-0C2A6962C531}">
      <dgm:prSet/>
      <dgm:spPr/>
      <dgm:t>
        <a:bodyPr/>
        <a:lstStyle/>
        <a:p>
          <a:endParaRPr lang="en-US"/>
        </a:p>
      </dgm:t>
    </dgm:pt>
    <dgm:pt modelId="{6A1E7D28-EEBD-A743-8988-40AE748729EF}" type="pres">
      <dgm:prSet presAssocID="{0B70241A-DF13-4241-B820-B6BB52A400C9}" presName="Name0" presStyleCnt="0">
        <dgm:presLayoutVars>
          <dgm:dir/>
          <dgm:animLvl val="lvl"/>
          <dgm:resizeHandles val="exact"/>
        </dgm:presLayoutVars>
      </dgm:prSet>
      <dgm:spPr/>
      <dgm:t>
        <a:bodyPr/>
        <a:lstStyle/>
        <a:p>
          <a:endParaRPr lang="en-US"/>
        </a:p>
      </dgm:t>
    </dgm:pt>
    <dgm:pt modelId="{73766842-D2C9-A742-BF15-5D84E16D87D4}" type="pres">
      <dgm:prSet presAssocID="{0B70241A-DF13-4241-B820-B6BB52A400C9}" presName="tSp" presStyleCnt="0"/>
      <dgm:spPr/>
      <dgm:t>
        <a:bodyPr/>
        <a:lstStyle/>
        <a:p>
          <a:endParaRPr lang="en-US"/>
        </a:p>
      </dgm:t>
    </dgm:pt>
    <dgm:pt modelId="{C09BE940-2590-7047-A29C-B61D14E85E2A}" type="pres">
      <dgm:prSet presAssocID="{0B70241A-DF13-4241-B820-B6BB52A400C9}" presName="bSp" presStyleCnt="0"/>
      <dgm:spPr/>
      <dgm:t>
        <a:bodyPr/>
        <a:lstStyle/>
        <a:p>
          <a:endParaRPr lang="en-US"/>
        </a:p>
      </dgm:t>
    </dgm:pt>
    <dgm:pt modelId="{F3D1D057-2943-124F-9135-626FA92E854E}" type="pres">
      <dgm:prSet presAssocID="{0B70241A-DF13-4241-B820-B6BB52A400C9}" presName="process" presStyleCnt="0"/>
      <dgm:spPr/>
      <dgm:t>
        <a:bodyPr/>
        <a:lstStyle/>
        <a:p>
          <a:endParaRPr lang="en-US"/>
        </a:p>
      </dgm:t>
    </dgm:pt>
    <dgm:pt modelId="{C50DE65A-6725-E24A-BA83-CEA56B9C04D6}" type="pres">
      <dgm:prSet presAssocID="{CE164749-B124-FC41-BBFD-D2E98CC4747B}" presName="composite1" presStyleCnt="0"/>
      <dgm:spPr/>
      <dgm:t>
        <a:bodyPr/>
        <a:lstStyle/>
        <a:p>
          <a:endParaRPr lang="en-US"/>
        </a:p>
      </dgm:t>
    </dgm:pt>
    <dgm:pt modelId="{6176178D-423A-4D42-B00F-7AFBFA945F32}" type="pres">
      <dgm:prSet presAssocID="{CE164749-B124-FC41-BBFD-D2E98CC4747B}" presName="dummyNode1" presStyleLbl="node1" presStyleIdx="0" presStyleCnt="4"/>
      <dgm:spPr/>
      <dgm:t>
        <a:bodyPr/>
        <a:lstStyle/>
        <a:p>
          <a:endParaRPr lang="en-US"/>
        </a:p>
      </dgm:t>
    </dgm:pt>
    <dgm:pt modelId="{E1AE0578-5196-094D-B7B3-A7836AB876D1}" type="pres">
      <dgm:prSet presAssocID="{CE164749-B124-FC41-BBFD-D2E98CC4747B}" presName="childNode1" presStyleLbl="bgAcc1" presStyleIdx="0" presStyleCnt="4">
        <dgm:presLayoutVars>
          <dgm:bulletEnabled val="1"/>
        </dgm:presLayoutVars>
      </dgm:prSet>
      <dgm:spPr/>
      <dgm:t>
        <a:bodyPr/>
        <a:lstStyle/>
        <a:p>
          <a:endParaRPr lang="en-US"/>
        </a:p>
      </dgm:t>
    </dgm:pt>
    <dgm:pt modelId="{B1349913-AA1E-B34E-83F7-5592C6CE03B6}" type="pres">
      <dgm:prSet presAssocID="{CE164749-B124-FC41-BBFD-D2E98CC4747B}" presName="childNode1tx" presStyleLbl="bgAcc1" presStyleIdx="0" presStyleCnt="4">
        <dgm:presLayoutVars>
          <dgm:bulletEnabled val="1"/>
        </dgm:presLayoutVars>
      </dgm:prSet>
      <dgm:spPr/>
      <dgm:t>
        <a:bodyPr/>
        <a:lstStyle/>
        <a:p>
          <a:endParaRPr lang="en-US"/>
        </a:p>
      </dgm:t>
    </dgm:pt>
    <dgm:pt modelId="{78C6BED9-E8FF-B048-9CB0-FF9D3BFF7CCD}" type="pres">
      <dgm:prSet presAssocID="{CE164749-B124-FC41-BBFD-D2E98CC4747B}" presName="parentNode1" presStyleLbl="node1" presStyleIdx="0" presStyleCnt="4">
        <dgm:presLayoutVars>
          <dgm:chMax val="1"/>
          <dgm:bulletEnabled val="1"/>
        </dgm:presLayoutVars>
      </dgm:prSet>
      <dgm:spPr/>
      <dgm:t>
        <a:bodyPr/>
        <a:lstStyle/>
        <a:p>
          <a:endParaRPr lang="en-US"/>
        </a:p>
      </dgm:t>
    </dgm:pt>
    <dgm:pt modelId="{7AAA3323-9A02-EA4D-8D28-E88EAD520E38}" type="pres">
      <dgm:prSet presAssocID="{CE164749-B124-FC41-BBFD-D2E98CC4747B}" presName="connSite1" presStyleCnt="0"/>
      <dgm:spPr/>
      <dgm:t>
        <a:bodyPr/>
        <a:lstStyle/>
        <a:p>
          <a:endParaRPr lang="en-US"/>
        </a:p>
      </dgm:t>
    </dgm:pt>
    <dgm:pt modelId="{1434BB4B-129C-974D-BF07-46EEB84878F5}" type="pres">
      <dgm:prSet presAssocID="{F4AFCEFC-8BC2-9049-A6FC-94DDF3414858}" presName="Name9" presStyleLbl="sibTrans2D1" presStyleIdx="0" presStyleCnt="3"/>
      <dgm:spPr/>
      <dgm:t>
        <a:bodyPr/>
        <a:lstStyle/>
        <a:p>
          <a:endParaRPr lang="en-US"/>
        </a:p>
      </dgm:t>
    </dgm:pt>
    <dgm:pt modelId="{7AC690A1-20B5-5441-8CBB-F046FA2FFD85}" type="pres">
      <dgm:prSet presAssocID="{001656E6-9486-6D48-A70E-47855E34FABB}" presName="composite2" presStyleCnt="0"/>
      <dgm:spPr/>
      <dgm:t>
        <a:bodyPr/>
        <a:lstStyle/>
        <a:p>
          <a:endParaRPr lang="en-US"/>
        </a:p>
      </dgm:t>
    </dgm:pt>
    <dgm:pt modelId="{D79D9446-5007-D740-8D75-011EEECE882B}" type="pres">
      <dgm:prSet presAssocID="{001656E6-9486-6D48-A70E-47855E34FABB}" presName="dummyNode2" presStyleLbl="node1" presStyleIdx="0" presStyleCnt="4"/>
      <dgm:spPr/>
      <dgm:t>
        <a:bodyPr/>
        <a:lstStyle/>
        <a:p>
          <a:endParaRPr lang="en-US"/>
        </a:p>
      </dgm:t>
    </dgm:pt>
    <dgm:pt modelId="{9A87F93C-DBC7-F54C-857A-648094A618FA}" type="pres">
      <dgm:prSet presAssocID="{001656E6-9486-6D48-A70E-47855E34FABB}" presName="childNode2" presStyleLbl="bgAcc1" presStyleIdx="1" presStyleCnt="4">
        <dgm:presLayoutVars>
          <dgm:bulletEnabled val="1"/>
        </dgm:presLayoutVars>
      </dgm:prSet>
      <dgm:spPr/>
      <dgm:t>
        <a:bodyPr/>
        <a:lstStyle/>
        <a:p>
          <a:endParaRPr lang="en-US"/>
        </a:p>
      </dgm:t>
    </dgm:pt>
    <dgm:pt modelId="{84B95CCF-431D-F348-BF3B-2307C12C813E}" type="pres">
      <dgm:prSet presAssocID="{001656E6-9486-6D48-A70E-47855E34FABB}" presName="childNode2tx" presStyleLbl="bgAcc1" presStyleIdx="1" presStyleCnt="4">
        <dgm:presLayoutVars>
          <dgm:bulletEnabled val="1"/>
        </dgm:presLayoutVars>
      </dgm:prSet>
      <dgm:spPr/>
      <dgm:t>
        <a:bodyPr/>
        <a:lstStyle/>
        <a:p>
          <a:endParaRPr lang="en-US"/>
        </a:p>
      </dgm:t>
    </dgm:pt>
    <dgm:pt modelId="{FD89CB97-2CD3-9E42-B00C-373FF33634F6}" type="pres">
      <dgm:prSet presAssocID="{001656E6-9486-6D48-A70E-47855E34FABB}" presName="parentNode2" presStyleLbl="node1" presStyleIdx="1" presStyleCnt="4">
        <dgm:presLayoutVars>
          <dgm:chMax val="0"/>
          <dgm:bulletEnabled val="1"/>
        </dgm:presLayoutVars>
      </dgm:prSet>
      <dgm:spPr/>
      <dgm:t>
        <a:bodyPr/>
        <a:lstStyle/>
        <a:p>
          <a:endParaRPr lang="en-US"/>
        </a:p>
      </dgm:t>
    </dgm:pt>
    <dgm:pt modelId="{377B0DF3-1363-6D45-9B96-F74BEAAABFBD}" type="pres">
      <dgm:prSet presAssocID="{001656E6-9486-6D48-A70E-47855E34FABB}" presName="connSite2" presStyleCnt="0"/>
      <dgm:spPr/>
      <dgm:t>
        <a:bodyPr/>
        <a:lstStyle/>
        <a:p>
          <a:endParaRPr lang="en-US"/>
        </a:p>
      </dgm:t>
    </dgm:pt>
    <dgm:pt modelId="{4B49231D-4077-7544-990A-724F5A359C38}" type="pres">
      <dgm:prSet presAssocID="{4EA5DF71-F431-A54F-9755-BF7BCE699424}" presName="Name18" presStyleLbl="sibTrans2D1" presStyleIdx="1" presStyleCnt="3"/>
      <dgm:spPr/>
      <dgm:t>
        <a:bodyPr/>
        <a:lstStyle/>
        <a:p>
          <a:endParaRPr lang="en-US"/>
        </a:p>
      </dgm:t>
    </dgm:pt>
    <dgm:pt modelId="{DB73C2E7-C89D-8344-A6CA-F15F8635C16E}" type="pres">
      <dgm:prSet presAssocID="{EB7B4E5A-457F-F049-8AAC-C928E076C261}" presName="composite1" presStyleCnt="0"/>
      <dgm:spPr/>
      <dgm:t>
        <a:bodyPr/>
        <a:lstStyle/>
        <a:p>
          <a:endParaRPr lang="en-US"/>
        </a:p>
      </dgm:t>
    </dgm:pt>
    <dgm:pt modelId="{11D154EE-F86E-3744-B13E-20C49B96128E}" type="pres">
      <dgm:prSet presAssocID="{EB7B4E5A-457F-F049-8AAC-C928E076C261}" presName="dummyNode1" presStyleLbl="node1" presStyleIdx="1" presStyleCnt="4"/>
      <dgm:spPr/>
      <dgm:t>
        <a:bodyPr/>
        <a:lstStyle/>
        <a:p>
          <a:endParaRPr lang="en-US"/>
        </a:p>
      </dgm:t>
    </dgm:pt>
    <dgm:pt modelId="{CD641A6D-9ED3-BA40-9052-1ED2B1F9B441}" type="pres">
      <dgm:prSet presAssocID="{EB7B4E5A-457F-F049-8AAC-C928E076C261}" presName="childNode1" presStyleLbl="bgAcc1" presStyleIdx="2" presStyleCnt="4">
        <dgm:presLayoutVars>
          <dgm:bulletEnabled val="1"/>
        </dgm:presLayoutVars>
      </dgm:prSet>
      <dgm:spPr/>
      <dgm:t>
        <a:bodyPr/>
        <a:lstStyle/>
        <a:p>
          <a:endParaRPr lang="en-US"/>
        </a:p>
      </dgm:t>
    </dgm:pt>
    <dgm:pt modelId="{18FF63C1-BD93-A04A-9E71-50515F407943}" type="pres">
      <dgm:prSet presAssocID="{EB7B4E5A-457F-F049-8AAC-C928E076C261}" presName="childNode1tx" presStyleLbl="bgAcc1" presStyleIdx="2" presStyleCnt="4">
        <dgm:presLayoutVars>
          <dgm:bulletEnabled val="1"/>
        </dgm:presLayoutVars>
      </dgm:prSet>
      <dgm:spPr/>
      <dgm:t>
        <a:bodyPr/>
        <a:lstStyle/>
        <a:p>
          <a:endParaRPr lang="en-US"/>
        </a:p>
      </dgm:t>
    </dgm:pt>
    <dgm:pt modelId="{F6BE8803-4819-5844-A036-C27C63CB9986}" type="pres">
      <dgm:prSet presAssocID="{EB7B4E5A-457F-F049-8AAC-C928E076C261}" presName="parentNode1" presStyleLbl="node1" presStyleIdx="2" presStyleCnt="4">
        <dgm:presLayoutVars>
          <dgm:chMax val="1"/>
          <dgm:bulletEnabled val="1"/>
        </dgm:presLayoutVars>
      </dgm:prSet>
      <dgm:spPr/>
      <dgm:t>
        <a:bodyPr/>
        <a:lstStyle/>
        <a:p>
          <a:endParaRPr lang="en-US"/>
        </a:p>
      </dgm:t>
    </dgm:pt>
    <dgm:pt modelId="{8A7CEA7C-EF37-AE43-8CFC-7AF4F7A80F9A}" type="pres">
      <dgm:prSet presAssocID="{EB7B4E5A-457F-F049-8AAC-C928E076C261}" presName="connSite1" presStyleCnt="0"/>
      <dgm:spPr/>
      <dgm:t>
        <a:bodyPr/>
        <a:lstStyle/>
        <a:p>
          <a:endParaRPr lang="en-US"/>
        </a:p>
      </dgm:t>
    </dgm:pt>
    <dgm:pt modelId="{B28F6B42-5B76-A443-9F49-EBE7B321019C}" type="pres">
      <dgm:prSet presAssocID="{5B60E85F-1792-F644-BFBB-8F0AA4264CE4}" presName="Name9" presStyleLbl="sibTrans2D1" presStyleIdx="2" presStyleCnt="3"/>
      <dgm:spPr/>
      <dgm:t>
        <a:bodyPr/>
        <a:lstStyle/>
        <a:p>
          <a:endParaRPr lang="en-US"/>
        </a:p>
      </dgm:t>
    </dgm:pt>
    <dgm:pt modelId="{B116E7FC-DE03-DD45-BCA2-17CD30E4611C}" type="pres">
      <dgm:prSet presAssocID="{BC82A702-4043-7040-AA16-125ECD7B8351}" presName="composite2" presStyleCnt="0"/>
      <dgm:spPr/>
    </dgm:pt>
    <dgm:pt modelId="{57D40C6A-80B3-C94B-893C-01AF3A57E369}" type="pres">
      <dgm:prSet presAssocID="{BC82A702-4043-7040-AA16-125ECD7B8351}" presName="dummyNode2" presStyleLbl="node1" presStyleIdx="2" presStyleCnt="4"/>
      <dgm:spPr/>
    </dgm:pt>
    <dgm:pt modelId="{28A451D0-CDB0-5A4E-AF0C-D5338838DC48}" type="pres">
      <dgm:prSet presAssocID="{BC82A702-4043-7040-AA16-125ECD7B8351}" presName="childNode2" presStyleLbl="bgAcc1" presStyleIdx="3" presStyleCnt="4">
        <dgm:presLayoutVars>
          <dgm:bulletEnabled val="1"/>
        </dgm:presLayoutVars>
      </dgm:prSet>
      <dgm:spPr/>
      <dgm:t>
        <a:bodyPr/>
        <a:lstStyle/>
        <a:p>
          <a:endParaRPr lang="en-US"/>
        </a:p>
      </dgm:t>
    </dgm:pt>
    <dgm:pt modelId="{D1EE6CB6-38DB-9A4D-A317-65D608BFD5BD}" type="pres">
      <dgm:prSet presAssocID="{BC82A702-4043-7040-AA16-125ECD7B8351}" presName="childNode2tx" presStyleLbl="bgAcc1" presStyleIdx="3" presStyleCnt="4">
        <dgm:presLayoutVars>
          <dgm:bulletEnabled val="1"/>
        </dgm:presLayoutVars>
      </dgm:prSet>
      <dgm:spPr/>
      <dgm:t>
        <a:bodyPr/>
        <a:lstStyle/>
        <a:p>
          <a:endParaRPr lang="en-US"/>
        </a:p>
      </dgm:t>
    </dgm:pt>
    <dgm:pt modelId="{FE3F8F85-7025-F247-82BF-C58D79DFCFCC}" type="pres">
      <dgm:prSet presAssocID="{BC82A702-4043-7040-AA16-125ECD7B8351}" presName="parentNode2" presStyleLbl="node1" presStyleIdx="3" presStyleCnt="4">
        <dgm:presLayoutVars>
          <dgm:chMax val="0"/>
          <dgm:bulletEnabled val="1"/>
        </dgm:presLayoutVars>
      </dgm:prSet>
      <dgm:spPr/>
      <dgm:t>
        <a:bodyPr/>
        <a:lstStyle/>
        <a:p>
          <a:endParaRPr lang="en-US"/>
        </a:p>
      </dgm:t>
    </dgm:pt>
    <dgm:pt modelId="{1D4025CD-CE8C-E249-A289-7EEFC1A2D575}" type="pres">
      <dgm:prSet presAssocID="{BC82A702-4043-7040-AA16-125ECD7B8351}" presName="connSite2" presStyleCnt="0"/>
      <dgm:spPr/>
    </dgm:pt>
  </dgm:ptLst>
  <dgm:cxnLst>
    <dgm:cxn modelId="{AC4E53D5-FB2A-9F4C-BFF5-D82DB82A204F}" type="presOf" srcId="{BC82A702-4043-7040-AA16-125ECD7B8351}" destId="{FE3F8F85-7025-F247-82BF-C58D79DFCFCC}" srcOrd="0" destOrd="0" presId="urn:microsoft.com/office/officeart/2005/8/layout/hProcess4"/>
    <dgm:cxn modelId="{9049A44A-14D1-8E4B-A689-0C2A6962C531}" srcId="{CE164749-B124-FC41-BBFD-D2E98CC4747B}" destId="{4B1419F4-1596-1748-9471-E9DBD2F52E4D}" srcOrd="1" destOrd="0" parTransId="{237CC55E-FAA5-CB43-B96A-0AC334543CE9}" sibTransId="{8BBD25CD-A730-B641-88E3-F26E9793DF26}"/>
    <dgm:cxn modelId="{8C56E520-0913-074A-9509-32B0032079C2}" type="presOf" srcId="{25027D59-EF63-1341-8C66-A1CB222BD9FA}" destId="{E1AE0578-5196-094D-B7B3-A7836AB876D1}" srcOrd="0" destOrd="2" presId="urn:microsoft.com/office/officeart/2005/8/layout/hProcess4"/>
    <dgm:cxn modelId="{C4D101BA-D6CF-F64C-AC42-16786AADE510}" srcId="{BC82A702-4043-7040-AA16-125ECD7B8351}" destId="{949BA66D-1C1A-424D-9C47-D8204E1C2D34}" srcOrd="0" destOrd="0" parTransId="{CEDEBA36-FAF0-AE4D-966D-BFBC94D8C0C2}" sibTransId="{753D241F-CE6E-A84B-8838-2C0BCA89B62F}"/>
    <dgm:cxn modelId="{C3529247-8E56-764B-A43D-C988C3E795A8}" type="presOf" srcId="{001656E6-9486-6D48-A70E-47855E34FABB}" destId="{FD89CB97-2CD3-9E42-B00C-373FF33634F6}" srcOrd="0" destOrd="0" presId="urn:microsoft.com/office/officeart/2005/8/layout/hProcess4"/>
    <dgm:cxn modelId="{B2884982-DD29-4A4D-BE3A-82FB710A5F78}" type="presOf" srcId="{A4241AFF-15A7-054A-BB64-4D43E4821E63}" destId="{CD641A6D-9ED3-BA40-9052-1ED2B1F9B441}" srcOrd="0" destOrd="0" presId="urn:microsoft.com/office/officeart/2005/8/layout/hProcess4"/>
    <dgm:cxn modelId="{64151894-C5A9-6B4F-AB6E-D11A171C94DD}" srcId="{CE164749-B124-FC41-BBFD-D2E98CC4747B}" destId="{56C3DA5D-25ED-A94D-BCC2-E0285702FEC5}" srcOrd="0" destOrd="0" parTransId="{903A39A4-7F4D-264C-B817-10019264AFF8}" sibTransId="{04C4C174-7886-7940-9B9C-C7865A2C7FC7}"/>
    <dgm:cxn modelId="{D014A3C2-1D1E-3142-8A3F-ABA12E010664}" type="presOf" srcId="{D84466E3-5032-034F-ADEC-903430C91798}" destId="{9A87F93C-DBC7-F54C-857A-648094A618FA}" srcOrd="0" destOrd="0" presId="urn:microsoft.com/office/officeart/2005/8/layout/hProcess4"/>
    <dgm:cxn modelId="{69B37359-56B7-5D4E-9E02-96AAC48FC744}" type="presOf" srcId="{56C3DA5D-25ED-A94D-BCC2-E0285702FEC5}" destId="{B1349913-AA1E-B34E-83F7-5592C6CE03B6}" srcOrd="1" destOrd="0" presId="urn:microsoft.com/office/officeart/2005/8/layout/hProcess4"/>
    <dgm:cxn modelId="{2D92FB16-A4D4-124B-9984-C0BC02EF57E5}" type="presOf" srcId="{F4AFCEFC-8BC2-9049-A6FC-94DDF3414858}" destId="{1434BB4B-129C-974D-BF07-46EEB84878F5}" srcOrd="0" destOrd="0" presId="urn:microsoft.com/office/officeart/2005/8/layout/hProcess4"/>
    <dgm:cxn modelId="{C3C4C799-7D00-0343-A7A5-887229D9E575}" srcId="{0B70241A-DF13-4241-B820-B6BB52A400C9}" destId="{CE164749-B124-FC41-BBFD-D2E98CC4747B}" srcOrd="0" destOrd="0" parTransId="{2F389792-05DF-9344-8527-8E7B865964FB}" sibTransId="{F4AFCEFC-8BC2-9049-A6FC-94DDF3414858}"/>
    <dgm:cxn modelId="{17900B7F-18AD-6D40-978E-B052389C023A}" srcId="{001656E6-9486-6D48-A70E-47855E34FABB}" destId="{D84466E3-5032-034F-ADEC-903430C91798}" srcOrd="0" destOrd="0" parTransId="{2B80CFE1-79C1-B84A-979B-51D1B65E706A}" sibTransId="{CDA278D7-A85A-0341-8517-BC69D735DA3E}"/>
    <dgm:cxn modelId="{69CC1DF1-AB87-8C4B-812E-DDD63F53706B}" srcId="{EB7B4E5A-457F-F049-8AAC-C928E076C261}" destId="{A4241AFF-15A7-054A-BB64-4D43E4821E63}" srcOrd="0" destOrd="0" parTransId="{3CC957BC-2D23-FC44-A35D-F1858A478535}" sibTransId="{258DE1B0-A244-A549-B383-7404F0CD04F1}"/>
    <dgm:cxn modelId="{E0ADF26C-BA42-E64B-8FEE-EE936B58A7CE}" type="presOf" srcId="{D84466E3-5032-034F-ADEC-903430C91798}" destId="{84B95CCF-431D-F348-BF3B-2307C12C813E}" srcOrd="1" destOrd="0" presId="urn:microsoft.com/office/officeart/2005/8/layout/hProcess4"/>
    <dgm:cxn modelId="{A9D71A6E-AF3B-F340-B4E3-700BA82CBD90}" srcId="{0B70241A-DF13-4241-B820-B6BB52A400C9}" destId="{001656E6-9486-6D48-A70E-47855E34FABB}" srcOrd="1" destOrd="0" parTransId="{68880A9E-C0CB-664F-9608-F9D64D31AA9B}" sibTransId="{4EA5DF71-F431-A54F-9755-BF7BCE699424}"/>
    <dgm:cxn modelId="{9BB8ADE8-C97A-CA42-ADFD-C0FE4AF2B267}" type="presOf" srcId="{EB7B4E5A-457F-F049-8AAC-C928E076C261}" destId="{F6BE8803-4819-5844-A036-C27C63CB9986}" srcOrd="0" destOrd="0" presId="urn:microsoft.com/office/officeart/2005/8/layout/hProcess4"/>
    <dgm:cxn modelId="{BB33E583-43DC-A440-9F53-61E7A9168E40}" type="presOf" srcId="{949BA66D-1C1A-424D-9C47-D8204E1C2D34}" destId="{D1EE6CB6-38DB-9A4D-A317-65D608BFD5BD}" srcOrd="1" destOrd="0" presId="urn:microsoft.com/office/officeart/2005/8/layout/hProcess4"/>
    <dgm:cxn modelId="{9BDB3C59-BD75-584E-B019-A7BCFF8ED285}" type="presOf" srcId="{25027D59-EF63-1341-8C66-A1CB222BD9FA}" destId="{B1349913-AA1E-B34E-83F7-5592C6CE03B6}" srcOrd="1" destOrd="2" presId="urn:microsoft.com/office/officeart/2005/8/layout/hProcess4"/>
    <dgm:cxn modelId="{9439E75B-B97D-584D-9230-2F3DA8745D6B}" srcId="{0B70241A-DF13-4241-B820-B6BB52A400C9}" destId="{BC82A702-4043-7040-AA16-125ECD7B8351}" srcOrd="3" destOrd="0" parTransId="{A9DF5F8B-2373-DF49-A208-2A31D6307CB8}" sibTransId="{E04496F5-5C25-C14A-BA88-15AD8E77544D}"/>
    <dgm:cxn modelId="{84AECBAA-D856-6B4F-B5A4-B81B8CF3BFE5}" type="presOf" srcId="{56C3DA5D-25ED-A94D-BCC2-E0285702FEC5}" destId="{E1AE0578-5196-094D-B7B3-A7836AB876D1}" srcOrd="0" destOrd="0" presId="urn:microsoft.com/office/officeart/2005/8/layout/hProcess4"/>
    <dgm:cxn modelId="{50C30D04-437D-944B-BD74-A7B3D2533E41}" type="presOf" srcId="{CE164749-B124-FC41-BBFD-D2E98CC4747B}" destId="{78C6BED9-E8FF-B048-9CB0-FF9D3BFF7CCD}" srcOrd="0" destOrd="0" presId="urn:microsoft.com/office/officeart/2005/8/layout/hProcess4"/>
    <dgm:cxn modelId="{B16C1CB1-0C8D-4E4B-A8D7-3FD8C443B1AF}" type="presOf" srcId="{A4241AFF-15A7-054A-BB64-4D43E4821E63}" destId="{18FF63C1-BD93-A04A-9E71-50515F407943}" srcOrd="1" destOrd="0" presId="urn:microsoft.com/office/officeart/2005/8/layout/hProcess4"/>
    <dgm:cxn modelId="{F659ABF3-2EE8-0A49-B78F-96D76BB1052B}" type="presOf" srcId="{0B70241A-DF13-4241-B820-B6BB52A400C9}" destId="{6A1E7D28-EEBD-A743-8988-40AE748729EF}" srcOrd="0" destOrd="0" presId="urn:microsoft.com/office/officeart/2005/8/layout/hProcess4"/>
    <dgm:cxn modelId="{A279B0BE-D3E8-D643-8348-246C791BE416}" type="presOf" srcId="{4B1419F4-1596-1748-9471-E9DBD2F52E4D}" destId="{E1AE0578-5196-094D-B7B3-A7836AB876D1}" srcOrd="0" destOrd="1" presId="urn:microsoft.com/office/officeart/2005/8/layout/hProcess4"/>
    <dgm:cxn modelId="{1CE90DE2-AECB-A841-8535-6E527756608F}" srcId="{CE164749-B124-FC41-BBFD-D2E98CC4747B}" destId="{25027D59-EF63-1341-8C66-A1CB222BD9FA}" srcOrd="2" destOrd="0" parTransId="{6B4152BE-0B7C-0D4B-8F00-C690439334F5}" sibTransId="{65E8B54D-2B0F-7F49-AB76-EAF588A1BF7B}"/>
    <dgm:cxn modelId="{31C0DD38-04FA-AF46-8462-C90BB42D9142}" srcId="{0B70241A-DF13-4241-B820-B6BB52A400C9}" destId="{EB7B4E5A-457F-F049-8AAC-C928E076C261}" srcOrd="2" destOrd="0" parTransId="{ECC16996-DDC0-0444-9DD2-A4A3DA9CE04E}" sibTransId="{5B60E85F-1792-F644-BFBB-8F0AA4264CE4}"/>
    <dgm:cxn modelId="{4AD4C16D-3C9F-AF44-A018-9FC0DCA3DEAF}" type="presOf" srcId="{4EA5DF71-F431-A54F-9755-BF7BCE699424}" destId="{4B49231D-4077-7544-990A-724F5A359C38}" srcOrd="0" destOrd="0" presId="urn:microsoft.com/office/officeart/2005/8/layout/hProcess4"/>
    <dgm:cxn modelId="{D0C2FD29-AD19-9D49-8BAD-4CC4F24F0A92}" type="presOf" srcId="{4B1419F4-1596-1748-9471-E9DBD2F52E4D}" destId="{B1349913-AA1E-B34E-83F7-5592C6CE03B6}" srcOrd="1" destOrd="1" presId="urn:microsoft.com/office/officeart/2005/8/layout/hProcess4"/>
    <dgm:cxn modelId="{FB06B664-2D2F-684C-BB7A-9A86A6882EA5}" type="presOf" srcId="{5B60E85F-1792-F644-BFBB-8F0AA4264CE4}" destId="{B28F6B42-5B76-A443-9F49-EBE7B321019C}" srcOrd="0" destOrd="0" presId="urn:microsoft.com/office/officeart/2005/8/layout/hProcess4"/>
    <dgm:cxn modelId="{9D81E646-AFDC-5941-B57E-CE0EE9D6EBE7}" type="presOf" srcId="{949BA66D-1C1A-424D-9C47-D8204E1C2D34}" destId="{28A451D0-CDB0-5A4E-AF0C-D5338838DC48}" srcOrd="0" destOrd="0" presId="urn:microsoft.com/office/officeart/2005/8/layout/hProcess4"/>
    <dgm:cxn modelId="{BD5546D9-70AA-3343-8D52-9040EB9B0B52}" type="presParOf" srcId="{6A1E7D28-EEBD-A743-8988-40AE748729EF}" destId="{73766842-D2C9-A742-BF15-5D84E16D87D4}" srcOrd="0" destOrd="0" presId="urn:microsoft.com/office/officeart/2005/8/layout/hProcess4"/>
    <dgm:cxn modelId="{F9139862-51BF-2645-A560-776D23F1B17D}" type="presParOf" srcId="{6A1E7D28-EEBD-A743-8988-40AE748729EF}" destId="{C09BE940-2590-7047-A29C-B61D14E85E2A}" srcOrd="1" destOrd="0" presId="urn:microsoft.com/office/officeart/2005/8/layout/hProcess4"/>
    <dgm:cxn modelId="{8B1A71E9-C8D7-2D43-B81F-830277883B6C}" type="presParOf" srcId="{6A1E7D28-EEBD-A743-8988-40AE748729EF}" destId="{F3D1D057-2943-124F-9135-626FA92E854E}" srcOrd="2" destOrd="0" presId="urn:microsoft.com/office/officeart/2005/8/layout/hProcess4"/>
    <dgm:cxn modelId="{6C8A9372-ED85-BF4D-84D6-D4FD77A24496}" type="presParOf" srcId="{F3D1D057-2943-124F-9135-626FA92E854E}" destId="{C50DE65A-6725-E24A-BA83-CEA56B9C04D6}" srcOrd="0" destOrd="0" presId="urn:microsoft.com/office/officeart/2005/8/layout/hProcess4"/>
    <dgm:cxn modelId="{C3600D1B-1580-8847-B7E8-671D8EA27860}" type="presParOf" srcId="{C50DE65A-6725-E24A-BA83-CEA56B9C04D6}" destId="{6176178D-423A-4D42-B00F-7AFBFA945F32}" srcOrd="0" destOrd="0" presId="urn:microsoft.com/office/officeart/2005/8/layout/hProcess4"/>
    <dgm:cxn modelId="{1F4A387E-C144-2D4C-B929-DCF814B7815C}" type="presParOf" srcId="{C50DE65A-6725-E24A-BA83-CEA56B9C04D6}" destId="{E1AE0578-5196-094D-B7B3-A7836AB876D1}" srcOrd="1" destOrd="0" presId="urn:microsoft.com/office/officeart/2005/8/layout/hProcess4"/>
    <dgm:cxn modelId="{83D9165A-1E48-6E47-8202-6681F955882C}" type="presParOf" srcId="{C50DE65A-6725-E24A-BA83-CEA56B9C04D6}" destId="{B1349913-AA1E-B34E-83F7-5592C6CE03B6}" srcOrd="2" destOrd="0" presId="urn:microsoft.com/office/officeart/2005/8/layout/hProcess4"/>
    <dgm:cxn modelId="{7A0DC475-C988-0442-9FF8-7C306827B0CD}" type="presParOf" srcId="{C50DE65A-6725-E24A-BA83-CEA56B9C04D6}" destId="{78C6BED9-E8FF-B048-9CB0-FF9D3BFF7CCD}" srcOrd="3" destOrd="0" presId="urn:microsoft.com/office/officeart/2005/8/layout/hProcess4"/>
    <dgm:cxn modelId="{7956B4E1-726C-784C-875A-61FCE552B7B4}" type="presParOf" srcId="{C50DE65A-6725-E24A-BA83-CEA56B9C04D6}" destId="{7AAA3323-9A02-EA4D-8D28-E88EAD520E38}" srcOrd="4" destOrd="0" presId="urn:microsoft.com/office/officeart/2005/8/layout/hProcess4"/>
    <dgm:cxn modelId="{2399F34F-9E79-7F48-A7D1-5CB934A020A5}" type="presParOf" srcId="{F3D1D057-2943-124F-9135-626FA92E854E}" destId="{1434BB4B-129C-974D-BF07-46EEB84878F5}" srcOrd="1" destOrd="0" presId="urn:microsoft.com/office/officeart/2005/8/layout/hProcess4"/>
    <dgm:cxn modelId="{166A6739-3CF3-2F4E-B49E-2552F25E9A98}" type="presParOf" srcId="{F3D1D057-2943-124F-9135-626FA92E854E}" destId="{7AC690A1-20B5-5441-8CBB-F046FA2FFD85}" srcOrd="2" destOrd="0" presId="urn:microsoft.com/office/officeart/2005/8/layout/hProcess4"/>
    <dgm:cxn modelId="{006A9E03-2C03-064C-83A3-D2B258BA703F}" type="presParOf" srcId="{7AC690A1-20B5-5441-8CBB-F046FA2FFD85}" destId="{D79D9446-5007-D740-8D75-011EEECE882B}" srcOrd="0" destOrd="0" presId="urn:microsoft.com/office/officeart/2005/8/layout/hProcess4"/>
    <dgm:cxn modelId="{779D5E1F-8B3D-8F4E-AD9C-1C5F659E0324}" type="presParOf" srcId="{7AC690A1-20B5-5441-8CBB-F046FA2FFD85}" destId="{9A87F93C-DBC7-F54C-857A-648094A618FA}" srcOrd="1" destOrd="0" presId="urn:microsoft.com/office/officeart/2005/8/layout/hProcess4"/>
    <dgm:cxn modelId="{EF47B52C-8EBD-DC4D-9CF1-F4E20171FA4D}" type="presParOf" srcId="{7AC690A1-20B5-5441-8CBB-F046FA2FFD85}" destId="{84B95CCF-431D-F348-BF3B-2307C12C813E}" srcOrd="2" destOrd="0" presId="urn:microsoft.com/office/officeart/2005/8/layout/hProcess4"/>
    <dgm:cxn modelId="{B7A019D8-D787-ED4E-BC9F-73F5D8C6B9B5}" type="presParOf" srcId="{7AC690A1-20B5-5441-8CBB-F046FA2FFD85}" destId="{FD89CB97-2CD3-9E42-B00C-373FF33634F6}" srcOrd="3" destOrd="0" presId="urn:microsoft.com/office/officeart/2005/8/layout/hProcess4"/>
    <dgm:cxn modelId="{50BBFEC8-1F3C-1349-A22A-439EF678366C}" type="presParOf" srcId="{7AC690A1-20B5-5441-8CBB-F046FA2FFD85}" destId="{377B0DF3-1363-6D45-9B96-F74BEAAABFBD}" srcOrd="4" destOrd="0" presId="urn:microsoft.com/office/officeart/2005/8/layout/hProcess4"/>
    <dgm:cxn modelId="{96BD0B88-3B86-9D4A-BCA4-F739B4DAFA58}" type="presParOf" srcId="{F3D1D057-2943-124F-9135-626FA92E854E}" destId="{4B49231D-4077-7544-990A-724F5A359C38}" srcOrd="3" destOrd="0" presId="urn:microsoft.com/office/officeart/2005/8/layout/hProcess4"/>
    <dgm:cxn modelId="{B69CD097-23BE-1D4B-BD3D-513E8A45D4BA}" type="presParOf" srcId="{F3D1D057-2943-124F-9135-626FA92E854E}" destId="{DB73C2E7-C89D-8344-A6CA-F15F8635C16E}" srcOrd="4" destOrd="0" presId="urn:microsoft.com/office/officeart/2005/8/layout/hProcess4"/>
    <dgm:cxn modelId="{FB7B2A2F-1D15-9D47-8461-EE609E9F03B5}" type="presParOf" srcId="{DB73C2E7-C89D-8344-A6CA-F15F8635C16E}" destId="{11D154EE-F86E-3744-B13E-20C49B96128E}" srcOrd="0" destOrd="0" presId="urn:microsoft.com/office/officeart/2005/8/layout/hProcess4"/>
    <dgm:cxn modelId="{C17C82B1-B555-094A-AD60-A64A055ABF02}" type="presParOf" srcId="{DB73C2E7-C89D-8344-A6CA-F15F8635C16E}" destId="{CD641A6D-9ED3-BA40-9052-1ED2B1F9B441}" srcOrd="1" destOrd="0" presId="urn:microsoft.com/office/officeart/2005/8/layout/hProcess4"/>
    <dgm:cxn modelId="{9573F35A-2A1F-1E4A-8113-A9723ADAB6E6}" type="presParOf" srcId="{DB73C2E7-C89D-8344-A6CA-F15F8635C16E}" destId="{18FF63C1-BD93-A04A-9E71-50515F407943}" srcOrd="2" destOrd="0" presId="urn:microsoft.com/office/officeart/2005/8/layout/hProcess4"/>
    <dgm:cxn modelId="{B74EA443-9D2F-F04A-98F8-3F580EF5D403}" type="presParOf" srcId="{DB73C2E7-C89D-8344-A6CA-F15F8635C16E}" destId="{F6BE8803-4819-5844-A036-C27C63CB9986}" srcOrd="3" destOrd="0" presId="urn:microsoft.com/office/officeart/2005/8/layout/hProcess4"/>
    <dgm:cxn modelId="{3982A893-A531-1B4F-973B-1573690466C9}" type="presParOf" srcId="{DB73C2E7-C89D-8344-A6CA-F15F8635C16E}" destId="{8A7CEA7C-EF37-AE43-8CFC-7AF4F7A80F9A}" srcOrd="4" destOrd="0" presId="urn:microsoft.com/office/officeart/2005/8/layout/hProcess4"/>
    <dgm:cxn modelId="{5554971E-AE2D-D74A-895A-93CC13F59DAD}" type="presParOf" srcId="{F3D1D057-2943-124F-9135-626FA92E854E}" destId="{B28F6B42-5B76-A443-9F49-EBE7B321019C}" srcOrd="5" destOrd="0" presId="urn:microsoft.com/office/officeart/2005/8/layout/hProcess4"/>
    <dgm:cxn modelId="{15AB373E-2869-D641-B8EE-265CD8C48595}" type="presParOf" srcId="{F3D1D057-2943-124F-9135-626FA92E854E}" destId="{B116E7FC-DE03-DD45-BCA2-17CD30E4611C}" srcOrd="6" destOrd="0" presId="urn:microsoft.com/office/officeart/2005/8/layout/hProcess4"/>
    <dgm:cxn modelId="{8801406F-5A27-F04B-AAFF-AD780379FB8D}" type="presParOf" srcId="{B116E7FC-DE03-DD45-BCA2-17CD30E4611C}" destId="{57D40C6A-80B3-C94B-893C-01AF3A57E369}" srcOrd="0" destOrd="0" presId="urn:microsoft.com/office/officeart/2005/8/layout/hProcess4"/>
    <dgm:cxn modelId="{2C833B5E-26A3-2D44-AFCA-5CE9AA4A68F0}" type="presParOf" srcId="{B116E7FC-DE03-DD45-BCA2-17CD30E4611C}" destId="{28A451D0-CDB0-5A4E-AF0C-D5338838DC48}" srcOrd="1" destOrd="0" presId="urn:microsoft.com/office/officeart/2005/8/layout/hProcess4"/>
    <dgm:cxn modelId="{C2FF2EF6-8A73-B54C-9F8F-EF6AFF9AAC6B}" type="presParOf" srcId="{B116E7FC-DE03-DD45-BCA2-17CD30E4611C}" destId="{D1EE6CB6-38DB-9A4D-A317-65D608BFD5BD}" srcOrd="2" destOrd="0" presId="urn:microsoft.com/office/officeart/2005/8/layout/hProcess4"/>
    <dgm:cxn modelId="{D6BE1DF2-CDCB-544D-8A7E-319CCA17FC32}" type="presParOf" srcId="{B116E7FC-DE03-DD45-BCA2-17CD30E4611C}" destId="{FE3F8F85-7025-F247-82BF-C58D79DFCFCC}" srcOrd="3" destOrd="0" presId="urn:microsoft.com/office/officeart/2005/8/layout/hProcess4"/>
    <dgm:cxn modelId="{F053EFC9-9B80-3D4C-9AD3-5C7569DBADA8}" type="presParOf" srcId="{B116E7FC-DE03-DD45-BCA2-17CD30E4611C}" destId="{1D4025CD-CE8C-E249-A289-7EEFC1A2D575}"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0241A-DF13-4241-B820-B6BB52A400C9}" type="doc">
      <dgm:prSet loTypeId="urn:microsoft.com/office/officeart/2005/8/layout/hProcess4" loCatId="process" qsTypeId="urn:microsoft.com/office/officeart/2005/8/quickstyle/simple1" qsCatId="simple" csTypeId="urn:microsoft.com/office/officeart/2005/8/colors/accent2_3" csCatId="accent2" phldr="1"/>
      <dgm:spPr/>
      <dgm:t>
        <a:bodyPr/>
        <a:lstStyle/>
        <a:p>
          <a:endParaRPr lang="en-US"/>
        </a:p>
      </dgm:t>
    </dgm:pt>
    <dgm:pt modelId="{CE164749-B124-FC41-BBFD-D2E98CC4747B}">
      <dgm:prSet phldrT="[Text]"/>
      <dgm:spPr/>
      <dgm:t>
        <a:bodyPr/>
        <a:lstStyle/>
        <a:p>
          <a:r>
            <a:rPr lang="en-US" dirty="0" smtClean="0"/>
            <a:t>Data Acquisition</a:t>
          </a:r>
          <a:endParaRPr lang="en-US" dirty="0"/>
        </a:p>
      </dgm:t>
    </dgm:pt>
    <dgm:pt modelId="{2F389792-05DF-9344-8527-8E7B865964FB}" type="parTrans" cxnId="{C3C4C799-7D00-0343-A7A5-887229D9E575}">
      <dgm:prSet/>
      <dgm:spPr/>
      <dgm:t>
        <a:bodyPr/>
        <a:lstStyle/>
        <a:p>
          <a:endParaRPr lang="en-US"/>
        </a:p>
      </dgm:t>
    </dgm:pt>
    <dgm:pt modelId="{F4AFCEFC-8BC2-9049-A6FC-94DDF3414858}" type="sibTrans" cxnId="{C3C4C799-7D00-0343-A7A5-887229D9E575}">
      <dgm:prSet/>
      <dgm:spPr/>
      <dgm:t>
        <a:bodyPr/>
        <a:lstStyle/>
        <a:p>
          <a:endParaRPr lang="en-US"/>
        </a:p>
      </dgm:t>
    </dgm:pt>
    <dgm:pt modelId="{56C3DA5D-25ED-A94D-BCC2-E0285702FEC5}" type="asst">
      <dgm:prSet phldrT="[Text]" custT="1"/>
      <dgm:spPr/>
      <dgm:t>
        <a:bodyPr/>
        <a:lstStyle/>
        <a:p>
          <a:r>
            <a:rPr lang="en-US" sz="1600" dirty="0" smtClean="0"/>
            <a:t>NASA Terra &amp; Aqua MODIS</a:t>
          </a:r>
          <a:endParaRPr lang="en-US" sz="1600" dirty="0"/>
        </a:p>
      </dgm:t>
    </dgm:pt>
    <dgm:pt modelId="{903A39A4-7F4D-264C-B817-10019264AFF8}" type="parTrans" cxnId="{64151894-C5A9-6B4F-AB6E-D11A171C94DD}">
      <dgm:prSet/>
      <dgm:spPr/>
      <dgm:t>
        <a:bodyPr/>
        <a:lstStyle/>
        <a:p>
          <a:endParaRPr lang="en-US"/>
        </a:p>
      </dgm:t>
    </dgm:pt>
    <dgm:pt modelId="{04C4C174-7886-7940-9B9C-C7865A2C7FC7}" type="sibTrans" cxnId="{64151894-C5A9-6B4F-AB6E-D11A171C94DD}">
      <dgm:prSet/>
      <dgm:spPr/>
      <dgm:t>
        <a:bodyPr/>
        <a:lstStyle/>
        <a:p>
          <a:endParaRPr lang="en-US"/>
        </a:p>
      </dgm:t>
    </dgm:pt>
    <dgm:pt modelId="{25027D59-EF63-1341-8C66-A1CB222BD9FA}">
      <dgm:prSet phldrT="[Text]" custT="1"/>
      <dgm:spPr/>
      <dgm:t>
        <a:bodyPr/>
        <a:lstStyle/>
        <a:p>
          <a:r>
            <a:rPr lang="en-US" sz="1600" dirty="0" smtClean="0"/>
            <a:t>Climate Reference Network</a:t>
          </a:r>
          <a:endParaRPr lang="en-US" sz="1600" dirty="0"/>
        </a:p>
      </dgm:t>
    </dgm:pt>
    <dgm:pt modelId="{6B4152BE-0B7C-0D4B-8F00-C690439334F5}" type="parTrans" cxnId="{1CE90DE2-AECB-A841-8535-6E527756608F}">
      <dgm:prSet/>
      <dgm:spPr/>
      <dgm:t>
        <a:bodyPr/>
        <a:lstStyle/>
        <a:p>
          <a:endParaRPr lang="en-US"/>
        </a:p>
      </dgm:t>
    </dgm:pt>
    <dgm:pt modelId="{65E8B54D-2B0F-7F49-AB76-EAF588A1BF7B}" type="sibTrans" cxnId="{1CE90DE2-AECB-A841-8535-6E527756608F}">
      <dgm:prSet/>
      <dgm:spPr/>
      <dgm:t>
        <a:bodyPr/>
        <a:lstStyle/>
        <a:p>
          <a:endParaRPr lang="en-US"/>
        </a:p>
      </dgm:t>
    </dgm:pt>
    <dgm:pt modelId="{AB1385ED-5BFE-F54F-B85F-C23BD760AADB}">
      <dgm:prSet/>
      <dgm:spPr/>
      <dgm:t>
        <a:bodyPr/>
        <a:lstStyle/>
        <a:p>
          <a:r>
            <a:rPr lang="en-US" dirty="0" smtClean="0"/>
            <a:t>Data Analysis</a:t>
          </a:r>
          <a:endParaRPr lang="en-US" dirty="0"/>
        </a:p>
      </dgm:t>
    </dgm:pt>
    <dgm:pt modelId="{E05A67A9-BB7E-2644-AF4B-68E23F332376}" type="parTrans" cxnId="{386A5638-A764-6F4F-B46F-92DE6E6A8736}">
      <dgm:prSet/>
      <dgm:spPr/>
      <dgm:t>
        <a:bodyPr/>
        <a:lstStyle/>
        <a:p>
          <a:endParaRPr lang="en-US"/>
        </a:p>
      </dgm:t>
    </dgm:pt>
    <dgm:pt modelId="{3A88E7D8-F09F-6340-AA84-5659CCE0130B}" type="sibTrans" cxnId="{386A5638-A764-6F4F-B46F-92DE6E6A8736}">
      <dgm:prSet/>
      <dgm:spPr/>
      <dgm:t>
        <a:bodyPr/>
        <a:lstStyle/>
        <a:p>
          <a:endParaRPr lang="en-US"/>
        </a:p>
      </dgm:t>
    </dgm:pt>
    <dgm:pt modelId="{5A5AB0EF-815E-6342-844C-EB866C803496}">
      <dgm:prSet/>
      <dgm:spPr/>
      <dgm:t>
        <a:bodyPr/>
        <a:lstStyle/>
        <a:p>
          <a:r>
            <a:rPr lang="en-US" dirty="0" smtClean="0"/>
            <a:t>Further Analysis</a:t>
          </a:r>
          <a:endParaRPr lang="en-US" dirty="0"/>
        </a:p>
      </dgm:t>
    </dgm:pt>
    <dgm:pt modelId="{49C393DF-9E0C-D341-BC56-96D91D6FB8FC}" type="parTrans" cxnId="{58F573C9-C2B9-3F48-82AB-D195DA836DEF}">
      <dgm:prSet/>
      <dgm:spPr/>
      <dgm:t>
        <a:bodyPr/>
        <a:lstStyle/>
        <a:p>
          <a:endParaRPr lang="en-US"/>
        </a:p>
      </dgm:t>
    </dgm:pt>
    <dgm:pt modelId="{B14B7A1A-F582-E44E-847A-D5AB4A508BF5}" type="sibTrans" cxnId="{58F573C9-C2B9-3F48-82AB-D195DA836DEF}">
      <dgm:prSet/>
      <dgm:spPr/>
      <dgm:t>
        <a:bodyPr/>
        <a:lstStyle/>
        <a:p>
          <a:endParaRPr lang="en-US"/>
        </a:p>
      </dgm:t>
    </dgm:pt>
    <dgm:pt modelId="{FF3603C4-E312-DC49-9A82-AC84D5BAF435}">
      <dgm:prSet/>
      <dgm:spPr/>
      <dgm:t>
        <a:bodyPr/>
        <a:lstStyle/>
        <a:p>
          <a:r>
            <a:rPr lang="en-US" dirty="0" smtClean="0"/>
            <a:t>End Product</a:t>
          </a:r>
          <a:endParaRPr lang="en-US" dirty="0"/>
        </a:p>
      </dgm:t>
    </dgm:pt>
    <dgm:pt modelId="{3D09686C-44BC-B847-8E26-3755A205B6BE}" type="parTrans" cxnId="{5AFEF06E-E82A-4B41-B433-C33F1F3428F3}">
      <dgm:prSet/>
      <dgm:spPr/>
      <dgm:t>
        <a:bodyPr/>
        <a:lstStyle/>
        <a:p>
          <a:endParaRPr lang="en-US"/>
        </a:p>
      </dgm:t>
    </dgm:pt>
    <dgm:pt modelId="{608D07A7-4567-B248-98AC-B5634752ED11}" type="sibTrans" cxnId="{5AFEF06E-E82A-4B41-B433-C33F1F3428F3}">
      <dgm:prSet/>
      <dgm:spPr/>
      <dgm:t>
        <a:bodyPr/>
        <a:lstStyle/>
        <a:p>
          <a:endParaRPr lang="en-US"/>
        </a:p>
      </dgm:t>
    </dgm:pt>
    <dgm:pt modelId="{5BD20217-4095-234C-9CEA-CAF05E41D19E}">
      <dgm:prSet custT="1"/>
      <dgm:spPr/>
      <dgm:t>
        <a:bodyPr/>
        <a:lstStyle/>
        <a:p>
          <a:r>
            <a:rPr lang="en-US" sz="1600" baseline="0" dirty="0" smtClean="0"/>
            <a:t>Extract LST values from MODIS at 4 overpass times per day</a:t>
          </a:r>
          <a:endParaRPr lang="en-US" sz="1600" dirty="0"/>
        </a:p>
      </dgm:t>
    </dgm:pt>
    <dgm:pt modelId="{0150ABF0-AF31-2249-939D-804B216A9E39}" type="parTrans" cxnId="{DB00BD7A-713E-6742-B553-A1A23B4162E9}">
      <dgm:prSet/>
      <dgm:spPr/>
      <dgm:t>
        <a:bodyPr/>
        <a:lstStyle/>
        <a:p>
          <a:endParaRPr lang="en-US"/>
        </a:p>
      </dgm:t>
    </dgm:pt>
    <dgm:pt modelId="{BEC1F031-318F-2A4E-B95A-0FFB6D8341F6}" type="sibTrans" cxnId="{DB00BD7A-713E-6742-B553-A1A23B4162E9}">
      <dgm:prSet/>
      <dgm:spPr/>
      <dgm:t>
        <a:bodyPr/>
        <a:lstStyle/>
        <a:p>
          <a:endParaRPr lang="en-US"/>
        </a:p>
      </dgm:t>
    </dgm:pt>
    <dgm:pt modelId="{35F22E73-AC94-F14E-9B6A-FC3872182719}">
      <dgm:prSet custT="1"/>
      <dgm:spPr/>
      <dgm:t>
        <a:bodyPr/>
        <a:lstStyle/>
        <a:p>
          <a:r>
            <a:rPr lang="en-US" sz="1600" dirty="0" smtClean="0"/>
            <a:t>Create degree day maps for cooling, heating, and growing degree days</a:t>
          </a:r>
          <a:endParaRPr lang="en-US" sz="1600" dirty="0"/>
        </a:p>
      </dgm:t>
    </dgm:pt>
    <dgm:pt modelId="{450D5376-D443-7F44-B348-F8DE8FFCB5D4}" type="parTrans" cxnId="{F07C635E-31AC-AE4A-9780-593E96BE9C41}">
      <dgm:prSet/>
      <dgm:spPr/>
      <dgm:t>
        <a:bodyPr/>
        <a:lstStyle/>
        <a:p>
          <a:endParaRPr lang="en-US"/>
        </a:p>
      </dgm:t>
    </dgm:pt>
    <dgm:pt modelId="{8EEE87CB-DA35-D544-B72B-4DE65703DFD6}" type="sibTrans" cxnId="{F07C635E-31AC-AE4A-9780-593E96BE9C41}">
      <dgm:prSet/>
      <dgm:spPr/>
      <dgm:t>
        <a:bodyPr/>
        <a:lstStyle/>
        <a:p>
          <a:endParaRPr lang="en-US"/>
        </a:p>
      </dgm:t>
    </dgm:pt>
    <dgm:pt modelId="{747017D4-8237-D043-B92C-AE683085047A}">
      <dgm:prSet custT="1"/>
      <dgm:spPr/>
      <dgm:t>
        <a:bodyPr/>
        <a:lstStyle/>
        <a:p>
          <a:r>
            <a:rPr lang="en-US" sz="1600" dirty="0" smtClean="0">
              <a:solidFill>
                <a:schemeClr val="tx1"/>
              </a:solidFill>
            </a:rPr>
            <a:t>Fill gaps using an annual cycle from algorithm</a:t>
          </a:r>
          <a:endParaRPr lang="en-US" sz="1600" dirty="0">
            <a:solidFill>
              <a:schemeClr val="tx1"/>
            </a:solidFill>
          </a:endParaRPr>
        </a:p>
      </dgm:t>
    </dgm:pt>
    <dgm:pt modelId="{12CD9D5D-3EB2-6B48-982A-FCA2D93B2E12}" type="parTrans" cxnId="{B773E408-45AF-A44D-8499-43BAEF396D04}">
      <dgm:prSet/>
      <dgm:spPr/>
      <dgm:t>
        <a:bodyPr/>
        <a:lstStyle/>
        <a:p>
          <a:endParaRPr lang="en-US"/>
        </a:p>
      </dgm:t>
    </dgm:pt>
    <dgm:pt modelId="{BDAD2C03-294C-E942-BC6A-C74CA95EB741}" type="sibTrans" cxnId="{B773E408-45AF-A44D-8499-43BAEF396D04}">
      <dgm:prSet/>
      <dgm:spPr/>
      <dgm:t>
        <a:bodyPr/>
        <a:lstStyle/>
        <a:p>
          <a:endParaRPr lang="en-US"/>
        </a:p>
      </dgm:t>
    </dgm:pt>
    <dgm:pt modelId="{B3007FE7-7954-904B-939B-A3E6D5220196}">
      <dgm:prSet custT="1"/>
      <dgm:spPr/>
      <dgm:t>
        <a:bodyPr/>
        <a:lstStyle/>
        <a:p>
          <a:r>
            <a:rPr lang="en-US" sz="1600" dirty="0" smtClean="0">
              <a:solidFill>
                <a:schemeClr val="tx1"/>
              </a:solidFill>
            </a:rPr>
            <a:t>Calibrate</a:t>
          </a:r>
          <a:r>
            <a:rPr lang="en-US" sz="1600" baseline="0" dirty="0" smtClean="0">
              <a:solidFill>
                <a:schemeClr val="tx1"/>
              </a:solidFill>
            </a:rPr>
            <a:t> LST using CRN</a:t>
          </a:r>
          <a:endParaRPr lang="en-US" sz="1600" dirty="0">
            <a:solidFill>
              <a:schemeClr val="tx1"/>
            </a:solidFill>
          </a:endParaRPr>
        </a:p>
      </dgm:t>
    </dgm:pt>
    <dgm:pt modelId="{BB4825F8-A8D2-6146-8FFB-E20261D6E611}" type="parTrans" cxnId="{1199511E-C95F-144B-83BE-1D1D26D55A09}">
      <dgm:prSet/>
      <dgm:spPr/>
      <dgm:t>
        <a:bodyPr/>
        <a:lstStyle/>
        <a:p>
          <a:endParaRPr lang="en-US"/>
        </a:p>
      </dgm:t>
    </dgm:pt>
    <dgm:pt modelId="{7DD40461-D787-854D-804A-3E1DEEAE602C}" type="sibTrans" cxnId="{1199511E-C95F-144B-83BE-1D1D26D55A09}">
      <dgm:prSet/>
      <dgm:spPr/>
      <dgm:t>
        <a:bodyPr/>
        <a:lstStyle/>
        <a:p>
          <a:endParaRPr lang="en-US"/>
        </a:p>
      </dgm:t>
    </dgm:pt>
    <dgm:pt modelId="{5678E620-B9CE-3C4D-A460-4DD4EC29536D}" type="pres">
      <dgm:prSet presAssocID="{0B70241A-DF13-4241-B820-B6BB52A400C9}" presName="Name0" presStyleCnt="0">
        <dgm:presLayoutVars>
          <dgm:dir/>
          <dgm:animLvl val="lvl"/>
          <dgm:resizeHandles val="exact"/>
        </dgm:presLayoutVars>
      </dgm:prSet>
      <dgm:spPr/>
      <dgm:t>
        <a:bodyPr/>
        <a:lstStyle/>
        <a:p>
          <a:endParaRPr lang="en-US"/>
        </a:p>
      </dgm:t>
    </dgm:pt>
    <dgm:pt modelId="{DA55AE11-B5C1-784F-A8B3-46C529549B13}" type="pres">
      <dgm:prSet presAssocID="{0B70241A-DF13-4241-B820-B6BB52A400C9}" presName="tSp" presStyleCnt="0"/>
      <dgm:spPr/>
      <dgm:t>
        <a:bodyPr/>
        <a:lstStyle/>
        <a:p>
          <a:endParaRPr lang="en-US"/>
        </a:p>
      </dgm:t>
    </dgm:pt>
    <dgm:pt modelId="{367A0F9E-C073-FD42-8DE0-92ED43F00BFC}" type="pres">
      <dgm:prSet presAssocID="{0B70241A-DF13-4241-B820-B6BB52A400C9}" presName="bSp" presStyleCnt="0"/>
      <dgm:spPr/>
      <dgm:t>
        <a:bodyPr/>
        <a:lstStyle/>
        <a:p>
          <a:endParaRPr lang="en-US"/>
        </a:p>
      </dgm:t>
    </dgm:pt>
    <dgm:pt modelId="{4D3B6359-D428-8F48-B6E8-618A100327B8}" type="pres">
      <dgm:prSet presAssocID="{0B70241A-DF13-4241-B820-B6BB52A400C9}" presName="process" presStyleCnt="0"/>
      <dgm:spPr/>
      <dgm:t>
        <a:bodyPr/>
        <a:lstStyle/>
        <a:p>
          <a:endParaRPr lang="en-US"/>
        </a:p>
      </dgm:t>
    </dgm:pt>
    <dgm:pt modelId="{033E4612-E5FB-CA4C-A54A-367ED76A5467}" type="pres">
      <dgm:prSet presAssocID="{CE164749-B124-FC41-BBFD-D2E98CC4747B}" presName="composite1" presStyleCnt="0"/>
      <dgm:spPr/>
      <dgm:t>
        <a:bodyPr/>
        <a:lstStyle/>
        <a:p>
          <a:endParaRPr lang="en-US"/>
        </a:p>
      </dgm:t>
    </dgm:pt>
    <dgm:pt modelId="{37096A0A-376A-9442-ABCE-133B36CE026A}" type="pres">
      <dgm:prSet presAssocID="{CE164749-B124-FC41-BBFD-D2E98CC4747B}" presName="dummyNode1" presStyleLbl="node1" presStyleIdx="0" presStyleCnt="4"/>
      <dgm:spPr/>
      <dgm:t>
        <a:bodyPr/>
        <a:lstStyle/>
        <a:p>
          <a:endParaRPr lang="en-US"/>
        </a:p>
      </dgm:t>
    </dgm:pt>
    <dgm:pt modelId="{FE4ADE71-FC0A-5245-86C5-BEC9F2CC627C}" type="pres">
      <dgm:prSet presAssocID="{CE164749-B124-FC41-BBFD-D2E98CC4747B}" presName="childNode1" presStyleLbl="bgAcc1" presStyleIdx="0" presStyleCnt="4">
        <dgm:presLayoutVars>
          <dgm:bulletEnabled val="1"/>
        </dgm:presLayoutVars>
      </dgm:prSet>
      <dgm:spPr/>
      <dgm:t>
        <a:bodyPr/>
        <a:lstStyle/>
        <a:p>
          <a:endParaRPr lang="en-US"/>
        </a:p>
      </dgm:t>
    </dgm:pt>
    <dgm:pt modelId="{B49761C0-9375-0448-ADCB-1E73203A369F}" type="pres">
      <dgm:prSet presAssocID="{CE164749-B124-FC41-BBFD-D2E98CC4747B}" presName="childNode1tx" presStyleLbl="bgAcc1" presStyleIdx="0" presStyleCnt="4">
        <dgm:presLayoutVars>
          <dgm:bulletEnabled val="1"/>
        </dgm:presLayoutVars>
      </dgm:prSet>
      <dgm:spPr/>
      <dgm:t>
        <a:bodyPr/>
        <a:lstStyle/>
        <a:p>
          <a:endParaRPr lang="en-US"/>
        </a:p>
      </dgm:t>
    </dgm:pt>
    <dgm:pt modelId="{FA3FE526-ADB1-BD4B-AAD2-C5F5B714FDB0}" type="pres">
      <dgm:prSet presAssocID="{CE164749-B124-FC41-BBFD-D2E98CC4747B}" presName="parentNode1" presStyleLbl="node1" presStyleIdx="0" presStyleCnt="4">
        <dgm:presLayoutVars>
          <dgm:chMax val="1"/>
          <dgm:bulletEnabled val="1"/>
        </dgm:presLayoutVars>
      </dgm:prSet>
      <dgm:spPr/>
      <dgm:t>
        <a:bodyPr/>
        <a:lstStyle/>
        <a:p>
          <a:endParaRPr lang="en-US"/>
        </a:p>
      </dgm:t>
    </dgm:pt>
    <dgm:pt modelId="{C6A76708-10D4-4946-AFAB-E87A728670F2}" type="pres">
      <dgm:prSet presAssocID="{CE164749-B124-FC41-BBFD-D2E98CC4747B}" presName="connSite1" presStyleCnt="0"/>
      <dgm:spPr/>
      <dgm:t>
        <a:bodyPr/>
        <a:lstStyle/>
        <a:p>
          <a:endParaRPr lang="en-US"/>
        </a:p>
      </dgm:t>
    </dgm:pt>
    <dgm:pt modelId="{FF4CC717-F785-0444-B5AA-762118B6F9D6}" type="pres">
      <dgm:prSet presAssocID="{F4AFCEFC-8BC2-9049-A6FC-94DDF3414858}" presName="Name9" presStyleLbl="sibTrans2D1" presStyleIdx="0" presStyleCnt="3"/>
      <dgm:spPr/>
      <dgm:t>
        <a:bodyPr/>
        <a:lstStyle/>
        <a:p>
          <a:endParaRPr lang="en-US"/>
        </a:p>
      </dgm:t>
    </dgm:pt>
    <dgm:pt modelId="{D545F786-F86E-B24D-9224-A7CE82350295}" type="pres">
      <dgm:prSet presAssocID="{AB1385ED-5BFE-F54F-B85F-C23BD760AADB}" presName="composite2" presStyleCnt="0"/>
      <dgm:spPr/>
      <dgm:t>
        <a:bodyPr/>
        <a:lstStyle/>
        <a:p>
          <a:endParaRPr lang="en-US"/>
        </a:p>
      </dgm:t>
    </dgm:pt>
    <dgm:pt modelId="{FE8D69A1-72FA-A14E-BE48-93B81404AEAF}" type="pres">
      <dgm:prSet presAssocID="{AB1385ED-5BFE-F54F-B85F-C23BD760AADB}" presName="dummyNode2" presStyleLbl="node1" presStyleIdx="0" presStyleCnt="4"/>
      <dgm:spPr/>
      <dgm:t>
        <a:bodyPr/>
        <a:lstStyle/>
        <a:p>
          <a:endParaRPr lang="en-US"/>
        </a:p>
      </dgm:t>
    </dgm:pt>
    <dgm:pt modelId="{88A55494-14AD-184C-A9DE-FB1BABA787CE}" type="pres">
      <dgm:prSet presAssocID="{AB1385ED-5BFE-F54F-B85F-C23BD760AADB}" presName="childNode2" presStyleLbl="bgAcc1" presStyleIdx="1" presStyleCnt="4">
        <dgm:presLayoutVars>
          <dgm:bulletEnabled val="1"/>
        </dgm:presLayoutVars>
      </dgm:prSet>
      <dgm:spPr/>
      <dgm:t>
        <a:bodyPr/>
        <a:lstStyle/>
        <a:p>
          <a:endParaRPr lang="en-US"/>
        </a:p>
      </dgm:t>
    </dgm:pt>
    <dgm:pt modelId="{1EF80F74-A208-EE43-883E-D3F2C947AD50}" type="pres">
      <dgm:prSet presAssocID="{AB1385ED-5BFE-F54F-B85F-C23BD760AADB}" presName="childNode2tx" presStyleLbl="bgAcc1" presStyleIdx="1" presStyleCnt="4">
        <dgm:presLayoutVars>
          <dgm:bulletEnabled val="1"/>
        </dgm:presLayoutVars>
      </dgm:prSet>
      <dgm:spPr/>
      <dgm:t>
        <a:bodyPr/>
        <a:lstStyle/>
        <a:p>
          <a:endParaRPr lang="en-US"/>
        </a:p>
      </dgm:t>
    </dgm:pt>
    <dgm:pt modelId="{7EE9819E-C8F4-2343-8A2A-FE5FF4FFE03C}" type="pres">
      <dgm:prSet presAssocID="{AB1385ED-5BFE-F54F-B85F-C23BD760AADB}" presName="parentNode2" presStyleLbl="node1" presStyleIdx="1" presStyleCnt="4">
        <dgm:presLayoutVars>
          <dgm:chMax val="0"/>
          <dgm:bulletEnabled val="1"/>
        </dgm:presLayoutVars>
      </dgm:prSet>
      <dgm:spPr/>
      <dgm:t>
        <a:bodyPr/>
        <a:lstStyle/>
        <a:p>
          <a:endParaRPr lang="en-US"/>
        </a:p>
      </dgm:t>
    </dgm:pt>
    <dgm:pt modelId="{81B09A52-658F-3E42-B084-C5A9902196A3}" type="pres">
      <dgm:prSet presAssocID="{AB1385ED-5BFE-F54F-B85F-C23BD760AADB}" presName="connSite2" presStyleCnt="0"/>
      <dgm:spPr/>
      <dgm:t>
        <a:bodyPr/>
        <a:lstStyle/>
        <a:p>
          <a:endParaRPr lang="en-US"/>
        </a:p>
      </dgm:t>
    </dgm:pt>
    <dgm:pt modelId="{75659A00-2560-2C48-A31F-02D5AD06BCA6}" type="pres">
      <dgm:prSet presAssocID="{3A88E7D8-F09F-6340-AA84-5659CCE0130B}" presName="Name18" presStyleLbl="sibTrans2D1" presStyleIdx="1" presStyleCnt="3"/>
      <dgm:spPr/>
      <dgm:t>
        <a:bodyPr/>
        <a:lstStyle/>
        <a:p>
          <a:endParaRPr lang="en-US"/>
        </a:p>
      </dgm:t>
    </dgm:pt>
    <dgm:pt modelId="{D888C060-4D78-AE49-A490-C2EBAC387186}" type="pres">
      <dgm:prSet presAssocID="{5A5AB0EF-815E-6342-844C-EB866C803496}" presName="composite1" presStyleCnt="0"/>
      <dgm:spPr/>
      <dgm:t>
        <a:bodyPr/>
        <a:lstStyle/>
        <a:p>
          <a:endParaRPr lang="en-US"/>
        </a:p>
      </dgm:t>
    </dgm:pt>
    <dgm:pt modelId="{FAB8A743-0B1A-4E44-9561-00D8B196BA35}" type="pres">
      <dgm:prSet presAssocID="{5A5AB0EF-815E-6342-844C-EB866C803496}" presName="dummyNode1" presStyleLbl="node1" presStyleIdx="1" presStyleCnt="4"/>
      <dgm:spPr/>
      <dgm:t>
        <a:bodyPr/>
        <a:lstStyle/>
        <a:p>
          <a:endParaRPr lang="en-US"/>
        </a:p>
      </dgm:t>
    </dgm:pt>
    <dgm:pt modelId="{7A507DA8-E1DA-204A-8B2F-E1C29DE18B9F}" type="pres">
      <dgm:prSet presAssocID="{5A5AB0EF-815E-6342-844C-EB866C803496}" presName="childNode1" presStyleLbl="bgAcc1" presStyleIdx="2" presStyleCnt="4">
        <dgm:presLayoutVars>
          <dgm:bulletEnabled val="1"/>
        </dgm:presLayoutVars>
      </dgm:prSet>
      <dgm:spPr/>
      <dgm:t>
        <a:bodyPr/>
        <a:lstStyle/>
        <a:p>
          <a:endParaRPr lang="en-US"/>
        </a:p>
      </dgm:t>
    </dgm:pt>
    <dgm:pt modelId="{E43698B2-BEC0-DF49-85B6-19D47D1ABF4B}" type="pres">
      <dgm:prSet presAssocID="{5A5AB0EF-815E-6342-844C-EB866C803496}" presName="childNode1tx" presStyleLbl="bgAcc1" presStyleIdx="2" presStyleCnt="4">
        <dgm:presLayoutVars>
          <dgm:bulletEnabled val="1"/>
        </dgm:presLayoutVars>
      </dgm:prSet>
      <dgm:spPr/>
      <dgm:t>
        <a:bodyPr/>
        <a:lstStyle/>
        <a:p>
          <a:endParaRPr lang="en-US"/>
        </a:p>
      </dgm:t>
    </dgm:pt>
    <dgm:pt modelId="{167F3FE5-3EC4-7E45-8DAA-998E1B014F70}" type="pres">
      <dgm:prSet presAssocID="{5A5AB0EF-815E-6342-844C-EB866C803496}" presName="parentNode1" presStyleLbl="node1" presStyleIdx="2" presStyleCnt="4">
        <dgm:presLayoutVars>
          <dgm:chMax val="1"/>
          <dgm:bulletEnabled val="1"/>
        </dgm:presLayoutVars>
      </dgm:prSet>
      <dgm:spPr/>
      <dgm:t>
        <a:bodyPr/>
        <a:lstStyle/>
        <a:p>
          <a:endParaRPr lang="en-US"/>
        </a:p>
      </dgm:t>
    </dgm:pt>
    <dgm:pt modelId="{210DF06E-47D0-7441-82A0-A99C77D165C6}" type="pres">
      <dgm:prSet presAssocID="{5A5AB0EF-815E-6342-844C-EB866C803496}" presName="connSite1" presStyleCnt="0"/>
      <dgm:spPr/>
      <dgm:t>
        <a:bodyPr/>
        <a:lstStyle/>
        <a:p>
          <a:endParaRPr lang="en-US"/>
        </a:p>
      </dgm:t>
    </dgm:pt>
    <dgm:pt modelId="{234BCAA2-3A81-5A4E-BBB1-17928DDB0E90}" type="pres">
      <dgm:prSet presAssocID="{B14B7A1A-F582-E44E-847A-D5AB4A508BF5}" presName="Name9" presStyleLbl="sibTrans2D1" presStyleIdx="2" presStyleCnt="3"/>
      <dgm:spPr/>
      <dgm:t>
        <a:bodyPr/>
        <a:lstStyle/>
        <a:p>
          <a:endParaRPr lang="en-US"/>
        </a:p>
      </dgm:t>
    </dgm:pt>
    <dgm:pt modelId="{07D9E413-7862-0F40-9923-5D38140BEFA7}" type="pres">
      <dgm:prSet presAssocID="{FF3603C4-E312-DC49-9A82-AC84D5BAF435}" presName="composite2" presStyleCnt="0"/>
      <dgm:spPr/>
      <dgm:t>
        <a:bodyPr/>
        <a:lstStyle/>
        <a:p>
          <a:endParaRPr lang="en-US"/>
        </a:p>
      </dgm:t>
    </dgm:pt>
    <dgm:pt modelId="{A264A2AD-F121-3642-8982-28D768A1FB5C}" type="pres">
      <dgm:prSet presAssocID="{FF3603C4-E312-DC49-9A82-AC84D5BAF435}" presName="dummyNode2" presStyleLbl="node1" presStyleIdx="2" presStyleCnt="4"/>
      <dgm:spPr/>
      <dgm:t>
        <a:bodyPr/>
        <a:lstStyle/>
        <a:p>
          <a:endParaRPr lang="en-US"/>
        </a:p>
      </dgm:t>
    </dgm:pt>
    <dgm:pt modelId="{DE3A2F3F-756E-1048-AF7F-35BC0EBF8ACC}" type="pres">
      <dgm:prSet presAssocID="{FF3603C4-E312-DC49-9A82-AC84D5BAF435}" presName="childNode2" presStyleLbl="bgAcc1" presStyleIdx="3" presStyleCnt="4">
        <dgm:presLayoutVars>
          <dgm:bulletEnabled val="1"/>
        </dgm:presLayoutVars>
      </dgm:prSet>
      <dgm:spPr/>
      <dgm:t>
        <a:bodyPr/>
        <a:lstStyle/>
        <a:p>
          <a:endParaRPr lang="en-US"/>
        </a:p>
      </dgm:t>
    </dgm:pt>
    <dgm:pt modelId="{63DE6E25-D4B7-1549-8EC0-1762D8BF43AE}" type="pres">
      <dgm:prSet presAssocID="{FF3603C4-E312-DC49-9A82-AC84D5BAF435}" presName="childNode2tx" presStyleLbl="bgAcc1" presStyleIdx="3" presStyleCnt="4">
        <dgm:presLayoutVars>
          <dgm:bulletEnabled val="1"/>
        </dgm:presLayoutVars>
      </dgm:prSet>
      <dgm:spPr/>
      <dgm:t>
        <a:bodyPr/>
        <a:lstStyle/>
        <a:p>
          <a:endParaRPr lang="en-US"/>
        </a:p>
      </dgm:t>
    </dgm:pt>
    <dgm:pt modelId="{AB3B6C7F-3779-214A-8A7D-F35887692BC6}" type="pres">
      <dgm:prSet presAssocID="{FF3603C4-E312-DC49-9A82-AC84D5BAF435}" presName="parentNode2" presStyleLbl="node1" presStyleIdx="3" presStyleCnt="4">
        <dgm:presLayoutVars>
          <dgm:chMax val="0"/>
          <dgm:bulletEnabled val="1"/>
        </dgm:presLayoutVars>
      </dgm:prSet>
      <dgm:spPr/>
      <dgm:t>
        <a:bodyPr/>
        <a:lstStyle/>
        <a:p>
          <a:endParaRPr lang="en-US"/>
        </a:p>
      </dgm:t>
    </dgm:pt>
    <dgm:pt modelId="{264F9B21-1116-D647-971A-0AD77C17814C}" type="pres">
      <dgm:prSet presAssocID="{FF3603C4-E312-DC49-9A82-AC84D5BAF435}" presName="connSite2" presStyleCnt="0"/>
      <dgm:spPr/>
      <dgm:t>
        <a:bodyPr/>
        <a:lstStyle/>
        <a:p>
          <a:endParaRPr lang="en-US"/>
        </a:p>
      </dgm:t>
    </dgm:pt>
  </dgm:ptLst>
  <dgm:cxnLst>
    <dgm:cxn modelId="{6FF358A5-DFAE-D745-8091-00C2BE3D300C}" type="presOf" srcId="{CE164749-B124-FC41-BBFD-D2E98CC4747B}" destId="{FA3FE526-ADB1-BD4B-AAD2-C5F5B714FDB0}" srcOrd="0" destOrd="0" presId="urn:microsoft.com/office/officeart/2005/8/layout/hProcess4"/>
    <dgm:cxn modelId="{1199511E-C95F-144B-83BE-1D1D26D55A09}" srcId="{5A5AB0EF-815E-6342-844C-EB866C803496}" destId="{B3007FE7-7954-904B-939B-A3E6D5220196}" srcOrd="1" destOrd="0" parTransId="{BB4825F8-A8D2-6146-8FFB-E20261D6E611}" sibTransId="{7DD40461-D787-854D-804A-3E1DEEAE602C}"/>
    <dgm:cxn modelId="{B773E408-45AF-A44D-8499-43BAEF396D04}" srcId="{5A5AB0EF-815E-6342-844C-EB866C803496}" destId="{747017D4-8237-D043-B92C-AE683085047A}" srcOrd="0" destOrd="0" parTransId="{12CD9D5D-3EB2-6B48-982A-FCA2D93B2E12}" sibTransId="{BDAD2C03-294C-E942-BC6A-C74CA95EB741}"/>
    <dgm:cxn modelId="{EE9B131C-3C9E-F840-B4EE-499BFD857956}" type="presOf" srcId="{25027D59-EF63-1341-8C66-A1CB222BD9FA}" destId="{FE4ADE71-FC0A-5245-86C5-BEC9F2CC627C}" srcOrd="0" destOrd="1" presId="urn:microsoft.com/office/officeart/2005/8/layout/hProcess4"/>
    <dgm:cxn modelId="{863670F8-4E38-C745-B7AA-C2E47D4923E1}" type="presOf" srcId="{25027D59-EF63-1341-8C66-A1CB222BD9FA}" destId="{B49761C0-9375-0448-ADCB-1E73203A369F}" srcOrd="1" destOrd="1" presId="urn:microsoft.com/office/officeart/2005/8/layout/hProcess4"/>
    <dgm:cxn modelId="{F07C635E-31AC-AE4A-9780-593E96BE9C41}" srcId="{FF3603C4-E312-DC49-9A82-AC84D5BAF435}" destId="{35F22E73-AC94-F14E-9B6A-FC3872182719}" srcOrd="0" destOrd="0" parTransId="{450D5376-D443-7F44-B348-F8DE8FFCB5D4}" sibTransId="{8EEE87CB-DA35-D544-B72B-4DE65703DFD6}"/>
    <dgm:cxn modelId="{C2B51B46-2773-CE47-9619-BED4B3C28242}" type="presOf" srcId="{747017D4-8237-D043-B92C-AE683085047A}" destId="{7A507DA8-E1DA-204A-8B2F-E1C29DE18B9F}" srcOrd="0" destOrd="0" presId="urn:microsoft.com/office/officeart/2005/8/layout/hProcess4"/>
    <dgm:cxn modelId="{58F573C9-C2B9-3F48-82AB-D195DA836DEF}" srcId="{0B70241A-DF13-4241-B820-B6BB52A400C9}" destId="{5A5AB0EF-815E-6342-844C-EB866C803496}" srcOrd="2" destOrd="0" parTransId="{49C393DF-9E0C-D341-BC56-96D91D6FB8FC}" sibTransId="{B14B7A1A-F582-E44E-847A-D5AB4A508BF5}"/>
    <dgm:cxn modelId="{652F92FC-A799-2949-B083-5FBC539679D6}" type="presOf" srcId="{5A5AB0EF-815E-6342-844C-EB866C803496}" destId="{167F3FE5-3EC4-7E45-8DAA-998E1B014F70}" srcOrd="0" destOrd="0" presId="urn:microsoft.com/office/officeart/2005/8/layout/hProcess4"/>
    <dgm:cxn modelId="{DB00BD7A-713E-6742-B553-A1A23B4162E9}" srcId="{AB1385ED-5BFE-F54F-B85F-C23BD760AADB}" destId="{5BD20217-4095-234C-9CEA-CAF05E41D19E}" srcOrd="0" destOrd="0" parTransId="{0150ABF0-AF31-2249-939D-804B216A9E39}" sibTransId="{BEC1F031-318F-2A4E-B95A-0FFB6D8341F6}"/>
    <dgm:cxn modelId="{994EBF00-D346-3441-A6A5-6592E1033A7E}" type="presOf" srcId="{5BD20217-4095-234C-9CEA-CAF05E41D19E}" destId="{88A55494-14AD-184C-A9DE-FB1BABA787CE}" srcOrd="0" destOrd="0" presId="urn:microsoft.com/office/officeart/2005/8/layout/hProcess4"/>
    <dgm:cxn modelId="{1232F19E-A6F5-F147-955A-F9BD5C0B5C2B}" type="presOf" srcId="{56C3DA5D-25ED-A94D-BCC2-E0285702FEC5}" destId="{FE4ADE71-FC0A-5245-86C5-BEC9F2CC627C}" srcOrd="0" destOrd="0" presId="urn:microsoft.com/office/officeart/2005/8/layout/hProcess4"/>
    <dgm:cxn modelId="{28C1C5A0-F305-D84B-B50C-DF9A9BA58B6A}" type="presOf" srcId="{B14B7A1A-F582-E44E-847A-D5AB4A508BF5}" destId="{234BCAA2-3A81-5A4E-BBB1-17928DDB0E90}" srcOrd="0" destOrd="0" presId="urn:microsoft.com/office/officeart/2005/8/layout/hProcess4"/>
    <dgm:cxn modelId="{3DFAF8A3-E77D-C441-8176-1947DDD25659}" type="presOf" srcId="{0B70241A-DF13-4241-B820-B6BB52A400C9}" destId="{5678E620-B9CE-3C4D-A460-4DD4EC29536D}" srcOrd="0" destOrd="0" presId="urn:microsoft.com/office/officeart/2005/8/layout/hProcess4"/>
    <dgm:cxn modelId="{C7E9EC56-280D-DC4A-85DE-84F278D22ADC}" type="presOf" srcId="{B3007FE7-7954-904B-939B-A3E6D5220196}" destId="{E43698B2-BEC0-DF49-85B6-19D47D1ABF4B}" srcOrd="1" destOrd="1" presId="urn:microsoft.com/office/officeart/2005/8/layout/hProcess4"/>
    <dgm:cxn modelId="{4182A41E-27AE-1D44-994E-255DE3676912}" type="presOf" srcId="{FF3603C4-E312-DC49-9A82-AC84D5BAF435}" destId="{AB3B6C7F-3779-214A-8A7D-F35887692BC6}" srcOrd="0" destOrd="0" presId="urn:microsoft.com/office/officeart/2005/8/layout/hProcess4"/>
    <dgm:cxn modelId="{44F37C0E-07A6-D145-9776-274A6B3486F4}" type="presOf" srcId="{3A88E7D8-F09F-6340-AA84-5659CCE0130B}" destId="{75659A00-2560-2C48-A31F-02D5AD06BCA6}" srcOrd="0" destOrd="0" presId="urn:microsoft.com/office/officeart/2005/8/layout/hProcess4"/>
    <dgm:cxn modelId="{C320E1DA-326A-BA47-B320-F46B4F1C0600}" type="presOf" srcId="{747017D4-8237-D043-B92C-AE683085047A}" destId="{E43698B2-BEC0-DF49-85B6-19D47D1ABF4B}" srcOrd="1" destOrd="0" presId="urn:microsoft.com/office/officeart/2005/8/layout/hProcess4"/>
    <dgm:cxn modelId="{2D1F3B85-DAE2-304E-9A79-BD18E7E7815F}" type="presOf" srcId="{AB1385ED-5BFE-F54F-B85F-C23BD760AADB}" destId="{7EE9819E-C8F4-2343-8A2A-FE5FF4FFE03C}" srcOrd="0" destOrd="0" presId="urn:microsoft.com/office/officeart/2005/8/layout/hProcess4"/>
    <dgm:cxn modelId="{7A7A77F2-3AC9-2A45-B9E1-340351F1C84D}" type="presOf" srcId="{35F22E73-AC94-F14E-9B6A-FC3872182719}" destId="{DE3A2F3F-756E-1048-AF7F-35BC0EBF8ACC}" srcOrd="0" destOrd="0" presId="urn:microsoft.com/office/officeart/2005/8/layout/hProcess4"/>
    <dgm:cxn modelId="{A6F4597F-4F00-494B-94C6-CE4536B731DA}" type="presOf" srcId="{5BD20217-4095-234C-9CEA-CAF05E41D19E}" destId="{1EF80F74-A208-EE43-883E-D3F2C947AD50}" srcOrd="1" destOrd="0" presId="urn:microsoft.com/office/officeart/2005/8/layout/hProcess4"/>
    <dgm:cxn modelId="{88F13673-F8B2-BB4E-8E2A-B16BE40A842F}" type="presOf" srcId="{F4AFCEFC-8BC2-9049-A6FC-94DDF3414858}" destId="{FF4CC717-F785-0444-B5AA-762118B6F9D6}" srcOrd="0" destOrd="0" presId="urn:microsoft.com/office/officeart/2005/8/layout/hProcess4"/>
    <dgm:cxn modelId="{A0A7E633-C7AF-0846-A627-AA6360B8AFBA}" type="presOf" srcId="{56C3DA5D-25ED-A94D-BCC2-E0285702FEC5}" destId="{B49761C0-9375-0448-ADCB-1E73203A369F}" srcOrd="1" destOrd="0" presId="urn:microsoft.com/office/officeart/2005/8/layout/hProcess4"/>
    <dgm:cxn modelId="{1CE90DE2-AECB-A841-8535-6E527756608F}" srcId="{CE164749-B124-FC41-BBFD-D2E98CC4747B}" destId="{25027D59-EF63-1341-8C66-A1CB222BD9FA}" srcOrd="1" destOrd="0" parTransId="{6B4152BE-0B7C-0D4B-8F00-C690439334F5}" sibTransId="{65E8B54D-2B0F-7F49-AB76-EAF588A1BF7B}"/>
    <dgm:cxn modelId="{D322DC97-EE95-DE47-99BB-837BEDE43359}" type="presOf" srcId="{35F22E73-AC94-F14E-9B6A-FC3872182719}" destId="{63DE6E25-D4B7-1549-8EC0-1762D8BF43AE}" srcOrd="1" destOrd="0" presId="urn:microsoft.com/office/officeart/2005/8/layout/hProcess4"/>
    <dgm:cxn modelId="{5CBE1A31-0F04-E042-917B-DEDCACE9A99E}" type="presOf" srcId="{B3007FE7-7954-904B-939B-A3E6D5220196}" destId="{7A507DA8-E1DA-204A-8B2F-E1C29DE18B9F}" srcOrd="0" destOrd="1" presId="urn:microsoft.com/office/officeart/2005/8/layout/hProcess4"/>
    <dgm:cxn modelId="{386A5638-A764-6F4F-B46F-92DE6E6A8736}" srcId="{0B70241A-DF13-4241-B820-B6BB52A400C9}" destId="{AB1385ED-5BFE-F54F-B85F-C23BD760AADB}" srcOrd="1" destOrd="0" parTransId="{E05A67A9-BB7E-2644-AF4B-68E23F332376}" sibTransId="{3A88E7D8-F09F-6340-AA84-5659CCE0130B}"/>
    <dgm:cxn modelId="{5AFEF06E-E82A-4B41-B433-C33F1F3428F3}" srcId="{0B70241A-DF13-4241-B820-B6BB52A400C9}" destId="{FF3603C4-E312-DC49-9A82-AC84D5BAF435}" srcOrd="3" destOrd="0" parTransId="{3D09686C-44BC-B847-8E26-3755A205B6BE}" sibTransId="{608D07A7-4567-B248-98AC-B5634752ED11}"/>
    <dgm:cxn modelId="{64151894-C5A9-6B4F-AB6E-D11A171C94DD}" srcId="{CE164749-B124-FC41-BBFD-D2E98CC4747B}" destId="{56C3DA5D-25ED-A94D-BCC2-E0285702FEC5}" srcOrd="0" destOrd="0" parTransId="{903A39A4-7F4D-264C-B817-10019264AFF8}" sibTransId="{04C4C174-7886-7940-9B9C-C7865A2C7FC7}"/>
    <dgm:cxn modelId="{C3C4C799-7D00-0343-A7A5-887229D9E575}" srcId="{0B70241A-DF13-4241-B820-B6BB52A400C9}" destId="{CE164749-B124-FC41-BBFD-D2E98CC4747B}" srcOrd="0" destOrd="0" parTransId="{2F389792-05DF-9344-8527-8E7B865964FB}" sibTransId="{F4AFCEFC-8BC2-9049-A6FC-94DDF3414858}"/>
    <dgm:cxn modelId="{50BA44CC-C0F7-0F42-AC8A-AB6C9C052B1B}" type="presParOf" srcId="{5678E620-B9CE-3C4D-A460-4DD4EC29536D}" destId="{DA55AE11-B5C1-784F-A8B3-46C529549B13}" srcOrd="0" destOrd="0" presId="urn:microsoft.com/office/officeart/2005/8/layout/hProcess4"/>
    <dgm:cxn modelId="{94C187C8-05AD-0940-BFEE-2D9C9674DE14}" type="presParOf" srcId="{5678E620-B9CE-3C4D-A460-4DD4EC29536D}" destId="{367A0F9E-C073-FD42-8DE0-92ED43F00BFC}" srcOrd="1" destOrd="0" presId="urn:microsoft.com/office/officeart/2005/8/layout/hProcess4"/>
    <dgm:cxn modelId="{CA646813-D4EF-2E4E-9BED-267E781A988B}" type="presParOf" srcId="{5678E620-B9CE-3C4D-A460-4DD4EC29536D}" destId="{4D3B6359-D428-8F48-B6E8-618A100327B8}" srcOrd="2" destOrd="0" presId="urn:microsoft.com/office/officeart/2005/8/layout/hProcess4"/>
    <dgm:cxn modelId="{EC935610-73E3-354D-A4C4-AD6B6EC051D1}" type="presParOf" srcId="{4D3B6359-D428-8F48-B6E8-618A100327B8}" destId="{033E4612-E5FB-CA4C-A54A-367ED76A5467}" srcOrd="0" destOrd="0" presId="urn:microsoft.com/office/officeart/2005/8/layout/hProcess4"/>
    <dgm:cxn modelId="{DA291CA6-9BB2-D043-8E85-262A3FC1F04A}" type="presParOf" srcId="{033E4612-E5FB-CA4C-A54A-367ED76A5467}" destId="{37096A0A-376A-9442-ABCE-133B36CE026A}" srcOrd="0" destOrd="0" presId="urn:microsoft.com/office/officeart/2005/8/layout/hProcess4"/>
    <dgm:cxn modelId="{6297B74A-A142-6A4D-AFD2-555EDEE755FF}" type="presParOf" srcId="{033E4612-E5FB-CA4C-A54A-367ED76A5467}" destId="{FE4ADE71-FC0A-5245-86C5-BEC9F2CC627C}" srcOrd="1" destOrd="0" presId="urn:microsoft.com/office/officeart/2005/8/layout/hProcess4"/>
    <dgm:cxn modelId="{1A014C14-1C56-9A44-A223-2AC41AF9745E}" type="presParOf" srcId="{033E4612-E5FB-CA4C-A54A-367ED76A5467}" destId="{B49761C0-9375-0448-ADCB-1E73203A369F}" srcOrd="2" destOrd="0" presId="urn:microsoft.com/office/officeart/2005/8/layout/hProcess4"/>
    <dgm:cxn modelId="{10003BCA-7A86-6B43-A958-5B032638FF3C}" type="presParOf" srcId="{033E4612-E5FB-CA4C-A54A-367ED76A5467}" destId="{FA3FE526-ADB1-BD4B-AAD2-C5F5B714FDB0}" srcOrd="3" destOrd="0" presId="urn:microsoft.com/office/officeart/2005/8/layout/hProcess4"/>
    <dgm:cxn modelId="{0D445C75-5157-FC41-AD5C-2B989E6967D4}" type="presParOf" srcId="{033E4612-E5FB-CA4C-A54A-367ED76A5467}" destId="{C6A76708-10D4-4946-AFAB-E87A728670F2}" srcOrd="4" destOrd="0" presId="urn:microsoft.com/office/officeart/2005/8/layout/hProcess4"/>
    <dgm:cxn modelId="{048EE852-FE0E-8E43-BBD3-58D06B8C6807}" type="presParOf" srcId="{4D3B6359-D428-8F48-B6E8-618A100327B8}" destId="{FF4CC717-F785-0444-B5AA-762118B6F9D6}" srcOrd="1" destOrd="0" presId="urn:microsoft.com/office/officeart/2005/8/layout/hProcess4"/>
    <dgm:cxn modelId="{005D73E3-16DD-5849-B66E-E4394E3B01C5}" type="presParOf" srcId="{4D3B6359-D428-8F48-B6E8-618A100327B8}" destId="{D545F786-F86E-B24D-9224-A7CE82350295}" srcOrd="2" destOrd="0" presId="urn:microsoft.com/office/officeart/2005/8/layout/hProcess4"/>
    <dgm:cxn modelId="{64BAD4C0-390F-4941-80C6-3C0512D2292B}" type="presParOf" srcId="{D545F786-F86E-B24D-9224-A7CE82350295}" destId="{FE8D69A1-72FA-A14E-BE48-93B81404AEAF}" srcOrd="0" destOrd="0" presId="urn:microsoft.com/office/officeart/2005/8/layout/hProcess4"/>
    <dgm:cxn modelId="{AA1A8E93-8A4A-ED46-B436-CE806CCDAC29}" type="presParOf" srcId="{D545F786-F86E-B24D-9224-A7CE82350295}" destId="{88A55494-14AD-184C-A9DE-FB1BABA787CE}" srcOrd="1" destOrd="0" presId="urn:microsoft.com/office/officeart/2005/8/layout/hProcess4"/>
    <dgm:cxn modelId="{0EE08F2D-6964-4045-8D01-472BA4522A0E}" type="presParOf" srcId="{D545F786-F86E-B24D-9224-A7CE82350295}" destId="{1EF80F74-A208-EE43-883E-D3F2C947AD50}" srcOrd="2" destOrd="0" presId="urn:microsoft.com/office/officeart/2005/8/layout/hProcess4"/>
    <dgm:cxn modelId="{8F5E430E-9AAF-E84D-B0DD-5B48D5D11761}" type="presParOf" srcId="{D545F786-F86E-B24D-9224-A7CE82350295}" destId="{7EE9819E-C8F4-2343-8A2A-FE5FF4FFE03C}" srcOrd="3" destOrd="0" presId="urn:microsoft.com/office/officeart/2005/8/layout/hProcess4"/>
    <dgm:cxn modelId="{1C753175-428C-064B-BDD7-F5238EA416D1}" type="presParOf" srcId="{D545F786-F86E-B24D-9224-A7CE82350295}" destId="{81B09A52-658F-3E42-B084-C5A9902196A3}" srcOrd="4" destOrd="0" presId="urn:microsoft.com/office/officeart/2005/8/layout/hProcess4"/>
    <dgm:cxn modelId="{F0F01AB3-09FB-2E4F-B757-FEE834127371}" type="presParOf" srcId="{4D3B6359-D428-8F48-B6E8-618A100327B8}" destId="{75659A00-2560-2C48-A31F-02D5AD06BCA6}" srcOrd="3" destOrd="0" presId="urn:microsoft.com/office/officeart/2005/8/layout/hProcess4"/>
    <dgm:cxn modelId="{2ADDB53E-E1FC-294A-90AF-6EDA8B143958}" type="presParOf" srcId="{4D3B6359-D428-8F48-B6E8-618A100327B8}" destId="{D888C060-4D78-AE49-A490-C2EBAC387186}" srcOrd="4" destOrd="0" presId="urn:microsoft.com/office/officeart/2005/8/layout/hProcess4"/>
    <dgm:cxn modelId="{1673E6F0-D5EF-0F47-8A74-44F9D9E2CB2F}" type="presParOf" srcId="{D888C060-4D78-AE49-A490-C2EBAC387186}" destId="{FAB8A743-0B1A-4E44-9561-00D8B196BA35}" srcOrd="0" destOrd="0" presId="urn:microsoft.com/office/officeart/2005/8/layout/hProcess4"/>
    <dgm:cxn modelId="{6AB9137D-8170-7942-89A4-EF14DBCB7969}" type="presParOf" srcId="{D888C060-4D78-AE49-A490-C2EBAC387186}" destId="{7A507DA8-E1DA-204A-8B2F-E1C29DE18B9F}" srcOrd="1" destOrd="0" presId="urn:microsoft.com/office/officeart/2005/8/layout/hProcess4"/>
    <dgm:cxn modelId="{240855A3-1CEA-3E49-A68D-2911F04497C3}" type="presParOf" srcId="{D888C060-4D78-AE49-A490-C2EBAC387186}" destId="{E43698B2-BEC0-DF49-85B6-19D47D1ABF4B}" srcOrd="2" destOrd="0" presId="urn:microsoft.com/office/officeart/2005/8/layout/hProcess4"/>
    <dgm:cxn modelId="{367C6A5F-C979-404A-95F7-EB575618BECA}" type="presParOf" srcId="{D888C060-4D78-AE49-A490-C2EBAC387186}" destId="{167F3FE5-3EC4-7E45-8DAA-998E1B014F70}" srcOrd="3" destOrd="0" presId="urn:microsoft.com/office/officeart/2005/8/layout/hProcess4"/>
    <dgm:cxn modelId="{E61E58F3-D33E-3D40-ACEB-612FC195DE21}" type="presParOf" srcId="{D888C060-4D78-AE49-A490-C2EBAC387186}" destId="{210DF06E-47D0-7441-82A0-A99C77D165C6}" srcOrd="4" destOrd="0" presId="urn:microsoft.com/office/officeart/2005/8/layout/hProcess4"/>
    <dgm:cxn modelId="{68B4B7AF-AB83-4D45-B6FF-CFA2F480222F}" type="presParOf" srcId="{4D3B6359-D428-8F48-B6E8-618A100327B8}" destId="{234BCAA2-3A81-5A4E-BBB1-17928DDB0E90}" srcOrd="5" destOrd="0" presId="urn:microsoft.com/office/officeart/2005/8/layout/hProcess4"/>
    <dgm:cxn modelId="{924523FB-9D33-824B-850A-90F68928E563}" type="presParOf" srcId="{4D3B6359-D428-8F48-B6E8-618A100327B8}" destId="{07D9E413-7862-0F40-9923-5D38140BEFA7}" srcOrd="6" destOrd="0" presId="urn:microsoft.com/office/officeart/2005/8/layout/hProcess4"/>
    <dgm:cxn modelId="{C83847F3-12E9-E844-B9FB-8676EA6D564D}" type="presParOf" srcId="{07D9E413-7862-0F40-9923-5D38140BEFA7}" destId="{A264A2AD-F121-3642-8982-28D768A1FB5C}" srcOrd="0" destOrd="0" presId="urn:microsoft.com/office/officeart/2005/8/layout/hProcess4"/>
    <dgm:cxn modelId="{8D54408E-746D-BA4F-BED2-D27BC6FE9FA0}" type="presParOf" srcId="{07D9E413-7862-0F40-9923-5D38140BEFA7}" destId="{DE3A2F3F-756E-1048-AF7F-35BC0EBF8ACC}" srcOrd="1" destOrd="0" presId="urn:microsoft.com/office/officeart/2005/8/layout/hProcess4"/>
    <dgm:cxn modelId="{18EA665F-0A31-3743-97C0-B56293F3C6FB}" type="presParOf" srcId="{07D9E413-7862-0F40-9923-5D38140BEFA7}" destId="{63DE6E25-D4B7-1549-8EC0-1762D8BF43AE}" srcOrd="2" destOrd="0" presId="urn:microsoft.com/office/officeart/2005/8/layout/hProcess4"/>
    <dgm:cxn modelId="{0114EAC3-607E-384A-8C41-73C97B56F283}" type="presParOf" srcId="{07D9E413-7862-0F40-9923-5D38140BEFA7}" destId="{AB3B6C7F-3779-214A-8A7D-F35887692BC6}" srcOrd="3" destOrd="0" presId="urn:microsoft.com/office/officeart/2005/8/layout/hProcess4"/>
    <dgm:cxn modelId="{12887F4C-A228-5C4F-93F9-4E5CE1540DB7}" type="presParOf" srcId="{07D9E413-7862-0F40-9923-5D38140BEFA7}" destId="{264F9B21-1116-D647-971A-0AD77C17814C}"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AE0578-5196-094D-B7B3-A7836AB876D1}">
      <dsp:nvSpPr>
        <dsp:cNvPr id="0" name=""/>
        <dsp:cNvSpPr/>
      </dsp:nvSpPr>
      <dsp:spPr>
        <a:xfrm>
          <a:off x="3304" y="991931"/>
          <a:ext cx="2219835" cy="183089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NASA GISTEMP</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smtClean="0"/>
            <a:t>NOAA </a:t>
          </a:r>
          <a:r>
            <a:rPr lang="en-US" sz="1600" kern="1200" dirty="0" err="1" smtClean="0"/>
            <a:t>nClimgrid</a:t>
          </a:r>
          <a:endParaRPr lang="en-US" sz="1600" kern="1200" dirty="0"/>
        </a:p>
      </dsp:txBody>
      <dsp:txXfrm>
        <a:off x="45438" y="1034065"/>
        <a:ext cx="2135567" cy="1354296"/>
      </dsp:txXfrm>
    </dsp:sp>
    <dsp:sp modelId="{1434BB4B-129C-974D-BF07-46EEB84878F5}">
      <dsp:nvSpPr>
        <dsp:cNvPr id="0" name=""/>
        <dsp:cNvSpPr/>
      </dsp:nvSpPr>
      <dsp:spPr>
        <a:xfrm>
          <a:off x="1190578" y="1211728"/>
          <a:ext cx="2767556" cy="2767556"/>
        </a:xfrm>
        <a:prstGeom prst="leftCircularArrow">
          <a:avLst>
            <a:gd name="adj1" fmla="val 4301"/>
            <a:gd name="adj2" fmla="val 544027"/>
            <a:gd name="adj3" fmla="val 2319538"/>
            <a:gd name="adj4" fmla="val 9024489"/>
            <a:gd name="adj5" fmla="val 5017"/>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C6BED9-E8FF-B048-9CB0-FF9D3BFF7CCD}">
      <dsp:nvSpPr>
        <dsp:cNvPr id="0" name=""/>
        <dsp:cNvSpPr/>
      </dsp:nvSpPr>
      <dsp:spPr>
        <a:xfrm>
          <a:off x="496601" y="2430495"/>
          <a:ext cx="1973187" cy="784671"/>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Data Acquisition</a:t>
          </a:r>
          <a:endParaRPr lang="en-US" sz="2400" kern="1200" dirty="0"/>
        </a:p>
      </dsp:txBody>
      <dsp:txXfrm>
        <a:off x="519583" y="2453477"/>
        <a:ext cx="1927223" cy="738707"/>
      </dsp:txXfrm>
    </dsp:sp>
    <dsp:sp modelId="{9A87F93C-DBC7-F54C-857A-648094A618FA}">
      <dsp:nvSpPr>
        <dsp:cNvPr id="0" name=""/>
        <dsp:cNvSpPr/>
      </dsp:nvSpPr>
      <dsp:spPr>
        <a:xfrm>
          <a:off x="3036565" y="991931"/>
          <a:ext cx="2219835" cy="183089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Process algorithm through IDL, specifically using OLS regression</a:t>
          </a:r>
          <a:endParaRPr lang="en-US" sz="1600" kern="1200" dirty="0"/>
        </a:p>
      </dsp:txBody>
      <dsp:txXfrm>
        <a:off x="3078699" y="1426401"/>
        <a:ext cx="2135567" cy="1354296"/>
      </dsp:txXfrm>
    </dsp:sp>
    <dsp:sp modelId="{4B49231D-4077-7544-990A-724F5A359C38}">
      <dsp:nvSpPr>
        <dsp:cNvPr id="0" name=""/>
        <dsp:cNvSpPr/>
      </dsp:nvSpPr>
      <dsp:spPr>
        <a:xfrm>
          <a:off x="4205340" y="-236309"/>
          <a:ext cx="3051201" cy="3051201"/>
        </a:xfrm>
        <a:prstGeom prst="circularArrow">
          <a:avLst>
            <a:gd name="adj1" fmla="val 3901"/>
            <a:gd name="adj2" fmla="val 488686"/>
            <a:gd name="adj3" fmla="val 19335804"/>
            <a:gd name="adj4" fmla="val 12575511"/>
            <a:gd name="adj5" fmla="val 4551"/>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89CB97-2CD3-9E42-B00C-373FF33634F6}">
      <dsp:nvSpPr>
        <dsp:cNvPr id="0" name=""/>
        <dsp:cNvSpPr/>
      </dsp:nvSpPr>
      <dsp:spPr>
        <a:xfrm>
          <a:off x="3529861" y="599595"/>
          <a:ext cx="1973187" cy="784671"/>
        </a:xfrm>
        <a:prstGeom prst="roundRect">
          <a:avLst>
            <a:gd name="adj" fmla="val 10000"/>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Data Analysis</a:t>
          </a:r>
          <a:endParaRPr lang="en-US" sz="2400" kern="1200" dirty="0"/>
        </a:p>
      </dsp:txBody>
      <dsp:txXfrm>
        <a:off x="3552843" y="622577"/>
        <a:ext cx="1927223" cy="738707"/>
      </dsp:txXfrm>
    </dsp:sp>
    <dsp:sp modelId="{CD641A6D-9ED3-BA40-9052-1ED2B1F9B441}">
      <dsp:nvSpPr>
        <dsp:cNvPr id="0" name=""/>
        <dsp:cNvSpPr/>
      </dsp:nvSpPr>
      <dsp:spPr>
        <a:xfrm>
          <a:off x="6069826" y="991931"/>
          <a:ext cx="2219835" cy="183089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rPr>
            <a:t>Create z-scores based on Gaussian distribution </a:t>
          </a:r>
          <a:endParaRPr lang="en-US" sz="1600" kern="1200" dirty="0">
            <a:solidFill>
              <a:schemeClr val="tx1"/>
            </a:solidFill>
          </a:endParaRPr>
        </a:p>
      </dsp:txBody>
      <dsp:txXfrm>
        <a:off x="6111960" y="1034065"/>
        <a:ext cx="2135567" cy="1354296"/>
      </dsp:txXfrm>
    </dsp:sp>
    <dsp:sp modelId="{B28F6B42-5B76-A443-9F49-EBE7B321019C}">
      <dsp:nvSpPr>
        <dsp:cNvPr id="0" name=""/>
        <dsp:cNvSpPr/>
      </dsp:nvSpPr>
      <dsp:spPr>
        <a:xfrm>
          <a:off x="7257100" y="1211728"/>
          <a:ext cx="2767556" cy="2767556"/>
        </a:xfrm>
        <a:prstGeom prst="leftCircularArrow">
          <a:avLst>
            <a:gd name="adj1" fmla="val 4301"/>
            <a:gd name="adj2" fmla="val 544027"/>
            <a:gd name="adj3" fmla="val 2319538"/>
            <a:gd name="adj4" fmla="val 9024489"/>
            <a:gd name="adj5" fmla="val 5017"/>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BE8803-4819-5844-A036-C27C63CB9986}">
      <dsp:nvSpPr>
        <dsp:cNvPr id="0" name=""/>
        <dsp:cNvSpPr/>
      </dsp:nvSpPr>
      <dsp:spPr>
        <a:xfrm>
          <a:off x="6563122" y="2430495"/>
          <a:ext cx="1973187" cy="784671"/>
        </a:xfrm>
        <a:prstGeom prst="roundRect">
          <a:avLst>
            <a:gd name="adj" fmla="val 10000"/>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Further Analysis</a:t>
          </a:r>
          <a:endParaRPr lang="en-US" sz="2400" kern="1200" dirty="0"/>
        </a:p>
      </dsp:txBody>
      <dsp:txXfrm>
        <a:off x="6586104" y="2453477"/>
        <a:ext cx="1927223" cy="738707"/>
      </dsp:txXfrm>
    </dsp:sp>
    <dsp:sp modelId="{28A451D0-CDB0-5A4E-AF0C-D5338838DC48}">
      <dsp:nvSpPr>
        <dsp:cNvPr id="0" name=""/>
        <dsp:cNvSpPr/>
      </dsp:nvSpPr>
      <dsp:spPr>
        <a:xfrm>
          <a:off x="9103086" y="991931"/>
          <a:ext cx="2219835" cy="183089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Create temperature scores and graphs</a:t>
          </a:r>
          <a:endParaRPr lang="en-US" sz="1600" kern="1200" dirty="0"/>
        </a:p>
      </dsp:txBody>
      <dsp:txXfrm>
        <a:off x="9145220" y="1426401"/>
        <a:ext cx="2135567" cy="1354296"/>
      </dsp:txXfrm>
    </dsp:sp>
    <dsp:sp modelId="{FE3F8F85-7025-F247-82BF-C58D79DFCFCC}">
      <dsp:nvSpPr>
        <dsp:cNvPr id="0" name=""/>
        <dsp:cNvSpPr/>
      </dsp:nvSpPr>
      <dsp:spPr>
        <a:xfrm>
          <a:off x="9596383" y="599595"/>
          <a:ext cx="1973187" cy="784671"/>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End Products</a:t>
          </a:r>
          <a:endParaRPr lang="en-US" sz="2400" kern="1200" dirty="0"/>
        </a:p>
      </dsp:txBody>
      <dsp:txXfrm>
        <a:off x="9619365" y="622577"/>
        <a:ext cx="1927223" cy="738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ADE71-FC0A-5245-86C5-BEC9F2CC627C}">
      <dsp:nvSpPr>
        <dsp:cNvPr id="0" name=""/>
        <dsp:cNvSpPr/>
      </dsp:nvSpPr>
      <dsp:spPr>
        <a:xfrm>
          <a:off x="1589" y="1149689"/>
          <a:ext cx="2270356" cy="187256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NASA Terra &amp; Aqua MODIS</a:t>
          </a:r>
          <a:endParaRPr lang="en-US" sz="1600" kern="1200" dirty="0"/>
        </a:p>
        <a:p>
          <a:pPr marL="171450" lvl="1" indent="-171450" algn="l" defTabSz="711200">
            <a:lnSpc>
              <a:spcPct val="90000"/>
            </a:lnSpc>
            <a:spcBef>
              <a:spcPct val="0"/>
            </a:spcBef>
            <a:spcAft>
              <a:spcPct val="15000"/>
            </a:spcAft>
            <a:buChar char="•"/>
          </a:pPr>
          <a:r>
            <a:rPr lang="en-US" sz="1600" kern="1200" dirty="0" smtClean="0"/>
            <a:t>Climate Reference Network</a:t>
          </a:r>
          <a:endParaRPr lang="en-US" sz="1600" kern="1200" dirty="0"/>
        </a:p>
      </dsp:txBody>
      <dsp:txXfrm>
        <a:off x="44682" y="1192782"/>
        <a:ext cx="2184170" cy="1385118"/>
      </dsp:txXfrm>
    </dsp:sp>
    <dsp:sp modelId="{FF4CC717-F785-0444-B5AA-762118B6F9D6}">
      <dsp:nvSpPr>
        <dsp:cNvPr id="0" name=""/>
        <dsp:cNvSpPr/>
      </dsp:nvSpPr>
      <dsp:spPr>
        <a:xfrm>
          <a:off x="1229116" y="1422010"/>
          <a:ext cx="2760339" cy="2760339"/>
        </a:xfrm>
        <a:prstGeom prst="leftCircularArrow">
          <a:avLst>
            <a:gd name="adj1" fmla="val 4077"/>
            <a:gd name="adj2" fmla="val 512971"/>
            <a:gd name="adj3" fmla="val 2288482"/>
            <a:gd name="adj4" fmla="val 9024489"/>
            <a:gd name="adj5" fmla="val 4757"/>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3FE526-ADB1-BD4B-AAD2-C5F5B714FDB0}">
      <dsp:nvSpPr>
        <dsp:cNvPr id="0" name=""/>
        <dsp:cNvSpPr/>
      </dsp:nvSpPr>
      <dsp:spPr>
        <a:xfrm>
          <a:off x="506113" y="2620994"/>
          <a:ext cx="2018094" cy="802529"/>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Data Acquisition</a:t>
          </a:r>
          <a:endParaRPr lang="en-US" sz="2400" kern="1200" dirty="0"/>
        </a:p>
      </dsp:txBody>
      <dsp:txXfrm>
        <a:off x="529618" y="2644499"/>
        <a:ext cx="1971084" cy="755519"/>
      </dsp:txXfrm>
    </dsp:sp>
    <dsp:sp modelId="{88A55494-14AD-184C-A9DE-FB1BABA787CE}">
      <dsp:nvSpPr>
        <dsp:cNvPr id="0" name=""/>
        <dsp:cNvSpPr/>
      </dsp:nvSpPr>
      <dsp:spPr>
        <a:xfrm>
          <a:off x="3060144" y="1149689"/>
          <a:ext cx="2270356" cy="187256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baseline="0" dirty="0" smtClean="0"/>
            <a:t>Extract LST values from MODIS at 4 overpass times per day</a:t>
          </a:r>
          <a:endParaRPr lang="en-US" sz="1600" kern="1200" dirty="0"/>
        </a:p>
      </dsp:txBody>
      <dsp:txXfrm>
        <a:off x="3103237" y="1594047"/>
        <a:ext cx="2184170" cy="1385118"/>
      </dsp:txXfrm>
    </dsp:sp>
    <dsp:sp modelId="{75659A00-2560-2C48-A31F-02D5AD06BCA6}">
      <dsp:nvSpPr>
        <dsp:cNvPr id="0" name=""/>
        <dsp:cNvSpPr/>
      </dsp:nvSpPr>
      <dsp:spPr>
        <a:xfrm>
          <a:off x="4268751" y="-83823"/>
          <a:ext cx="3050441" cy="3050441"/>
        </a:xfrm>
        <a:prstGeom prst="circularArrow">
          <a:avLst>
            <a:gd name="adj1" fmla="val 3690"/>
            <a:gd name="adj2" fmla="val 459864"/>
            <a:gd name="adj3" fmla="val 19364625"/>
            <a:gd name="adj4" fmla="val 12575511"/>
            <a:gd name="adj5" fmla="val 4304"/>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E9819E-C8F4-2343-8A2A-FE5FF4FFE03C}">
      <dsp:nvSpPr>
        <dsp:cNvPr id="0" name=""/>
        <dsp:cNvSpPr/>
      </dsp:nvSpPr>
      <dsp:spPr>
        <a:xfrm>
          <a:off x="3564668" y="748424"/>
          <a:ext cx="2018094" cy="802529"/>
        </a:xfrm>
        <a:prstGeom prst="roundRect">
          <a:avLst>
            <a:gd name="adj" fmla="val 10000"/>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Data Analysis</a:t>
          </a:r>
          <a:endParaRPr lang="en-US" sz="2400" kern="1200" dirty="0"/>
        </a:p>
      </dsp:txBody>
      <dsp:txXfrm>
        <a:off x="3588173" y="771929"/>
        <a:ext cx="1971084" cy="755519"/>
      </dsp:txXfrm>
    </dsp:sp>
    <dsp:sp modelId="{7A507DA8-E1DA-204A-8B2F-E1C29DE18B9F}">
      <dsp:nvSpPr>
        <dsp:cNvPr id="0" name=""/>
        <dsp:cNvSpPr/>
      </dsp:nvSpPr>
      <dsp:spPr>
        <a:xfrm>
          <a:off x="6118699" y="1149689"/>
          <a:ext cx="2270356" cy="187256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solidFill>
                <a:schemeClr val="tx1"/>
              </a:solidFill>
            </a:rPr>
            <a:t>Fill gaps using an annual cycle from algorithm</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kern="1200" dirty="0" smtClean="0">
              <a:solidFill>
                <a:schemeClr val="tx1"/>
              </a:solidFill>
            </a:rPr>
            <a:t>Calibrate</a:t>
          </a:r>
          <a:r>
            <a:rPr lang="en-US" sz="1600" kern="1200" baseline="0" dirty="0" smtClean="0">
              <a:solidFill>
                <a:schemeClr val="tx1"/>
              </a:solidFill>
            </a:rPr>
            <a:t> LST using CRN</a:t>
          </a:r>
          <a:endParaRPr lang="en-US" sz="1600" kern="1200" dirty="0">
            <a:solidFill>
              <a:schemeClr val="tx1"/>
            </a:solidFill>
          </a:endParaRPr>
        </a:p>
      </dsp:txBody>
      <dsp:txXfrm>
        <a:off x="6161792" y="1192782"/>
        <a:ext cx="2184170" cy="1385118"/>
      </dsp:txXfrm>
    </dsp:sp>
    <dsp:sp modelId="{234BCAA2-3A81-5A4E-BBB1-17928DDB0E90}">
      <dsp:nvSpPr>
        <dsp:cNvPr id="0" name=""/>
        <dsp:cNvSpPr/>
      </dsp:nvSpPr>
      <dsp:spPr>
        <a:xfrm>
          <a:off x="7346225" y="1422010"/>
          <a:ext cx="2760339" cy="2760339"/>
        </a:xfrm>
        <a:prstGeom prst="leftCircularArrow">
          <a:avLst>
            <a:gd name="adj1" fmla="val 4077"/>
            <a:gd name="adj2" fmla="val 512971"/>
            <a:gd name="adj3" fmla="val 2288482"/>
            <a:gd name="adj4" fmla="val 9024489"/>
            <a:gd name="adj5" fmla="val 4757"/>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67F3FE5-3EC4-7E45-8DAA-998E1B014F70}">
      <dsp:nvSpPr>
        <dsp:cNvPr id="0" name=""/>
        <dsp:cNvSpPr/>
      </dsp:nvSpPr>
      <dsp:spPr>
        <a:xfrm>
          <a:off x="6623222" y="2620994"/>
          <a:ext cx="2018094" cy="802529"/>
        </a:xfrm>
        <a:prstGeom prst="roundRect">
          <a:avLst>
            <a:gd name="adj" fmla="val 10000"/>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Further Analysis</a:t>
          </a:r>
          <a:endParaRPr lang="en-US" sz="2400" kern="1200" dirty="0"/>
        </a:p>
      </dsp:txBody>
      <dsp:txXfrm>
        <a:off x="6646727" y="2644499"/>
        <a:ext cx="1971084" cy="755519"/>
      </dsp:txXfrm>
    </dsp:sp>
    <dsp:sp modelId="{DE3A2F3F-756E-1048-AF7F-35BC0EBF8ACC}">
      <dsp:nvSpPr>
        <dsp:cNvPr id="0" name=""/>
        <dsp:cNvSpPr/>
      </dsp:nvSpPr>
      <dsp:spPr>
        <a:xfrm>
          <a:off x="9177253" y="1149689"/>
          <a:ext cx="2270356" cy="1872569"/>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Create degree day maps for cooling, heating, and growing degree days</a:t>
          </a:r>
          <a:endParaRPr lang="en-US" sz="1600" kern="1200" dirty="0"/>
        </a:p>
      </dsp:txBody>
      <dsp:txXfrm>
        <a:off x="9220346" y="1594047"/>
        <a:ext cx="2184170" cy="1385118"/>
      </dsp:txXfrm>
    </dsp:sp>
    <dsp:sp modelId="{AB3B6C7F-3779-214A-8A7D-F35887692BC6}">
      <dsp:nvSpPr>
        <dsp:cNvPr id="0" name=""/>
        <dsp:cNvSpPr/>
      </dsp:nvSpPr>
      <dsp:spPr>
        <a:xfrm>
          <a:off x="9681777" y="748424"/>
          <a:ext cx="2018094" cy="802529"/>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dirty="0" smtClean="0"/>
            <a:t>End Product</a:t>
          </a:r>
          <a:endParaRPr lang="en-US" sz="2400" kern="1200" dirty="0"/>
        </a:p>
      </dsp:txBody>
      <dsp:txXfrm>
        <a:off x="9705282" y="771929"/>
        <a:ext cx="1971084" cy="75551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11/13/17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en/sprout-germinated-alfalfa-lucerne-1663477/" TargetMode="External"/><Relationship Id="rId4" Type="http://schemas.openxmlformats.org/officeDocument/2006/relationships/hyperlink" Target="https://pixabay.com/en/corn-natural-ripe-harvest-fall-1751321/" TargetMode="External"/><Relationship Id="rId5" Type="http://schemas.openxmlformats.org/officeDocument/2006/relationships/hyperlink" Target="https://pixabay.com/en/onion-bulbs-food-fresh-healthy-84722/"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en/power-plant-industry-chimney-2411932/" TargetMode="External"/><Relationship Id="rId4" Type="http://schemas.openxmlformats.org/officeDocument/2006/relationships/hyperlink" Target="https://pixabay.com/en/field-countryside-sunset-sky-984142/"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smtClean="0">
                <a:solidFill>
                  <a:srgbClr val="FF0000"/>
                </a:solidFill>
              </a:rPr>
              <a:t>Script: </a:t>
            </a:r>
            <a:r>
              <a:rPr lang="en-US" sz="1200" b="0" i="0" u="none" strike="noStrike" kern="1200" dirty="0" smtClean="0">
                <a:solidFill>
                  <a:schemeClr val="tx1"/>
                </a:solidFill>
                <a:effectLst/>
                <a:latin typeface="+mn-lt"/>
                <a:ea typeface="+mn-ea"/>
                <a:cs typeface="+mn-cs"/>
              </a:rPr>
              <a:t>Hello everyone thank you for being here today. My name is Lilian, my name is Laurel, and my name is </a:t>
            </a:r>
            <a:r>
              <a:rPr lang="en-US" sz="1200" b="0" i="0" u="none" strike="noStrike" kern="1200" dirty="0" err="1" smtClean="0">
                <a:solidFill>
                  <a:schemeClr val="tx1"/>
                </a:solidFill>
                <a:effectLst/>
                <a:latin typeface="+mn-lt"/>
                <a:ea typeface="+mn-ea"/>
                <a:cs typeface="+mn-cs"/>
              </a:rPr>
              <a:t>Shannan</a:t>
            </a:r>
            <a:r>
              <a:rPr lang="en-US" sz="1200" b="0" i="0" u="none" strike="noStrike" kern="1200" dirty="0" smtClean="0">
                <a:solidFill>
                  <a:schemeClr val="tx1"/>
                </a:solidFill>
                <a:effectLst/>
                <a:latin typeface="+mn-lt"/>
                <a:ea typeface="+mn-ea"/>
                <a:cs typeface="+mn-cs"/>
              </a:rPr>
              <a:t>, and we are the Northeast Cross-Cutting team from NCEI. </a:t>
            </a:r>
            <a:endParaRPr lang="en-US" b="0" dirty="0" smtClean="0">
              <a:effectLst/>
            </a:endParaRPr>
          </a:p>
          <a:p>
            <a:pPr rtl="0"/>
            <a:r>
              <a:rPr lang="en-US" sz="1200" b="0" i="0" u="none" strike="noStrike" kern="1200" dirty="0" smtClean="0">
                <a:solidFill>
                  <a:schemeClr val="tx1"/>
                </a:solidFill>
                <a:effectLst/>
                <a:latin typeface="+mn-lt"/>
                <a:ea typeface="+mn-ea"/>
                <a:cs typeface="+mn-cs"/>
              </a:rPr>
              <a:t>Our project focuses on developing Annual, Seasonal, and Monthly Temperature Indices over the Northeast United States to Represent Recent Temperature Trends using NASA and NOAA Observations and Datasets.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Image Source: Created</a:t>
            </a:r>
            <a:r>
              <a:rPr lang="en-US" sz="1200" b="0" i="0" u="none" strike="noStrike" kern="1200" baseline="0" dirty="0" smtClean="0">
                <a:solidFill>
                  <a:schemeClr val="tx1"/>
                </a:solidFill>
                <a:effectLst/>
                <a:latin typeface="+mn-lt"/>
                <a:ea typeface="+mn-ea"/>
                <a:cs typeface="+mn-cs"/>
              </a:rPr>
              <a:t> by NASA DEVELOP Team</a:t>
            </a:r>
            <a:endParaRPr lang="en-US" b="0" dirty="0" smtClean="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These are some of the results of our temperature scores for the globe and the Northeast United States. The first graph shows a color gradient of the global temperature scores, with 1 being a colder year in blue and 10 being a hotter year in red. From this we can see that there is an upward temperature trend. The second graph shows the temperature scores of the Northeast US with the same methodology of the first graph. As seen from these graphs, the Northeast and global temperature scores are not trending in unison.</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Created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32519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For the degree days methodology, we first extracted MODIS Land Surface Temperatures for both Terra and Aqua Satellites during four overpass times. Due to cloud coverage, there was missing data for some overpasses, which we filled in using an annual cycle model. After filling in the missing data, we employed an algorithm derived from our mentor, Anand Inamdar, which was used to obtain LST values. Next, monthly temperature averages from in situ data acquired from the Climate Reference Network were then used to calibrate the land surface temperatures, adjusting them to read as if measured 2 meters above the surface temperature. Finally, we created monthly maps of heating, cooling, and growing degree days using ArcMap.</a:t>
            </a:r>
            <a:endParaRPr lang="en-US" b="0" dirty="0" smtClean="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46655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A degree is defined by the measure minus the base temperature or crop threshold. The degree days created using daily LST data show temperature thresholds in relation to both the energy and agricultural sectors. Specifically for agriculture, northeast crops: alfalfa, corn, and onion were used. To verify our maps, we compared them to the degree day maps created by the Northeast Regional Center, and they were synonymous to each other. </a:t>
            </a:r>
            <a:endParaRPr lang="en-US" dirty="0" smtClean="0"/>
          </a:p>
          <a:p>
            <a:endParaRPr lang="en-US" dirty="0" smtClean="0"/>
          </a:p>
          <a:p>
            <a:r>
              <a:rPr lang="en-US" dirty="0" smtClean="0"/>
              <a:t>Image Source:</a:t>
            </a:r>
            <a:r>
              <a:rPr lang="en-US" baseline="0" dirty="0" smtClean="0"/>
              <a:t> </a:t>
            </a:r>
            <a:r>
              <a:rPr lang="en-US" sz="1200" b="0" i="0" u="sng" strike="noStrike" kern="1200" dirty="0" smtClean="0">
                <a:solidFill>
                  <a:schemeClr val="tx1"/>
                </a:solidFill>
                <a:effectLst/>
                <a:latin typeface="+mn-lt"/>
                <a:ea typeface="+mn-ea"/>
                <a:cs typeface="+mn-cs"/>
                <a:hlinkClick r:id="rId3"/>
              </a:rPr>
              <a:t>https://pixabay.com/en/sprout-germinated-alfalfa-lucerne-1663477/</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hlinkClick r:id="rId4"/>
              </a:rPr>
              <a:t>https://pixabay.com/en/corn-natural-ripe-harvest-fall-1751321/</a:t>
            </a:r>
            <a:r>
              <a:rPr lang="en-US" sz="1200" b="0" i="0" u="none" strike="noStrike" kern="1200" baseline="0" dirty="0" smtClean="0">
                <a:solidFill>
                  <a:schemeClr val="tx1"/>
                </a:solidFill>
                <a:effectLst/>
                <a:latin typeface="+mn-lt"/>
                <a:ea typeface="+mn-ea"/>
                <a:cs typeface="+mn-cs"/>
              </a:rPr>
              <a:t>, </a:t>
            </a:r>
            <a:r>
              <a:rPr lang="en-US" sz="1200" b="0" i="0" u="sng" strike="noStrike" kern="1200" dirty="0" smtClean="0">
                <a:solidFill>
                  <a:schemeClr val="tx1"/>
                </a:solidFill>
                <a:effectLst/>
                <a:latin typeface="+mn-lt"/>
                <a:ea typeface="+mn-ea"/>
                <a:cs typeface="+mn-cs"/>
                <a:hlinkClick r:id="rId5"/>
              </a:rPr>
              <a:t>https://pixabay.com/en/onion-bulbs-food-fresh-healthy-84722/</a:t>
            </a:r>
            <a:r>
              <a:rPr lang="en-US" sz="1200" b="0" i="0" u="none" strike="noStrike"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673846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Script: </a:t>
            </a:r>
            <a:r>
              <a:rPr lang="en-US" sz="1200" b="0" i="0" u="none" strike="noStrike" kern="1200" dirty="0" smtClean="0">
                <a:solidFill>
                  <a:schemeClr val="tx1"/>
                </a:solidFill>
                <a:effectLst/>
                <a:latin typeface="+mn-lt"/>
                <a:ea typeface="+mn-ea"/>
                <a:cs typeface="+mn-cs"/>
              </a:rPr>
              <a:t>For example, if a day has an mean temperature of 72, there will be 7 cooling degree days because it is 7 degrees higher than the base of 65, and there will be 0 heating days. Depending on the base temperature, there can be more or less cooling and heating degree days. Corn has a growing threshold at 50 degrees Fahrenheit, so it can only grow when it is above 50 degrees. At a mean daily temperature of 72, so there will be 22 growing degree days because 72 is 22 degrees higher than 50 degrees.</a:t>
            </a:r>
            <a:endParaRPr lang="en-US" b="0" dirty="0" smtClean="0">
              <a:effectLst/>
            </a:endParaRPr>
          </a:p>
          <a:p>
            <a:endParaRPr lang="en-US" dirty="0" smtClean="0"/>
          </a:p>
          <a:p>
            <a:r>
              <a:rPr lang="en-US" dirty="0" smtClean="0"/>
              <a:t>Image Source: Created</a:t>
            </a:r>
            <a:r>
              <a:rPr lang="en-US" baseline="0" dirty="0" smtClean="0"/>
              <a:t> by the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102529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These are maps we created of heating degree days of the Northeast Region for January 2003 and January 2017, highlighting the change in heating degree days in the Northeast in relation to the temperature trend throughout our study period. From these images, you can see that our methodology with the LST satellite data provides high spatial resolution.</a:t>
            </a:r>
            <a:endParaRPr lang="en-US" baseline="0" dirty="0" smtClean="0"/>
          </a:p>
          <a:p>
            <a:endParaRPr lang="en-US" baseline="0" dirty="0" smtClean="0"/>
          </a:p>
          <a:p>
            <a:r>
              <a:rPr lang="en-US" baseline="0" dirty="0" smtClean="0"/>
              <a:t>Image Credit: Created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48798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This animation of maps was created from the cooling degree days of the Northeast Region from August 2002 to August 2017. This shows the change in the temperature trend towards an increase in relation to the amount of days that require cooling.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Created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247564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These are maps of growing degree days of the Northeast Region for onions, specifically for March and August of 2017. With onions having a threshold base temperature of 35 degrees </a:t>
            </a:r>
            <a:r>
              <a:rPr lang="en-US" sz="1200" b="0" i="0" u="none" strike="noStrike" kern="1200" dirty="0" err="1" smtClean="0">
                <a:solidFill>
                  <a:schemeClr val="tx1"/>
                </a:solidFill>
                <a:effectLst/>
                <a:latin typeface="+mn-lt"/>
                <a:ea typeface="+mn-ea"/>
                <a:cs typeface="+mn-cs"/>
              </a:rPr>
              <a:t>fahrenheit</a:t>
            </a:r>
            <a:r>
              <a:rPr lang="en-US" sz="1200" b="0" i="0" u="none" strike="noStrike" kern="1200" dirty="0" smtClean="0">
                <a:solidFill>
                  <a:schemeClr val="tx1"/>
                </a:solidFill>
                <a:effectLst/>
                <a:latin typeface="+mn-lt"/>
                <a:ea typeface="+mn-ea"/>
                <a:cs typeface="+mn-cs"/>
              </a:rPr>
              <a:t>, you can see the difference of growing degree days between these two months, with March having </a:t>
            </a:r>
            <a:r>
              <a:rPr lang="en-US" sz="1200" b="0" i="0" u="none" strike="noStrike" kern="1200" dirty="0" err="1" smtClean="0">
                <a:solidFill>
                  <a:schemeClr val="tx1"/>
                </a:solidFill>
                <a:effectLst/>
                <a:latin typeface="+mn-lt"/>
                <a:ea typeface="+mn-ea"/>
                <a:cs typeface="+mn-cs"/>
              </a:rPr>
              <a:t>fewing</a:t>
            </a:r>
            <a:r>
              <a:rPr lang="en-US" sz="1200" b="0" i="0" u="none" strike="noStrike" kern="1200" dirty="0" smtClean="0">
                <a:solidFill>
                  <a:schemeClr val="tx1"/>
                </a:solidFill>
                <a:effectLst/>
                <a:latin typeface="+mn-lt"/>
                <a:ea typeface="+mn-ea"/>
                <a:cs typeface="+mn-cs"/>
              </a:rPr>
              <a:t> growing degree days than August. Once again, you can see from these images that our methodology with the LST satellite data still provides high spatial resolution.</a:t>
            </a:r>
            <a:endParaRPr lang="en-US" dirty="0" smtClean="0"/>
          </a:p>
          <a:p>
            <a:endParaRPr lang="en-US" dirty="0" smtClean="0"/>
          </a:p>
          <a:p>
            <a:r>
              <a:rPr lang="en-US" dirty="0" smtClean="0"/>
              <a:t>Image Credit: Created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98082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In conclusion to our project: Recent Northeast temperature trends as characterized by the running ranks and temperature scores have exhibited a great degree of oscillation between two extreme readings rather than clustering near the median. Land Surface Temperature data from MODIS is capable of providing higher spatial resolution temperature information. End users will use temperature scores for context and future quarterly state of the climate reports. Degree days will also be operationalized within agriculture and energy sectors.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078581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As for future work, temperature scores may be used for research in other parts of the scientific realm, such as el </a:t>
            </a:r>
            <a:r>
              <a:rPr lang="en-US" sz="1200" b="0" i="0" u="none" strike="noStrike" kern="1200" dirty="0" err="1" smtClean="0">
                <a:solidFill>
                  <a:schemeClr val="tx1"/>
                </a:solidFill>
                <a:effectLst/>
                <a:latin typeface="+mn-lt"/>
                <a:ea typeface="+mn-ea"/>
                <a:cs typeface="+mn-cs"/>
              </a:rPr>
              <a:t>nino</a:t>
            </a:r>
            <a:r>
              <a:rPr lang="en-US" sz="1200" b="0" i="0" u="none" strike="noStrike" kern="1200" dirty="0" smtClean="0">
                <a:solidFill>
                  <a:schemeClr val="tx1"/>
                </a:solidFill>
                <a:effectLst/>
                <a:latin typeface="+mn-lt"/>
                <a:ea typeface="+mn-ea"/>
                <a:cs typeface="+mn-cs"/>
              </a:rPr>
              <a:t>, la </a:t>
            </a:r>
            <a:r>
              <a:rPr lang="en-US" sz="1200" b="0" i="0" u="none" strike="noStrike" kern="1200" dirty="0" err="1" smtClean="0">
                <a:solidFill>
                  <a:schemeClr val="tx1"/>
                </a:solidFill>
                <a:effectLst/>
                <a:latin typeface="+mn-lt"/>
                <a:ea typeface="+mn-ea"/>
                <a:cs typeface="+mn-cs"/>
              </a:rPr>
              <a:t>nina</a:t>
            </a:r>
            <a:r>
              <a:rPr lang="en-US" sz="1200" b="0" i="0" u="none" strike="noStrike" kern="1200" dirty="0" smtClean="0">
                <a:solidFill>
                  <a:schemeClr val="tx1"/>
                </a:solidFill>
                <a:effectLst/>
                <a:latin typeface="+mn-lt"/>
                <a:ea typeface="+mn-ea"/>
                <a:cs typeface="+mn-cs"/>
              </a:rPr>
              <a:t>, and the North Atlantic Oscillation. Degree day future work will include adding more variables to the algorithm, such as proximity to the coast or vegetation index, as well as expanding the application to other sectors. Both parts of the project may extend to other regions within the United States.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201908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Finally, we would like to thank everyone who was a part of this project and contributed towards its success. Thank you all so much for listening, we would now like to hear your questions.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39852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Some of you may not know, but the year 2016 was recently determined to be the warmest year on record by both NASA and NOAA. Since 1977, every year has been in the top ten warmest years on record when first ranked. Specifically, 2012, globally, was significantly cooler than surrounding years such as 2010 or 2013, ranking as the 9</a:t>
            </a:r>
            <a:r>
              <a:rPr lang="en-US" sz="1200" b="0" i="0" u="none" strike="noStrike" kern="1200" baseline="30000" dirty="0" smtClean="0">
                <a:solidFill>
                  <a:schemeClr val="tx1"/>
                </a:solidFill>
                <a:effectLst/>
                <a:latin typeface="+mn-lt"/>
                <a:ea typeface="+mn-ea"/>
                <a:cs typeface="+mn-cs"/>
              </a:rPr>
              <a:t>th</a:t>
            </a:r>
            <a:r>
              <a:rPr lang="en-US" sz="1200" b="0" i="0" u="none" strike="noStrike" kern="1200" dirty="0" smtClean="0">
                <a:solidFill>
                  <a:schemeClr val="tx1"/>
                </a:solidFill>
                <a:effectLst/>
                <a:latin typeface="+mn-lt"/>
                <a:ea typeface="+mn-ea"/>
                <a:cs typeface="+mn-cs"/>
              </a:rPr>
              <a:t> warmest year on record by NASA. But, regionally, in the Northeast United States, 2012 was ranked the hottest year on record. </a:t>
            </a:r>
            <a:endParaRPr lang="en-US" dirty="0" smtClean="0"/>
          </a:p>
          <a:p>
            <a:endParaRPr lang="en-US" dirty="0" smtClean="0"/>
          </a:p>
          <a:p>
            <a:r>
              <a:rPr lang="en-US" dirty="0" smtClean="0"/>
              <a:t>Image Source: Created by NASA</a:t>
            </a:r>
            <a:r>
              <a:rPr lang="en-US" baseline="0" dirty="0" smtClean="0"/>
              <a:t> </a:t>
            </a:r>
            <a:r>
              <a:rPr lang="en-US" dirty="0" smtClean="0"/>
              <a:t>DEVELOP Team</a:t>
            </a: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chemeClr val="accent2"/>
              </a:buClr>
              <a:buSzPct val="100000"/>
              <a:buFont typeface="Webdings" panose="05030102010509060703" pitchFamily="18" charset="2"/>
              <a:buNone/>
              <a:tabLst/>
              <a:defRPr/>
            </a:pPr>
            <a:r>
              <a:rPr lang="en-US" baseline="0" dirty="0" smtClean="0">
                <a:solidFill>
                  <a:schemeClr val="dk1"/>
                </a:solidFill>
                <a:latin typeface="Century Gothic"/>
                <a:ea typeface="Century Gothic"/>
                <a:cs typeface="Century Gothic"/>
                <a:sym typeface="Century Gothic"/>
              </a:rPr>
              <a:t>Script: </a:t>
            </a:r>
            <a:r>
              <a:rPr lang="en-US" sz="1200" b="0" i="0" u="none" strike="noStrike" kern="1200" dirty="0" smtClean="0">
                <a:solidFill>
                  <a:schemeClr val="tx1"/>
                </a:solidFill>
                <a:effectLst/>
                <a:latin typeface="+mn-lt"/>
                <a:ea typeface="+mn-ea"/>
                <a:cs typeface="+mn-cs"/>
              </a:rPr>
              <a:t>These facts created concerns among the community, globally and regionally, which helped to establish this project. These concerns include: the need within climate monitoring agencies, such as NASA and NOAA, to better differentiate the relative warmth or coolness of individual years, seasons, months from the secular trend; the need for high quality climate data at a higher spatial resolution that is of ample length; and the need to determine changes over time in climate data for practical usage in determining how to respond to possible impacts of temperature trends and variability within the energy and agricultural sectors. </a:t>
            </a:r>
            <a:endParaRPr lang="en-US" baseline="0" dirty="0" smtClean="0">
              <a:solidFill>
                <a:schemeClr val="dk1"/>
              </a:solidFill>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chemeClr val="accent2"/>
              </a:buClr>
              <a:buSzPct val="100000"/>
              <a:buFont typeface="Webdings" panose="05030102010509060703" pitchFamily="18" charset="2"/>
              <a:buNone/>
              <a:tabLst/>
              <a:defRPr/>
            </a:pPr>
            <a:endParaRPr lang="en-US" baseline="0" dirty="0" smtClean="0">
              <a:solidFill>
                <a:schemeClr val="dk1"/>
              </a:solidFill>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chemeClr val="accent2"/>
              </a:buClr>
              <a:buSzPct val="100000"/>
              <a:buFont typeface="Webdings" panose="05030102010509060703" pitchFamily="18" charset="2"/>
              <a:buNone/>
              <a:tabLst/>
              <a:defRPr/>
            </a:pPr>
            <a:r>
              <a:rPr lang="en-US" baseline="0" dirty="0" smtClean="0">
                <a:solidFill>
                  <a:schemeClr val="dk1"/>
                </a:solidFill>
                <a:latin typeface="Century Gothic"/>
                <a:ea typeface="Century Gothic"/>
                <a:cs typeface="Century Gothic"/>
                <a:sym typeface="Century Gothic"/>
              </a:rPr>
              <a:t>Image Source: </a:t>
            </a:r>
            <a:r>
              <a:rPr lang="en-US" sz="1200" b="0" i="0" u="sng" strike="noStrike" kern="1200" dirty="0" smtClean="0">
                <a:solidFill>
                  <a:schemeClr val="tx1"/>
                </a:solidFill>
                <a:effectLst/>
                <a:latin typeface="+mn-lt"/>
                <a:ea typeface="+mn-ea"/>
                <a:cs typeface="+mn-cs"/>
                <a:hlinkClick r:id="rId3"/>
              </a:rPr>
              <a:t>https://pixabay.com/en/power-plant-industry-chimney-2411932/</a:t>
            </a:r>
            <a:endParaRPr lang="en-US" baseline="0" dirty="0" smtClean="0">
              <a:solidFill>
                <a:schemeClr val="dk1"/>
              </a:solidFill>
              <a:latin typeface="Century Gothic"/>
              <a:ea typeface="Century Gothic"/>
              <a:cs typeface="Century Gothic"/>
              <a:sym typeface="Century Gothic"/>
            </a:endParaRPr>
          </a:p>
          <a:p>
            <a:pPr marL="342900" marR="0" lvl="0" indent="-342900" algn="l" defTabSz="914400" rtl="0" eaLnBrk="1" fontAlgn="auto" latinLnBrk="0" hangingPunct="1">
              <a:lnSpc>
                <a:spcPct val="100000"/>
              </a:lnSpc>
              <a:spcBef>
                <a:spcPts val="0"/>
              </a:spcBef>
              <a:spcAft>
                <a:spcPts val="0"/>
              </a:spcAft>
              <a:buClr>
                <a:schemeClr val="accent2"/>
              </a:buClr>
              <a:buSzPct val="100000"/>
              <a:buFont typeface="Webdings" panose="05030102010509060703" pitchFamily="18" charset="2"/>
              <a:buNone/>
              <a:tabLst/>
              <a:defRPr/>
            </a:pPr>
            <a:r>
              <a:rPr lang="en-US" baseline="0" dirty="0" smtClean="0">
                <a:solidFill>
                  <a:schemeClr val="dk1"/>
                </a:solidFill>
                <a:latin typeface="Century Gothic"/>
                <a:ea typeface="Century Gothic"/>
                <a:cs typeface="Century Gothic"/>
                <a:sym typeface="Century Gothic"/>
              </a:rPr>
              <a:t>Image Source: </a:t>
            </a:r>
            <a:r>
              <a:rPr lang="en-US" sz="1200" b="0" i="0" u="sng" strike="noStrike" kern="1200" dirty="0" smtClean="0">
                <a:solidFill>
                  <a:schemeClr val="tx1"/>
                </a:solidFill>
                <a:effectLst/>
                <a:latin typeface="+mn-lt"/>
                <a:ea typeface="+mn-ea"/>
                <a:cs typeface="+mn-cs"/>
                <a:hlinkClick r:id="rId4"/>
              </a:rPr>
              <a:t>https://pixabay.com/en/field-countryside-sunset-sky-984142/</a:t>
            </a:r>
            <a:endParaRPr lang="en-US" sz="1200" b="0" i="0" u="sng"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66946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a:t>
            </a:r>
            <a:r>
              <a:rPr lang="en-US" baseline="0" dirty="0" smtClean="0"/>
              <a:t> </a:t>
            </a:r>
            <a:r>
              <a:rPr lang="en-US" sz="1200" b="0" i="0" u="none" strike="noStrike" kern="1200" dirty="0" smtClean="0">
                <a:solidFill>
                  <a:schemeClr val="tx1"/>
                </a:solidFill>
                <a:effectLst/>
                <a:latin typeface="+mn-lt"/>
                <a:ea typeface="+mn-ea"/>
                <a:cs typeface="+mn-cs"/>
              </a:rPr>
              <a:t>Our project consisted of two parts. The study area for both parts of the project focused on the Northeast United States as defined by the National Climate Assessment. The first study period was from 1975 – 2016 and the second study period was from 2002 - 2017.</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Credit: Created</a:t>
            </a:r>
            <a:r>
              <a:rPr lang="en-US" sz="1200" b="0" i="0" u="none" strike="noStrike" kern="1200" baseline="0" dirty="0" smtClean="0">
                <a:solidFill>
                  <a:schemeClr val="tx1"/>
                </a:solidFill>
                <a:effectLst/>
                <a:latin typeface="+mn-lt"/>
                <a:ea typeface="+mn-ea"/>
                <a:cs typeface="+mn-cs"/>
              </a:rPr>
              <a:t>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3427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The project partners associated with this project are NOAA’s Regional Climate Services Eastern Region Director and NOAA NCEI’s Climate Monitoring Branch. These project partners currently only use in situ data to analyze temperature anomalies and calculate temperature reports. Our partners aim to improve and expand the current data extraction process by utilizing remote sensing data, NOAA datasets, and NASA satellites.</a:t>
            </a:r>
            <a:endParaRPr lang="en-US" dirty="0" smtClean="0"/>
          </a:p>
          <a:p>
            <a:endParaRPr lang="en-US" dirty="0" smtClean="0"/>
          </a:p>
          <a:p>
            <a:r>
              <a:rPr lang="en-US" dirty="0" smtClean="0"/>
              <a:t>Image Credit: NOAA NCEI https://</a:t>
            </a:r>
            <a:r>
              <a:rPr lang="en-US" dirty="0" err="1" smtClean="0"/>
              <a:t>www.ncei.noaa.gov</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5262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Script: </a:t>
            </a:r>
            <a:r>
              <a:rPr lang="en-US" sz="1200" b="0" i="0" u="none" strike="noStrike" kern="1200" dirty="0" smtClean="0">
                <a:solidFill>
                  <a:schemeClr val="tx1"/>
                </a:solidFill>
                <a:effectLst/>
                <a:latin typeface="+mn-lt"/>
                <a:ea typeface="+mn-ea"/>
                <a:cs typeface="+mn-cs"/>
              </a:rPr>
              <a:t>The objectives for the development of this project were to provide a multitude of end users with an easily digestible perspective of how temperature trends have changed to better prepare and plan for future temperatures,</a:t>
            </a:r>
            <a:endParaRPr lang="en-US" b="0" dirty="0" smtClean="0">
              <a:effectLst/>
            </a:endParaRPr>
          </a:p>
          <a:p>
            <a:pPr rtl="0"/>
            <a:r>
              <a:rPr lang="en-US" sz="1200" b="0" i="0" u="none" strike="noStrike" kern="1200" dirty="0" smtClean="0">
                <a:solidFill>
                  <a:schemeClr val="tx1"/>
                </a:solidFill>
                <a:effectLst/>
                <a:latin typeface="+mn-lt"/>
                <a:ea typeface="+mn-ea"/>
                <a:cs typeface="+mn-cs"/>
              </a:rPr>
              <a:t>to utilize information from a variety of global temperature data and NASA satellite datasets,</a:t>
            </a:r>
            <a:endParaRPr lang="en-US" b="0" dirty="0" smtClean="0">
              <a:effectLst/>
            </a:endParaRPr>
          </a:p>
          <a:p>
            <a:pPr rtl="0"/>
            <a:r>
              <a:rPr lang="en-US" sz="1200" b="0" i="0" u="none" strike="noStrike" kern="1200" dirty="0" smtClean="0">
                <a:solidFill>
                  <a:schemeClr val="tx1"/>
                </a:solidFill>
                <a:effectLst/>
                <a:latin typeface="+mn-lt"/>
                <a:ea typeface="+mn-ea"/>
                <a:cs typeface="+mn-cs"/>
              </a:rPr>
              <a:t>develop a temperature index specific to the Northeastern United States with a higher spatial resolution than other indices currently being utilized, </a:t>
            </a:r>
            <a:endParaRPr lang="en-US" b="0" dirty="0" smtClean="0">
              <a:effectLst/>
            </a:endParaRPr>
          </a:p>
          <a:p>
            <a:pPr rtl="0"/>
            <a:r>
              <a:rPr lang="en-US" sz="1200" b="0" i="0" u="none" strike="noStrike" kern="1200" dirty="0" smtClean="0">
                <a:solidFill>
                  <a:schemeClr val="tx1"/>
                </a:solidFill>
                <a:effectLst/>
                <a:latin typeface="+mn-lt"/>
                <a:ea typeface="+mn-ea"/>
                <a:cs typeface="+mn-cs"/>
              </a:rPr>
              <a:t>compute heating, cooling, and growing degree days using daily LST data and </a:t>
            </a:r>
            <a:r>
              <a:rPr lang="en-US" sz="1200" b="0" i="1" u="none" strike="noStrike" kern="1200" dirty="0" smtClean="0">
                <a:solidFill>
                  <a:schemeClr val="tx1"/>
                </a:solidFill>
                <a:effectLst/>
                <a:latin typeface="+mn-lt"/>
                <a:ea typeface="+mn-ea"/>
                <a:cs typeface="+mn-cs"/>
              </a:rPr>
              <a:t>in situ</a:t>
            </a:r>
            <a:r>
              <a:rPr lang="en-US" sz="1200" b="0" i="0" u="none" strike="noStrike" kern="1200" dirty="0" smtClean="0">
                <a:solidFill>
                  <a:schemeClr val="tx1"/>
                </a:solidFill>
                <a:effectLst/>
                <a:latin typeface="+mn-lt"/>
                <a:ea typeface="+mn-ea"/>
                <a:cs typeface="+mn-cs"/>
              </a:rPr>
              <a:t> temperature data, </a:t>
            </a:r>
            <a:endParaRPr lang="en-US" b="0" dirty="0" smtClean="0">
              <a:effectLst/>
            </a:endParaRPr>
          </a:p>
          <a:p>
            <a:pPr rtl="0"/>
            <a:r>
              <a:rPr lang="en-US" sz="1200" b="0" i="0" u="none" strike="noStrike" kern="1200" dirty="0" smtClean="0">
                <a:solidFill>
                  <a:schemeClr val="tx1"/>
                </a:solidFill>
                <a:effectLst/>
                <a:latin typeface="+mn-lt"/>
                <a:ea typeface="+mn-ea"/>
                <a:cs typeface="+mn-cs"/>
              </a:rPr>
              <a:t>and finally, create a product for partners that has the potential to expand to a diverse set of end-users to utilize the data.</a:t>
            </a:r>
            <a:endParaRPr lang="en-US" b="0" dirty="0" smtClean="0">
              <a:effectLst/>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123198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entury Gothic"/>
                <a:cs typeface="Century Gothic"/>
                <a:sym typeface="Century Gothic"/>
              </a:rPr>
              <a:t>Script: </a:t>
            </a:r>
            <a:r>
              <a:rPr lang="en-US" sz="1200" b="0" i="0" u="none" strike="noStrike" kern="1200" dirty="0" smtClean="0">
                <a:solidFill>
                  <a:schemeClr val="tx1"/>
                </a:solidFill>
                <a:effectLst/>
                <a:latin typeface="+mn-lt"/>
                <a:ea typeface="+mn-ea"/>
                <a:cs typeface="+mn-cs"/>
              </a:rPr>
              <a:t>For the first part of the project, the team utilized NASA </a:t>
            </a:r>
            <a:r>
              <a:rPr lang="en-US" sz="1200" b="0" i="0" u="none" strike="noStrike" kern="1200" dirty="0" err="1" smtClean="0">
                <a:solidFill>
                  <a:schemeClr val="tx1"/>
                </a:solidFill>
                <a:effectLst/>
                <a:latin typeface="+mn-lt"/>
                <a:ea typeface="+mn-ea"/>
                <a:cs typeface="+mn-cs"/>
              </a:rPr>
              <a:t>GISTemp</a:t>
            </a:r>
            <a:r>
              <a:rPr lang="en-US" sz="1200" b="0" i="0" u="none" strike="noStrike" kern="1200" dirty="0" smtClean="0">
                <a:solidFill>
                  <a:schemeClr val="tx1"/>
                </a:solidFill>
                <a:effectLst/>
                <a:latin typeface="+mn-lt"/>
                <a:ea typeface="+mn-ea"/>
                <a:cs typeface="+mn-cs"/>
              </a:rPr>
              <a:t> to create the global temperature scores and NOAA </a:t>
            </a:r>
            <a:r>
              <a:rPr lang="en-US" sz="1200" b="0" i="0" u="none" strike="noStrike" kern="1200" dirty="0" err="1" smtClean="0">
                <a:solidFill>
                  <a:schemeClr val="tx1"/>
                </a:solidFill>
                <a:effectLst/>
                <a:latin typeface="+mn-lt"/>
                <a:ea typeface="+mn-ea"/>
                <a:cs typeface="+mn-cs"/>
              </a:rPr>
              <a:t>nclimgrid</a:t>
            </a:r>
            <a:r>
              <a:rPr lang="en-US" sz="1200" b="0" i="0" u="none" strike="noStrike" kern="1200" dirty="0" smtClean="0">
                <a:solidFill>
                  <a:schemeClr val="tx1"/>
                </a:solidFill>
                <a:effectLst/>
                <a:latin typeface="+mn-lt"/>
                <a:ea typeface="+mn-ea"/>
                <a:cs typeface="+mn-cs"/>
              </a:rPr>
              <a:t> to create the Northeast US regional temperature scores. For the second part of the project, the team utilized land surface temperatures (or LST) acquired from Terra and Aqua MODIS satellites. The Climate Reference Network was also used to supplement the LST data.</a:t>
            </a:r>
            <a:endParaRPr lang="en-US" dirty="0" smtClean="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entury Gothic"/>
                <a:cs typeface="Century Gothic"/>
                <a:sym typeface="Century Gothic"/>
              </a:rPr>
              <a:t>Image</a:t>
            </a:r>
            <a:r>
              <a:rPr lang="en-US" baseline="0" dirty="0" smtClean="0">
                <a:ea typeface="Century Gothic"/>
                <a:cs typeface="Century Gothic"/>
                <a:sym typeface="Century Gothic"/>
              </a:rPr>
              <a:t> Source: http://</a:t>
            </a:r>
            <a:r>
              <a:rPr lang="en-US" baseline="0" dirty="0" err="1" smtClean="0">
                <a:ea typeface="Century Gothic"/>
                <a:cs typeface="Century Gothic"/>
                <a:sym typeface="Century Gothic"/>
              </a:rPr>
              <a:t>www.devpedia.developexchange.com</a:t>
            </a:r>
            <a:r>
              <a:rPr lang="en-US" baseline="0" dirty="0" smtClean="0">
                <a:ea typeface="Century Gothic"/>
                <a:cs typeface="Century Gothic"/>
                <a:sym typeface="Century Gothic"/>
              </a:rPr>
              <a:t>/</a:t>
            </a:r>
            <a:r>
              <a:rPr lang="en-US" baseline="0" dirty="0" err="1" smtClean="0">
                <a:ea typeface="Century Gothic"/>
                <a:cs typeface="Century Gothic"/>
                <a:sym typeface="Century Gothic"/>
              </a:rPr>
              <a:t>dp</a:t>
            </a:r>
            <a:r>
              <a:rPr lang="en-US" baseline="0" dirty="0" smtClean="0">
                <a:ea typeface="Century Gothic"/>
                <a:cs typeface="Century Gothic"/>
                <a:sym typeface="Century Gothic"/>
              </a:rPr>
              <a:t>/</a:t>
            </a:r>
            <a:r>
              <a:rPr lang="en-US" baseline="0" dirty="0" err="1" smtClean="0">
                <a:ea typeface="Century Gothic"/>
                <a:cs typeface="Century Gothic"/>
                <a:sym typeface="Century Gothic"/>
              </a:rPr>
              <a:t>index.php?title</a:t>
            </a:r>
            <a:r>
              <a:rPr lang="en-US" baseline="0" dirty="0" smtClean="0">
                <a:ea typeface="Century Gothic"/>
                <a:cs typeface="Century Gothic"/>
                <a:sym typeface="Century Gothic"/>
              </a:rPr>
              <a:t>=</a:t>
            </a:r>
            <a:r>
              <a:rPr lang="en-US" baseline="0" dirty="0" err="1" smtClean="0">
                <a:ea typeface="Century Gothic"/>
                <a:cs typeface="Century Gothic"/>
                <a:sym typeface="Century Gothic"/>
              </a:rPr>
              <a:t>List_of_Satellite_Pictures</a:t>
            </a:r>
            <a:endParaRPr lang="en-US" baseline="0" dirty="0" smtClean="0">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43970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For the temperature score methodology, we first acquired monthly data from NASA </a:t>
            </a:r>
            <a:r>
              <a:rPr lang="en-US" sz="1200" b="0" i="0" u="none" strike="noStrike" kern="1200" dirty="0" err="1" smtClean="0">
                <a:solidFill>
                  <a:schemeClr val="tx1"/>
                </a:solidFill>
                <a:effectLst/>
                <a:latin typeface="+mn-lt"/>
                <a:ea typeface="+mn-ea"/>
                <a:cs typeface="+mn-cs"/>
              </a:rPr>
              <a:t>GISTemp</a:t>
            </a:r>
            <a:r>
              <a:rPr lang="en-US" sz="1200" b="0" i="0" u="none" strike="noStrike" kern="1200" dirty="0" smtClean="0">
                <a:solidFill>
                  <a:schemeClr val="tx1"/>
                </a:solidFill>
                <a:effectLst/>
                <a:latin typeface="+mn-lt"/>
                <a:ea typeface="+mn-ea"/>
                <a:cs typeface="+mn-cs"/>
              </a:rPr>
              <a:t> and NOAA </a:t>
            </a:r>
            <a:r>
              <a:rPr lang="en-US" sz="1200" b="0" i="0" u="none" strike="noStrike" kern="1200" dirty="0" err="1" smtClean="0">
                <a:solidFill>
                  <a:schemeClr val="tx1"/>
                </a:solidFill>
                <a:effectLst/>
                <a:latin typeface="+mn-lt"/>
                <a:ea typeface="+mn-ea"/>
                <a:cs typeface="+mn-cs"/>
              </a:rPr>
              <a:t>nClimGrid</a:t>
            </a:r>
            <a:r>
              <a:rPr lang="en-US" sz="1200" b="0" i="0" u="none" strike="noStrike" kern="1200" dirty="0" smtClean="0">
                <a:solidFill>
                  <a:schemeClr val="tx1"/>
                </a:solidFill>
                <a:effectLst/>
                <a:latin typeface="+mn-lt"/>
                <a:ea typeface="+mn-ea"/>
                <a:cs typeface="+mn-cs"/>
              </a:rPr>
              <a:t>. Next, we removed the long-term trend 1880-1974 from the time series to just 1975-2016. Then, we used two different types of statistical analysis for the two different time periods, 1880-2016 and 1975-2016. Next, we divided the residuals by the group standard deviation to arrive at values analogous to z-scores.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15901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t>
            </a:r>
            <a:r>
              <a:rPr lang="en-US" sz="1200" b="0" i="0" u="none" strike="noStrike" kern="1200" dirty="0" smtClean="0">
                <a:solidFill>
                  <a:schemeClr val="tx1"/>
                </a:solidFill>
                <a:effectLst/>
                <a:latin typeface="+mn-lt"/>
                <a:ea typeface="+mn-ea"/>
                <a:cs typeface="+mn-cs"/>
              </a:rPr>
              <a:t>Temperature score explanation: the z-scores were transformed to a scale from 1 to 10, such that each score has a 10% probability of occurrence based on the cut-off values of the Gaussian </a:t>
            </a:r>
            <a:r>
              <a:rPr lang="en-US" sz="1200" b="0" i="0" u="none" strike="noStrike" kern="1200" dirty="0" err="1" smtClean="0">
                <a:solidFill>
                  <a:schemeClr val="tx1"/>
                </a:solidFill>
                <a:effectLst/>
                <a:latin typeface="+mn-lt"/>
                <a:ea typeface="+mn-ea"/>
                <a:cs typeface="+mn-cs"/>
              </a:rPr>
              <a:t>distribution.This</a:t>
            </a:r>
            <a:r>
              <a:rPr lang="en-US" sz="1200" b="0" i="0" u="none" strike="noStrike" kern="1200" dirty="0" smtClean="0">
                <a:solidFill>
                  <a:schemeClr val="tx1"/>
                </a:solidFill>
                <a:effectLst/>
                <a:latin typeface="+mn-lt"/>
                <a:ea typeface="+mn-ea"/>
                <a:cs typeface="+mn-cs"/>
              </a:rPr>
              <a:t> is an example of a Gaussian distribution, synonymous to what we used for the methodology. To the right are samples of our temperature scores for the globe and northeast. Red represents months from January, February, and so on. Green represents annual, and blue represents seasons beginning with winter, spring, summer to fall. 10 means that that respective month, year, or season, is much warmer than usual, and 1 means that it is colder than usual. So for example, the January of 2003 is a 1 for the northeast temperature score, so that month is much colder than other Januarys of other years. We can also see that, as we said before, 2016 is the warmest year on record, which is validated in our temperature score because it has a 10 on the global temperature score, and also 6 out of 12 months rank as a 10.</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Image Source:</a:t>
            </a:r>
            <a:r>
              <a:rPr lang="en-US" sz="1200" b="0" i="0" u="none" strike="noStrike" kern="1200" baseline="0" dirty="0" smtClean="0">
                <a:solidFill>
                  <a:schemeClr val="tx1"/>
                </a:solidFill>
                <a:effectLst/>
                <a:latin typeface="+mn-lt"/>
                <a:ea typeface="+mn-ea"/>
                <a:cs typeface="+mn-cs"/>
              </a:rPr>
              <a:t> Created by NASA DEVELOP Team</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06165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29000"/>
            <a:ext cx="12192000" cy="6858000"/>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3559933"/>
            <a:ext cx="386786" cy="386786"/>
          </a:xfrm>
          <a:prstGeom prst="rect">
            <a:avLst/>
          </a:prstGeom>
        </p:spPr>
      </p:pic>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spTree>
    <p:extLst>
      <p:ext uri="{BB962C8B-B14F-4D97-AF65-F5344CB8AC3E}">
        <p14:creationId xmlns:p14="http://schemas.microsoft.com/office/powerpoint/2010/main" val="1698387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E97845"/>
                </a:solidFill>
              </a:defRPr>
            </a:lvl1pPr>
          </a:lstStyle>
          <a:p>
            <a:r>
              <a:rPr lang="en-US" dirty="0" smtClean="0"/>
              <a:t>Slide Title</a:t>
            </a:r>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273" y="130933"/>
            <a:ext cx="386786" cy="386786"/>
          </a:xfrm>
          <a:prstGeom prst="rect">
            <a:avLst/>
          </a:prstGeom>
        </p:spPr>
      </p:pic>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E9784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E97845"/>
                </a:solidFill>
              </a:defRPr>
            </a:lvl1pPr>
          </a:lstStyle>
          <a:p>
            <a:r>
              <a:rPr lang="en-US" dirty="0" smtClean="0"/>
              <a:t>Section 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4884"/>
            <a:ext cx="912020" cy="912020"/>
          </a:xfrm>
          <a:prstGeom prst="rect">
            <a:avLst/>
          </a:prstGeom>
        </p:spPr>
      </p:pic>
    </p:spTree>
    <p:extLst>
      <p:ext uri="{BB962C8B-B14F-4D97-AF65-F5344CB8AC3E}">
        <p14:creationId xmlns:p14="http://schemas.microsoft.com/office/powerpoint/2010/main" val="4198952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E97845"/>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E97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png"/><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5.xml"/><Relationship Id="rId5"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https://lh6.googleusercontent.com/eCTTD8jA3q4nepFm6K9pNWxc2Makl9nzu8T6X1iZVQYyjBwHz8ZPoMFLg9-uLE3R7u2p6LqglcjTy1v4TFI7EBiur1z5ozTTeEOtzS_otcMguo8WdtTOIoMEu1_TPXJb0Sk0bgO5XdyIq2w5JQ"/>
          <p:cNvPicPr>
            <a:picLocks noChangeAspect="1" noChangeArrowheads="1"/>
          </p:cNvPicPr>
          <p:nvPr/>
        </p:nvPicPr>
        <p:blipFill rotWithShape="1">
          <a:blip r:embed="rId3">
            <a:extLst>
              <a:ext uri="{28A0092B-C50C-407E-A947-70E740481C1C}">
                <a14:useLocalDpi xmlns:a14="http://schemas.microsoft.com/office/drawing/2010/main" val="0"/>
              </a:ext>
            </a:extLst>
          </a:blip>
          <a:srcRect l="39322" t="31438" r="43171" b="24835"/>
          <a:stretch/>
        </p:blipFill>
        <p:spPr bwMode="auto">
          <a:xfrm>
            <a:off x="0" y="-1"/>
            <a:ext cx="545697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smtClean="0"/>
              <a:t>NORTHEAST US CROSS-CUTTING</a:t>
            </a:r>
            <a:endParaRPr lang="en-US" dirty="0"/>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000" dirty="0"/>
          </a:p>
        </p:txBody>
      </p:sp>
      <p:sp>
        <p:nvSpPr>
          <p:cNvPr id="22" name="TextBox 21"/>
          <p:cNvSpPr txBox="1"/>
          <p:nvPr/>
        </p:nvSpPr>
        <p:spPr>
          <a:xfrm>
            <a:off x="5225140" y="5916040"/>
            <a:ext cx="4952013"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North Carolina </a:t>
            </a:r>
            <a:r>
              <a:rPr lang="mr-IN" sz="1600" b="1" dirty="0" smtClean="0">
                <a:solidFill>
                  <a:schemeClr val="bg1"/>
                </a:solidFill>
                <a:latin typeface="Century Gothic" panose="020B0502020202020204" pitchFamily="34" charset="0"/>
              </a:rPr>
              <a:t>–</a:t>
            </a:r>
            <a:r>
              <a:rPr lang="en-US" sz="1600" b="1" dirty="0" smtClean="0">
                <a:solidFill>
                  <a:schemeClr val="bg1"/>
                </a:solidFill>
                <a:latin typeface="Century Gothic" panose="020B0502020202020204" pitchFamily="34" charset="0"/>
              </a:rPr>
              <a:t> NCEI</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11412" y="5916939"/>
            <a:ext cx="705861" cy="705861"/>
          </a:xfrm>
          <a:prstGeom prst="rect">
            <a:avLst/>
          </a:prstGeom>
        </p:spPr>
      </p:pic>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Team Lead</a:t>
            </a:r>
            <a:endParaRPr lang="en-US" sz="1800" dirty="0">
              <a:solidFill>
                <a:schemeClr val="tx1">
                  <a:lumMod val="75000"/>
                  <a:lumOff val="25000"/>
                </a:schemeClr>
              </a:solidFill>
              <a:latin typeface="Century Gothic" panose="020B0502020202020204" pitchFamily="34" charset="0"/>
            </a:endParaRP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Laurel Mahoney</a:t>
            </a:r>
            <a:endParaRPr lang="en-US" sz="1800" dirty="0">
              <a:solidFill>
                <a:schemeClr val="tx1">
                  <a:lumMod val="75000"/>
                  <a:lumOff val="25000"/>
                </a:schemeClr>
              </a:solidFill>
              <a:latin typeface="Century Gothic" panose="020B0502020202020204" pitchFamily="34" charset="0"/>
            </a:endParaRP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Shannan Hurley</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5140" y="6293309"/>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Fall</a:t>
            </a: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smtClean="0">
                <a:solidFill>
                  <a:schemeClr val="tx1">
                    <a:lumMod val="75000"/>
                    <a:lumOff val="25000"/>
                  </a:schemeClr>
                </a:solidFill>
                <a:latin typeface="Century Gothic" panose="020B0502020202020204" pitchFamily="34" charset="0"/>
              </a:rPr>
              <a:t>Lilian Yang</a:t>
            </a:r>
            <a:endParaRPr lang="en-US" sz="1800" dirty="0">
              <a:solidFill>
                <a:schemeClr val="tx1">
                  <a:lumMod val="75000"/>
                  <a:lumOff val="25000"/>
                </a:schemeClr>
              </a:solidFill>
              <a:latin typeface="Century Gothic" panose="020B0502020202020204" pitchFamily="34" charset="0"/>
            </a:endParaRPr>
          </a:p>
        </p:txBody>
      </p:sp>
      <p:pic>
        <p:nvPicPr>
          <p:cNvPr id="19" name="Shape 99"/>
          <p:cNvPicPr preferRelativeResize="0">
            <a:picLocks noChangeAspect="1"/>
          </p:cNvPicPr>
          <p:nvPr/>
        </p:nvPicPr>
        <p:blipFill rotWithShape="1">
          <a:blip r:embed="rId6">
            <a:alphaModFix/>
          </a:blip>
          <a:stretch/>
        </p:blipFill>
        <p:spPr>
          <a:xfrm>
            <a:off x="10360539" y="5916938"/>
            <a:ext cx="703112" cy="703112"/>
          </a:xfrm>
          <a:prstGeom prst="rect">
            <a:avLst/>
          </a:prstGeom>
          <a:noFill/>
          <a:ln>
            <a:noFill/>
          </a:ln>
        </p:spPr>
      </p:pic>
      <p:sp>
        <p:nvSpPr>
          <p:cNvPr id="2" name="TextBox 1"/>
          <p:cNvSpPr txBox="1"/>
          <p:nvPr/>
        </p:nvSpPr>
        <p:spPr>
          <a:xfrm>
            <a:off x="5604732" y="2554536"/>
            <a:ext cx="5647765" cy="1200329"/>
          </a:xfrm>
          <a:prstGeom prst="rect">
            <a:avLst/>
          </a:prstGeom>
          <a:noFill/>
        </p:spPr>
        <p:txBody>
          <a:bodyPr wrap="square" rtlCol="0">
            <a:spAutoFit/>
          </a:bodyPr>
          <a:lstStyle/>
          <a:p>
            <a:pPr lvl="0" algn="ctr"/>
            <a:r>
              <a:rPr lang="en-US" dirty="0">
                <a:solidFill>
                  <a:srgbClr val="E97845"/>
                </a:solidFill>
                <a:ea typeface="Century Gothic"/>
                <a:cs typeface="Century Gothic"/>
                <a:sym typeface="Century Gothic"/>
              </a:rPr>
              <a:t>Developing Annual, Seasonal, and Monthly Temperature Indices over the Northeast United States to Represent Recent Temperature Trends using NASA and NOAA </a:t>
            </a:r>
            <a:r>
              <a:rPr lang="en-US" dirty="0" smtClean="0">
                <a:solidFill>
                  <a:srgbClr val="E97845"/>
                </a:solidFill>
                <a:ea typeface="Century Gothic"/>
                <a:cs typeface="Century Gothic"/>
                <a:sym typeface="Century Gothic"/>
              </a:rPr>
              <a:t>Datasets</a:t>
            </a:r>
            <a:endParaRPr lang="en-US" dirty="0">
              <a:solidFill>
                <a:srgbClr val="E97845"/>
              </a:solidFill>
              <a:ea typeface="Century Gothic"/>
              <a:cs typeface="Century Gothic"/>
              <a:sym typeface="Century Gothic"/>
            </a:endParaRPr>
          </a:p>
        </p:txBody>
      </p:sp>
    </p:spTree>
    <p:extLst>
      <p:ext uri="{BB962C8B-B14F-4D97-AF65-F5344CB8AC3E}">
        <p14:creationId xmlns:p14="http://schemas.microsoft.com/office/powerpoint/2010/main" val="356973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5" name="Picture 4"/>
          <p:cNvPicPr>
            <a:picLocks noChangeAspect="1"/>
          </p:cNvPicPr>
          <p:nvPr/>
        </p:nvPicPr>
        <p:blipFill>
          <a:blip r:embed="rId3"/>
          <a:stretch>
            <a:fillRect/>
          </a:stretch>
        </p:blipFill>
        <p:spPr>
          <a:xfrm>
            <a:off x="12546340" y="17183274"/>
            <a:ext cx="5463671" cy="4553870"/>
          </a:xfrm>
          <a:prstGeom prst="rect">
            <a:avLst/>
          </a:prstGeom>
        </p:spPr>
      </p:pic>
      <p:pic>
        <p:nvPicPr>
          <p:cNvPr id="6" name="Picture 5"/>
          <p:cNvPicPr>
            <a:picLocks noChangeAspect="1"/>
          </p:cNvPicPr>
          <p:nvPr/>
        </p:nvPicPr>
        <p:blipFill>
          <a:blip r:embed="rId3"/>
          <a:stretch>
            <a:fillRect/>
          </a:stretch>
        </p:blipFill>
        <p:spPr>
          <a:xfrm>
            <a:off x="12698740" y="17335674"/>
            <a:ext cx="5463671" cy="4553870"/>
          </a:xfrm>
          <a:prstGeom prst="rect">
            <a:avLst/>
          </a:prstGeom>
        </p:spPr>
      </p:pic>
      <p:pic>
        <p:nvPicPr>
          <p:cNvPr id="7" name="Picture 6"/>
          <p:cNvPicPr>
            <a:picLocks noChangeAspect="1"/>
          </p:cNvPicPr>
          <p:nvPr/>
        </p:nvPicPr>
        <p:blipFill>
          <a:blip r:embed="rId3"/>
          <a:stretch>
            <a:fillRect/>
          </a:stretch>
        </p:blipFill>
        <p:spPr>
          <a:xfrm>
            <a:off x="12851140" y="17488074"/>
            <a:ext cx="5463671" cy="4553870"/>
          </a:xfrm>
          <a:prstGeom prst="rect">
            <a:avLst/>
          </a:prstGeom>
        </p:spPr>
      </p:pic>
      <p:pic>
        <p:nvPicPr>
          <p:cNvPr id="8" name="Picture 7"/>
          <p:cNvPicPr>
            <a:picLocks noChangeAspect="1"/>
          </p:cNvPicPr>
          <p:nvPr/>
        </p:nvPicPr>
        <p:blipFill>
          <a:blip r:embed="rId3"/>
          <a:stretch>
            <a:fillRect/>
          </a:stretch>
        </p:blipFill>
        <p:spPr>
          <a:xfrm>
            <a:off x="13003540" y="17640474"/>
            <a:ext cx="5463671" cy="455387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8993"/>
          <a:stretch/>
        </p:blipFill>
        <p:spPr>
          <a:xfrm>
            <a:off x="6008028" y="1188643"/>
            <a:ext cx="5950609" cy="4438523"/>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8690"/>
          <a:stretch/>
        </p:blipFill>
        <p:spPr>
          <a:xfrm>
            <a:off x="132131" y="1215110"/>
            <a:ext cx="5761598" cy="4385591"/>
          </a:xfrm>
          <a:prstGeom prst="rect">
            <a:avLst/>
          </a:prstGeom>
        </p:spPr>
      </p:pic>
    </p:spTree>
    <p:extLst>
      <p:ext uri="{BB962C8B-B14F-4D97-AF65-F5344CB8AC3E}">
        <p14:creationId xmlns:p14="http://schemas.microsoft.com/office/powerpoint/2010/main" val="302248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Day Methodology</a:t>
            </a:r>
            <a:endParaRPr lang="en-US" dirty="0"/>
          </a:p>
        </p:txBody>
      </p:sp>
      <p:graphicFrame>
        <p:nvGraphicFramePr>
          <p:cNvPr id="4" name="Diagram 3"/>
          <p:cNvGraphicFramePr/>
          <p:nvPr>
            <p:extLst>
              <p:ext uri="{D42A27DB-BD31-4B8C-83A1-F6EECF244321}">
                <p14:modId xmlns:p14="http://schemas.microsoft.com/office/powerpoint/2010/main" val="1870603447"/>
              </p:ext>
            </p:extLst>
          </p:nvPr>
        </p:nvGraphicFramePr>
        <p:xfrm>
          <a:off x="271463" y="1371600"/>
          <a:ext cx="11701462" cy="4171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563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4" name="TextBox 3"/>
          <p:cNvSpPr txBox="1"/>
          <p:nvPr/>
        </p:nvSpPr>
        <p:spPr>
          <a:xfrm>
            <a:off x="2246593" y="1063009"/>
            <a:ext cx="7740207" cy="523220"/>
          </a:xfrm>
          <a:prstGeom prst="rect">
            <a:avLst/>
          </a:prstGeom>
          <a:noFill/>
        </p:spPr>
        <p:txBody>
          <a:bodyPr wrap="square" rtlCol="0">
            <a:spAutoFit/>
          </a:bodyPr>
          <a:lstStyle/>
          <a:p>
            <a:r>
              <a:rPr lang="en-US" sz="2800" dirty="0" smtClean="0"/>
              <a:t>Degree Days in the Northeast United States</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268740804"/>
              </p:ext>
            </p:extLst>
          </p:nvPr>
        </p:nvGraphicFramePr>
        <p:xfrm>
          <a:off x="1066064" y="1792862"/>
          <a:ext cx="10101264" cy="2199640"/>
        </p:xfrm>
        <a:graphic>
          <a:graphicData uri="http://schemas.openxmlformats.org/drawingml/2006/table">
            <a:tbl>
              <a:tblPr firstRow="1" bandRow="1">
                <a:tableStyleId>{21E4AEA4-8DFA-4A89-87EB-49C32662AFE0}</a:tableStyleId>
              </a:tblPr>
              <a:tblGrid>
                <a:gridCol w="5050632"/>
                <a:gridCol w="5050632"/>
              </a:tblGrid>
              <a:tr h="370840">
                <a:tc>
                  <a:txBody>
                    <a:bodyPr/>
                    <a:lstStyle/>
                    <a:p>
                      <a:pPr algn="ctr"/>
                      <a:r>
                        <a:rPr lang="en-US" dirty="0" smtClean="0"/>
                        <a:t>Base Mean Temperature (F)</a:t>
                      </a:r>
                      <a:endParaRPr lang="en-US" dirty="0"/>
                    </a:p>
                  </a:txBody>
                  <a:tcPr/>
                </a:tc>
                <a:tc>
                  <a:txBody>
                    <a:bodyPr/>
                    <a:lstStyle/>
                    <a:p>
                      <a:pPr algn="ctr"/>
                      <a:r>
                        <a:rPr lang="en-US" dirty="0" smtClean="0"/>
                        <a:t>Degree</a:t>
                      </a:r>
                      <a:r>
                        <a:rPr lang="en-US" baseline="0" dirty="0" smtClean="0"/>
                        <a:t> Days</a:t>
                      </a:r>
                      <a:endParaRPr lang="en-US" dirty="0"/>
                    </a:p>
                  </a:txBody>
                  <a:tcPr/>
                </a:tc>
              </a:tr>
              <a:tr h="370840">
                <a:tc>
                  <a:txBody>
                    <a:bodyPr/>
                    <a:lstStyle/>
                    <a:p>
                      <a:pPr algn="ctr"/>
                      <a:r>
                        <a:rPr lang="en-US" dirty="0" smtClean="0"/>
                        <a:t>Below 65 </a:t>
                      </a:r>
                      <a:r>
                        <a:rPr lang="en-US" dirty="0" smtClean="0">
                          <a:latin typeface="+mn-lt"/>
                        </a:rPr>
                        <a:t>º </a:t>
                      </a:r>
                      <a:endParaRPr lang="en-US" dirty="0">
                        <a:latin typeface="+mn-lt"/>
                      </a:endParaRPr>
                    </a:p>
                  </a:txBody>
                  <a:tcPr/>
                </a:tc>
                <a:tc>
                  <a:txBody>
                    <a:bodyPr/>
                    <a:lstStyle/>
                    <a:p>
                      <a:r>
                        <a:rPr lang="en-US" dirty="0" smtClean="0"/>
                        <a:t>Heating Degree Days equates</a:t>
                      </a:r>
                      <a:r>
                        <a:rPr lang="en-US" baseline="0" dirty="0" smtClean="0"/>
                        <a:t> to a greater amount of houses or buildings using heaters or gas.</a:t>
                      </a:r>
                      <a:endParaRPr lang="en-US" dirty="0"/>
                    </a:p>
                  </a:txBody>
                  <a:tcPr/>
                </a:tc>
              </a:tr>
              <a:tr h="370840">
                <a:tc>
                  <a:txBody>
                    <a:bodyPr/>
                    <a:lstStyle/>
                    <a:p>
                      <a:pPr algn="ctr"/>
                      <a:r>
                        <a:rPr lang="en-US" dirty="0" smtClean="0"/>
                        <a:t>Above 65 º</a:t>
                      </a:r>
                      <a:endParaRPr lang="en-US" dirty="0"/>
                    </a:p>
                  </a:txBody>
                  <a:tcPr/>
                </a:tc>
                <a:tc>
                  <a:txBody>
                    <a:bodyPr/>
                    <a:lstStyle/>
                    <a:p>
                      <a:r>
                        <a:rPr lang="en-US" dirty="0" smtClean="0"/>
                        <a:t>Cooling Degree Days</a:t>
                      </a:r>
                      <a:r>
                        <a:rPr lang="en-US" baseline="0" dirty="0" smtClean="0"/>
                        <a:t> equates to a greater amount of houses or buildings using air conditioners or fans. </a:t>
                      </a:r>
                      <a:endParaRPr lang="en-US"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747810396"/>
              </p:ext>
            </p:extLst>
          </p:nvPr>
        </p:nvGraphicFramePr>
        <p:xfrm>
          <a:off x="1066064" y="4019687"/>
          <a:ext cx="10101266" cy="1483360"/>
        </p:xfrm>
        <a:graphic>
          <a:graphicData uri="http://schemas.openxmlformats.org/drawingml/2006/table">
            <a:tbl>
              <a:tblPr firstRow="1" bandRow="1">
                <a:tableStyleId>{21E4AEA4-8DFA-4A89-87EB-49C32662AFE0}</a:tableStyleId>
              </a:tblPr>
              <a:tblGrid>
                <a:gridCol w="5050633"/>
                <a:gridCol w="5050633"/>
              </a:tblGrid>
              <a:tr h="370840">
                <a:tc>
                  <a:txBody>
                    <a:bodyPr/>
                    <a:lstStyle/>
                    <a:p>
                      <a:pPr algn="ctr"/>
                      <a:r>
                        <a:rPr lang="en-US" dirty="0" smtClean="0"/>
                        <a:t>Base Mean Temperature (F)</a:t>
                      </a:r>
                      <a:endParaRPr lang="en-US" dirty="0"/>
                    </a:p>
                  </a:txBody>
                  <a:tcPr/>
                </a:tc>
                <a:tc>
                  <a:txBody>
                    <a:bodyPr/>
                    <a:lstStyle/>
                    <a:p>
                      <a:pPr algn="ctr"/>
                      <a:r>
                        <a:rPr lang="en-US" dirty="0" smtClean="0"/>
                        <a:t>Growing Degree Day Crops</a:t>
                      </a:r>
                      <a:endParaRPr lang="en-US" dirty="0"/>
                    </a:p>
                  </a:txBody>
                  <a:tcPr/>
                </a:tc>
              </a:tr>
              <a:tr h="370840">
                <a:tc>
                  <a:txBody>
                    <a:bodyPr/>
                    <a:lstStyle/>
                    <a:p>
                      <a:pPr algn="ctr"/>
                      <a:r>
                        <a:rPr lang="en-US" dirty="0" smtClean="0"/>
                        <a:t>41</a:t>
                      </a:r>
                      <a:r>
                        <a:rPr lang="en-US" baseline="0" dirty="0" smtClean="0"/>
                        <a:t> º</a:t>
                      </a:r>
                      <a:endParaRPr lang="en-US" dirty="0"/>
                    </a:p>
                  </a:txBody>
                  <a:tcPr/>
                </a:tc>
                <a:tc>
                  <a:txBody>
                    <a:bodyPr/>
                    <a:lstStyle/>
                    <a:p>
                      <a:pPr algn="ctr"/>
                      <a:r>
                        <a:rPr lang="en-US" dirty="0" smtClean="0"/>
                        <a:t>Alfalfa</a:t>
                      </a:r>
                      <a:endParaRPr lang="en-US" dirty="0"/>
                    </a:p>
                  </a:txBody>
                  <a:tcPr/>
                </a:tc>
              </a:tr>
              <a:tr h="370840">
                <a:tc>
                  <a:txBody>
                    <a:bodyPr/>
                    <a:lstStyle/>
                    <a:p>
                      <a:pPr algn="ctr"/>
                      <a:r>
                        <a:rPr lang="en-US" dirty="0" smtClean="0"/>
                        <a:t>50</a:t>
                      </a:r>
                      <a:r>
                        <a:rPr lang="en-US" baseline="0" dirty="0" smtClean="0"/>
                        <a:t> º</a:t>
                      </a:r>
                      <a:endParaRPr lang="en-US" dirty="0"/>
                    </a:p>
                  </a:txBody>
                  <a:tcPr/>
                </a:tc>
                <a:tc>
                  <a:txBody>
                    <a:bodyPr/>
                    <a:lstStyle/>
                    <a:p>
                      <a:pPr algn="ctr"/>
                      <a:r>
                        <a:rPr lang="en-US" dirty="0" smtClean="0"/>
                        <a:t>Corn</a:t>
                      </a:r>
                      <a:endParaRPr lang="en-US" dirty="0"/>
                    </a:p>
                  </a:txBody>
                  <a:tcPr/>
                </a:tc>
              </a:tr>
              <a:tr h="370840">
                <a:tc>
                  <a:txBody>
                    <a:bodyPr/>
                    <a:lstStyle/>
                    <a:p>
                      <a:pPr algn="ctr"/>
                      <a:r>
                        <a:rPr lang="en-US" dirty="0" smtClean="0"/>
                        <a:t>35 º</a:t>
                      </a:r>
                      <a:endParaRPr lang="en-US" dirty="0"/>
                    </a:p>
                  </a:txBody>
                  <a:tcPr/>
                </a:tc>
                <a:tc>
                  <a:txBody>
                    <a:bodyPr/>
                    <a:lstStyle/>
                    <a:p>
                      <a:pPr algn="ctr"/>
                      <a:r>
                        <a:rPr lang="en-US" dirty="0" smtClean="0"/>
                        <a:t>Onion</a:t>
                      </a:r>
                      <a:endParaRPr lang="en-US" dirty="0"/>
                    </a:p>
                  </a:txBody>
                  <a:tcPr/>
                </a:tc>
              </a:tr>
            </a:tbl>
          </a:graphicData>
        </a:graphic>
      </p:graphicFrame>
      <p:pic>
        <p:nvPicPr>
          <p:cNvPr id="8" name="Picture 7"/>
          <p:cNvPicPr>
            <a:picLocks noChangeAspect="1"/>
          </p:cNvPicPr>
          <p:nvPr/>
        </p:nvPicPr>
        <p:blipFill rotWithShape="1">
          <a:blip r:embed="rId3"/>
          <a:srcRect t="14344" b="14465"/>
          <a:stretch/>
        </p:blipFill>
        <p:spPr>
          <a:xfrm>
            <a:off x="4771084" y="5503047"/>
            <a:ext cx="2691223" cy="1271270"/>
          </a:xfrm>
          <a:prstGeom prst="rect">
            <a:avLst/>
          </a:prstGeom>
        </p:spPr>
      </p:pic>
      <p:pic>
        <p:nvPicPr>
          <p:cNvPr id="9" name="Picture 8"/>
          <p:cNvPicPr>
            <a:picLocks noChangeAspect="1"/>
          </p:cNvPicPr>
          <p:nvPr/>
        </p:nvPicPr>
        <p:blipFill rotWithShape="1">
          <a:blip r:embed="rId4"/>
          <a:srcRect t="4018" b="3388"/>
          <a:stretch/>
        </p:blipFill>
        <p:spPr>
          <a:xfrm>
            <a:off x="8229600" y="5495477"/>
            <a:ext cx="2171700" cy="1278840"/>
          </a:xfrm>
          <a:prstGeom prst="rect">
            <a:avLst/>
          </a:prstGeom>
        </p:spPr>
      </p:pic>
      <p:pic>
        <p:nvPicPr>
          <p:cNvPr id="11" name="Picture 10"/>
          <p:cNvPicPr>
            <a:picLocks noChangeAspect="1"/>
          </p:cNvPicPr>
          <p:nvPr/>
        </p:nvPicPr>
        <p:blipFill rotWithShape="1">
          <a:blip r:embed="rId5"/>
          <a:srcRect t="24539" b="27740"/>
          <a:stretch/>
        </p:blipFill>
        <p:spPr>
          <a:xfrm>
            <a:off x="1578728" y="5617030"/>
            <a:ext cx="2425063" cy="1157287"/>
          </a:xfrm>
          <a:prstGeom prst="rect">
            <a:avLst/>
          </a:prstGeom>
        </p:spPr>
      </p:pic>
      <p:sp>
        <p:nvSpPr>
          <p:cNvPr id="3" name="TextBox 2"/>
          <p:cNvSpPr txBox="1"/>
          <p:nvPr/>
        </p:nvSpPr>
        <p:spPr>
          <a:xfrm>
            <a:off x="3271838" y="6497318"/>
            <a:ext cx="985837" cy="246221"/>
          </a:xfrm>
          <a:prstGeom prst="rect">
            <a:avLst/>
          </a:prstGeom>
          <a:noFill/>
        </p:spPr>
        <p:txBody>
          <a:bodyPr wrap="square" rtlCol="0">
            <a:spAutoFit/>
          </a:bodyPr>
          <a:lstStyle/>
          <a:p>
            <a:r>
              <a:rPr lang="en-US" sz="1000" dirty="0" smtClean="0"/>
              <a:t>Pixabay</a:t>
            </a:r>
            <a:endParaRPr lang="en-US" sz="1000" dirty="0"/>
          </a:p>
        </p:txBody>
      </p:sp>
      <p:sp>
        <p:nvSpPr>
          <p:cNvPr id="10" name="TextBox 9"/>
          <p:cNvSpPr txBox="1"/>
          <p:nvPr/>
        </p:nvSpPr>
        <p:spPr>
          <a:xfrm>
            <a:off x="9986800" y="6497316"/>
            <a:ext cx="985837" cy="246221"/>
          </a:xfrm>
          <a:prstGeom prst="rect">
            <a:avLst/>
          </a:prstGeom>
          <a:noFill/>
        </p:spPr>
        <p:txBody>
          <a:bodyPr wrap="square" rtlCol="0">
            <a:spAutoFit/>
          </a:bodyPr>
          <a:lstStyle/>
          <a:p>
            <a:r>
              <a:rPr lang="en-US" sz="1000" dirty="0" smtClean="0"/>
              <a:t>Pixabay</a:t>
            </a:r>
            <a:endParaRPr lang="en-US" sz="1000" dirty="0"/>
          </a:p>
        </p:txBody>
      </p:sp>
      <p:sp>
        <p:nvSpPr>
          <p:cNvPr id="12" name="TextBox 11"/>
          <p:cNvSpPr txBox="1"/>
          <p:nvPr/>
        </p:nvSpPr>
        <p:spPr>
          <a:xfrm>
            <a:off x="6535158" y="6497317"/>
            <a:ext cx="985837" cy="246221"/>
          </a:xfrm>
          <a:prstGeom prst="rect">
            <a:avLst/>
          </a:prstGeom>
          <a:noFill/>
        </p:spPr>
        <p:txBody>
          <a:bodyPr wrap="square" rtlCol="0">
            <a:spAutoFit/>
          </a:bodyPr>
          <a:lstStyle/>
          <a:p>
            <a:r>
              <a:rPr lang="en-US" sz="1000" dirty="0" smtClean="0"/>
              <a:t>Pixabay</a:t>
            </a:r>
            <a:endParaRPr lang="en-US" sz="1000" dirty="0"/>
          </a:p>
        </p:txBody>
      </p:sp>
    </p:spTree>
    <p:extLst>
      <p:ext uri="{BB962C8B-B14F-4D97-AF65-F5344CB8AC3E}">
        <p14:creationId xmlns:p14="http://schemas.microsoft.com/office/powerpoint/2010/main" val="101036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Degree Days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9348" b="13921"/>
          <a:stretch/>
        </p:blipFill>
        <p:spPr>
          <a:xfrm>
            <a:off x="465846" y="978694"/>
            <a:ext cx="11260308" cy="4900612"/>
          </a:xfrm>
          <a:prstGeom prst="rect">
            <a:avLst/>
          </a:prstGeom>
        </p:spPr>
      </p:pic>
    </p:spTree>
    <p:extLst>
      <p:ext uri="{BB962C8B-B14F-4D97-AF65-F5344CB8AC3E}">
        <p14:creationId xmlns:p14="http://schemas.microsoft.com/office/powerpoint/2010/main" val="122574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15" y="1611381"/>
            <a:ext cx="5283769" cy="45573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6753" y="1611381"/>
            <a:ext cx="5286520" cy="4557346"/>
          </a:xfrm>
          <a:prstGeom prst="rect">
            <a:avLst/>
          </a:prstGeom>
        </p:spPr>
      </p:pic>
      <p:sp>
        <p:nvSpPr>
          <p:cNvPr id="2" name="Title 1"/>
          <p:cNvSpPr>
            <a:spLocks noGrp="1"/>
          </p:cNvSpPr>
          <p:nvPr>
            <p:ph type="title"/>
          </p:nvPr>
        </p:nvSpPr>
        <p:spPr/>
        <p:txBody>
          <a:bodyPr/>
          <a:lstStyle/>
          <a:p>
            <a:r>
              <a:rPr lang="en-US" dirty="0" smtClean="0"/>
              <a:t>Results</a:t>
            </a:r>
            <a:endParaRPr lang="en-US" dirty="0"/>
          </a:p>
        </p:txBody>
      </p:sp>
      <p:sp>
        <p:nvSpPr>
          <p:cNvPr id="7" name="TextBox 6"/>
          <p:cNvSpPr txBox="1"/>
          <p:nvPr/>
        </p:nvSpPr>
        <p:spPr>
          <a:xfrm>
            <a:off x="13337167" y="21749551"/>
            <a:ext cx="3777732" cy="830997"/>
          </a:xfrm>
          <a:prstGeom prst="rect">
            <a:avLst/>
          </a:prstGeom>
          <a:noFill/>
        </p:spPr>
        <p:txBody>
          <a:bodyPr wrap="square" rtlCol="0">
            <a:spAutoFit/>
          </a:bodyPr>
          <a:lstStyle/>
          <a:p>
            <a:pPr algn="ctr"/>
            <a:r>
              <a:rPr lang="en-US" sz="2400" dirty="0" smtClean="0"/>
              <a:t>Heating Degree Days January 2003</a:t>
            </a:r>
            <a:endParaRPr lang="en-US" sz="2400" dirty="0"/>
          </a:p>
        </p:txBody>
      </p:sp>
      <p:sp>
        <p:nvSpPr>
          <p:cNvPr id="8" name="TextBox 7"/>
          <p:cNvSpPr txBox="1"/>
          <p:nvPr/>
        </p:nvSpPr>
        <p:spPr>
          <a:xfrm>
            <a:off x="13489567" y="21901951"/>
            <a:ext cx="3777732" cy="830997"/>
          </a:xfrm>
          <a:prstGeom prst="rect">
            <a:avLst/>
          </a:prstGeom>
          <a:noFill/>
        </p:spPr>
        <p:txBody>
          <a:bodyPr wrap="square" rtlCol="0">
            <a:spAutoFit/>
          </a:bodyPr>
          <a:lstStyle/>
          <a:p>
            <a:pPr algn="ctr"/>
            <a:r>
              <a:rPr lang="en-US" sz="2400" dirty="0" smtClean="0"/>
              <a:t>Heating Degree Days January 2003</a:t>
            </a:r>
            <a:endParaRPr lang="en-US" sz="2400" dirty="0"/>
          </a:p>
        </p:txBody>
      </p:sp>
      <p:sp>
        <p:nvSpPr>
          <p:cNvPr id="3" name="TextBox 2"/>
          <p:cNvSpPr txBox="1"/>
          <p:nvPr/>
        </p:nvSpPr>
        <p:spPr>
          <a:xfrm>
            <a:off x="2013742" y="1282480"/>
            <a:ext cx="2846389" cy="707886"/>
          </a:xfrm>
          <a:prstGeom prst="rect">
            <a:avLst/>
          </a:prstGeom>
          <a:noFill/>
        </p:spPr>
        <p:txBody>
          <a:bodyPr wrap="square" rtlCol="0">
            <a:spAutoFit/>
          </a:bodyPr>
          <a:lstStyle/>
          <a:p>
            <a:pPr algn="ctr"/>
            <a:r>
              <a:rPr lang="en-US" sz="2000" dirty="0"/>
              <a:t>Heating Degree Days January </a:t>
            </a:r>
            <a:r>
              <a:rPr lang="en-US" sz="2000" dirty="0" smtClean="0"/>
              <a:t>2003</a:t>
            </a:r>
            <a:endParaRPr lang="en-US" sz="2000" dirty="0"/>
          </a:p>
        </p:txBody>
      </p:sp>
      <p:sp>
        <p:nvSpPr>
          <p:cNvPr id="9" name="TextBox 8"/>
          <p:cNvSpPr txBox="1"/>
          <p:nvPr/>
        </p:nvSpPr>
        <p:spPr>
          <a:xfrm>
            <a:off x="7270357" y="1282480"/>
            <a:ext cx="2858821" cy="707886"/>
          </a:xfrm>
          <a:prstGeom prst="rect">
            <a:avLst/>
          </a:prstGeom>
          <a:noFill/>
        </p:spPr>
        <p:txBody>
          <a:bodyPr wrap="square" rtlCol="0">
            <a:spAutoFit/>
          </a:bodyPr>
          <a:lstStyle/>
          <a:p>
            <a:pPr algn="ctr"/>
            <a:r>
              <a:rPr lang="en-US" sz="2000" dirty="0"/>
              <a:t>Heating Degree Days January </a:t>
            </a:r>
            <a:r>
              <a:rPr lang="en-US" sz="2000" dirty="0" smtClean="0"/>
              <a:t>2017</a:t>
            </a:r>
            <a:endParaRPr lang="en-US" sz="2000"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13079" y="24707038"/>
            <a:ext cx="999915" cy="98429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673" y="5476362"/>
            <a:ext cx="609600" cy="60007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387" y="5476363"/>
            <a:ext cx="609600" cy="600075"/>
          </a:xfrm>
          <a:prstGeom prst="rect">
            <a:avLst/>
          </a:prstGeom>
        </p:spPr>
      </p:pic>
      <p:sp>
        <p:nvSpPr>
          <p:cNvPr id="13" name="TextBox 12"/>
          <p:cNvSpPr txBox="1"/>
          <p:nvPr/>
        </p:nvSpPr>
        <p:spPr>
          <a:xfrm>
            <a:off x="5250862" y="5337862"/>
            <a:ext cx="805276" cy="276999"/>
          </a:xfrm>
          <a:prstGeom prst="rect">
            <a:avLst/>
          </a:prstGeom>
          <a:noFill/>
        </p:spPr>
        <p:txBody>
          <a:bodyPr wrap="square" rtlCol="0">
            <a:spAutoFit/>
          </a:bodyPr>
          <a:lstStyle/>
          <a:p>
            <a:r>
              <a:rPr lang="en-US" sz="1200" dirty="0" smtClean="0"/>
              <a:t>1865</a:t>
            </a:r>
            <a:endParaRPr lang="en-US" sz="1200" dirty="0"/>
          </a:p>
        </p:txBody>
      </p:sp>
      <p:sp>
        <p:nvSpPr>
          <p:cNvPr id="14" name="TextBox 13"/>
          <p:cNvSpPr txBox="1"/>
          <p:nvPr/>
        </p:nvSpPr>
        <p:spPr>
          <a:xfrm>
            <a:off x="5248274" y="5891728"/>
            <a:ext cx="805276" cy="276999"/>
          </a:xfrm>
          <a:prstGeom prst="rect">
            <a:avLst/>
          </a:prstGeom>
          <a:noFill/>
        </p:spPr>
        <p:txBody>
          <a:bodyPr wrap="square" rtlCol="0">
            <a:spAutoFit/>
          </a:bodyPr>
          <a:lstStyle/>
          <a:p>
            <a:r>
              <a:rPr lang="en-US" sz="1200" dirty="0" smtClean="0"/>
              <a:t>1058</a:t>
            </a:r>
            <a:endParaRPr lang="en-US" sz="1200" dirty="0"/>
          </a:p>
        </p:txBody>
      </p:sp>
      <p:sp>
        <p:nvSpPr>
          <p:cNvPr id="15" name="TextBox 14"/>
          <p:cNvSpPr txBox="1"/>
          <p:nvPr/>
        </p:nvSpPr>
        <p:spPr>
          <a:xfrm>
            <a:off x="11123148" y="5876249"/>
            <a:ext cx="805276" cy="276999"/>
          </a:xfrm>
          <a:prstGeom prst="rect">
            <a:avLst/>
          </a:prstGeom>
          <a:noFill/>
        </p:spPr>
        <p:txBody>
          <a:bodyPr wrap="square" rtlCol="0">
            <a:spAutoFit/>
          </a:bodyPr>
          <a:lstStyle/>
          <a:p>
            <a:r>
              <a:rPr lang="en-US" sz="1200" dirty="0" smtClean="0"/>
              <a:t>1058</a:t>
            </a:r>
            <a:endParaRPr lang="en-US" sz="1200" dirty="0"/>
          </a:p>
        </p:txBody>
      </p:sp>
      <p:sp>
        <p:nvSpPr>
          <p:cNvPr id="16" name="TextBox 15"/>
          <p:cNvSpPr txBox="1"/>
          <p:nvPr/>
        </p:nvSpPr>
        <p:spPr>
          <a:xfrm>
            <a:off x="11123148" y="5368818"/>
            <a:ext cx="805276" cy="276999"/>
          </a:xfrm>
          <a:prstGeom prst="rect">
            <a:avLst/>
          </a:prstGeom>
          <a:noFill/>
        </p:spPr>
        <p:txBody>
          <a:bodyPr wrap="square" rtlCol="0">
            <a:spAutoFit/>
          </a:bodyPr>
          <a:lstStyle/>
          <a:p>
            <a:r>
              <a:rPr lang="en-US" sz="1200" dirty="0" smtClean="0"/>
              <a:t>1865</a:t>
            </a:r>
            <a:endParaRPr lang="en-US" sz="1200" dirty="0"/>
          </a:p>
        </p:txBody>
      </p:sp>
    </p:spTree>
    <p:extLst>
      <p:ext uri="{BB962C8B-B14F-4D97-AF65-F5344CB8AC3E}">
        <p14:creationId xmlns:p14="http://schemas.microsoft.com/office/powerpoint/2010/main" val="525922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ion with State L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6303" y="100013"/>
            <a:ext cx="9195072" cy="11900153"/>
          </a:xfrm>
          <a:prstGeom prst="rect">
            <a:avLst/>
          </a:prstGeom>
        </p:spPr>
      </p:pic>
      <p:pic>
        <p:nvPicPr>
          <p:cNvPr id="3" name="Animation with State Li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6303" y="114301"/>
            <a:ext cx="9195072" cy="11900153"/>
          </a:xfrm>
          <a:prstGeom prst="rect">
            <a:avLst/>
          </a:prstGeom>
        </p:spPr>
      </p:pic>
    </p:spTree>
    <p:extLst>
      <p:ext uri="{BB962C8B-B14F-4D97-AF65-F5344CB8AC3E}">
        <p14:creationId xmlns:p14="http://schemas.microsoft.com/office/powerpoint/2010/main" val="1384740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repeatCount="indefinite"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092" y="1279517"/>
            <a:ext cx="5324475" cy="47534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176" y="1279517"/>
            <a:ext cx="5214214" cy="4724880"/>
          </a:xfrm>
          <a:prstGeom prst="rect">
            <a:avLst/>
          </a:prstGeom>
        </p:spPr>
      </p:pic>
      <p:sp>
        <p:nvSpPr>
          <p:cNvPr id="2" name="Title 1"/>
          <p:cNvSpPr>
            <a:spLocks noGrp="1"/>
          </p:cNvSpPr>
          <p:nvPr>
            <p:ph type="title"/>
          </p:nvPr>
        </p:nvSpPr>
        <p:spPr/>
        <p:txBody>
          <a:bodyPr/>
          <a:lstStyle/>
          <a:p>
            <a:r>
              <a:rPr lang="en-US" dirty="0" smtClean="0"/>
              <a:t>Results</a:t>
            </a:r>
            <a:endParaRPr lang="en-US" dirty="0"/>
          </a:p>
        </p:txBody>
      </p:sp>
      <p:sp>
        <p:nvSpPr>
          <p:cNvPr id="6" name="TextBox 5"/>
          <p:cNvSpPr txBox="1"/>
          <p:nvPr/>
        </p:nvSpPr>
        <p:spPr>
          <a:xfrm>
            <a:off x="1866818" y="1096722"/>
            <a:ext cx="2936929" cy="1015663"/>
          </a:xfrm>
          <a:prstGeom prst="rect">
            <a:avLst/>
          </a:prstGeom>
          <a:noFill/>
        </p:spPr>
        <p:txBody>
          <a:bodyPr wrap="square" rtlCol="0">
            <a:spAutoFit/>
          </a:bodyPr>
          <a:lstStyle/>
          <a:p>
            <a:pPr algn="ctr"/>
            <a:r>
              <a:rPr lang="en-US" sz="2000" smtClean="0"/>
              <a:t>Onion Growing </a:t>
            </a:r>
            <a:r>
              <a:rPr lang="en-US" sz="2000" dirty="0"/>
              <a:t>Degree Days </a:t>
            </a:r>
            <a:r>
              <a:rPr lang="en-US" sz="2000" dirty="0" smtClean="0"/>
              <a:t>March 2017</a:t>
            </a:r>
            <a:endParaRPr lang="en-US" sz="2000" dirty="0"/>
          </a:p>
        </p:txBody>
      </p:sp>
      <p:sp>
        <p:nvSpPr>
          <p:cNvPr id="7" name="TextBox 6"/>
          <p:cNvSpPr txBox="1"/>
          <p:nvPr/>
        </p:nvSpPr>
        <p:spPr>
          <a:xfrm>
            <a:off x="7428400" y="1096721"/>
            <a:ext cx="2905858" cy="1015663"/>
          </a:xfrm>
          <a:prstGeom prst="rect">
            <a:avLst/>
          </a:prstGeom>
          <a:noFill/>
        </p:spPr>
        <p:txBody>
          <a:bodyPr wrap="square" rtlCol="0">
            <a:spAutoFit/>
          </a:bodyPr>
          <a:lstStyle/>
          <a:p>
            <a:pPr algn="ctr"/>
            <a:r>
              <a:rPr lang="en-US" sz="2000" smtClean="0"/>
              <a:t>Onion Growing </a:t>
            </a:r>
            <a:r>
              <a:rPr lang="en-US" sz="2000" dirty="0"/>
              <a:t>Degree Days </a:t>
            </a:r>
            <a:r>
              <a:rPr lang="en-US" sz="2000" dirty="0" smtClean="0"/>
              <a:t>August 2017</a:t>
            </a:r>
            <a:endParaRPr lang="en-US" sz="2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673" y="5340094"/>
            <a:ext cx="609600" cy="5715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5340094"/>
            <a:ext cx="609600" cy="571500"/>
          </a:xfrm>
          <a:prstGeom prst="rect">
            <a:avLst/>
          </a:prstGeom>
        </p:spPr>
      </p:pic>
      <p:sp>
        <p:nvSpPr>
          <p:cNvPr id="10" name="TextBox 9"/>
          <p:cNvSpPr txBox="1"/>
          <p:nvPr/>
        </p:nvSpPr>
        <p:spPr>
          <a:xfrm>
            <a:off x="5714061" y="5247291"/>
            <a:ext cx="805276" cy="276999"/>
          </a:xfrm>
          <a:prstGeom prst="rect">
            <a:avLst/>
          </a:prstGeom>
          <a:noFill/>
        </p:spPr>
        <p:txBody>
          <a:bodyPr wrap="square" rtlCol="0">
            <a:spAutoFit/>
          </a:bodyPr>
          <a:lstStyle/>
          <a:p>
            <a:r>
              <a:rPr lang="en-US" sz="1200" dirty="0" smtClean="0"/>
              <a:t>396</a:t>
            </a:r>
            <a:endParaRPr lang="en-US" sz="1200" dirty="0"/>
          </a:p>
        </p:txBody>
      </p:sp>
      <p:sp>
        <p:nvSpPr>
          <p:cNvPr id="11" name="TextBox 10"/>
          <p:cNvSpPr txBox="1"/>
          <p:nvPr/>
        </p:nvSpPr>
        <p:spPr>
          <a:xfrm>
            <a:off x="5714061" y="5727398"/>
            <a:ext cx="805276" cy="276999"/>
          </a:xfrm>
          <a:prstGeom prst="rect">
            <a:avLst/>
          </a:prstGeom>
          <a:noFill/>
        </p:spPr>
        <p:txBody>
          <a:bodyPr wrap="square" rtlCol="0">
            <a:spAutoFit/>
          </a:bodyPr>
          <a:lstStyle/>
          <a:p>
            <a:r>
              <a:rPr lang="en-US" sz="1200" dirty="0"/>
              <a:t>9</a:t>
            </a:r>
          </a:p>
        </p:txBody>
      </p:sp>
      <p:sp>
        <p:nvSpPr>
          <p:cNvPr id="12" name="TextBox 11"/>
          <p:cNvSpPr txBox="1"/>
          <p:nvPr/>
        </p:nvSpPr>
        <p:spPr>
          <a:xfrm>
            <a:off x="11166184" y="5727399"/>
            <a:ext cx="805276" cy="276999"/>
          </a:xfrm>
          <a:prstGeom prst="rect">
            <a:avLst/>
          </a:prstGeom>
          <a:noFill/>
        </p:spPr>
        <p:txBody>
          <a:bodyPr wrap="square" rtlCol="0">
            <a:spAutoFit/>
          </a:bodyPr>
          <a:lstStyle/>
          <a:p>
            <a:r>
              <a:rPr lang="en-US" sz="1200" dirty="0" smtClean="0"/>
              <a:t>869</a:t>
            </a:r>
            <a:endParaRPr lang="en-US" sz="1200" dirty="0"/>
          </a:p>
        </p:txBody>
      </p:sp>
      <p:sp>
        <p:nvSpPr>
          <p:cNvPr id="13" name="TextBox 12"/>
          <p:cNvSpPr txBox="1"/>
          <p:nvPr/>
        </p:nvSpPr>
        <p:spPr>
          <a:xfrm>
            <a:off x="11166184" y="5247290"/>
            <a:ext cx="805276" cy="276999"/>
          </a:xfrm>
          <a:prstGeom prst="rect">
            <a:avLst/>
          </a:prstGeom>
          <a:noFill/>
        </p:spPr>
        <p:txBody>
          <a:bodyPr wrap="square" rtlCol="0">
            <a:spAutoFit/>
          </a:bodyPr>
          <a:lstStyle/>
          <a:p>
            <a:r>
              <a:rPr lang="en-US" sz="1200" dirty="0" smtClean="0"/>
              <a:t>1257</a:t>
            </a:r>
            <a:endParaRPr lang="en-US" sz="1200" dirty="0"/>
          </a:p>
        </p:txBody>
      </p:sp>
    </p:spTree>
    <p:extLst>
      <p:ext uri="{BB962C8B-B14F-4D97-AF65-F5344CB8AC3E}">
        <p14:creationId xmlns:p14="http://schemas.microsoft.com/office/powerpoint/2010/main" val="293946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4" name="Text Placeholder 3"/>
          <p:cNvSpPr>
            <a:spLocks noGrp="1"/>
          </p:cNvSpPr>
          <p:nvPr>
            <p:ph type="body" sz="half" idx="2"/>
          </p:nvPr>
        </p:nvSpPr>
        <p:spPr>
          <a:xfrm>
            <a:off x="1003423" y="1593739"/>
            <a:ext cx="10233148" cy="1063736"/>
          </a:xfrm>
        </p:spPr>
        <p:txBody>
          <a:bodyPr>
            <a:normAutofit/>
          </a:bodyPr>
          <a:lstStyle/>
          <a:p>
            <a:pPr marL="342900" indent="-342900">
              <a:lnSpc>
                <a:spcPct val="100000"/>
              </a:lnSpc>
              <a:spcBef>
                <a:spcPts val="200"/>
              </a:spcBef>
              <a:buClr>
                <a:srgbClr val="E97845"/>
              </a:buClr>
              <a:buFont typeface="Webdings" panose="05030102010509060703" pitchFamily="18" charset="2"/>
              <a:buChar char="4"/>
            </a:pPr>
            <a:r>
              <a:rPr lang="en-US" dirty="0" smtClean="0">
                <a:latin typeface="+mn-lt"/>
              </a:rPr>
              <a:t>Recent </a:t>
            </a:r>
            <a:r>
              <a:rPr lang="en-US" dirty="0">
                <a:latin typeface="+mn-lt"/>
              </a:rPr>
              <a:t>Northeast temperature trends as characterized by the running ranks and temperature scores have </a:t>
            </a:r>
            <a:r>
              <a:rPr lang="en-US" b="1" dirty="0">
                <a:solidFill>
                  <a:srgbClr val="E97845"/>
                </a:solidFill>
                <a:latin typeface="+mn-lt"/>
              </a:rPr>
              <a:t>exhibited a great degree of oscillation between two extreme readings</a:t>
            </a:r>
            <a:r>
              <a:rPr lang="en-US" dirty="0">
                <a:solidFill>
                  <a:srgbClr val="E97845"/>
                </a:solidFill>
                <a:latin typeface="+mn-lt"/>
              </a:rPr>
              <a:t> </a:t>
            </a:r>
            <a:r>
              <a:rPr lang="en-US" dirty="0">
                <a:latin typeface="+mn-lt"/>
              </a:rPr>
              <a:t>rather than clustering near the </a:t>
            </a:r>
            <a:r>
              <a:rPr lang="en-US" dirty="0" smtClean="0">
                <a:latin typeface="+mn-lt"/>
              </a:rPr>
              <a:t>median</a:t>
            </a:r>
          </a:p>
        </p:txBody>
      </p:sp>
      <p:sp>
        <p:nvSpPr>
          <p:cNvPr id="3" name="TextBox 2"/>
          <p:cNvSpPr txBox="1"/>
          <p:nvPr/>
        </p:nvSpPr>
        <p:spPr>
          <a:xfrm>
            <a:off x="1000125" y="2996450"/>
            <a:ext cx="10233148" cy="707886"/>
          </a:xfrm>
          <a:prstGeom prst="rect">
            <a:avLst/>
          </a:prstGeom>
          <a:noFill/>
        </p:spPr>
        <p:txBody>
          <a:bodyPr wrap="square" rtlCol="0">
            <a:spAutoFit/>
          </a:bodyPr>
          <a:lstStyle/>
          <a:p>
            <a:pPr marL="342900" indent="-342900">
              <a:lnSpc>
                <a:spcPct val="100000"/>
              </a:lnSpc>
              <a:spcBef>
                <a:spcPts val="200"/>
              </a:spcBef>
              <a:buClr>
                <a:srgbClr val="E97845"/>
              </a:buClr>
              <a:buFont typeface="Webdings" panose="05030102010509060703" pitchFamily="18" charset="2"/>
              <a:buChar char="4"/>
            </a:pPr>
            <a:r>
              <a:rPr lang="en-US" sz="2000" dirty="0" smtClean="0">
                <a:solidFill>
                  <a:schemeClr val="tx1">
                    <a:lumMod val="75000"/>
                    <a:lumOff val="25000"/>
                  </a:schemeClr>
                </a:solidFill>
              </a:rPr>
              <a:t>Land </a:t>
            </a:r>
            <a:r>
              <a:rPr lang="en-US" sz="2000" dirty="0">
                <a:solidFill>
                  <a:schemeClr val="tx1">
                    <a:lumMod val="75000"/>
                    <a:lumOff val="25000"/>
                  </a:schemeClr>
                </a:solidFill>
              </a:rPr>
              <a:t>Surface Temperature data from MODIS is capable of </a:t>
            </a:r>
            <a:r>
              <a:rPr lang="en-US" sz="2000" b="1" dirty="0">
                <a:solidFill>
                  <a:srgbClr val="E97845"/>
                </a:solidFill>
              </a:rPr>
              <a:t>providing higher spatial resolution</a:t>
            </a:r>
            <a:r>
              <a:rPr lang="en-US" sz="2000" dirty="0"/>
              <a:t> </a:t>
            </a:r>
            <a:r>
              <a:rPr lang="en-US" sz="2000" dirty="0">
                <a:solidFill>
                  <a:schemeClr val="tx1">
                    <a:lumMod val="75000"/>
                    <a:lumOff val="25000"/>
                  </a:schemeClr>
                </a:solidFill>
              </a:rPr>
              <a:t>temperature </a:t>
            </a:r>
            <a:r>
              <a:rPr lang="en-US" sz="2000" dirty="0" smtClean="0">
                <a:solidFill>
                  <a:schemeClr val="tx1">
                    <a:lumMod val="75000"/>
                    <a:lumOff val="25000"/>
                  </a:schemeClr>
                </a:solidFill>
              </a:rPr>
              <a:t>information </a:t>
            </a:r>
            <a:r>
              <a:rPr lang="en-US" sz="2000" dirty="0" smtClean="0">
                <a:solidFill>
                  <a:schemeClr val="tx1">
                    <a:lumMod val="75000"/>
                    <a:lumOff val="25000"/>
                  </a:schemeClr>
                </a:solidFill>
              </a:rPr>
              <a:t>than </a:t>
            </a:r>
            <a:r>
              <a:rPr lang="en-US" sz="2000" dirty="0" smtClean="0">
                <a:solidFill>
                  <a:schemeClr val="tx1">
                    <a:lumMod val="75000"/>
                    <a:lumOff val="25000"/>
                  </a:schemeClr>
                </a:solidFill>
              </a:rPr>
              <a:t>currently being done</a:t>
            </a:r>
            <a:endParaRPr lang="en-US" sz="2000" dirty="0">
              <a:solidFill>
                <a:schemeClr val="tx1">
                  <a:lumMod val="75000"/>
                  <a:lumOff val="25000"/>
                </a:schemeClr>
              </a:solidFill>
            </a:endParaRPr>
          </a:p>
        </p:txBody>
      </p:sp>
      <p:sp>
        <p:nvSpPr>
          <p:cNvPr id="5" name="TextBox 4"/>
          <p:cNvSpPr txBox="1"/>
          <p:nvPr/>
        </p:nvSpPr>
        <p:spPr>
          <a:xfrm>
            <a:off x="1001224" y="4043311"/>
            <a:ext cx="10233148" cy="707886"/>
          </a:xfrm>
          <a:prstGeom prst="rect">
            <a:avLst/>
          </a:prstGeom>
          <a:noFill/>
        </p:spPr>
        <p:txBody>
          <a:bodyPr wrap="square" rtlCol="0">
            <a:spAutoFit/>
          </a:bodyPr>
          <a:lstStyle/>
          <a:p>
            <a:pPr marL="342900" indent="-342900">
              <a:lnSpc>
                <a:spcPct val="100000"/>
              </a:lnSpc>
              <a:spcBef>
                <a:spcPts val="200"/>
              </a:spcBef>
              <a:buClr>
                <a:srgbClr val="E97845"/>
              </a:buClr>
              <a:buFont typeface="Webdings" panose="05030102010509060703" pitchFamily="18" charset="2"/>
              <a:buChar char="4"/>
            </a:pPr>
            <a:r>
              <a:rPr lang="en-US" sz="2000" dirty="0" smtClean="0">
                <a:solidFill>
                  <a:schemeClr val="tx1">
                    <a:lumMod val="75000"/>
                    <a:lumOff val="25000"/>
                  </a:schemeClr>
                </a:solidFill>
              </a:rPr>
              <a:t>End </a:t>
            </a:r>
            <a:r>
              <a:rPr lang="en-US" sz="2000" dirty="0">
                <a:solidFill>
                  <a:schemeClr val="tx1">
                    <a:lumMod val="75000"/>
                    <a:lumOff val="25000"/>
                  </a:schemeClr>
                </a:solidFill>
              </a:rPr>
              <a:t>users will use temperature scores for </a:t>
            </a:r>
            <a:r>
              <a:rPr lang="en-US" sz="2000" b="1" dirty="0">
                <a:solidFill>
                  <a:srgbClr val="E97845"/>
                </a:solidFill>
              </a:rPr>
              <a:t>context and future state of the climate reports</a:t>
            </a:r>
            <a:r>
              <a:rPr lang="en-US" sz="2000" b="1" dirty="0"/>
              <a:t> </a:t>
            </a:r>
          </a:p>
        </p:txBody>
      </p:sp>
      <p:sp>
        <p:nvSpPr>
          <p:cNvPr id="6" name="TextBox 5"/>
          <p:cNvSpPr txBox="1"/>
          <p:nvPr/>
        </p:nvSpPr>
        <p:spPr>
          <a:xfrm>
            <a:off x="1002323" y="5090172"/>
            <a:ext cx="10233148" cy="707886"/>
          </a:xfrm>
          <a:prstGeom prst="rect">
            <a:avLst/>
          </a:prstGeom>
          <a:noFill/>
        </p:spPr>
        <p:txBody>
          <a:bodyPr wrap="square" rtlCol="0">
            <a:spAutoFit/>
          </a:bodyPr>
          <a:lstStyle/>
          <a:p>
            <a:pPr marL="342900" indent="-342900">
              <a:lnSpc>
                <a:spcPct val="100000"/>
              </a:lnSpc>
              <a:spcBef>
                <a:spcPts val="200"/>
              </a:spcBef>
              <a:buClr>
                <a:srgbClr val="E97845"/>
              </a:buClr>
              <a:buFont typeface="Webdings" panose="05030102010509060703" pitchFamily="18" charset="2"/>
              <a:buChar char="4"/>
            </a:pPr>
            <a:r>
              <a:rPr lang="en-US" sz="2000" dirty="0" smtClean="0">
                <a:solidFill>
                  <a:schemeClr val="tx1">
                    <a:lumMod val="75000"/>
                    <a:lumOff val="25000"/>
                  </a:schemeClr>
                </a:solidFill>
              </a:rPr>
              <a:t>Degree </a:t>
            </a:r>
            <a:r>
              <a:rPr lang="en-US" sz="2000" dirty="0">
                <a:solidFill>
                  <a:schemeClr val="tx1">
                    <a:lumMod val="75000"/>
                    <a:lumOff val="25000"/>
                  </a:schemeClr>
                </a:solidFill>
              </a:rPr>
              <a:t>days will also be operationalized within the </a:t>
            </a:r>
            <a:r>
              <a:rPr lang="en-US" sz="2000" b="1" dirty="0">
                <a:solidFill>
                  <a:srgbClr val="E97845"/>
                </a:solidFill>
              </a:rPr>
              <a:t>agriculture and energy </a:t>
            </a:r>
            <a:r>
              <a:rPr lang="en-US" sz="2000" b="1" dirty="0" smtClean="0">
                <a:solidFill>
                  <a:srgbClr val="E97845"/>
                </a:solidFill>
              </a:rPr>
              <a:t>sectors</a:t>
            </a:r>
            <a:endParaRPr lang="en-US" sz="2000" b="1" dirty="0">
              <a:solidFill>
                <a:srgbClr val="E97845"/>
              </a:solidFill>
            </a:endParaRPr>
          </a:p>
        </p:txBody>
      </p:sp>
    </p:spTree>
    <p:extLst>
      <p:ext uri="{BB962C8B-B14F-4D97-AF65-F5344CB8AC3E}">
        <p14:creationId xmlns:p14="http://schemas.microsoft.com/office/powerpoint/2010/main" val="104192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dirty="0" smtClean="0"/>
              <a:t>Future Work </a:t>
            </a:r>
            <a:endParaRPr lang="en-US" dirty="0"/>
          </a:p>
        </p:txBody>
      </p:sp>
      <p:sp>
        <p:nvSpPr>
          <p:cNvPr id="10" name="Text Placeholder 9"/>
          <p:cNvSpPr>
            <a:spLocks noGrp="1"/>
          </p:cNvSpPr>
          <p:nvPr>
            <p:ph type="body" sz="half" idx="2"/>
          </p:nvPr>
        </p:nvSpPr>
        <p:spPr/>
        <p:txBody>
          <a:bodyPr/>
          <a:lstStyle/>
          <a:p>
            <a:pPr lvl="0" algn="ctr">
              <a:lnSpc>
                <a:spcPct val="100000"/>
              </a:lnSpc>
              <a:spcBef>
                <a:spcPts val="0"/>
              </a:spcBef>
              <a:buClr>
                <a:srgbClr val="3F3F3F"/>
              </a:buClr>
              <a:buSzPct val="25000"/>
            </a:pPr>
            <a:r>
              <a:rPr lang="en-US" dirty="0" smtClean="0"/>
              <a:t>As </a:t>
            </a:r>
            <a:r>
              <a:rPr lang="en-US" dirty="0"/>
              <a:t>for future work, temperature scores may be used for research in other parts of the scientific realm, such as </a:t>
            </a:r>
            <a:r>
              <a:rPr lang="en-US" b="1" dirty="0">
                <a:solidFill>
                  <a:srgbClr val="E97845"/>
                </a:solidFill>
              </a:rPr>
              <a:t>E</a:t>
            </a:r>
            <a:r>
              <a:rPr lang="en-US" b="1" dirty="0" smtClean="0">
                <a:solidFill>
                  <a:srgbClr val="E97845"/>
                </a:solidFill>
              </a:rPr>
              <a:t>l Niño, </a:t>
            </a:r>
            <a:r>
              <a:rPr lang="en-US" b="1" dirty="0">
                <a:solidFill>
                  <a:srgbClr val="E97845"/>
                </a:solidFill>
              </a:rPr>
              <a:t>L</a:t>
            </a:r>
            <a:r>
              <a:rPr lang="en-US" b="1" dirty="0" smtClean="0">
                <a:solidFill>
                  <a:srgbClr val="E97845"/>
                </a:solidFill>
              </a:rPr>
              <a:t>a Ni</a:t>
            </a:r>
            <a:r>
              <a:rPr lang="en-US" b="1" dirty="0">
                <a:solidFill>
                  <a:srgbClr val="E97845"/>
                </a:solidFill>
              </a:rPr>
              <a:t>ñ</a:t>
            </a:r>
            <a:r>
              <a:rPr lang="en-US" b="1" dirty="0" smtClean="0">
                <a:solidFill>
                  <a:srgbClr val="E97845"/>
                </a:solidFill>
              </a:rPr>
              <a:t>a, and the </a:t>
            </a:r>
            <a:r>
              <a:rPr lang="en-US" b="1" dirty="0">
                <a:solidFill>
                  <a:srgbClr val="E97845"/>
                </a:solidFill>
              </a:rPr>
              <a:t>North A</a:t>
            </a:r>
            <a:r>
              <a:rPr lang="en-US" b="1" dirty="0" smtClean="0">
                <a:solidFill>
                  <a:srgbClr val="E97845"/>
                </a:solidFill>
              </a:rPr>
              <a:t>tlantic Oscillation</a:t>
            </a:r>
            <a:r>
              <a:rPr lang="en-US" dirty="0" smtClean="0"/>
              <a:t>. </a:t>
            </a:r>
            <a:r>
              <a:rPr lang="en-US" dirty="0"/>
              <a:t>Degree day future work will include adding more variables to the algorithm such as </a:t>
            </a:r>
            <a:r>
              <a:rPr lang="en-US" b="1" dirty="0">
                <a:solidFill>
                  <a:srgbClr val="E97845"/>
                </a:solidFill>
              </a:rPr>
              <a:t>proximity to the coast or vegetation index</a:t>
            </a:r>
            <a:r>
              <a:rPr lang="en-US" dirty="0"/>
              <a:t>, as well as expanding the </a:t>
            </a:r>
            <a:r>
              <a:rPr lang="en-US" b="1" dirty="0">
                <a:solidFill>
                  <a:srgbClr val="E97845"/>
                </a:solidFill>
              </a:rPr>
              <a:t>application to other sectors</a:t>
            </a:r>
            <a:r>
              <a:rPr lang="en-US" dirty="0"/>
              <a:t>. Both parts of the project may</a:t>
            </a:r>
            <a:r>
              <a:rPr lang="en-US" b="1" dirty="0"/>
              <a:t> </a:t>
            </a:r>
            <a:r>
              <a:rPr lang="en-US" b="1" dirty="0">
                <a:solidFill>
                  <a:srgbClr val="E97845"/>
                </a:solidFill>
              </a:rPr>
              <a:t>extend to other regions</a:t>
            </a:r>
            <a:r>
              <a:rPr lang="en-US" b="1" dirty="0"/>
              <a:t> </a:t>
            </a:r>
            <a:r>
              <a:rPr lang="en-US" dirty="0" smtClean="0"/>
              <a:t>within the </a:t>
            </a:r>
            <a:r>
              <a:rPr lang="en-US" dirty="0"/>
              <a:t>United </a:t>
            </a:r>
            <a:r>
              <a:rPr lang="en-US" dirty="0" smtClean="0"/>
              <a:t>States.</a:t>
            </a:r>
            <a:endParaRPr lang="en-US" dirty="0" smtClean="0">
              <a:solidFill>
                <a:srgbClr val="3F3F3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9366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a:xfrm>
            <a:off x="801858" y="1205019"/>
            <a:ext cx="10607039" cy="4872223"/>
          </a:xfrm>
        </p:spPr>
        <p:txBody>
          <a:bodyPr>
            <a:normAutofit lnSpcReduction="10000"/>
          </a:bodyPr>
          <a:lstStyle/>
          <a:p>
            <a:pPr algn="ctr">
              <a:lnSpc>
                <a:spcPct val="100000"/>
              </a:lnSpc>
              <a:spcBef>
                <a:spcPts val="0"/>
              </a:spcBef>
            </a:pPr>
            <a:r>
              <a:rPr lang="en-US" b="1" dirty="0" smtClean="0">
                <a:solidFill>
                  <a:srgbClr val="E97845"/>
                </a:solidFill>
                <a:latin typeface="+mn-lt"/>
              </a:rPr>
              <a:t>Anthony Arguez</a:t>
            </a:r>
            <a:r>
              <a:rPr lang="en-US" dirty="0" smtClean="0">
                <a:latin typeface="+mn-lt"/>
              </a:rPr>
              <a:t>, NOAA National Centers for Environmental Information (Science Advisor)</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Anand Inamdar</a:t>
            </a:r>
            <a:r>
              <a:rPr lang="en-US" dirty="0" smtClean="0">
                <a:latin typeface="+mn-lt"/>
              </a:rPr>
              <a:t>, Cooperative Institute for Climate and Satellites </a:t>
            </a:r>
            <a:r>
              <a:rPr lang="mr-IN" dirty="0" smtClean="0">
                <a:latin typeface="+mn-lt"/>
              </a:rPr>
              <a:t>–</a:t>
            </a:r>
            <a:r>
              <a:rPr lang="en-US" dirty="0" smtClean="0">
                <a:latin typeface="+mn-lt"/>
              </a:rPr>
              <a:t> NC, NOAA National Centers for Environmental Information (Science Advisor) </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Karin Gleason</a:t>
            </a:r>
            <a:r>
              <a:rPr lang="en-US" dirty="0" smtClean="0">
                <a:latin typeface="+mn-lt"/>
              </a:rPr>
              <a:t>, NOAA National Centers for Environmental Information, Climate Monitoring Branch, Meteorologist (End User)</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Ellen Mecray</a:t>
            </a:r>
            <a:r>
              <a:rPr lang="en-US" dirty="0" smtClean="0">
                <a:latin typeface="+mn-lt"/>
              </a:rPr>
              <a:t>, NOAA Regional Climate Services, Eastern Region Director (End User)</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Derek Arndt</a:t>
            </a:r>
            <a:r>
              <a:rPr lang="en-US" dirty="0" smtClean="0">
                <a:latin typeface="+mn-lt"/>
              </a:rPr>
              <a:t>, NOAA National Centers for Environmental Information, Climate Monitoring Branch Chief </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Alec Courtright</a:t>
            </a:r>
            <a:r>
              <a:rPr lang="en-US" dirty="0" smtClean="0">
                <a:latin typeface="+mn-lt"/>
              </a:rPr>
              <a:t>, Center Lead</a:t>
            </a:r>
          </a:p>
          <a:p>
            <a:pPr algn="ctr">
              <a:lnSpc>
                <a:spcPct val="100000"/>
              </a:lnSpc>
              <a:spcBef>
                <a:spcPts val="0"/>
              </a:spcBef>
            </a:pPr>
            <a:endParaRPr lang="en-US" dirty="0" smtClean="0">
              <a:latin typeface="+mn-lt"/>
            </a:endParaRPr>
          </a:p>
          <a:p>
            <a:pPr algn="ctr">
              <a:lnSpc>
                <a:spcPct val="100000"/>
              </a:lnSpc>
              <a:spcBef>
                <a:spcPts val="0"/>
              </a:spcBef>
            </a:pPr>
            <a:r>
              <a:rPr lang="en-US" b="1" dirty="0" smtClean="0">
                <a:solidFill>
                  <a:srgbClr val="E97845"/>
                </a:solidFill>
                <a:latin typeface="+mn-lt"/>
              </a:rPr>
              <a:t>Jonathan O’Brien</a:t>
            </a:r>
            <a:r>
              <a:rPr lang="en-US" dirty="0" smtClean="0">
                <a:latin typeface="+mn-lt"/>
              </a:rPr>
              <a:t>, Center Lead</a:t>
            </a:r>
            <a:endParaRPr lang="en-US" dirty="0">
              <a:latin typeface="+mn-lt"/>
            </a:endParaRPr>
          </a:p>
        </p:txBody>
      </p:sp>
    </p:spTree>
    <p:extLst>
      <p:ext uri="{BB962C8B-B14F-4D97-AF65-F5344CB8AC3E}">
        <p14:creationId xmlns:p14="http://schemas.microsoft.com/office/powerpoint/2010/main" val="2354421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Climate Facts</a:t>
            </a:r>
            <a:endParaRPr lang="en-US" dirty="0"/>
          </a:p>
        </p:txBody>
      </p:sp>
      <p:sp>
        <p:nvSpPr>
          <p:cNvPr id="6" name="Text Placeholder 5"/>
          <p:cNvSpPr>
            <a:spLocks noGrp="1"/>
          </p:cNvSpPr>
          <p:nvPr>
            <p:ph type="body" sz="half" idx="2"/>
          </p:nvPr>
        </p:nvSpPr>
        <p:spPr>
          <a:xfrm>
            <a:off x="472440" y="1380466"/>
            <a:ext cx="4730115" cy="1005028"/>
          </a:xfrm>
        </p:spPr>
        <p:txBody>
          <a:bodyPr>
            <a:normAutofit/>
          </a:bodyPr>
          <a:lstStyle/>
          <a:p>
            <a:pPr marL="342900" lvl="0" indent="-342900">
              <a:spcBef>
                <a:spcPts val="200"/>
              </a:spcBef>
              <a:buClr>
                <a:srgbClr val="E97845"/>
              </a:buClr>
              <a:buFont typeface="Webdings" panose="05030102010509060703" pitchFamily="18" charset="2"/>
              <a:buChar char="4"/>
            </a:pPr>
            <a:r>
              <a:rPr lang="en-US" dirty="0">
                <a:solidFill>
                  <a:schemeClr val="bg2">
                    <a:lumMod val="50000"/>
                  </a:schemeClr>
                </a:solidFill>
                <a:latin typeface="+mn-lt"/>
              </a:rPr>
              <a:t>T</a:t>
            </a:r>
            <a:r>
              <a:rPr lang="en-US" dirty="0">
                <a:solidFill>
                  <a:schemeClr val="bg2">
                    <a:lumMod val="50000"/>
                  </a:schemeClr>
                </a:solidFill>
                <a:latin typeface="+mn-lt"/>
                <a:ea typeface="Century Gothic"/>
                <a:cs typeface="Century Gothic"/>
                <a:sym typeface="Century Gothic"/>
              </a:rPr>
              <a:t>he year 2016 was recently determined to be the warmest year on </a:t>
            </a:r>
            <a:r>
              <a:rPr lang="en-US" dirty="0" smtClean="0">
                <a:solidFill>
                  <a:schemeClr val="bg2">
                    <a:lumMod val="50000"/>
                  </a:schemeClr>
                </a:solidFill>
                <a:latin typeface="+mn-lt"/>
                <a:ea typeface="Century Gothic"/>
                <a:cs typeface="Century Gothic"/>
                <a:sym typeface="Century Gothic"/>
              </a:rPr>
              <a:t>record</a:t>
            </a:r>
            <a:endParaRPr lang="en-US" dirty="0">
              <a:solidFill>
                <a:schemeClr val="bg2">
                  <a:lumMod val="50000"/>
                </a:schemeClr>
              </a:solidFill>
              <a:latin typeface="+mn-lt"/>
            </a:endParaRPr>
          </a:p>
          <a:p>
            <a:endParaRPr lang="en-US" dirty="0">
              <a:solidFill>
                <a:schemeClr val="bg2">
                  <a:lumMod val="50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918" y="1380466"/>
            <a:ext cx="6017035" cy="5015881"/>
          </a:xfrm>
          <a:prstGeom prst="rect">
            <a:avLst/>
          </a:prstGeom>
        </p:spPr>
      </p:pic>
      <p:sp>
        <p:nvSpPr>
          <p:cNvPr id="2" name="TextBox 1"/>
          <p:cNvSpPr txBox="1"/>
          <p:nvPr/>
        </p:nvSpPr>
        <p:spPr>
          <a:xfrm>
            <a:off x="472440" y="2564133"/>
            <a:ext cx="4513898" cy="1015663"/>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sz="2000" dirty="0">
                <a:solidFill>
                  <a:schemeClr val="bg2">
                    <a:lumMod val="50000"/>
                  </a:schemeClr>
                </a:solidFill>
                <a:ea typeface="Century Gothic"/>
                <a:cs typeface="Century Gothic"/>
                <a:sym typeface="Century Gothic"/>
              </a:rPr>
              <a:t>Since 1977, </a:t>
            </a:r>
            <a:r>
              <a:rPr lang="en-US" sz="2000" u="sng" dirty="0">
                <a:solidFill>
                  <a:schemeClr val="bg2">
                    <a:lumMod val="50000"/>
                  </a:schemeClr>
                </a:solidFill>
                <a:ea typeface="Century Gothic"/>
                <a:cs typeface="Century Gothic"/>
                <a:sym typeface="Century Gothic"/>
              </a:rPr>
              <a:t>every year</a:t>
            </a:r>
            <a:r>
              <a:rPr lang="en-US" sz="2000" dirty="0">
                <a:solidFill>
                  <a:schemeClr val="bg2">
                    <a:lumMod val="50000"/>
                  </a:schemeClr>
                </a:solidFill>
                <a:ea typeface="Century Gothic"/>
                <a:cs typeface="Century Gothic"/>
                <a:sym typeface="Century Gothic"/>
              </a:rPr>
              <a:t> has been in the top 10 warmest years on record when first ranked</a:t>
            </a:r>
          </a:p>
        </p:txBody>
      </p:sp>
      <p:sp>
        <p:nvSpPr>
          <p:cNvPr id="8" name="TextBox 7"/>
          <p:cNvSpPr txBox="1"/>
          <p:nvPr/>
        </p:nvSpPr>
        <p:spPr>
          <a:xfrm>
            <a:off x="472440" y="4952736"/>
            <a:ext cx="4513898" cy="1292662"/>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sz="2000" b="1" dirty="0" smtClean="0">
                <a:solidFill>
                  <a:schemeClr val="bg2">
                    <a:lumMod val="50000"/>
                  </a:schemeClr>
                </a:solidFill>
                <a:ea typeface="Century Gothic"/>
                <a:cs typeface="Century Gothic"/>
                <a:sym typeface="Century Gothic"/>
              </a:rPr>
              <a:t>Regionally</a:t>
            </a:r>
            <a:r>
              <a:rPr lang="en-US" sz="2000" dirty="0">
                <a:solidFill>
                  <a:schemeClr val="bg2">
                    <a:lumMod val="50000"/>
                  </a:schemeClr>
                </a:solidFill>
                <a:ea typeface="Century Gothic"/>
                <a:cs typeface="Century Gothic"/>
                <a:sym typeface="Century Gothic"/>
              </a:rPr>
              <a:t>, in the Northeast United States, 2012 was ranked the hottest year on record</a:t>
            </a:r>
          </a:p>
          <a:p>
            <a:endParaRPr lang="en-US" dirty="0"/>
          </a:p>
        </p:txBody>
      </p:sp>
      <p:sp>
        <p:nvSpPr>
          <p:cNvPr id="10" name="TextBox 9"/>
          <p:cNvSpPr txBox="1"/>
          <p:nvPr/>
        </p:nvSpPr>
        <p:spPr>
          <a:xfrm>
            <a:off x="472440" y="3758435"/>
            <a:ext cx="4513898" cy="1015663"/>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sz="2000" b="1" dirty="0" smtClean="0">
                <a:solidFill>
                  <a:schemeClr val="bg2">
                    <a:lumMod val="50000"/>
                  </a:schemeClr>
                </a:solidFill>
              </a:rPr>
              <a:t>Globally</a:t>
            </a:r>
            <a:r>
              <a:rPr lang="en-US" sz="2000" dirty="0">
                <a:solidFill>
                  <a:schemeClr val="bg2">
                    <a:lumMod val="50000"/>
                  </a:schemeClr>
                </a:solidFill>
              </a:rPr>
              <a:t>, 2</a:t>
            </a:r>
            <a:r>
              <a:rPr lang="en-US" sz="2000" dirty="0">
                <a:solidFill>
                  <a:schemeClr val="bg2">
                    <a:lumMod val="50000"/>
                  </a:schemeClr>
                </a:solidFill>
                <a:ea typeface="Century Gothic"/>
                <a:cs typeface="Century Gothic"/>
                <a:sym typeface="Century Gothic"/>
              </a:rPr>
              <a:t>012</a:t>
            </a:r>
            <a:r>
              <a:rPr lang="en-US" sz="2000" dirty="0">
                <a:solidFill>
                  <a:schemeClr val="bg2">
                    <a:lumMod val="50000"/>
                  </a:schemeClr>
                </a:solidFill>
              </a:rPr>
              <a:t> </a:t>
            </a:r>
            <a:r>
              <a:rPr lang="en-US" sz="2000" dirty="0" smtClean="0">
                <a:solidFill>
                  <a:schemeClr val="bg2">
                    <a:lumMod val="50000"/>
                  </a:schemeClr>
                </a:solidFill>
              </a:rPr>
              <a:t>was</a:t>
            </a:r>
            <a:r>
              <a:rPr lang="en-US" sz="2000" dirty="0" smtClean="0">
                <a:solidFill>
                  <a:schemeClr val="bg2">
                    <a:lumMod val="50000"/>
                  </a:schemeClr>
                </a:solidFill>
                <a:ea typeface="Century Gothic"/>
                <a:cs typeface="Century Gothic"/>
                <a:sym typeface="Century Gothic"/>
              </a:rPr>
              <a:t> </a:t>
            </a:r>
            <a:r>
              <a:rPr lang="en-US" sz="2000" dirty="0">
                <a:solidFill>
                  <a:schemeClr val="bg2">
                    <a:lumMod val="50000"/>
                  </a:schemeClr>
                </a:solidFill>
                <a:ea typeface="Century Gothic"/>
                <a:cs typeface="Century Gothic"/>
                <a:sym typeface="Century Gothic"/>
              </a:rPr>
              <a:t>cooler than surrounding years, ranking as the 9th warmest year on </a:t>
            </a:r>
            <a:r>
              <a:rPr lang="en-US" sz="2000" dirty="0" smtClean="0">
                <a:solidFill>
                  <a:schemeClr val="bg2">
                    <a:lumMod val="50000"/>
                  </a:schemeClr>
                </a:solidFill>
                <a:ea typeface="Century Gothic"/>
                <a:cs typeface="Century Gothic"/>
                <a:sym typeface="Century Gothic"/>
              </a:rPr>
              <a:t>record</a:t>
            </a:r>
            <a:endParaRPr lang="en-US" sz="2000" dirty="0">
              <a:solidFill>
                <a:schemeClr val="bg2">
                  <a:lumMod val="50000"/>
                </a:schemeClr>
              </a:solidFill>
            </a:endParaRPr>
          </a:p>
        </p:txBody>
      </p:sp>
    </p:spTree>
    <p:extLst>
      <p:ext uri="{BB962C8B-B14F-4D97-AF65-F5344CB8AC3E}">
        <p14:creationId xmlns:p14="http://schemas.microsoft.com/office/powerpoint/2010/main" val="35172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Concerns</a:t>
            </a:r>
            <a:endParaRPr lang="en-US" dirty="0"/>
          </a:p>
        </p:txBody>
      </p:sp>
      <p:sp>
        <p:nvSpPr>
          <p:cNvPr id="4" name="Text Placeholder 3"/>
          <p:cNvSpPr>
            <a:spLocks noGrp="1"/>
          </p:cNvSpPr>
          <p:nvPr>
            <p:ph type="body" sz="half" idx="2"/>
          </p:nvPr>
        </p:nvSpPr>
        <p:spPr>
          <a:xfrm>
            <a:off x="1000125" y="1222267"/>
            <a:ext cx="10233148" cy="763697"/>
          </a:xfrm>
        </p:spPr>
        <p:txBody>
          <a:bodyPr>
            <a:normAutofit/>
          </a:bodyPr>
          <a:lstStyle/>
          <a:p>
            <a:pPr marL="342900" lvl="0" indent="-342900">
              <a:lnSpc>
                <a:spcPct val="100000"/>
              </a:lnSpc>
              <a:spcBef>
                <a:spcPts val="0"/>
              </a:spcBef>
              <a:buClr>
                <a:schemeClr val="accent2"/>
              </a:buClr>
              <a:buSzPct val="100000"/>
              <a:buFont typeface="Webdings" panose="05030102010509060703" pitchFamily="18" charset="2"/>
              <a:buChar char="4"/>
            </a:pPr>
            <a:r>
              <a:rPr lang="en-US" dirty="0">
                <a:latin typeface="+mn-lt"/>
                <a:ea typeface="Century Gothic"/>
                <a:cs typeface="Century Gothic"/>
                <a:sym typeface="Century Gothic"/>
              </a:rPr>
              <a:t>The need within climate monitoring </a:t>
            </a:r>
            <a:r>
              <a:rPr lang="en-US" dirty="0" smtClean="0">
                <a:latin typeface="+mn-lt"/>
                <a:ea typeface="Century Gothic"/>
                <a:cs typeface="Century Gothic"/>
                <a:sym typeface="Century Gothic"/>
              </a:rPr>
              <a:t>agencies, such as NOAA and NASA, </a:t>
            </a:r>
            <a:r>
              <a:rPr lang="en-US" dirty="0">
                <a:latin typeface="+mn-lt"/>
                <a:ea typeface="Century Gothic"/>
                <a:cs typeface="Century Gothic"/>
                <a:sym typeface="Century Gothic"/>
              </a:rPr>
              <a:t>to better differentiate the relative warmth or coolness </a:t>
            </a:r>
            <a:r>
              <a:rPr lang="en-US" dirty="0" smtClean="0">
                <a:latin typeface="+mn-lt"/>
                <a:ea typeface="Century Gothic"/>
                <a:cs typeface="Century Gothic"/>
                <a:sym typeface="Century Gothic"/>
              </a:rPr>
              <a:t>within the </a:t>
            </a:r>
            <a:r>
              <a:rPr lang="en-US" dirty="0">
                <a:latin typeface="+mn-lt"/>
                <a:ea typeface="Century Gothic"/>
                <a:cs typeface="Century Gothic"/>
                <a:sym typeface="Century Gothic"/>
              </a:rPr>
              <a:t>secular </a:t>
            </a:r>
            <a:r>
              <a:rPr lang="en-US" dirty="0" smtClean="0">
                <a:latin typeface="+mn-lt"/>
                <a:ea typeface="Century Gothic"/>
                <a:cs typeface="Century Gothic"/>
                <a:sym typeface="Century Gothic"/>
              </a:rPr>
              <a:t>trend</a:t>
            </a:r>
            <a:endParaRPr lang="en-US" dirty="0">
              <a:latin typeface="+mn-lt"/>
              <a:ea typeface="Century Gothic"/>
              <a:cs typeface="Century Gothic"/>
              <a:sym typeface="Century Gothic"/>
            </a:endParaRPr>
          </a:p>
        </p:txBody>
      </p:sp>
      <p:pic>
        <p:nvPicPr>
          <p:cNvPr id="5" name="Picture 4"/>
          <p:cNvPicPr>
            <a:picLocks noChangeAspect="1"/>
          </p:cNvPicPr>
          <p:nvPr/>
        </p:nvPicPr>
        <p:blipFill rotWithShape="1">
          <a:blip r:embed="rId3"/>
          <a:srcRect r="5069"/>
          <a:stretch/>
        </p:blipFill>
        <p:spPr>
          <a:xfrm>
            <a:off x="6850966" y="3981157"/>
            <a:ext cx="4382307" cy="2606836"/>
          </a:xfrm>
          <a:prstGeom prst="rect">
            <a:avLst/>
          </a:prstGeom>
        </p:spPr>
      </p:pic>
      <p:pic>
        <p:nvPicPr>
          <p:cNvPr id="6" name="Picture 5"/>
          <p:cNvPicPr>
            <a:picLocks noChangeAspect="1"/>
          </p:cNvPicPr>
          <p:nvPr/>
        </p:nvPicPr>
        <p:blipFill>
          <a:blip r:embed="rId4"/>
          <a:stretch>
            <a:fillRect/>
          </a:stretch>
        </p:blipFill>
        <p:spPr>
          <a:xfrm>
            <a:off x="1000125" y="3980025"/>
            <a:ext cx="4382307" cy="2607968"/>
          </a:xfrm>
          <a:prstGeom prst="rect">
            <a:avLst/>
          </a:prstGeom>
        </p:spPr>
      </p:pic>
      <p:sp>
        <p:nvSpPr>
          <p:cNvPr id="3" name="TextBox 2"/>
          <p:cNvSpPr txBox="1"/>
          <p:nvPr/>
        </p:nvSpPr>
        <p:spPr>
          <a:xfrm>
            <a:off x="4686300" y="6310993"/>
            <a:ext cx="1085850" cy="246221"/>
          </a:xfrm>
          <a:prstGeom prst="rect">
            <a:avLst/>
          </a:prstGeom>
          <a:noFill/>
        </p:spPr>
        <p:txBody>
          <a:bodyPr wrap="square" rtlCol="0">
            <a:spAutoFit/>
          </a:bodyPr>
          <a:lstStyle/>
          <a:p>
            <a:r>
              <a:rPr lang="en-US" sz="1000" dirty="0" smtClean="0">
                <a:solidFill>
                  <a:schemeClr val="bg1"/>
                </a:solidFill>
              </a:rPr>
              <a:t>Pixabay</a:t>
            </a:r>
            <a:endParaRPr lang="en-US" sz="1000" dirty="0">
              <a:solidFill>
                <a:schemeClr val="bg1"/>
              </a:solidFill>
            </a:endParaRPr>
          </a:p>
        </p:txBody>
      </p:sp>
      <p:sp>
        <p:nvSpPr>
          <p:cNvPr id="7" name="TextBox 6"/>
          <p:cNvSpPr txBox="1"/>
          <p:nvPr/>
        </p:nvSpPr>
        <p:spPr>
          <a:xfrm>
            <a:off x="10553700" y="6310993"/>
            <a:ext cx="1085850" cy="246221"/>
          </a:xfrm>
          <a:prstGeom prst="rect">
            <a:avLst/>
          </a:prstGeom>
          <a:noFill/>
        </p:spPr>
        <p:txBody>
          <a:bodyPr wrap="square" rtlCol="0">
            <a:spAutoFit/>
          </a:bodyPr>
          <a:lstStyle/>
          <a:p>
            <a:r>
              <a:rPr lang="en-US" sz="1000" dirty="0" smtClean="0">
                <a:solidFill>
                  <a:schemeClr val="bg1"/>
                </a:solidFill>
              </a:rPr>
              <a:t>Pixabay</a:t>
            </a:r>
            <a:endParaRPr lang="en-US" sz="1000" dirty="0">
              <a:solidFill>
                <a:schemeClr val="bg1"/>
              </a:solidFill>
            </a:endParaRPr>
          </a:p>
        </p:txBody>
      </p:sp>
      <p:sp>
        <p:nvSpPr>
          <p:cNvPr id="8" name="TextBox 7"/>
          <p:cNvSpPr txBox="1"/>
          <p:nvPr/>
        </p:nvSpPr>
        <p:spPr>
          <a:xfrm>
            <a:off x="1000126" y="2211113"/>
            <a:ext cx="10233148" cy="400110"/>
          </a:xfrm>
          <a:prstGeom prst="rect">
            <a:avLst/>
          </a:prstGeom>
          <a:noFill/>
        </p:spPr>
        <p:txBody>
          <a:bodyPr wrap="square" rtlCol="0">
            <a:spAutoFit/>
          </a:bodyPr>
          <a:lstStyle/>
          <a:p>
            <a:pPr marL="342900" lvl="0" indent="-342900">
              <a:spcBef>
                <a:spcPts val="0"/>
              </a:spcBef>
              <a:buClr>
                <a:schemeClr val="accent2"/>
              </a:buClr>
              <a:buSzPct val="100000"/>
              <a:buFont typeface="Webdings" panose="05030102010509060703" pitchFamily="18" charset="2"/>
              <a:buChar char="4"/>
            </a:pPr>
            <a:r>
              <a:rPr lang="en-US" sz="2000" dirty="0" smtClean="0">
                <a:solidFill>
                  <a:schemeClr val="tx1">
                    <a:lumMod val="75000"/>
                    <a:lumOff val="25000"/>
                  </a:schemeClr>
                </a:solidFill>
                <a:ea typeface="Century Gothic"/>
                <a:cs typeface="Century Gothic"/>
                <a:sym typeface="Century Gothic"/>
              </a:rPr>
              <a:t>The </a:t>
            </a:r>
            <a:r>
              <a:rPr lang="en-US" sz="2000" dirty="0">
                <a:solidFill>
                  <a:schemeClr val="tx1">
                    <a:lumMod val="75000"/>
                    <a:lumOff val="25000"/>
                  </a:schemeClr>
                </a:solidFill>
                <a:ea typeface="Century Gothic"/>
                <a:cs typeface="Century Gothic"/>
                <a:sym typeface="Century Gothic"/>
              </a:rPr>
              <a:t>need within agencies for </a:t>
            </a:r>
            <a:r>
              <a:rPr lang="en-US" sz="2000" dirty="0" smtClean="0">
                <a:solidFill>
                  <a:schemeClr val="tx1">
                    <a:lumMod val="75000"/>
                    <a:lumOff val="25000"/>
                  </a:schemeClr>
                </a:solidFill>
                <a:ea typeface="Century Gothic"/>
                <a:cs typeface="Century Gothic"/>
                <a:sym typeface="Century Gothic"/>
              </a:rPr>
              <a:t>higher quality </a:t>
            </a:r>
            <a:r>
              <a:rPr lang="en-US" sz="2000">
                <a:solidFill>
                  <a:schemeClr val="tx1">
                    <a:lumMod val="75000"/>
                    <a:lumOff val="25000"/>
                  </a:schemeClr>
                </a:solidFill>
                <a:ea typeface="Century Gothic"/>
                <a:cs typeface="Century Gothic"/>
                <a:sym typeface="Century Gothic"/>
              </a:rPr>
              <a:t>climate </a:t>
            </a:r>
            <a:r>
              <a:rPr lang="en-US" sz="2000" smtClean="0">
                <a:solidFill>
                  <a:schemeClr val="tx1">
                    <a:lumMod val="75000"/>
                    <a:lumOff val="25000"/>
                  </a:schemeClr>
                </a:solidFill>
                <a:ea typeface="Century Gothic"/>
                <a:cs typeface="Century Gothic"/>
                <a:sym typeface="Century Gothic"/>
              </a:rPr>
              <a:t>data</a:t>
            </a:r>
            <a:endParaRPr lang="en-US" sz="2000" dirty="0">
              <a:solidFill>
                <a:schemeClr val="tx1">
                  <a:lumMod val="75000"/>
                  <a:lumOff val="25000"/>
                </a:schemeClr>
              </a:solidFill>
              <a:ea typeface="Century Gothic"/>
              <a:cs typeface="Century Gothic"/>
              <a:sym typeface="Century Gothic"/>
            </a:endParaRPr>
          </a:p>
        </p:txBody>
      </p:sp>
      <p:sp>
        <p:nvSpPr>
          <p:cNvPr id="9" name="TextBox 8"/>
          <p:cNvSpPr txBox="1"/>
          <p:nvPr/>
        </p:nvSpPr>
        <p:spPr>
          <a:xfrm>
            <a:off x="1000126" y="2836372"/>
            <a:ext cx="10233148" cy="707886"/>
          </a:xfrm>
          <a:prstGeom prst="rect">
            <a:avLst/>
          </a:prstGeom>
          <a:noFill/>
        </p:spPr>
        <p:txBody>
          <a:bodyPr wrap="square" rtlCol="0">
            <a:spAutoFit/>
          </a:bodyPr>
          <a:lstStyle/>
          <a:p>
            <a:pPr marL="342900" lvl="0" indent="-342900">
              <a:spcBef>
                <a:spcPts val="0"/>
              </a:spcBef>
              <a:buClr>
                <a:schemeClr val="accent2"/>
              </a:buClr>
              <a:buSzPct val="100000"/>
              <a:buFont typeface="Webdings" panose="05030102010509060703" pitchFamily="18" charset="2"/>
              <a:buChar char="4"/>
            </a:pPr>
            <a:r>
              <a:rPr lang="en-US" sz="2000" dirty="0" smtClean="0">
                <a:solidFill>
                  <a:schemeClr val="tx1">
                    <a:lumMod val="75000"/>
                    <a:lumOff val="25000"/>
                  </a:schemeClr>
                </a:solidFill>
                <a:ea typeface="Century Gothic"/>
                <a:cs typeface="Century Gothic"/>
                <a:sym typeface="Century Gothic"/>
              </a:rPr>
              <a:t>The </a:t>
            </a:r>
            <a:r>
              <a:rPr lang="en-US" sz="2000" dirty="0">
                <a:solidFill>
                  <a:schemeClr val="tx1">
                    <a:lumMod val="75000"/>
                    <a:lumOff val="25000"/>
                  </a:schemeClr>
                </a:solidFill>
                <a:ea typeface="Century Gothic"/>
                <a:cs typeface="Century Gothic"/>
                <a:sym typeface="Century Gothic"/>
              </a:rPr>
              <a:t>need to determine </a:t>
            </a:r>
            <a:r>
              <a:rPr lang="en-US" sz="2000" dirty="0" smtClean="0">
                <a:solidFill>
                  <a:schemeClr val="tx1">
                    <a:lumMod val="75000"/>
                    <a:lumOff val="25000"/>
                  </a:schemeClr>
                </a:solidFill>
                <a:ea typeface="Century Gothic"/>
                <a:cs typeface="Century Gothic"/>
                <a:sym typeface="Century Gothic"/>
              </a:rPr>
              <a:t>how </a:t>
            </a:r>
            <a:r>
              <a:rPr lang="en-US" sz="2000" dirty="0">
                <a:solidFill>
                  <a:schemeClr val="tx1">
                    <a:lumMod val="75000"/>
                    <a:lumOff val="25000"/>
                  </a:schemeClr>
                </a:solidFill>
                <a:ea typeface="Century Gothic"/>
                <a:cs typeface="Century Gothic"/>
                <a:sym typeface="Century Gothic"/>
              </a:rPr>
              <a:t>to respond to possible impacts of temperature trends and variability within the energy and agricultural </a:t>
            </a:r>
            <a:r>
              <a:rPr lang="en-US" sz="2000" dirty="0" smtClean="0">
                <a:solidFill>
                  <a:schemeClr val="tx1">
                    <a:lumMod val="75000"/>
                    <a:lumOff val="25000"/>
                  </a:schemeClr>
                </a:solidFill>
                <a:ea typeface="Century Gothic"/>
                <a:cs typeface="Century Gothic"/>
                <a:sym typeface="Century Gothic"/>
              </a:rPr>
              <a:t>sectors</a:t>
            </a:r>
            <a:endParaRPr lang="en-US" sz="2000" dirty="0">
              <a:solidFill>
                <a:schemeClr val="tx1">
                  <a:lumMod val="75000"/>
                  <a:lumOff val="25000"/>
                </a:schemeClr>
              </a:solidFill>
              <a:ea typeface="Century Gothic"/>
              <a:cs typeface="Century Gothic"/>
              <a:sym typeface="Century Gothic"/>
            </a:endParaRPr>
          </a:p>
        </p:txBody>
      </p:sp>
    </p:spTree>
    <p:extLst>
      <p:ext uri="{BB962C8B-B14F-4D97-AF65-F5344CB8AC3E}">
        <p14:creationId xmlns:p14="http://schemas.microsoft.com/office/powerpoint/2010/main" val="513065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Area</a:t>
            </a:r>
            <a:endParaRPr lang="en-US" dirty="0"/>
          </a:p>
        </p:txBody>
      </p:sp>
      <p:sp>
        <p:nvSpPr>
          <p:cNvPr id="4" name="Text Placeholder 3"/>
          <p:cNvSpPr>
            <a:spLocks noGrp="1"/>
          </p:cNvSpPr>
          <p:nvPr>
            <p:ph type="body" sz="half" idx="2"/>
          </p:nvPr>
        </p:nvSpPr>
        <p:spPr>
          <a:xfrm>
            <a:off x="6726764" y="1385593"/>
            <a:ext cx="4788961" cy="4893620"/>
          </a:xfrm>
        </p:spPr>
        <p:txBody>
          <a:bodyPr>
            <a:noAutofit/>
          </a:bodyPr>
          <a:lstStyle/>
          <a:p>
            <a:r>
              <a:rPr lang="en-US" sz="2500" dirty="0" smtClean="0">
                <a:latin typeface="+mn-lt"/>
              </a:rPr>
              <a:t>Northeast United States as defined by the National Climate Assessment, as requested by partners.</a:t>
            </a:r>
          </a:p>
          <a:p>
            <a:endParaRPr lang="en-US" sz="2500" dirty="0" smtClean="0">
              <a:latin typeface="+mn-lt"/>
            </a:endParaRPr>
          </a:p>
          <a:p>
            <a:r>
              <a:rPr lang="en-US" sz="2500" dirty="0" smtClean="0">
                <a:latin typeface="+mn-lt"/>
              </a:rPr>
              <a:t>Study Periods: </a:t>
            </a:r>
          </a:p>
          <a:p>
            <a:r>
              <a:rPr lang="en-US" sz="2500" b="1" dirty="0" smtClean="0">
                <a:latin typeface="+mn-lt"/>
              </a:rPr>
              <a:t>1975 </a:t>
            </a:r>
            <a:r>
              <a:rPr lang="mr-IN" sz="2500" b="1" dirty="0" smtClean="0">
                <a:latin typeface="+mn-lt"/>
              </a:rPr>
              <a:t>–</a:t>
            </a:r>
            <a:r>
              <a:rPr lang="en-US" sz="2500" b="1" dirty="0" smtClean="0">
                <a:latin typeface="+mn-lt"/>
              </a:rPr>
              <a:t> 2016 </a:t>
            </a:r>
            <a:r>
              <a:rPr lang="en-US" sz="2200" dirty="0" smtClean="0">
                <a:solidFill>
                  <a:srgbClr val="FF0000"/>
                </a:solidFill>
                <a:latin typeface="+mn-lt"/>
              </a:rPr>
              <a:t>Temperature Scores</a:t>
            </a:r>
          </a:p>
          <a:p>
            <a:r>
              <a:rPr lang="en-US" sz="2500" b="1" dirty="0" smtClean="0">
                <a:latin typeface="+mn-lt"/>
              </a:rPr>
              <a:t>2002 </a:t>
            </a:r>
            <a:r>
              <a:rPr lang="mr-IN" sz="2500" b="1" dirty="0" smtClean="0">
                <a:latin typeface="+mn-lt"/>
              </a:rPr>
              <a:t>–</a:t>
            </a:r>
            <a:r>
              <a:rPr lang="en-US" sz="2500" b="1" dirty="0" smtClean="0">
                <a:latin typeface="+mn-lt"/>
              </a:rPr>
              <a:t> 2017 </a:t>
            </a:r>
            <a:r>
              <a:rPr lang="en-US" sz="2200" dirty="0" smtClean="0">
                <a:solidFill>
                  <a:srgbClr val="0070C0"/>
                </a:solidFill>
                <a:latin typeface="+mn-lt"/>
              </a:rPr>
              <a:t>Degree Days</a:t>
            </a:r>
            <a:endParaRPr lang="en-US" sz="2200" dirty="0">
              <a:solidFill>
                <a:srgbClr val="0070C0"/>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41" y="949967"/>
            <a:ext cx="5942501" cy="5764872"/>
          </a:xfrm>
          <a:prstGeom prst="rect">
            <a:avLst/>
          </a:prstGeom>
        </p:spPr>
      </p:pic>
    </p:spTree>
    <p:extLst>
      <p:ext uri="{BB962C8B-B14F-4D97-AF65-F5344CB8AC3E}">
        <p14:creationId xmlns:p14="http://schemas.microsoft.com/office/powerpoint/2010/main" val="112160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Partners</a:t>
            </a:r>
            <a:endParaRPr lang="en-US" dirty="0"/>
          </a:p>
        </p:txBody>
      </p:sp>
      <p:sp>
        <p:nvSpPr>
          <p:cNvPr id="4" name="Text Placeholder 3"/>
          <p:cNvSpPr>
            <a:spLocks noGrp="1"/>
          </p:cNvSpPr>
          <p:nvPr>
            <p:ph type="body" sz="half" idx="2"/>
          </p:nvPr>
        </p:nvSpPr>
        <p:spPr>
          <a:xfrm>
            <a:off x="248939" y="1846023"/>
            <a:ext cx="5457824" cy="4418371"/>
          </a:xfrm>
        </p:spPr>
        <p:txBody>
          <a:bodyPr>
            <a:normAutofit fontScale="55000" lnSpcReduction="20000"/>
          </a:bodyPr>
          <a:lstStyle/>
          <a:p>
            <a:pPr lvl="0">
              <a:lnSpc>
                <a:spcPct val="120000"/>
              </a:lnSpc>
            </a:pPr>
            <a:r>
              <a:rPr lang="en-US" sz="4400" dirty="0">
                <a:latin typeface="Century Gothic"/>
                <a:ea typeface="Century Gothic"/>
                <a:cs typeface="Century Gothic"/>
                <a:sym typeface="Century Gothic"/>
              </a:rPr>
              <a:t>NOAA’s Regional Climate Services Eastern Region </a:t>
            </a:r>
            <a:r>
              <a:rPr lang="en-US" sz="4400" dirty="0" smtClean="0">
                <a:latin typeface="Century Gothic"/>
                <a:ea typeface="Century Gothic"/>
                <a:cs typeface="Century Gothic"/>
                <a:sym typeface="Century Gothic"/>
              </a:rPr>
              <a:t>Director,</a:t>
            </a:r>
          </a:p>
          <a:p>
            <a:pPr lvl="0">
              <a:lnSpc>
                <a:spcPct val="120000"/>
              </a:lnSpc>
            </a:pPr>
            <a:r>
              <a:rPr lang="en-US" sz="4400" dirty="0" smtClean="0">
                <a:latin typeface="Century Gothic"/>
                <a:ea typeface="Century Gothic"/>
                <a:cs typeface="Century Gothic"/>
                <a:sym typeface="Century Gothic"/>
              </a:rPr>
              <a:t>Ellen Mecray</a:t>
            </a:r>
            <a:endParaRPr lang="en-US" sz="4400" dirty="0">
              <a:latin typeface="Century Gothic"/>
              <a:ea typeface="Century Gothic"/>
              <a:cs typeface="Century Gothic"/>
              <a:sym typeface="Century Gothic"/>
            </a:endParaRPr>
          </a:p>
          <a:p>
            <a:pPr>
              <a:lnSpc>
                <a:spcPct val="120000"/>
              </a:lnSpc>
            </a:pPr>
            <a:endParaRPr lang="en-US" sz="4400" dirty="0" smtClean="0"/>
          </a:p>
          <a:p>
            <a:pPr lvl="0">
              <a:lnSpc>
                <a:spcPct val="120000"/>
              </a:lnSpc>
            </a:pPr>
            <a:r>
              <a:rPr lang="en-US" sz="4400" dirty="0">
                <a:latin typeface="Century Gothic"/>
                <a:ea typeface="Century Gothic"/>
                <a:cs typeface="Century Gothic"/>
                <a:sym typeface="Century Gothic"/>
              </a:rPr>
              <a:t>NOAA NCEI’s Climate </a:t>
            </a:r>
            <a:r>
              <a:rPr lang="en-US" sz="4400" dirty="0" smtClean="0">
                <a:latin typeface="Century Gothic"/>
                <a:ea typeface="Century Gothic"/>
                <a:cs typeface="Century Gothic"/>
                <a:sym typeface="Century Gothic"/>
              </a:rPr>
              <a:t>Monitoring Branch Meteorologist, </a:t>
            </a:r>
          </a:p>
          <a:p>
            <a:pPr lvl="0">
              <a:lnSpc>
                <a:spcPct val="120000"/>
              </a:lnSpc>
            </a:pPr>
            <a:r>
              <a:rPr lang="en-US" sz="4400" dirty="0" smtClean="0">
                <a:latin typeface="Century Gothic"/>
                <a:ea typeface="Century Gothic"/>
                <a:cs typeface="Century Gothic"/>
                <a:sym typeface="Century Gothic"/>
              </a:rPr>
              <a:t>Karin Gleason</a:t>
            </a:r>
            <a:endParaRPr lang="en-US" sz="2400" dirty="0">
              <a:latin typeface="Century Gothic"/>
              <a:ea typeface="Century Gothic"/>
              <a:cs typeface="Century Gothic"/>
              <a:sym typeface="Century Gothic"/>
            </a:endParaRPr>
          </a:p>
        </p:txBody>
      </p:sp>
      <p:pic>
        <p:nvPicPr>
          <p:cNvPr id="6" name="Shape 140"/>
          <p:cNvPicPr preferRelativeResize="0"/>
          <p:nvPr/>
        </p:nvPicPr>
        <p:blipFill rotWithShape="1">
          <a:blip r:embed="rId3">
            <a:alphaModFix/>
          </a:blip>
          <a:srcRect l="33082"/>
          <a:stretch/>
        </p:blipFill>
        <p:spPr>
          <a:xfrm>
            <a:off x="5343526" y="3561199"/>
            <a:ext cx="5760720" cy="2560320"/>
          </a:xfrm>
          <a:prstGeom prst="rect">
            <a:avLst/>
          </a:prstGeom>
          <a:noFill/>
          <a:ln>
            <a:noFill/>
          </a:ln>
        </p:spPr>
      </p:pic>
      <p:pic>
        <p:nvPicPr>
          <p:cNvPr id="7" name="Shape 139"/>
          <p:cNvPicPr preferRelativeResize="0"/>
          <p:nvPr/>
        </p:nvPicPr>
        <p:blipFill rotWithShape="1">
          <a:blip r:embed="rId4">
            <a:alphaModFix/>
          </a:blip>
          <a:srcRect/>
          <a:stretch/>
        </p:blipFill>
        <p:spPr>
          <a:xfrm>
            <a:off x="6943726" y="1357312"/>
            <a:ext cx="2560320" cy="2560320"/>
          </a:xfrm>
          <a:prstGeom prst="rect">
            <a:avLst/>
          </a:prstGeom>
          <a:noFill/>
          <a:ln>
            <a:noFill/>
          </a:ln>
        </p:spPr>
      </p:pic>
    </p:spTree>
    <p:extLst>
      <p:ext uri="{BB962C8B-B14F-4D97-AF65-F5344CB8AC3E}">
        <p14:creationId xmlns:p14="http://schemas.microsoft.com/office/powerpoint/2010/main" val="648933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a:t>
            </a:r>
            <a:endParaRPr lang="en-US" dirty="0"/>
          </a:p>
        </p:txBody>
      </p:sp>
      <p:sp>
        <p:nvSpPr>
          <p:cNvPr id="5" name="TextBox 4"/>
          <p:cNvSpPr txBox="1"/>
          <p:nvPr/>
        </p:nvSpPr>
        <p:spPr>
          <a:xfrm>
            <a:off x="472440" y="1353730"/>
            <a:ext cx="6888480" cy="646331"/>
          </a:xfrm>
          <a:prstGeom prst="rect">
            <a:avLst/>
          </a:prstGeom>
          <a:noFill/>
        </p:spPr>
        <p:txBody>
          <a:bodyPr wrap="square" rtlCol="0">
            <a:spAutoFit/>
          </a:bodyPr>
          <a:lstStyle/>
          <a:p>
            <a:pPr marL="342900" lvl="0" indent="-342900">
              <a:buClr>
                <a:srgbClr val="E97845"/>
              </a:buClr>
              <a:buSzPct val="100000"/>
              <a:buFont typeface="Webdings" panose="05030102010509060703" pitchFamily="18" charset="2"/>
              <a:buChar char="4"/>
            </a:pPr>
            <a:r>
              <a:rPr lang="en-US" dirty="0">
                <a:solidFill>
                  <a:schemeClr val="dk1"/>
                </a:solidFill>
                <a:ea typeface="Century Gothic"/>
                <a:cs typeface="Century Gothic"/>
                <a:sym typeface="Century Gothic"/>
              </a:rPr>
              <a:t>Provide a multitude of end users with an </a:t>
            </a:r>
            <a:r>
              <a:rPr lang="en-US" b="1" dirty="0">
                <a:solidFill>
                  <a:srgbClr val="E97845"/>
                </a:solidFill>
                <a:ea typeface="Century Gothic"/>
                <a:cs typeface="Century Gothic"/>
                <a:sym typeface="Century Gothic"/>
              </a:rPr>
              <a:t>easily digestible perspective</a:t>
            </a:r>
            <a:r>
              <a:rPr lang="en-US" dirty="0">
                <a:solidFill>
                  <a:schemeClr val="dk1"/>
                </a:solidFill>
                <a:ea typeface="Century Gothic"/>
                <a:cs typeface="Century Gothic"/>
                <a:sym typeface="Century Gothic"/>
              </a:rPr>
              <a:t> of how temperature trends have </a:t>
            </a:r>
            <a:r>
              <a:rPr lang="en-US" dirty="0" smtClean="0">
                <a:solidFill>
                  <a:schemeClr val="dk1"/>
                </a:solidFill>
                <a:ea typeface="Century Gothic"/>
                <a:cs typeface="Century Gothic"/>
                <a:sym typeface="Century Gothic"/>
              </a:rPr>
              <a:t>changed</a:t>
            </a:r>
            <a:endParaRPr lang="en-US" dirty="0">
              <a:solidFill>
                <a:schemeClr val="dk1"/>
              </a:solidFill>
              <a:ea typeface="Century Gothic"/>
              <a:cs typeface="Century Gothic"/>
              <a:sym typeface="Century Gothic"/>
            </a:endParaRPr>
          </a:p>
        </p:txBody>
      </p:sp>
      <p:sp>
        <p:nvSpPr>
          <p:cNvPr id="7" name="TextBox 6"/>
          <p:cNvSpPr txBox="1"/>
          <p:nvPr/>
        </p:nvSpPr>
        <p:spPr>
          <a:xfrm>
            <a:off x="1575178" y="2477296"/>
            <a:ext cx="5785742" cy="646331"/>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dirty="0">
                <a:solidFill>
                  <a:schemeClr val="dk1"/>
                </a:solidFill>
                <a:ea typeface="Century Gothic"/>
                <a:cs typeface="Century Gothic"/>
                <a:sym typeface="Century Gothic"/>
              </a:rPr>
              <a:t>Utilize information from a variety of </a:t>
            </a:r>
            <a:r>
              <a:rPr lang="en-US" b="1" dirty="0">
                <a:solidFill>
                  <a:srgbClr val="E97845"/>
                </a:solidFill>
                <a:ea typeface="Century Gothic"/>
                <a:cs typeface="Century Gothic"/>
                <a:sym typeface="Century Gothic"/>
              </a:rPr>
              <a:t>global temperature</a:t>
            </a:r>
            <a:r>
              <a:rPr lang="en-US" b="1" dirty="0">
                <a:solidFill>
                  <a:srgbClr val="E97845"/>
                </a:solidFill>
              </a:rPr>
              <a:t> data</a:t>
            </a:r>
            <a:r>
              <a:rPr lang="en-US" dirty="0">
                <a:solidFill>
                  <a:schemeClr val="dk1"/>
                </a:solidFill>
                <a:ea typeface="Century Gothic"/>
                <a:cs typeface="Century Gothic"/>
                <a:sym typeface="Century Gothic"/>
              </a:rPr>
              <a:t> and </a:t>
            </a:r>
            <a:r>
              <a:rPr lang="en-US" b="1" dirty="0">
                <a:solidFill>
                  <a:srgbClr val="E97845"/>
                </a:solidFill>
                <a:ea typeface="Century Gothic"/>
                <a:cs typeface="Century Gothic"/>
                <a:sym typeface="Century Gothic"/>
              </a:rPr>
              <a:t>NASA satellite </a:t>
            </a:r>
            <a:r>
              <a:rPr lang="en-US" b="1" dirty="0" smtClean="0">
                <a:solidFill>
                  <a:srgbClr val="E97845"/>
                </a:solidFill>
                <a:ea typeface="Century Gothic"/>
                <a:cs typeface="Century Gothic"/>
                <a:sym typeface="Century Gothic"/>
              </a:rPr>
              <a:t>datasets</a:t>
            </a:r>
            <a:endParaRPr lang="en-US" b="1" dirty="0">
              <a:solidFill>
                <a:srgbClr val="E97845"/>
              </a:solidFill>
              <a:ea typeface="Century Gothic"/>
              <a:cs typeface="Century Gothic"/>
              <a:sym typeface="Century Gothic"/>
            </a:endParaRPr>
          </a:p>
        </p:txBody>
      </p:sp>
      <p:sp>
        <p:nvSpPr>
          <p:cNvPr id="8" name="TextBox 7"/>
          <p:cNvSpPr txBox="1"/>
          <p:nvPr/>
        </p:nvSpPr>
        <p:spPr>
          <a:xfrm>
            <a:off x="2594323" y="3600862"/>
            <a:ext cx="6278880" cy="646331"/>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dirty="0">
                <a:solidFill>
                  <a:schemeClr val="dk1"/>
                </a:solidFill>
                <a:ea typeface="Century Gothic"/>
                <a:cs typeface="Century Gothic"/>
                <a:sym typeface="Century Gothic"/>
              </a:rPr>
              <a:t>Develop </a:t>
            </a:r>
            <a:r>
              <a:rPr lang="en-US" dirty="0" smtClean="0">
                <a:solidFill>
                  <a:schemeClr val="dk1"/>
                </a:solidFill>
                <a:ea typeface="Century Gothic"/>
                <a:cs typeface="Century Gothic"/>
                <a:sym typeface="Century Gothic"/>
              </a:rPr>
              <a:t>high spatial resolution </a:t>
            </a:r>
            <a:r>
              <a:rPr lang="en-US" b="1" dirty="0" smtClean="0">
                <a:solidFill>
                  <a:srgbClr val="E97845"/>
                </a:solidFill>
                <a:ea typeface="Century Gothic"/>
                <a:cs typeface="Century Gothic"/>
                <a:sym typeface="Century Gothic"/>
              </a:rPr>
              <a:t>temperature products </a:t>
            </a:r>
            <a:r>
              <a:rPr lang="en-US" dirty="0">
                <a:solidFill>
                  <a:schemeClr val="dk1"/>
                </a:solidFill>
                <a:ea typeface="Century Gothic"/>
                <a:cs typeface="Century Gothic"/>
                <a:sym typeface="Century Gothic"/>
              </a:rPr>
              <a:t>specific to the Northeastern United </a:t>
            </a:r>
            <a:r>
              <a:rPr lang="en-US" dirty="0" smtClean="0">
                <a:solidFill>
                  <a:schemeClr val="dk1"/>
                </a:solidFill>
                <a:ea typeface="Century Gothic"/>
                <a:cs typeface="Century Gothic"/>
                <a:sym typeface="Century Gothic"/>
              </a:rPr>
              <a:t>States</a:t>
            </a:r>
            <a:endParaRPr lang="en-US" dirty="0">
              <a:solidFill>
                <a:schemeClr val="dk1"/>
              </a:solidFill>
              <a:ea typeface="Century Gothic"/>
              <a:cs typeface="Century Gothic"/>
              <a:sym typeface="Century Gothic"/>
            </a:endParaRPr>
          </a:p>
        </p:txBody>
      </p:sp>
      <p:sp>
        <p:nvSpPr>
          <p:cNvPr id="9" name="TextBox 8"/>
          <p:cNvSpPr txBox="1"/>
          <p:nvPr/>
        </p:nvSpPr>
        <p:spPr>
          <a:xfrm>
            <a:off x="3562743" y="4724428"/>
            <a:ext cx="6580189" cy="646331"/>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dirty="0">
                <a:solidFill>
                  <a:schemeClr val="dk1"/>
                </a:solidFill>
                <a:ea typeface="Century Gothic"/>
                <a:cs typeface="Century Gothic"/>
                <a:sym typeface="Century Gothic"/>
              </a:rPr>
              <a:t>Compute heating, cooling, and growing </a:t>
            </a:r>
            <a:r>
              <a:rPr lang="en-US" b="1" dirty="0">
                <a:solidFill>
                  <a:srgbClr val="E97845"/>
                </a:solidFill>
                <a:ea typeface="Century Gothic"/>
                <a:cs typeface="Century Gothic"/>
                <a:sym typeface="Century Gothic"/>
              </a:rPr>
              <a:t>degree days </a:t>
            </a:r>
            <a:r>
              <a:rPr lang="en-US" dirty="0">
                <a:solidFill>
                  <a:schemeClr val="dk1"/>
                </a:solidFill>
                <a:ea typeface="Century Gothic"/>
                <a:cs typeface="Century Gothic"/>
                <a:sym typeface="Century Gothic"/>
              </a:rPr>
              <a:t>using </a:t>
            </a:r>
            <a:r>
              <a:rPr lang="en-US" b="1" dirty="0">
                <a:solidFill>
                  <a:srgbClr val="E97845"/>
                </a:solidFill>
                <a:ea typeface="Century Gothic"/>
                <a:cs typeface="Century Gothic"/>
                <a:sym typeface="Century Gothic"/>
              </a:rPr>
              <a:t>daily LST data </a:t>
            </a:r>
            <a:r>
              <a:rPr lang="en-US" dirty="0">
                <a:solidFill>
                  <a:schemeClr val="dk1"/>
                </a:solidFill>
                <a:ea typeface="Century Gothic"/>
                <a:cs typeface="Century Gothic"/>
                <a:sym typeface="Century Gothic"/>
              </a:rPr>
              <a:t>and </a:t>
            </a:r>
            <a:r>
              <a:rPr lang="en-US" i="1" dirty="0">
                <a:solidFill>
                  <a:schemeClr val="dk1"/>
                </a:solidFill>
                <a:ea typeface="Century Gothic"/>
                <a:cs typeface="Century Gothic"/>
                <a:sym typeface="Century Gothic"/>
              </a:rPr>
              <a:t>in situ</a:t>
            </a:r>
            <a:r>
              <a:rPr lang="en-US" dirty="0">
                <a:solidFill>
                  <a:schemeClr val="dk1"/>
                </a:solidFill>
                <a:ea typeface="Century Gothic"/>
                <a:cs typeface="Century Gothic"/>
                <a:sym typeface="Century Gothic"/>
              </a:rPr>
              <a:t> temperature </a:t>
            </a:r>
            <a:r>
              <a:rPr lang="en-US" dirty="0" smtClean="0">
                <a:solidFill>
                  <a:schemeClr val="dk1"/>
                </a:solidFill>
                <a:ea typeface="Century Gothic"/>
                <a:cs typeface="Century Gothic"/>
                <a:sym typeface="Century Gothic"/>
              </a:rPr>
              <a:t>data</a:t>
            </a:r>
            <a:endParaRPr lang="en-US" dirty="0">
              <a:solidFill>
                <a:schemeClr val="dk1"/>
              </a:solidFill>
              <a:ea typeface="Century Gothic"/>
              <a:cs typeface="Century Gothic"/>
              <a:sym typeface="Century Gothic"/>
            </a:endParaRPr>
          </a:p>
        </p:txBody>
      </p:sp>
      <p:sp>
        <p:nvSpPr>
          <p:cNvPr id="10" name="TextBox 9"/>
          <p:cNvSpPr txBox="1"/>
          <p:nvPr/>
        </p:nvSpPr>
        <p:spPr>
          <a:xfrm>
            <a:off x="4775323" y="5847994"/>
            <a:ext cx="6568440" cy="646331"/>
          </a:xfrm>
          <a:prstGeom prst="rect">
            <a:avLst/>
          </a:prstGeom>
          <a:noFill/>
        </p:spPr>
        <p:txBody>
          <a:bodyPr wrap="square" rtlCol="0">
            <a:spAutoFit/>
          </a:bodyPr>
          <a:lstStyle/>
          <a:p>
            <a:pPr marL="342900" lvl="0" indent="-342900">
              <a:spcBef>
                <a:spcPts val="200"/>
              </a:spcBef>
              <a:buClr>
                <a:srgbClr val="E97845"/>
              </a:buClr>
              <a:buFont typeface="Webdings" panose="05030102010509060703" pitchFamily="18" charset="2"/>
              <a:buChar char="4"/>
            </a:pPr>
            <a:r>
              <a:rPr lang="en-US" dirty="0">
                <a:solidFill>
                  <a:schemeClr val="dk1"/>
                </a:solidFill>
                <a:ea typeface="Century Gothic"/>
                <a:cs typeface="Century Gothic"/>
                <a:sym typeface="Century Gothic"/>
              </a:rPr>
              <a:t>Create a product for partners that has the </a:t>
            </a:r>
            <a:r>
              <a:rPr lang="en-US" b="1" dirty="0">
                <a:solidFill>
                  <a:srgbClr val="E97845"/>
                </a:solidFill>
                <a:ea typeface="Century Gothic"/>
                <a:cs typeface="Century Gothic"/>
                <a:sym typeface="Century Gothic"/>
              </a:rPr>
              <a:t>potential to expand</a:t>
            </a:r>
            <a:r>
              <a:rPr lang="en-US" dirty="0">
                <a:solidFill>
                  <a:schemeClr val="dk1"/>
                </a:solidFill>
                <a:ea typeface="Century Gothic"/>
                <a:cs typeface="Century Gothic"/>
                <a:sym typeface="Century Gothic"/>
              </a:rPr>
              <a:t> to a diverse set of end-users to utilize the </a:t>
            </a:r>
            <a:r>
              <a:rPr lang="en-US" dirty="0" smtClean="0">
                <a:solidFill>
                  <a:schemeClr val="dk1"/>
                </a:solidFill>
                <a:ea typeface="Century Gothic"/>
                <a:cs typeface="Century Gothic"/>
                <a:sym typeface="Century Gothic"/>
              </a:rPr>
              <a:t>data</a:t>
            </a:r>
            <a:endParaRPr lang="en-US" dirty="0">
              <a:solidFill>
                <a:schemeClr val="dk1"/>
              </a:solidFill>
              <a:ea typeface="Century Gothic"/>
              <a:cs typeface="Century Gothic"/>
              <a:sym typeface="Century Gothic"/>
            </a:endParaRPr>
          </a:p>
        </p:txBody>
      </p:sp>
    </p:spTree>
    <p:extLst>
      <p:ext uri="{BB962C8B-B14F-4D97-AF65-F5344CB8AC3E}">
        <p14:creationId xmlns:p14="http://schemas.microsoft.com/office/powerpoint/2010/main" val="185409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NASA Satellites and Sensors</a:t>
            </a:r>
            <a:endParaRPr lang="en-US" dirty="0"/>
          </a:p>
        </p:txBody>
      </p:sp>
      <p:sp>
        <p:nvSpPr>
          <p:cNvPr id="11" name="TextBox 10"/>
          <p:cNvSpPr txBox="1"/>
          <p:nvPr/>
        </p:nvSpPr>
        <p:spPr>
          <a:xfrm>
            <a:off x="1000125" y="1493520"/>
            <a:ext cx="3434715" cy="646331"/>
          </a:xfrm>
          <a:prstGeom prst="rect">
            <a:avLst/>
          </a:prstGeom>
          <a:noFill/>
        </p:spPr>
        <p:txBody>
          <a:bodyPr wrap="square" rtlCol="0" anchor="t" anchorCtr="0">
            <a:spAutoFit/>
          </a:bodyPr>
          <a:lstStyle/>
          <a:p>
            <a:pPr algn="r"/>
            <a:r>
              <a:rPr lang="en-US" sz="3600" dirty="0" smtClean="0">
                <a:solidFill>
                  <a:srgbClr val="E97845"/>
                </a:solidFill>
                <a:latin typeface="+mj-lt"/>
              </a:rPr>
              <a:t>NASA GISTEMP</a:t>
            </a:r>
            <a:endParaRPr lang="en-US" sz="3600" dirty="0">
              <a:solidFill>
                <a:srgbClr val="E97845"/>
              </a:solidFill>
              <a:latin typeface="+mj-lt"/>
            </a:endParaRPr>
          </a:p>
        </p:txBody>
      </p:sp>
      <p:sp>
        <p:nvSpPr>
          <p:cNvPr id="12" name="TextBox 11"/>
          <p:cNvSpPr txBox="1"/>
          <p:nvPr/>
        </p:nvSpPr>
        <p:spPr>
          <a:xfrm>
            <a:off x="862965" y="2788822"/>
            <a:ext cx="3571875" cy="646331"/>
          </a:xfrm>
          <a:prstGeom prst="rect">
            <a:avLst/>
          </a:prstGeom>
          <a:noFill/>
        </p:spPr>
        <p:txBody>
          <a:bodyPr wrap="square" rtlCol="0" anchor="t" anchorCtr="0">
            <a:spAutoFit/>
          </a:bodyPr>
          <a:lstStyle/>
          <a:p>
            <a:pPr algn="r"/>
            <a:r>
              <a:rPr lang="en-US" sz="3600" dirty="0" err="1" smtClean="0">
                <a:solidFill>
                  <a:srgbClr val="E97845"/>
                </a:solidFill>
                <a:latin typeface="+mj-lt"/>
              </a:rPr>
              <a:t>nClimgrid</a:t>
            </a:r>
            <a:endParaRPr lang="en-US" sz="3600" dirty="0">
              <a:solidFill>
                <a:srgbClr val="E97845"/>
              </a:solidFill>
              <a:latin typeface="+mj-lt"/>
            </a:endParaRPr>
          </a:p>
        </p:txBody>
      </p:sp>
      <p:sp>
        <p:nvSpPr>
          <p:cNvPr id="13" name="TextBox 12"/>
          <p:cNvSpPr txBox="1"/>
          <p:nvPr/>
        </p:nvSpPr>
        <p:spPr>
          <a:xfrm>
            <a:off x="817245" y="4084124"/>
            <a:ext cx="3617595" cy="646331"/>
          </a:xfrm>
          <a:prstGeom prst="rect">
            <a:avLst/>
          </a:prstGeom>
          <a:noFill/>
        </p:spPr>
        <p:txBody>
          <a:bodyPr wrap="square" rtlCol="0" anchor="t" anchorCtr="0">
            <a:spAutoFit/>
          </a:bodyPr>
          <a:lstStyle/>
          <a:p>
            <a:pPr algn="r"/>
            <a:r>
              <a:rPr lang="en-US" sz="3600" dirty="0" smtClean="0">
                <a:solidFill>
                  <a:srgbClr val="E97845"/>
                </a:solidFill>
                <a:latin typeface="+mj-lt"/>
              </a:rPr>
              <a:t>MODIS LST</a:t>
            </a:r>
            <a:endParaRPr lang="en-US" sz="3600" dirty="0">
              <a:solidFill>
                <a:srgbClr val="E97845"/>
              </a:solidFill>
              <a:latin typeface="+mj-lt"/>
            </a:endParaRPr>
          </a:p>
        </p:txBody>
      </p:sp>
      <p:sp>
        <p:nvSpPr>
          <p:cNvPr id="14" name="TextBox 13"/>
          <p:cNvSpPr txBox="1"/>
          <p:nvPr/>
        </p:nvSpPr>
        <p:spPr>
          <a:xfrm>
            <a:off x="0" y="5379426"/>
            <a:ext cx="4434840" cy="1200329"/>
          </a:xfrm>
          <a:prstGeom prst="rect">
            <a:avLst/>
          </a:prstGeom>
          <a:noFill/>
        </p:spPr>
        <p:txBody>
          <a:bodyPr wrap="square" rtlCol="0" anchor="t" anchorCtr="0">
            <a:spAutoFit/>
          </a:bodyPr>
          <a:lstStyle/>
          <a:p>
            <a:pPr algn="r"/>
            <a:r>
              <a:rPr lang="en-US" sz="3600" dirty="0" smtClean="0">
                <a:solidFill>
                  <a:srgbClr val="E97845"/>
                </a:solidFill>
                <a:latin typeface="+mj-lt"/>
              </a:rPr>
              <a:t>Climate Reference Network</a:t>
            </a:r>
            <a:endParaRPr lang="en-US" sz="3600" dirty="0">
              <a:solidFill>
                <a:srgbClr val="E97845"/>
              </a:solidFill>
              <a:latin typeface="+mj-lt"/>
            </a:endParaRPr>
          </a:p>
        </p:txBody>
      </p:sp>
      <p:sp>
        <p:nvSpPr>
          <p:cNvPr id="15" name="TextBox 14"/>
          <p:cNvSpPr txBox="1"/>
          <p:nvPr/>
        </p:nvSpPr>
        <p:spPr>
          <a:xfrm>
            <a:off x="5084445" y="1493519"/>
            <a:ext cx="5798820" cy="646331"/>
          </a:xfrm>
          <a:prstGeom prst="rect">
            <a:avLst/>
          </a:prstGeom>
          <a:noFill/>
        </p:spPr>
        <p:txBody>
          <a:bodyPr wrap="square" rtlCol="0">
            <a:spAutoFit/>
          </a:bodyPr>
          <a:lstStyle/>
          <a:p>
            <a:pPr lvl="0"/>
            <a:r>
              <a:rPr lang="en-US" dirty="0" smtClean="0">
                <a:ea typeface="Century Gothic"/>
                <a:cs typeface="Century Gothic"/>
                <a:sym typeface="Century Gothic"/>
              </a:rPr>
              <a:t>Monthly </a:t>
            </a:r>
            <a:r>
              <a:rPr lang="en-US" dirty="0">
                <a:ea typeface="Century Gothic"/>
                <a:cs typeface="Century Gothic"/>
                <a:sym typeface="Century Gothic"/>
              </a:rPr>
              <a:t>surface temperature </a:t>
            </a:r>
            <a:r>
              <a:rPr lang="en-US" dirty="0" smtClean="0">
                <a:ea typeface="Century Gothic"/>
                <a:cs typeface="Century Gothic"/>
                <a:sym typeface="Century Gothic"/>
              </a:rPr>
              <a:t>data for the global </a:t>
            </a:r>
            <a:r>
              <a:rPr lang="en-US" dirty="0">
                <a:ea typeface="Century Gothic"/>
                <a:cs typeface="Century Gothic"/>
                <a:sym typeface="Century Gothic"/>
              </a:rPr>
              <a:t>temperature scores</a:t>
            </a:r>
          </a:p>
        </p:txBody>
      </p:sp>
      <p:sp>
        <p:nvSpPr>
          <p:cNvPr id="17" name="TextBox 16"/>
          <p:cNvSpPr txBox="1"/>
          <p:nvPr/>
        </p:nvSpPr>
        <p:spPr>
          <a:xfrm>
            <a:off x="5101590" y="2788821"/>
            <a:ext cx="5798820" cy="646331"/>
          </a:xfrm>
          <a:prstGeom prst="rect">
            <a:avLst/>
          </a:prstGeom>
          <a:noFill/>
        </p:spPr>
        <p:txBody>
          <a:bodyPr wrap="square" rtlCol="0">
            <a:spAutoFit/>
          </a:bodyPr>
          <a:lstStyle/>
          <a:p>
            <a:pPr lvl="0"/>
            <a:r>
              <a:rPr lang="en-US" dirty="0">
                <a:ea typeface="Century Gothic"/>
                <a:cs typeface="Century Gothic"/>
                <a:sym typeface="Century Gothic"/>
              </a:rPr>
              <a:t>Monthly surface temperature </a:t>
            </a:r>
            <a:r>
              <a:rPr lang="en-US" dirty="0" smtClean="0">
                <a:ea typeface="Century Gothic"/>
                <a:cs typeface="Century Gothic"/>
                <a:sym typeface="Century Gothic"/>
              </a:rPr>
              <a:t>data for the regional temperature scores</a:t>
            </a:r>
            <a:endParaRPr lang="en-US" dirty="0">
              <a:ea typeface="Century Gothic"/>
              <a:cs typeface="Century Gothic"/>
              <a:sym typeface="Century Gothic"/>
            </a:endParaRPr>
          </a:p>
        </p:txBody>
      </p:sp>
      <p:sp>
        <p:nvSpPr>
          <p:cNvPr id="18" name="TextBox 17"/>
          <p:cNvSpPr txBox="1"/>
          <p:nvPr/>
        </p:nvSpPr>
        <p:spPr>
          <a:xfrm>
            <a:off x="5084445" y="3945624"/>
            <a:ext cx="5798820" cy="923330"/>
          </a:xfrm>
          <a:prstGeom prst="rect">
            <a:avLst/>
          </a:prstGeom>
          <a:noFill/>
        </p:spPr>
        <p:txBody>
          <a:bodyPr wrap="square" rtlCol="0">
            <a:spAutoFit/>
          </a:bodyPr>
          <a:lstStyle/>
          <a:p>
            <a:pPr lvl="0"/>
            <a:r>
              <a:rPr lang="en-US" dirty="0" smtClean="0">
                <a:ea typeface="Century Gothic"/>
                <a:cs typeface="Century Gothic"/>
                <a:sym typeface="Century Gothic"/>
              </a:rPr>
              <a:t>Daily LST </a:t>
            </a:r>
            <a:r>
              <a:rPr lang="en-US" dirty="0">
                <a:ea typeface="Century Gothic"/>
                <a:cs typeface="Century Gothic"/>
                <a:sym typeface="Century Gothic"/>
              </a:rPr>
              <a:t>values were extracted from the Terra MODIS and Aqua MODIS platforms for </a:t>
            </a:r>
            <a:r>
              <a:rPr lang="en-US" dirty="0" smtClean="0">
                <a:ea typeface="Century Gothic"/>
                <a:cs typeface="Century Gothic"/>
                <a:sym typeface="Century Gothic"/>
              </a:rPr>
              <a:t>degree days</a:t>
            </a:r>
            <a:endParaRPr lang="en-US" dirty="0">
              <a:ea typeface="Century Gothic"/>
              <a:cs typeface="Century Gothic"/>
              <a:sym typeface="Century Gothic"/>
            </a:endParaRPr>
          </a:p>
        </p:txBody>
      </p:sp>
      <p:sp>
        <p:nvSpPr>
          <p:cNvPr id="19" name="TextBox 18"/>
          <p:cNvSpPr txBox="1"/>
          <p:nvPr/>
        </p:nvSpPr>
        <p:spPr>
          <a:xfrm>
            <a:off x="5118735" y="5520339"/>
            <a:ext cx="5764530" cy="923330"/>
          </a:xfrm>
          <a:prstGeom prst="rect">
            <a:avLst/>
          </a:prstGeom>
          <a:noFill/>
        </p:spPr>
        <p:txBody>
          <a:bodyPr wrap="square" rtlCol="0">
            <a:spAutoFit/>
          </a:bodyPr>
          <a:lstStyle/>
          <a:p>
            <a:pPr lvl="0"/>
            <a:r>
              <a:rPr lang="en-US" dirty="0">
                <a:solidFill>
                  <a:schemeClr val="dk1"/>
                </a:solidFill>
                <a:ea typeface="Century Gothic"/>
                <a:cs typeface="Century Gothic"/>
                <a:sym typeface="Century Gothic"/>
              </a:rPr>
              <a:t>Network used to calibrate the data, adjusting LST temperatures to measure as if recorded 2 meters above the surface</a:t>
            </a:r>
          </a:p>
        </p:txBody>
      </p:sp>
      <p:pic>
        <p:nvPicPr>
          <p:cNvPr id="20" name="Shape 175"/>
          <p:cNvPicPr preferRelativeResize="0"/>
          <p:nvPr/>
        </p:nvPicPr>
        <p:blipFill rotWithShape="1">
          <a:blip r:embed="rId3">
            <a:alphaModFix/>
          </a:blip>
          <a:srcRect/>
          <a:stretch/>
        </p:blipFill>
        <p:spPr>
          <a:xfrm>
            <a:off x="5477563" y="5190046"/>
            <a:ext cx="2088950" cy="1579085"/>
          </a:xfrm>
          <a:prstGeom prst="rect">
            <a:avLst/>
          </a:prstGeom>
          <a:noFill/>
          <a:ln>
            <a:noFill/>
          </a:ln>
        </p:spPr>
      </p:pic>
      <p:pic>
        <p:nvPicPr>
          <p:cNvPr id="21" name="Shape 176"/>
          <p:cNvPicPr preferRelativeResize="0"/>
          <p:nvPr/>
        </p:nvPicPr>
        <p:blipFill rotWithShape="1">
          <a:blip r:embed="rId4">
            <a:alphaModFix/>
          </a:blip>
          <a:srcRect/>
          <a:stretch/>
        </p:blipFill>
        <p:spPr>
          <a:xfrm>
            <a:off x="8237073" y="5148368"/>
            <a:ext cx="3145824" cy="1662439"/>
          </a:xfrm>
          <a:prstGeom prst="rect">
            <a:avLst/>
          </a:prstGeom>
          <a:noFill/>
          <a:ln>
            <a:noFill/>
          </a:ln>
        </p:spPr>
      </p:pic>
    </p:spTree>
    <p:extLst>
      <p:ext uri="{BB962C8B-B14F-4D97-AF65-F5344CB8AC3E}">
        <p14:creationId xmlns:p14="http://schemas.microsoft.com/office/powerpoint/2010/main" val="3922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Score Methodology</a:t>
            </a:r>
            <a:endParaRPr lang="en-US" dirty="0"/>
          </a:p>
        </p:txBody>
      </p:sp>
      <p:graphicFrame>
        <p:nvGraphicFramePr>
          <p:cNvPr id="6" name="Diagram 5"/>
          <p:cNvGraphicFramePr/>
          <p:nvPr>
            <p:extLst>
              <p:ext uri="{D42A27DB-BD31-4B8C-83A1-F6EECF244321}">
                <p14:modId xmlns:p14="http://schemas.microsoft.com/office/powerpoint/2010/main" val="1035767617"/>
              </p:ext>
            </p:extLst>
          </p:nvPr>
        </p:nvGraphicFramePr>
        <p:xfrm>
          <a:off x="300038" y="1485900"/>
          <a:ext cx="11572875" cy="3814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5221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1095" r="2079" b="3204"/>
          <a:stretch/>
        </p:blipFill>
        <p:spPr>
          <a:xfrm>
            <a:off x="142875" y="2798476"/>
            <a:ext cx="6603702" cy="3816582"/>
          </a:xfrm>
          <a:prstGeom prst="rect">
            <a:avLst/>
          </a:prstGeom>
        </p:spPr>
      </p:pic>
      <p:sp>
        <p:nvSpPr>
          <p:cNvPr id="2" name="Title 1"/>
          <p:cNvSpPr>
            <a:spLocks noGrp="1"/>
          </p:cNvSpPr>
          <p:nvPr>
            <p:ph type="title"/>
          </p:nvPr>
        </p:nvSpPr>
        <p:spPr/>
        <p:txBody>
          <a:bodyPr/>
          <a:lstStyle/>
          <a:p>
            <a:r>
              <a:rPr lang="en-US" dirty="0" smtClean="0"/>
              <a:t>Temperature Scores</a:t>
            </a:r>
            <a:endParaRPr lang="en-US" dirty="0"/>
          </a:p>
        </p:txBody>
      </p:sp>
      <p:sp>
        <p:nvSpPr>
          <p:cNvPr id="4" name="Text Placeholder 3"/>
          <p:cNvSpPr>
            <a:spLocks noGrp="1"/>
          </p:cNvSpPr>
          <p:nvPr>
            <p:ph type="body" sz="half" idx="2"/>
          </p:nvPr>
        </p:nvSpPr>
        <p:spPr>
          <a:xfrm>
            <a:off x="7516573" y="3458303"/>
            <a:ext cx="3232679" cy="468676"/>
          </a:xfrm>
        </p:spPr>
        <p:txBody>
          <a:bodyPr>
            <a:normAutofit/>
          </a:bodyPr>
          <a:lstStyle/>
          <a:p>
            <a:r>
              <a:rPr lang="en-US" sz="1800" dirty="0" smtClean="0">
                <a:latin typeface="+mn-lt"/>
              </a:rPr>
              <a:t>Global Temperature Scores</a:t>
            </a:r>
            <a:endParaRPr lang="en-US" sz="1800" dirty="0">
              <a:latin typeface="+mn-lt"/>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44" b="3595"/>
          <a:stretch/>
        </p:blipFill>
        <p:spPr>
          <a:xfrm>
            <a:off x="6864158" y="3926979"/>
            <a:ext cx="4638675" cy="2453741"/>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8314"/>
          <a:stretch/>
        </p:blipFill>
        <p:spPr>
          <a:xfrm>
            <a:off x="6864158" y="960802"/>
            <a:ext cx="4537511" cy="2497501"/>
          </a:xfrm>
          <a:prstGeom prst="rect">
            <a:avLst/>
          </a:prstGeom>
        </p:spPr>
      </p:pic>
      <p:sp>
        <p:nvSpPr>
          <p:cNvPr id="10" name="TextBox 9"/>
          <p:cNvSpPr txBox="1"/>
          <p:nvPr/>
        </p:nvSpPr>
        <p:spPr>
          <a:xfrm>
            <a:off x="6728426" y="6380720"/>
            <a:ext cx="4910137" cy="369332"/>
          </a:xfrm>
          <a:prstGeom prst="rect">
            <a:avLst/>
          </a:prstGeom>
          <a:noFill/>
        </p:spPr>
        <p:txBody>
          <a:bodyPr wrap="square" rtlCol="0">
            <a:spAutoFit/>
          </a:bodyPr>
          <a:lstStyle/>
          <a:p>
            <a:r>
              <a:rPr lang="en-US" dirty="0" smtClean="0"/>
              <a:t>Northeast US Regional Temperature Scores</a:t>
            </a:r>
            <a:endParaRPr lang="en-US" dirty="0"/>
          </a:p>
        </p:txBody>
      </p:sp>
      <p:sp>
        <p:nvSpPr>
          <p:cNvPr id="11" name="Rectangle 10"/>
          <p:cNvSpPr/>
          <p:nvPr/>
        </p:nvSpPr>
        <p:spPr>
          <a:xfrm>
            <a:off x="7272338" y="957263"/>
            <a:ext cx="2900362" cy="250104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96696" y="957263"/>
            <a:ext cx="201475" cy="2501040"/>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448772" y="957263"/>
            <a:ext cx="976894" cy="2501040"/>
          </a:xfrm>
          <a:prstGeom prst="rect">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272338" y="3888184"/>
            <a:ext cx="2900362" cy="250104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223692" y="3879680"/>
            <a:ext cx="201475" cy="2501040"/>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475553" y="3888184"/>
            <a:ext cx="976894" cy="2501040"/>
          </a:xfrm>
          <a:prstGeom prst="rect">
            <a:avLst/>
          </a:pr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238566" y="2074305"/>
            <a:ext cx="300037" cy="3286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36267" y="2574977"/>
            <a:ext cx="300037" cy="32861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238567" y="1571379"/>
            <a:ext cx="300037" cy="3286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00620" y="1581796"/>
            <a:ext cx="873227" cy="307777"/>
          </a:xfrm>
          <a:prstGeom prst="rect">
            <a:avLst/>
          </a:prstGeom>
          <a:noFill/>
        </p:spPr>
        <p:txBody>
          <a:bodyPr wrap="square" rtlCol="0">
            <a:spAutoFit/>
          </a:bodyPr>
          <a:lstStyle/>
          <a:p>
            <a:r>
              <a:rPr lang="en-US" sz="1400" dirty="0" smtClean="0"/>
              <a:t>Monthly</a:t>
            </a:r>
            <a:endParaRPr lang="en-US" sz="1400" dirty="0"/>
          </a:p>
        </p:txBody>
      </p:sp>
      <p:sp>
        <p:nvSpPr>
          <p:cNvPr id="22" name="TextBox 21"/>
          <p:cNvSpPr txBox="1"/>
          <p:nvPr/>
        </p:nvSpPr>
        <p:spPr>
          <a:xfrm>
            <a:off x="5700620" y="2084722"/>
            <a:ext cx="822625" cy="307777"/>
          </a:xfrm>
          <a:prstGeom prst="rect">
            <a:avLst/>
          </a:prstGeom>
          <a:noFill/>
        </p:spPr>
        <p:txBody>
          <a:bodyPr wrap="square" rtlCol="0">
            <a:spAutoFit/>
          </a:bodyPr>
          <a:lstStyle/>
          <a:p>
            <a:r>
              <a:rPr lang="en-US" sz="1400" dirty="0" smtClean="0"/>
              <a:t>Annual</a:t>
            </a:r>
            <a:endParaRPr lang="en-US" sz="1400" dirty="0"/>
          </a:p>
        </p:txBody>
      </p:sp>
      <p:sp>
        <p:nvSpPr>
          <p:cNvPr id="23" name="TextBox 22"/>
          <p:cNvSpPr txBox="1"/>
          <p:nvPr/>
        </p:nvSpPr>
        <p:spPr>
          <a:xfrm>
            <a:off x="5706761" y="2583141"/>
            <a:ext cx="1021665" cy="307777"/>
          </a:xfrm>
          <a:prstGeom prst="rect">
            <a:avLst/>
          </a:prstGeom>
          <a:noFill/>
        </p:spPr>
        <p:txBody>
          <a:bodyPr wrap="square" rtlCol="0">
            <a:spAutoFit/>
          </a:bodyPr>
          <a:lstStyle/>
          <a:p>
            <a:r>
              <a:rPr lang="en-US" sz="1400" dirty="0" smtClean="0"/>
              <a:t>Seasonal</a:t>
            </a:r>
            <a:endParaRPr lang="en-US" sz="1400" dirty="0"/>
          </a:p>
        </p:txBody>
      </p:sp>
      <p:sp>
        <p:nvSpPr>
          <p:cNvPr id="24" name="TextBox 23"/>
          <p:cNvSpPr txBox="1"/>
          <p:nvPr/>
        </p:nvSpPr>
        <p:spPr>
          <a:xfrm>
            <a:off x="4957763" y="915739"/>
            <a:ext cx="1565482" cy="584775"/>
          </a:xfrm>
          <a:prstGeom prst="rect">
            <a:avLst/>
          </a:prstGeom>
          <a:noFill/>
        </p:spPr>
        <p:txBody>
          <a:bodyPr wrap="square" rtlCol="0">
            <a:spAutoFit/>
          </a:bodyPr>
          <a:lstStyle/>
          <a:p>
            <a:pPr algn="ctr"/>
            <a:r>
              <a:rPr lang="en-US" sz="1600" dirty="0" smtClean="0"/>
              <a:t>Temperature Scores</a:t>
            </a:r>
            <a:endParaRPr lang="en-US" sz="1600" dirty="0"/>
          </a:p>
        </p:txBody>
      </p:sp>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l="72754" t="11002" r="4728" b="51832"/>
          <a:stretch/>
        </p:blipFill>
        <p:spPr>
          <a:xfrm>
            <a:off x="773005" y="742780"/>
            <a:ext cx="2129493" cy="2930006"/>
          </a:xfrm>
          <a:prstGeom prst="rect">
            <a:avLst/>
          </a:prstGeom>
        </p:spPr>
      </p:pic>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72754" t="11002" r="4728" b="80331"/>
          <a:stretch/>
        </p:blipFill>
        <p:spPr>
          <a:xfrm>
            <a:off x="3355068" y="5626507"/>
            <a:ext cx="2073336" cy="665230"/>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11924" t="72073" r="77909" b="21085"/>
          <a:stretch/>
        </p:blipFill>
        <p:spPr>
          <a:xfrm>
            <a:off x="1702603" y="5703774"/>
            <a:ext cx="910370" cy="510696"/>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39296" t="51594" r="57576" b="44472"/>
          <a:stretch/>
        </p:blipFill>
        <p:spPr>
          <a:xfrm>
            <a:off x="3476772" y="5900738"/>
            <a:ext cx="299167" cy="313732"/>
          </a:xfrm>
          <a:prstGeom prst="rect">
            <a:avLst/>
          </a:prstGeom>
        </p:spPr>
      </p:pic>
      <p:cxnSp>
        <p:nvCxnSpPr>
          <p:cNvPr id="33" name="Straight Arrow Connector 32"/>
          <p:cNvCxnSpPr/>
          <p:nvPr/>
        </p:nvCxnSpPr>
        <p:spPr>
          <a:xfrm flipV="1">
            <a:off x="2697664" y="1287346"/>
            <a:ext cx="0" cy="7312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04513" y="997020"/>
            <a:ext cx="1553320" cy="1169551"/>
          </a:xfrm>
          <a:prstGeom prst="rect">
            <a:avLst/>
          </a:prstGeom>
          <a:noFill/>
        </p:spPr>
        <p:txBody>
          <a:bodyPr wrap="square" rtlCol="0">
            <a:spAutoFit/>
          </a:bodyPr>
          <a:lstStyle/>
          <a:p>
            <a:r>
              <a:rPr lang="en-US" sz="1400" dirty="0" smtClean="0"/>
              <a:t>Distance from the trend line to the anomaly defines the score</a:t>
            </a:r>
            <a:endParaRPr lang="en-US" sz="1400" dirty="0"/>
          </a:p>
        </p:txBody>
      </p:sp>
    </p:spTree>
    <p:extLst>
      <p:ext uri="{BB962C8B-B14F-4D97-AF65-F5344CB8AC3E}">
        <p14:creationId xmlns:p14="http://schemas.microsoft.com/office/powerpoint/2010/main" val="207196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4908</TotalTime>
  <Words>2677</Words>
  <Application>Microsoft Macintosh PowerPoint</Application>
  <PresentationFormat>Widescreen</PresentationFormat>
  <Paragraphs>203</Paragraphs>
  <Slides>19</Slides>
  <Notes>19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Calibri</vt:lpstr>
      <vt:lpstr>Century Gothic</vt:lpstr>
      <vt:lpstr>Mangal</vt:lpstr>
      <vt:lpstr>Webdings</vt:lpstr>
      <vt:lpstr>Arial</vt:lpstr>
      <vt:lpstr>Office Theme</vt:lpstr>
      <vt:lpstr>PowerPoint Presentation</vt:lpstr>
      <vt:lpstr>Climate Facts</vt:lpstr>
      <vt:lpstr>Community Concerns</vt:lpstr>
      <vt:lpstr>Study Area</vt:lpstr>
      <vt:lpstr>Project Partners</vt:lpstr>
      <vt:lpstr>Project Objectives</vt:lpstr>
      <vt:lpstr>NASA Satellites and Sensors</vt:lpstr>
      <vt:lpstr>Temperature Score Methodology</vt:lpstr>
      <vt:lpstr>Temperature Scores</vt:lpstr>
      <vt:lpstr>Results</vt:lpstr>
      <vt:lpstr>Degree Day Methodology</vt:lpstr>
      <vt:lpstr>Results</vt:lpstr>
      <vt:lpstr>Degree Days</vt:lpstr>
      <vt:lpstr>Results</vt:lpstr>
      <vt:lpstr>PowerPoint Presentation</vt:lpstr>
      <vt:lpstr>Results</vt:lpstr>
      <vt:lpstr>Conclusions</vt:lpstr>
      <vt:lpstr>Future Work </vt:lpstr>
      <vt:lpstr>Acknowledgements</vt:lpstr>
    </vt:vector>
  </TitlesOfParts>
  <Company>HPES ACES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Microsoft Office User</cp:lastModifiedBy>
  <cp:revision>253</cp:revision>
  <dcterms:created xsi:type="dcterms:W3CDTF">2017-05-15T13:42:39Z</dcterms:created>
  <dcterms:modified xsi:type="dcterms:W3CDTF">2017-11-13T15:27:53Z</dcterms:modified>
</cp:coreProperties>
</file>