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285" r:id="rId3"/>
    <p:sldId id="292" r:id="rId4"/>
    <p:sldId id="291" r:id="rId5"/>
    <p:sldId id="286" r:id="rId6"/>
    <p:sldId id="287" r:id="rId7"/>
    <p:sldId id="288" r:id="rId8"/>
    <p:sldId id="295" r:id="rId9"/>
    <p:sldId id="296" r:id="rId10"/>
    <p:sldId id="301" r:id="rId11"/>
    <p:sldId id="299" r:id="rId12"/>
    <p:sldId id="294" r:id="rId13"/>
    <p:sldId id="302" r:id="rId14"/>
    <p:sldId id="298" r:id="rId15"/>
    <p:sldId id="297" r:id="rId16"/>
    <p:sldId id="306" r:id="rId17"/>
    <p:sldId id="303" r:id="rId18"/>
    <p:sldId id="304" r:id="rId19"/>
    <p:sldId id="290" r:id="rId20"/>
    <p:sldId id="307" r:id="rId21"/>
    <p:sldId id="305" r:id="rId22"/>
    <p:sldId id="30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xmlns:mv="urn:schemas-microsoft-com:mac:vml" xmlns:mc="http://schemas.openxmlformats.org/markup-compatibility/2006"/>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16" clrIdx="0"/>
  <p:cmAuthor id="1" name="Orne, Tiffani N. (LARC-E3)[SSAI DEVELOP]" initials="OTN(D" lastIdx="14" clrIdx="1">
    <p:extLst/>
  </p:cmAuthor>
  <p:cmAuthor id="2" name="Brigitte Moneymaker" initials="B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78137" autoAdjust="0"/>
  </p:normalViewPr>
  <p:slideViewPr>
    <p:cSldViewPr snapToGrid="0">
      <p:cViewPr>
        <p:scale>
          <a:sx n="120" d="100"/>
          <a:sy n="120" d="100"/>
        </p:scale>
        <p:origin x="-1232" y="-12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rot="0" vert="horz"/>
          <a:lstStyle/>
          <a:p>
            <a:pPr>
              <a:defRPr sz="2400" b="0">
                <a:latin typeface="Century Gothic"/>
                <a:cs typeface="Century Gothic"/>
              </a:defRPr>
            </a:pPr>
            <a:r>
              <a:rPr lang="en-US" sz="2400" b="0" dirty="0" smtClean="0">
                <a:latin typeface="Century Gothic"/>
                <a:cs typeface="Century Gothic"/>
              </a:rPr>
              <a:t>Rainfall </a:t>
            </a:r>
            <a:r>
              <a:rPr lang="en-US" sz="2400" b="0" dirty="0">
                <a:latin typeface="Century Gothic"/>
                <a:cs typeface="Century Gothic"/>
              </a:rPr>
              <a:t>and Soil Moisture in </a:t>
            </a:r>
            <a:r>
              <a:rPr lang="en-US" sz="2400" b="0" dirty="0" smtClean="0">
                <a:latin typeface="Century Gothic"/>
                <a:cs typeface="Century Gothic"/>
              </a:rPr>
              <a:t>Phalombe Region</a:t>
            </a:r>
            <a:endParaRPr lang="en-US" sz="2400" b="0" dirty="0">
              <a:latin typeface="Century Gothic"/>
              <a:cs typeface="Century Gothic"/>
            </a:endParaRPr>
          </a:p>
        </c:rich>
      </c:tx>
      <c:layout/>
      <c:overlay val="0"/>
    </c:title>
    <c:autoTitleDeleted val="0"/>
    <c:plotArea>
      <c:layout/>
      <c:barChart>
        <c:barDir val="col"/>
        <c:grouping val="clustered"/>
        <c:varyColors val="0"/>
        <c:ser>
          <c:idx val="0"/>
          <c:order val="0"/>
          <c:tx>
            <c:strRef>
              <c:f>Phalombe!$A$2</c:f>
              <c:strCache>
                <c:ptCount val="1"/>
                <c:pt idx="0">
                  <c:v>TRMM</c:v>
                </c:pt>
              </c:strCache>
            </c:strRef>
          </c:tx>
          <c:spPr>
            <a:solidFill>
              <a:srgbClr val="3366FF"/>
            </a:solidFill>
            <a:ln>
              <a:noFill/>
            </a:ln>
          </c:spPr>
          <c:invertIfNegative val="0"/>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Phalombe!$B$2:$BK$2</c:f>
              <c:numCache>
                <c:formatCode>General</c:formatCode>
                <c:ptCount val="62"/>
                <c:pt idx="0">
                  <c:v>3.249258621709172</c:v>
                </c:pt>
                <c:pt idx="1">
                  <c:v>4.150411014051484</c:v>
                </c:pt>
                <c:pt idx="2">
                  <c:v>5.835825252164009</c:v>
                </c:pt>
                <c:pt idx="3">
                  <c:v>3.902474016735949</c:v>
                </c:pt>
                <c:pt idx="4">
                  <c:v>4.069265060101567</c:v>
                </c:pt>
                <c:pt idx="5">
                  <c:v>4.998870319845944</c:v>
                </c:pt>
                <c:pt idx="6">
                  <c:v>5.376884821062901</c:v>
                </c:pt>
                <c:pt idx="7">
                  <c:v>5.53642845208681</c:v>
                </c:pt>
                <c:pt idx="8">
                  <c:v>16.95479707558086</c:v>
                </c:pt>
                <c:pt idx="9">
                  <c:v>3.773134745492117</c:v>
                </c:pt>
                <c:pt idx="10">
                  <c:v>3.31693275409106</c:v>
                </c:pt>
                <c:pt idx="11">
                  <c:v>2.17163899586212</c:v>
                </c:pt>
                <c:pt idx="12">
                  <c:v>3.23089517849805</c:v>
                </c:pt>
                <c:pt idx="13">
                  <c:v>2.650570054048829</c:v>
                </c:pt>
                <c:pt idx="14">
                  <c:v>4.059930652547608</c:v>
                </c:pt>
                <c:pt idx="15">
                  <c:v>2.889416427630075</c:v>
                </c:pt>
                <c:pt idx="16">
                  <c:v>2.73870339768655</c:v>
                </c:pt>
                <c:pt idx="17">
                  <c:v>4.518030365279524</c:v>
                </c:pt>
                <c:pt idx="18">
                  <c:v>11.21997093874761</c:v>
                </c:pt>
                <c:pt idx="19">
                  <c:v>9.39658050987003</c:v>
                </c:pt>
                <c:pt idx="20">
                  <c:v>3.301176034626538</c:v>
                </c:pt>
                <c:pt idx="21">
                  <c:v>22.89821748529741</c:v>
                </c:pt>
                <c:pt idx="22">
                  <c:v>2.269109723263839</c:v>
                </c:pt>
                <c:pt idx="23">
                  <c:v>3.102057226410427</c:v>
                </c:pt>
                <c:pt idx="24">
                  <c:v>8.36098127180166</c:v>
                </c:pt>
                <c:pt idx="25">
                  <c:v>3.204692231932386</c:v>
                </c:pt>
                <c:pt idx="26">
                  <c:v>3.298026556593651</c:v>
                </c:pt>
                <c:pt idx="27">
                  <c:v>3.820869029443859</c:v>
                </c:pt>
                <c:pt idx="28">
                  <c:v>4.985787519300072</c:v>
                </c:pt>
                <c:pt idx="29">
                  <c:v>8.05151269862943</c:v>
                </c:pt>
                <c:pt idx="30">
                  <c:v>8.100342258034175</c:v>
                </c:pt>
                <c:pt idx="31">
                  <c:v>22.36516296458605</c:v>
                </c:pt>
                <c:pt idx="32">
                  <c:v>3.036252639911476</c:v>
                </c:pt>
                <c:pt idx="33">
                  <c:v>5.414277659286094</c:v>
                </c:pt>
                <c:pt idx="34">
                  <c:v>13.83295954168395</c:v>
                </c:pt>
                <c:pt idx="35">
                  <c:v>11.67738607595735</c:v>
                </c:pt>
                <c:pt idx="36">
                  <c:v>15.53051092923886</c:v>
                </c:pt>
                <c:pt idx="37">
                  <c:v>8.680546443208</c:v>
                </c:pt>
                <c:pt idx="38">
                  <c:v>8.028534176711742</c:v>
                </c:pt>
                <c:pt idx="39">
                  <c:v>12.89635387659781</c:v>
                </c:pt>
                <c:pt idx="40">
                  <c:v>2.686508879531721</c:v>
                </c:pt>
                <c:pt idx="41">
                  <c:v>62.12605714937712</c:v>
                </c:pt>
                <c:pt idx="42">
                  <c:v>95.77302907568651</c:v>
                </c:pt>
                <c:pt idx="43">
                  <c:v>70.0633952617758</c:v>
                </c:pt>
                <c:pt idx="44">
                  <c:v>2.446582776708721</c:v>
                </c:pt>
                <c:pt idx="45">
                  <c:v>2.39290603996426</c:v>
                </c:pt>
                <c:pt idx="46">
                  <c:v>2.320185055643973</c:v>
                </c:pt>
                <c:pt idx="47">
                  <c:v>10.66465771478831</c:v>
                </c:pt>
                <c:pt idx="48">
                  <c:v>5.321412875119361</c:v>
                </c:pt>
                <c:pt idx="49">
                  <c:v>2.0</c:v>
                </c:pt>
                <c:pt idx="50">
                  <c:v>2.320185055643973</c:v>
                </c:pt>
                <c:pt idx="51">
                  <c:v>3.08308700938113</c:v>
                </c:pt>
                <c:pt idx="52">
                  <c:v>2.165346862725576</c:v>
                </c:pt>
                <c:pt idx="53">
                  <c:v>2.433317547312594</c:v>
                </c:pt>
                <c:pt idx="54">
                  <c:v>2.994133220860988</c:v>
                </c:pt>
                <c:pt idx="55">
                  <c:v>15.01241851984932</c:v>
                </c:pt>
                <c:pt idx="56">
                  <c:v>11.0612377193869</c:v>
                </c:pt>
                <c:pt idx="57">
                  <c:v>8.166557084897812</c:v>
                </c:pt>
                <c:pt idx="58">
                  <c:v>5.287999114647117</c:v>
                </c:pt>
                <c:pt idx="59">
                  <c:v>22.9505529524574</c:v>
                </c:pt>
                <c:pt idx="60">
                  <c:v>19.90862459003543</c:v>
                </c:pt>
                <c:pt idx="61">
                  <c:v>10.92993567368674</c:v>
                </c:pt>
              </c:numCache>
            </c:numRef>
          </c:val>
        </c:ser>
        <c:ser>
          <c:idx val="1"/>
          <c:order val="1"/>
          <c:tx>
            <c:strRef>
              <c:f>Phalombe!$A$3</c:f>
              <c:strCache>
                <c:ptCount val="1"/>
                <c:pt idx="0">
                  <c:v>CMORPH</c:v>
                </c:pt>
              </c:strCache>
            </c:strRef>
          </c:tx>
          <c:spPr>
            <a:solidFill>
              <a:srgbClr val="FFFF00"/>
            </a:solidFill>
            <a:ln>
              <a:noFill/>
            </a:ln>
          </c:spPr>
          <c:invertIfNegative val="0"/>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Phalombe!$B$3:$BK$3</c:f>
              <c:numCache>
                <c:formatCode>General</c:formatCode>
                <c:ptCount val="62"/>
                <c:pt idx="0">
                  <c:v>2.356924473107159</c:v>
                </c:pt>
                <c:pt idx="1">
                  <c:v>2.91248581175196</c:v>
                </c:pt>
                <c:pt idx="2">
                  <c:v>6.924486409199217</c:v>
                </c:pt>
                <c:pt idx="3">
                  <c:v>5.457883439442488</c:v>
                </c:pt>
                <c:pt idx="4">
                  <c:v>3.336160365721787</c:v>
                </c:pt>
                <c:pt idx="5">
                  <c:v>3.890829271074976</c:v>
                </c:pt>
                <c:pt idx="6">
                  <c:v>4.150411014051484</c:v>
                </c:pt>
                <c:pt idx="7">
                  <c:v>6.120046935145028</c:v>
                </c:pt>
                <c:pt idx="8">
                  <c:v>15.15546319085684</c:v>
                </c:pt>
                <c:pt idx="9">
                  <c:v>3.154511517477614</c:v>
                </c:pt>
                <c:pt idx="10">
                  <c:v>2.25430065124572</c:v>
                </c:pt>
                <c:pt idx="11">
                  <c:v>2.212821561876642</c:v>
                </c:pt>
                <c:pt idx="12">
                  <c:v>2.160092527821986</c:v>
                </c:pt>
                <c:pt idx="13">
                  <c:v>2.160092527821986</c:v>
                </c:pt>
                <c:pt idx="14">
                  <c:v>2.962627046020658</c:v>
                </c:pt>
                <c:pt idx="15">
                  <c:v>2.160092527821986</c:v>
                </c:pt>
                <c:pt idx="16">
                  <c:v>2.577862310815811</c:v>
                </c:pt>
                <c:pt idx="17">
                  <c:v>4.304988099396009</c:v>
                </c:pt>
                <c:pt idx="18">
                  <c:v>25.70249243042358</c:v>
                </c:pt>
                <c:pt idx="19">
                  <c:v>7.854771947849374</c:v>
                </c:pt>
                <c:pt idx="20">
                  <c:v>4.830461818954193</c:v>
                </c:pt>
                <c:pt idx="21">
                  <c:v>21.66000571954305</c:v>
                </c:pt>
                <c:pt idx="22">
                  <c:v>2.86032053539035</c:v>
                </c:pt>
                <c:pt idx="23">
                  <c:v>4.656689700490716</c:v>
                </c:pt>
                <c:pt idx="24">
                  <c:v>7.268126554818565</c:v>
                </c:pt>
                <c:pt idx="25">
                  <c:v>3.227119226143112</c:v>
                </c:pt>
                <c:pt idx="26">
                  <c:v>2.853070121170798</c:v>
                </c:pt>
                <c:pt idx="27">
                  <c:v>2.810354710249619</c:v>
                </c:pt>
                <c:pt idx="28">
                  <c:v>6.658233952405293</c:v>
                </c:pt>
                <c:pt idx="29">
                  <c:v>8.497002768030185</c:v>
                </c:pt>
                <c:pt idx="30">
                  <c:v>15.76226958041625</c:v>
                </c:pt>
                <c:pt idx="31">
                  <c:v>12.03835565842117</c:v>
                </c:pt>
                <c:pt idx="32">
                  <c:v>2.235790000801546</c:v>
                </c:pt>
                <c:pt idx="33">
                  <c:v>0.0</c:v>
                </c:pt>
                <c:pt idx="34">
                  <c:v>13.3914434587311</c:v>
                </c:pt>
                <c:pt idx="35">
                  <c:v>17.9668494992417</c:v>
                </c:pt>
                <c:pt idx="36">
                  <c:v>14.41045996018232</c:v>
                </c:pt>
                <c:pt idx="37">
                  <c:v>8.253878815997264</c:v>
                </c:pt>
                <c:pt idx="38">
                  <c:v>14.4474448637707</c:v>
                </c:pt>
                <c:pt idx="39">
                  <c:v>8.928813227635278</c:v>
                </c:pt>
                <c:pt idx="40">
                  <c:v>4.948562234103497</c:v>
                </c:pt>
                <c:pt idx="41">
                  <c:v>80.14644873640579</c:v>
                </c:pt>
                <c:pt idx="42">
                  <c:v>101.1689839734159</c:v>
                </c:pt>
                <c:pt idx="43">
                  <c:v>54.12657280083116</c:v>
                </c:pt>
                <c:pt idx="44">
                  <c:v>2.03316023857708</c:v>
                </c:pt>
                <c:pt idx="45">
                  <c:v>2.615941487291938</c:v>
                </c:pt>
                <c:pt idx="46">
                  <c:v>2.0</c:v>
                </c:pt>
                <c:pt idx="47">
                  <c:v>12.45773145378657</c:v>
                </c:pt>
                <c:pt idx="48">
                  <c:v>2.478716649997752</c:v>
                </c:pt>
                <c:pt idx="49">
                  <c:v>2.0</c:v>
                </c:pt>
                <c:pt idx="50">
                  <c:v>2.0</c:v>
                </c:pt>
                <c:pt idx="51">
                  <c:v>2.663439495409833</c:v>
                </c:pt>
                <c:pt idx="52">
                  <c:v>2.0</c:v>
                </c:pt>
                <c:pt idx="53">
                  <c:v>2.409138844164115</c:v>
                </c:pt>
                <c:pt idx="54">
                  <c:v>2.325439390547563</c:v>
                </c:pt>
                <c:pt idx="55">
                  <c:v>13.95844526834537</c:v>
                </c:pt>
                <c:pt idx="56">
                  <c:v>10.8489127771134</c:v>
                </c:pt>
                <c:pt idx="57">
                  <c:v>5.845637056048981</c:v>
                </c:pt>
                <c:pt idx="58">
                  <c:v>5.23721784325769</c:v>
                </c:pt>
                <c:pt idx="59">
                  <c:v>20.09540112629806</c:v>
                </c:pt>
                <c:pt idx="60">
                  <c:v>10.4451399623338</c:v>
                </c:pt>
                <c:pt idx="61">
                  <c:v>17.3157822227415</c:v>
                </c:pt>
              </c:numCache>
            </c:numRef>
          </c:val>
        </c:ser>
        <c:dLbls>
          <c:showLegendKey val="0"/>
          <c:showVal val="0"/>
          <c:showCatName val="0"/>
          <c:showSerName val="0"/>
          <c:showPercent val="0"/>
          <c:showBubbleSize val="0"/>
        </c:dLbls>
        <c:gapWidth val="150"/>
        <c:axId val="2078313368"/>
        <c:axId val="2070486296"/>
      </c:barChart>
      <c:lineChart>
        <c:grouping val="standard"/>
        <c:varyColors val="0"/>
        <c:ser>
          <c:idx val="2"/>
          <c:order val="2"/>
          <c:tx>
            <c:strRef>
              <c:f>Phalombe!$A$4</c:f>
              <c:strCache>
                <c:ptCount val="1"/>
                <c:pt idx="0">
                  <c:v>Soil Moisture</c:v>
                </c:pt>
              </c:strCache>
            </c:strRef>
          </c:tx>
          <c:spPr>
            <a:ln w="31750" cap="rnd" cmpd="sng" algn="ctr">
              <a:solidFill>
                <a:srgbClr val="767171"/>
              </a:solidFill>
              <a:prstDash val="solid"/>
              <a:round/>
              <a:headEnd type="none" w="med" len="med"/>
              <a:tailEnd type="none" w="med" len="med"/>
            </a:ln>
          </c:spPr>
          <c:marker>
            <c:symbol val="none"/>
          </c:marker>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Phalombe!$B$4:$BK$4</c:f>
              <c:numCache>
                <c:formatCode>General</c:formatCode>
                <c:ptCount val="62"/>
                <c:pt idx="0">
                  <c:v>15.3425925</c:v>
                </c:pt>
                <c:pt idx="1">
                  <c:v>16.648148</c:v>
                </c:pt>
                <c:pt idx="2">
                  <c:v>17.95634949999998</c:v>
                </c:pt>
                <c:pt idx="3">
                  <c:v>15.722222</c:v>
                </c:pt>
                <c:pt idx="4">
                  <c:v>20.143685</c:v>
                </c:pt>
                <c:pt idx="5">
                  <c:v>22.904762</c:v>
                </c:pt>
                <c:pt idx="6">
                  <c:v>21.8055555</c:v>
                </c:pt>
                <c:pt idx="7">
                  <c:v>39.4375</c:v>
                </c:pt>
                <c:pt idx="8">
                  <c:v>28.2037035</c:v>
                </c:pt>
                <c:pt idx="9">
                  <c:v>36.7751325</c:v>
                </c:pt>
                <c:pt idx="10">
                  <c:v>37.7592595</c:v>
                </c:pt>
                <c:pt idx="11">
                  <c:v>23.346561</c:v>
                </c:pt>
                <c:pt idx="12">
                  <c:v>20.861111</c:v>
                </c:pt>
                <c:pt idx="13">
                  <c:v>25.361111</c:v>
                </c:pt>
                <c:pt idx="14">
                  <c:v>19.037037</c:v>
                </c:pt>
                <c:pt idx="15">
                  <c:v>19.037037</c:v>
                </c:pt>
                <c:pt idx="16">
                  <c:v>79.62036999999998</c:v>
                </c:pt>
                <c:pt idx="17">
                  <c:v>12.0555555</c:v>
                </c:pt>
                <c:pt idx="18">
                  <c:v>23.851852</c:v>
                </c:pt>
                <c:pt idx="19">
                  <c:v>75.436508</c:v>
                </c:pt>
                <c:pt idx="20">
                  <c:v>69.1666665</c:v>
                </c:pt>
                <c:pt idx="21">
                  <c:v>36.57407449999999</c:v>
                </c:pt>
                <c:pt idx="22">
                  <c:v>36.57407449999999</c:v>
                </c:pt>
                <c:pt idx="23">
                  <c:v>46.611111</c:v>
                </c:pt>
                <c:pt idx="24">
                  <c:v>74.3915335</c:v>
                </c:pt>
                <c:pt idx="25">
                  <c:v>62.9629625</c:v>
                </c:pt>
                <c:pt idx="26">
                  <c:v>55.8439155</c:v>
                </c:pt>
                <c:pt idx="27">
                  <c:v>55.92963</c:v>
                </c:pt>
                <c:pt idx="28">
                  <c:v>53.203704</c:v>
                </c:pt>
                <c:pt idx="29">
                  <c:v>63.092593</c:v>
                </c:pt>
                <c:pt idx="30">
                  <c:v>68.89814749999998</c:v>
                </c:pt>
                <c:pt idx="31">
                  <c:v>75.1005285</c:v>
                </c:pt>
                <c:pt idx="32">
                  <c:v>86.4375</c:v>
                </c:pt>
                <c:pt idx="33">
                  <c:v>86.0</c:v>
                </c:pt>
                <c:pt idx="34">
                  <c:v>84.0446425</c:v>
                </c:pt>
                <c:pt idx="35">
                  <c:v>86.83597799999997</c:v>
                </c:pt>
                <c:pt idx="36">
                  <c:v>92.7804225</c:v>
                </c:pt>
                <c:pt idx="37">
                  <c:v>93.7235445</c:v>
                </c:pt>
                <c:pt idx="38">
                  <c:v>89.6415345</c:v>
                </c:pt>
                <c:pt idx="39">
                  <c:v>89.63518599999998</c:v>
                </c:pt>
                <c:pt idx="40">
                  <c:v>91.5476195</c:v>
                </c:pt>
                <c:pt idx="41">
                  <c:v>85.18518499999998</c:v>
                </c:pt>
                <c:pt idx="42">
                  <c:v>94.8042325</c:v>
                </c:pt>
                <c:pt idx="43">
                  <c:v>95.82143000000001</c:v>
                </c:pt>
                <c:pt idx="44">
                  <c:v>95.62963000000001</c:v>
                </c:pt>
                <c:pt idx="45">
                  <c:v>88.5291</c:v>
                </c:pt>
                <c:pt idx="46">
                  <c:v>88.324074</c:v>
                </c:pt>
                <c:pt idx="47">
                  <c:v>79.62036999999998</c:v>
                </c:pt>
                <c:pt idx="48">
                  <c:v>87.89814849999998</c:v>
                </c:pt>
                <c:pt idx="49">
                  <c:v>88.407407</c:v>
                </c:pt>
                <c:pt idx="50">
                  <c:v>82.77777799999997</c:v>
                </c:pt>
                <c:pt idx="51">
                  <c:v>82.77777799999997</c:v>
                </c:pt>
                <c:pt idx="52">
                  <c:v>69.964814</c:v>
                </c:pt>
                <c:pt idx="53">
                  <c:v>64.2999995</c:v>
                </c:pt>
                <c:pt idx="54">
                  <c:v>57.385185</c:v>
                </c:pt>
                <c:pt idx="55">
                  <c:v>58.9497355</c:v>
                </c:pt>
                <c:pt idx="56">
                  <c:v>58.9497355</c:v>
                </c:pt>
                <c:pt idx="57">
                  <c:v>69.52248699999997</c:v>
                </c:pt>
                <c:pt idx="58">
                  <c:v>82.9166665</c:v>
                </c:pt>
                <c:pt idx="59">
                  <c:v>84.203703</c:v>
                </c:pt>
                <c:pt idx="60">
                  <c:v>94.253968</c:v>
                </c:pt>
                <c:pt idx="61">
                  <c:v>97.12268499999998</c:v>
                </c:pt>
              </c:numCache>
            </c:numRef>
          </c:val>
          <c:smooth val="0"/>
        </c:ser>
        <c:dLbls>
          <c:showLegendKey val="0"/>
          <c:showVal val="0"/>
          <c:showCatName val="0"/>
          <c:showSerName val="0"/>
          <c:showPercent val="0"/>
          <c:showBubbleSize val="0"/>
        </c:dLbls>
        <c:marker val="1"/>
        <c:smooth val="0"/>
        <c:axId val="2070435512"/>
        <c:axId val="-2110263256"/>
      </c:lineChart>
      <c:dateAx>
        <c:axId val="2078313368"/>
        <c:scaling>
          <c:orientation val="minMax"/>
        </c:scaling>
        <c:delete val="0"/>
        <c:axPos val="b"/>
        <c:numFmt formatCode="d\-mmm\-yy" sourceLinked="1"/>
        <c:majorTickMark val="out"/>
        <c:minorTickMark val="none"/>
        <c:tickLblPos val="nextTo"/>
        <c:txPr>
          <a:bodyPr rot="-60000000" vert="horz"/>
          <a:lstStyle/>
          <a:p>
            <a:pPr>
              <a:defRPr>
                <a:latin typeface="Century Gothic"/>
                <a:cs typeface="Century Gothic"/>
              </a:defRPr>
            </a:pPr>
            <a:endParaRPr lang="en-US"/>
          </a:p>
        </c:txPr>
        <c:crossAx val="2070486296"/>
        <c:crosses val="autoZero"/>
        <c:auto val="1"/>
        <c:lblOffset val="100"/>
        <c:baseTimeUnit val="days"/>
      </c:dateAx>
      <c:valAx>
        <c:axId val="2070486296"/>
        <c:scaling>
          <c:orientation val="minMax"/>
        </c:scaling>
        <c:delete val="0"/>
        <c:axPos val="l"/>
        <c:title>
          <c:tx>
            <c:rich>
              <a:bodyPr rot="-5400000" vert="horz"/>
              <a:lstStyle/>
              <a:p>
                <a:pPr>
                  <a:defRPr>
                    <a:latin typeface="Century Gothic"/>
                    <a:cs typeface="Century Gothic"/>
                  </a:defRPr>
                </a:pPr>
                <a:r>
                  <a:rPr lang="en-US">
                    <a:latin typeface="Century Gothic"/>
                    <a:cs typeface="Century Gothic"/>
                  </a:rPr>
                  <a:t>Average Rainfall (mm/day)</a:t>
                </a:r>
              </a:p>
            </c:rich>
          </c:tx>
          <c:layout/>
          <c:overlay val="0"/>
        </c:title>
        <c:numFmt formatCode="General" sourceLinked="1"/>
        <c:majorTickMark val="none"/>
        <c:minorTickMark val="none"/>
        <c:tickLblPos val="nextTo"/>
        <c:txPr>
          <a:bodyPr rot="-60000000" vert="horz"/>
          <a:lstStyle/>
          <a:p>
            <a:pPr>
              <a:defRPr/>
            </a:pPr>
            <a:endParaRPr lang="en-US"/>
          </a:p>
        </c:txPr>
        <c:crossAx val="2078313368"/>
        <c:crosses val="autoZero"/>
        <c:crossBetween val="between"/>
      </c:valAx>
      <c:valAx>
        <c:axId val="-2110263256"/>
        <c:scaling>
          <c:orientation val="minMax"/>
          <c:max val="100.0"/>
        </c:scaling>
        <c:delete val="0"/>
        <c:axPos val="r"/>
        <c:title>
          <c:tx>
            <c:rich>
              <a:bodyPr rot="-5400000" vert="horz"/>
              <a:lstStyle/>
              <a:p>
                <a:pPr>
                  <a:defRPr>
                    <a:latin typeface="Century Gothic"/>
                    <a:cs typeface="Century Gothic"/>
                  </a:defRPr>
                </a:pPr>
                <a:r>
                  <a:rPr lang="en-US">
                    <a:latin typeface="Century Gothic"/>
                    <a:cs typeface="Century Gothic"/>
                  </a:rPr>
                  <a:t>Average Soil Moisture (% Saturation)</a:t>
                </a:r>
              </a:p>
            </c:rich>
          </c:tx>
          <c:layout/>
          <c:overlay val="0"/>
        </c:title>
        <c:numFmt formatCode="General" sourceLinked="1"/>
        <c:majorTickMark val="none"/>
        <c:minorTickMark val="none"/>
        <c:tickLblPos val="nextTo"/>
        <c:txPr>
          <a:bodyPr rot="-60000000" vert="horz"/>
          <a:lstStyle/>
          <a:p>
            <a:pPr>
              <a:defRPr/>
            </a:pPr>
            <a:endParaRPr lang="en-US"/>
          </a:p>
        </c:txPr>
        <c:crossAx val="2070435512"/>
        <c:crosses val="max"/>
        <c:crossBetween val="between"/>
      </c:valAx>
      <c:dateAx>
        <c:axId val="2070435512"/>
        <c:scaling>
          <c:orientation val="minMax"/>
        </c:scaling>
        <c:delete val="1"/>
        <c:axPos val="b"/>
        <c:numFmt formatCode="d\-mmm\-yy" sourceLinked="1"/>
        <c:majorTickMark val="out"/>
        <c:minorTickMark val="none"/>
        <c:tickLblPos val="nextTo"/>
        <c:crossAx val="-2110263256"/>
        <c:crosses val="autoZero"/>
        <c:auto val="1"/>
        <c:lblOffset val="100"/>
        <c:baseTimeUnit val="days"/>
      </c:dateAx>
    </c:plotArea>
    <c:legend>
      <c:legendPos val="b"/>
      <c:layout/>
      <c:overlay val="0"/>
      <c:txPr>
        <a:bodyPr rot="0" vert="horz"/>
        <a:lstStyle/>
        <a:p>
          <a:pPr>
            <a:defRPr>
              <a:latin typeface="Century Gothic"/>
              <a:cs typeface="Century Gothic"/>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rot="0" vert="horz"/>
          <a:lstStyle/>
          <a:p>
            <a:pPr>
              <a:defRPr sz="2400" b="0"/>
            </a:pPr>
            <a:r>
              <a:rPr lang="en-US" sz="2400" b="0"/>
              <a:t>Rainfall and Soil Moisture in Shire River Region </a:t>
            </a:r>
          </a:p>
        </c:rich>
      </c:tx>
      <c:layout/>
      <c:overlay val="0"/>
    </c:title>
    <c:autoTitleDeleted val="0"/>
    <c:plotArea>
      <c:layout/>
      <c:barChart>
        <c:barDir val="col"/>
        <c:grouping val="clustered"/>
        <c:varyColors val="0"/>
        <c:ser>
          <c:idx val="0"/>
          <c:order val="0"/>
          <c:tx>
            <c:strRef>
              <c:f>Shire!$A$2</c:f>
              <c:strCache>
                <c:ptCount val="1"/>
                <c:pt idx="0">
                  <c:v>TRMM</c:v>
                </c:pt>
              </c:strCache>
            </c:strRef>
          </c:tx>
          <c:spPr>
            <a:solidFill>
              <a:srgbClr val="3366FF"/>
            </a:solidFill>
            <a:ln>
              <a:noFill/>
            </a:ln>
          </c:spPr>
          <c:invertIfNegative val="0"/>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Shire!$B$2:$BK$2</c:f>
              <c:numCache>
                <c:formatCode>General</c:formatCode>
                <c:ptCount val="62"/>
                <c:pt idx="0">
                  <c:v>2.0</c:v>
                </c:pt>
                <c:pt idx="1">
                  <c:v>2.0</c:v>
                </c:pt>
                <c:pt idx="2">
                  <c:v>2.0</c:v>
                </c:pt>
                <c:pt idx="3">
                  <c:v>2.0</c:v>
                </c:pt>
                <c:pt idx="4">
                  <c:v>2.0</c:v>
                </c:pt>
                <c:pt idx="5">
                  <c:v>2.0</c:v>
                </c:pt>
                <c:pt idx="6">
                  <c:v>2.0</c:v>
                </c:pt>
                <c:pt idx="7">
                  <c:v>2.0</c:v>
                </c:pt>
                <c:pt idx="8">
                  <c:v>5.29509336152697</c:v>
                </c:pt>
                <c:pt idx="9">
                  <c:v>15.61675989176223</c:v>
                </c:pt>
                <c:pt idx="10">
                  <c:v>5.333267584160734</c:v>
                </c:pt>
                <c:pt idx="11">
                  <c:v>20.60550779864823</c:v>
                </c:pt>
                <c:pt idx="12">
                  <c:v>6.083447222374516</c:v>
                </c:pt>
                <c:pt idx="13">
                  <c:v>14.41782920878665</c:v>
                </c:pt>
                <c:pt idx="14">
                  <c:v>3.703068579656883</c:v>
                </c:pt>
                <c:pt idx="15">
                  <c:v>2.316815258920632</c:v>
                </c:pt>
                <c:pt idx="16">
                  <c:v>9.074304684957937</c:v>
                </c:pt>
                <c:pt idx="17">
                  <c:v>10.34065338372956</c:v>
                </c:pt>
                <c:pt idx="18">
                  <c:v>5.90525079412755</c:v>
                </c:pt>
                <c:pt idx="19">
                  <c:v>18.48427785313118</c:v>
                </c:pt>
                <c:pt idx="20">
                  <c:v>2.235656400910007</c:v>
                </c:pt>
                <c:pt idx="21">
                  <c:v>47.95550459020114</c:v>
                </c:pt>
                <c:pt idx="22">
                  <c:v>3.331936956456001</c:v>
                </c:pt>
                <c:pt idx="23">
                  <c:v>5.724215715305156</c:v>
                </c:pt>
                <c:pt idx="24">
                  <c:v>17.32086260145761</c:v>
                </c:pt>
                <c:pt idx="25">
                  <c:v>2.038808744109743</c:v>
                </c:pt>
                <c:pt idx="26">
                  <c:v>7.484406627417297</c:v>
                </c:pt>
                <c:pt idx="27">
                  <c:v>2.592777326157951</c:v>
                </c:pt>
                <c:pt idx="28">
                  <c:v>5.583627458386534</c:v>
                </c:pt>
                <c:pt idx="29">
                  <c:v>11.1452062016144</c:v>
                </c:pt>
                <c:pt idx="30">
                  <c:v>10.7357898440581</c:v>
                </c:pt>
                <c:pt idx="31">
                  <c:v>5.400858892135005</c:v>
                </c:pt>
                <c:pt idx="32">
                  <c:v>3.687696917164259</c:v>
                </c:pt>
                <c:pt idx="33">
                  <c:v>5.816300978436669</c:v>
                </c:pt>
                <c:pt idx="34">
                  <c:v>9.63396521598909</c:v>
                </c:pt>
                <c:pt idx="35">
                  <c:v>4.949424822658138</c:v>
                </c:pt>
                <c:pt idx="36">
                  <c:v>19.52595598406917</c:v>
                </c:pt>
                <c:pt idx="37">
                  <c:v>17.1204876981557</c:v>
                </c:pt>
                <c:pt idx="38">
                  <c:v>8.215673160343055</c:v>
                </c:pt>
                <c:pt idx="39">
                  <c:v>11.92006241779452</c:v>
                </c:pt>
                <c:pt idx="40">
                  <c:v>2.0</c:v>
                </c:pt>
                <c:pt idx="41">
                  <c:v>9.018291317185317</c:v>
                </c:pt>
                <c:pt idx="42">
                  <c:v>63.47938598663629</c:v>
                </c:pt>
                <c:pt idx="43">
                  <c:v>53.72118089637007</c:v>
                </c:pt>
                <c:pt idx="44">
                  <c:v>7.240298320541572</c:v>
                </c:pt>
                <c:pt idx="45">
                  <c:v>2.090489556425824</c:v>
                </c:pt>
                <c:pt idx="46">
                  <c:v>2.0</c:v>
                </c:pt>
                <c:pt idx="47">
                  <c:v>11.04678384491941</c:v>
                </c:pt>
                <c:pt idx="48">
                  <c:v>4.347927946924283</c:v>
                </c:pt>
                <c:pt idx="49">
                  <c:v>2.0</c:v>
                </c:pt>
                <c:pt idx="50">
                  <c:v>2.0</c:v>
                </c:pt>
                <c:pt idx="51">
                  <c:v>2.0</c:v>
                </c:pt>
                <c:pt idx="52">
                  <c:v>2.0</c:v>
                </c:pt>
                <c:pt idx="53">
                  <c:v>2.0</c:v>
                </c:pt>
                <c:pt idx="54">
                  <c:v>2.0</c:v>
                </c:pt>
                <c:pt idx="55">
                  <c:v>8.885765188816636</c:v>
                </c:pt>
                <c:pt idx="56">
                  <c:v>7.529175231426034</c:v>
                </c:pt>
                <c:pt idx="57">
                  <c:v>2.291741168235438</c:v>
                </c:pt>
                <c:pt idx="58">
                  <c:v>2.195448907678073</c:v>
                </c:pt>
                <c:pt idx="59">
                  <c:v>51.93758625905056</c:v>
                </c:pt>
                <c:pt idx="60">
                  <c:v>24.85176788353565</c:v>
                </c:pt>
                <c:pt idx="61">
                  <c:v>8.21864463886464</c:v>
                </c:pt>
              </c:numCache>
            </c:numRef>
          </c:val>
        </c:ser>
        <c:ser>
          <c:idx val="1"/>
          <c:order val="1"/>
          <c:tx>
            <c:strRef>
              <c:f>Shire!$A$3</c:f>
              <c:strCache>
                <c:ptCount val="1"/>
                <c:pt idx="0">
                  <c:v>CMORPH</c:v>
                </c:pt>
              </c:strCache>
            </c:strRef>
          </c:tx>
          <c:spPr>
            <a:solidFill>
              <a:srgbClr val="FFFF00"/>
            </a:solidFill>
            <a:ln>
              <a:noFill/>
            </a:ln>
          </c:spPr>
          <c:invertIfNegative val="0"/>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Shire!$B$3:$BK$3</c:f>
              <c:numCache>
                <c:formatCode>General</c:formatCode>
                <c:ptCount val="62"/>
                <c:pt idx="0">
                  <c:v>2.0</c:v>
                </c:pt>
                <c:pt idx="1">
                  <c:v>2.0</c:v>
                </c:pt>
                <c:pt idx="2">
                  <c:v>2.0</c:v>
                </c:pt>
                <c:pt idx="3">
                  <c:v>2.0</c:v>
                </c:pt>
                <c:pt idx="4">
                  <c:v>2.0</c:v>
                </c:pt>
                <c:pt idx="5">
                  <c:v>2.0</c:v>
                </c:pt>
                <c:pt idx="6">
                  <c:v>2.0</c:v>
                </c:pt>
                <c:pt idx="7">
                  <c:v>2.0</c:v>
                </c:pt>
                <c:pt idx="8">
                  <c:v>3.151677106128034</c:v>
                </c:pt>
                <c:pt idx="9">
                  <c:v>14.80282645641273</c:v>
                </c:pt>
                <c:pt idx="10">
                  <c:v>4.30532958506981</c:v>
                </c:pt>
                <c:pt idx="11">
                  <c:v>33.2877256216538</c:v>
                </c:pt>
                <c:pt idx="12">
                  <c:v>10.80717903362905</c:v>
                </c:pt>
                <c:pt idx="13">
                  <c:v>16.28576375203497</c:v>
                </c:pt>
                <c:pt idx="14">
                  <c:v>4.003195003263293</c:v>
                </c:pt>
                <c:pt idx="15">
                  <c:v>4.080949991735741</c:v>
                </c:pt>
                <c:pt idx="16">
                  <c:v>2.628897298503</c:v>
                </c:pt>
                <c:pt idx="17">
                  <c:v>2.25625856799312</c:v>
                </c:pt>
                <c:pt idx="18">
                  <c:v>20.48144664589662</c:v>
                </c:pt>
                <c:pt idx="19">
                  <c:v>14.78458847510662</c:v>
                </c:pt>
                <c:pt idx="20">
                  <c:v>2.038808744109743</c:v>
                </c:pt>
                <c:pt idx="21">
                  <c:v>57.17419635825463</c:v>
                </c:pt>
                <c:pt idx="22">
                  <c:v>2.264131255441084</c:v>
                </c:pt>
                <c:pt idx="23">
                  <c:v>5.877545577027297</c:v>
                </c:pt>
                <c:pt idx="24">
                  <c:v>30.3672578860731</c:v>
                </c:pt>
                <c:pt idx="25">
                  <c:v>2.0</c:v>
                </c:pt>
                <c:pt idx="26">
                  <c:v>8.705671942611961</c:v>
                </c:pt>
                <c:pt idx="27">
                  <c:v>3.421485713259059</c:v>
                </c:pt>
                <c:pt idx="28">
                  <c:v>6.093712815038373</c:v>
                </c:pt>
                <c:pt idx="29">
                  <c:v>10.072734431165</c:v>
                </c:pt>
                <c:pt idx="30">
                  <c:v>22.23252215269398</c:v>
                </c:pt>
                <c:pt idx="31">
                  <c:v>5.865094853022055</c:v>
                </c:pt>
                <c:pt idx="32">
                  <c:v>2.341678090657494</c:v>
                </c:pt>
                <c:pt idx="33">
                  <c:v>0.0</c:v>
                </c:pt>
                <c:pt idx="34">
                  <c:v>15.28724730782518</c:v>
                </c:pt>
                <c:pt idx="35">
                  <c:v>8.071711833452108</c:v>
                </c:pt>
                <c:pt idx="36">
                  <c:v>27.42713949118444</c:v>
                </c:pt>
                <c:pt idx="37">
                  <c:v>17.03269770602495</c:v>
                </c:pt>
                <c:pt idx="38">
                  <c:v>10.41634481230375</c:v>
                </c:pt>
                <c:pt idx="39">
                  <c:v>7.462512109941016</c:v>
                </c:pt>
                <c:pt idx="40">
                  <c:v>2.0</c:v>
                </c:pt>
                <c:pt idx="41">
                  <c:v>9.35465115527173</c:v>
                </c:pt>
                <c:pt idx="42">
                  <c:v>54.9841339451297</c:v>
                </c:pt>
                <c:pt idx="43">
                  <c:v>40.5149937068764</c:v>
                </c:pt>
                <c:pt idx="44">
                  <c:v>3.905562108489662</c:v>
                </c:pt>
                <c:pt idx="45">
                  <c:v>2.008669639190066</c:v>
                </c:pt>
                <c:pt idx="46">
                  <c:v>2.0</c:v>
                </c:pt>
                <c:pt idx="47">
                  <c:v>8.683816283047606</c:v>
                </c:pt>
                <c:pt idx="48">
                  <c:v>2.416851238582564</c:v>
                </c:pt>
                <c:pt idx="49">
                  <c:v>2.0</c:v>
                </c:pt>
                <c:pt idx="50">
                  <c:v>2.0</c:v>
                </c:pt>
                <c:pt idx="51">
                  <c:v>2.0</c:v>
                </c:pt>
                <c:pt idx="52">
                  <c:v>2.0</c:v>
                </c:pt>
                <c:pt idx="53">
                  <c:v>2.0</c:v>
                </c:pt>
                <c:pt idx="54">
                  <c:v>2.0</c:v>
                </c:pt>
                <c:pt idx="55">
                  <c:v>4.688876461295788</c:v>
                </c:pt>
                <c:pt idx="56">
                  <c:v>8.973667733330987</c:v>
                </c:pt>
                <c:pt idx="57">
                  <c:v>2.085419522664373</c:v>
                </c:pt>
                <c:pt idx="58">
                  <c:v>25.17058998866477</c:v>
                </c:pt>
                <c:pt idx="59">
                  <c:v>47.21309109875887</c:v>
                </c:pt>
                <c:pt idx="60">
                  <c:v>29.39792157381146</c:v>
                </c:pt>
                <c:pt idx="61">
                  <c:v>14.72431803940278</c:v>
                </c:pt>
              </c:numCache>
            </c:numRef>
          </c:val>
        </c:ser>
        <c:dLbls>
          <c:showLegendKey val="0"/>
          <c:showVal val="0"/>
          <c:showCatName val="0"/>
          <c:showSerName val="0"/>
          <c:showPercent val="0"/>
          <c:showBubbleSize val="0"/>
        </c:dLbls>
        <c:gapWidth val="150"/>
        <c:axId val="-2135613192"/>
        <c:axId val="-2135522424"/>
      </c:barChart>
      <c:lineChart>
        <c:grouping val="standard"/>
        <c:varyColors val="0"/>
        <c:ser>
          <c:idx val="2"/>
          <c:order val="2"/>
          <c:tx>
            <c:strRef>
              <c:f>Shire!$A$4</c:f>
              <c:strCache>
                <c:ptCount val="1"/>
                <c:pt idx="0">
                  <c:v>Soil Moisture</c:v>
                </c:pt>
              </c:strCache>
            </c:strRef>
          </c:tx>
          <c:spPr>
            <a:ln w="31750" cap="rnd" cmpd="sng" algn="ctr">
              <a:solidFill>
                <a:schemeClr val="tx1"/>
              </a:solidFill>
              <a:prstDash val="solid"/>
              <a:round/>
              <a:headEnd type="none" w="med" len="med"/>
              <a:tailEnd type="none" w="med" len="med"/>
            </a:ln>
          </c:spPr>
          <c:marker>
            <c:symbol val="none"/>
          </c:marker>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Shire!$B$4:$BK$4</c:f>
              <c:numCache>
                <c:formatCode>General</c:formatCode>
                <c:ptCount val="62"/>
                <c:pt idx="0">
                  <c:v>8.4166665</c:v>
                </c:pt>
                <c:pt idx="1">
                  <c:v>9.875</c:v>
                </c:pt>
                <c:pt idx="2">
                  <c:v>14.484524</c:v>
                </c:pt>
                <c:pt idx="3">
                  <c:v>13.8083335</c:v>
                </c:pt>
                <c:pt idx="4">
                  <c:v>14.3369045</c:v>
                </c:pt>
                <c:pt idx="5">
                  <c:v>14.3369045</c:v>
                </c:pt>
                <c:pt idx="6">
                  <c:v>11.635714</c:v>
                </c:pt>
                <c:pt idx="7">
                  <c:v>17.3857145</c:v>
                </c:pt>
                <c:pt idx="8">
                  <c:v>15.636905</c:v>
                </c:pt>
                <c:pt idx="9">
                  <c:v>18.1130955</c:v>
                </c:pt>
                <c:pt idx="10">
                  <c:v>18.1130955</c:v>
                </c:pt>
                <c:pt idx="11">
                  <c:v>22.6083335</c:v>
                </c:pt>
                <c:pt idx="12">
                  <c:v>26.0309525</c:v>
                </c:pt>
                <c:pt idx="13">
                  <c:v>30.970235</c:v>
                </c:pt>
                <c:pt idx="14">
                  <c:v>27.732143</c:v>
                </c:pt>
                <c:pt idx="15">
                  <c:v>28.679762</c:v>
                </c:pt>
                <c:pt idx="16">
                  <c:v>67.50238049999997</c:v>
                </c:pt>
                <c:pt idx="17">
                  <c:v>23.9440475</c:v>
                </c:pt>
                <c:pt idx="18">
                  <c:v>39.95</c:v>
                </c:pt>
                <c:pt idx="19">
                  <c:v>56.890476</c:v>
                </c:pt>
                <c:pt idx="20">
                  <c:v>39.9285715</c:v>
                </c:pt>
                <c:pt idx="21">
                  <c:v>34.4357145</c:v>
                </c:pt>
                <c:pt idx="22">
                  <c:v>34.4357145</c:v>
                </c:pt>
                <c:pt idx="23">
                  <c:v>48.88690449999999</c:v>
                </c:pt>
                <c:pt idx="24">
                  <c:v>48.3107145</c:v>
                </c:pt>
                <c:pt idx="25">
                  <c:v>60.7309525</c:v>
                </c:pt>
                <c:pt idx="26">
                  <c:v>49.81428599999999</c:v>
                </c:pt>
                <c:pt idx="27">
                  <c:v>48.122619</c:v>
                </c:pt>
                <c:pt idx="28">
                  <c:v>47.719048</c:v>
                </c:pt>
                <c:pt idx="29">
                  <c:v>60.629762</c:v>
                </c:pt>
                <c:pt idx="30">
                  <c:v>65.39285700000001</c:v>
                </c:pt>
                <c:pt idx="31">
                  <c:v>82.396429</c:v>
                </c:pt>
                <c:pt idx="32">
                  <c:v>84.4178565</c:v>
                </c:pt>
                <c:pt idx="33">
                  <c:v>77.48214299999998</c:v>
                </c:pt>
                <c:pt idx="34">
                  <c:v>77.48214299999998</c:v>
                </c:pt>
                <c:pt idx="35">
                  <c:v>84.20595299999998</c:v>
                </c:pt>
                <c:pt idx="36">
                  <c:v>87.9690475</c:v>
                </c:pt>
                <c:pt idx="37">
                  <c:v>92.7511905</c:v>
                </c:pt>
                <c:pt idx="38">
                  <c:v>92.4107145</c:v>
                </c:pt>
                <c:pt idx="39">
                  <c:v>92.4107145</c:v>
                </c:pt>
                <c:pt idx="40">
                  <c:v>90.73214299999998</c:v>
                </c:pt>
                <c:pt idx="41">
                  <c:v>84.583333</c:v>
                </c:pt>
                <c:pt idx="42">
                  <c:v>92.87381000000001</c:v>
                </c:pt>
                <c:pt idx="43">
                  <c:v>97.267857</c:v>
                </c:pt>
                <c:pt idx="44">
                  <c:v>97.317857</c:v>
                </c:pt>
                <c:pt idx="45">
                  <c:v>85.317857</c:v>
                </c:pt>
                <c:pt idx="46">
                  <c:v>85.317857</c:v>
                </c:pt>
                <c:pt idx="47">
                  <c:v>67.50238049999997</c:v>
                </c:pt>
                <c:pt idx="48">
                  <c:v>80.582143</c:v>
                </c:pt>
                <c:pt idx="49">
                  <c:v>78.1869045</c:v>
                </c:pt>
                <c:pt idx="50">
                  <c:v>69.7142855</c:v>
                </c:pt>
                <c:pt idx="51">
                  <c:v>69.7142855</c:v>
                </c:pt>
                <c:pt idx="52">
                  <c:v>52.6904765</c:v>
                </c:pt>
                <c:pt idx="53">
                  <c:v>53.534524</c:v>
                </c:pt>
                <c:pt idx="54">
                  <c:v>43.890476</c:v>
                </c:pt>
                <c:pt idx="55">
                  <c:v>46.363095</c:v>
                </c:pt>
                <c:pt idx="56">
                  <c:v>51.783333</c:v>
                </c:pt>
                <c:pt idx="57">
                  <c:v>51.4011905</c:v>
                </c:pt>
                <c:pt idx="58">
                  <c:v>54.4785715</c:v>
                </c:pt>
                <c:pt idx="59">
                  <c:v>44.4238095</c:v>
                </c:pt>
                <c:pt idx="60">
                  <c:v>75.18333349999997</c:v>
                </c:pt>
                <c:pt idx="61">
                  <c:v>86.89523800000001</c:v>
                </c:pt>
              </c:numCache>
            </c:numRef>
          </c:val>
          <c:smooth val="0"/>
        </c:ser>
        <c:dLbls>
          <c:showLegendKey val="0"/>
          <c:showVal val="0"/>
          <c:showCatName val="0"/>
          <c:showSerName val="0"/>
          <c:showPercent val="0"/>
          <c:showBubbleSize val="0"/>
        </c:dLbls>
        <c:marker val="1"/>
        <c:smooth val="0"/>
        <c:axId val="-2131319752"/>
        <c:axId val="-2131364872"/>
      </c:lineChart>
      <c:dateAx>
        <c:axId val="-2135613192"/>
        <c:scaling>
          <c:orientation val="minMax"/>
        </c:scaling>
        <c:delete val="0"/>
        <c:axPos val="b"/>
        <c:numFmt formatCode="d\-mmm\-yy" sourceLinked="1"/>
        <c:majorTickMark val="out"/>
        <c:minorTickMark val="none"/>
        <c:tickLblPos val="nextTo"/>
        <c:txPr>
          <a:bodyPr rot="-60000000" vert="horz"/>
          <a:lstStyle/>
          <a:p>
            <a:pPr>
              <a:defRPr/>
            </a:pPr>
            <a:endParaRPr lang="en-US"/>
          </a:p>
        </c:txPr>
        <c:crossAx val="-2135522424"/>
        <c:crosses val="autoZero"/>
        <c:auto val="1"/>
        <c:lblOffset val="100"/>
        <c:baseTimeUnit val="days"/>
      </c:dateAx>
      <c:valAx>
        <c:axId val="-2135522424"/>
        <c:scaling>
          <c:orientation val="minMax"/>
        </c:scaling>
        <c:delete val="0"/>
        <c:axPos val="l"/>
        <c:title>
          <c:tx>
            <c:rich>
              <a:bodyPr rot="-5400000" vert="horz"/>
              <a:lstStyle/>
              <a:p>
                <a:pPr>
                  <a:defRPr/>
                </a:pPr>
                <a:r>
                  <a:rPr lang="en-US"/>
                  <a:t>Average Rainfall (mm/Day)</a:t>
                </a:r>
              </a:p>
            </c:rich>
          </c:tx>
          <c:layout/>
          <c:overlay val="0"/>
        </c:title>
        <c:numFmt formatCode="General" sourceLinked="1"/>
        <c:majorTickMark val="none"/>
        <c:minorTickMark val="none"/>
        <c:tickLblPos val="nextTo"/>
        <c:txPr>
          <a:bodyPr rot="-60000000" vert="horz"/>
          <a:lstStyle/>
          <a:p>
            <a:pPr>
              <a:defRPr/>
            </a:pPr>
            <a:endParaRPr lang="en-US"/>
          </a:p>
        </c:txPr>
        <c:crossAx val="-2135613192"/>
        <c:crosses val="autoZero"/>
        <c:crossBetween val="between"/>
      </c:valAx>
      <c:valAx>
        <c:axId val="-2131364872"/>
        <c:scaling>
          <c:orientation val="minMax"/>
          <c:max val="100.0"/>
        </c:scaling>
        <c:delete val="0"/>
        <c:axPos val="r"/>
        <c:title>
          <c:tx>
            <c:rich>
              <a:bodyPr rot="-5400000" vert="horz"/>
              <a:lstStyle/>
              <a:p>
                <a:pPr>
                  <a:defRPr/>
                </a:pPr>
                <a:r>
                  <a:rPr lang="en-US"/>
                  <a:t>Average Soil Moisture (% Saturation)</a:t>
                </a:r>
              </a:p>
            </c:rich>
          </c:tx>
          <c:layout/>
          <c:overlay val="0"/>
        </c:title>
        <c:numFmt formatCode="General" sourceLinked="1"/>
        <c:majorTickMark val="none"/>
        <c:minorTickMark val="none"/>
        <c:tickLblPos val="nextTo"/>
        <c:txPr>
          <a:bodyPr rot="-60000000" vert="horz"/>
          <a:lstStyle/>
          <a:p>
            <a:pPr>
              <a:defRPr/>
            </a:pPr>
            <a:endParaRPr lang="en-US"/>
          </a:p>
        </c:txPr>
        <c:crossAx val="-2131319752"/>
        <c:crosses val="max"/>
        <c:crossBetween val="between"/>
      </c:valAx>
      <c:dateAx>
        <c:axId val="-2131319752"/>
        <c:scaling>
          <c:orientation val="minMax"/>
        </c:scaling>
        <c:delete val="1"/>
        <c:axPos val="b"/>
        <c:numFmt formatCode="d\-mmm\-yy" sourceLinked="1"/>
        <c:majorTickMark val="out"/>
        <c:minorTickMark val="none"/>
        <c:tickLblPos val="nextTo"/>
        <c:crossAx val="-2131364872"/>
        <c:crosses val="autoZero"/>
        <c:auto val="1"/>
        <c:lblOffset val="100"/>
        <c:baseTimeUnit val="days"/>
      </c:dateAx>
    </c:plotArea>
    <c:legend>
      <c:legendPos val="b"/>
      <c:layout/>
      <c:overlay val="0"/>
      <c:txPr>
        <a:bodyPr rot="0" vert="horz"/>
        <a:lstStyle/>
        <a:p>
          <a:pPr>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rot="0" vert="horz"/>
          <a:lstStyle/>
          <a:p>
            <a:pPr>
              <a:defRPr sz="2400" b="0"/>
            </a:pPr>
            <a:r>
              <a:rPr lang="en-US" sz="2400" b="0">
                <a:solidFill>
                  <a:schemeClr val="tx1"/>
                </a:solidFill>
              </a:rPr>
              <a:t>Rainfall and Soil Moisture in Blantrye Region </a:t>
            </a:r>
          </a:p>
        </c:rich>
      </c:tx>
      <c:layout/>
      <c:overlay val="0"/>
    </c:title>
    <c:autoTitleDeleted val="0"/>
    <c:plotArea>
      <c:layout/>
      <c:barChart>
        <c:barDir val="col"/>
        <c:grouping val="clustered"/>
        <c:varyColors val="0"/>
        <c:ser>
          <c:idx val="0"/>
          <c:order val="0"/>
          <c:tx>
            <c:strRef>
              <c:f>Blantrye!$A$2</c:f>
              <c:strCache>
                <c:ptCount val="1"/>
                <c:pt idx="0">
                  <c:v>TRMM</c:v>
                </c:pt>
              </c:strCache>
            </c:strRef>
          </c:tx>
          <c:spPr>
            <a:solidFill>
              <a:srgbClr val="3366FF"/>
            </a:solidFill>
            <a:ln>
              <a:noFill/>
            </a:ln>
          </c:spPr>
          <c:invertIfNegative val="0"/>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Blantrye!$B$2:$BK$2</c:f>
              <c:numCache>
                <c:formatCode>General</c:formatCode>
                <c:ptCount val="62"/>
                <c:pt idx="0">
                  <c:v>2.0</c:v>
                </c:pt>
                <c:pt idx="1">
                  <c:v>2.0</c:v>
                </c:pt>
                <c:pt idx="2">
                  <c:v>2.591443366342642</c:v>
                </c:pt>
                <c:pt idx="3">
                  <c:v>2.0</c:v>
                </c:pt>
                <c:pt idx="4">
                  <c:v>2.0</c:v>
                </c:pt>
                <c:pt idx="5">
                  <c:v>2.0</c:v>
                </c:pt>
                <c:pt idx="6">
                  <c:v>2.0</c:v>
                </c:pt>
                <c:pt idx="7">
                  <c:v>2.576977023580449</c:v>
                </c:pt>
                <c:pt idx="8">
                  <c:v>24.42167366171249</c:v>
                </c:pt>
                <c:pt idx="9">
                  <c:v>11.22899805858703</c:v>
                </c:pt>
                <c:pt idx="10">
                  <c:v>3.677792510584716</c:v>
                </c:pt>
                <c:pt idx="11">
                  <c:v>5.620549997467362</c:v>
                </c:pt>
                <c:pt idx="12">
                  <c:v>2.078845648175714</c:v>
                </c:pt>
                <c:pt idx="13">
                  <c:v>2.576639975171342</c:v>
                </c:pt>
                <c:pt idx="14">
                  <c:v>2.576639975171342</c:v>
                </c:pt>
                <c:pt idx="15">
                  <c:v>2.036472863165707</c:v>
                </c:pt>
                <c:pt idx="16">
                  <c:v>20.91033892760722</c:v>
                </c:pt>
                <c:pt idx="17">
                  <c:v>2.0</c:v>
                </c:pt>
                <c:pt idx="18">
                  <c:v>7.75453399176152</c:v>
                </c:pt>
                <c:pt idx="19">
                  <c:v>10.30852583396056</c:v>
                </c:pt>
                <c:pt idx="20">
                  <c:v>2.0</c:v>
                </c:pt>
                <c:pt idx="21">
                  <c:v>9.136390159296504</c:v>
                </c:pt>
                <c:pt idx="22">
                  <c:v>6.292502309008356</c:v>
                </c:pt>
                <c:pt idx="23">
                  <c:v>5.349672399193566</c:v>
                </c:pt>
                <c:pt idx="24">
                  <c:v>3.215310591446401</c:v>
                </c:pt>
                <c:pt idx="25">
                  <c:v>2.0</c:v>
                </c:pt>
                <c:pt idx="26">
                  <c:v>2.0</c:v>
                </c:pt>
                <c:pt idx="27">
                  <c:v>10.11925825886056</c:v>
                </c:pt>
                <c:pt idx="28">
                  <c:v>5.288215248180037</c:v>
                </c:pt>
                <c:pt idx="29">
                  <c:v>10.67627374180375</c:v>
                </c:pt>
                <c:pt idx="30">
                  <c:v>9.85081803952639</c:v>
                </c:pt>
                <c:pt idx="31">
                  <c:v>8.36429623602859</c:v>
                </c:pt>
                <c:pt idx="32">
                  <c:v>2.48822312554362</c:v>
                </c:pt>
                <c:pt idx="33">
                  <c:v>16.36450362282748</c:v>
                </c:pt>
                <c:pt idx="34">
                  <c:v>13.74712370592203</c:v>
                </c:pt>
                <c:pt idx="35">
                  <c:v>22.03993684814543</c:v>
                </c:pt>
                <c:pt idx="36">
                  <c:v>15.73283407397178</c:v>
                </c:pt>
                <c:pt idx="37">
                  <c:v>5.759154352214089</c:v>
                </c:pt>
                <c:pt idx="38">
                  <c:v>4.156411035566909</c:v>
                </c:pt>
                <c:pt idx="39">
                  <c:v>4.218041308867901</c:v>
                </c:pt>
                <c:pt idx="40">
                  <c:v>2.0</c:v>
                </c:pt>
                <c:pt idx="41">
                  <c:v>24.84811527697202</c:v>
                </c:pt>
                <c:pt idx="42">
                  <c:v>51.83234557444355</c:v>
                </c:pt>
                <c:pt idx="43">
                  <c:v>47.97969801048191</c:v>
                </c:pt>
                <c:pt idx="44">
                  <c:v>2.66438909267406</c:v>
                </c:pt>
                <c:pt idx="45">
                  <c:v>2.0</c:v>
                </c:pt>
                <c:pt idx="46">
                  <c:v>2.0</c:v>
                </c:pt>
                <c:pt idx="47">
                  <c:v>8.345964598255</c:v>
                </c:pt>
                <c:pt idx="48">
                  <c:v>3.764180970747928</c:v>
                </c:pt>
                <c:pt idx="49">
                  <c:v>2.0</c:v>
                </c:pt>
                <c:pt idx="50">
                  <c:v>2.0</c:v>
                </c:pt>
                <c:pt idx="51">
                  <c:v>2.0</c:v>
                </c:pt>
                <c:pt idx="52">
                  <c:v>2.0</c:v>
                </c:pt>
                <c:pt idx="53">
                  <c:v>2.0</c:v>
                </c:pt>
                <c:pt idx="54">
                  <c:v>2.0</c:v>
                </c:pt>
                <c:pt idx="55">
                  <c:v>66.4812663540637</c:v>
                </c:pt>
                <c:pt idx="56">
                  <c:v>8.55521284958696</c:v>
                </c:pt>
                <c:pt idx="57">
                  <c:v>3.482684364094275</c:v>
                </c:pt>
                <c:pt idx="58">
                  <c:v>5.801476408485674</c:v>
                </c:pt>
                <c:pt idx="59">
                  <c:v>14.99486095467619</c:v>
                </c:pt>
                <c:pt idx="60">
                  <c:v>10.47563861102394</c:v>
                </c:pt>
                <c:pt idx="61">
                  <c:v>21.64801014086698</c:v>
                </c:pt>
              </c:numCache>
            </c:numRef>
          </c:val>
        </c:ser>
        <c:ser>
          <c:idx val="1"/>
          <c:order val="1"/>
          <c:tx>
            <c:strRef>
              <c:f>Blantrye!$A$3</c:f>
              <c:strCache>
                <c:ptCount val="1"/>
                <c:pt idx="0">
                  <c:v>CMORPH</c:v>
                </c:pt>
              </c:strCache>
            </c:strRef>
          </c:tx>
          <c:spPr>
            <a:solidFill>
              <a:srgbClr val="FFFF00"/>
            </a:solidFill>
            <a:ln>
              <a:noFill/>
            </a:ln>
          </c:spPr>
          <c:invertIfNegative val="0"/>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Blantrye!$B$3:$BK$3</c:f>
              <c:numCache>
                <c:formatCode>General</c:formatCode>
                <c:ptCount val="62"/>
                <c:pt idx="0">
                  <c:v>2.0</c:v>
                </c:pt>
                <c:pt idx="1">
                  <c:v>2.0</c:v>
                </c:pt>
                <c:pt idx="2">
                  <c:v>2.0</c:v>
                </c:pt>
                <c:pt idx="3">
                  <c:v>2.0</c:v>
                </c:pt>
                <c:pt idx="4">
                  <c:v>2.0</c:v>
                </c:pt>
                <c:pt idx="5">
                  <c:v>2.0</c:v>
                </c:pt>
                <c:pt idx="6">
                  <c:v>2.0</c:v>
                </c:pt>
                <c:pt idx="7">
                  <c:v>2.175926913545637</c:v>
                </c:pt>
                <c:pt idx="8">
                  <c:v>14.32208749925768</c:v>
                </c:pt>
                <c:pt idx="9">
                  <c:v>17.18750232328033</c:v>
                </c:pt>
                <c:pt idx="10">
                  <c:v>2.407770038875491</c:v>
                </c:pt>
                <c:pt idx="11">
                  <c:v>4.957383752519082</c:v>
                </c:pt>
                <c:pt idx="12">
                  <c:v>2.157691296351427</c:v>
                </c:pt>
                <c:pt idx="13">
                  <c:v>2.852653330346899</c:v>
                </c:pt>
                <c:pt idx="14">
                  <c:v>4.180293317617677</c:v>
                </c:pt>
                <c:pt idx="15">
                  <c:v>2.0</c:v>
                </c:pt>
                <c:pt idx="16">
                  <c:v>2.0</c:v>
                </c:pt>
                <c:pt idx="17">
                  <c:v>2.403369759194085</c:v>
                </c:pt>
                <c:pt idx="18">
                  <c:v>16.60259008454918</c:v>
                </c:pt>
                <c:pt idx="19">
                  <c:v>6.384444759036606</c:v>
                </c:pt>
                <c:pt idx="20">
                  <c:v>2.0</c:v>
                </c:pt>
                <c:pt idx="21">
                  <c:v>8.614294753786423</c:v>
                </c:pt>
                <c:pt idx="22">
                  <c:v>7.186080955020338</c:v>
                </c:pt>
                <c:pt idx="23">
                  <c:v>3.023999217832393</c:v>
                </c:pt>
                <c:pt idx="24">
                  <c:v>3.190220557108048</c:v>
                </c:pt>
                <c:pt idx="25">
                  <c:v>2.0</c:v>
                </c:pt>
                <c:pt idx="26">
                  <c:v>2.27404169784828</c:v>
                </c:pt>
                <c:pt idx="27">
                  <c:v>7.912368908439978</c:v>
                </c:pt>
                <c:pt idx="28">
                  <c:v>7.912368908439978</c:v>
                </c:pt>
                <c:pt idx="29">
                  <c:v>10.6085972063937</c:v>
                </c:pt>
                <c:pt idx="30">
                  <c:v>15.12395277001543</c:v>
                </c:pt>
                <c:pt idx="31">
                  <c:v>6.336881194379237</c:v>
                </c:pt>
                <c:pt idx="32">
                  <c:v>3.403354177875543</c:v>
                </c:pt>
                <c:pt idx="33">
                  <c:v>0.0</c:v>
                </c:pt>
                <c:pt idx="34">
                  <c:v>24.99796332794367</c:v>
                </c:pt>
                <c:pt idx="35">
                  <c:v>30.77626590251778</c:v>
                </c:pt>
                <c:pt idx="36">
                  <c:v>18.9084398474729</c:v>
                </c:pt>
                <c:pt idx="37">
                  <c:v>6.25700872162114</c:v>
                </c:pt>
                <c:pt idx="38">
                  <c:v>7.207523756992284</c:v>
                </c:pt>
                <c:pt idx="39">
                  <c:v>5.413582309371938</c:v>
                </c:pt>
                <c:pt idx="40">
                  <c:v>2.0</c:v>
                </c:pt>
                <c:pt idx="41">
                  <c:v>28.63616233913493</c:v>
                </c:pt>
                <c:pt idx="42">
                  <c:v>61.62362717499123</c:v>
                </c:pt>
                <c:pt idx="43">
                  <c:v>36.15804248199952</c:v>
                </c:pt>
                <c:pt idx="44">
                  <c:v>2.0</c:v>
                </c:pt>
                <c:pt idx="45">
                  <c:v>2.0</c:v>
                </c:pt>
                <c:pt idx="46">
                  <c:v>2.0</c:v>
                </c:pt>
                <c:pt idx="47">
                  <c:v>6.464597416754323</c:v>
                </c:pt>
                <c:pt idx="48">
                  <c:v>2.12088606797292</c:v>
                </c:pt>
                <c:pt idx="49">
                  <c:v>2.0</c:v>
                </c:pt>
                <c:pt idx="50">
                  <c:v>2.0</c:v>
                </c:pt>
                <c:pt idx="51">
                  <c:v>2.0</c:v>
                </c:pt>
                <c:pt idx="52">
                  <c:v>2.0</c:v>
                </c:pt>
                <c:pt idx="53">
                  <c:v>2.0</c:v>
                </c:pt>
                <c:pt idx="54">
                  <c:v>2.0</c:v>
                </c:pt>
                <c:pt idx="55">
                  <c:v>66.4812663540637</c:v>
                </c:pt>
                <c:pt idx="56">
                  <c:v>8.45463137503181</c:v>
                </c:pt>
                <c:pt idx="57">
                  <c:v>2.88776936617887</c:v>
                </c:pt>
                <c:pt idx="58">
                  <c:v>5.89658847361197</c:v>
                </c:pt>
                <c:pt idx="59">
                  <c:v>13.22156658822191</c:v>
                </c:pt>
                <c:pt idx="60">
                  <c:v>5.656170990634224</c:v>
                </c:pt>
                <c:pt idx="61">
                  <c:v>40.60089486120562</c:v>
                </c:pt>
              </c:numCache>
            </c:numRef>
          </c:val>
        </c:ser>
        <c:dLbls>
          <c:showLegendKey val="0"/>
          <c:showVal val="0"/>
          <c:showCatName val="0"/>
          <c:showSerName val="0"/>
          <c:showPercent val="0"/>
          <c:showBubbleSize val="0"/>
        </c:dLbls>
        <c:gapWidth val="150"/>
        <c:axId val="-2110655608"/>
        <c:axId val="-2131120776"/>
      </c:barChart>
      <c:lineChart>
        <c:grouping val="standard"/>
        <c:varyColors val="0"/>
        <c:ser>
          <c:idx val="2"/>
          <c:order val="2"/>
          <c:tx>
            <c:strRef>
              <c:f>Blantrye!$A$4</c:f>
              <c:strCache>
                <c:ptCount val="1"/>
                <c:pt idx="0">
                  <c:v>Soil Moisture</c:v>
                </c:pt>
              </c:strCache>
            </c:strRef>
          </c:tx>
          <c:spPr>
            <a:ln>
              <a:solidFill>
                <a:schemeClr val="tx2"/>
              </a:solidFill>
            </a:ln>
          </c:spPr>
          <c:marker>
            <c:symbol val="none"/>
          </c:marker>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Blantrye!$B$4:$BK$4</c:f>
              <c:numCache>
                <c:formatCode>General</c:formatCode>
                <c:ptCount val="62"/>
                <c:pt idx="0">
                  <c:v>35.5</c:v>
                </c:pt>
                <c:pt idx="1">
                  <c:v>34.0625</c:v>
                </c:pt>
                <c:pt idx="2">
                  <c:v>33.09375</c:v>
                </c:pt>
                <c:pt idx="3">
                  <c:v>29.0625</c:v>
                </c:pt>
                <c:pt idx="4">
                  <c:v>39.75</c:v>
                </c:pt>
                <c:pt idx="5">
                  <c:v>39.75</c:v>
                </c:pt>
                <c:pt idx="6">
                  <c:v>39.4375</c:v>
                </c:pt>
                <c:pt idx="7">
                  <c:v>39.375</c:v>
                </c:pt>
                <c:pt idx="8">
                  <c:v>40.65625</c:v>
                </c:pt>
                <c:pt idx="9">
                  <c:v>63.25</c:v>
                </c:pt>
                <c:pt idx="10">
                  <c:v>63.25</c:v>
                </c:pt>
                <c:pt idx="11">
                  <c:v>55.09375</c:v>
                </c:pt>
                <c:pt idx="12">
                  <c:v>55.09375</c:v>
                </c:pt>
                <c:pt idx="13">
                  <c:v>43.09375</c:v>
                </c:pt>
                <c:pt idx="14">
                  <c:v>45.71875</c:v>
                </c:pt>
                <c:pt idx="15">
                  <c:v>45.71875</c:v>
                </c:pt>
                <c:pt idx="16">
                  <c:v>30.90625</c:v>
                </c:pt>
                <c:pt idx="17">
                  <c:v>30.90625</c:v>
                </c:pt>
                <c:pt idx="18">
                  <c:v>45.1875</c:v>
                </c:pt>
                <c:pt idx="19">
                  <c:v>86.90625</c:v>
                </c:pt>
                <c:pt idx="20">
                  <c:v>74.1875</c:v>
                </c:pt>
                <c:pt idx="21">
                  <c:v>64.46875</c:v>
                </c:pt>
                <c:pt idx="22">
                  <c:v>64.46875</c:v>
                </c:pt>
                <c:pt idx="23">
                  <c:v>67.5</c:v>
                </c:pt>
                <c:pt idx="24">
                  <c:v>53.96875</c:v>
                </c:pt>
                <c:pt idx="25">
                  <c:v>74.0625</c:v>
                </c:pt>
                <c:pt idx="26">
                  <c:v>58.5</c:v>
                </c:pt>
                <c:pt idx="27">
                  <c:v>57.84375</c:v>
                </c:pt>
                <c:pt idx="28">
                  <c:v>58.625</c:v>
                </c:pt>
                <c:pt idx="29">
                  <c:v>57.5</c:v>
                </c:pt>
                <c:pt idx="30">
                  <c:v>95.0</c:v>
                </c:pt>
                <c:pt idx="31">
                  <c:v>94.09375</c:v>
                </c:pt>
                <c:pt idx="32">
                  <c:v>92.03125</c:v>
                </c:pt>
                <c:pt idx="33">
                  <c:v>92.37499999999998</c:v>
                </c:pt>
                <c:pt idx="34">
                  <c:v>92.37499999999998</c:v>
                </c:pt>
                <c:pt idx="35">
                  <c:v>97.96875</c:v>
                </c:pt>
                <c:pt idx="36">
                  <c:v>98.90625</c:v>
                </c:pt>
                <c:pt idx="37">
                  <c:v>99.12499999999998</c:v>
                </c:pt>
                <c:pt idx="38">
                  <c:v>99.21875</c:v>
                </c:pt>
                <c:pt idx="39">
                  <c:v>99.21875</c:v>
                </c:pt>
                <c:pt idx="40">
                  <c:v>98.6875</c:v>
                </c:pt>
                <c:pt idx="41">
                  <c:v>98.6875</c:v>
                </c:pt>
                <c:pt idx="42">
                  <c:v>99.75</c:v>
                </c:pt>
                <c:pt idx="43">
                  <c:v>100.0</c:v>
                </c:pt>
                <c:pt idx="44">
                  <c:v>99.96875</c:v>
                </c:pt>
                <c:pt idx="45">
                  <c:v>99.8125</c:v>
                </c:pt>
                <c:pt idx="46">
                  <c:v>99.8125</c:v>
                </c:pt>
                <c:pt idx="47">
                  <c:v>84.71875</c:v>
                </c:pt>
                <c:pt idx="48">
                  <c:v>95.90625</c:v>
                </c:pt>
                <c:pt idx="49">
                  <c:v>94.78125</c:v>
                </c:pt>
                <c:pt idx="50">
                  <c:v>87.59375</c:v>
                </c:pt>
                <c:pt idx="51">
                  <c:v>87.59375</c:v>
                </c:pt>
                <c:pt idx="52">
                  <c:v>67.0</c:v>
                </c:pt>
                <c:pt idx="53">
                  <c:v>66.34375</c:v>
                </c:pt>
                <c:pt idx="54">
                  <c:v>57.875</c:v>
                </c:pt>
                <c:pt idx="55">
                  <c:v>53.96875</c:v>
                </c:pt>
                <c:pt idx="56">
                  <c:v>55.5</c:v>
                </c:pt>
                <c:pt idx="57">
                  <c:v>56.59375</c:v>
                </c:pt>
                <c:pt idx="58">
                  <c:v>67.0</c:v>
                </c:pt>
                <c:pt idx="59">
                  <c:v>84.15625</c:v>
                </c:pt>
                <c:pt idx="60">
                  <c:v>92.3125</c:v>
                </c:pt>
                <c:pt idx="61">
                  <c:v>96.28125</c:v>
                </c:pt>
              </c:numCache>
            </c:numRef>
          </c:val>
          <c:smooth val="0"/>
        </c:ser>
        <c:dLbls>
          <c:showLegendKey val="0"/>
          <c:showVal val="0"/>
          <c:showCatName val="0"/>
          <c:showSerName val="0"/>
          <c:showPercent val="0"/>
          <c:showBubbleSize val="0"/>
        </c:dLbls>
        <c:marker val="1"/>
        <c:smooth val="0"/>
        <c:axId val="-2109890424"/>
        <c:axId val="-2110592248"/>
      </c:lineChart>
      <c:dateAx>
        <c:axId val="-2110655608"/>
        <c:scaling>
          <c:orientation val="minMax"/>
        </c:scaling>
        <c:delete val="0"/>
        <c:axPos val="b"/>
        <c:numFmt formatCode="d\-mmm\-yy" sourceLinked="1"/>
        <c:majorTickMark val="out"/>
        <c:minorTickMark val="none"/>
        <c:tickLblPos val="nextTo"/>
        <c:txPr>
          <a:bodyPr rot="-60000000" vert="horz"/>
          <a:lstStyle/>
          <a:p>
            <a:pPr>
              <a:defRPr/>
            </a:pPr>
            <a:endParaRPr lang="en-US"/>
          </a:p>
        </c:txPr>
        <c:crossAx val="-2131120776"/>
        <c:crosses val="autoZero"/>
        <c:auto val="1"/>
        <c:lblOffset val="100"/>
        <c:baseTimeUnit val="days"/>
      </c:dateAx>
      <c:valAx>
        <c:axId val="-2131120776"/>
        <c:scaling>
          <c:orientation val="minMax"/>
        </c:scaling>
        <c:delete val="0"/>
        <c:axPos val="l"/>
        <c:title>
          <c:tx>
            <c:rich>
              <a:bodyPr rot="-5400000" vert="horz"/>
              <a:lstStyle/>
              <a:p>
                <a:pPr>
                  <a:defRPr>
                    <a:solidFill>
                      <a:schemeClr val="tx2"/>
                    </a:solidFill>
                  </a:defRPr>
                </a:pPr>
                <a:r>
                  <a:rPr lang="en-US">
                    <a:solidFill>
                      <a:schemeClr val="tx2"/>
                    </a:solidFill>
                  </a:rPr>
                  <a:t>Average Rainfall (mm/day)</a:t>
                </a:r>
              </a:p>
            </c:rich>
          </c:tx>
          <c:layout/>
          <c:overlay val="0"/>
        </c:title>
        <c:numFmt formatCode="General" sourceLinked="1"/>
        <c:majorTickMark val="none"/>
        <c:minorTickMark val="none"/>
        <c:tickLblPos val="nextTo"/>
        <c:txPr>
          <a:bodyPr rot="-60000000" vert="horz"/>
          <a:lstStyle/>
          <a:p>
            <a:pPr>
              <a:defRPr/>
            </a:pPr>
            <a:endParaRPr lang="en-US"/>
          </a:p>
        </c:txPr>
        <c:crossAx val="-2110655608"/>
        <c:crosses val="autoZero"/>
        <c:crossBetween val="between"/>
      </c:valAx>
      <c:valAx>
        <c:axId val="-2110592248"/>
        <c:scaling>
          <c:orientation val="minMax"/>
          <c:max val="100.0"/>
        </c:scaling>
        <c:delete val="0"/>
        <c:axPos val="r"/>
        <c:title>
          <c:tx>
            <c:rich>
              <a:bodyPr rot="-5400000" vert="horz"/>
              <a:lstStyle/>
              <a:p>
                <a:pPr>
                  <a:defRPr/>
                </a:pPr>
                <a:r>
                  <a:rPr lang="en-US">
                    <a:solidFill>
                      <a:srgbClr val="44546A"/>
                    </a:solidFill>
                  </a:rPr>
                  <a:t>Average soil Moisture (% Saturation)</a:t>
                </a:r>
              </a:p>
            </c:rich>
          </c:tx>
          <c:layout/>
          <c:overlay val="0"/>
        </c:title>
        <c:numFmt formatCode="General" sourceLinked="1"/>
        <c:majorTickMark val="none"/>
        <c:minorTickMark val="none"/>
        <c:tickLblPos val="nextTo"/>
        <c:txPr>
          <a:bodyPr rot="-60000000" vert="horz"/>
          <a:lstStyle/>
          <a:p>
            <a:pPr>
              <a:defRPr/>
            </a:pPr>
            <a:endParaRPr lang="en-US"/>
          </a:p>
        </c:txPr>
        <c:crossAx val="-2109890424"/>
        <c:crosses val="max"/>
        <c:crossBetween val="between"/>
      </c:valAx>
      <c:dateAx>
        <c:axId val="-2109890424"/>
        <c:scaling>
          <c:orientation val="minMax"/>
        </c:scaling>
        <c:delete val="1"/>
        <c:axPos val="b"/>
        <c:numFmt formatCode="d\-mmm\-yy" sourceLinked="1"/>
        <c:majorTickMark val="out"/>
        <c:minorTickMark val="none"/>
        <c:tickLblPos val="nextTo"/>
        <c:crossAx val="-2110592248"/>
        <c:crosses val="autoZero"/>
        <c:auto val="1"/>
        <c:lblOffset val="100"/>
        <c:baseTimeUnit val="days"/>
      </c:dateAx>
      <c:spPr>
        <a:noFill/>
        <a:ln w="25400">
          <a:noFill/>
        </a:ln>
      </c:spPr>
    </c:plotArea>
    <c:legend>
      <c:legendPos val="b"/>
      <c:layout/>
      <c:overlay val="0"/>
      <c:txPr>
        <a:bodyPr rot="0" vert="horz"/>
        <a:lstStyle/>
        <a:p>
          <a:pPr>
            <a:defRPr/>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7/22/15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 aimed to produce a methodology for analyzing flood detection skill relative to flash floods, in order to inform a framework for better monitoring and forecasting in vulnerable areas.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he next</a:t>
            </a:r>
            <a:r>
              <a:rPr lang="en-US" baseline="0" dirty="0" smtClean="0"/>
              <a:t> step of the project, we </a:t>
            </a:r>
            <a:r>
              <a:rPr lang="en-US" dirty="0" smtClean="0"/>
              <a:t>acquired data from NASA and ESA satellites to analyze the relationship between antecedent flood conditions relative to the spatial and temporal distribution of flash floods and </a:t>
            </a:r>
            <a:r>
              <a:rPr lang="en-US" dirty="0" err="1" smtClean="0"/>
              <a:t>riverine</a:t>
            </a:r>
            <a:r>
              <a:rPr lang="en-US" dirty="0" smtClean="0"/>
              <a:t> floods. These variables include both precipitation and soil moisture. </a:t>
            </a:r>
          </a:p>
          <a:p>
            <a:endParaRPr lang="en-US" dirty="0" smtClean="0"/>
          </a:p>
          <a:p>
            <a:r>
              <a:rPr lang="en-US" dirty="0" smtClean="0"/>
              <a:t>Base Layer: </a:t>
            </a:r>
            <a:r>
              <a:rPr lang="en-US" dirty="0" err="1" smtClean="0"/>
              <a:t>ArcMap</a:t>
            </a:r>
            <a:r>
              <a:rPr lang="en-US" dirty="0" smtClean="0"/>
              <a:t> Imagery</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precipitation</a:t>
            </a:r>
            <a:r>
              <a:rPr lang="en-US" baseline="0" dirty="0" smtClean="0"/>
              <a:t> data sets included two monitoring products (TRIMM and CMORPH) , and one forecasting product (IFRC)</a:t>
            </a:r>
            <a:endParaRPr lang="en-US" dirty="0" smtClean="0"/>
          </a:p>
          <a:p>
            <a:endParaRPr lang="en-US" dirty="0" smtClean="0"/>
          </a:p>
          <a:p>
            <a:r>
              <a:rPr lang="en-US" dirty="0" smtClean="0"/>
              <a:t>Base</a:t>
            </a:r>
            <a:r>
              <a:rPr lang="en-US" baseline="0" dirty="0" smtClean="0"/>
              <a:t> layer: Natural Earth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soil</a:t>
            </a:r>
            <a:r>
              <a:rPr lang="en-US" baseline="0" dirty="0" smtClean="0"/>
              <a:t> moisture was collected from the European Space Agency satellite, and ASCAT sensor </a:t>
            </a:r>
            <a:endParaRPr lang="en-US" dirty="0" smtClean="0"/>
          </a:p>
          <a:p>
            <a:endParaRPr lang="en-US" dirty="0" smtClean="0"/>
          </a:p>
          <a:p>
            <a:endParaRPr lang="en-US" dirty="0" smtClean="0"/>
          </a:p>
          <a:p>
            <a:endParaRPr lang="en-US" baseline="0" dirty="0" smtClean="0"/>
          </a:p>
          <a:p>
            <a:r>
              <a:rPr lang="en-US" dirty="0" smtClean="0"/>
              <a:t>Base Layer: </a:t>
            </a:r>
            <a:r>
              <a:rPr lang="en-US" dirty="0" err="1" smtClean="0"/>
              <a:t>ArcMap</a:t>
            </a:r>
            <a:r>
              <a:rPr lang="en-US" dirty="0" smtClean="0"/>
              <a:t> Imagery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p14="http://schemas.microsoft.com/office/powerpoint/2010/main" val="63235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assess the potential predictive relationship of soil moisture and flooding, an </a:t>
            </a:r>
            <a:r>
              <a:rPr lang="en-US" dirty="0" err="1" smtClean="0"/>
              <a:t>iso</a:t>
            </a:r>
            <a:r>
              <a:rPr lang="en-US" dirty="0" smtClean="0"/>
              <a:t>-cluster analysis was conducted using ENVI geospatial imagery analysis software. Results determined that there are 3 distinct regions of soil moisture behavior in our study area during the time leading up to the floods.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ts val="200"/>
              </a:spcBef>
              <a:buClr>
                <a:schemeClr val="accent1"/>
              </a:buClr>
              <a:buFont typeface="Webdings" panose="05030102010509060703" pitchFamily="18" charset="2"/>
              <a:buChar char="4"/>
            </a:pPr>
            <a:r>
              <a:rPr lang="en-US" sz="1200" dirty="0" smtClean="0"/>
              <a:t>Zonal Statistics calculated with ArcGIS &amp; QGIS  </a:t>
            </a:r>
          </a:p>
          <a:p>
            <a:pPr marL="342900" indent="-342900">
              <a:spcBef>
                <a:spcPts val="200"/>
              </a:spcBef>
              <a:buClr>
                <a:schemeClr val="accent1"/>
              </a:buClr>
              <a:buFont typeface="Webdings" panose="05030102010509060703" pitchFamily="18" charset="2"/>
              <a:buChar char="4"/>
            </a:pPr>
            <a:endParaRPr lang="en-US" sz="1200" dirty="0" smtClean="0"/>
          </a:p>
          <a:p>
            <a:pPr marL="342900" indent="-342900">
              <a:spcBef>
                <a:spcPts val="200"/>
              </a:spcBef>
              <a:buClr>
                <a:schemeClr val="accent1"/>
              </a:buClr>
              <a:buFont typeface="Webdings" panose="05030102010509060703" pitchFamily="18" charset="2"/>
              <a:buChar char="4"/>
            </a:pPr>
            <a:r>
              <a:rPr lang="en-US" sz="1200" dirty="0" smtClean="0"/>
              <a:t>Mean precipitation and soil moisture for  each region over study period </a:t>
            </a:r>
          </a:p>
          <a:p>
            <a:pPr marL="342900" indent="-342900">
              <a:spcBef>
                <a:spcPts val="200"/>
              </a:spcBef>
              <a:buClr>
                <a:schemeClr val="accent1"/>
              </a:buClr>
              <a:buFont typeface="Webdings" panose="05030102010509060703" pitchFamily="18" charset="2"/>
              <a:buChar char="4"/>
            </a:pPr>
            <a:endParaRPr lang="en-US" sz="1200" dirty="0" smtClean="0"/>
          </a:p>
          <a:p>
            <a:pPr marL="342900" indent="-342900">
              <a:spcBef>
                <a:spcPts val="200"/>
              </a:spcBef>
              <a:buClr>
                <a:schemeClr val="accent1"/>
              </a:buClr>
              <a:buFont typeface="Webdings" panose="05030102010509060703" pitchFamily="18" charset="2"/>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14</a:t>
            </a:fld>
            <a:endParaRPr lang="en-US"/>
          </a:p>
        </p:txBody>
      </p:sp>
    </p:spTree>
    <p:extLst>
      <p:ext uri="{BB962C8B-B14F-4D97-AF65-F5344CB8AC3E}">
        <p14:creationId xmlns:p14="http://schemas.microsoft.com/office/powerpoint/2010/main" val="379852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time series</a:t>
            </a:r>
            <a:r>
              <a:rPr lang="en-US" baseline="0" dirty="0" smtClean="0"/>
              <a:t> was calculated for each selected region, over the entire study period</a:t>
            </a:r>
          </a:p>
          <a:p>
            <a:endParaRPr lang="en-US" baseline="0" dirty="0" smtClean="0"/>
          </a:p>
          <a:p>
            <a:r>
              <a:rPr lang="en-US" dirty="0" smtClean="0"/>
              <a:t>Visual</a:t>
            </a:r>
            <a:r>
              <a:rPr lang="en-US" baseline="0" dirty="0" smtClean="0"/>
              <a:t> Time Series of Soil Moisture index, 0 is dry 200 is highly saturated. </a:t>
            </a:r>
            <a:endParaRPr lang="en-US" dirty="0" smtClean="0"/>
          </a:p>
          <a:p>
            <a:endParaRPr lang="en-US" dirty="0" smtClean="0"/>
          </a:p>
          <a:p>
            <a:r>
              <a:rPr lang="en-US" dirty="0" smtClean="0"/>
              <a:t>Jan 11, Jan 12, Jan 13,</a:t>
            </a:r>
            <a:r>
              <a:rPr lang="en-US" baseline="0" dirty="0" smtClean="0"/>
              <a:t> Jan 14, </a:t>
            </a:r>
          </a:p>
          <a:p>
            <a:endParaRPr lang="en-US" dirty="0" smtClean="0"/>
          </a:p>
          <a:p>
            <a:r>
              <a:rPr lang="en-US" dirty="0" smtClean="0"/>
              <a:t>Base Layer: Natural</a:t>
            </a:r>
            <a:r>
              <a:rPr lang="en-US" baseline="0" dirty="0" smtClean="0"/>
              <a:t> Earth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 of the </a:t>
            </a:r>
            <a:r>
              <a:rPr lang="en-US" dirty="0" err="1" smtClean="0"/>
              <a:t>Isocluster</a:t>
            </a:r>
            <a:r>
              <a:rPr lang="en-US" baseline="0" dirty="0" smtClean="0"/>
              <a:t> analysis </a:t>
            </a:r>
            <a:r>
              <a:rPr lang="en-US" dirty="0" smtClean="0"/>
              <a:t>Results determined that there are 3 distinct regions of soil moisture behavior in our study area during the time leading up to the floods.  </a:t>
            </a:r>
            <a:r>
              <a:rPr lang="en-US" baseline="0" dirty="0" smtClean="0"/>
              <a:t> </a:t>
            </a:r>
            <a:r>
              <a:rPr lang="en-US" dirty="0" smtClean="0"/>
              <a:t>The first selected region corresponded to the area in Malawi where both flash floods and </a:t>
            </a:r>
            <a:r>
              <a:rPr lang="en-US" dirty="0" err="1" smtClean="0"/>
              <a:t>riverine</a:t>
            </a:r>
            <a:r>
              <a:rPr lang="en-US" dirty="0" smtClean="0"/>
              <a:t> floods occurred, the second region had mostly flash floods, and the majority of the third region experienced </a:t>
            </a:r>
            <a:r>
              <a:rPr lang="en-US" dirty="0" err="1" smtClean="0"/>
              <a:t>riverine</a:t>
            </a:r>
            <a:r>
              <a:rPr lang="en-US" dirty="0" smtClean="0"/>
              <a:t> floods.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 Layer: </a:t>
            </a:r>
            <a:r>
              <a:rPr lang="en-US" dirty="0" err="1" smtClean="0"/>
              <a:t>ArcMap</a:t>
            </a:r>
            <a:r>
              <a:rPr lang="en-US" dirty="0" smtClean="0"/>
              <a:t> Imagery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Potentially 3 separate slides if there are too</a:t>
            </a:r>
            <a:r>
              <a:rPr lang="en-US" baseline="0" dirty="0" smtClean="0"/>
              <a:t> many images </a:t>
            </a:r>
          </a:p>
          <a:p>
            <a:endParaRPr lang="en-US" baseline="0" dirty="0" smtClean="0"/>
          </a:p>
          <a:p>
            <a:endParaRPr lang="en-US" baseline="0" dirty="0" smtClean="0"/>
          </a:p>
          <a:p>
            <a:endParaRPr lang="en-US" baseline="0" dirty="0" smtClean="0"/>
          </a:p>
          <a:p>
            <a:pPr marL="228600" indent="-228600">
              <a:buAutoNum type="arabicPeriod"/>
            </a:pPr>
            <a:r>
              <a:rPr lang="en-US" baseline="0" dirty="0" smtClean="0"/>
              <a:t>Reprocess FP layers </a:t>
            </a:r>
          </a:p>
          <a:p>
            <a:pPr marL="228600" indent="-228600">
              <a:buAutoNum type="arabicPeriod"/>
            </a:pPr>
            <a:endParaRPr lang="en-US" baseline="0" dirty="0" smtClean="0"/>
          </a:p>
          <a:p>
            <a:pPr marL="228600" indent="-228600">
              <a:buAutoNum type="arabicPeriod"/>
            </a:pPr>
            <a:r>
              <a:rPr lang="en-US" baseline="0" dirty="0" smtClean="0"/>
              <a:t>Put in new Shelter Data Red Cross Red Crescent </a:t>
            </a:r>
          </a:p>
          <a:p>
            <a:pPr marL="228600" indent="-228600">
              <a:buAutoNum type="arabicPeriod"/>
            </a:pPr>
            <a:endParaRPr lang="en-US" baseline="0" dirty="0" smtClean="0"/>
          </a:p>
          <a:p>
            <a:pPr marL="228600" indent="-228600">
              <a:buAutoNum type="arabicPeriod"/>
            </a:pPr>
            <a:r>
              <a:rPr lang="en-US" baseline="0" dirty="0" smtClean="0"/>
              <a:t>IDP information, </a:t>
            </a:r>
          </a:p>
          <a:p>
            <a:pPr marL="685800" lvl="1" indent="-228600">
              <a:buAutoNum type="arabicPeriod"/>
            </a:pPr>
            <a:endParaRPr lang="en-US" baseline="0" dirty="0" smtClean="0"/>
          </a:p>
          <a:p>
            <a:pPr marL="228600" lvl="0" indent="-228600">
              <a:buAutoNum type="arabicPeriod"/>
            </a:pPr>
            <a:r>
              <a:rPr lang="en-US" baseline="0" dirty="0" smtClean="0"/>
              <a:t>Soil Moisture Analysis</a:t>
            </a:r>
          </a:p>
          <a:p>
            <a:pPr marL="228600" lvl="0" indent="-228600">
              <a:buNone/>
            </a:pPr>
            <a:endParaRPr lang="en-US" baseline="0" dirty="0" smtClean="0"/>
          </a:p>
          <a:p>
            <a:pPr marL="228600" lvl="0" indent="-228600">
              <a:buAutoNum type="arabicPeriod"/>
            </a:pPr>
            <a:endParaRPr lang="en-US" baseline="0" dirty="0" smtClean="0"/>
          </a:p>
          <a:p>
            <a:pPr marL="228600" lvl="0" indent="-228600">
              <a:buNone/>
            </a:pPr>
            <a:r>
              <a:rPr lang="en-US" baseline="0" dirty="0" smtClean="0"/>
              <a:t>3. Extreme Rainfall Analysis</a:t>
            </a:r>
          </a:p>
          <a:p>
            <a:pPr marL="228600" lvl="0" indent="-228600">
              <a:buNone/>
            </a:pPr>
            <a:endParaRPr lang="en-US" baseline="0" dirty="0" smtClean="0"/>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p14="http://schemas.microsoft.com/office/powerpoint/2010/main" val="3071278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Potentially 3 separate slides if there are too</a:t>
            </a:r>
            <a:r>
              <a:rPr lang="en-US" baseline="0" dirty="0" smtClean="0"/>
              <a:t> many images </a:t>
            </a:r>
          </a:p>
          <a:p>
            <a:endParaRPr lang="en-US" baseline="0" dirty="0" smtClean="0"/>
          </a:p>
          <a:p>
            <a:endParaRPr lang="en-US" baseline="0" dirty="0" smtClean="0"/>
          </a:p>
          <a:p>
            <a:endParaRPr lang="en-US" baseline="0" dirty="0" smtClean="0"/>
          </a:p>
          <a:p>
            <a:pPr marL="228600" indent="-228600">
              <a:buAutoNum type="arabicPeriod"/>
            </a:pPr>
            <a:r>
              <a:rPr lang="en-US" baseline="0" dirty="0" smtClean="0"/>
              <a:t>Reprocess FP layers </a:t>
            </a:r>
          </a:p>
          <a:p>
            <a:pPr marL="228600" indent="-228600">
              <a:buAutoNum type="arabicPeriod"/>
            </a:pPr>
            <a:endParaRPr lang="en-US" baseline="0" dirty="0" smtClean="0"/>
          </a:p>
          <a:p>
            <a:pPr marL="228600" indent="-228600">
              <a:buAutoNum type="arabicPeriod"/>
            </a:pPr>
            <a:r>
              <a:rPr lang="en-US" baseline="0" dirty="0" smtClean="0"/>
              <a:t>Put in new Shelter Data Red Cross Red Crescent </a:t>
            </a:r>
          </a:p>
          <a:p>
            <a:pPr marL="228600" indent="-228600">
              <a:buAutoNum type="arabicPeriod"/>
            </a:pPr>
            <a:endParaRPr lang="en-US" baseline="0" dirty="0" smtClean="0"/>
          </a:p>
          <a:p>
            <a:pPr marL="228600" indent="-228600">
              <a:buAutoNum type="arabicPeriod"/>
            </a:pPr>
            <a:r>
              <a:rPr lang="en-US" baseline="0" dirty="0" smtClean="0"/>
              <a:t>IDP information, </a:t>
            </a:r>
          </a:p>
          <a:p>
            <a:pPr marL="685800" lvl="1" indent="-228600">
              <a:buAutoNum type="arabicPeriod"/>
            </a:pPr>
            <a:endParaRPr lang="en-US" baseline="0" dirty="0" smtClean="0"/>
          </a:p>
          <a:p>
            <a:pPr marL="228600" lvl="0" indent="-228600">
              <a:buAutoNum type="arabicPeriod"/>
            </a:pPr>
            <a:r>
              <a:rPr lang="en-US" baseline="0" dirty="0" smtClean="0"/>
              <a:t>Soil Moisture Analysis</a:t>
            </a:r>
          </a:p>
          <a:p>
            <a:pPr marL="228600" lvl="0" indent="-228600">
              <a:buNone/>
            </a:pPr>
            <a:endParaRPr lang="en-US" baseline="0" dirty="0" smtClean="0"/>
          </a:p>
          <a:p>
            <a:pPr marL="228600" lvl="0" indent="-228600">
              <a:buAutoNum type="arabicPeriod"/>
            </a:pPr>
            <a:endParaRPr lang="en-US" baseline="0" dirty="0" smtClean="0"/>
          </a:p>
          <a:p>
            <a:pPr marL="228600" lvl="0" indent="-228600">
              <a:buNone/>
            </a:pPr>
            <a:r>
              <a:rPr lang="en-US" baseline="0" dirty="0" smtClean="0"/>
              <a:t>3. Extreme Rainfall Analysis</a:t>
            </a:r>
          </a:p>
          <a:p>
            <a:pPr marL="228600" lvl="0" indent="-228600">
              <a:buNone/>
            </a:pPr>
            <a:endParaRPr lang="en-US" baseline="0" dirty="0" smtClean="0"/>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18</a:t>
            </a:fld>
            <a:endParaRPr lang="en-US"/>
          </a:p>
        </p:txBody>
      </p:sp>
    </p:spTree>
    <p:extLst>
      <p:ext uri="{BB962C8B-B14F-4D97-AF65-F5344CB8AC3E}">
        <p14:creationId xmlns:p14="http://schemas.microsoft.com/office/powerpoint/2010/main" val="307127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baseline="0" dirty="0" smtClean="0"/>
              <a:t>Time series for Blantyre Region shows increase soil moisture during known flash flood events </a:t>
            </a:r>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19</a:t>
            </a:fld>
            <a:endParaRPr lang="en-US"/>
          </a:p>
        </p:txBody>
      </p:sp>
    </p:spTree>
    <p:extLst>
      <p:ext uri="{BB962C8B-B14F-4D97-AF65-F5344CB8AC3E}">
        <p14:creationId xmlns:p14="http://schemas.microsoft.com/office/powerpoint/2010/main" val="307127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Demographics</a:t>
            </a:r>
          </a:p>
          <a:p>
            <a:pPr lvl="1"/>
            <a:r>
              <a:rPr lang="en-US" dirty="0" smtClean="0"/>
              <a:t>3</a:t>
            </a:r>
            <a:r>
              <a:rPr lang="en-US" baseline="30000" dirty="0" smtClean="0"/>
              <a:t>rd</a:t>
            </a:r>
            <a:r>
              <a:rPr lang="en-US" dirty="0" smtClean="0"/>
              <a:t> poorest country in the world (World Bank 2014)</a:t>
            </a:r>
          </a:p>
          <a:p>
            <a:pPr lvl="1"/>
            <a:r>
              <a:rPr lang="en-US" dirty="0" smtClean="0"/>
              <a:t>GDP- $780</a:t>
            </a:r>
          </a:p>
          <a:p>
            <a:pPr lvl="1"/>
            <a:r>
              <a:rPr lang="en-US" dirty="0" smtClean="0"/>
              <a:t>Life expectancy- 58</a:t>
            </a:r>
          </a:p>
          <a:p>
            <a:pPr lvl="1"/>
            <a:endParaRPr lang="en-US" dirty="0" smtClean="0"/>
          </a:p>
          <a:p>
            <a:r>
              <a:rPr lang="en-US" dirty="0" smtClean="0"/>
              <a:t>Water Availability</a:t>
            </a:r>
          </a:p>
          <a:p>
            <a:r>
              <a:rPr lang="en-US" dirty="0" smtClean="0"/>
              <a:t>Lake</a:t>
            </a:r>
            <a:r>
              <a:rPr lang="en-US" baseline="0" dirty="0" smtClean="0"/>
              <a:t> Malawi ~ 20% of the land surface cover </a:t>
            </a:r>
            <a:endParaRPr lang="en-US" dirty="0" smtClean="0"/>
          </a:p>
          <a:p>
            <a:pPr lvl="1"/>
            <a:r>
              <a:rPr lang="en-US" dirty="0" smtClean="0"/>
              <a:t>“Has significant volumes of water in lake and rivers…”</a:t>
            </a:r>
          </a:p>
          <a:p>
            <a:pPr lvl="1"/>
            <a:r>
              <a:rPr lang="en-US" dirty="0" smtClean="0"/>
              <a:t>“….however, water resources are declining” (UNEP 2013)</a:t>
            </a:r>
          </a:p>
          <a:p>
            <a:pPr lvl="2"/>
            <a:r>
              <a:rPr lang="en-US" dirty="0" smtClean="0"/>
              <a:t>Climate change</a:t>
            </a:r>
          </a:p>
          <a:p>
            <a:pPr lvl="2"/>
            <a:r>
              <a:rPr lang="en-US" dirty="0" smtClean="0"/>
              <a:t>Land degradation (deforestation)</a:t>
            </a:r>
          </a:p>
          <a:p>
            <a:pPr lvl="2"/>
            <a:r>
              <a:rPr lang="en-US" dirty="0" smtClean="0"/>
              <a:t>Pollution</a:t>
            </a:r>
          </a:p>
          <a:p>
            <a:pPr lvl="1"/>
            <a:r>
              <a:rPr lang="en-US" dirty="0" smtClean="0"/>
              <a:t>Considered water-stressed</a:t>
            </a:r>
          </a:p>
          <a:p>
            <a:endParaRPr lang="en-US" dirty="0" smtClean="0"/>
          </a:p>
          <a:p>
            <a:endParaRPr lang="en-US" dirty="0" smtClean="0"/>
          </a:p>
          <a:p>
            <a:endParaRPr lang="en-US" dirty="0" smtClean="0"/>
          </a:p>
          <a:p>
            <a:endParaRPr lang="en-US" dirty="0" smtClean="0"/>
          </a:p>
          <a:p>
            <a:r>
              <a:rPr lang="en-US" dirty="0" smtClean="0"/>
              <a:t>Base</a:t>
            </a:r>
            <a:r>
              <a:rPr lang="en-US" baseline="0" dirty="0" smtClean="0"/>
              <a:t> Layer: Natural Earth </a:t>
            </a:r>
          </a:p>
          <a:p>
            <a:endParaRPr lang="en-US" baseline="0" dirty="0" smtClean="0"/>
          </a:p>
          <a:p>
            <a:r>
              <a:rPr lang="en-US" baseline="0" dirty="0" smtClean="0"/>
              <a:t>Image Credit: https://</a:t>
            </a:r>
            <a:r>
              <a:rPr lang="en-US" baseline="0" dirty="0" err="1" smtClean="0"/>
              <a:t>en.wikipedia.org/wiki/File:Location_Malawi_AU_Africa.svg</a:t>
            </a:r>
            <a:endParaRPr lang="en-US" baseline="0" dirty="0" smtClean="0"/>
          </a:p>
          <a:p>
            <a:endParaRPr lang="en-US" baseline="0" dirty="0" smtClean="0"/>
          </a:p>
          <a:p>
            <a:pPr lvl="1"/>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solidFill>
                  <a:schemeClr val="bg1">
                    <a:lumMod val="65000"/>
                  </a:schemeClr>
                </a:solidFill>
              </a:rPr>
              <a:t>http://www.unpei.org/sites/default/files/e_library_documents/Malawi_Policy_Brief_Water_Resources_MSEOR.pdf</a:t>
            </a: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65000"/>
                  </a:schemeClr>
                </a:solidFill>
              </a:rPr>
              <a:t>http://</a:t>
            </a:r>
            <a:r>
              <a:rPr lang="en-US" sz="1200" dirty="0" err="1" smtClean="0">
                <a:solidFill>
                  <a:schemeClr val="bg1">
                    <a:lumMod val="65000"/>
                  </a:schemeClr>
                </a:solidFill>
              </a:rPr>
              <a:t>data.worldbank.org/indicator/NY.GDP.PCAP.PP.CD?order</a:t>
            </a:r>
            <a:r>
              <a:rPr lang="en-US" sz="1200" dirty="0" smtClean="0">
                <a:solidFill>
                  <a:schemeClr val="bg1">
                    <a:lumMod val="65000"/>
                  </a:schemeClr>
                </a:solidFill>
              </a:rPr>
              <a:t>=wbapi_data_value_2013+wbapi_data_value+wbapi_data_value-last&amp;sort=</a:t>
            </a:r>
            <a:r>
              <a:rPr lang="en-US" sz="1200" dirty="0" err="1" smtClean="0">
                <a:solidFill>
                  <a:schemeClr val="bg1">
                    <a:lumMod val="65000"/>
                  </a:schemeClr>
                </a:solidFill>
              </a:rPr>
              <a:t>desc</a:t>
            </a:r>
            <a:endParaRPr lang="en-US" sz="1200" dirty="0" smtClean="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394953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analysis revealed that the relationship between soil moisture, rainfall and flooding  is similar for the 2 regions which included </a:t>
            </a:r>
            <a:r>
              <a:rPr lang="en-US" dirty="0" err="1" smtClean="0"/>
              <a:t>riverine</a:t>
            </a:r>
            <a:r>
              <a:rPr lang="en-US" dirty="0" smtClean="0"/>
              <a:t> floods. However, within the region where flash floods occurred, soil moisture was elevated at an earlier date for a longer period of time. This may be indicative of the soil moisture in this area being at or near saturation for a longer period of time, which may be a sign of increased risk of flash floods.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 Layer: </a:t>
            </a:r>
            <a:r>
              <a:rPr lang="en-US" dirty="0" err="1" smtClean="0"/>
              <a:t>ArcMap</a:t>
            </a:r>
            <a:r>
              <a:rPr lang="en-US" dirty="0" smtClean="0"/>
              <a:t> Imagery</a:t>
            </a:r>
            <a:r>
              <a:rPr lang="en-US" baseline="0" dirty="0" smtClean="0"/>
              <a:t>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16_ AK: It is expected that the results of this study will increase the ability to monitor different types of flood events, directly benefitting organizations involved with disaster relief efforts in Malawi; and potentially allowing for a faster response and better allocation of emergency flood relief efforts.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17_ AK: The next steps after this project include developing an early warning system for flash floods, with the goal of identifying areas of increased flash flood risk, exploring the thresholds related to this risk, and linking these directly to emergency preparedness actions.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Image credit: https://www.flickr.com/photos/unitednationsdevelopmentprogramme/16194370068/in/album-72157650093828759/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Malawi has both a high vulnerability and high risk of natural hazards, leading to a high risk for disasters.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The pictures show left- a flood, middle- a hand drawn map showing a synoptic weather map with an ITCZ location which leads to heavy rain and right- poor construction of homes and poor location of homes increases vulnerability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endParaRPr lang="en-US" dirty="0" smtClean="0"/>
          </a:p>
          <a:p>
            <a:r>
              <a:rPr lang="en-US" dirty="0" smtClean="0"/>
              <a:t>A region with sparse climatic and environmental data</a:t>
            </a:r>
          </a:p>
          <a:p>
            <a:pPr lvl="1"/>
            <a:r>
              <a:rPr lang="en-US" dirty="0" smtClean="0"/>
              <a:t>Prone to flooding (occasionally leading to a national disaster)</a:t>
            </a:r>
          </a:p>
          <a:p>
            <a:endParaRPr lang="en-US" dirty="0" smtClean="0"/>
          </a:p>
          <a:p>
            <a:r>
              <a:rPr lang="en-US" dirty="0" smtClean="0"/>
              <a:t>Needs reliable time series of climatic and environmental data to analyze flood impact </a:t>
            </a:r>
          </a:p>
          <a:p>
            <a:pPr lvl="1"/>
            <a:r>
              <a:rPr lang="en-US" dirty="0" smtClean="0"/>
              <a:t>Temporally and spatially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315148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January 2015, Malawi experienced a series of flood events that led to the displacement of over 200,000 residents, and left hundreds dead or missing. The Malawi floods were complex, consisting of both flash floods and </a:t>
            </a:r>
            <a:r>
              <a:rPr lang="en-US" dirty="0" err="1" smtClean="0"/>
              <a:t>riverine</a:t>
            </a:r>
            <a:r>
              <a:rPr lang="en-US" dirty="0" smtClean="0"/>
              <a:t> floods. This added difficulty to forecasting and monitoring efforts and subsequently, preparedness and response efforts. </a:t>
            </a:r>
          </a:p>
          <a:p>
            <a:endParaRPr lang="en-US" dirty="0" smtClean="0"/>
          </a:p>
          <a:p>
            <a:r>
              <a:rPr lang="en-US" dirty="0" smtClean="0"/>
              <a:t>Image: https://www.flickr.com/photos/unitednationsdevelopmentprogramme/16356020316/in/album-72157650093828759/</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210038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r>
              <a:rPr lang="en-US" dirty="0" smtClean="0"/>
              <a:t>This project builds on the previous</a:t>
            </a:r>
            <a:r>
              <a:rPr lang="en-US" baseline="0" dirty="0" smtClean="0"/>
              <a:t> term’s Project comparing techniques of inundation detection for January 2015 floods using NASA earth </a:t>
            </a:r>
            <a:r>
              <a:rPr lang="en-US" baseline="0" dirty="0" err="1" smtClean="0"/>
              <a:t>observations</a:t>
            </a:r>
            <a:r>
              <a:rPr lang="en-US" sz="1200" kern="1200" dirty="0" err="1" smtClean="0">
                <a:solidFill>
                  <a:schemeClr val="tx1"/>
                </a:solidFill>
                <a:latin typeface="+mn-lt"/>
                <a:ea typeface="+mn-ea"/>
                <a:cs typeface="+mn-cs"/>
              </a:rPr>
              <a:t>A</a:t>
            </a:r>
            <a:r>
              <a:rPr lang="en-US" sz="1200" kern="1200" dirty="0" smtClean="0">
                <a:solidFill>
                  <a:schemeClr val="tx1"/>
                </a:solidFill>
                <a:latin typeface="+mn-lt"/>
                <a:ea typeface="+mn-ea"/>
                <a:cs typeface="+mn-cs"/>
              </a:rPr>
              <a:t> previous study of several inundation products provided insight into potential disparities between spatial distribution of flood signals relative to the specific type of flood.</a:t>
            </a:r>
          </a:p>
          <a:p>
            <a:pPr lvl="1"/>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current project builds on this analysis of various EO flood detection products and incorporates specific flood definitions to better identify and evaluate flash floods versus </a:t>
            </a:r>
            <a:r>
              <a:rPr lang="en-US" sz="1200" kern="1200" dirty="0" err="1" smtClean="0">
                <a:solidFill>
                  <a:schemeClr val="tx1"/>
                </a:solidFill>
                <a:latin typeface="+mn-lt"/>
                <a:ea typeface="+mn-ea"/>
                <a:cs typeface="+mn-cs"/>
              </a:rPr>
              <a:t>riverine</a:t>
            </a:r>
            <a:r>
              <a:rPr lang="en-US" sz="1200" kern="1200" dirty="0" smtClean="0">
                <a:solidFill>
                  <a:schemeClr val="tx1"/>
                </a:solidFill>
                <a:latin typeface="+mn-lt"/>
                <a:ea typeface="+mn-ea"/>
                <a:cs typeface="+mn-cs"/>
              </a:rPr>
              <a:t> floods. These definitions will then be incorporated into a comprehensive framework to better monitor and forecast flash flood events in vulnerable areas. By incorporating flash floods into the analysis, this project aims to further assist our project partners, as well as other humanitarian agencies, to better monitor the spatial extent of different flood events and further improve disaster relief response. </a:t>
            </a:r>
            <a:endParaRPr lang="en-US" baseline="0" dirty="0" smtClean="0"/>
          </a:p>
          <a:p>
            <a:pPr lvl="1"/>
            <a:endParaRPr lang="en-US" dirty="0" smtClean="0"/>
          </a:p>
          <a:p>
            <a:pPr lvl="1"/>
            <a:endParaRPr lang="en-US" dirty="0" smtClean="0"/>
          </a:p>
          <a:p>
            <a:pPr lvl="1"/>
            <a:r>
              <a:rPr lang="en-US" dirty="0" smtClean="0"/>
              <a:t>_________</a:t>
            </a:r>
          </a:p>
          <a:p>
            <a:pPr lvl="1"/>
            <a:endParaRPr lang="en-US" dirty="0" smtClean="0"/>
          </a:p>
          <a:p>
            <a:pPr lvl="1"/>
            <a:r>
              <a:rPr lang="en-US" dirty="0" smtClean="0"/>
              <a:t>The Malawi Spatial Data Platform</a:t>
            </a:r>
          </a:p>
          <a:p>
            <a:pPr lvl="2"/>
            <a:r>
              <a:rPr lang="en-US" dirty="0" err="1" smtClean="0"/>
              <a:t>TerraSAR</a:t>
            </a:r>
            <a:r>
              <a:rPr lang="en-US" dirty="0" smtClean="0"/>
              <a:t>-X, RADARSAT &amp; RADARSAT-2</a:t>
            </a:r>
          </a:p>
          <a:p>
            <a:pPr lvl="2"/>
            <a:endParaRPr lang="en-US" dirty="0" smtClean="0"/>
          </a:p>
          <a:p>
            <a:pPr lvl="1"/>
            <a:r>
              <a:rPr lang="en-US" dirty="0" smtClean="0"/>
              <a:t>The Dartmouth Flood Observatory website</a:t>
            </a:r>
          </a:p>
          <a:p>
            <a:pPr lvl="2"/>
            <a:r>
              <a:rPr lang="en-US" dirty="0" smtClean="0"/>
              <a:t>DFO</a:t>
            </a:r>
          </a:p>
          <a:p>
            <a:pPr lvl="2"/>
            <a:endParaRPr lang="en-US" dirty="0" smtClean="0"/>
          </a:p>
          <a:p>
            <a:pPr lvl="1"/>
            <a:r>
              <a:rPr lang="en-US" dirty="0" smtClean="0"/>
              <a:t>NASA Goddard’s Office of Applied Science’s NRT Global Flood Mapping website</a:t>
            </a:r>
          </a:p>
          <a:p>
            <a:pPr lvl="2"/>
            <a:r>
              <a:rPr lang="en-US" dirty="0" smtClean="0"/>
              <a:t>NRT-GFM</a:t>
            </a:r>
          </a:p>
          <a:p>
            <a:pPr lvl="2"/>
            <a:endParaRPr lang="en-US" dirty="0" smtClean="0"/>
          </a:p>
          <a:p>
            <a:pPr lvl="1"/>
            <a:r>
              <a:rPr lang="en-US" dirty="0" smtClean="0"/>
              <a:t>University of Maryland’s Global Flood Monitoring System website </a:t>
            </a:r>
          </a:p>
          <a:p>
            <a:pPr lvl="2"/>
            <a:r>
              <a:rPr lang="en-US" dirty="0" smtClean="0"/>
              <a:t>GFMS-FD &amp; GFMS-I </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All flood detection products were then added into QGIS for processing and visualization</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t>
            </a:r>
          </a:p>
          <a:p>
            <a:pPr lvl="2"/>
            <a:endParaRPr lang="en-US" sz="1200" kern="1200" dirty="0" smtClean="0">
              <a:solidFill>
                <a:schemeClr val="tx1"/>
              </a:solidFill>
              <a:effectLst/>
              <a:latin typeface="+mn-lt"/>
              <a:ea typeface="+mn-ea"/>
              <a:cs typeface="+mn-cs"/>
            </a:endParaRPr>
          </a:p>
          <a:p>
            <a:pPr lvl="1"/>
            <a:r>
              <a:rPr lang="en-US" dirty="0" smtClean="0"/>
              <a:t>Analysis of product comparison</a:t>
            </a:r>
          </a:p>
          <a:p>
            <a:pPr lvl="1"/>
            <a:endParaRPr lang="en-US" dirty="0" smtClean="0"/>
          </a:p>
          <a:p>
            <a:pPr lvl="1"/>
            <a:r>
              <a:rPr lang="en-US" dirty="0" smtClean="0"/>
              <a:t>Qualitative spatial analysis of relationship between shelters and inundation products</a:t>
            </a:r>
          </a:p>
          <a:p>
            <a:pPr lvl="1"/>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visual comparison across all flood detection products, it was apparent that spatial coverage and accuracy differ approximately north of </a:t>
            </a:r>
            <a:r>
              <a:rPr lang="en-US" sz="1200" kern="1200" dirty="0" err="1" smtClean="0">
                <a:solidFill>
                  <a:schemeClr val="tx1"/>
                </a:solidFill>
                <a:effectLst/>
                <a:latin typeface="+mn-lt"/>
                <a:ea typeface="+mn-ea"/>
                <a:cs typeface="+mn-cs"/>
              </a:rPr>
              <a:t>Chikwawa</a:t>
            </a:r>
            <a:r>
              <a:rPr lang="en-US" sz="1200" kern="1200" dirty="0" smtClean="0">
                <a:solidFill>
                  <a:schemeClr val="tx1"/>
                </a:solidFill>
                <a:effectLst/>
                <a:latin typeface="+mn-lt"/>
                <a:ea typeface="+mn-ea"/>
                <a:cs typeface="+mn-cs"/>
              </a:rPr>
              <a:t> district and south of it. Hence, a black horizontal line was drawn to help analyze results. Above the line are areas prone to flash floods, and below the line areas are susceptible to </a:t>
            </a:r>
            <a:r>
              <a:rPr lang="en-US" sz="1200" kern="1200" dirty="0" err="1" smtClean="0">
                <a:solidFill>
                  <a:schemeClr val="tx1"/>
                </a:solidFill>
                <a:effectLst/>
                <a:latin typeface="+mn-lt"/>
                <a:ea typeface="+mn-ea"/>
                <a:cs typeface="+mn-cs"/>
              </a:rPr>
              <a:t>riverine</a:t>
            </a:r>
            <a:r>
              <a:rPr lang="en-US" sz="1200" kern="1200" dirty="0" smtClean="0">
                <a:solidFill>
                  <a:schemeClr val="tx1"/>
                </a:solidFill>
                <a:effectLst/>
                <a:latin typeface="+mn-lt"/>
                <a:ea typeface="+mn-ea"/>
                <a:cs typeface="+mn-cs"/>
              </a:rPr>
              <a:t> floods.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As shelters are usually located in close spatial proximity to inundated communities (usually within 10 km), we assume that inundation signals nearby shelters are valid. Further quantitative analysis will be completed in the next term</a:t>
            </a:r>
          </a:p>
          <a:p>
            <a:endParaRPr lang="en-US" dirty="0" smtClean="0"/>
          </a:p>
          <a:p>
            <a:pPr lvl="2"/>
            <a:r>
              <a:rPr lang="en-US" dirty="0" smtClean="0"/>
              <a:t>-----------</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31389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Newly</a:t>
            </a:r>
            <a:r>
              <a:rPr lang="en-US" baseline="0" dirty="0" smtClean="0"/>
              <a:t> provided ground truth from our project partners allowed us to validate the previous term’s results. The </a:t>
            </a:r>
            <a:r>
              <a:rPr lang="en-US" baseline="0" dirty="0" err="1" smtClean="0"/>
              <a:t>nex</a:t>
            </a:r>
            <a:endParaRPr lang="en-US" baseline="0" dirty="0" smtClean="0"/>
          </a:p>
          <a:p>
            <a:endParaRPr lang="en-US" baseline="0" dirty="0" smtClean="0"/>
          </a:p>
          <a:p>
            <a:r>
              <a:rPr lang="en-US" baseline="0" dirty="0" smtClean="0"/>
              <a:t>The objective for this project is to build on the previous term’s results by incorporating new data provided by project partners, and use NASA EOS to produce a framework for analyzing flood detection skill relative to flash floods. </a:t>
            </a:r>
          </a:p>
          <a:p>
            <a:endParaRPr lang="en-US" baseline="0" dirty="0" smtClean="0"/>
          </a:p>
          <a:p>
            <a:endParaRPr lang="en-US" baseline="0" dirty="0" smtClean="0"/>
          </a:p>
          <a:p>
            <a:endParaRPr lang="en-US" baseline="0" dirty="0" smtClean="0"/>
          </a:p>
          <a:p>
            <a:endParaRPr lang="en-US" baseline="0" dirty="0" smtClean="0"/>
          </a:p>
          <a:p>
            <a:r>
              <a:rPr lang="en-US" baseline="0" dirty="0" smtClean="0"/>
              <a:t>Image Credit: https://www.flickr.com/photos/unitednationsdevelopmentprogramme/16194370778/in/album-72157650093828759/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302237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The </a:t>
            </a:r>
            <a:r>
              <a:rPr lang="en-US" dirty="0" err="1" smtClean="0"/>
              <a:t>EOs</a:t>
            </a:r>
            <a:r>
              <a:rPr lang="en-US" baseline="0" dirty="0" smtClean="0"/>
              <a:t> utilized in the project included:</a:t>
            </a:r>
            <a:endParaRPr lang="en-US" dirty="0" smtClean="0"/>
          </a:p>
          <a:p>
            <a:pPr lvl="1"/>
            <a:endParaRPr lang="en-US" dirty="0" smtClean="0"/>
          </a:p>
          <a:p>
            <a:pPr lvl="1"/>
            <a:endParaRPr lang="en-US" dirty="0" smtClean="0"/>
          </a:p>
          <a:p>
            <a:pPr lvl="1"/>
            <a:r>
              <a:rPr lang="en-US" dirty="0" smtClean="0"/>
              <a:t>MODIS sensor aboard Terra and Aqua satellites</a:t>
            </a:r>
          </a:p>
          <a:p>
            <a:pPr lvl="2"/>
            <a:r>
              <a:rPr lang="en-US" dirty="0" smtClean="0"/>
              <a:t>DFO (Dartmouth</a:t>
            </a:r>
            <a:r>
              <a:rPr lang="en-US" baseline="0" dirty="0" smtClean="0"/>
              <a:t> Flood Observatory Flood Detection Product) </a:t>
            </a:r>
            <a:r>
              <a:rPr lang="en-US" dirty="0" smtClean="0"/>
              <a:t>&amp; NRT-GFM (NASA Goddard’s Office</a:t>
            </a:r>
            <a:r>
              <a:rPr lang="en-US" baseline="0" dirty="0" smtClean="0"/>
              <a:t> of Applied Science’s NRT Global Flood Mapping product)</a:t>
            </a:r>
            <a:endParaRPr lang="en-US" dirty="0" smtClean="0"/>
          </a:p>
          <a:p>
            <a:pPr marL="914400" lvl="2" indent="0">
              <a:buNone/>
            </a:pPr>
            <a:endParaRPr lang="en-US" dirty="0" smtClean="0"/>
          </a:p>
          <a:p>
            <a:pPr lvl="1"/>
            <a:r>
              <a:rPr lang="en-US" dirty="0" smtClean="0"/>
              <a:t>TRMM, Aqua (AMSR-E &amp; AMSU-A), &amp; Defense Meteorological Satellite Program satellites </a:t>
            </a:r>
          </a:p>
          <a:p>
            <a:pPr lvl="2"/>
            <a:r>
              <a:rPr lang="en-US" dirty="0" smtClean="0"/>
              <a:t>GFMS-FD &amp; GFMS-I (Global Flood Monitoring System’s Flood Detection and Inundation product))</a:t>
            </a:r>
          </a:p>
          <a:p>
            <a:endParaRPr lang="en-US" dirty="0" smtClean="0"/>
          </a:p>
          <a:p>
            <a:pPr lvl="1"/>
            <a:r>
              <a:rPr lang="en-US" dirty="0" smtClean="0"/>
              <a:t>Synthetic Aperture Radar (SAR)</a:t>
            </a:r>
          </a:p>
          <a:p>
            <a:pPr lvl="2"/>
            <a:r>
              <a:rPr lang="en-US" dirty="0" err="1" smtClean="0"/>
              <a:t>TerraSAR</a:t>
            </a:r>
            <a:r>
              <a:rPr lang="en-US" dirty="0" smtClean="0"/>
              <a:t>-X (Germany), </a:t>
            </a:r>
          </a:p>
          <a:p>
            <a:pPr lvl="2"/>
            <a:r>
              <a:rPr lang="en-US" dirty="0" smtClean="0"/>
              <a:t>RADARSAT (Canada) &amp;</a:t>
            </a:r>
          </a:p>
          <a:p>
            <a:pPr lvl="2"/>
            <a:r>
              <a:rPr lang="en-US" dirty="0" smtClean="0"/>
              <a:t> RADARSAT-2 (Canada)</a:t>
            </a:r>
          </a:p>
          <a:p>
            <a:pPr lvl="2"/>
            <a:endParaRPr lang="en-US" dirty="0" smtClean="0"/>
          </a:p>
          <a:p>
            <a:pPr lvl="2"/>
            <a:r>
              <a:rPr lang="en-US" dirty="0" smtClean="0"/>
              <a:t>https://</a:t>
            </a:r>
            <a:r>
              <a:rPr lang="en-US" dirty="0" err="1" smtClean="0"/>
              <a:t>nwpsaf.eu/monitoring/scatter/ascat.html</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17464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Layer: Natural Earth </a:t>
            </a:r>
          </a:p>
          <a:p>
            <a:endParaRPr lang="en-US" dirty="0" smtClean="0"/>
          </a:p>
          <a:p>
            <a:endParaRPr lang="en-US" dirty="0" smtClean="0"/>
          </a:p>
          <a:p>
            <a:r>
              <a:rPr lang="en-US" dirty="0" smtClean="0"/>
              <a:t>The</a:t>
            </a:r>
            <a:r>
              <a:rPr lang="en-US" baseline="0" dirty="0" smtClean="0"/>
              <a:t> ground truth provided by Red Cross Red Crescent included the Lat/Long coordinate of each shelter site, along with the location of the village the majority of the displaced residents came from.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val="209211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Base Layer: </a:t>
            </a:r>
            <a:r>
              <a:rPr lang="en-US" dirty="0" err="1" smtClean="0"/>
              <a:t>OpenStreet</a:t>
            </a:r>
            <a:r>
              <a:rPr lang="en-US" baseline="0" dirty="0" smtClean="0"/>
              <a:t> Map </a:t>
            </a:r>
          </a:p>
          <a:p>
            <a:endParaRPr lang="en-US" baseline="0" dirty="0" smtClean="0"/>
          </a:p>
          <a:p>
            <a:r>
              <a:rPr lang="en-US" baseline="0" dirty="0" smtClean="0"/>
              <a:t>For each flood detection product used last term, the high resolution ground truth data allowed us to further explore the spatial extent of the flooding picked up by previous sensors at a more precise level.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example shows the DFO flood product reprocessed with ground truth data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val="129351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7/22/15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gif"/><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237839"/>
            <a:ext cx="7772400" cy="2432304"/>
          </a:xfrm>
        </p:spPr>
        <p:txBody>
          <a:bodyPr/>
          <a:lstStyle/>
          <a:p>
            <a:r>
              <a:rPr lang="en-US" dirty="0" smtClean="0"/>
              <a:t>Malawi Disasters II</a:t>
            </a:r>
            <a:endParaRPr lang="en-US" dirty="0"/>
          </a:p>
        </p:txBody>
      </p:sp>
      <p:sp>
        <p:nvSpPr>
          <p:cNvPr id="9" name="Text Placeholder 8"/>
          <p:cNvSpPr>
            <a:spLocks noGrp="1"/>
          </p:cNvSpPr>
          <p:nvPr>
            <p:ph type="body" sz="quarter" idx="17"/>
          </p:nvPr>
        </p:nvSpPr>
        <p:spPr>
          <a:xfrm>
            <a:off x="1143000" y="3925956"/>
            <a:ext cx="6858000" cy="1006231"/>
          </a:xfrm>
        </p:spPr>
        <p:txBody>
          <a:bodyPr>
            <a:normAutofit fontScale="92500" lnSpcReduction="20000"/>
          </a:bodyPr>
          <a:lstStyle/>
          <a:p>
            <a:r>
              <a:rPr lang="en-US" dirty="0" smtClean="0"/>
              <a:t>Applications of Flood Definitions and NASA Earth Observations to Create a Flood Forecasting Methodology </a:t>
            </a:r>
          </a:p>
          <a:p>
            <a:endParaRPr lang="en-US" dirty="0"/>
          </a:p>
        </p:txBody>
      </p:sp>
      <p:sp>
        <p:nvSpPr>
          <p:cNvPr id="6" name="Text Placeholder 5"/>
          <p:cNvSpPr>
            <a:spLocks noGrp="1"/>
          </p:cNvSpPr>
          <p:nvPr>
            <p:ph type="body" sz="quarter" idx="11"/>
          </p:nvPr>
        </p:nvSpPr>
        <p:spPr>
          <a:xfrm>
            <a:off x="2720566" y="5358384"/>
            <a:ext cx="3930727" cy="369332"/>
          </a:xfrm>
        </p:spPr>
        <p:txBody>
          <a:bodyPr>
            <a:normAutofit fontScale="92500"/>
          </a:bodyPr>
          <a:lstStyle/>
          <a:p>
            <a:pPr algn="ctr"/>
            <a:r>
              <a:rPr lang="en-US" dirty="0">
                <a:solidFill>
                  <a:srgbClr val="A6A6A6"/>
                </a:solidFill>
              </a:rPr>
              <a:t>Andrew Kruczkiewicz (Project Lead</a:t>
            </a:r>
            <a:r>
              <a:rPr lang="en-US" dirty="0" smtClean="0">
                <a:solidFill>
                  <a:srgbClr val="A6A6A6"/>
                </a:solidFill>
              </a:rPr>
              <a:t>)</a:t>
            </a:r>
            <a:endParaRPr lang="en-US" dirty="0">
              <a:solidFill>
                <a:srgbClr val="A6A6A6"/>
              </a:solidFill>
            </a:endParaRPr>
          </a:p>
        </p:txBody>
      </p:sp>
      <p:sp>
        <p:nvSpPr>
          <p:cNvPr id="7" name="Text Placeholder 6"/>
          <p:cNvSpPr>
            <a:spLocks noGrp="1"/>
          </p:cNvSpPr>
          <p:nvPr>
            <p:ph type="body" sz="quarter" idx="12"/>
          </p:nvPr>
        </p:nvSpPr>
        <p:spPr>
          <a:xfrm>
            <a:off x="3352218" y="5751576"/>
            <a:ext cx="3182112" cy="369332"/>
          </a:xfrm>
        </p:spPr>
        <p:txBody>
          <a:bodyPr/>
          <a:lstStyle/>
          <a:p>
            <a:pPr algn="ctr"/>
            <a:r>
              <a:rPr lang="en-US" dirty="0"/>
              <a:t>Helen </a:t>
            </a:r>
            <a:r>
              <a:rPr lang="en-US" dirty="0" smtClean="0"/>
              <a:t>Cen</a:t>
            </a:r>
            <a:endParaRPr lang="en-US" dirty="0"/>
          </a:p>
        </p:txBody>
      </p:sp>
      <p:sp>
        <p:nvSpPr>
          <p:cNvPr id="8" name="Text Placeholder 7"/>
          <p:cNvSpPr>
            <a:spLocks noGrp="1"/>
          </p:cNvSpPr>
          <p:nvPr>
            <p:ph type="body" sz="quarter" idx="13"/>
          </p:nvPr>
        </p:nvSpPr>
        <p:spPr>
          <a:xfrm>
            <a:off x="3352218" y="6153912"/>
            <a:ext cx="3182112" cy="369332"/>
          </a:xfrm>
        </p:spPr>
        <p:txBody>
          <a:bodyPr/>
          <a:lstStyle/>
          <a:p>
            <a:pPr algn="ctr"/>
            <a:r>
              <a:rPr lang="en-US" dirty="0"/>
              <a:t>Brigitte </a:t>
            </a:r>
            <a:r>
              <a:rPr lang="en-US" dirty="0" smtClean="0"/>
              <a:t>Moneymaker</a:t>
            </a:r>
            <a:endParaRPr lang="en-US" dirty="0"/>
          </a:p>
        </p:txBody>
      </p:sp>
    </p:spTree>
    <p:extLst>
      <p:ext uri="{BB962C8B-B14F-4D97-AF65-F5344CB8AC3E}">
        <p14:creationId xmlns:p14="http://schemas.microsoft.com/office/powerpoint/2010/main" val="439712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a:xfrm>
            <a:off x="951019" y="330993"/>
            <a:ext cx="7982712" cy="704088"/>
          </a:xfrm>
        </p:spPr>
        <p:txBody>
          <a:bodyPr/>
          <a:lstStyle/>
          <a:p>
            <a:r>
              <a:rPr lang="en-US" dirty="0" smtClean="0"/>
              <a:t>Project Methodology: Step 2</a:t>
            </a:r>
            <a:endParaRPr lang="en-US" dirty="0"/>
          </a:p>
        </p:txBody>
      </p:sp>
      <p:sp>
        <p:nvSpPr>
          <p:cNvPr id="27" name="Text Placeholder 14"/>
          <p:cNvSpPr>
            <a:spLocks noGrp="1"/>
          </p:cNvSpPr>
          <p:nvPr>
            <p:ph type="body" sz="quarter" idx="11"/>
          </p:nvPr>
        </p:nvSpPr>
        <p:spPr>
          <a:xfrm>
            <a:off x="3569169" y="5224378"/>
            <a:ext cx="5381897" cy="3948180"/>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Collect and analyze soil moisture and precipitation products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pic>
        <p:nvPicPr>
          <p:cNvPr id="28" name="Picture 27" descr="Screen Shot 2015-07-15 at 2.16.19 PM.png"/>
          <p:cNvPicPr>
            <a:picLocks noChangeAspect="1"/>
          </p:cNvPicPr>
          <p:nvPr/>
        </p:nvPicPr>
        <p:blipFill>
          <a:blip r:embed="rId3"/>
          <a:stretch>
            <a:fillRect/>
          </a:stretch>
        </p:blipFill>
        <p:spPr>
          <a:xfrm>
            <a:off x="554318" y="996649"/>
            <a:ext cx="2757614" cy="5269327"/>
          </a:xfrm>
          <a:prstGeom prst="rect">
            <a:avLst/>
          </a:prstGeom>
        </p:spPr>
      </p:pic>
      <p:pic>
        <p:nvPicPr>
          <p:cNvPr id="29" name="Picture 28" descr="Screen Shot 2015-07-15 at 2.17.09 PM.png"/>
          <p:cNvPicPr>
            <a:picLocks noChangeAspect="1"/>
          </p:cNvPicPr>
          <p:nvPr/>
        </p:nvPicPr>
        <p:blipFill>
          <a:blip r:embed="rId4"/>
          <a:stretch>
            <a:fillRect/>
          </a:stretch>
        </p:blipFill>
        <p:spPr>
          <a:xfrm>
            <a:off x="4583971" y="1075202"/>
            <a:ext cx="3502938" cy="3922303"/>
          </a:xfrm>
          <a:prstGeom prst="rect">
            <a:avLst/>
          </a:prstGeom>
        </p:spPr>
      </p:pic>
      <p:sp>
        <p:nvSpPr>
          <p:cNvPr id="30" name="Rectangle 29"/>
          <p:cNvSpPr/>
          <p:nvPr/>
        </p:nvSpPr>
        <p:spPr>
          <a:xfrm>
            <a:off x="1864970" y="4806427"/>
            <a:ext cx="1270111" cy="136637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rot="5400000" flipH="1" flipV="1">
            <a:off x="3223608" y="4010624"/>
            <a:ext cx="1382450" cy="1237957"/>
          </a:xfrm>
          <a:prstGeom prst="straightConnector1">
            <a:avLst/>
          </a:prstGeom>
          <a:ln w="25400">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a:xfrm>
            <a:off x="707246" y="267081"/>
            <a:ext cx="6774382" cy="657000"/>
          </a:xfrm>
        </p:spPr>
        <p:txBody>
          <a:bodyPr/>
          <a:lstStyle/>
          <a:p>
            <a:r>
              <a:rPr lang="en-US" sz="4800" dirty="0" smtClean="0"/>
              <a:t>Precipitation Data </a:t>
            </a:r>
            <a:endParaRPr lang="en-US" sz="4800"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82" y="1314602"/>
            <a:ext cx="2475970" cy="4393803"/>
          </a:xfrm>
          <a:prstGeom prst="rect">
            <a:avLst/>
          </a:prstGeom>
          <a:ln>
            <a:solidFill>
              <a:schemeClr val="accent1"/>
            </a:solidFill>
          </a:ln>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197" y="1344712"/>
            <a:ext cx="2496518" cy="4377274"/>
          </a:xfrm>
          <a:prstGeom prst="rect">
            <a:avLst/>
          </a:prstGeom>
          <a:ln>
            <a:solidFill>
              <a:schemeClr val="accent1"/>
            </a:solidFill>
          </a:ln>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3519" y="1328633"/>
            <a:ext cx="2480960" cy="4364592"/>
          </a:xfrm>
          <a:prstGeom prst="rect">
            <a:avLst/>
          </a:prstGeom>
          <a:ln>
            <a:solidFill>
              <a:schemeClr val="accent1"/>
            </a:solidFill>
          </a:ln>
        </p:spPr>
      </p:pic>
      <p:sp>
        <p:nvSpPr>
          <p:cNvPr id="28" name="Text Placeholder 13"/>
          <p:cNvSpPr>
            <a:spLocks noGrp="1"/>
          </p:cNvSpPr>
          <p:nvPr>
            <p:ph type="body" sz="quarter" idx="11"/>
          </p:nvPr>
        </p:nvSpPr>
        <p:spPr>
          <a:xfrm>
            <a:off x="2706859" y="4896490"/>
            <a:ext cx="3560314" cy="2004034"/>
          </a:xfrm>
        </p:spPr>
        <p:txBody>
          <a:bodyPr>
            <a:normAutofit/>
          </a:bodyPr>
          <a:lstStyle/>
          <a:p>
            <a:pPr algn="ctr"/>
            <a:r>
              <a:rPr lang="en-US" sz="2400" dirty="0" smtClean="0"/>
              <a:t> </a:t>
            </a:r>
          </a:p>
          <a:p>
            <a:pPr algn="ctr"/>
            <a:endParaRPr lang="en-US" sz="2400" dirty="0" smtClean="0"/>
          </a:p>
          <a:p>
            <a:pPr algn="ctr"/>
            <a:r>
              <a:rPr lang="en-US" sz="2400" dirty="0" smtClean="0"/>
              <a:t>IFRC 6-day Extreme Forecast  </a:t>
            </a:r>
            <a:endParaRPr lang="en-US" sz="2400" dirty="0"/>
          </a:p>
        </p:txBody>
      </p:sp>
      <p:sp>
        <p:nvSpPr>
          <p:cNvPr id="29" name="Rectangle 28"/>
          <p:cNvSpPr/>
          <p:nvPr/>
        </p:nvSpPr>
        <p:spPr>
          <a:xfrm>
            <a:off x="890892" y="5883398"/>
            <a:ext cx="1068171" cy="461665"/>
          </a:xfrm>
          <a:prstGeom prst="rect">
            <a:avLst/>
          </a:prstGeom>
        </p:spPr>
        <p:txBody>
          <a:bodyPr wrap="none">
            <a:spAutoFit/>
          </a:bodyPr>
          <a:lstStyle/>
          <a:p>
            <a:r>
              <a:rPr lang="en-US" sz="2400" dirty="0" smtClean="0"/>
              <a:t>TRMM</a:t>
            </a:r>
            <a:endParaRPr lang="en-US" sz="2400" dirty="0"/>
          </a:p>
        </p:txBody>
      </p:sp>
      <p:sp>
        <p:nvSpPr>
          <p:cNvPr id="30" name="Rectangle 29"/>
          <p:cNvSpPr/>
          <p:nvPr/>
        </p:nvSpPr>
        <p:spPr>
          <a:xfrm>
            <a:off x="6621952" y="5882532"/>
            <a:ext cx="1564401" cy="461665"/>
          </a:xfrm>
          <a:prstGeom prst="rect">
            <a:avLst/>
          </a:prstGeom>
        </p:spPr>
        <p:txBody>
          <a:bodyPr wrap="none">
            <a:spAutoFit/>
          </a:bodyPr>
          <a:lstStyle/>
          <a:p>
            <a:r>
              <a:rPr lang="en-US" sz="2400" dirty="0" smtClean="0"/>
              <a:t>CMORPH</a:t>
            </a:r>
          </a:p>
        </p:txBody>
      </p:sp>
      <p:cxnSp>
        <p:nvCxnSpPr>
          <p:cNvPr id="49" name="Straight Connector 48"/>
          <p:cNvCxnSpPr/>
          <p:nvPr/>
        </p:nvCxnSpPr>
        <p:spPr>
          <a:xfrm rot="5400000">
            <a:off x="920694" y="3475991"/>
            <a:ext cx="4058909" cy="18728"/>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980460" y="3511410"/>
            <a:ext cx="4058909" cy="18728"/>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481" y="5559013"/>
            <a:ext cx="9143999" cy="1026668"/>
          </a:xfrm>
        </p:spPr>
        <p:txBody>
          <a:bodyPr>
            <a:normAutofit/>
          </a:bodyPr>
          <a:lstStyle/>
          <a:p>
            <a:r>
              <a:rPr lang="en-US" sz="2400" dirty="0" smtClean="0"/>
              <a:t>Product of the European Space Agency </a:t>
            </a:r>
          </a:p>
          <a:p>
            <a:r>
              <a:rPr lang="en-US" sz="2400" dirty="0" smtClean="0"/>
              <a:t> MetOp-A Satellite ASCAT Sensors </a:t>
            </a:r>
          </a:p>
          <a:p>
            <a:endParaRPr lang="en-US" dirty="0"/>
          </a:p>
        </p:txBody>
      </p:sp>
      <p:sp>
        <p:nvSpPr>
          <p:cNvPr id="17" name="Text Placeholder 16"/>
          <p:cNvSpPr>
            <a:spLocks noGrp="1"/>
          </p:cNvSpPr>
          <p:nvPr>
            <p:ph type="body" sz="quarter" idx="14"/>
          </p:nvPr>
        </p:nvSpPr>
        <p:spPr>
          <a:xfrm>
            <a:off x="2040266" y="245585"/>
            <a:ext cx="4728301" cy="630814"/>
          </a:xfrm>
        </p:spPr>
        <p:txBody>
          <a:bodyPr/>
          <a:lstStyle/>
          <a:p>
            <a:r>
              <a:rPr lang="en-US" dirty="0" smtClean="0"/>
              <a:t>Soil Water Index</a:t>
            </a:r>
          </a:p>
        </p:txBody>
      </p:sp>
      <p:pic>
        <p:nvPicPr>
          <p:cNvPr id="12" name="Picture 11" descr="Screen Shot 2015-07-15 at 2.30.57 PM.png"/>
          <p:cNvPicPr>
            <a:picLocks noChangeAspect="1"/>
          </p:cNvPicPr>
          <p:nvPr/>
        </p:nvPicPr>
        <p:blipFill>
          <a:blip r:embed="rId3"/>
          <a:stretch>
            <a:fillRect/>
          </a:stretch>
        </p:blipFill>
        <p:spPr>
          <a:xfrm>
            <a:off x="6169879" y="1069880"/>
            <a:ext cx="2508250" cy="4893947"/>
          </a:xfrm>
          <a:prstGeom prst="rect">
            <a:avLst/>
          </a:prstGeom>
        </p:spPr>
      </p:pic>
      <p:pic>
        <p:nvPicPr>
          <p:cNvPr id="13" name="Picture 12" descr="metop01.gif"/>
          <p:cNvPicPr>
            <a:picLocks noChangeAspect="1"/>
          </p:cNvPicPr>
          <p:nvPr/>
        </p:nvPicPr>
        <p:blipFill>
          <a:blip r:embed="rId4"/>
          <a:stretch>
            <a:fillRect/>
          </a:stretch>
        </p:blipFill>
        <p:spPr>
          <a:xfrm>
            <a:off x="299692" y="2021099"/>
            <a:ext cx="4349603" cy="2207424"/>
          </a:xfrm>
          <a:prstGeom prst="rect">
            <a:avLst/>
          </a:prstGeom>
        </p:spPr>
      </p:pic>
      <p:sp>
        <p:nvSpPr>
          <p:cNvPr id="14" name="Rectangle 13"/>
          <p:cNvSpPr/>
          <p:nvPr/>
        </p:nvSpPr>
        <p:spPr>
          <a:xfrm>
            <a:off x="547685" y="4308101"/>
            <a:ext cx="2121156" cy="461665"/>
          </a:xfrm>
          <a:prstGeom prst="rect">
            <a:avLst/>
          </a:prstGeom>
        </p:spPr>
        <p:txBody>
          <a:bodyPr wrap="square">
            <a:spAutoFit/>
          </a:bodyPr>
          <a:lstStyle/>
          <a:p>
            <a:r>
              <a:rPr lang="en-US" sz="2400" dirty="0" smtClean="0"/>
              <a:t>MetOp-A</a:t>
            </a:r>
            <a:endParaRPr lang="en-US" sz="2400" dirty="0"/>
          </a:p>
        </p:txBody>
      </p:sp>
      <p:sp>
        <p:nvSpPr>
          <p:cNvPr id="15" name="Right Arrow 14"/>
          <p:cNvSpPr/>
          <p:nvPr/>
        </p:nvSpPr>
        <p:spPr>
          <a:xfrm>
            <a:off x="4726745" y="2909576"/>
            <a:ext cx="980719" cy="691226"/>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a:xfrm>
            <a:off x="1434109" y="194745"/>
            <a:ext cx="7982712" cy="704088"/>
          </a:xfrm>
        </p:spPr>
        <p:txBody>
          <a:bodyPr/>
          <a:lstStyle/>
          <a:p>
            <a:r>
              <a:rPr lang="en-US" sz="3600" dirty="0" smtClean="0"/>
              <a:t>Project Methodology: Step 3</a:t>
            </a:r>
            <a:endParaRPr lang="en-US" sz="3600" dirty="0"/>
          </a:p>
        </p:txBody>
      </p:sp>
      <p:sp>
        <p:nvSpPr>
          <p:cNvPr id="23" name="Rectangle 22"/>
          <p:cNvSpPr/>
          <p:nvPr/>
        </p:nvSpPr>
        <p:spPr>
          <a:xfrm>
            <a:off x="1047714" y="896757"/>
            <a:ext cx="7121167" cy="830997"/>
          </a:xfrm>
          <a:prstGeom prst="rect">
            <a:avLst/>
          </a:prstGeom>
        </p:spPr>
        <p:txBody>
          <a:bodyPr wrap="square">
            <a:spAutoFit/>
          </a:bodyPr>
          <a:lstStyle/>
          <a:p>
            <a:pPr algn="ctr"/>
            <a:r>
              <a:rPr lang="en-US" sz="2400" dirty="0" smtClean="0"/>
              <a:t>Conduct </a:t>
            </a:r>
            <a:r>
              <a:rPr lang="en-US" sz="2400" dirty="0" err="1" smtClean="0"/>
              <a:t>Iso</a:t>
            </a:r>
            <a:r>
              <a:rPr lang="en-US" sz="2400" dirty="0" smtClean="0"/>
              <a:t> Cluster Unsupervised Classification Analysis </a:t>
            </a: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65" t="7844" r="64730" b="6258"/>
          <a:stretch/>
        </p:blipFill>
        <p:spPr>
          <a:xfrm>
            <a:off x="2291876" y="1317404"/>
            <a:ext cx="2748917" cy="4899850"/>
          </a:xfrm>
          <a:prstGeom prst="rect">
            <a:avLst/>
          </a:prstGeom>
          <a:ln>
            <a:noFill/>
          </a:ln>
        </p:spPr>
      </p:pic>
      <p:pic>
        <p:nvPicPr>
          <p:cNvPr id="7" name="Picture 6" descr="Screen Shot 2015-07-15 at 3.13.22 PM.png"/>
          <p:cNvPicPr>
            <a:picLocks noChangeAspect="1"/>
          </p:cNvPicPr>
          <p:nvPr/>
        </p:nvPicPr>
        <p:blipFill>
          <a:blip r:embed="rId4"/>
          <a:stretch>
            <a:fillRect/>
          </a:stretch>
        </p:blipFill>
        <p:spPr>
          <a:xfrm>
            <a:off x="5380843" y="1912074"/>
            <a:ext cx="3504803" cy="4204351"/>
          </a:xfrm>
          <a:prstGeom prst="rect">
            <a:avLst/>
          </a:prstGeom>
        </p:spPr>
      </p:pic>
      <p:pic>
        <p:nvPicPr>
          <p:cNvPr id="10" name="Picture 9" descr="Screen Shot 2015-07-09 at 1.18.55 PM.png"/>
          <p:cNvPicPr>
            <a:picLocks noChangeAspect="1"/>
          </p:cNvPicPr>
          <p:nvPr/>
        </p:nvPicPr>
        <p:blipFill>
          <a:blip r:embed="rId5">
            <a:clrChange>
              <a:clrFrom>
                <a:srgbClr val="FEFEFE"/>
              </a:clrFrom>
              <a:clrTo>
                <a:srgbClr val="FEFEFE">
                  <a:alpha val="0"/>
                </a:srgbClr>
              </a:clrTo>
            </a:clrChange>
          </a:blip>
          <a:stretch>
            <a:fillRect/>
          </a:stretch>
        </p:blipFill>
        <p:spPr>
          <a:xfrm>
            <a:off x="236594" y="1441794"/>
            <a:ext cx="2503907" cy="4840889"/>
          </a:xfrm>
          <a:prstGeom prst="rect">
            <a:avLst/>
          </a:prstGeom>
        </p:spPr>
      </p:pic>
      <p:sp>
        <p:nvSpPr>
          <p:cNvPr id="11" name="Rectangle 10"/>
          <p:cNvSpPr/>
          <p:nvPr/>
        </p:nvSpPr>
        <p:spPr>
          <a:xfrm>
            <a:off x="3399997" y="5700141"/>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02016" y="5167369"/>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0744" y="4668018"/>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24329" y="4578954"/>
            <a:ext cx="357039" cy="461665"/>
          </a:xfrm>
          <a:prstGeom prst="rect">
            <a:avLst/>
          </a:prstGeom>
          <a:noFill/>
        </p:spPr>
        <p:txBody>
          <a:bodyPr wrap="none" rtlCol="0">
            <a:spAutoFit/>
          </a:bodyPr>
          <a:lstStyle/>
          <a:p>
            <a:r>
              <a:rPr lang="en-US" sz="2400" b="1" dirty="0" smtClean="0"/>
              <a:t>1</a:t>
            </a:r>
            <a:endParaRPr lang="en-US" sz="2400" b="1" dirty="0"/>
          </a:p>
        </p:txBody>
      </p:sp>
      <p:sp>
        <p:nvSpPr>
          <p:cNvPr id="25" name="Rectangle 24"/>
          <p:cNvSpPr/>
          <p:nvPr/>
        </p:nvSpPr>
        <p:spPr>
          <a:xfrm>
            <a:off x="3012147" y="5065883"/>
            <a:ext cx="357039" cy="461665"/>
          </a:xfrm>
          <a:prstGeom prst="rect">
            <a:avLst/>
          </a:prstGeom>
        </p:spPr>
        <p:txBody>
          <a:bodyPr wrap="none">
            <a:spAutoFit/>
          </a:bodyPr>
          <a:lstStyle/>
          <a:p>
            <a:r>
              <a:rPr lang="en-US" sz="2400" b="1" dirty="0" smtClean="0"/>
              <a:t>2</a:t>
            </a:r>
            <a:endParaRPr lang="en-US" sz="2400" b="1" dirty="0"/>
          </a:p>
        </p:txBody>
      </p:sp>
      <p:sp>
        <p:nvSpPr>
          <p:cNvPr id="26" name="Rectangle 25"/>
          <p:cNvSpPr/>
          <p:nvPr/>
        </p:nvSpPr>
        <p:spPr>
          <a:xfrm>
            <a:off x="2995438" y="5583941"/>
            <a:ext cx="357039" cy="461665"/>
          </a:xfrm>
          <a:prstGeom prst="rect">
            <a:avLst/>
          </a:prstGeom>
        </p:spPr>
        <p:txBody>
          <a:bodyPr wrap="none">
            <a:spAutoFit/>
          </a:bodyPr>
          <a:lstStyle/>
          <a:p>
            <a:r>
              <a:rPr lang="en-US" sz="2400" b="1" dirty="0" smtClean="0"/>
              <a:t>3</a:t>
            </a:r>
            <a:endParaRPr lang="en-US" sz="2400" b="1" dirty="0"/>
          </a:p>
        </p:txBody>
      </p:sp>
      <p:sp>
        <p:nvSpPr>
          <p:cNvPr id="27" name="Rectangle 26"/>
          <p:cNvSpPr/>
          <p:nvPr/>
        </p:nvSpPr>
        <p:spPr>
          <a:xfrm>
            <a:off x="7857757" y="2709565"/>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28" name="Rectangle 27"/>
          <p:cNvSpPr/>
          <p:nvPr/>
        </p:nvSpPr>
        <p:spPr>
          <a:xfrm>
            <a:off x="6754287" y="2843257"/>
            <a:ext cx="313946" cy="369332"/>
          </a:xfrm>
          <a:prstGeom prst="rect">
            <a:avLst/>
          </a:prstGeom>
        </p:spPr>
        <p:txBody>
          <a:bodyPr wrap="none">
            <a:spAutoFit/>
          </a:bodyPr>
          <a:lstStyle/>
          <a:p>
            <a:r>
              <a:rPr lang="en-US" b="1" dirty="0" smtClean="0">
                <a:solidFill>
                  <a:schemeClr val="bg1"/>
                </a:solidFill>
              </a:rPr>
              <a:t>2</a:t>
            </a:r>
            <a:endParaRPr lang="en-US" b="1" dirty="0">
              <a:solidFill>
                <a:schemeClr val="bg1"/>
              </a:solidFill>
            </a:endParaRPr>
          </a:p>
        </p:txBody>
      </p:sp>
      <p:sp>
        <p:nvSpPr>
          <p:cNvPr id="29" name="Rectangle 28"/>
          <p:cNvSpPr/>
          <p:nvPr/>
        </p:nvSpPr>
        <p:spPr>
          <a:xfrm>
            <a:off x="6837832" y="4447566"/>
            <a:ext cx="313946" cy="369332"/>
          </a:xfrm>
          <a:prstGeom prst="rect">
            <a:avLst/>
          </a:prstGeom>
        </p:spPr>
        <p:txBody>
          <a:bodyPr wrap="none">
            <a:spAutoFit/>
          </a:bodyPr>
          <a:lstStyle/>
          <a:p>
            <a:r>
              <a:rPr lang="en-US" b="1" dirty="0" smtClean="0">
                <a:solidFill>
                  <a:schemeClr val="bg1"/>
                </a:solidFill>
              </a:rPr>
              <a:t>3</a:t>
            </a:r>
            <a:endParaRPr lang="en-US" b="1" dirty="0">
              <a:solidFill>
                <a:schemeClr val="bg1"/>
              </a:solidFill>
            </a:endParaRPr>
          </a:p>
        </p:txBody>
      </p:sp>
      <p:sp>
        <p:nvSpPr>
          <p:cNvPr id="30" name="Rectangle 29"/>
          <p:cNvSpPr/>
          <p:nvPr/>
        </p:nvSpPr>
        <p:spPr>
          <a:xfrm>
            <a:off x="381780" y="6218989"/>
            <a:ext cx="2031025" cy="461665"/>
          </a:xfrm>
          <a:prstGeom prst="rect">
            <a:avLst/>
          </a:prstGeom>
        </p:spPr>
        <p:txBody>
          <a:bodyPr wrap="none">
            <a:spAutoFit/>
          </a:bodyPr>
          <a:lstStyle/>
          <a:p>
            <a:pPr algn="ctr"/>
            <a:r>
              <a:rPr lang="en-US" sz="2400" dirty="0" smtClean="0"/>
              <a:t>Soil Moisture</a:t>
            </a:r>
          </a:p>
        </p:txBody>
      </p:sp>
      <p:sp>
        <p:nvSpPr>
          <p:cNvPr id="31" name="Rectangle 30"/>
          <p:cNvSpPr/>
          <p:nvPr/>
        </p:nvSpPr>
        <p:spPr>
          <a:xfrm>
            <a:off x="3265396" y="6235700"/>
            <a:ext cx="1710925" cy="461665"/>
          </a:xfrm>
          <a:prstGeom prst="rect">
            <a:avLst/>
          </a:prstGeom>
        </p:spPr>
        <p:txBody>
          <a:bodyPr wrap="none">
            <a:spAutoFit/>
          </a:bodyPr>
          <a:lstStyle/>
          <a:p>
            <a:pPr algn="ctr"/>
            <a:r>
              <a:rPr lang="en-US" sz="2400" dirty="0" err="1" smtClean="0"/>
              <a:t>Iso</a:t>
            </a:r>
            <a:r>
              <a:rPr lang="en-US" sz="2400" dirty="0" smtClean="0"/>
              <a:t> Cluster</a:t>
            </a:r>
          </a:p>
        </p:txBody>
      </p:sp>
      <p:sp>
        <p:nvSpPr>
          <p:cNvPr id="32" name="Rectangle 31"/>
          <p:cNvSpPr/>
          <p:nvPr/>
        </p:nvSpPr>
        <p:spPr>
          <a:xfrm>
            <a:off x="5732879" y="6235700"/>
            <a:ext cx="2757786" cy="461665"/>
          </a:xfrm>
          <a:prstGeom prst="rect">
            <a:avLst/>
          </a:prstGeom>
        </p:spPr>
        <p:txBody>
          <a:bodyPr wrap="none">
            <a:spAutoFit/>
          </a:bodyPr>
          <a:lstStyle/>
          <a:p>
            <a:pPr algn="ctr"/>
            <a:r>
              <a:rPr lang="en-US" sz="2400" dirty="0" smtClean="0"/>
              <a:t>Selected Regions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56015" y="0"/>
            <a:ext cx="10493487" cy="1007070"/>
          </a:xfrm>
        </p:spPr>
        <p:txBody>
          <a:bodyPr>
            <a:normAutofit/>
          </a:bodyPr>
          <a:lstStyle/>
          <a:p>
            <a:r>
              <a:rPr lang="en-US" dirty="0" smtClean="0"/>
              <a:t>Project Methodology: Step 3</a:t>
            </a:r>
            <a:endParaRPr lang="en-US" dirty="0"/>
          </a:p>
        </p:txBody>
      </p:sp>
      <p:pic>
        <p:nvPicPr>
          <p:cNvPr id="8" name="Picture 7" descr="Screen Shot 2015-07-15 at 3.13.22 PM.png"/>
          <p:cNvPicPr>
            <a:picLocks noChangeAspect="1"/>
          </p:cNvPicPr>
          <p:nvPr/>
        </p:nvPicPr>
        <p:blipFill>
          <a:blip r:embed="rId3"/>
          <a:stretch>
            <a:fillRect/>
          </a:stretch>
        </p:blipFill>
        <p:spPr>
          <a:xfrm>
            <a:off x="301307" y="1279651"/>
            <a:ext cx="3809107" cy="4569393"/>
          </a:xfrm>
          <a:prstGeom prst="rect">
            <a:avLst/>
          </a:prstGeom>
        </p:spPr>
      </p:pic>
      <p:sp>
        <p:nvSpPr>
          <p:cNvPr id="11" name="Rectangle 10"/>
          <p:cNvSpPr/>
          <p:nvPr/>
        </p:nvSpPr>
        <p:spPr>
          <a:xfrm>
            <a:off x="2895184" y="2191511"/>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12" name="Rectangle 11"/>
          <p:cNvSpPr/>
          <p:nvPr/>
        </p:nvSpPr>
        <p:spPr>
          <a:xfrm>
            <a:off x="1925386" y="2425473"/>
            <a:ext cx="313946" cy="369332"/>
          </a:xfrm>
          <a:prstGeom prst="rect">
            <a:avLst/>
          </a:prstGeom>
        </p:spPr>
        <p:txBody>
          <a:bodyPr wrap="none">
            <a:spAutoFit/>
          </a:bodyPr>
          <a:lstStyle/>
          <a:p>
            <a:r>
              <a:rPr lang="en-US" b="1" dirty="0" smtClean="0">
                <a:solidFill>
                  <a:schemeClr val="bg1"/>
                </a:solidFill>
              </a:rPr>
              <a:t>2</a:t>
            </a:r>
            <a:endParaRPr lang="en-US" b="1" dirty="0">
              <a:solidFill>
                <a:schemeClr val="bg1"/>
              </a:solidFill>
            </a:endParaRPr>
          </a:p>
        </p:txBody>
      </p:sp>
      <p:sp>
        <p:nvSpPr>
          <p:cNvPr id="13" name="Rectangle 12"/>
          <p:cNvSpPr/>
          <p:nvPr/>
        </p:nvSpPr>
        <p:spPr>
          <a:xfrm>
            <a:off x="1858550" y="4230319"/>
            <a:ext cx="313946" cy="369332"/>
          </a:xfrm>
          <a:prstGeom prst="rect">
            <a:avLst/>
          </a:prstGeom>
        </p:spPr>
        <p:txBody>
          <a:bodyPr wrap="none">
            <a:spAutoFit/>
          </a:bodyPr>
          <a:lstStyle/>
          <a:p>
            <a:r>
              <a:rPr lang="en-US" b="1" dirty="0" smtClean="0">
                <a:solidFill>
                  <a:schemeClr val="bg1"/>
                </a:solidFill>
              </a:rPr>
              <a:t>3</a:t>
            </a:r>
            <a:endParaRPr lang="en-US" b="1" dirty="0">
              <a:solidFill>
                <a:schemeClr val="bg1"/>
              </a:solidFill>
            </a:endParaRPr>
          </a:p>
        </p:txBody>
      </p:sp>
      <p:sp>
        <p:nvSpPr>
          <p:cNvPr id="14" name="TextBox 13"/>
          <p:cNvSpPr txBox="1"/>
          <p:nvPr/>
        </p:nvSpPr>
        <p:spPr>
          <a:xfrm>
            <a:off x="4762064" y="3810232"/>
            <a:ext cx="3960033" cy="1938992"/>
          </a:xfrm>
          <a:prstGeom prst="rect">
            <a:avLst/>
          </a:prstGeom>
          <a:noFill/>
        </p:spPr>
        <p:txBody>
          <a:bodyPr wrap="square" rtlCol="0">
            <a:spAutoFit/>
          </a:bodyPr>
          <a:lstStyle/>
          <a:p>
            <a:pPr marL="342900" indent="-342900">
              <a:buAutoNum type="arabicPeriod"/>
            </a:pPr>
            <a:r>
              <a:rPr lang="en-US" sz="2400" dirty="0" smtClean="0"/>
              <a:t>Phalombe Region </a:t>
            </a:r>
          </a:p>
          <a:p>
            <a:pPr marL="342900" indent="-342900">
              <a:buAutoNum type="arabicPeriod"/>
            </a:pPr>
            <a:endParaRPr lang="en-US" sz="2400" dirty="0" smtClean="0"/>
          </a:p>
          <a:p>
            <a:pPr marL="342900" indent="-342900">
              <a:buAutoNum type="arabicPeriod"/>
            </a:pPr>
            <a:r>
              <a:rPr lang="en-US" sz="2400" dirty="0" smtClean="0"/>
              <a:t>Blantyre Region</a:t>
            </a:r>
          </a:p>
          <a:p>
            <a:pPr marL="342900" indent="-342900">
              <a:buAutoNum type="arabicPeriod"/>
            </a:pPr>
            <a:endParaRPr lang="en-US" sz="2400" dirty="0" smtClean="0"/>
          </a:p>
          <a:p>
            <a:pPr marL="342900" indent="-342900">
              <a:buAutoNum type="arabicPeriod"/>
            </a:pPr>
            <a:r>
              <a:rPr lang="en-US" sz="2400" dirty="0" smtClean="0"/>
              <a:t>Shire River Region </a:t>
            </a:r>
            <a:endParaRPr lang="en-US" sz="2400" dirty="0"/>
          </a:p>
        </p:txBody>
      </p:sp>
      <p:sp>
        <p:nvSpPr>
          <p:cNvPr id="16" name="Text Placeholder 14"/>
          <p:cNvSpPr>
            <a:spLocks noGrp="1"/>
          </p:cNvSpPr>
          <p:nvPr>
            <p:ph type="body" sz="quarter" idx="11"/>
          </p:nvPr>
        </p:nvSpPr>
        <p:spPr>
          <a:xfrm>
            <a:off x="4248175" y="1364487"/>
            <a:ext cx="5079624" cy="3348177"/>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Zonal statistical </a:t>
            </a:r>
            <a:r>
              <a:rPr lang="en-US" sz="2800" dirty="0"/>
              <a:t>a</a:t>
            </a:r>
            <a:r>
              <a:rPr lang="en-US" sz="2800" dirty="0" smtClean="0"/>
              <a:t>nalysis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Mean precipitation and soil moisture for each  selected region:</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743162" y="228178"/>
            <a:ext cx="7982712" cy="704088"/>
          </a:xfrm>
        </p:spPr>
        <p:txBody>
          <a:bodyPr/>
          <a:lstStyle/>
          <a:p>
            <a:r>
              <a:rPr lang="en-US" dirty="0" smtClean="0"/>
              <a:t>Project Methodology: Step 4</a:t>
            </a:r>
            <a:endParaRPr lang="en-US" dirty="0"/>
          </a:p>
        </p:txBody>
      </p:sp>
      <p:sp>
        <p:nvSpPr>
          <p:cNvPr id="10" name="Text Placeholder 14"/>
          <p:cNvSpPr>
            <a:spLocks noGrp="1"/>
          </p:cNvSpPr>
          <p:nvPr>
            <p:ph type="body" sz="quarter" idx="11"/>
          </p:nvPr>
        </p:nvSpPr>
        <p:spPr>
          <a:xfrm>
            <a:off x="350889" y="5682322"/>
            <a:ext cx="8759693" cy="15433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Calculated a time </a:t>
            </a:r>
            <a:r>
              <a:rPr lang="en-US" sz="2400" dirty="0"/>
              <a:t>s</a:t>
            </a:r>
            <a:r>
              <a:rPr lang="en-US" sz="2400" dirty="0" smtClean="0"/>
              <a:t>eries for each region to visualize the relationship between precipitation and soil moisture</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pic>
        <p:nvPicPr>
          <p:cNvPr id="11" name="Picture 10" descr="Screen Shot 2015-07-02 at 4.55.28 PM.png"/>
          <p:cNvPicPr>
            <a:picLocks noChangeAspect="1"/>
          </p:cNvPicPr>
          <p:nvPr/>
        </p:nvPicPr>
        <p:blipFill>
          <a:blip r:embed="rId3"/>
          <a:stretch>
            <a:fillRect/>
          </a:stretch>
        </p:blipFill>
        <p:spPr>
          <a:xfrm>
            <a:off x="351454" y="972617"/>
            <a:ext cx="2045963" cy="3928533"/>
          </a:xfrm>
          <a:prstGeom prst="rect">
            <a:avLst/>
          </a:prstGeom>
        </p:spPr>
      </p:pic>
      <p:pic>
        <p:nvPicPr>
          <p:cNvPr id="12" name="Picture 11" descr="Screen Shot 2015-07-02 at 4.55.08 PM.png"/>
          <p:cNvPicPr>
            <a:picLocks noChangeAspect="1"/>
          </p:cNvPicPr>
          <p:nvPr/>
        </p:nvPicPr>
        <p:blipFill>
          <a:blip r:embed="rId4"/>
          <a:stretch>
            <a:fillRect/>
          </a:stretch>
        </p:blipFill>
        <p:spPr>
          <a:xfrm>
            <a:off x="2411758" y="1057283"/>
            <a:ext cx="1921073" cy="3793067"/>
          </a:xfrm>
          <a:prstGeom prst="rect">
            <a:avLst/>
          </a:prstGeom>
        </p:spPr>
      </p:pic>
      <p:pic>
        <p:nvPicPr>
          <p:cNvPr id="13" name="Picture 12" descr="Screen Shot 2015-07-02 at 4.56.20 PM.png"/>
          <p:cNvPicPr>
            <a:picLocks noChangeAspect="1"/>
          </p:cNvPicPr>
          <p:nvPr/>
        </p:nvPicPr>
        <p:blipFill>
          <a:blip r:embed="rId5"/>
          <a:stretch>
            <a:fillRect/>
          </a:stretch>
        </p:blipFill>
        <p:spPr>
          <a:xfrm>
            <a:off x="4458054" y="971390"/>
            <a:ext cx="1857855" cy="4014423"/>
          </a:xfrm>
          <a:prstGeom prst="rect">
            <a:avLst/>
          </a:prstGeom>
        </p:spPr>
      </p:pic>
      <p:pic>
        <p:nvPicPr>
          <p:cNvPr id="14" name="Picture 13" descr="Screen Shot 2015-07-02 at 4.57.39 PM.png"/>
          <p:cNvPicPr>
            <a:picLocks noChangeAspect="1"/>
          </p:cNvPicPr>
          <p:nvPr/>
        </p:nvPicPr>
        <p:blipFill>
          <a:blip r:embed="rId6"/>
          <a:stretch>
            <a:fillRect/>
          </a:stretch>
        </p:blipFill>
        <p:spPr>
          <a:xfrm>
            <a:off x="6347757" y="1091150"/>
            <a:ext cx="1813885" cy="3861592"/>
          </a:xfrm>
          <a:prstGeom prst="rect">
            <a:avLst/>
          </a:prstGeom>
        </p:spPr>
      </p:pic>
      <p:pic>
        <p:nvPicPr>
          <p:cNvPr id="15" name="Picture 14" descr="Screen Shot 2015-07-02 at 5.01.27 PM.png"/>
          <p:cNvPicPr>
            <a:picLocks noChangeAspect="1"/>
          </p:cNvPicPr>
          <p:nvPr/>
        </p:nvPicPr>
        <p:blipFill>
          <a:blip r:embed="rId7"/>
          <a:stretch>
            <a:fillRect/>
          </a:stretch>
        </p:blipFill>
        <p:spPr>
          <a:xfrm>
            <a:off x="7757123" y="1260482"/>
            <a:ext cx="1200386" cy="745067"/>
          </a:xfrm>
          <a:prstGeom prst="rect">
            <a:avLst/>
          </a:prstGeom>
        </p:spPr>
      </p:pic>
      <p:sp>
        <p:nvSpPr>
          <p:cNvPr id="16" name="Rectangle 15"/>
          <p:cNvSpPr/>
          <p:nvPr/>
        </p:nvSpPr>
        <p:spPr>
          <a:xfrm>
            <a:off x="455585" y="4979393"/>
            <a:ext cx="1553655" cy="369332"/>
          </a:xfrm>
          <a:prstGeom prst="rect">
            <a:avLst/>
          </a:prstGeom>
        </p:spPr>
        <p:txBody>
          <a:bodyPr wrap="none">
            <a:spAutoFit/>
          </a:bodyPr>
          <a:lstStyle/>
          <a:p>
            <a:r>
              <a:rPr lang="en-US" dirty="0" smtClean="0"/>
              <a:t>Jan 11, 2015</a:t>
            </a:r>
            <a:endParaRPr lang="en-US" dirty="0"/>
          </a:p>
        </p:txBody>
      </p:sp>
      <p:sp>
        <p:nvSpPr>
          <p:cNvPr id="17" name="Rectangle 16"/>
          <p:cNvSpPr/>
          <p:nvPr/>
        </p:nvSpPr>
        <p:spPr>
          <a:xfrm>
            <a:off x="7029440" y="4962460"/>
            <a:ext cx="1553655" cy="369332"/>
          </a:xfrm>
          <a:prstGeom prst="rect">
            <a:avLst/>
          </a:prstGeom>
        </p:spPr>
        <p:txBody>
          <a:bodyPr wrap="none">
            <a:spAutoFit/>
          </a:bodyPr>
          <a:lstStyle/>
          <a:p>
            <a:r>
              <a:rPr lang="en-US" dirty="0" smtClean="0"/>
              <a:t>Jan 14, 2015</a:t>
            </a:r>
            <a:endParaRPr lang="en-US" dirty="0"/>
          </a:p>
        </p:txBody>
      </p:sp>
      <p:cxnSp>
        <p:nvCxnSpPr>
          <p:cNvPr id="18" name="Straight Arrow Connector 17"/>
          <p:cNvCxnSpPr>
            <a:stCxn id="16" idx="3"/>
            <a:endCxn id="17" idx="1"/>
          </p:cNvCxnSpPr>
          <p:nvPr/>
        </p:nvCxnSpPr>
        <p:spPr>
          <a:xfrm flipV="1">
            <a:off x="2009240" y="5147126"/>
            <a:ext cx="5020200" cy="1693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02860" y="489676"/>
            <a:ext cx="3566160" cy="579863"/>
          </a:xfrm>
        </p:spPr>
        <p:txBody>
          <a:bodyPr>
            <a:normAutofit lnSpcReduction="10000"/>
          </a:bodyPr>
          <a:lstStyle/>
          <a:p>
            <a:r>
              <a:rPr lang="en-US" dirty="0" smtClean="0"/>
              <a:t>Results </a:t>
            </a:r>
            <a:endParaRPr lang="en-US" dirty="0"/>
          </a:p>
        </p:txBody>
      </p:sp>
      <p:pic>
        <p:nvPicPr>
          <p:cNvPr id="10" name="Picture 9" descr="Screen Shot 2015-07-15 at 3.09.31 PM.png"/>
          <p:cNvPicPr>
            <a:picLocks noChangeAspect="1"/>
          </p:cNvPicPr>
          <p:nvPr/>
        </p:nvPicPr>
        <p:blipFill>
          <a:blip r:embed="rId3"/>
          <a:stretch>
            <a:fillRect/>
          </a:stretch>
        </p:blipFill>
        <p:spPr>
          <a:xfrm>
            <a:off x="0" y="-1"/>
            <a:ext cx="5112966" cy="5481387"/>
          </a:xfrm>
          <a:prstGeom prst="rect">
            <a:avLst/>
          </a:prstGeom>
        </p:spPr>
      </p:pic>
      <p:sp>
        <p:nvSpPr>
          <p:cNvPr id="11" name="Text Placeholder 14"/>
          <p:cNvSpPr>
            <a:spLocks noGrp="1"/>
          </p:cNvSpPr>
          <p:nvPr>
            <p:ph type="body" sz="quarter" idx="11"/>
          </p:nvPr>
        </p:nvSpPr>
        <p:spPr>
          <a:xfrm>
            <a:off x="5447134" y="1504435"/>
            <a:ext cx="5280044" cy="2974259"/>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Both flash &amp; </a:t>
            </a:r>
          </a:p>
          <a:p>
            <a:pPr marL="1028700" lvl="1" indent="-342900">
              <a:spcBef>
                <a:spcPts val="200"/>
              </a:spcBef>
              <a:buClr>
                <a:schemeClr val="accent1"/>
              </a:buClr>
              <a:buNone/>
            </a:pPr>
            <a:r>
              <a:rPr lang="en-US" sz="2800" dirty="0" smtClean="0"/>
              <a:t>riverine floods</a:t>
            </a:r>
          </a:p>
          <a:p>
            <a:pPr marL="1028700" lvl="1" indent="-342900">
              <a:spcBef>
                <a:spcPts val="200"/>
              </a:spcBef>
              <a:buClr>
                <a:schemeClr val="accent1"/>
              </a:buClr>
              <a:buNone/>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Flash floods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Riverine floods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
        <p:nvSpPr>
          <p:cNvPr id="12" name="Text Placeholder 14"/>
          <p:cNvSpPr>
            <a:spLocks noGrp="1"/>
          </p:cNvSpPr>
          <p:nvPr>
            <p:ph type="body" sz="quarter" idx="11"/>
          </p:nvPr>
        </p:nvSpPr>
        <p:spPr>
          <a:xfrm>
            <a:off x="384307" y="5655168"/>
            <a:ext cx="8759693" cy="1202832"/>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err="1" smtClean="0"/>
              <a:t>Iso</a:t>
            </a:r>
            <a:r>
              <a:rPr lang="en-US" sz="2800" dirty="0" smtClean="0"/>
              <a:t> Cluster defined regions corresponded to 3 distinct flood behaviors in Malawi </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
        <p:nvSpPr>
          <p:cNvPr id="22" name="Rectangle 21"/>
          <p:cNvSpPr/>
          <p:nvPr/>
        </p:nvSpPr>
        <p:spPr>
          <a:xfrm>
            <a:off x="2794930" y="336530"/>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23" name="Rectangle 22"/>
          <p:cNvSpPr/>
          <p:nvPr/>
        </p:nvSpPr>
        <p:spPr>
          <a:xfrm>
            <a:off x="1575173" y="1172107"/>
            <a:ext cx="357039" cy="461665"/>
          </a:xfrm>
          <a:prstGeom prst="rect">
            <a:avLst/>
          </a:prstGeom>
        </p:spPr>
        <p:txBody>
          <a:bodyPr wrap="none">
            <a:spAutoFit/>
          </a:bodyPr>
          <a:lstStyle/>
          <a:p>
            <a:r>
              <a:rPr lang="en-US" sz="2400" b="1" dirty="0" smtClean="0">
                <a:solidFill>
                  <a:schemeClr val="bg1"/>
                </a:solidFill>
              </a:rPr>
              <a:t>2</a:t>
            </a:r>
            <a:endParaRPr lang="en-US" sz="2400" b="1" dirty="0">
              <a:solidFill>
                <a:schemeClr val="bg1"/>
              </a:solidFill>
            </a:endParaRPr>
          </a:p>
        </p:txBody>
      </p:sp>
      <p:sp>
        <p:nvSpPr>
          <p:cNvPr id="25" name="Rectangle 24"/>
          <p:cNvSpPr/>
          <p:nvPr/>
        </p:nvSpPr>
        <p:spPr>
          <a:xfrm>
            <a:off x="1660737" y="4015066"/>
            <a:ext cx="357039" cy="461665"/>
          </a:xfrm>
          <a:prstGeom prst="rect">
            <a:avLst/>
          </a:prstGeom>
        </p:spPr>
        <p:txBody>
          <a:bodyPr wrap="none">
            <a:spAutoFit/>
          </a:bodyPr>
          <a:lstStyle/>
          <a:p>
            <a:r>
              <a:rPr lang="en-US" sz="2400" b="1" dirty="0" smtClean="0">
                <a:solidFill>
                  <a:schemeClr val="bg1"/>
                </a:solidFill>
              </a:rPr>
              <a:t>3</a:t>
            </a:r>
            <a:endParaRPr lang="en-US" sz="2400" b="1" dirty="0">
              <a:solidFill>
                <a:schemeClr val="bg1"/>
              </a:solidFill>
            </a:endParaRPr>
          </a:p>
        </p:txBody>
      </p:sp>
      <p:sp>
        <p:nvSpPr>
          <p:cNvPr id="26" name="Rectangle 25"/>
          <p:cNvSpPr/>
          <p:nvPr/>
        </p:nvSpPr>
        <p:spPr>
          <a:xfrm>
            <a:off x="5320008" y="1525046"/>
            <a:ext cx="357039" cy="461665"/>
          </a:xfrm>
          <a:prstGeom prst="rect">
            <a:avLst/>
          </a:prstGeom>
        </p:spPr>
        <p:txBody>
          <a:bodyPr wrap="none">
            <a:spAutoFit/>
          </a:bodyPr>
          <a:lstStyle/>
          <a:p>
            <a:r>
              <a:rPr lang="en-US" sz="2400" b="1" dirty="0" smtClean="0">
                <a:solidFill>
                  <a:srgbClr val="57688F"/>
                </a:solidFill>
              </a:rPr>
              <a:t>1</a:t>
            </a:r>
            <a:endParaRPr lang="en-US" sz="2400" b="1" dirty="0">
              <a:solidFill>
                <a:srgbClr val="57688F"/>
              </a:solidFill>
            </a:endParaRPr>
          </a:p>
        </p:txBody>
      </p:sp>
      <p:sp>
        <p:nvSpPr>
          <p:cNvPr id="27" name="Rectangle 26"/>
          <p:cNvSpPr/>
          <p:nvPr/>
        </p:nvSpPr>
        <p:spPr>
          <a:xfrm>
            <a:off x="5334022" y="2742986"/>
            <a:ext cx="357039" cy="461665"/>
          </a:xfrm>
          <a:prstGeom prst="rect">
            <a:avLst/>
          </a:prstGeom>
        </p:spPr>
        <p:txBody>
          <a:bodyPr wrap="none">
            <a:spAutoFit/>
          </a:bodyPr>
          <a:lstStyle/>
          <a:p>
            <a:r>
              <a:rPr lang="en-US" sz="2400" b="1" dirty="0" smtClean="0">
                <a:solidFill>
                  <a:srgbClr val="57688F"/>
                </a:solidFill>
              </a:rPr>
              <a:t>2</a:t>
            </a:r>
            <a:endParaRPr lang="en-US" sz="2400" b="1" dirty="0">
              <a:solidFill>
                <a:srgbClr val="57688F"/>
              </a:solidFill>
            </a:endParaRPr>
          </a:p>
        </p:txBody>
      </p:sp>
      <p:sp>
        <p:nvSpPr>
          <p:cNvPr id="28" name="Rectangle 27"/>
          <p:cNvSpPr/>
          <p:nvPr/>
        </p:nvSpPr>
        <p:spPr>
          <a:xfrm>
            <a:off x="5350731" y="3578564"/>
            <a:ext cx="357039" cy="461665"/>
          </a:xfrm>
          <a:prstGeom prst="rect">
            <a:avLst/>
          </a:prstGeom>
        </p:spPr>
        <p:txBody>
          <a:bodyPr wrap="none">
            <a:spAutoFit/>
          </a:bodyPr>
          <a:lstStyle/>
          <a:p>
            <a:r>
              <a:rPr lang="en-US" sz="2400" b="1" dirty="0" smtClean="0">
                <a:solidFill>
                  <a:srgbClr val="57688F"/>
                </a:solidFill>
              </a:rPr>
              <a:t>3</a:t>
            </a:r>
            <a:endParaRPr lang="en-US" sz="2400" b="1" dirty="0">
              <a:solidFill>
                <a:srgbClr val="57688F"/>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406097" y="455139"/>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4" name="Chart 3"/>
          <p:cNvGraphicFramePr/>
          <p:nvPr/>
        </p:nvGraphicFramePr>
        <p:xfrm>
          <a:off x="0" y="1412985"/>
          <a:ext cx="9144000" cy="42689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339261" y="485035"/>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4" name="Chart 3"/>
          <p:cNvGraphicFramePr/>
          <p:nvPr/>
        </p:nvGraphicFramePr>
        <p:xfrm>
          <a:off x="0" y="1253524"/>
          <a:ext cx="9144000" cy="43114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456224" y="451609"/>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15" name="Chart 14"/>
          <p:cNvGraphicFramePr/>
          <p:nvPr/>
        </p:nvGraphicFramePr>
        <p:xfrm>
          <a:off x="1" y="1320212"/>
          <a:ext cx="9144000" cy="4261444"/>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Arrow Connector 18"/>
          <p:cNvCxnSpPr/>
          <p:nvPr/>
        </p:nvCxnSpPr>
        <p:spPr>
          <a:xfrm flipH="1" flipV="1">
            <a:off x="4358427" y="3061436"/>
            <a:ext cx="687712" cy="313032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035550" y="2131669"/>
            <a:ext cx="1375455" cy="4065931"/>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 Placeholder 14"/>
          <p:cNvSpPr>
            <a:spLocks noGrp="1"/>
          </p:cNvSpPr>
          <p:nvPr>
            <p:ph type="body" sz="quarter" idx="11"/>
          </p:nvPr>
        </p:nvSpPr>
        <p:spPr>
          <a:xfrm>
            <a:off x="620324" y="5955858"/>
            <a:ext cx="4860803" cy="617930"/>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sz="2400" dirty="0" smtClean="0"/>
              <a:t>Elevated soil moisture before occurrence of flash floods </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76"/>
          <p:cNvSpPr>
            <a:spLocks noGrp="1"/>
          </p:cNvSpPr>
          <p:nvPr>
            <p:ph type="body" sz="quarter" idx="11"/>
          </p:nvPr>
        </p:nvSpPr>
        <p:spPr>
          <a:xfrm>
            <a:off x="264163" y="1344405"/>
            <a:ext cx="3848558" cy="545372"/>
          </a:xfrm>
        </p:spPr>
        <p:txBody>
          <a:bodyPr/>
          <a:lstStyle/>
          <a:p>
            <a:endParaRPr lang="en-US" dirty="0" smtClean="0"/>
          </a:p>
          <a:p>
            <a:endParaRPr lang="en-US" dirty="0" smtClean="0"/>
          </a:p>
        </p:txBody>
      </p:sp>
      <p:sp>
        <p:nvSpPr>
          <p:cNvPr id="76" name="Text Placeholder 75"/>
          <p:cNvSpPr>
            <a:spLocks noGrp="1"/>
          </p:cNvSpPr>
          <p:nvPr>
            <p:ph type="body" sz="quarter" idx="10"/>
          </p:nvPr>
        </p:nvSpPr>
        <p:spPr>
          <a:xfrm>
            <a:off x="363573" y="2358741"/>
            <a:ext cx="3040027" cy="503003"/>
          </a:xfrm>
        </p:spPr>
        <p:txBody>
          <a:bodyPr>
            <a:normAutofit fontScale="92500" lnSpcReduction="20000"/>
          </a:bodyPr>
          <a:lstStyle/>
          <a:p>
            <a:r>
              <a:rPr lang="en-US" dirty="0" smtClean="0"/>
              <a:t>Study Area </a:t>
            </a:r>
            <a:endParaRPr lang="en-US" dirty="0"/>
          </a:p>
        </p:txBody>
      </p:sp>
      <p:sp>
        <p:nvSpPr>
          <p:cNvPr id="79" name="Text Placeholder 78"/>
          <p:cNvSpPr>
            <a:spLocks noGrp="1"/>
          </p:cNvSpPr>
          <p:nvPr>
            <p:ph type="body" sz="quarter" idx="13"/>
          </p:nvPr>
        </p:nvSpPr>
        <p:spPr>
          <a:xfrm>
            <a:off x="6611160" y="4460461"/>
            <a:ext cx="3845703" cy="755578"/>
          </a:xfrm>
        </p:spPr>
        <p:txBody>
          <a:bodyPr>
            <a:normAutofit/>
          </a:bodyPr>
          <a:lstStyle/>
          <a:p>
            <a:r>
              <a:rPr lang="en-US" dirty="0" smtClean="0"/>
              <a:t>Image Credit: Alvaro1984 18 </a:t>
            </a:r>
          </a:p>
        </p:txBody>
      </p:sp>
      <p:pic>
        <p:nvPicPr>
          <p:cNvPr id="81" name="Picture 80" descr="2000px-location_malawi_au_africa.psd"/>
          <p:cNvPicPr>
            <a:picLocks noChangeAspect="1"/>
          </p:cNvPicPr>
          <p:nvPr/>
        </p:nvPicPr>
        <p:blipFill>
          <a:blip r:embed="rId3"/>
          <a:stretch>
            <a:fillRect/>
          </a:stretch>
        </p:blipFill>
        <p:spPr>
          <a:xfrm>
            <a:off x="4260439" y="136063"/>
            <a:ext cx="4868441" cy="4520348"/>
          </a:xfrm>
          <a:prstGeom prst="rect">
            <a:avLst/>
          </a:prstGeom>
        </p:spPr>
      </p:pic>
      <p:cxnSp>
        <p:nvCxnSpPr>
          <p:cNvPr id="88" name="Straight Arrow Connector 87"/>
          <p:cNvCxnSpPr/>
          <p:nvPr/>
        </p:nvCxnSpPr>
        <p:spPr>
          <a:xfrm rot="10800000" flipV="1">
            <a:off x="5458427" y="3250416"/>
            <a:ext cx="2131964" cy="1436229"/>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95" name="Picture 94" descr="Screen Shot 2015-06-29 at 12.34.38 PM.png"/>
          <p:cNvPicPr>
            <a:picLocks noChangeAspect="1"/>
          </p:cNvPicPr>
          <p:nvPr/>
        </p:nvPicPr>
        <p:blipFill>
          <a:blip r:embed="rId4">
            <a:clrChange>
              <a:clrFrom>
                <a:srgbClr val="FEFEFE"/>
              </a:clrFrom>
              <a:clrTo>
                <a:srgbClr val="FEFEFE">
                  <a:alpha val="0"/>
                </a:srgbClr>
              </a:clrTo>
            </a:clrChange>
          </a:blip>
          <a:stretch>
            <a:fillRect/>
          </a:stretch>
        </p:blipFill>
        <p:spPr>
          <a:xfrm>
            <a:off x="3205505" y="944492"/>
            <a:ext cx="3543352" cy="5218071"/>
          </a:xfrm>
          <a:prstGeom prst="rect">
            <a:avLst/>
          </a:prstGeom>
        </p:spPr>
      </p:pic>
      <p:sp>
        <p:nvSpPr>
          <p:cNvPr id="97" name="Rectangle 96"/>
          <p:cNvSpPr/>
          <p:nvPr/>
        </p:nvSpPr>
        <p:spPr>
          <a:xfrm>
            <a:off x="897296" y="2877734"/>
            <a:ext cx="4572000" cy="461665"/>
          </a:xfrm>
          <a:prstGeom prst="rect">
            <a:avLst/>
          </a:prstGeom>
        </p:spPr>
        <p:txBody>
          <a:bodyPr>
            <a:spAutoFit/>
          </a:bodyPr>
          <a:lstStyle/>
          <a:p>
            <a:r>
              <a:rPr lang="en-US" sz="2400" dirty="0" smtClean="0"/>
              <a:t>Malawi, Africa </a:t>
            </a:r>
            <a:endParaRPr lang="en-US" sz="2400" dirty="0"/>
          </a:p>
        </p:txBody>
      </p:sp>
      <p:sp>
        <p:nvSpPr>
          <p:cNvPr id="10" name="Text Placeholder 78"/>
          <p:cNvSpPr txBox="1">
            <a:spLocks/>
          </p:cNvSpPr>
          <p:nvPr/>
        </p:nvSpPr>
        <p:spPr>
          <a:xfrm>
            <a:off x="4137587" y="6114820"/>
            <a:ext cx="2794655" cy="289165"/>
          </a:xfrm>
          <a:prstGeom prst="rect">
            <a:avLst/>
          </a:prstGeom>
        </p:spPr>
        <p:txBody>
          <a:bodyPr vert="horz" lIns="91440" tIns="45720" rIns="91440" bIns="45720" rtlCol="0">
            <a:normAutofit/>
          </a:bodyPr>
          <a:lstStyle/>
          <a:p>
            <a:pPr lvl="0">
              <a:lnSpc>
                <a:spcPct val="90000"/>
              </a:lnSpc>
              <a:spcBef>
                <a:spcPts val="1000"/>
              </a:spcBef>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Image Credit: Natural</a:t>
            </a:r>
            <a:r>
              <a:rPr kumimoji="0" lang="en-US" sz="1200" b="0" i="0" u="none" strike="noStrike" kern="1200" cap="none" spc="0" normalizeH="0" noProof="0" dirty="0" smtClean="0">
                <a:ln>
                  <a:noFill/>
                </a:ln>
                <a:solidFill>
                  <a:schemeClr val="tx1"/>
                </a:solidFill>
                <a:effectLst/>
                <a:uLnTx/>
                <a:uFillTx/>
                <a:latin typeface="+mn-lt"/>
                <a:ea typeface="+mn-ea"/>
                <a:cs typeface="+mn-cs"/>
              </a:rPr>
              <a:t> Earth</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4"/>
          </p:nvPr>
        </p:nvSpPr>
        <p:spPr>
          <a:xfrm>
            <a:off x="250635" y="231119"/>
            <a:ext cx="8503920" cy="923544"/>
          </a:xfrm>
        </p:spPr>
        <p:txBody>
          <a:bodyPr/>
          <a:lstStyle/>
          <a:p>
            <a:r>
              <a:rPr lang="en-US" dirty="0" smtClean="0">
                <a:solidFill>
                  <a:schemeClr val="tx1"/>
                </a:solidFill>
              </a:rPr>
              <a:t>Conclusions </a:t>
            </a:r>
            <a:endParaRPr lang="en-US" dirty="0">
              <a:solidFill>
                <a:schemeClr val="tx1"/>
              </a:solidFill>
            </a:endParaRPr>
          </a:p>
        </p:txBody>
      </p:sp>
      <p:sp>
        <p:nvSpPr>
          <p:cNvPr id="27" name="Text Placeholder 26"/>
          <p:cNvSpPr>
            <a:spLocks noGrp="1"/>
          </p:cNvSpPr>
          <p:nvPr>
            <p:ph type="body" sz="quarter" idx="15"/>
          </p:nvPr>
        </p:nvSpPr>
        <p:spPr>
          <a:xfrm>
            <a:off x="-718487" y="1246313"/>
            <a:ext cx="4969737" cy="768096"/>
          </a:xfrm>
        </p:spPr>
        <p:txBody>
          <a:bodyPr>
            <a:noAutofit/>
          </a:bodyPr>
          <a:lstStyle/>
          <a:p>
            <a:pPr algn="ctr"/>
            <a:r>
              <a:rPr lang="en-US" sz="3000" dirty="0" smtClean="0"/>
              <a:t>Elevated</a:t>
            </a:r>
          </a:p>
          <a:p>
            <a:pPr algn="ctr"/>
            <a:r>
              <a:rPr lang="en-US" sz="3000" dirty="0" smtClean="0"/>
              <a:t> soil moisture values </a:t>
            </a:r>
            <a:endParaRPr lang="en-US" sz="3000" dirty="0"/>
          </a:p>
        </p:txBody>
      </p:sp>
      <p:sp>
        <p:nvSpPr>
          <p:cNvPr id="35" name="Text Placeholder 26"/>
          <p:cNvSpPr>
            <a:spLocks noGrp="1"/>
          </p:cNvSpPr>
          <p:nvPr>
            <p:ph type="body" sz="quarter" idx="15"/>
          </p:nvPr>
        </p:nvSpPr>
        <p:spPr>
          <a:xfrm>
            <a:off x="-1114499" y="3214144"/>
            <a:ext cx="6103930" cy="840636"/>
          </a:xfrm>
        </p:spPr>
        <p:txBody>
          <a:bodyPr>
            <a:noAutofit/>
          </a:bodyPr>
          <a:lstStyle/>
          <a:p>
            <a:pPr algn="ctr"/>
            <a:r>
              <a:rPr lang="en-US" sz="3000" dirty="0" smtClean="0"/>
              <a:t>Long duration of </a:t>
            </a:r>
          </a:p>
          <a:p>
            <a:pPr algn="ctr"/>
            <a:r>
              <a:rPr lang="en-US" sz="3000" dirty="0" smtClean="0"/>
              <a:t>elevated values</a:t>
            </a:r>
            <a:endParaRPr lang="en-US" sz="3000" dirty="0"/>
          </a:p>
        </p:txBody>
      </p:sp>
      <p:sp>
        <p:nvSpPr>
          <p:cNvPr id="36" name="Text Placeholder 26"/>
          <p:cNvSpPr>
            <a:spLocks noGrp="1"/>
          </p:cNvSpPr>
          <p:nvPr>
            <p:ph type="body" sz="quarter" idx="15"/>
          </p:nvPr>
        </p:nvSpPr>
        <p:spPr>
          <a:xfrm>
            <a:off x="-918995" y="5261074"/>
            <a:ext cx="6103930" cy="840636"/>
          </a:xfrm>
        </p:spPr>
        <p:txBody>
          <a:bodyPr>
            <a:noAutofit/>
          </a:bodyPr>
          <a:lstStyle/>
          <a:p>
            <a:pPr algn="ctr"/>
            <a:r>
              <a:rPr lang="en-US" sz="3000" dirty="0" smtClean="0"/>
              <a:t>Potential increased </a:t>
            </a:r>
          </a:p>
          <a:p>
            <a:pPr algn="ctr"/>
            <a:r>
              <a:rPr lang="en-US" sz="3000" dirty="0" smtClean="0"/>
              <a:t>risk of flash flooding </a:t>
            </a:r>
            <a:endParaRPr lang="en-US" sz="3000" dirty="0"/>
          </a:p>
        </p:txBody>
      </p:sp>
      <p:sp>
        <p:nvSpPr>
          <p:cNvPr id="39" name="Down Arrow 38"/>
          <p:cNvSpPr/>
          <p:nvPr/>
        </p:nvSpPr>
        <p:spPr>
          <a:xfrm>
            <a:off x="1273011" y="2306194"/>
            <a:ext cx="815614" cy="752019"/>
          </a:xfrm>
          <a:prstGeom prst="down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a:off x="1275030" y="4447268"/>
            <a:ext cx="815614" cy="752019"/>
          </a:xfrm>
          <a:prstGeom prst="down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p:nvCxnSpPr>
        <p:spPr>
          <a:xfrm rot="16200000" flipH="1">
            <a:off x="1629587" y="3976140"/>
            <a:ext cx="5550509" cy="12670"/>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4" name="Picture 43" descr="Screen Shot 2015-07-15 at 3.34.57 PM.png"/>
          <p:cNvPicPr>
            <a:picLocks noChangeAspect="1"/>
          </p:cNvPicPr>
          <p:nvPr/>
        </p:nvPicPr>
        <p:blipFill>
          <a:blip r:embed="rId3"/>
          <a:stretch>
            <a:fillRect/>
          </a:stretch>
        </p:blipFill>
        <p:spPr>
          <a:xfrm>
            <a:off x="4617444" y="1453911"/>
            <a:ext cx="4289600" cy="47022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p:txBody>
          <a:bodyPr/>
          <a:lstStyle/>
          <a:p>
            <a:r>
              <a:rPr lang="en-US" dirty="0" smtClean="0"/>
              <a:t>Conclusions cont.</a:t>
            </a:r>
            <a:endParaRPr lang="en-US" dirty="0"/>
          </a:p>
        </p:txBody>
      </p:sp>
      <p:sp>
        <p:nvSpPr>
          <p:cNvPr id="23" name="Text Placeholder 22"/>
          <p:cNvSpPr>
            <a:spLocks noGrp="1"/>
          </p:cNvSpPr>
          <p:nvPr>
            <p:ph type="body" sz="quarter" idx="15"/>
          </p:nvPr>
        </p:nvSpPr>
        <p:spPr>
          <a:xfrm>
            <a:off x="-534688" y="1914774"/>
            <a:ext cx="5313462" cy="768096"/>
          </a:xfrm>
        </p:spPr>
        <p:txBody>
          <a:bodyPr>
            <a:noAutofit/>
          </a:bodyPr>
          <a:lstStyle/>
          <a:p>
            <a:pPr algn="ctr"/>
            <a:r>
              <a:rPr lang="en-US" sz="3200" dirty="0" smtClean="0"/>
              <a:t>Increase Monitoring </a:t>
            </a:r>
            <a:endParaRPr lang="en-US" sz="3200" dirty="0"/>
          </a:p>
        </p:txBody>
      </p:sp>
      <p:sp>
        <p:nvSpPr>
          <p:cNvPr id="25" name="Text Placeholder 24"/>
          <p:cNvSpPr>
            <a:spLocks noGrp="1"/>
          </p:cNvSpPr>
          <p:nvPr>
            <p:ph type="body" sz="quarter" idx="17"/>
          </p:nvPr>
        </p:nvSpPr>
        <p:spPr>
          <a:xfrm>
            <a:off x="668360" y="4637804"/>
            <a:ext cx="4361049" cy="1328228"/>
          </a:xfrm>
        </p:spPr>
        <p:txBody>
          <a:bodyPr>
            <a:normAutofit/>
          </a:bodyPr>
          <a:lstStyle/>
          <a:p>
            <a:pPr algn="l"/>
            <a:r>
              <a:rPr lang="en-US" sz="3200" dirty="0" smtClean="0"/>
              <a:t>Humanitarian</a:t>
            </a:r>
          </a:p>
          <a:p>
            <a:pPr algn="l"/>
            <a:r>
              <a:rPr lang="en-US" sz="3200" dirty="0" smtClean="0"/>
              <a:t>Organizations</a:t>
            </a:r>
            <a:endParaRPr lang="en-US" sz="3200" dirty="0"/>
          </a:p>
        </p:txBody>
      </p:sp>
      <p:sp>
        <p:nvSpPr>
          <p:cNvPr id="26" name="Text Placeholder 25"/>
          <p:cNvSpPr>
            <a:spLocks noGrp="1"/>
          </p:cNvSpPr>
          <p:nvPr>
            <p:ph type="body" sz="quarter" idx="18"/>
          </p:nvPr>
        </p:nvSpPr>
        <p:spPr>
          <a:xfrm>
            <a:off x="-451143" y="3017254"/>
            <a:ext cx="5062827" cy="1026939"/>
          </a:xfrm>
        </p:spPr>
        <p:txBody>
          <a:bodyPr>
            <a:noAutofit/>
          </a:bodyPr>
          <a:lstStyle/>
          <a:p>
            <a:pPr algn="ctr"/>
            <a:r>
              <a:rPr lang="en-US" sz="3200" dirty="0" smtClean="0"/>
              <a:t>Disaster Relief </a:t>
            </a:r>
          </a:p>
          <a:p>
            <a:pPr algn="ctr"/>
            <a:r>
              <a:rPr lang="en-US" sz="3200" dirty="0" smtClean="0"/>
              <a:t>Efforts </a:t>
            </a:r>
            <a:endParaRPr lang="en-US" sz="3200" dirty="0"/>
          </a:p>
        </p:txBody>
      </p:sp>
      <p:sp>
        <p:nvSpPr>
          <p:cNvPr id="28" name="Text Placeholder 56"/>
          <p:cNvSpPr txBox="1">
            <a:spLocks/>
          </p:cNvSpPr>
          <p:nvPr/>
        </p:nvSpPr>
        <p:spPr>
          <a:xfrm>
            <a:off x="4456737" y="1936301"/>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Differentiate between flood types (Flash and Riverine) </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Text Placeholder 56"/>
          <p:cNvSpPr txBox="1">
            <a:spLocks/>
          </p:cNvSpPr>
          <p:nvPr/>
        </p:nvSpPr>
        <p:spPr>
          <a:xfrm>
            <a:off x="4456737" y="3408916"/>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Better allocation of aid </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Text Placeholder 56"/>
          <p:cNvSpPr txBox="1">
            <a:spLocks/>
          </p:cNvSpPr>
          <p:nvPr/>
        </p:nvSpPr>
        <p:spPr>
          <a:xfrm>
            <a:off x="4456737" y="4846106"/>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Faster disaster response</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1"/>
          </p:nvPr>
        </p:nvSpPr>
        <p:spPr>
          <a:xfrm>
            <a:off x="455320" y="937310"/>
            <a:ext cx="8621844" cy="583441"/>
          </a:xfrm>
        </p:spPr>
        <p:txBody>
          <a:bodyPr>
            <a:noAutofit/>
          </a:bodyPr>
          <a:lstStyle/>
          <a:p>
            <a:r>
              <a:rPr lang="en-US" sz="2600" dirty="0" smtClean="0"/>
              <a:t>Developing an early </a:t>
            </a:r>
            <a:r>
              <a:rPr lang="en-US" sz="2600" dirty="0"/>
              <a:t>w</a:t>
            </a:r>
            <a:r>
              <a:rPr lang="en-US" sz="2600" dirty="0" smtClean="0"/>
              <a:t>arning </a:t>
            </a:r>
            <a:r>
              <a:rPr lang="en-US" sz="2600" dirty="0"/>
              <a:t>s</a:t>
            </a:r>
            <a:r>
              <a:rPr lang="en-US" sz="2600" dirty="0" smtClean="0"/>
              <a:t>ystem for flash </a:t>
            </a:r>
            <a:r>
              <a:rPr lang="en-US" sz="2600" dirty="0"/>
              <a:t>f</a:t>
            </a:r>
            <a:r>
              <a:rPr lang="en-US" sz="2600" dirty="0" smtClean="0"/>
              <a:t>loods </a:t>
            </a:r>
            <a:endParaRPr lang="en-US" sz="2600" dirty="0"/>
          </a:p>
        </p:txBody>
      </p:sp>
      <p:sp>
        <p:nvSpPr>
          <p:cNvPr id="24" name="Text Placeholder 23"/>
          <p:cNvSpPr>
            <a:spLocks noGrp="1"/>
          </p:cNvSpPr>
          <p:nvPr>
            <p:ph type="body" sz="quarter" idx="14"/>
          </p:nvPr>
        </p:nvSpPr>
        <p:spPr>
          <a:xfrm>
            <a:off x="375564" y="211466"/>
            <a:ext cx="7982712" cy="704088"/>
          </a:xfrm>
        </p:spPr>
        <p:txBody>
          <a:bodyPr/>
          <a:lstStyle/>
          <a:p>
            <a:r>
              <a:rPr lang="en-US" dirty="0" smtClean="0"/>
              <a:t>Next Steps</a:t>
            </a:r>
            <a:endParaRPr lang="en-US" dirty="0"/>
          </a:p>
        </p:txBody>
      </p:sp>
      <p:sp>
        <p:nvSpPr>
          <p:cNvPr id="23" name="Text Placeholder 22"/>
          <p:cNvSpPr>
            <a:spLocks noGrp="1"/>
          </p:cNvSpPr>
          <p:nvPr>
            <p:ph type="body" sz="quarter" idx="13"/>
          </p:nvPr>
        </p:nvSpPr>
        <p:spPr>
          <a:xfrm>
            <a:off x="3866073" y="3098251"/>
            <a:ext cx="3456646" cy="586438"/>
          </a:xfrm>
        </p:spPr>
        <p:txBody>
          <a:bodyPr>
            <a:normAutofit/>
          </a:bodyPr>
          <a:lstStyle/>
          <a:p>
            <a:r>
              <a:rPr lang="en-US" dirty="0" smtClean="0">
                <a:solidFill>
                  <a:srgbClr val="A6A6A6"/>
                </a:solidFill>
              </a:rPr>
              <a:t>Image Credit: </a:t>
            </a:r>
            <a:r>
              <a:rPr lang="en-US" dirty="0" err="1" smtClean="0">
                <a:solidFill>
                  <a:srgbClr val="A6A6A6"/>
                </a:solidFill>
              </a:rPr>
              <a:t>Arjan</a:t>
            </a:r>
            <a:r>
              <a:rPr lang="en-US" dirty="0" smtClean="0">
                <a:solidFill>
                  <a:srgbClr val="A6A6A6"/>
                </a:solidFill>
              </a:rPr>
              <a:t> van de </a:t>
            </a:r>
            <a:r>
              <a:rPr lang="en-US" dirty="0" err="1" smtClean="0">
                <a:solidFill>
                  <a:srgbClr val="A6A6A6"/>
                </a:solidFill>
              </a:rPr>
              <a:t>Merwe</a:t>
            </a:r>
            <a:r>
              <a:rPr lang="en-US" dirty="0" smtClean="0">
                <a:solidFill>
                  <a:srgbClr val="A6A6A6"/>
                </a:solidFill>
              </a:rPr>
              <a:t>/UNDP</a:t>
            </a:r>
            <a:endParaRPr lang="en-US" dirty="0">
              <a:solidFill>
                <a:srgbClr val="A6A6A6"/>
              </a:solidFill>
            </a:endParaRPr>
          </a:p>
        </p:txBody>
      </p:sp>
      <p:sp>
        <p:nvSpPr>
          <p:cNvPr id="25" name="Text Placeholder 56"/>
          <p:cNvSpPr txBox="1">
            <a:spLocks/>
          </p:cNvSpPr>
          <p:nvPr/>
        </p:nvSpPr>
        <p:spPr>
          <a:xfrm>
            <a:off x="1186338" y="1520510"/>
            <a:ext cx="7957661" cy="1487567"/>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Identify areas of increased risk on short timescales</a:t>
            </a:r>
          </a:p>
          <a:p>
            <a:pPr marL="342900" indent="-342900">
              <a:lnSpc>
                <a:spcPct val="90000"/>
              </a:lnSpc>
              <a:spcBef>
                <a:spcPts val="200"/>
              </a:spcBef>
              <a:buClr>
                <a:schemeClr val="accent1"/>
              </a:buClr>
              <a:buFont typeface="Webdings" panose="05030102010509060703" pitchFamily="18" charset="2"/>
              <a:buChar char="4"/>
            </a:pPr>
            <a:r>
              <a:rPr lang="en-US" sz="2400" dirty="0" smtClean="0"/>
              <a:t>Explore thresholds related to risk</a:t>
            </a:r>
          </a:p>
          <a:p>
            <a:pPr marL="342900" indent="-342900">
              <a:lnSpc>
                <a:spcPct val="90000"/>
              </a:lnSpc>
              <a:spcBef>
                <a:spcPts val="200"/>
              </a:spcBef>
              <a:buClr>
                <a:schemeClr val="accent1"/>
              </a:buClr>
              <a:buFont typeface="Webdings" panose="05030102010509060703" pitchFamily="18" charset="2"/>
              <a:buChar char="4"/>
            </a:pPr>
            <a:r>
              <a:rPr lang="en-US" sz="2400" dirty="0" smtClean="0"/>
              <a:t>Link directly to emergency preparedness actions </a:t>
            </a:r>
          </a:p>
          <a:p>
            <a:pPr marL="342900" indent="-342900">
              <a:lnSpc>
                <a:spcPct val="90000"/>
              </a:lnSpc>
              <a:spcBef>
                <a:spcPts val="200"/>
              </a:spcBef>
              <a:buClr>
                <a:schemeClr val="accent1"/>
              </a:buClr>
            </a:pPr>
            <a:endParaRPr lang="en-US" sz="2400" dirty="0" smtClean="0"/>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5" name="Rectangle 34"/>
          <p:cNvSpPr/>
          <p:nvPr/>
        </p:nvSpPr>
        <p:spPr>
          <a:xfrm>
            <a:off x="0" y="3342309"/>
            <a:ext cx="9144000" cy="351569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Placeholder 29" descr="Screen Shot 2015-07-20 at 2.34.44 PM.png"/>
          <p:cNvPicPr>
            <a:picLocks noChangeAspect="1"/>
          </p:cNvPicPr>
          <p:nvPr/>
        </p:nvPicPr>
        <p:blipFill>
          <a:blip r:embed="rId3"/>
          <a:srcRect l="-38072" r="-38072"/>
          <a:stretch>
            <a:fillRect/>
          </a:stretch>
        </p:blipFill>
        <p:spPr>
          <a:xfrm>
            <a:off x="0" y="3328755"/>
            <a:ext cx="9144000" cy="3579381"/>
          </a:xfrm>
          <a:prstGeom prst="rect">
            <a:avLst/>
          </a:prstGeom>
          <a:solidFill>
            <a:schemeClr val="accent1">
              <a:lumMod val="75000"/>
            </a:schemeClr>
          </a:solid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2011207"/>
            <a:ext cx="8051583" cy="704088"/>
          </a:xfrm>
        </p:spPr>
        <p:txBody>
          <a:bodyPr/>
          <a:lstStyle/>
          <a:p>
            <a:r>
              <a:rPr lang="en-US" dirty="0" smtClean="0"/>
              <a:t>Dr. Pietro Ceccato, Lead Environmental Monitoring Program, IRI</a:t>
            </a:r>
            <a:endParaRPr lang="en-US" dirty="0"/>
          </a:p>
        </p:txBody>
      </p:sp>
      <p:sp>
        <p:nvSpPr>
          <p:cNvPr id="3" name="Text Placeholder 2"/>
          <p:cNvSpPr>
            <a:spLocks noGrp="1"/>
          </p:cNvSpPr>
          <p:nvPr>
            <p:ph type="body" sz="quarter" idx="11"/>
          </p:nvPr>
        </p:nvSpPr>
        <p:spPr>
          <a:xfrm>
            <a:off x="571207" y="3556405"/>
            <a:ext cx="8051583" cy="704088"/>
          </a:xfrm>
        </p:spPr>
        <p:txBody>
          <a:bodyPr>
            <a:normAutofit fontScale="92500" lnSpcReduction="10000"/>
          </a:bodyPr>
          <a:lstStyle/>
          <a:p>
            <a:r>
              <a:rPr lang="en-US" dirty="0" smtClean="0"/>
              <a:t>Erin Coughlan de Perez, Red Cross/Red Crescent Climate Centre</a:t>
            </a:r>
          </a:p>
          <a:p>
            <a:r>
              <a:rPr lang="en-US" dirty="0" smtClean="0"/>
              <a:t>Hastings Kandaya, Malawi Red Cross Society </a:t>
            </a:r>
            <a:endParaRPr lang="en-US" dirty="0"/>
          </a:p>
        </p:txBody>
      </p:sp>
      <p:sp>
        <p:nvSpPr>
          <p:cNvPr id="4" name="Text Placeholder 3"/>
          <p:cNvSpPr>
            <a:spLocks noGrp="1"/>
          </p:cNvSpPr>
          <p:nvPr>
            <p:ph type="body" sz="quarter" idx="12"/>
          </p:nvPr>
        </p:nvSpPr>
        <p:spPr>
          <a:xfrm>
            <a:off x="571208" y="5203521"/>
            <a:ext cx="8051582" cy="704088"/>
          </a:xfrm>
        </p:spPr>
        <p:txBody>
          <a:bodyPr/>
          <a:lstStyle/>
          <a:p>
            <a:r>
              <a:rPr lang="en-US" dirty="0" smtClean="0"/>
              <a:t>Alex Sweeney &amp; Jerrod Lessel, Past Project Contributors </a:t>
            </a:r>
            <a:endParaRPr lang="en-US" dirty="0"/>
          </a:p>
        </p:txBody>
      </p:sp>
      <p:sp>
        <p:nvSpPr>
          <p:cNvPr id="5" name="TextBox 4"/>
          <p:cNvSpPr txBox="1"/>
          <p:nvPr/>
        </p:nvSpPr>
        <p:spPr>
          <a:xfrm>
            <a:off x="594359" y="1333749"/>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94112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548499"/>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4782863" y="2333748"/>
            <a:ext cx="4361137" cy="3374136"/>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Strong Seasonal Precipitation</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Diverse Topography</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Largely Poor Population</a:t>
            </a:r>
          </a:p>
        </p:txBody>
      </p:sp>
      <p:sp>
        <p:nvSpPr>
          <p:cNvPr id="14" name="Text Placeholder 13"/>
          <p:cNvSpPr>
            <a:spLocks noGrp="1"/>
          </p:cNvSpPr>
          <p:nvPr>
            <p:ph type="body" sz="quarter" idx="10"/>
          </p:nvPr>
        </p:nvSpPr>
        <p:spPr>
          <a:xfrm>
            <a:off x="4604250" y="496064"/>
            <a:ext cx="4579442" cy="1092898"/>
          </a:xfrm>
        </p:spPr>
        <p:txBody>
          <a:bodyPr>
            <a:normAutofit lnSpcReduction="10000"/>
          </a:bodyPr>
          <a:lstStyle/>
          <a:p>
            <a:pPr algn="ctr"/>
            <a:r>
              <a:rPr lang="en-US" dirty="0" smtClean="0"/>
              <a:t>Malawi Vulnerability </a:t>
            </a:r>
            <a:endParaRPr lang="en-US" dirty="0"/>
          </a:p>
        </p:txBody>
      </p:sp>
      <p:pic>
        <p:nvPicPr>
          <p:cNvPr id="18" name="Picture Placeholder 17" descr="Screen Shot 2015-07-02 at 3.51.23 PM.png"/>
          <p:cNvPicPr>
            <a:picLocks noGrp="1" noChangeAspect="1"/>
          </p:cNvPicPr>
          <p:nvPr>
            <p:ph type="pic" sz="quarter" idx="12"/>
          </p:nvPr>
        </p:nvPicPr>
        <p:blipFill>
          <a:blip r:embed="rId3"/>
          <a:srcRect l="-3288" r="-3288"/>
          <a:stretch>
            <a:fillRect/>
          </a:stretch>
        </p:blipFill>
        <p:spPr>
          <a:xfrm>
            <a:off x="-221543" y="0"/>
            <a:ext cx="4652411" cy="6858000"/>
          </a:xfrm>
        </p:spPr>
      </p:pic>
      <p:sp>
        <p:nvSpPr>
          <p:cNvPr id="17" name="Text Placeholder 16"/>
          <p:cNvSpPr>
            <a:spLocks noGrp="1"/>
          </p:cNvSpPr>
          <p:nvPr>
            <p:ph type="body" sz="quarter" idx="13"/>
          </p:nvPr>
        </p:nvSpPr>
        <p:spPr>
          <a:xfrm>
            <a:off x="4321805" y="6501750"/>
            <a:ext cx="3448120" cy="274320"/>
          </a:xfrm>
        </p:spPr>
        <p:txBody>
          <a:bodyPr>
            <a:noAutofit/>
          </a:bodyPr>
          <a:lstStyle/>
          <a:p>
            <a:pPr algn="l"/>
            <a:r>
              <a:rPr lang="en-US" dirty="0" smtClean="0"/>
              <a:t>Image Credit: </a:t>
            </a:r>
            <a:r>
              <a:rPr lang="en-US" dirty="0" err="1" smtClean="0"/>
              <a:t>Arjan</a:t>
            </a:r>
            <a:r>
              <a:rPr lang="en-US" dirty="0" smtClean="0"/>
              <a:t> van de </a:t>
            </a:r>
            <a:r>
              <a:rPr lang="en-US" dirty="0" err="1" smtClean="0"/>
              <a:t>Merwe</a:t>
            </a:r>
            <a:r>
              <a:rPr lang="en-US" dirty="0" smtClean="0"/>
              <a:t>/UNDP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1"/>
          </p:nvPr>
        </p:nvSpPr>
        <p:spPr>
          <a:xfrm>
            <a:off x="3720177" y="4809057"/>
            <a:ext cx="5892805" cy="1810404"/>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Displaced over 230,000 residents </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276 people reported dead or missing</a:t>
            </a:r>
          </a:p>
        </p:txBody>
      </p:sp>
      <p:sp>
        <p:nvSpPr>
          <p:cNvPr id="25" name="Text Placeholder 24"/>
          <p:cNvSpPr>
            <a:spLocks noGrp="1"/>
          </p:cNvSpPr>
          <p:nvPr>
            <p:ph type="body" sz="quarter" idx="14"/>
          </p:nvPr>
        </p:nvSpPr>
        <p:spPr>
          <a:xfrm>
            <a:off x="-66836" y="4691831"/>
            <a:ext cx="3882136" cy="2249729"/>
          </a:xfrm>
        </p:spPr>
        <p:txBody>
          <a:bodyPr/>
          <a:lstStyle/>
          <a:p>
            <a:pPr algn="ctr"/>
            <a:r>
              <a:rPr lang="en-US" sz="4800" dirty="0" smtClean="0"/>
              <a:t>January 2015 Floods </a:t>
            </a:r>
            <a:endParaRPr lang="en-US" sz="4800" dirty="0"/>
          </a:p>
        </p:txBody>
      </p:sp>
      <p:sp>
        <p:nvSpPr>
          <p:cNvPr id="24" name="Text Placeholder 23"/>
          <p:cNvSpPr>
            <a:spLocks noGrp="1"/>
          </p:cNvSpPr>
          <p:nvPr>
            <p:ph type="body" sz="quarter" idx="13"/>
          </p:nvPr>
        </p:nvSpPr>
        <p:spPr/>
        <p:txBody>
          <a:bodyPr>
            <a:normAutofit fontScale="70000" lnSpcReduction="20000"/>
          </a:bodyPr>
          <a:lstStyle/>
          <a:p>
            <a:r>
              <a:rPr lang="en-US" dirty="0" smtClean="0"/>
              <a:t>Image Credit: </a:t>
            </a:r>
            <a:r>
              <a:rPr lang="en-US" dirty="0" err="1" smtClean="0"/>
              <a:t>Arjan</a:t>
            </a:r>
            <a:r>
              <a:rPr lang="en-US" dirty="0" smtClean="0"/>
              <a:t> van de </a:t>
            </a:r>
            <a:r>
              <a:rPr lang="en-US" dirty="0" err="1" smtClean="0"/>
              <a:t>Merw</a:t>
            </a:r>
            <a:r>
              <a:rPr lang="en-US" dirty="0" smtClean="0"/>
              <a:t> UNDP</a:t>
            </a:r>
            <a:endParaRPr lang="en-US" dirty="0"/>
          </a:p>
        </p:txBody>
      </p:sp>
      <p:pic>
        <p:nvPicPr>
          <p:cNvPr id="30" name="Picture 29" descr="Screen Shot 2015-07-02 at 4.02.08 PM.png"/>
          <p:cNvPicPr>
            <a:picLocks noChangeAspect="1"/>
          </p:cNvPicPr>
          <p:nvPr/>
        </p:nvPicPr>
        <p:blipFill>
          <a:blip r:embed="rId3"/>
          <a:stretch>
            <a:fillRect/>
          </a:stretch>
        </p:blipFill>
        <p:spPr>
          <a:xfrm>
            <a:off x="0" y="118539"/>
            <a:ext cx="9144000" cy="4318361"/>
          </a:xfrm>
          <a:prstGeom prst="rect">
            <a:avLst/>
          </a:prstGeom>
        </p:spPr>
      </p:pic>
      <p:sp>
        <p:nvSpPr>
          <p:cNvPr id="6" name="Rectangle 5"/>
          <p:cNvSpPr/>
          <p:nvPr/>
        </p:nvSpPr>
        <p:spPr>
          <a:xfrm>
            <a:off x="5848150" y="4407202"/>
            <a:ext cx="4850758" cy="276999"/>
          </a:xfrm>
          <a:prstGeom prst="rect">
            <a:avLst/>
          </a:prstGeom>
        </p:spPr>
        <p:txBody>
          <a:bodyPr wrap="square">
            <a:spAutoFit/>
          </a:bodyPr>
          <a:lstStyle/>
          <a:p>
            <a:r>
              <a:rPr lang="en-US" sz="1200" dirty="0" smtClean="0">
                <a:solidFill>
                  <a:srgbClr val="A6A6A6"/>
                </a:solidFill>
              </a:rPr>
              <a:t>Image Credit: </a:t>
            </a:r>
            <a:r>
              <a:rPr lang="en-US" sz="1200" dirty="0" err="1" smtClean="0">
                <a:solidFill>
                  <a:srgbClr val="A6A6A6"/>
                </a:solidFill>
              </a:rPr>
              <a:t>Arjan</a:t>
            </a:r>
            <a:r>
              <a:rPr lang="en-US" sz="1200" dirty="0" smtClean="0">
                <a:solidFill>
                  <a:srgbClr val="A6A6A6"/>
                </a:solidFill>
              </a:rPr>
              <a:t> van de </a:t>
            </a:r>
            <a:r>
              <a:rPr lang="en-US" sz="1200" dirty="0" err="1" smtClean="0">
                <a:solidFill>
                  <a:srgbClr val="A6A6A6"/>
                </a:solidFill>
              </a:rPr>
              <a:t>Merwe</a:t>
            </a:r>
            <a:r>
              <a:rPr lang="en-US" sz="1200" dirty="0" smtClean="0">
                <a:solidFill>
                  <a:srgbClr val="A6A6A6"/>
                </a:solidFill>
              </a:rPr>
              <a:t>/UNDP</a:t>
            </a:r>
            <a:endParaRPr lang="en-US" sz="1200" dirty="0">
              <a:solidFill>
                <a:srgbClr val="A6A6A6"/>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p:cNvSpPr>
            <a:spLocks noGrp="1"/>
          </p:cNvSpPr>
          <p:nvPr>
            <p:ph type="body" sz="quarter" idx="11"/>
          </p:nvPr>
        </p:nvSpPr>
        <p:spPr>
          <a:xfrm>
            <a:off x="4325270" y="4445572"/>
            <a:ext cx="4835893" cy="1690009"/>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Comparison of flood detection </a:t>
            </a:r>
            <a:r>
              <a:rPr lang="en-US" dirty="0"/>
              <a:t>p</a:t>
            </a:r>
            <a:r>
              <a:rPr lang="en-US" dirty="0" smtClean="0"/>
              <a:t>roducts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Revealed large discrepancies in the accuracy of detecting different flood types</a:t>
            </a:r>
          </a:p>
          <a:p>
            <a:pPr marL="342900" indent="-342900">
              <a:spcBef>
                <a:spcPts val="200"/>
              </a:spcBef>
              <a:buClr>
                <a:schemeClr val="accent1"/>
              </a:buClr>
              <a:buFont typeface="Webdings" panose="05030102010509060703" pitchFamily="18" charset="2"/>
              <a:buChar char="4"/>
            </a:pPr>
            <a:endParaRPr lang="en-US" dirty="0" smtClean="0"/>
          </a:p>
          <a:p>
            <a:pPr algn="ctr">
              <a:buClr>
                <a:schemeClr val="tx1"/>
              </a:buClr>
              <a:buFont typeface="Wingdings" charset="2"/>
              <a:buChar char="Ø"/>
            </a:pPr>
            <a:endParaRPr lang="en-US" dirty="0" smtClean="0"/>
          </a:p>
          <a:p>
            <a:pPr>
              <a:buClr>
                <a:schemeClr val="tx1"/>
              </a:buClr>
              <a:buFont typeface="Wingdings" charset="2"/>
              <a:buChar char="Ø"/>
            </a:pPr>
            <a:endParaRPr lang="en-US" dirty="0"/>
          </a:p>
        </p:txBody>
      </p:sp>
      <p:sp>
        <p:nvSpPr>
          <p:cNvPr id="93" name="Text Placeholder 92"/>
          <p:cNvSpPr>
            <a:spLocks noGrp="1"/>
          </p:cNvSpPr>
          <p:nvPr>
            <p:ph type="body" sz="quarter" idx="14"/>
          </p:nvPr>
        </p:nvSpPr>
        <p:spPr>
          <a:xfrm>
            <a:off x="299876" y="3725447"/>
            <a:ext cx="8258908" cy="704088"/>
          </a:xfrm>
        </p:spPr>
        <p:txBody>
          <a:bodyPr/>
          <a:lstStyle/>
          <a:p>
            <a:pPr algn="r"/>
            <a:r>
              <a:rPr lang="en-US" dirty="0" smtClean="0"/>
              <a:t>Previous Work </a:t>
            </a:r>
            <a:endParaRPr lang="en-US" dirty="0"/>
          </a:p>
        </p:txBody>
      </p:sp>
      <p:pic>
        <p:nvPicPr>
          <p:cNvPr id="94" name="Picture Placeholder 93"/>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54426" r="-54426"/>
          <a:stretch>
            <a:fillRect/>
          </a:stretch>
        </p:blipFill>
        <p:spPr>
          <a:xfrm>
            <a:off x="2311986" y="275454"/>
            <a:ext cx="8760179" cy="3285067"/>
          </a:xfrm>
          <a:prstGeom prst="rect">
            <a:avLst/>
          </a:prstGeom>
        </p:spPr>
      </p:pic>
      <p:pic>
        <p:nvPicPr>
          <p:cNvPr id="100" name="Picture 99" descr="Screen Shot 2015-07-02 at 3.17.01 PM.png"/>
          <p:cNvPicPr>
            <a:picLocks noChangeAspect="1"/>
          </p:cNvPicPr>
          <p:nvPr/>
        </p:nvPicPr>
        <p:blipFill>
          <a:blip r:embed="rId4"/>
          <a:stretch>
            <a:fillRect/>
          </a:stretch>
        </p:blipFill>
        <p:spPr>
          <a:xfrm>
            <a:off x="431458" y="233522"/>
            <a:ext cx="4001552" cy="6483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p:cNvSpPr>
            <a:spLocks noGrp="1"/>
          </p:cNvSpPr>
          <p:nvPr>
            <p:ph type="body" sz="quarter" idx="11"/>
          </p:nvPr>
        </p:nvSpPr>
        <p:spPr>
          <a:xfrm>
            <a:off x="576072" y="1150858"/>
            <a:ext cx="7982712" cy="206159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Validate previous term’s results with new ground truth data</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Produce a  methodology for analyzing flood detection skill relative to flash floods</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60" name="Text Placeholder 59"/>
          <p:cNvSpPr>
            <a:spLocks noGrp="1"/>
          </p:cNvSpPr>
          <p:nvPr>
            <p:ph type="body" sz="quarter" idx="14"/>
          </p:nvPr>
        </p:nvSpPr>
        <p:spPr>
          <a:xfrm>
            <a:off x="576072" y="400542"/>
            <a:ext cx="7982712" cy="704088"/>
          </a:xfrm>
        </p:spPr>
        <p:txBody>
          <a:bodyPr/>
          <a:lstStyle/>
          <a:p>
            <a:r>
              <a:rPr lang="en-US" dirty="0" smtClean="0"/>
              <a:t>Objectives</a:t>
            </a:r>
            <a:endParaRPr lang="en-US" dirty="0"/>
          </a:p>
        </p:txBody>
      </p:sp>
      <p:sp>
        <p:nvSpPr>
          <p:cNvPr id="59" name="Text Placeholder 58"/>
          <p:cNvSpPr>
            <a:spLocks noGrp="1"/>
          </p:cNvSpPr>
          <p:nvPr>
            <p:ph type="body" sz="quarter" idx="13"/>
          </p:nvPr>
        </p:nvSpPr>
        <p:spPr>
          <a:xfrm>
            <a:off x="6249166" y="2824250"/>
            <a:ext cx="2911543" cy="182347"/>
          </a:xfrm>
        </p:spPr>
        <p:txBody>
          <a:bodyPr>
            <a:noAutofit/>
          </a:bodyPr>
          <a:lstStyle/>
          <a:p>
            <a:r>
              <a:rPr lang="en-US" dirty="0" smtClean="0"/>
              <a:t>Image Credit: </a:t>
            </a:r>
            <a:r>
              <a:rPr lang="en-US" dirty="0" err="1" smtClean="0"/>
              <a:t>Arjan</a:t>
            </a:r>
            <a:r>
              <a:rPr lang="en-US" dirty="0" smtClean="0"/>
              <a:t> </a:t>
            </a:r>
            <a:r>
              <a:rPr lang="en-US" dirty="0" err="1" smtClean="0"/>
              <a:t>Merwe</a:t>
            </a:r>
            <a:r>
              <a:rPr lang="en-US" dirty="0" smtClean="0"/>
              <a:t> UNDP</a:t>
            </a:r>
            <a:endParaRPr lang="en-US" dirty="0"/>
          </a:p>
        </p:txBody>
      </p:sp>
      <p:pic>
        <p:nvPicPr>
          <p:cNvPr id="8" name="Picture Placeholder 7" descr="Screen Shot 2015-07-02 at 3.01.15 PM.png"/>
          <p:cNvPicPr>
            <a:picLocks noGrp="1" noChangeAspect="1"/>
          </p:cNvPicPr>
          <p:nvPr>
            <p:ph type="pic" sz="quarter" idx="12"/>
          </p:nvPr>
        </p:nvPicPr>
        <p:blipFill>
          <a:blip r:embed="rId3"/>
          <a:srcRect l="-3191" r="-3191"/>
          <a:stretch>
            <a:fillRect/>
          </a:stretch>
        </p:blipFill>
        <p:spPr>
          <a:xfrm>
            <a:off x="-298500" y="3212456"/>
            <a:ext cx="9753600" cy="363855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77"/>
          <p:cNvSpPr>
            <a:spLocks noGrp="1"/>
          </p:cNvSpPr>
          <p:nvPr>
            <p:ph type="body" sz="quarter" idx="10"/>
          </p:nvPr>
        </p:nvSpPr>
        <p:spPr>
          <a:xfrm>
            <a:off x="1158239" y="250613"/>
            <a:ext cx="6732693" cy="765387"/>
          </a:xfrm>
        </p:spPr>
        <p:txBody>
          <a:bodyPr/>
          <a:lstStyle/>
          <a:p>
            <a:r>
              <a:rPr lang="en-US" dirty="0" smtClean="0"/>
              <a:t>Earth Observations Utilized </a:t>
            </a:r>
            <a:endParaRPr lang="en-US" dirty="0"/>
          </a:p>
        </p:txBody>
      </p:sp>
      <p:sp>
        <p:nvSpPr>
          <p:cNvPr id="6" name="Text Placeholder 87"/>
          <p:cNvSpPr>
            <a:spLocks noGrp="1"/>
          </p:cNvSpPr>
          <p:nvPr>
            <p:ph type="body" sz="quarter" idx="11"/>
          </p:nvPr>
        </p:nvSpPr>
        <p:spPr>
          <a:xfrm>
            <a:off x="378858" y="1155872"/>
            <a:ext cx="4835893" cy="5235507"/>
          </a:xfrm>
        </p:spPr>
        <p:txBody>
          <a:bodyPr>
            <a:noAutofit/>
          </a:bodyPr>
          <a:lstStyle/>
          <a:p>
            <a:pPr marL="342900" indent="-342900">
              <a:spcBef>
                <a:spcPts val="200"/>
              </a:spcBef>
              <a:buClr>
                <a:schemeClr val="accent1"/>
              </a:buClr>
            </a:pPr>
            <a:r>
              <a:rPr lang="en-US" dirty="0" smtClean="0"/>
              <a:t>NASA Earth Observations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MODIS sensor aboard Terra and Aqua satellites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TRMM, Aqua (AMSR-E &amp; AMSU-A), &amp; Defense Meteorological Satellite Program satellites</a:t>
            </a:r>
          </a:p>
          <a:p>
            <a:pPr marL="342900" lvl="1" indent="-342900">
              <a:spcBef>
                <a:spcPts val="200"/>
              </a:spcBef>
              <a:buClr>
                <a:schemeClr val="accent1"/>
              </a:buClr>
              <a:buFont typeface="Webdings" panose="05030102010509060703" pitchFamily="18" charset="2"/>
              <a:buChar char="4"/>
            </a:pPr>
            <a:endParaRPr lang="en-US" sz="2000" dirty="0" smtClean="0"/>
          </a:p>
          <a:p>
            <a:pPr marL="342900" lvl="1" indent="-342900">
              <a:spcBef>
                <a:spcPts val="200"/>
              </a:spcBef>
              <a:buClr>
                <a:schemeClr val="accent1"/>
              </a:buClr>
              <a:buNone/>
            </a:pPr>
            <a:r>
              <a:rPr lang="en-US" sz="2000" dirty="0" smtClean="0"/>
              <a:t>European Space Agency (ESA) </a:t>
            </a:r>
          </a:p>
          <a:p>
            <a:pPr marL="342900" lvl="1" indent="-342900">
              <a:spcBef>
                <a:spcPts val="200"/>
              </a:spcBef>
              <a:buClr>
                <a:schemeClr val="accent1"/>
              </a:buClr>
              <a:buFont typeface="Webdings" panose="05030102010509060703" pitchFamily="18" charset="2"/>
              <a:buChar char="4"/>
            </a:pPr>
            <a:endParaRPr lang="en-US" sz="2000" dirty="0" smtClean="0"/>
          </a:p>
          <a:p>
            <a:pPr marL="342900" lvl="1" indent="-342900">
              <a:spcBef>
                <a:spcPts val="200"/>
              </a:spcBef>
              <a:buClr>
                <a:schemeClr val="accent1"/>
              </a:buClr>
              <a:buFont typeface="Webdings" panose="05030102010509060703" pitchFamily="18" charset="2"/>
              <a:buChar char="4"/>
            </a:pPr>
            <a:r>
              <a:rPr lang="en-US" sz="2000" dirty="0" smtClean="0"/>
              <a:t>ASCAT Sensor (EUMETSAT METOP-A)</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pPr>
            <a:r>
              <a:rPr lang="en-US" dirty="0" smtClean="0"/>
              <a:t>Other Earth observations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Synthetic Synthetic Aperture Radar (SAR)</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algn="ctr">
              <a:buClr>
                <a:schemeClr val="tx1"/>
              </a:buClr>
              <a:buFont typeface="Wingdings" charset="2"/>
              <a:buChar char="Ø"/>
            </a:pPr>
            <a:endParaRPr lang="en-US" dirty="0" smtClean="0"/>
          </a:p>
          <a:p>
            <a:pPr>
              <a:buClr>
                <a:schemeClr val="tx1"/>
              </a:buClr>
              <a:buFont typeface="Wingdings" charset="2"/>
              <a:buChar char="Ø"/>
            </a:pPr>
            <a:endParaRPr lang="en-US" dirty="0"/>
          </a:p>
        </p:txBody>
      </p:sp>
      <p:pic>
        <p:nvPicPr>
          <p:cNvPr id="26627" name="Picture 3"/>
          <p:cNvPicPr>
            <a:picLocks noChangeAspect="1" noChangeArrowheads="1"/>
          </p:cNvPicPr>
          <p:nvPr/>
        </p:nvPicPr>
        <p:blipFill>
          <a:blip r:embed="rId3"/>
          <a:srcRect/>
          <a:stretch>
            <a:fillRect/>
          </a:stretch>
        </p:blipFill>
        <p:spPr bwMode="auto">
          <a:xfrm>
            <a:off x="5400459" y="1106587"/>
            <a:ext cx="1838953" cy="1565066"/>
          </a:xfrm>
          <a:prstGeom prst="rect">
            <a:avLst/>
          </a:prstGeom>
          <a:noFill/>
          <a:ln w="9525">
            <a:noFill/>
            <a:miter lim="800000"/>
            <a:headEnd/>
            <a:tailEnd/>
          </a:ln>
          <a:effectLst/>
        </p:spPr>
      </p:pic>
      <p:pic>
        <p:nvPicPr>
          <p:cNvPr id="26628" name="Picture 4"/>
          <p:cNvPicPr>
            <a:picLocks noChangeAspect="1" noChangeArrowheads="1"/>
          </p:cNvPicPr>
          <p:nvPr/>
        </p:nvPicPr>
        <p:blipFill>
          <a:blip r:embed="rId4"/>
          <a:srcRect/>
          <a:stretch>
            <a:fillRect/>
          </a:stretch>
        </p:blipFill>
        <p:spPr bwMode="auto">
          <a:xfrm>
            <a:off x="6949252" y="2432084"/>
            <a:ext cx="1757140" cy="1321158"/>
          </a:xfrm>
          <a:prstGeom prst="rect">
            <a:avLst/>
          </a:prstGeom>
          <a:noFill/>
          <a:ln w="9525">
            <a:noFill/>
            <a:miter lim="800000"/>
            <a:headEnd/>
            <a:tailEnd/>
          </a:ln>
          <a:effectLst/>
        </p:spPr>
      </p:pic>
      <p:pic>
        <p:nvPicPr>
          <p:cNvPr id="26629" name="Picture 5"/>
          <p:cNvPicPr>
            <a:picLocks noChangeAspect="1" noChangeArrowheads="1"/>
          </p:cNvPicPr>
          <p:nvPr/>
        </p:nvPicPr>
        <p:blipFill>
          <a:blip r:embed="rId5"/>
          <a:srcRect/>
          <a:stretch>
            <a:fillRect/>
          </a:stretch>
        </p:blipFill>
        <p:spPr bwMode="auto">
          <a:xfrm>
            <a:off x="5510037" y="4644634"/>
            <a:ext cx="2404302" cy="1258797"/>
          </a:xfrm>
          <a:prstGeom prst="rect">
            <a:avLst/>
          </a:prstGeom>
          <a:noFill/>
          <a:ln w="9525">
            <a:noFill/>
            <a:miter lim="800000"/>
            <a:headEnd/>
            <a:tailEnd/>
          </a:ln>
          <a:effectLst/>
        </p:spPr>
      </p:pic>
      <p:sp>
        <p:nvSpPr>
          <p:cNvPr id="9" name="TextBox 8"/>
          <p:cNvSpPr txBox="1"/>
          <p:nvPr/>
        </p:nvSpPr>
        <p:spPr>
          <a:xfrm>
            <a:off x="5435728" y="2456203"/>
            <a:ext cx="899480" cy="369332"/>
          </a:xfrm>
          <a:prstGeom prst="rect">
            <a:avLst/>
          </a:prstGeom>
          <a:noFill/>
        </p:spPr>
        <p:txBody>
          <a:bodyPr wrap="none" rtlCol="0">
            <a:spAutoFit/>
          </a:bodyPr>
          <a:lstStyle/>
          <a:p>
            <a:r>
              <a:rPr lang="en-US" dirty="0" smtClean="0"/>
              <a:t>TRIMM</a:t>
            </a:r>
            <a:endParaRPr lang="en-US" dirty="0"/>
          </a:p>
        </p:txBody>
      </p:sp>
      <p:sp>
        <p:nvSpPr>
          <p:cNvPr id="10" name="Rectangle 9"/>
          <p:cNvSpPr/>
          <p:nvPr/>
        </p:nvSpPr>
        <p:spPr>
          <a:xfrm>
            <a:off x="-3813158" y="4736742"/>
            <a:ext cx="718240" cy="369332"/>
          </a:xfrm>
          <a:prstGeom prst="rect">
            <a:avLst/>
          </a:prstGeom>
        </p:spPr>
        <p:txBody>
          <a:bodyPr wrap="none">
            <a:spAutoFit/>
          </a:bodyPr>
          <a:lstStyle/>
          <a:p>
            <a:r>
              <a:rPr lang="en-US" dirty="0" smtClean="0"/>
              <a:t>Terra</a:t>
            </a:r>
            <a:endParaRPr lang="en-US" dirty="0"/>
          </a:p>
        </p:txBody>
      </p:sp>
      <p:sp>
        <p:nvSpPr>
          <p:cNvPr id="11" name="Rectangle 10"/>
          <p:cNvSpPr/>
          <p:nvPr/>
        </p:nvSpPr>
        <p:spPr>
          <a:xfrm>
            <a:off x="5594806" y="6021800"/>
            <a:ext cx="810889" cy="369332"/>
          </a:xfrm>
          <a:prstGeom prst="rect">
            <a:avLst/>
          </a:prstGeom>
        </p:spPr>
        <p:txBody>
          <a:bodyPr wrap="none">
            <a:spAutoFit/>
          </a:bodyPr>
          <a:lstStyle/>
          <a:p>
            <a:r>
              <a:rPr lang="en-US" dirty="0" smtClean="0"/>
              <a:t>Aqua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321733" y="1676398"/>
            <a:ext cx="4893733" cy="4368801"/>
          </a:xfrm>
        </p:spPr>
        <p:txBody>
          <a:bodyPr>
            <a:normAutofit/>
          </a:bodyPr>
          <a:lstStyle/>
          <a:p>
            <a:pPr algn="ctr"/>
            <a:r>
              <a:rPr lang="en-US" sz="2400" dirty="0" smtClean="0"/>
              <a:t>Ground truth </a:t>
            </a:r>
            <a:r>
              <a:rPr lang="en-US" sz="2400" dirty="0"/>
              <a:t>d</a:t>
            </a:r>
            <a:r>
              <a:rPr lang="en-US" sz="2400" dirty="0" smtClean="0"/>
              <a:t>ata (shelter site locations) provided by Malawi Red Cross</a:t>
            </a:r>
          </a:p>
          <a:p>
            <a:endParaRPr lang="en-US" sz="2400" dirty="0" smtClean="0"/>
          </a:p>
          <a:p>
            <a:endParaRPr lang="en-US" sz="2400" dirty="0"/>
          </a:p>
        </p:txBody>
      </p:sp>
      <p:sp>
        <p:nvSpPr>
          <p:cNvPr id="6" name="Text Placeholder 5"/>
          <p:cNvSpPr>
            <a:spLocks noGrp="1"/>
          </p:cNvSpPr>
          <p:nvPr>
            <p:ph type="body" sz="quarter" idx="10"/>
          </p:nvPr>
        </p:nvSpPr>
        <p:spPr>
          <a:xfrm>
            <a:off x="412049" y="200544"/>
            <a:ext cx="7792069" cy="1370348"/>
          </a:xfrm>
        </p:spPr>
        <p:txBody>
          <a:bodyPr>
            <a:normAutofit/>
          </a:bodyPr>
          <a:lstStyle/>
          <a:p>
            <a:r>
              <a:rPr lang="en-US" dirty="0" smtClean="0"/>
              <a:t>Project Methodology: Step 1 </a:t>
            </a:r>
          </a:p>
          <a:p>
            <a:endParaRPr lang="en-US" dirty="0"/>
          </a:p>
        </p:txBody>
      </p:sp>
      <p:pic>
        <p:nvPicPr>
          <p:cNvPr id="11" name="Picture 10" descr="Screen Shot 2015-07-02 at 5.06.30 PM.png"/>
          <p:cNvPicPr>
            <a:picLocks noChangeAspect="1"/>
          </p:cNvPicPr>
          <p:nvPr/>
        </p:nvPicPr>
        <p:blipFill>
          <a:blip r:embed="rId3"/>
          <a:stretch>
            <a:fillRect/>
          </a:stretch>
        </p:blipFill>
        <p:spPr>
          <a:xfrm>
            <a:off x="5448294" y="1049866"/>
            <a:ext cx="3664157" cy="5490633"/>
          </a:xfrm>
          <a:prstGeom prst="rect">
            <a:avLst/>
          </a:prstGeom>
        </p:spPr>
      </p:pic>
      <p:pic>
        <p:nvPicPr>
          <p:cNvPr id="12" name="Picture 11" descr="Screen Shot 2015-07-02 at 5.12.39 PM.png"/>
          <p:cNvPicPr>
            <a:picLocks noChangeAspect="1"/>
          </p:cNvPicPr>
          <p:nvPr/>
        </p:nvPicPr>
        <p:blipFill>
          <a:blip r:embed="rId4"/>
          <a:stretch>
            <a:fillRect/>
          </a:stretch>
        </p:blipFill>
        <p:spPr>
          <a:xfrm>
            <a:off x="8056036" y="1062566"/>
            <a:ext cx="952500" cy="431800"/>
          </a:xfrm>
          <a:prstGeom prst="rect">
            <a:avLst/>
          </a:prstGeom>
        </p:spPr>
      </p:pic>
      <p:pic>
        <p:nvPicPr>
          <p:cNvPr id="14" name="Picture 13" descr="Screen Shot 2015-07-02 at 5.18.24 PM.png"/>
          <p:cNvPicPr>
            <a:picLocks noChangeAspect="1"/>
          </p:cNvPicPr>
          <p:nvPr/>
        </p:nvPicPr>
        <p:blipFill>
          <a:blip r:embed="rId5"/>
          <a:stretch>
            <a:fillRect/>
          </a:stretch>
        </p:blipFill>
        <p:spPr>
          <a:xfrm>
            <a:off x="253995" y="3316807"/>
            <a:ext cx="5520268" cy="25252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196395" y="5178119"/>
            <a:ext cx="3763603" cy="1830106"/>
          </a:xfrm>
        </p:spPr>
        <p:txBody>
          <a:bodyPr/>
          <a:lstStyle/>
          <a:p>
            <a:r>
              <a:rPr lang="en-US" dirty="0" smtClean="0"/>
              <a:t>Analysis</a:t>
            </a:r>
            <a:endParaRPr lang="en-US" dirty="0"/>
          </a:p>
        </p:txBody>
      </p:sp>
      <p:sp>
        <p:nvSpPr>
          <p:cNvPr id="18" name="Rectangle 17"/>
          <p:cNvSpPr/>
          <p:nvPr/>
        </p:nvSpPr>
        <p:spPr>
          <a:xfrm>
            <a:off x="4301064" y="528933"/>
            <a:ext cx="4572000" cy="646331"/>
          </a:xfrm>
          <a:prstGeom prst="rect">
            <a:avLst/>
          </a:prstGeom>
        </p:spPr>
        <p:txBody>
          <a:bodyPr>
            <a:spAutoFit/>
          </a:bodyPr>
          <a:lstStyle/>
          <a:p>
            <a:pPr algn="ctr"/>
            <a:r>
              <a:rPr lang="en-US" dirty="0" smtClean="0"/>
              <a:t>Dartmouth Flood Observatory </a:t>
            </a:r>
          </a:p>
          <a:p>
            <a:pPr algn="ctr"/>
            <a:r>
              <a:rPr lang="en-US" dirty="0" smtClean="0"/>
              <a:t>Flood Detection product  </a:t>
            </a:r>
          </a:p>
        </p:txBody>
      </p:sp>
      <p:sp>
        <p:nvSpPr>
          <p:cNvPr id="8" name="Text Placeholder 87"/>
          <p:cNvSpPr txBox="1">
            <a:spLocks/>
          </p:cNvSpPr>
          <p:nvPr/>
        </p:nvSpPr>
        <p:spPr>
          <a:xfrm>
            <a:off x="3991711" y="5275066"/>
            <a:ext cx="5152289" cy="1690009"/>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Reprocess flood products with  locations of flooded villages, provided by Malawi Red Cross</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200"/>
              </a:spcBef>
              <a:spcAft>
                <a:spcPts val="0"/>
              </a:spcAft>
              <a:buClr>
                <a:schemeClr val="accent1"/>
              </a:buClr>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
                <a:schemeClr val="tx1"/>
              </a:buClr>
              <a:buSzTx/>
              <a:buFont typeface="Wingdings" charset="2"/>
              <a:buChar char="Ø"/>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chemeClr val="tx1"/>
              </a:buClr>
              <a:buSzTx/>
              <a:buFont typeface="Wingdings" charset="2"/>
              <a:buChar char="Ø"/>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739" t="19583" r="32378"/>
          <a:stretch/>
        </p:blipFill>
        <p:spPr>
          <a:xfrm>
            <a:off x="211514" y="692854"/>
            <a:ext cx="3585428" cy="3994809"/>
          </a:xfrm>
          <a:prstGeom prst="rect">
            <a:avLst/>
          </a:prstGeom>
          <a:ln>
            <a:solidFill>
              <a:schemeClr val="tx2"/>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523" y="1369993"/>
            <a:ext cx="4978547" cy="2885567"/>
          </a:xfrm>
          <a:prstGeom prst="rect">
            <a:avLst/>
          </a:prstGeom>
          <a:ln>
            <a:solidFill>
              <a:schemeClr val="tx2"/>
            </a:solidFill>
          </a:ln>
        </p:spPr>
      </p:pic>
      <p:sp>
        <p:nvSpPr>
          <p:cNvPr id="11" name="Rectangle 10"/>
          <p:cNvSpPr/>
          <p:nvPr/>
        </p:nvSpPr>
        <p:spPr>
          <a:xfrm>
            <a:off x="2029860" y="3260260"/>
            <a:ext cx="313124" cy="26894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flipH="1" flipV="1">
            <a:off x="2232067" y="1472699"/>
            <a:ext cx="1898483" cy="16766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42984" y="3529201"/>
            <a:ext cx="1702831" cy="7263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30270" y="4319785"/>
            <a:ext cx="1713730" cy="584776"/>
          </a:xfrm>
          <a:prstGeom prst="rect">
            <a:avLst/>
          </a:prstGeom>
          <a:noFill/>
        </p:spPr>
        <p:txBody>
          <a:bodyPr wrap="none" rtlCol="0">
            <a:spAutoFit/>
          </a:bodyPr>
          <a:lstStyle/>
          <a:p>
            <a:r>
              <a:rPr lang="en-US" sz="1600" dirty="0" smtClean="0">
                <a:latin typeface="Century Gothic"/>
                <a:cs typeface="Century Gothic"/>
              </a:rPr>
              <a:t>Flooded village</a:t>
            </a:r>
          </a:p>
          <a:p>
            <a:r>
              <a:rPr lang="en-US" sz="1600" dirty="0" smtClean="0">
                <a:latin typeface="Century Gothic"/>
                <a:cs typeface="Century Gothic"/>
              </a:rPr>
              <a:t>Shelter Sites</a:t>
            </a:r>
            <a:endParaRPr lang="en-US" sz="1600" dirty="0">
              <a:latin typeface="Century Gothic"/>
              <a:cs typeface="Century Gothic"/>
            </a:endParaRPr>
          </a:p>
        </p:txBody>
      </p:sp>
      <p:sp>
        <p:nvSpPr>
          <p:cNvPr id="29" name="Oval 28"/>
          <p:cNvSpPr/>
          <p:nvPr/>
        </p:nvSpPr>
        <p:spPr>
          <a:xfrm>
            <a:off x="7197172" y="4476863"/>
            <a:ext cx="153950" cy="79801"/>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08453" y="4693403"/>
            <a:ext cx="153950" cy="79801"/>
          </a:xfrm>
          <a:prstGeom prst="ellipse">
            <a:avLst/>
          </a:prstGeom>
          <a:solidFill>
            <a:srgbClr val="DE8E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2921</TotalTime>
  <Words>2147</Words>
  <Application>Microsoft Macintosh PowerPoint</Application>
  <PresentationFormat>On-screen Show (4:3)</PresentationFormat>
  <Paragraphs>361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Andrew Kruczkiewicz</cp:lastModifiedBy>
  <cp:revision>140</cp:revision>
  <dcterms:created xsi:type="dcterms:W3CDTF">2015-07-22T14:48:56Z</dcterms:created>
  <dcterms:modified xsi:type="dcterms:W3CDTF">2015-07-22T21:24:31Z</dcterms:modified>
</cp:coreProperties>
</file>