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75" r:id="rId3"/>
    <p:sldId id="271" r:id="rId4"/>
    <p:sldId id="260" r:id="rId5"/>
    <p:sldId id="261" r:id="rId6"/>
    <p:sldId id="287" r:id="rId7"/>
    <p:sldId id="279" r:id="rId8"/>
    <p:sldId id="282" r:id="rId9"/>
    <p:sldId id="280" r:id="rId10"/>
    <p:sldId id="289" r:id="rId11"/>
    <p:sldId id="288" r:id="rId12"/>
    <p:sldId id="281" r:id="rId13"/>
    <p:sldId id="284" r:id="rId14"/>
    <p:sldId id="290" r:id="rId15"/>
    <p:sldId id="273" r:id="rId16"/>
    <p:sldId id="285" r:id="rId17"/>
    <p:sldId id="278" r:id="rId18"/>
    <p:sldId id="270" r:id="rId1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8D03"/>
    <a:srgbClr val="09CFC2"/>
    <a:srgbClr val="D71307"/>
    <a:srgbClr val="1706E4"/>
    <a:srgbClr val="28F52A"/>
    <a:srgbClr val="986585"/>
    <a:srgbClr val="5A7160"/>
    <a:srgbClr val="989DBA"/>
    <a:srgbClr val="1D9A78"/>
    <a:srgbClr val="BAB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1BCF6A-C940-4EA3-9D14-70A45E0B016D}">
  <a:tblStyle styleId="{861BCF6A-C940-4EA3-9D14-70A45E0B016D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01C5499-2158-4CBC-B4DF-B4C4F4FEED40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BE54FB27-B903-4CFB-B63C-FF26D7E77F1F}" styleName="Table_2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1" autoAdjust="0"/>
    <p:restoredTop sz="78935" autoAdjust="0"/>
  </p:normalViewPr>
  <p:slideViewPr>
    <p:cSldViewPr snapToGrid="0">
      <p:cViewPr varScale="1">
        <p:scale>
          <a:sx n="72" d="100"/>
          <a:sy n="72" d="100"/>
        </p:scale>
        <p:origin x="126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000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sheet%20in%202015Fall_FC_WyomingEcologicalForecasting_Presentation_RD_10-22_10am.ppt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Predicted</a:t>
            </a:r>
            <a:r>
              <a:rPr lang="en-US" sz="2000" baseline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aseline="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US" sz="2000" baseline="0" dirty="0" err="1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heatgrass</a:t>
            </a:r>
            <a:r>
              <a:rPr lang="en-US" sz="2000" baseline="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aseline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US" sz="2000" baseline="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resence </a:t>
            </a:r>
            <a:r>
              <a:rPr lang="en-US" sz="2000" baseline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by </a:t>
            </a:r>
            <a:r>
              <a:rPr lang="en-US" sz="2000" baseline="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Elevation </a:t>
            </a:r>
            <a:r>
              <a:rPr lang="en-US" sz="2000" baseline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US" sz="2000" baseline="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lass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'[Worksheet in 2015Fall_FC_WyomingEcologicalForecasting_Presentation_RD_10-22_10am.pptx]rf_binary_elev'!$H$3:$H$7</c:f>
              <c:numCache>
                <c:formatCode>General</c:formatCode>
                <c:ptCount val="5"/>
                <c:pt idx="0">
                  <c:v>0.51985391008414694</c:v>
                </c:pt>
                <c:pt idx="1">
                  <c:v>0.51683209501133132</c:v>
                </c:pt>
                <c:pt idx="2">
                  <c:v>0.58233435781894771</c:v>
                </c:pt>
                <c:pt idx="3">
                  <c:v>0.91526233199153983</c:v>
                </c:pt>
                <c:pt idx="4">
                  <c:v>0.93661060802069862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609984"/>
        <c:axId val="168572680"/>
      </c:barChart>
      <c:catAx>
        <c:axId val="168609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Elevation</a:t>
                </a:r>
                <a:r>
                  <a:rPr lang="en-US" sz="1600" baseline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Class</a:t>
                </a:r>
                <a:endParaRPr lang="en-US" sz="160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572680"/>
        <c:crosses val="autoZero"/>
        <c:auto val="1"/>
        <c:lblAlgn val="ctr"/>
        <c:lblOffset val="100"/>
        <c:noMultiLvlLbl val="0"/>
      </c:catAx>
      <c:valAx>
        <c:axId val="168572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0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4818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6219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Modeling</a:t>
            </a:r>
          </a:p>
          <a:p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Model Diagnostics</a:t>
            </a:r>
            <a:endParaRPr lang="en-US" b="0" baseline="0" dirty="0" smtClean="0"/>
          </a:p>
          <a:p>
            <a:r>
              <a:rPr lang="en-US" b="0" baseline="0" dirty="0" smtClean="0"/>
              <a:t>    -Series of evaluation metrics for each of the models allows for comparison among model fits</a:t>
            </a:r>
          </a:p>
          <a:p>
            <a:r>
              <a:rPr lang="en-US" b="0" baseline="0" dirty="0" smtClean="0"/>
              <a:t>    -Pictured here is the AUC plot for the Random Forests Model, as well as the variable importance plot</a:t>
            </a:r>
            <a:endParaRPr lang="en-US" b="1" baseline="0" dirty="0" smtClean="0"/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431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Modeling</a:t>
            </a:r>
          </a:p>
          <a:p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Model Outputs</a:t>
            </a:r>
            <a:endParaRPr lang="en-US" b="0" baseline="0" dirty="0" smtClean="0"/>
          </a:p>
          <a:p>
            <a:r>
              <a:rPr lang="en-US" b="0" baseline="0" dirty="0" smtClean="0"/>
              <a:t>    -1) Probability Maps illustrating the predicted probability of </a:t>
            </a:r>
            <a:r>
              <a:rPr lang="en-US" b="0" baseline="0" dirty="0" err="1" smtClean="0"/>
              <a:t>cheatgrass</a:t>
            </a:r>
            <a:r>
              <a:rPr lang="en-US" b="0" baseline="0" dirty="0" smtClean="0"/>
              <a:t> cover</a:t>
            </a:r>
          </a:p>
          <a:p>
            <a:r>
              <a:rPr lang="en-US" b="0" baseline="0" dirty="0" smtClean="0"/>
              <a:t>    (Continued on next slide)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84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Modeling </a:t>
            </a:r>
          </a:p>
          <a:p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endParaRPr lang="en-US" dirty="0" smtClean="0"/>
          </a:p>
          <a:p>
            <a:r>
              <a:rPr lang="en-US" dirty="0" smtClean="0"/>
              <a:t>(Continued from previous slide)</a:t>
            </a:r>
          </a:p>
          <a:p>
            <a:r>
              <a:rPr lang="en-US" dirty="0" smtClean="0"/>
              <a:t>    -2) Binary presence / absence maps</a:t>
            </a:r>
          </a:p>
          <a:p>
            <a:r>
              <a:rPr lang="en-US" baseline="0" dirty="0" smtClean="0"/>
              <a:t>            -Default threshold of sensitivity = specificity shown here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11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endParaRPr lang="en-US" b="1" dirty="0" smtClean="0"/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Probability Map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dirty="0" smtClean="0"/>
              <a:t>    -The large map displays the probability of </a:t>
            </a:r>
            <a:r>
              <a:rPr lang="en-US" dirty="0" err="1" smtClean="0"/>
              <a:t>Cheatgrass</a:t>
            </a:r>
            <a:r>
              <a:rPr lang="en-US" dirty="0" smtClean="0"/>
              <a:t> cover through the study area on a continuous scale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dirty="0" smtClean="0"/>
              <a:t>    -The regions in red have the highest probability and the dark green regions have the lowest probability of having </a:t>
            </a:r>
            <a:r>
              <a:rPr lang="en-US" dirty="0" err="1" smtClean="0"/>
              <a:t>Cheatgrass</a:t>
            </a:r>
            <a:endParaRPr lang="en-US" dirty="0" smtClean="0"/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Area</a:t>
            </a:r>
            <a:r>
              <a:rPr lang="en-US" b="1" baseline="0" dirty="0" smtClean="0"/>
              <a:t> Estimates by Probability</a:t>
            </a:r>
            <a:endParaRPr lang="en-US" b="1" dirty="0" smtClean="0"/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dirty="0" smtClean="0"/>
              <a:t>    -The smaller maps on the right focus on specific probability categories of where </a:t>
            </a:r>
            <a:r>
              <a:rPr lang="en-US" dirty="0" err="1" smtClean="0"/>
              <a:t>Cheatgrass</a:t>
            </a:r>
            <a:r>
              <a:rPr lang="en-US" dirty="0" smtClean="0"/>
              <a:t> cover exists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aseline="0" dirty="0" smtClean="0"/>
              <a:t>    -</a:t>
            </a:r>
            <a:r>
              <a:rPr lang="en-US" dirty="0" smtClean="0"/>
              <a:t>Each map displays a probability category, 0.4-0.6, 0.6-0.8, and 0.8-1.0, the pixels that fall within the category, and the area of each category.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26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endParaRPr lang="en-US" b="1" dirty="0" smtClean="0"/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Proportion</a:t>
            </a:r>
            <a:r>
              <a:rPr lang="en-US" b="1" baseline="0" dirty="0" smtClean="0"/>
              <a:t>s by elevation</a:t>
            </a:r>
            <a:endParaRPr lang="en-US" b="0" baseline="0" dirty="0" smtClean="0"/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0" baseline="0" dirty="0" smtClean="0"/>
              <a:t>    -The map illustrates the locations of each of 5 elevation classes (each of approximately 327 m)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0" baseline="0" dirty="0" smtClean="0"/>
              <a:t>    -Bar graph illustrates the proportion of land in each elevation class predicted to have </a:t>
            </a:r>
            <a:r>
              <a:rPr lang="en-US" b="0" baseline="0" dirty="0" err="1" smtClean="0"/>
              <a:t>cheatgrass</a:t>
            </a:r>
            <a:r>
              <a:rPr lang="en-US" b="0" baseline="0" dirty="0" smtClean="0"/>
              <a:t> present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46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Errors</a:t>
            </a:r>
            <a:r>
              <a:rPr lang="en-US" b="1" baseline="0" dirty="0" smtClean="0"/>
              <a:t> and Uncertainties</a:t>
            </a:r>
            <a:endParaRPr lang="en-U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pPr marL="457200" lvl="0" indent="-228600" rtl="0">
              <a:spcBef>
                <a:spcPts val="0"/>
              </a:spcBef>
            </a:pPr>
            <a:endParaRPr lang="en-US" dirty="0" smtClean="0">
              <a:highlight>
                <a:srgbClr val="FFFFFF"/>
              </a:highlight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Imagery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Limitations of available data since the fire in 2012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For MODIS data in particular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Cloud cover obscures essential imagery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SAHM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Subjectivity in identifying high correlated covariates and removing one of them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Field work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Potential human error while collecting data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More field data would have led to more successful models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MODIS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Spatial resolution </a:t>
            </a:r>
            <a:r>
              <a:rPr lang="en-US" dirty="0" err="1" smtClean="0">
                <a:highlight>
                  <a:srgbClr val="FFFFFF"/>
                </a:highlight>
              </a:rPr>
              <a:t>comapred</a:t>
            </a:r>
            <a:r>
              <a:rPr lang="en-US" dirty="0" smtClean="0">
                <a:highlight>
                  <a:srgbClr val="FFFFFF"/>
                </a:highlight>
              </a:rPr>
              <a:t> to </a:t>
            </a:r>
            <a:r>
              <a:rPr lang="en-US" dirty="0" err="1" smtClean="0">
                <a:highlight>
                  <a:srgbClr val="FFFFFF"/>
                </a:highlight>
              </a:rPr>
              <a:t>landsat</a:t>
            </a:r>
            <a:r>
              <a:rPr lang="en-US" dirty="0" smtClean="0">
                <a:highlight>
                  <a:srgbClr val="FFFFFF"/>
                </a:highlight>
              </a:rPr>
              <a:t> imagery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Threshold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May be too low too include all areas of </a:t>
            </a:r>
            <a:r>
              <a:rPr lang="en-US" dirty="0" err="1" smtClean="0">
                <a:highlight>
                  <a:srgbClr val="FFFFFF"/>
                </a:highlight>
              </a:rPr>
              <a:t>cheatgrass</a:t>
            </a:r>
            <a:endParaRPr lang="en-US" dirty="0" smtClean="0">
              <a:highlight>
                <a:srgbClr val="FFFFFF"/>
              </a:highlight>
            </a:endParaRP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>
                <a:highlight>
                  <a:srgbClr val="FFFFFF"/>
                </a:highlight>
              </a:rPr>
              <a:t>Could be too high and overestimating locations of </a:t>
            </a:r>
            <a:r>
              <a:rPr lang="en-US" dirty="0" err="1" smtClean="0">
                <a:highlight>
                  <a:srgbClr val="FFFFFF"/>
                </a:highlight>
              </a:rPr>
              <a:t>cheatgrass</a:t>
            </a:r>
            <a:endParaRPr lang="en-US" dirty="0" smtClean="0">
              <a:highlight>
                <a:srgbClr val="FFFFFF"/>
              </a:highlight>
            </a:endParaRPr>
          </a:p>
          <a:p>
            <a:pPr rtl="0">
              <a:spcBef>
                <a:spcPts val="0"/>
              </a:spcBef>
              <a:buNone/>
            </a:pPr>
            <a:endParaRPr dirty="0">
              <a:highlight>
                <a:srgbClr val="00FF00"/>
              </a:highlight>
            </a:endParaRPr>
          </a:p>
          <a:p>
            <a:pPr rtl="0">
              <a:spcBef>
                <a:spcPts val="0"/>
              </a:spcBef>
              <a:buNone/>
            </a:pPr>
            <a:endParaRPr dirty="0">
              <a:highlight>
                <a:srgbClr val="00FF00"/>
              </a:highlight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US" b="1" dirty="0" smtClean="0"/>
              <a:t>Conclusions &amp; Discussion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endParaRPr lang="en-US" dirty="0" smtClean="0"/>
          </a:p>
          <a:p>
            <a:r>
              <a:rPr lang="en-US" dirty="0" smtClean="0"/>
              <a:t>Coming soon.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9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52400" lvl="0" indent="0" rtl="0">
              <a:spcBef>
                <a:spcPts val="0"/>
              </a:spcBef>
              <a:buSzPct val="100000"/>
              <a:buFont typeface="Calibri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Future Work</a:t>
            </a:r>
          </a:p>
          <a:p>
            <a:pPr marL="152400" lvl="0" indent="0" rtl="0">
              <a:spcBef>
                <a:spcPts val="0"/>
              </a:spcBef>
              <a:buSzPct val="100000"/>
              <a:buFont typeface="Calibri"/>
              <a:buNone/>
            </a:pPr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pPr marL="152400" lvl="0" indent="0" rtl="0">
              <a:spcBef>
                <a:spcPts val="0"/>
              </a:spcBef>
              <a:buSzPct val="100000"/>
              <a:buFont typeface="Calibri"/>
              <a:buNone/>
            </a:pPr>
            <a:endParaRPr lang="en-US" b="0" dirty="0" smtClean="0">
              <a:solidFill>
                <a:srgbClr val="000000"/>
              </a:solidFill>
            </a:endParaRPr>
          </a:p>
          <a:p>
            <a:pPr marL="152400" lvl="0" indent="0" rtl="0">
              <a:spcBef>
                <a:spcPts val="0"/>
              </a:spcBef>
              <a:buSzPct val="100000"/>
              <a:buFont typeface="Calibri"/>
              <a:buNone/>
            </a:pPr>
            <a:r>
              <a:rPr lang="en-US" dirty="0" smtClean="0">
                <a:solidFill>
                  <a:srgbClr val="000000"/>
                </a:solidFill>
              </a:rPr>
              <a:t>-Apply </a:t>
            </a:r>
            <a:r>
              <a:rPr lang="en-US" dirty="0">
                <a:solidFill>
                  <a:srgbClr val="000000"/>
                </a:solidFill>
              </a:rPr>
              <a:t>methodology to another </a:t>
            </a:r>
            <a:r>
              <a:rPr lang="en-US" dirty="0" smtClean="0">
                <a:solidFill>
                  <a:srgbClr val="000000"/>
                </a:solidFill>
              </a:rPr>
              <a:t>location</a:t>
            </a:r>
          </a:p>
          <a:p>
            <a:pPr marL="152400" lvl="0" indent="0" rtl="0">
              <a:spcBef>
                <a:spcPts val="0"/>
              </a:spcBef>
              <a:buSzPct val="100000"/>
              <a:buFont typeface="Calibri"/>
              <a:buNone/>
            </a:pPr>
            <a:r>
              <a:rPr lang="en-US" dirty="0" smtClean="0">
                <a:solidFill>
                  <a:srgbClr val="000000"/>
                </a:solidFill>
              </a:rPr>
              <a:t>-Continue</a:t>
            </a:r>
            <a:r>
              <a:rPr lang="en-US" baseline="0" dirty="0" smtClean="0">
                <a:solidFill>
                  <a:srgbClr val="000000"/>
                </a:solidFill>
              </a:rPr>
              <a:t> collecting field data in order to assess patterns of post-fire recovery and / or success of </a:t>
            </a:r>
            <a:r>
              <a:rPr lang="en-US" baseline="0" dirty="0" err="1" smtClean="0">
                <a:solidFill>
                  <a:srgbClr val="000000"/>
                </a:solidFill>
              </a:rPr>
              <a:t>cheatgrass</a:t>
            </a:r>
            <a:r>
              <a:rPr lang="en-US" baseline="0" dirty="0" smtClean="0">
                <a:solidFill>
                  <a:srgbClr val="000000"/>
                </a:solidFill>
              </a:rPr>
              <a:t> management</a:t>
            </a:r>
            <a:endParaRPr lang="en-US" dirty="0">
              <a:solidFill>
                <a:srgbClr val="000000"/>
              </a:solidFill>
            </a:endParaRPr>
          </a:p>
          <a:p>
            <a:pPr marL="152400" lvl="0" indent="0" rtl="0">
              <a:spcBef>
                <a:spcPts val="0"/>
              </a:spcBef>
              <a:buSzPct val="100000"/>
              <a:buFont typeface="Calibri"/>
              <a:buNone/>
            </a:pPr>
            <a:r>
              <a:rPr lang="en-US" dirty="0" smtClean="0">
                <a:solidFill>
                  <a:srgbClr val="000000"/>
                </a:solidFill>
              </a:rPr>
              <a:t>-Similar approach applied to mapping critical mule deer</a:t>
            </a:r>
            <a:r>
              <a:rPr lang="en-US" baseline="0" dirty="0" smtClean="0">
                <a:solidFill>
                  <a:srgbClr val="000000"/>
                </a:solidFill>
              </a:rPr>
              <a:t> habitat within the region</a:t>
            </a:r>
            <a:endParaRPr lang="en-US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</a:rPr>
              <a:t>Image Source:</a:t>
            </a:r>
            <a:r>
              <a:rPr lang="en-US" baseline="0" dirty="0" smtClean="0">
                <a:solidFill>
                  <a:srgbClr val="000000"/>
                </a:solidFill>
              </a:rPr>
              <a:t> Wyoming </a:t>
            </a:r>
            <a:r>
              <a:rPr lang="en-US" baseline="0" dirty="0" err="1" smtClean="0">
                <a:solidFill>
                  <a:srgbClr val="000000"/>
                </a:solidFill>
              </a:rPr>
              <a:t>Ecoforecasting</a:t>
            </a:r>
            <a:r>
              <a:rPr lang="en-US" baseline="0" dirty="0" smtClean="0">
                <a:solidFill>
                  <a:srgbClr val="000000"/>
                </a:solidFill>
              </a:rPr>
              <a:t> DEVELOP team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74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93780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dirty="0" smtClean="0"/>
              <a:t>    </a:t>
            </a:r>
            <a:r>
              <a:rPr lang="en-US" b="1" dirty="0" smtClean="0"/>
              <a:t>Ecological</a:t>
            </a:r>
            <a:r>
              <a:rPr lang="en-US" b="1" baseline="0" dirty="0" smtClean="0"/>
              <a:t> effects of </a:t>
            </a:r>
            <a:r>
              <a:rPr lang="en-US" b="1" baseline="0" dirty="0" err="1" smtClean="0"/>
              <a:t>cheatgrass</a:t>
            </a:r>
            <a:r>
              <a:rPr lang="en-US" b="1" baseline="0" dirty="0" smtClean="0"/>
              <a:t> invasion</a:t>
            </a:r>
            <a:endParaRPr lang="en-US" baseline="0" dirty="0" smtClean="0"/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r>
              <a:rPr lang="en-US" sz="1200" baseline="0" dirty="0" smtClean="0">
                <a:latin typeface="Century Gothic" panose="020B0502020202020204" pitchFamily="34" charset="0"/>
              </a:rPr>
              <a:t>    </a:t>
            </a:r>
            <a:r>
              <a:rPr lang="en-US" sz="1200" dirty="0" smtClean="0">
                <a:latin typeface="Century Gothic" panose="020B0502020202020204" pitchFamily="34" charset="0"/>
              </a:rPr>
              <a:t>- alter hydrologic and nutrient cycles</a:t>
            </a: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r>
              <a:rPr lang="en-US" sz="1200" baseline="0" dirty="0" smtClean="0">
                <a:latin typeface="Century Gothic" panose="020B0502020202020204" pitchFamily="34" charset="0"/>
              </a:rPr>
              <a:t>    </a:t>
            </a:r>
            <a:r>
              <a:rPr lang="en-US" sz="1200" dirty="0" smtClean="0">
                <a:latin typeface="Century Gothic" panose="020B0502020202020204" pitchFamily="34" charset="0"/>
              </a:rPr>
              <a:t>- outcompete native grasses</a:t>
            </a:r>
          </a:p>
          <a:p>
            <a:pPr marL="158750" lvl="0">
              <a:lnSpc>
                <a:spcPct val="115000"/>
              </a:lnSpc>
              <a:buSzPct val="110000"/>
            </a:pPr>
            <a:r>
              <a:rPr lang="en-US" sz="1200" baseline="0" dirty="0" smtClean="0">
                <a:latin typeface="Century Gothic" panose="020B0502020202020204" pitchFamily="34" charset="0"/>
              </a:rPr>
              <a:t>    </a:t>
            </a:r>
            <a:r>
              <a:rPr lang="en-US" sz="1200" dirty="0" smtClean="0">
                <a:latin typeface="Century Gothic" panose="020B0502020202020204" pitchFamily="34" charset="0"/>
              </a:rPr>
              <a:t>- colonize post-burn areas</a:t>
            </a: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r>
              <a:rPr lang="en-US" sz="1200" baseline="0" dirty="0" smtClean="0">
                <a:latin typeface="Century Gothic" panose="020B0502020202020204" pitchFamily="34" charset="0"/>
              </a:rPr>
              <a:t>    </a:t>
            </a:r>
            <a:r>
              <a:rPr lang="en-US" sz="1200" dirty="0" smtClean="0">
                <a:latin typeface="Century Gothic" panose="020B0502020202020204" pitchFamily="34" charset="0"/>
              </a:rPr>
              <a:t>- increase fire intensity by providing abundant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flammable material</a:t>
            </a: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endParaRPr lang="en-US" sz="1200" baseline="0" dirty="0" smtClean="0">
              <a:latin typeface="Century Gothic" panose="020B0502020202020204" pitchFamily="34" charset="0"/>
            </a:endParaRP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r>
              <a:rPr lang="en-US" sz="1200" dirty="0" smtClean="0">
                <a:latin typeface="Century Gothic" panose="020B0502020202020204" pitchFamily="34" charset="0"/>
              </a:rPr>
              <a:t>-As of 2005, an estimated 22.5 million ha in the US were affected by </a:t>
            </a:r>
            <a:r>
              <a:rPr lang="en-US" sz="12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1200" dirty="0" smtClean="0">
                <a:latin typeface="Century Gothic" panose="020B0502020202020204" pitchFamily="34" charset="0"/>
              </a:rPr>
              <a:t> </a:t>
            </a: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endParaRPr lang="en-US" sz="1200" dirty="0" smtClean="0">
              <a:latin typeface="Century Gothic" panose="020B0502020202020204" pitchFamily="34" charset="0"/>
            </a:endParaRP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r>
              <a:rPr lang="en-US" sz="1200" dirty="0" smtClean="0">
                <a:latin typeface="Century Gothic" panose="020B0502020202020204" pitchFamily="34" charset="0"/>
              </a:rPr>
              <a:t>-Once established </a:t>
            </a:r>
            <a:r>
              <a:rPr lang="en-US" sz="12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becomes a long-term and expensive management concern </a:t>
            </a: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endParaRPr lang="en-US" sz="1200" baseline="0" dirty="0" smtClean="0">
              <a:latin typeface="Century Gothic" panose="020B0502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baseline="0" dirty="0" smtClean="0">
                <a:latin typeface="Century Gothic" panose="020B0502020202020204" pitchFamily="34" charset="0"/>
              </a:rPr>
              <a:t>-Field surveys are currently the only estimation method for </a:t>
            </a:r>
            <a:r>
              <a:rPr lang="en-US" sz="1200" baseline="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distribution</a:t>
            </a:r>
            <a:endParaRPr lang="en-US" sz="1200" dirty="0" smtClean="0">
              <a:latin typeface="Century Gothic" panose="020B0502020202020204" pitchFamily="34" charset="0"/>
            </a:endParaRP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endParaRPr lang="en-US" sz="1200" baseline="0" dirty="0" smtClean="0">
              <a:latin typeface="Century Gothic" panose="020B0502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dirty="0" smtClean="0">
                <a:latin typeface="Century Gothic" panose="020B0502020202020204" pitchFamily="34" charset="0"/>
              </a:rPr>
              <a:t>-The Arapahoe Fire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of 2012 burned over 40,000 ha in Medicine Bow National Forest, Wyoming, opening swaths of land to </a:t>
            </a:r>
            <a:r>
              <a:rPr lang="en-US" sz="1200" baseline="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encroachment</a:t>
            </a:r>
          </a:p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baseline="0" dirty="0" smtClean="0">
              <a:latin typeface="Century Gothic" panose="020B0502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baseline="0" dirty="0" smtClean="0">
                <a:latin typeface="Century Gothic" panose="020B0502020202020204" pitchFamily="34" charset="0"/>
              </a:rPr>
              <a:t>-Little to no data exists of current state of </a:t>
            </a:r>
            <a:r>
              <a:rPr lang="en-US" sz="1200" baseline="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in and around the burn area from the Arapahoe Fire. </a:t>
            </a:r>
          </a:p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baseline="0" dirty="0" smtClean="0">
              <a:latin typeface="Century Gothic" panose="020B0502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baseline="0" dirty="0" smtClean="0">
                <a:latin typeface="Century Gothic" panose="020B0502020202020204" pitchFamily="34" charset="0"/>
              </a:rPr>
              <a:t>-Highly accurate maps of </a:t>
            </a:r>
            <a:r>
              <a:rPr lang="en-US" sz="1200" baseline="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cover and phenology are needed in order to effectively target locations and timing of mitigation efforts. </a:t>
            </a:r>
          </a:p>
          <a:p>
            <a:pPr marL="158750" lvl="0" rtl="0">
              <a:lnSpc>
                <a:spcPct val="115000"/>
              </a:lnSpc>
              <a:spcBef>
                <a:spcPts val="0"/>
              </a:spcBef>
              <a:buSzPct val="110000"/>
            </a:pPr>
            <a:endParaRPr lang="en-US" sz="1200" dirty="0" smtClean="0">
              <a:latin typeface="Century Gothic" panose="020B0502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Creative Commons</a:t>
            </a:r>
            <a:endParaRPr lang="en-US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8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</a:pPr>
            <a:r>
              <a:rPr lang="en-US" b="1" dirty="0" smtClean="0"/>
              <a:t>Study area</a:t>
            </a:r>
          </a:p>
          <a:p>
            <a:pPr marL="457200" marR="0" lvl="0" indent="-228600" algn="l" rtl="0">
              <a:spcBef>
                <a:spcPts val="0"/>
              </a:spcBef>
            </a:pPr>
            <a:r>
              <a:rPr lang="en-US" baseline="0" dirty="0" smtClean="0"/>
              <a:t>    </a:t>
            </a:r>
            <a:r>
              <a:rPr lang="en-US" dirty="0" smtClean="0"/>
              <a:t>-Consists </a:t>
            </a:r>
            <a:r>
              <a:rPr lang="en-US" dirty="0"/>
              <a:t>of the site of the 2012 Arapaho Wildland Fire (42.201° N latitude, -105.49° W longitude) in Medicine Bow National Forest, southeastern Wyoming, WRS2 Path 34 Row </a:t>
            </a:r>
            <a:r>
              <a:rPr lang="en-US" dirty="0" smtClean="0"/>
              <a:t>31</a:t>
            </a:r>
          </a:p>
          <a:p>
            <a:pPr marL="457200" marR="0" lvl="0" indent="-228600" algn="l" rtl="0">
              <a:spcBef>
                <a:spcPts val="0"/>
              </a:spcBef>
            </a:pPr>
            <a:r>
              <a:rPr lang="en-US" baseline="0" dirty="0" smtClean="0"/>
              <a:t>    </a:t>
            </a:r>
            <a:r>
              <a:rPr lang="en-US" dirty="0" smtClean="0"/>
              <a:t>-Includes </a:t>
            </a:r>
            <a:r>
              <a:rPr lang="en-US" dirty="0"/>
              <a:t>over 98,115 Acres of burned area that originally ignited from a lightning strike and burned from June 27th to August 23rd, </a:t>
            </a:r>
            <a:r>
              <a:rPr lang="en-US" dirty="0" smtClean="0"/>
              <a:t>2012</a:t>
            </a:r>
          </a:p>
          <a:p>
            <a:pPr marL="457200" marR="0" lvl="0" indent="-228600" algn="l" rtl="0">
              <a:spcBef>
                <a:spcPts val="0"/>
              </a:spcBef>
            </a:pPr>
            <a:r>
              <a:rPr lang="en-US" baseline="0" dirty="0" smtClean="0"/>
              <a:t>    </a:t>
            </a:r>
            <a:r>
              <a:rPr lang="en-US" dirty="0" smtClean="0"/>
              <a:t>-Consists </a:t>
            </a:r>
            <a:r>
              <a:rPr lang="en-US" dirty="0"/>
              <a:t>of </a:t>
            </a:r>
            <a:r>
              <a:rPr lang="en-US" dirty="0" smtClean="0"/>
              <a:t>ponderosa</a:t>
            </a:r>
            <a:r>
              <a:rPr lang="en-US" baseline="0" dirty="0" smtClean="0"/>
              <a:t> pine </a:t>
            </a:r>
            <a:r>
              <a:rPr lang="en-US" dirty="0" smtClean="0"/>
              <a:t>forest and sagebrush steppe</a:t>
            </a:r>
            <a:r>
              <a:rPr lang="en-US" baseline="0" dirty="0" smtClean="0"/>
              <a:t> ecosystems and ranges from </a:t>
            </a:r>
            <a:r>
              <a:rPr lang="en-US" dirty="0" smtClean="0"/>
              <a:t>1519 to 3106 meters in elevation</a:t>
            </a:r>
          </a:p>
          <a:p>
            <a:pPr marL="457200" marR="0" lvl="0" indent="-228600" algn="l" rtl="0">
              <a:spcBef>
                <a:spcPts val="0"/>
              </a:spcBef>
            </a:pPr>
            <a:endParaRPr lang="en-US" b="1" dirty="0" smtClean="0"/>
          </a:p>
          <a:p>
            <a:pPr marL="457200" marR="0" lvl="0" indent="-228600" algn="l" rtl="0">
              <a:spcBef>
                <a:spcPts val="0"/>
              </a:spcBef>
            </a:pPr>
            <a:r>
              <a:rPr lang="en-US" b="1" dirty="0" smtClean="0"/>
              <a:t>Study period</a:t>
            </a:r>
          </a:p>
          <a:p>
            <a:pPr marL="457200" marR="0" lvl="0" indent="-228600" algn="l" rtl="0">
              <a:spcBef>
                <a:spcPts val="0"/>
              </a:spcBef>
            </a:pPr>
            <a:r>
              <a:rPr lang="en-US" baseline="0" dirty="0" smtClean="0"/>
              <a:t>    </a:t>
            </a:r>
            <a:r>
              <a:rPr lang="en-US" dirty="0" smtClean="0"/>
              <a:t>-Current </a:t>
            </a:r>
            <a:r>
              <a:rPr lang="en-US" dirty="0"/>
              <a:t>distribution of </a:t>
            </a:r>
            <a:r>
              <a:rPr lang="en-US" dirty="0" err="1"/>
              <a:t>cheatgrass</a:t>
            </a:r>
            <a:r>
              <a:rPr lang="en-US" dirty="0"/>
              <a:t> (May-September 2015</a:t>
            </a:r>
            <a:r>
              <a:rPr lang="en-US" dirty="0" smtClean="0"/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Map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National Geographic,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Esri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DeLorme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HERE, UNEP-WCMC, USGS, NASA, ESA, METI, NRCAN, GEBCO, NOAA, increment P Corp.</a:t>
            </a:r>
            <a:endParaRPr lang="en-US"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Species Distribution Mapping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    </a:t>
            </a:r>
            <a:r>
              <a:rPr lang="en-US" b="0" dirty="0" smtClean="0"/>
              <a:t>-Used</a:t>
            </a:r>
            <a:r>
              <a:rPr lang="en-US" b="0" baseline="0" dirty="0" smtClean="0"/>
              <a:t> here to make predictive maps of </a:t>
            </a:r>
            <a:r>
              <a:rPr lang="en-US" b="0" baseline="0" dirty="0" err="1" smtClean="0"/>
              <a:t>cheatgrass</a:t>
            </a:r>
            <a:r>
              <a:rPr lang="en-US" b="0" baseline="0" dirty="0" smtClean="0"/>
              <a:t> presence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0" baseline="0" dirty="0" smtClean="0"/>
              <a:t>    -Performed in the Software for Assisted Habitat Modeling (SAHM) developed by the USGS</a:t>
            </a:r>
          </a:p>
          <a:p>
            <a:pPr lvl="0" rtl="0">
              <a:spcBef>
                <a:spcPts val="0"/>
              </a:spcBef>
              <a:buNone/>
            </a:pPr>
            <a:endParaRPr lang="en-US" b="0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="1" baseline="0" dirty="0" err="1" smtClean="0"/>
              <a:t>Phenological</a:t>
            </a:r>
            <a:r>
              <a:rPr lang="en-US" b="1" baseline="0" dirty="0" smtClean="0"/>
              <a:t> Characteristics</a:t>
            </a:r>
            <a:endParaRPr lang="en-US" b="0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="0" baseline="0" dirty="0" smtClean="0"/>
              <a:t>    -Use MODIS data with the TIMESYNC software program to assess the timing of green-up and senescence within pixels identified as having </a:t>
            </a:r>
            <a:r>
              <a:rPr lang="en-US" b="0" baseline="0" dirty="0" err="1" smtClean="0"/>
              <a:t>cheatgrass</a:t>
            </a:r>
            <a:r>
              <a:rPr lang="en-US" b="0" baseline="0" dirty="0" smtClean="0"/>
              <a:t> present.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0" baseline="0" dirty="0" smtClean="0"/>
              <a:t>    -</a:t>
            </a:r>
            <a:r>
              <a:rPr lang="en-US" b="0" baseline="0" dirty="0" err="1" smtClean="0"/>
              <a:t>Cheatgrass</a:t>
            </a:r>
            <a:r>
              <a:rPr lang="en-US" b="0" baseline="0" dirty="0" smtClean="0"/>
              <a:t> is a winter annual that tends to green-up earlier in the Spring than many native plant species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0" baseline="0" dirty="0" smtClean="0"/>
              <a:t>   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baseline="0" dirty="0" smtClean="0"/>
              <a:t>Targeted Mitigation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0" baseline="0" dirty="0" smtClean="0"/>
              <a:t>-This spatial and temporal information will be used to time herbicide applications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0" baseline="0" dirty="0" smtClean="0"/>
              <a:t>-Project partners: Wyoming Game and Fish &amp; US Forest Service </a:t>
            </a:r>
            <a:endParaRPr lang="en-US" b="1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 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Image Source: Wyoming </a:t>
            </a:r>
            <a:r>
              <a:rPr lang="en-US" baseline="0" dirty="0" err="1" smtClean="0"/>
              <a:t>Ecoforecasting</a:t>
            </a:r>
            <a:r>
              <a:rPr lang="en-US" baseline="0" dirty="0" smtClean="0"/>
              <a:t> DEVELOP team</a:t>
            </a:r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2238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b="1" dirty="0" smtClean="0"/>
              <a:t>Workflow</a:t>
            </a:r>
          </a:p>
          <a:p>
            <a:pPr rtl="0">
              <a:spcBef>
                <a:spcPts val="0"/>
              </a:spcBef>
              <a:buNone/>
            </a:pPr>
            <a:r>
              <a:rPr lang="en-US" dirty="0" smtClean="0"/>
              <a:t>    -Our workflow</a:t>
            </a:r>
            <a:r>
              <a:rPr lang="en-US" baseline="0" dirty="0" smtClean="0"/>
              <a:t> consisted of four main stages: 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-Data Acquisition 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-Data Processing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-Modeling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-Results / Analysis</a:t>
            </a:r>
          </a:p>
          <a:p>
            <a:pPr rtl="0">
              <a:spcBef>
                <a:spcPts val="0"/>
              </a:spcBef>
              <a:buNone/>
            </a:pPr>
            <a:endParaRPr lang="en-US" baseline="0" dirty="0" smtClean="0"/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-We had </a:t>
            </a:r>
            <a:r>
              <a:rPr lang="en-US" b="1" baseline="0" dirty="0" smtClean="0"/>
              <a:t>two key processes</a:t>
            </a:r>
            <a:r>
              <a:rPr lang="en-US" baseline="0" dirty="0" smtClean="0"/>
              <a:t> which can be tracked from left to right in the diagram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-</a:t>
            </a:r>
            <a:r>
              <a:rPr lang="en-US" b="1" baseline="0" dirty="0" smtClean="0"/>
              <a:t>Process 1</a:t>
            </a:r>
            <a:r>
              <a:rPr lang="en-US" b="0" baseline="0" dirty="0" smtClean="0"/>
              <a:t>:</a:t>
            </a:r>
          </a:p>
          <a:p>
            <a:pPr rtl="0">
              <a:spcBef>
                <a:spcPts val="0"/>
              </a:spcBef>
              <a:buNone/>
            </a:pPr>
            <a:r>
              <a:rPr lang="en-US" b="0" baseline="0" dirty="0" smtClean="0"/>
              <a:t>            -We used Landsat</a:t>
            </a:r>
            <a:r>
              <a:rPr lang="en-US" baseline="0" dirty="0" smtClean="0"/>
              <a:t> 8 OLI data to derive a series of vegetation indices SRTM data to derive topographic indices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    -These indices combined with field data in a species distribution model (SDM) within SAHM to produce a </a:t>
            </a:r>
            <a:r>
              <a:rPr lang="en-US" baseline="0" dirty="0" err="1" smtClean="0"/>
              <a:t>cheatgrass</a:t>
            </a:r>
            <a:r>
              <a:rPr lang="en-US" baseline="0" dirty="0" smtClean="0"/>
              <a:t> cover map for our area of study 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-</a:t>
            </a:r>
            <a:r>
              <a:rPr lang="en-US" b="1" baseline="0" dirty="0" smtClean="0"/>
              <a:t>Process 2</a:t>
            </a:r>
            <a:r>
              <a:rPr lang="en-US" b="0" baseline="0" dirty="0" smtClean="0"/>
              <a:t>:</a:t>
            </a:r>
            <a:endParaRPr lang="en-US" baseline="0" dirty="0" smtClean="0"/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    -We used the MODIS data in the TIMESYNC software program to track green-up and senescence of areas predicted to have </a:t>
            </a:r>
            <a:r>
              <a:rPr lang="en-US" baseline="0" dirty="0" err="1" smtClean="0"/>
              <a:t>cheatgrass</a:t>
            </a:r>
            <a:r>
              <a:rPr lang="en-US" baseline="0" dirty="0" smtClean="0"/>
              <a:t> present by the SDM</a:t>
            </a:r>
          </a:p>
          <a:p>
            <a:pPr rtl="0">
              <a:spcBef>
                <a:spcPts val="0"/>
              </a:spcBef>
              <a:buNone/>
            </a:pPr>
            <a:r>
              <a:rPr lang="en-US" baseline="0" dirty="0" smtClean="0"/>
              <a:t>            -This information was used to produce a </a:t>
            </a:r>
            <a:r>
              <a:rPr lang="en-US" baseline="0" dirty="0" err="1" smtClean="0"/>
              <a:t>phenological</a:t>
            </a:r>
            <a:r>
              <a:rPr lang="en-US" baseline="0" dirty="0" smtClean="0"/>
              <a:t> characterization map</a:t>
            </a:r>
          </a:p>
          <a:p>
            <a:pPr rtl="0">
              <a:spcBef>
                <a:spcPts val="0"/>
              </a:spcBef>
              <a:buNone/>
            </a:pPr>
            <a:endParaRPr lang="en-US" baseline="0" dirty="0" smtClean="0"/>
          </a:p>
          <a:p>
            <a:pPr rtl="0">
              <a:spcBef>
                <a:spcPts val="0"/>
              </a:spcBef>
              <a:buNone/>
            </a:pPr>
            <a:r>
              <a:rPr lang="en-US" b="1" baseline="0" dirty="0" smtClean="0"/>
              <a:t>The Following slides</a:t>
            </a:r>
            <a:r>
              <a:rPr lang="en-US" b="0" baseline="0" dirty="0" smtClean="0"/>
              <a:t> walk through each of these four components in more detail</a:t>
            </a:r>
            <a:endParaRPr b="1" dirty="0"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332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latin typeface="Garamond"/>
                <a:ea typeface="Garamond"/>
                <a:cs typeface="Garamond"/>
                <a:sym typeface="Garamond"/>
              </a:rPr>
              <a:t>Geospatial</a:t>
            </a:r>
            <a:r>
              <a:rPr lang="en-US" baseline="0" dirty="0" smtClean="0">
                <a:latin typeface="Garamond"/>
                <a:ea typeface="Garamond"/>
                <a:cs typeface="Garamond"/>
                <a:sym typeface="Garamond"/>
              </a:rPr>
              <a:t> data and imagery came from </a:t>
            </a:r>
            <a:r>
              <a:rPr lang="en-US" dirty="0" smtClean="0">
                <a:latin typeface="Garamond"/>
                <a:ea typeface="Garamond"/>
                <a:cs typeface="Garamond"/>
                <a:sym typeface="Garamond"/>
              </a:rPr>
              <a:t>Landsat </a:t>
            </a:r>
            <a:r>
              <a:rPr lang="en-US" dirty="0">
                <a:latin typeface="Garamond"/>
                <a:ea typeface="Garamond"/>
                <a:cs typeface="Garamond"/>
                <a:sym typeface="Garamond"/>
              </a:rPr>
              <a:t>8, Aqua, Terra, Shuttle Radar Topography Mission (SRTM)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dirty="0" smtClean="0"/>
              <a:t>Image </a:t>
            </a:r>
            <a:r>
              <a:rPr lang="en-US" dirty="0"/>
              <a:t>Source: http://www.devpedia.developexchange.com/dv/index.php?title=List_of_Satellite_Pictures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34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Data Acquisition</a:t>
            </a:r>
          </a:p>
          <a:p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r>
              <a:rPr lang="en-US" b="0" baseline="0" dirty="0" smtClean="0"/>
              <a:t>[Note 2: This slide has the same information as the next slide.  We will decide on one for the final draft]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Landsat 8 Imagery</a:t>
            </a:r>
            <a:endParaRPr lang="en-US" b="1" dirty="0" smtClean="0"/>
          </a:p>
          <a:p>
            <a:r>
              <a:rPr lang="en-US" b="0" baseline="0" dirty="0" smtClean="0"/>
              <a:t>    -We collected six cloud-free Landsat 8 scenes for the study period between May &amp; September 2015</a:t>
            </a:r>
          </a:p>
          <a:p>
            <a:r>
              <a:rPr lang="en-US" b="0" baseline="0" dirty="0" smtClean="0"/>
              <a:t>    -OLI &amp; TIRS data were collected for use in calculating vegetation indices and use in the SDM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SRTM Digital Elevation Model</a:t>
            </a:r>
            <a:endParaRPr lang="en-US" b="0" baseline="0" dirty="0" smtClean="0"/>
          </a:p>
          <a:p>
            <a:r>
              <a:rPr lang="en-US" b="0" baseline="0" dirty="0" smtClean="0"/>
              <a:t>    -We downloaded a 30 m Digital Elevation Model from USGS Earth Explorer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MODIS MOD09A1 Reflectance Data</a:t>
            </a:r>
          </a:p>
          <a:p>
            <a:r>
              <a:rPr lang="en-US" b="0" baseline="0" dirty="0" smtClean="0"/>
              <a:t>    -We downloaded three years worth of MODIS MOD09A1 reflectance data for analysis in the TIMESYNC software program (phenology analysis)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087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Data Processing</a:t>
            </a:r>
          </a:p>
          <a:p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Vegetation Indices</a:t>
            </a:r>
            <a:endParaRPr lang="en-US" b="0" baseline="0" dirty="0" smtClean="0"/>
          </a:p>
          <a:p>
            <a:r>
              <a:rPr lang="en-US" b="0" baseline="0" dirty="0" smtClean="0"/>
              <a:t>    -Derived ______________ vegetation indices for use in the SDM</a:t>
            </a:r>
          </a:p>
          <a:p>
            <a:r>
              <a:rPr lang="en-US" b="0" baseline="0" dirty="0" smtClean="0"/>
              <a:t>    -Vegetation indices were derived from Landsat 8 OLI data</a:t>
            </a:r>
            <a:endParaRPr lang="en-US" b="1" baseline="0" dirty="0" smtClean="0"/>
          </a:p>
          <a:p>
            <a:endParaRPr lang="en-US" dirty="0" smtClean="0"/>
          </a:p>
          <a:p>
            <a:r>
              <a:rPr lang="en-US" b="1" dirty="0" smtClean="0"/>
              <a:t>Topographic Indices</a:t>
            </a:r>
            <a:endParaRPr lang="en-US" b="0" dirty="0" smtClean="0"/>
          </a:p>
          <a:p>
            <a:r>
              <a:rPr lang="en-US" b="0" baseline="0" dirty="0" smtClean="0"/>
              <a:t>    -Derived _______________ topographic indices also for use in the SDM</a:t>
            </a:r>
          </a:p>
          <a:p>
            <a:r>
              <a:rPr lang="en-US" b="0" baseline="0" dirty="0" smtClean="0"/>
              <a:t>    -Topographic indices were derived (or explicitly provided by) SRTM data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Phenology </a:t>
            </a:r>
            <a:r>
              <a:rPr lang="en-US" b="1" baseline="0" dirty="0" err="1" smtClean="0"/>
              <a:t>Timeseries</a:t>
            </a:r>
            <a:endParaRPr lang="en-US" b="0" baseline="0" dirty="0" smtClean="0"/>
          </a:p>
          <a:p>
            <a:r>
              <a:rPr lang="en-US" b="0" baseline="0" dirty="0" smtClean="0"/>
              <a:t>    -The phenology </a:t>
            </a:r>
            <a:r>
              <a:rPr lang="en-US" b="0" baseline="0" dirty="0" err="1" smtClean="0"/>
              <a:t>timeseries</a:t>
            </a:r>
            <a:r>
              <a:rPr lang="en-US" b="0" baseline="0" dirty="0" smtClean="0"/>
              <a:t> was performed in the TIMESYNC software program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83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Modeling</a:t>
            </a:r>
          </a:p>
          <a:p>
            <a:r>
              <a:rPr lang="en-US" b="0" dirty="0" smtClean="0"/>
              <a:t>[Note 1:</a:t>
            </a:r>
            <a:r>
              <a:rPr lang="en-US" b="0" baseline="0" dirty="0" smtClean="0"/>
              <a:t> These are placeholder values &amp; descriptions, and will be finalized for the final draft]</a:t>
            </a:r>
          </a:p>
          <a:p>
            <a:endParaRPr lang="en-US" dirty="0" smtClean="0"/>
          </a:p>
          <a:p>
            <a:r>
              <a:rPr lang="en-US" b="1" baseline="0" dirty="0" smtClean="0"/>
              <a:t>Species Distribution Model (SDM)</a:t>
            </a:r>
            <a:endParaRPr lang="en-US" b="0" baseline="0" dirty="0" smtClean="0"/>
          </a:p>
          <a:p>
            <a:r>
              <a:rPr lang="en-US" b="0" baseline="0" dirty="0" smtClean="0"/>
              <a:t>    -A SDM was run in the Software for Assisted Habitat Modeling (SAHM)</a:t>
            </a:r>
          </a:p>
          <a:p>
            <a:r>
              <a:rPr lang="en-US" b="0" baseline="0" dirty="0" smtClean="0"/>
              <a:t>    -Vegetation and topographic indices were used as predictor variables (covariates)</a:t>
            </a:r>
          </a:p>
          <a:p>
            <a:r>
              <a:rPr lang="en-US" b="0" baseline="0" dirty="0" smtClean="0"/>
              <a:t>    -Field data consisted of both presence and absence data</a:t>
            </a:r>
          </a:p>
          <a:p>
            <a:r>
              <a:rPr lang="en-US" b="0" baseline="0" dirty="0" smtClean="0"/>
              <a:t>        -# of presence points: _____________</a:t>
            </a:r>
          </a:p>
          <a:p>
            <a:r>
              <a:rPr lang="en-US" b="0" baseline="0" dirty="0" smtClean="0"/>
              <a:t>        -# of absence points:  _____________</a:t>
            </a:r>
          </a:p>
          <a:p>
            <a:r>
              <a:rPr lang="en-US" b="0" baseline="0" dirty="0" smtClean="0"/>
              <a:t>    -Four SDMs were run</a:t>
            </a:r>
          </a:p>
          <a:p>
            <a:r>
              <a:rPr lang="en-US" b="0" baseline="0" dirty="0" smtClean="0"/>
              <a:t>        -Generalized Linear Model (GLM)</a:t>
            </a:r>
          </a:p>
          <a:p>
            <a:r>
              <a:rPr lang="en-US" b="0" baseline="0" dirty="0" smtClean="0"/>
              <a:t>        -Multivariate Adaptive Regression Splines (MARS)</a:t>
            </a:r>
          </a:p>
          <a:p>
            <a:r>
              <a:rPr lang="en-US" b="0" baseline="0" dirty="0" smtClean="0"/>
              <a:t>        -Random Forests (RF)</a:t>
            </a:r>
          </a:p>
          <a:p>
            <a:r>
              <a:rPr lang="en-US" b="0" baseline="0" dirty="0" smtClean="0"/>
              <a:t>        -Boosted Regression Trees (BRT)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65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95" y="5467376"/>
            <a:ext cx="1010529" cy="1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5660135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5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6"/>
          </p:nvPr>
        </p:nvSpPr>
        <p:spPr>
          <a:xfrm>
            <a:off x="2249424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23" name="Shape 23"/>
          <p:cNvCxnSpPr/>
          <p:nvPr/>
        </p:nvCxnSpPr>
        <p:spPr>
          <a:xfrm>
            <a:off x="228600" y="5168335"/>
            <a:ext cx="8686800" cy="0"/>
          </a:xfrm>
          <a:prstGeom prst="straightConnector1">
            <a:avLst/>
          </a:prstGeom>
          <a:noFill/>
          <a:ln w="317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Shape 24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 sz="2800" i="1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8"/>
          </p:nvPr>
        </p:nvSpPr>
        <p:spPr>
          <a:xfrm>
            <a:off x="685800" y="1426463"/>
            <a:ext cx="7772400" cy="2432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8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26" name="Shape 26"/>
          <p:cNvGrpSpPr/>
          <p:nvPr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27" name="Shape 27"/>
            <p:cNvSpPr txBox="1"/>
            <p:nvPr/>
          </p:nvSpPr>
          <p:spPr>
            <a:xfrm>
              <a:off x="0" y="0"/>
              <a:ext cx="9144000" cy="97789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" name="Shape 28"/>
            <p:cNvSpPr txBox="1"/>
            <p:nvPr/>
          </p:nvSpPr>
          <p:spPr>
            <a:xfrm>
              <a:off x="153985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29" name="Shape 2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6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acronym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49808" y="2255519"/>
            <a:ext cx="7653528" cy="37063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 sz="6000" b="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749808" y="779402"/>
            <a:ext cx="7653528" cy="1289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96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text, Right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4572000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12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text, Left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2578608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Font typeface="Questrial"/>
              <a:buNone/>
              <a:defRPr sz="12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B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76072" y="4814316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6072" y="395478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key poi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5400" b="1" baseline="0">
                <a:solidFill>
                  <a:srgbClr val="BFBFBF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4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4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4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B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76072" y="1438655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576072" y="57912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A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511296" y="1220919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3511296" y="2369944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3511296" y="4118716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369281" y="6087110"/>
            <a:ext cx="82735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1" indent="-7620" algn="ct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200" b="1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B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  <p:sp>
        <p:nvSpPr>
          <p:cNvPr id="85" name="Shape 85"/>
          <p:cNvSpPr/>
          <p:nvPr/>
        </p:nvSpPr>
        <p:spPr>
          <a:xfrm>
            <a:off x="369281" y="6087110"/>
            <a:ext cx="82735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1" indent="-7620" algn="ct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200" b="1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81144" y="4123944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740664" y="4049485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6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Shape 92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 b="0" i="0" u="none" strike="noStrike" cap="none" baseline="0">
              <a:solidFill>
                <a:srgbClr val="A6A3A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1426463"/>
            <a:ext cx="7772400" cy="24323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6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Wyoming Ecological Forecasting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1829562" y="5358383"/>
            <a:ext cx="362102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Darin </a:t>
            </a:r>
            <a:r>
              <a:rPr lang="en-US" dirty="0" smtClean="0">
                <a:latin typeface="Century Gothic" panose="020B0502020202020204" pitchFamily="34" charset="0"/>
              </a:rPr>
              <a:t>Schulte(Project </a:t>
            </a:r>
            <a:r>
              <a:rPr lang="en-US" dirty="0">
                <a:latin typeface="Century Gothic" panose="020B0502020202020204" pitchFamily="34" charset="0"/>
              </a:rPr>
              <a:t>Lead) 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3"/>
          </p:nvPr>
        </p:nvSpPr>
        <p:spPr>
          <a:xfrm>
            <a:off x="2428716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Stephanie </a:t>
            </a:r>
            <a:r>
              <a:rPr lang="en-US" dirty="0" err="1">
                <a:latin typeface="Century Gothic" panose="020B0502020202020204" pitchFamily="34" charset="0"/>
              </a:rPr>
              <a:t>Krail</a:t>
            </a:r>
            <a:r>
              <a:rPr lang="en-US" dirty="0"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5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Chandra Fowler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6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Oliver Miltenberger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8"/>
          </p:nvPr>
        </p:nvSpPr>
        <p:spPr>
          <a:xfrm>
            <a:off x="847650" y="4032375"/>
            <a:ext cx="7448700" cy="74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-US" sz="20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Mapping Cheatgrass Phenology and Distribution in a Post-Wildfire Landscape in Wyoming’s Medicine Bow National Forest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7614392" y="44201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7558911" y="512221"/>
            <a:ext cx="834864" cy="691303"/>
            <a:chOff x="7558911" y="718795"/>
            <a:chExt cx="834864" cy="691303"/>
          </a:xfrm>
        </p:grpSpPr>
        <p:sp>
          <p:nvSpPr>
            <p:cNvPr id="49" name="Parallelogram 48"/>
            <p:cNvSpPr/>
            <p:nvPr/>
          </p:nvSpPr>
          <p:spPr>
            <a:xfrm>
              <a:off x="7558911" y="815833"/>
              <a:ext cx="834864" cy="594265"/>
            </a:xfrm>
            <a:prstGeom prst="parallelogram">
              <a:avLst/>
            </a:prstGeom>
            <a:solidFill>
              <a:srgbClr val="8B91B2">
                <a:alpha val="25000"/>
              </a:srgbClr>
            </a:solidFill>
            <a:ln w="1270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50" name="Teardrop 49"/>
            <p:cNvSpPr/>
            <p:nvPr/>
          </p:nvSpPr>
          <p:spPr>
            <a:xfrm rot="8100000">
              <a:off x="7856399" y="718795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>
                <a:alpha val="2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916976" y="760833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H="1">
              <a:off x="7981364" y="776547"/>
              <a:ext cx="1066" cy="80206"/>
            </a:xfrm>
            <a:prstGeom prst="line">
              <a:avLst/>
            </a:prstGeom>
            <a:ln w="19050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977555" y="853208"/>
              <a:ext cx="44624" cy="12307"/>
            </a:xfrm>
            <a:prstGeom prst="line">
              <a:avLst/>
            </a:prstGeom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5266715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90"/>
          <p:cNvSpPr txBox="1"/>
          <p:nvPr/>
        </p:nvSpPr>
        <p:spPr>
          <a:xfrm>
            <a:off x="39832" y="6127337"/>
            <a:ext cx="8405667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Modeling</a:t>
            </a:r>
          </a:p>
        </p:txBody>
      </p:sp>
      <p:sp>
        <p:nvSpPr>
          <p:cNvPr id="24" name="TextBox 458"/>
          <p:cNvSpPr txBox="1"/>
          <p:nvPr/>
        </p:nvSpPr>
        <p:spPr>
          <a:xfrm>
            <a:off x="6876650" y="2711403"/>
            <a:ext cx="1946858" cy="3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267017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06695" y="329260"/>
            <a:ext cx="992453" cy="751261"/>
            <a:chOff x="4823046" y="1262428"/>
            <a:chExt cx="1824325" cy="1380966"/>
          </a:xfrm>
          <a:noFill/>
        </p:grpSpPr>
        <p:sp>
          <p:nvSpPr>
            <p:cNvPr id="54" name="Freeform 53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07791" y="44109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754205" y="403953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31" name="Parallelogram 30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6" name="Parallelogram 35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3" y="1658827"/>
            <a:ext cx="4171518" cy="4171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46" y="1710588"/>
            <a:ext cx="3985758" cy="398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7614392" y="44201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7558911" y="512221"/>
            <a:ext cx="834864" cy="691303"/>
            <a:chOff x="7558911" y="718795"/>
            <a:chExt cx="834864" cy="691303"/>
          </a:xfrm>
        </p:grpSpPr>
        <p:sp>
          <p:nvSpPr>
            <p:cNvPr id="49" name="Parallelogram 48"/>
            <p:cNvSpPr/>
            <p:nvPr/>
          </p:nvSpPr>
          <p:spPr>
            <a:xfrm>
              <a:off x="7558911" y="815833"/>
              <a:ext cx="834864" cy="594265"/>
            </a:xfrm>
            <a:prstGeom prst="parallelogram">
              <a:avLst/>
            </a:prstGeom>
            <a:solidFill>
              <a:srgbClr val="8B91B2">
                <a:alpha val="25000"/>
              </a:srgbClr>
            </a:solidFill>
            <a:ln w="1270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50" name="Teardrop 49"/>
            <p:cNvSpPr/>
            <p:nvPr/>
          </p:nvSpPr>
          <p:spPr>
            <a:xfrm rot="8100000">
              <a:off x="7856399" y="718795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>
                <a:alpha val="2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916976" y="760833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H="1">
              <a:off x="7981364" y="776547"/>
              <a:ext cx="1066" cy="80206"/>
            </a:xfrm>
            <a:prstGeom prst="line">
              <a:avLst/>
            </a:prstGeom>
            <a:ln w="19050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977555" y="853208"/>
              <a:ext cx="44624" cy="12307"/>
            </a:xfrm>
            <a:prstGeom prst="line">
              <a:avLst/>
            </a:prstGeom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5266715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90"/>
          <p:cNvSpPr txBox="1"/>
          <p:nvPr/>
        </p:nvSpPr>
        <p:spPr>
          <a:xfrm>
            <a:off x="39832" y="6127337"/>
            <a:ext cx="8405667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Modeling – Probability Maps</a:t>
            </a:r>
          </a:p>
        </p:txBody>
      </p:sp>
      <p:sp>
        <p:nvSpPr>
          <p:cNvPr id="24" name="TextBox 458"/>
          <p:cNvSpPr txBox="1"/>
          <p:nvPr/>
        </p:nvSpPr>
        <p:spPr>
          <a:xfrm>
            <a:off x="6876650" y="2711403"/>
            <a:ext cx="1946858" cy="3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267017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06695" y="329260"/>
            <a:ext cx="992453" cy="751261"/>
            <a:chOff x="4823046" y="1262428"/>
            <a:chExt cx="1824325" cy="1380966"/>
          </a:xfrm>
          <a:noFill/>
        </p:grpSpPr>
        <p:sp>
          <p:nvSpPr>
            <p:cNvPr id="54" name="Freeform 53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07791" y="44109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754205" y="403953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31" name="Parallelogram 30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6" name="Parallelogram 35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pic>
        <p:nvPicPr>
          <p:cNvPr id="27" name="Picture 26" descr="G:\DEVELOP_Fall2015_WyoEco\Output_statistics\Probability_map_statistics\Probability_map_percent_categories\probability_map_rf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2479" y="1579468"/>
            <a:ext cx="4816244" cy="4064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279" y="2617557"/>
            <a:ext cx="375659" cy="947854"/>
          </a:xfrm>
          <a:prstGeom prst="rect">
            <a:avLst/>
          </a:prstGeom>
          <a:gradFill>
            <a:gsLst>
              <a:gs pos="0">
                <a:srgbClr val="FF0000"/>
              </a:gs>
              <a:gs pos="52000">
                <a:srgbClr val="FFC0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029289" y="2504274"/>
            <a:ext cx="90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High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13937" y="3295438"/>
            <a:ext cx="90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Low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5349" y="5209953"/>
            <a:ext cx="701749" cy="627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18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00" y="1480749"/>
            <a:ext cx="6498495" cy="52727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07791" y="44109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90"/>
          <p:cNvSpPr txBox="1"/>
          <p:nvPr/>
        </p:nvSpPr>
        <p:spPr>
          <a:xfrm>
            <a:off x="39833" y="6127337"/>
            <a:ext cx="8293696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Modeling – Binary Maps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54205" y="403953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32" name="Parallelogram 31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4" name="Parallelogram 33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7614392" y="44201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558911" y="512221"/>
            <a:ext cx="834864" cy="691303"/>
            <a:chOff x="7558911" y="718795"/>
            <a:chExt cx="834864" cy="691303"/>
          </a:xfrm>
        </p:grpSpPr>
        <p:sp>
          <p:nvSpPr>
            <p:cNvPr id="29" name="Parallelogram 28"/>
            <p:cNvSpPr/>
            <p:nvPr/>
          </p:nvSpPr>
          <p:spPr>
            <a:xfrm>
              <a:off x="7558911" y="815833"/>
              <a:ext cx="834864" cy="594265"/>
            </a:xfrm>
            <a:prstGeom prst="parallelogram">
              <a:avLst/>
            </a:prstGeom>
            <a:solidFill>
              <a:srgbClr val="8B91B2">
                <a:alpha val="25000"/>
              </a:srgbClr>
            </a:solidFill>
            <a:ln w="1270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0" name="Teardrop 29"/>
            <p:cNvSpPr/>
            <p:nvPr/>
          </p:nvSpPr>
          <p:spPr>
            <a:xfrm rot="8100000">
              <a:off x="7856399" y="718795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>
                <a:alpha val="2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916976" y="760833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7981364" y="776547"/>
              <a:ext cx="1066" cy="80206"/>
            </a:xfrm>
            <a:prstGeom prst="line">
              <a:avLst/>
            </a:prstGeom>
            <a:ln w="19050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977555" y="853208"/>
              <a:ext cx="44624" cy="12307"/>
            </a:xfrm>
            <a:prstGeom prst="line">
              <a:avLst/>
            </a:prstGeom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>
            <a:off x="5267017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5106695" y="329260"/>
            <a:ext cx="992453" cy="751261"/>
            <a:chOff x="4823046" y="1262428"/>
            <a:chExt cx="1824325" cy="1380966"/>
          </a:xfrm>
          <a:noFill/>
        </p:grpSpPr>
        <p:sp>
          <p:nvSpPr>
            <p:cNvPr id="41" name="Freeform 40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433146" y="2980592"/>
            <a:ext cx="193431" cy="1055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33146" y="3150577"/>
            <a:ext cx="193431" cy="1055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397977" y="2785645"/>
            <a:ext cx="650631" cy="130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76395" y="2980591"/>
            <a:ext cx="937426" cy="1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Present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91060" y="3134407"/>
            <a:ext cx="650631" cy="130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675820" y="3134407"/>
            <a:ext cx="905974" cy="181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Absent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977" y="2445026"/>
            <a:ext cx="922390" cy="340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58"/>
          <p:cNvSpPr txBox="1"/>
          <p:nvPr/>
        </p:nvSpPr>
        <p:spPr>
          <a:xfrm>
            <a:off x="6876650" y="2711403"/>
            <a:ext cx="1946858" cy="3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 descr="G:\DEVELOP_Fall2015_WyoEco\Output_statistics\Probability_map_statistics\Probability_map_percent_categories\probability_map_rf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385" y="1373212"/>
            <a:ext cx="5628424" cy="4749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2572" y="5080912"/>
            <a:ext cx="1073151" cy="52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G:\DEVELOP_Fall2015_WyoEco\Output_statistics\Probability_map_statistics\Probability_map_percent_categories\probability_map_rf_80-100_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1932" y="5080912"/>
            <a:ext cx="1586251" cy="1329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G:\DEVELOP_Fall2015_WyoEco\Output_statistics\Probability_map_statistics\Probability_map_percent_categories\probability_map_rf_60-80_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0433" y="3297689"/>
            <a:ext cx="1579585" cy="1313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G:\DEVELOP_Fall2015_WyoEco\Output_statistics\Probability_map_statistics\Probability_map_percent_categories\probability_map_rf_40-60_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7324" y="1403929"/>
            <a:ext cx="1573874" cy="1332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Text Box 2"/>
          <p:cNvSpPr txBox="1"/>
          <p:nvPr/>
        </p:nvSpPr>
        <p:spPr>
          <a:xfrm>
            <a:off x="7614393" y="4516338"/>
            <a:ext cx="1505536" cy="2842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entury Gothic" charset="0"/>
                <a:ea typeface="Calibri" charset="0"/>
                <a:cs typeface="Times New Roman" charset="0"/>
              </a:rPr>
              <a:t>7495.56 ha</a:t>
            </a:r>
            <a:endParaRPr lang="en-US" sz="2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0" name="Text Box 3"/>
          <p:cNvSpPr txBox="1"/>
          <p:nvPr/>
        </p:nvSpPr>
        <p:spPr>
          <a:xfrm>
            <a:off x="7761682" y="6232495"/>
            <a:ext cx="1366319" cy="30597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entury Gothic" charset="0"/>
                <a:ea typeface="Calibri" charset="0"/>
                <a:cs typeface="Times New Roman" charset="0"/>
              </a:rPr>
              <a:t>2191.5 ha</a:t>
            </a:r>
            <a:endParaRPr lang="en-US" sz="2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1" name="Text Box 7"/>
          <p:cNvSpPr txBox="1"/>
          <p:nvPr/>
        </p:nvSpPr>
        <p:spPr>
          <a:xfrm>
            <a:off x="7614393" y="2640498"/>
            <a:ext cx="1562959" cy="29097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entury Gothic" charset="0"/>
                <a:ea typeface="Calibri" charset="0"/>
                <a:cs typeface="Times New Roman" charset="0"/>
              </a:rPr>
              <a:t>8862.93 ha</a:t>
            </a:r>
            <a:endParaRPr lang="en-US" sz="2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6741108" y="1400731"/>
            <a:ext cx="1175868" cy="2473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entury Gothic" charset="0"/>
                <a:ea typeface="Calibri" charset="0"/>
                <a:cs typeface="Times New Roman" charset="0"/>
              </a:rPr>
              <a:t>0.4-0.6</a:t>
            </a:r>
            <a:endParaRPr lang="en-US" sz="20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6635723" y="3238358"/>
            <a:ext cx="1118620" cy="3636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entury Gothic" charset="0"/>
                <a:ea typeface="Calibri" charset="0"/>
                <a:cs typeface="Times New Roman" charset="0"/>
              </a:rPr>
              <a:t>0.6-0.8</a:t>
            </a:r>
            <a:endParaRPr lang="en-US" sz="20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6649443" y="5056304"/>
            <a:ext cx="1104900" cy="3495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entury Gothic" charset="0"/>
                <a:ea typeface="Calibri" charset="0"/>
                <a:cs typeface="Times New Roman" charset="0"/>
              </a:rPr>
              <a:t>0.8-1.0</a:t>
            </a:r>
            <a:endParaRPr lang="en-US" sz="20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8" name="Shape 190"/>
          <p:cNvSpPr txBox="1"/>
          <p:nvPr/>
        </p:nvSpPr>
        <p:spPr>
          <a:xfrm>
            <a:off x="26999" y="6127336"/>
            <a:ext cx="4575580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77132" y="5697415"/>
            <a:ext cx="731520" cy="58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807791" y="44109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266715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614393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2754205" y="403953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76" name="Parallelogram 75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7" name="Parallelogram 76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8" name="Parallelogram 77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06695" y="325454"/>
            <a:ext cx="992453" cy="751261"/>
            <a:chOff x="4823046" y="1262428"/>
            <a:chExt cx="1824325" cy="1380966"/>
          </a:xfrm>
          <a:noFill/>
        </p:grpSpPr>
        <p:sp>
          <p:nvSpPr>
            <p:cNvPr id="80" name="Freeform 79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7558911" y="512221"/>
            <a:ext cx="834864" cy="691303"/>
            <a:chOff x="7558911" y="1876824"/>
            <a:chExt cx="834864" cy="691303"/>
          </a:xfrm>
        </p:grpSpPr>
        <p:sp>
          <p:nvSpPr>
            <p:cNvPr id="84" name="Parallelogram 83"/>
            <p:cNvSpPr/>
            <p:nvPr/>
          </p:nvSpPr>
          <p:spPr>
            <a:xfrm>
              <a:off x="7558911" y="1973862"/>
              <a:ext cx="834864" cy="594265"/>
            </a:xfrm>
            <a:prstGeom prst="parallelogram">
              <a:avLst/>
            </a:prstGeom>
            <a:solidFill>
              <a:srgbClr val="8B91B2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85" name="Teardrop 84"/>
            <p:cNvSpPr/>
            <p:nvPr/>
          </p:nvSpPr>
          <p:spPr>
            <a:xfrm rot="8100000">
              <a:off x="7856399" y="1876824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916976" y="1918862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7981364" y="1934576"/>
              <a:ext cx="1066" cy="80206"/>
            </a:xfrm>
            <a:prstGeom prst="line">
              <a:avLst/>
            </a:prstGeom>
            <a:ln w="19050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977555" y="2011237"/>
              <a:ext cx="44624" cy="12307"/>
            </a:xfrm>
            <a:prstGeom prst="line">
              <a:avLst/>
            </a:prstGeom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252711" y="2711403"/>
            <a:ext cx="375659" cy="947854"/>
          </a:xfrm>
          <a:prstGeom prst="rect">
            <a:avLst/>
          </a:prstGeom>
          <a:gradFill>
            <a:gsLst>
              <a:gs pos="0">
                <a:srgbClr val="FF0000"/>
              </a:gs>
              <a:gs pos="52000">
                <a:srgbClr val="FFC0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43721" y="2598120"/>
            <a:ext cx="90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High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8369" y="3389284"/>
            <a:ext cx="90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Low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58"/>
          <p:cNvSpPr txBox="1"/>
          <p:nvPr/>
        </p:nvSpPr>
        <p:spPr>
          <a:xfrm>
            <a:off x="6876650" y="2711403"/>
            <a:ext cx="1946858" cy="3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hape 190"/>
          <p:cNvSpPr txBox="1"/>
          <p:nvPr/>
        </p:nvSpPr>
        <p:spPr>
          <a:xfrm>
            <a:off x="26999" y="6127336"/>
            <a:ext cx="4575580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77132" y="5697415"/>
            <a:ext cx="731520" cy="58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807791" y="44109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266715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614393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2754205" y="403953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76" name="Parallelogram 75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7" name="Parallelogram 76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8" name="Parallelogram 77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06695" y="325454"/>
            <a:ext cx="992453" cy="751261"/>
            <a:chOff x="4823046" y="1262428"/>
            <a:chExt cx="1824325" cy="1380966"/>
          </a:xfrm>
          <a:noFill/>
        </p:grpSpPr>
        <p:sp>
          <p:nvSpPr>
            <p:cNvPr id="80" name="Freeform 79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7558911" y="512221"/>
            <a:ext cx="834864" cy="691303"/>
            <a:chOff x="7558911" y="1876824"/>
            <a:chExt cx="834864" cy="691303"/>
          </a:xfrm>
        </p:grpSpPr>
        <p:sp>
          <p:nvSpPr>
            <p:cNvPr id="84" name="Parallelogram 83"/>
            <p:cNvSpPr/>
            <p:nvPr/>
          </p:nvSpPr>
          <p:spPr>
            <a:xfrm>
              <a:off x="7558911" y="1973862"/>
              <a:ext cx="834864" cy="594265"/>
            </a:xfrm>
            <a:prstGeom prst="parallelogram">
              <a:avLst/>
            </a:prstGeom>
            <a:solidFill>
              <a:srgbClr val="8B91B2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85" name="Teardrop 84"/>
            <p:cNvSpPr/>
            <p:nvPr/>
          </p:nvSpPr>
          <p:spPr>
            <a:xfrm rot="8100000">
              <a:off x="7856399" y="1876824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916976" y="1918862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7981364" y="1934576"/>
              <a:ext cx="1066" cy="80206"/>
            </a:xfrm>
            <a:prstGeom prst="line">
              <a:avLst/>
            </a:prstGeom>
            <a:ln w="19050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977555" y="2011237"/>
              <a:ext cx="44624" cy="12307"/>
            </a:xfrm>
            <a:prstGeom prst="line">
              <a:avLst/>
            </a:prstGeom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032210"/>
              </p:ext>
            </p:extLst>
          </p:nvPr>
        </p:nvGraphicFramePr>
        <p:xfrm>
          <a:off x="4605939" y="2219544"/>
          <a:ext cx="4541421" cy="307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11192" r="16547" b="7809"/>
          <a:stretch/>
        </p:blipFill>
        <p:spPr>
          <a:xfrm>
            <a:off x="321347" y="1817221"/>
            <a:ext cx="4421568" cy="373893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64197" y="1472728"/>
            <a:ext cx="193431" cy="105508"/>
          </a:xfrm>
          <a:prstGeom prst="rect">
            <a:avLst/>
          </a:prstGeom>
          <a:solidFill>
            <a:srgbClr val="986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64200" y="1661002"/>
            <a:ext cx="193431" cy="105508"/>
          </a:xfrm>
          <a:prstGeom prst="rect">
            <a:avLst/>
          </a:prstGeom>
          <a:solidFill>
            <a:srgbClr val="28F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4198" y="1841791"/>
            <a:ext cx="193431" cy="105508"/>
          </a:xfrm>
          <a:prstGeom prst="rect">
            <a:avLst/>
          </a:prstGeom>
          <a:solidFill>
            <a:srgbClr val="170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64198" y="2022580"/>
            <a:ext cx="193431" cy="105508"/>
          </a:xfrm>
          <a:prstGeom prst="rect">
            <a:avLst/>
          </a:prstGeom>
          <a:solidFill>
            <a:srgbClr val="D71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4198" y="2210854"/>
            <a:ext cx="193431" cy="105508"/>
          </a:xfrm>
          <a:prstGeom prst="rect">
            <a:avLst/>
          </a:prstGeom>
          <a:solidFill>
            <a:srgbClr val="09C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64198" y="2393161"/>
            <a:ext cx="193431" cy="105508"/>
          </a:xfrm>
          <a:prstGeom prst="rect">
            <a:avLst/>
          </a:prstGeom>
          <a:solidFill>
            <a:srgbClr val="998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18" y="1352146"/>
            <a:ext cx="805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absent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1153" y="1548039"/>
            <a:ext cx="1675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1,519-1,836 m (1)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7609" y="1733472"/>
            <a:ext cx="1682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1,836-2,153 m (2)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7611" y="1923323"/>
            <a:ext cx="169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2,153-2,470 m (3)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7611" y="2116841"/>
            <a:ext cx="1659452" cy="30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2,470-2,787 m (4)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7611" y="2296058"/>
            <a:ext cx="1682973" cy="31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2,787-3,104 m (5)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38" y="-109032"/>
            <a:ext cx="9559517" cy="2488178"/>
          </a:xfrm>
          <a:prstGeom prst="rect">
            <a:avLst/>
          </a:prstGeom>
        </p:spPr>
      </p:pic>
      <p:sp>
        <p:nvSpPr>
          <p:cNvPr id="6" name="Shape 190"/>
          <p:cNvSpPr txBox="1"/>
          <p:nvPr/>
        </p:nvSpPr>
        <p:spPr>
          <a:xfrm>
            <a:off x="39833" y="6127337"/>
            <a:ext cx="7036216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Errors and Uncertainties</a:t>
            </a:r>
          </a:p>
        </p:txBody>
      </p:sp>
      <p:sp>
        <p:nvSpPr>
          <p:cNvPr id="4" name="Shape 134"/>
          <p:cNvSpPr txBox="1"/>
          <p:nvPr/>
        </p:nvSpPr>
        <p:spPr>
          <a:xfrm>
            <a:off x="250221" y="2852465"/>
            <a:ext cx="8779798" cy="2206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17220" lvl="0" indent="-342900" algn="just" rtl="0">
              <a:lnSpc>
                <a:spcPct val="15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Impact of partial cloud cover on Species Distribution Model</a:t>
            </a:r>
            <a:endParaRPr lang="en-US" sz="2000" b="1" dirty="0" smtClean="0">
              <a:solidFill>
                <a:srgbClr val="1D9A78"/>
              </a:solidFill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15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Exploring parameter values within SDM for multiple model types</a:t>
            </a:r>
          </a:p>
          <a:p>
            <a:pPr marL="617220" lvl="0" indent="-342900" rtl="0">
              <a:lnSpc>
                <a:spcPct val="15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Need to combine field data from two years</a:t>
            </a:r>
          </a:p>
          <a:p>
            <a:pPr marL="617220" lvl="0" indent="-342900" rtl="0">
              <a:lnSpc>
                <a:spcPct val="15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2000" dirty="0" smtClean="0">
                <a:latin typeface="Century Gothic" panose="020B0502020202020204" pitchFamily="34" charset="0"/>
              </a:rPr>
              <a:t> percent cover threshold </a:t>
            </a:r>
          </a:p>
          <a:p>
            <a:pPr marL="617220" lvl="0" indent="-342900" rtl="0">
              <a:lnSpc>
                <a:spcPct val="15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Binary map </a:t>
            </a:r>
            <a:r>
              <a:rPr lang="en-US" sz="2000" dirty="0" err="1" smtClean="0">
                <a:latin typeface="Century Gothic" panose="020B0502020202020204" pitchFamily="34" charset="0"/>
              </a:rPr>
              <a:t>threshhold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15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Phenology mapping after recent fires</a:t>
            </a: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11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•"/>
            </a:pPr>
            <a:endParaRPr sz="2000" dirty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3972" y="180437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1792977"/>
            <a:ext cx="724540" cy="68198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616774" y="180437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558911" y="1876824"/>
            <a:ext cx="834864" cy="691303"/>
            <a:chOff x="7558911" y="1876824"/>
            <a:chExt cx="834864" cy="691303"/>
          </a:xfrm>
        </p:grpSpPr>
        <p:sp>
          <p:nvSpPr>
            <p:cNvPr id="11" name="Parallelogram 10"/>
            <p:cNvSpPr/>
            <p:nvPr/>
          </p:nvSpPr>
          <p:spPr>
            <a:xfrm>
              <a:off x="7558911" y="1973862"/>
              <a:ext cx="834864" cy="594265"/>
            </a:xfrm>
            <a:prstGeom prst="parallelogram">
              <a:avLst/>
            </a:prstGeom>
            <a:solidFill>
              <a:srgbClr val="8B91B2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2" name="Teardrop 11"/>
            <p:cNvSpPr/>
            <p:nvPr/>
          </p:nvSpPr>
          <p:spPr>
            <a:xfrm rot="8100000">
              <a:off x="7856399" y="1876824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916976" y="1918862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7981364" y="1934576"/>
              <a:ext cx="1066" cy="80206"/>
            </a:xfrm>
            <a:prstGeom prst="line">
              <a:avLst/>
            </a:prstGeom>
            <a:ln w="19050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977555" y="2011237"/>
              <a:ext cx="44624" cy="12307"/>
            </a:xfrm>
            <a:prstGeom prst="line">
              <a:avLst/>
            </a:prstGeom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/>
          <p:cNvSpPr/>
          <p:nvPr/>
        </p:nvSpPr>
        <p:spPr>
          <a:xfrm>
            <a:off x="2807790" y="180755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754205" y="1768556"/>
            <a:ext cx="834863" cy="843170"/>
            <a:chOff x="2815757" y="1194328"/>
            <a:chExt cx="1534643" cy="1549913"/>
          </a:xfrm>
          <a:solidFill>
            <a:srgbClr val="8B91B2"/>
          </a:solidFill>
        </p:grpSpPr>
        <p:sp>
          <p:nvSpPr>
            <p:cNvPr id="18" name="Parallelogram 17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9" name="Parallelogram 18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20" name="Parallelogram 19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269346" y="1802451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106695" y="1690057"/>
            <a:ext cx="992453" cy="751261"/>
            <a:chOff x="4823046" y="1262428"/>
            <a:chExt cx="1824325" cy="1380966"/>
          </a:xfrm>
          <a:noFill/>
        </p:grpSpPr>
        <p:sp>
          <p:nvSpPr>
            <p:cNvPr id="23" name="Freeform 22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38" y="-109032"/>
            <a:ext cx="9559517" cy="24881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2263" y="1813430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 rad="9525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90"/>
          <p:cNvSpPr txBox="1"/>
          <p:nvPr/>
        </p:nvSpPr>
        <p:spPr>
          <a:xfrm>
            <a:off x="39833" y="6127337"/>
            <a:ext cx="7036216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Conclusion &amp; Discussion</a:t>
            </a:r>
          </a:p>
        </p:txBody>
      </p:sp>
      <p:sp>
        <p:nvSpPr>
          <p:cNvPr id="61" name="Oval 60"/>
          <p:cNvSpPr/>
          <p:nvPr/>
        </p:nvSpPr>
        <p:spPr>
          <a:xfrm>
            <a:off x="283972" y="180437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1792977"/>
            <a:ext cx="724540" cy="68198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807791" y="1805700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 rad="9525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66715" y="1796550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 rad="9525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6775" y="18027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 rad="9525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616774" y="180437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558911" y="1876824"/>
            <a:ext cx="834864" cy="691303"/>
            <a:chOff x="7558911" y="1876824"/>
            <a:chExt cx="834864" cy="691303"/>
          </a:xfrm>
        </p:grpSpPr>
        <p:sp>
          <p:nvSpPr>
            <p:cNvPr id="77" name="Parallelogram 76"/>
            <p:cNvSpPr/>
            <p:nvPr/>
          </p:nvSpPr>
          <p:spPr>
            <a:xfrm>
              <a:off x="7558911" y="1973862"/>
              <a:ext cx="834864" cy="594265"/>
            </a:xfrm>
            <a:prstGeom prst="parallelogram">
              <a:avLst/>
            </a:prstGeom>
            <a:solidFill>
              <a:srgbClr val="8B91B2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21" name="Teardrop 20"/>
            <p:cNvSpPr/>
            <p:nvPr/>
          </p:nvSpPr>
          <p:spPr>
            <a:xfrm rot="8100000">
              <a:off x="7856399" y="1876824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916976" y="1918862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7981364" y="1934576"/>
              <a:ext cx="1066" cy="80206"/>
            </a:xfrm>
            <a:prstGeom prst="line">
              <a:avLst/>
            </a:prstGeom>
            <a:ln w="19050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977555" y="2011237"/>
              <a:ext cx="44624" cy="12307"/>
            </a:xfrm>
            <a:prstGeom prst="line">
              <a:avLst/>
            </a:prstGeom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2807790" y="180755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54205" y="1768556"/>
            <a:ext cx="834863" cy="843170"/>
            <a:chOff x="2815757" y="1194328"/>
            <a:chExt cx="1534643" cy="1549913"/>
          </a:xfrm>
          <a:solidFill>
            <a:srgbClr val="8B91B2"/>
          </a:solidFill>
        </p:grpSpPr>
        <p:sp>
          <p:nvSpPr>
            <p:cNvPr id="32" name="Parallelogram 31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4" name="Parallelogram 33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269346" y="1802451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06695" y="1690057"/>
            <a:ext cx="992453" cy="751261"/>
            <a:chOff x="4823046" y="1262428"/>
            <a:chExt cx="1824325" cy="1380966"/>
          </a:xfrm>
          <a:noFill/>
        </p:grpSpPr>
        <p:sp>
          <p:nvSpPr>
            <p:cNvPr id="54" name="Freeform 53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Shape 216"/>
          <p:cNvSpPr txBox="1"/>
          <p:nvPr/>
        </p:nvSpPr>
        <p:spPr>
          <a:xfrm>
            <a:off x="282263" y="3485270"/>
            <a:ext cx="1940432" cy="4443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Coming soon!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/>
          <a:stretch/>
        </p:blipFill>
        <p:spPr>
          <a:xfrm>
            <a:off x="-16886" y="0"/>
            <a:ext cx="9218036" cy="2184399"/>
          </a:xfrm>
          <a:prstGeom prst="rect">
            <a:avLst/>
          </a:prstGeom>
          <a:effectLst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5" name="Shape 190"/>
          <p:cNvSpPr txBox="1"/>
          <p:nvPr/>
        </p:nvSpPr>
        <p:spPr>
          <a:xfrm>
            <a:off x="39833" y="6127337"/>
            <a:ext cx="7036216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Future Work</a:t>
            </a:r>
          </a:p>
        </p:txBody>
      </p:sp>
      <p:sp>
        <p:nvSpPr>
          <p:cNvPr id="6" name="Shape 134"/>
          <p:cNvSpPr txBox="1"/>
          <p:nvPr/>
        </p:nvSpPr>
        <p:spPr>
          <a:xfrm>
            <a:off x="1079655" y="2541489"/>
            <a:ext cx="6516899" cy="2206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17220" lvl="0" indent="-342900" rtl="0">
              <a:lnSpc>
                <a:spcPct val="20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Continued application of SDMs for </a:t>
            </a:r>
            <a:r>
              <a:rPr lang="en-US" sz="20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2000" dirty="0" smtClean="0">
                <a:latin typeface="Century Gothic" panose="020B0502020202020204" pitchFamily="34" charset="0"/>
              </a:rPr>
              <a:t> management in adjacent areas</a:t>
            </a:r>
            <a:endParaRPr lang="en-US" sz="2000" b="1" dirty="0" smtClean="0">
              <a:solidFill>
                <a:srgbClr val="1D9A78"/>
              </a:solidFill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20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Additional field data collection and temporal assessment of </a:t>
            </a:r>
            <a:r>
              <a:rPr lang="en-US" sz="20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2000" dirty="0" smtClean="0">
                <a:latin typeface="Century Gothic" panose="020B0502020202020204" pitchFamily="34" charset="0"/>
              </a:rPr>
              <a:t> cover change</a:t>
            </a:r>
          </a:p>
          <a:p>
            <a:pPr marL="617220" lvl="0" indent="-342900" rtl="0">
              <a:lnSpc>
                <a:spcPct val="20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Critical mule deer habitat mapping</a:t>
            </a: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11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•"/>
            </a:pPr>
            <a:endParaRPr sz="2000" dirty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54367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571200" y="1261635"/>
            <a:ext cx="8051700" cy="1126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b="1" dirty="0">
                <a:latin typeface="Century Gothic" panose="020B0502020202020204" pitchFamily="34" charset="0"/>
              </a:rPr>
              <a:t>Dr. Paul Evangelista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Natural Resource Ecology Laboratory, Colorado State University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b="1" dirty="0">
                <a:latin typeface="Century Gothic" panose="020B0502020202020204" pitchFamily="34" charset="0"/>
              </a:rPr>
              <a:t>Dr. Amanda West,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Natural Resource Ecology Laboratory, Colorado State University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body" idx="2"/>
          </p:nvPr>
        </p:nvSpPr>
        <p:spPr>
          <a:xfrm>
            <a:off x="571206" y="2961057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Wyoming Game and Fish Department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United States Forest Service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Natural Resource Ecology Laboratory, Colorado State University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3"/>
          </p:nvPr>
        </p:nvSpPr>
        <p:spPr>
          <a:xfrm>
            <a:off x="571200" y="4469098"/>
            <a:ext cx="8051700" cy="142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Ryan Amundson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(Wyoming Game and Fish Department)</a:t>
            </a:r>
          </a:p>
          <a:p>
            <a:pPr lvl="0"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Ryan Anderson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(Natural Resource Ecology Lab, Colorado State University)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Katherine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Haynes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(US Forest Service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Brian Woodward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NASA DEVELOP</a:t>
            </a:r>
            <a:endParaRPr lang="en-US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594358" y="780728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Advisors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594358" y="2496959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Partners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594358" y="4039020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489594" y="3476502"/>
            <a:ext cx="7713425" cy="23031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17220" lvl="0" indent="-342900" algn="just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Century Gothic" panose="020B0502020202020204" pitchFamily="34" charset="0"/>
              </a:rPr>
              <a:t>Cheatgrass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is a problematic invasive species known to alter hydrologic and nutrient regimes and outcompete native plant species</a:t>
            </a:r>
          </a:p>
          <a:p>
            <a:pPr marL="617220" lvl="0" indent="-342900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~22 million hectares in US affected by </a:t>
            </a:r>
            <a:r>
              <a:rPr lang="en-US" sz="20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2000" dirty="0" smtClean="0">
                <a:latin typeface="Century Gothic" panose="020B0502020202020204" pitchFamily="34" charset="0"/>
              </a:rPr>
              <a:t> (2005)</a:t>
            </a:r>
          </a:p>
          <a:p>
            <a:pPr marL="617220" lvl="0" indent="-342900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Mitigation can be extremely expensive &amp; labor intensive</a:t>
            </a:r>
          </a:p>
          <a:p>
            <a:pPr marL="617220" lvl="0" indent="-342900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Highly accurate maps needed for targeted management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617220" lvl="1" indent="-342900">
              <a:lnSpc>
                <a:spcPct val="115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11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•"/>
            </a:pPr>
            <a:endParaRPr sz="2000" dirty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1"/>
          <a:stretch/>
        </p:blipFill>
        <p:spPr>
          <a:xfrm>
            <a:off x="-95197" y="0"/>
            <a:ext cx="9239197" cy="3410856"/>
          </a:xfrm>
          <a:prstGeom prst="rect">
            <a:avLst/>
          </a:prstGeom>
          <a:ln w="12700">
            <a:noFill/>
          </a:ln>
          <a:effectLst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117962" y="3133857"/>
            <a:ext cx="432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Source: SLV Nature 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342654" y="3120837"/>
            <a:ext cx="432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Arapaho Fire 2012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hape 190"/>
          <p:cNvSpPr txBox="1"/>
          <p:nvPr/>
        </p:nvSpPr>
        <p:spPr>
          <a:xfrm>
            <a:off x="39833" y="6127337"/>
            <a:ext cx="7036216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Community Concerns</a:t>
            </a:r>
          </a:p>
        </p:txBody>
      </p:sp>
    </p:spTree>
    <p:extLst>
      <p:ext uri="{BB962C8B-B14F-4D97-AF65-F5344CB8AC3E}">
        <p14:creationId xmlns:p14="http://schemas.microsoft.com/office/powerpoint/2010/main" val="10851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48" y="147044"/>
            <a:ext cx="8487264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97548" y="2336972"/>
            <a:ext cx="2311672" cy="1600438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Legend</a:t>
            </a:r>
          </a:p>
          <a:p>
            <a:pPr algn="ctr"/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sz="1000" dirty="0" smtClean="0">
                <a:latin typeface="Century Gothic" panose="020B0502020202020204" pitchFamily="34" charset="0"/>
              </a:rPr>
              <a:t>WRS Outline of</a:t>
            </a:r>
          </a:p>
          <a:p>
            <a:r>
              <a:rPr lang="en-US" sz="1000" dirty="0" smtClean="0">
                <a:latin typeface="Century Gothic" panose="020B0502020202020204" pitchFamily="34" charset="0"/>
              </a:rPr>
              <a:t>Path 34 Row 31: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en-US" sz="1000" dirty="0" smtClean="0">
                <a:latin typeface="Century Gothic" panose="020B0502020202020204" pitchFamily="34" charset="0"/>
              </a:rPr>
              <a:t>Arapahoe Wildland</a:t>
            </a:r>
          </a:p>
          <a:p>
            <a:r>
              <a:rPr lang="en-US" sz="1000" dirty="0" smtClean="0">
                <a:latin typeface="Century Gothic" panose="020B0502020202020204" pitchFamily="34" charset="0"/>
              </a:rPr>
              <a:t>Fire Boundary: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6441" y="2870488"/>
            <a:ext cx="284413" cy="2164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16441" y="3409063"/>
            <a:ext cx="284413" cy="216465"/>
          </a:xfrm>
          <a:prstGeom prst="rect">
            <a:avLst/>
          </a:prstGeom>
          <a:solidFill>
            <a:srgbClr val="FFEBB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190"/>
          <p:cNvSpPr txBox="1"/>
          <p:nvPr/>
        </p:nvSpPr>
        <p:spPr>
          <a:xfrm>
            <a:off x="39833" y="6127337"/>
            <a:ext cx="7036216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9609" cy="3410856"/>
          </a:xfrm>
          <a:prstGeom prst="rect">
            <a:avLst/>
          </a:prstGeom>
          <a:effectLst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2" name="Shape 190"/>
          <p:cNvSpPr txBox="1"/>
          <p:nvPr/>
        </p:nvSpPr>
        <p:spPr>
          <a:xfrm>
            <a:off x="39833" y="6127337"/>
            <a:ext cx="3617767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6" name="Shape 134"/>
          <p:cNvSpPr txBox="1"/>
          <p:nvPr/>
        </p:nvSpPr>
        <p:spPr>
          <a:xfrm>
            <a:off x="927745" y="3559052"/>
            <a:ext cx="6768456" cy="1523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17220" lvl="0" indent="-342900" algn="just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Species Distribution Model (SDM) for </a:t>
            </a:r>
            <a:r>
              <a:rPr lang="en-US" sz="2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mapping </a:t>
            </a:r>
            <a:r>
              <a:rPr lang="en-US" sz="2000" b="1" dirty="0" err="1" smtClean="0">
                <a:solidFill>
                  <a:srgbClr val="1D9A78"/>
                </a:solidFill>
                <a:latin typeface="Century Gothic" panose="020B0502020202020204" pitchFamily="34" charset="0"/>
              </a:rPr>
              <a:t>cheatgrass</a:t>
            </a:r>
            <a:r>
              <a:rPr lang="en-US" sz="2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 cover</a:t>
            </a:r>
          </a:p>
          <a:p>
            <a:pPr marL="617220" lvl="0" indent="-342900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Assess </a:t>
            </a:r>
            <a:r>
              <a:rPr lang="en-US" sz="2000" b="1" dirty="0" err="1" smtClean="0">
                <a:solidFill>
                  <a:srgbClr val="1D9A78"/>
                </a:solidFill>
                <a:latin typeface="Century Gothic" panose="020B0502020202020204" pitchFamily="34" charset="0"/>
              </a:rPr>
              <a:t>phenological</a:t>
            </a:r>
            <a:r>
              <a:rPr lang="en-US" sz="2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 characteristics </a:t>
            </a:r>
            <a:r>
              <a:rPr lang="en-US" sz="2000" dirty="0" smtClean="0">
                <a:latin typeface="Century Gothic" panose="020B0502020202020204" pitchFamily="34" charset="0"/>
              </a:rPr>
              <a:t>of areas with predicted </a:t>
            </a:r>
            <a:r>
              <a:rPr lang="en-US" sz="20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2000" dirty="0" smtClean="0">
                <a:latin typeface="Century Gothic" panose="020B0502020202020204" pitchFamily="34" charset="0"/>
              </a:rPr>
              <a:t> cover</a:t>
            </a:r>
          </a:p>
          <a:p>
            <a:pPr marL="617220" lvl="0" indent="-342900" rtl="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Inform </a:t>
            </a:r>
            <a:r>
              <a:rPr lang="en-US" sz="2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targeted mitigation </a:t>
            </a:r>
            <a:r>
              <a:rPr lang="en-US" sz="2000" dirty="0" smtClean="0">
                <a:latin typeface="Century Gothic" panose="020B0502020202020204" pitchFamily="34" charset="0"/>
              </a:rPr>
              <a:t>of </a:t>
            </a:r>
            <a:r>
              <a:rPr lang="en-US" sz="2000" dirty="0" err="1" smtClean="0">
                <a:latin typeface="Century Gothic" panose="020B0502020202020204" pitchFamily="34" charset="0"/>
              </a:rPr>
              <a:t>cheatgrass</a:t>
            </a:r>
            <a:r>
              <a:rPr lang="en-US" sz="2000" dirty="0" smtClean="0">
                <a:latin typeface="Century Gothic" panose="020B0502020202020204" pitchFamily="34" charset="0"/>
              </a:rPr>
              <a:t> populations for Project Partners</a:t>
            </a: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>
              <a:lnSpc>
                <a:spcPct val="115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617220" lvl="0" indent="-342900" rtl="0">
              <a:lnSpc>
                <a:spcPct val="11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•"/>
            </a:pPr>
            <a:endParaRPr sz="2000" dirty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906621" y="-3888443"/>
            <a:ext cx="3638144" cy="1201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77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3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49554" y="1092315"/>
            <a:ext cx="1412911" cy="1310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Shape 190"/>
          <p:cNvSpPr txBox="1"/>
          <p:nvPr/>
        </p:nvSpPr>
        <p:spPr>
          <a:xfrm>
            <a:off x="39833" y="6127337"/>
            <a:ext cx="3617767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2361" y="373360"/>
            <a:ext cx="8843396" cy="5612112"/>
            <a:chOff x="1140013" y="14954478"/>
            <a:chExt cx="13779114" cy="8744371"/>
          </a:xfrm>
        </p:grpSpPr>
        <p:sp>
          <p:nvSpPr>
            <p:cNvPr id="52" name="Rounded Rectangle 51"/>
            <p:cNvSpPr/>
            <p:nvPr/>
          </p:nvSpPr>
          <p:spPr>
            <a:xfrm>
              <a:off x="11714865" y="14954478"/>
              <a:ext cx="3204262" cy="8594300"/>
            </a:xfrm>
            <a:prstGeom prst="roundRect">
              <a:avLst>
                <a:gd name="adj" fmla="val 8818"/>
              </a:avLst>
            </a:prstGeom>
            <a:solidFill>
              <a:srgbClr val="BAB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2044583" y="15149779"/>
              <a:ext cx="2317506" cy="2149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11975181" y="15623128"/>
              <a:ext cx="2517174" cy="1791752"/>
            </a:xfrm>
            <a:prstGeom prst="parallelogram">
              <a:avLst/>
            </a:prstGeom>
            <a:solidFill>
              <a:srgbClr val="8F95B5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55" name="Teardrop 54"/>
            <p:cNvSpPr/>
            <p:nvPr/>
          </p:nvSpPr>
          <p:spPr>
            <a:xfrm rot="8100000">
              <a:off x="12872128" y="15330551"/>
              <a:ext cx="791837" cy="778764"/>
            </a:xfrm>
            <a:prstGeom prst="teardrop">
              <a:avLst>
                <a:gd name="adj" fmla="val 121860"/>
              </a:avLst>
            </a:prstGeom>
            <a:solidFill>
              <a:srgbClr val="8F95B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3054773" y="15457299"/>
              <a:ext cx="462059" cy="454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TextBox 458"/>
            <p:cNvSpPr txBox="1"/>
            <p:nvPr/>
          </p:nvSpPr>
          <p:spPr>
            <a:xfrm>
              <a:off x="11708274" y="17526433"/>
              <a:ext cx="3193299" cy="71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Results</a:t>
              </a:r>
              <a:endParaRPr 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8231339" y="14954481"/>
              <a:ext cx="3204258" cy="8594297"/>
            </a:xfrm>
            <a:prstGeom prst="roundRect">
              <a:avLst>
                <a:gd name="adj" fmla="val 8818"/>
              </a:avLst>
            </a:prstGeom>
            <a:solidFill>
              <a:srgbClr val="BAB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8705444" y="15149777"/>
              <a:ext cx="2317504" cy="21498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TextBox 451"/>
            <p:cNvSpPr txBox="1"/>
            <p:nvPr/>
          </p:nvSpPr>
          <p:spPr>
            <a:xfrm>
              <a:off x="8235916" y="17522114"/>
              <a:ext cx="3204259" cy="71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Modeling</a:t>
              </a:r>
              <a:endParaRPr 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4615207" y="14954480"/>
              <a:ext cx="3364468" cy="8594299"/>
            </a:xfrm>
            <a:prstGeom prst="roundRect">
              <a:avLst>
                <a:gd name="adj" fmla="val 8818"/>
              </a:avLst>
            </a:prstGeom>
            <a:solidFill>
              <a:srgbClr val="BAB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102903" y="15149776"/>
              <a:ext cx="2317502" cy="21498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Parallelogram 62"/>
            <p:cNvSpPr/>
            <p:nvPr/>
          </p:nvSpPr>
          <p:spPr>
            <a:xfrm>
              <a:off x="5047468" y="15788544"/>
              <a:ext cx="2517170" cy="1791751"/>
            </a:xfrm>
            <a:prstGeom prst="parallelogram">
              <a:avLst/>
            </a:prstGeom>
            <a:solidFill>
              <a:srgbClr val="8F95B5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4" name="Parallelogram 63"/>
            <p:cNvSpPr/>
            <p:nvPr/>
          </p:nvSpPr>
          <p:spPr>
            <a:xfrm>
              <a:off x="5047468" y="15414268"/>
              <a:ext cx="2517170" cy="1791751"/>
            </a:xfrm>
            <a:prstGeom prst="parallelogram">
              <a:avLst/>
            </a:prstGeom>
            <a:solidFill>
              <a:srgbClr val="8F95B5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5" name="Parallelogram 64"/>
            <p:cNvSpPr/>
            <p:nvPr/>
          </p:nvSpPr>
          <p:spPr>
            <a:xfrm>
              <a:off x="5047468" y="15038078"/>
              <a:ext cx="2517170" cy="1791751"/>
            </a:xfrm>
            <a:prstGeom prst="parallelogram">
              <a:avLst/>
            </a:prstGeom>
            <a:solidFill>
              <a:srgbClr val="8F95B5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6" name="TextBox 439"/>
            <p:cNvSpPr txBox="1"/>
            <p:nvPr/>
          </p:nvSpPr>
          <p:spPr>
            <a:xfrm>
              <a:off x="4613922" y="17523363"/>
              <a:ext cx="3363324" cy="129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Data 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Processing</a:t>
              </a:r>
              <a:endParaRPr 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153252" y="14954480"/>
              <a:ext cx="3204256" cy="8594299"/>
            </a:xfrm>
            <a:prstGeom prst="roundRect">
              <a:avLst>
                <a:gd name="adj" fmla="val 8818"/>
              </a:avLst>
            </a:prstGeom>
            <a:solidFill>
              <a:srgbClr val="BAB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800" dirty="0">
                <a:latin typeface="Century Gothic" panose="020B0502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503577" y="15149776"/>
              <a:ext cx="2317502" cy="21498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TextBox 429"/>
            <p:cNvSpPr txBox="1"/>
            <p:nvPr/>
          </p:nvSpPr>
          <p:spPr>
            <a:xfrm>
              <a:off x="1145996" y="17523357"/>
              <a:ext cx="3204255" cy="129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Data Acquisition</a:t>
              </a:r>
              <a:endParaRPr 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TextBox 430"/>
            <p:cNvSpPr txBox="1"/>
            <p:nvPr/>
          </p:nvSpPr>
          <p:spPr>
            <a:xfrm>
              <a:off x="1184052" y="20615723"/>
              <a:ext cx="3137770" cy="623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SRTM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431"/>
            <p:cNvSpPr txBox="1"/>
            <p:nvPr/>
          </p:nvSpPr>
          <p:spPr>
            <a:xfrm>
              <a:off x="1140013" y="19005589"/>
              <a:ext cx="3165053" cy="158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Landsat 8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OLI and TIRS</a:t>
              </a:r>
            </a:p>
            <a:p>
              <a:pPr algn="ctr"/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433"/>
            <p:cNvSpPr txBox="1"/>
            <p:nvPr/>
          </p:nvSpPr>
          <p:spPr>
            <a:xfrm>
              <a:off x="1184052" y="21846414"/>
              <a:ext cx="3166200" cy="158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MODIS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Phenology Product</a:t>
              </a: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4166184" y="19149036"/>
              <a:ext cx="811317" cy="63755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BABF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7787676" y="22307587"/>
              <a:ext cx="4343252" cy="66837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BABF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613922" y="15149777"/>
              <a:ext cx="10305205" cy="8549072"/>
              <a:chOff x="4613922" y="15149777"/>
              <a:chExt cx="10305205" cy="8549072"/>
            </a:xfrm>
          </p:grpSpPr>
          <p:sp>
            <p:nvSpPr>
              <p:cNvPr id="76" name="TextBox 407"/>
              <p:cNvSpPr txBox="1"/>
              <p:nvPr/>
            </p:nvSpPr>
            <p:spPr>
              <a:xfrm>
                <a:off x="11703806" y="21439934"/>
                <a:ext cx="3176264" cy="158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sz="2000" dirty="0" err="1" smtClean="0">
                    <a:solidFill>
                      <a:srgbClr val="FFFFFF"/>
                    </a:solidFill>
                  </a:rPr>
                  <a:t>Phenological</a:t>
                </a:r>
                <a:r>
                  <a:rPr lang="en-US" sz="2000" dirty="0" smtClean="0">
                    <a:solidFill>
                      <a:srgbClr val="FFFFFF"/>
                    </a:solidFill>
                  </a:rPr>
                  <a:t> Characterization Map</a:t>
                </a:r>
              </a:p>
            </p:txBody>
          </p:sp>
          <p:sp>
            <p:nvSpPr>
              <p:cNvPr id="77" name="TextBox 407"/>
              <p:cNvSpPr txBox="1"/>
              <p:nvPr/>
            </p:nvSpPr>
            <p:spPr>
              <a:xfrm>
                <a:off x="11725308" y="19559993"/>
                <a:ext cx="3193819" cy="110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sz="2000" dirty="0" err="1" smtClean="0">
                    <a:solidFill>
                      <a:srgbClr val="FFFFFF"/>
                    </a:solidFill>
                  </a:rPr>
                  <a:t>Cheatgrass</a:t>
                </a:r>
                <a:r>
                  <a:rPr lang="en-US" sz="2000" dirty="0" smtClean="0">
                    <a:solidFill>
                      <a:srgbClr val="FFFFFF"/>
                    </a:solidFill>
                  </a:rPr>
                  <a:t> </a:t>
                </a:r>
              </a:p>
              <a:p>
                <a:pPr lvl="0" algn="ctr"/>
                <a:r>
                  <a:rPr lang="en-US" sz="2000" dirty="0" smtClean="0">
                    <a:solidFill>
                      <a:srgbClr val="FFFFFF"/>
                    </a:solidFill>
                  </a:rPr>
                  <a:t>Cover Map</a:t>
                </a:r>
              </a:p>
            </p:txBody>
          </p:sp>
          <p:sp>
            <p:nvSpPr>
              <p:cNvPr id="80" name="Right Arrow 155"/>
              <p:cNvSpPr/>
              <p:nvPr/>
            </p:nvSpPr>
            <p:spPr>
              <a:xfrm>
                <a:off x="7787679" y="19304471"/>
                <a:ext cx="875541" cy="1491862"/>
              </a:xfrm>
              <a:custGeom>
                <a:avLst/>
                <a:gdLst>
                  <a:gd name="connsiteX0" fmla="*/ 0 w 682380"/>
                  <a:gd name="connsiteY0" fmla="*/ 151572 h 606286"/>
                  <a:gd name="connsiteX1" fmla="*/ 379237 w 682380"/>
                  <a:gd name="connsiteY1" fmla="*/ 151572 h 606286"/>
                  <a:gd name="connsiteX2" fmla="*/ 379237 w 682380"/>
                  <a:gd name="connsiteY2" fmla="*/ 0 h 606286"/>
                  <a:gd name="connsiteX3" fmla="*/ 682380 w 682380"/>
                  <a:gd name="connsiteY3" fmla="*/ 303143 h 606286"/>
                  <a:gd name="connsiteX4" fmla="*/ 379237 w 682380"/>
                  <a:gd name="connsiteY4" fmla="*/ 606286 h 606286"/>
                  <a:gd name="connsiteX5" fmla="*/ 379237 w 682380"/>
                  <a:gd name="connsiteY5" fmla="*/ 454715 h 606286"/>
                  <a:gd name="connsiteX6" fmla="*/ 0 w 682380"/>
                  <a:gd name="connsiteY6" fmla="*/ 454715 h 606286"/>
                  <a:gd name="connsiteX7" fmla="*/ 0 w 682380"/>
                  <a:gd name="connsiteY7" fmla="*/ 151572 h 606286"/>
                  <a:gd name="connsiteX0" fmla="*/ 0 w 773820"/>
                  <a:gd name="connsiteY0" fmla="*/ 0 h 1003354"/>
                  <a:gd name="connsiteX1" fmla="*/ 470677 w 773820"/>
                  <a:gd name="connsiteY1" fmla="*/ 548640 h 1003354"/>
                  <a:gd name="connsiteX2" fmla="*/ 470677 w 773820"/>
                  <a:gd name="connsiteY2" fmla="*/ 397068 h 1003354"/>
                  <a:gd name="connsiteX3" fmla="*/ 773820 w 773820"/>
                  <a:gd name="connsiteY3" fmla="*/ 700211 h 1003354"/>
                  <a:gd name="connsiteX4" fmla="*/ 470677 w 773820"/>
                  <a:gd name="connsiteY4" fmla="*/ 1003354 h 1003354"/>
                  <a:gd name="connsiteX5" fmla="*/ 470677 w 773820"/>
                  <a:gd name="connsiteY5" fmla="*/ 851783 h 1003354"/>
                  <a:gd name="connsiteX6" fmla="*/ 91440 w 773820"/>
                  <a:gd name="connsiteY6" fmla="*/ 851783 h 1003354"/>
                  <a:gd name="connsiteX7" fmla="*/ 0 w 773820"/>
                  <a:gd name="connsiteY7" fmla="*/ 0 h 1003354"/>
                  <a:gd name="connsiteX0" fmla="*/ 0 w 773820"/>
                  <a:gd name="connsiteY0" fmla="*/ 0 h 1187063"/>
                  <a:gd name="connsiteX1" fmla="*/ 470677 w 773820"/>
                  <a:gd name="connsiteY1" fmla="*/ 548640 h 1187063"/>
                  <a:gd name="connsiteX2" fmla="*/ 470677 w 773820"/>
                  <a:gd name="connsiteY2" fmla="*/ 397068 h 1187063"/>
                  <a:gd name="connsiteX3" fmla="*/ 773820 w 773820"/>
                  <a:gd name="connsiteY3" fmla="*/ 700211 h 1187063"/>
                  <a:gd name="connsiteX4" fmla="*/ 470677 w 773820"/>
                  <a:gd name="connsiteY4" fmla="*/ 1003354 h 1187063"/>
                  <a:gd name="connsiteX5" fmla="*/ 470677 w 773820"/>
                  <a:gd name="connsiteY5" fmla="*/ 851783 h 1187063"/>
                  <a:gd name="connsiteX6" fmla="*/ 30480 w 773820"/>
                  <a:gd name="connsiteY6" fmla="*/ 1187063 h 1187063"/>
                  <a:gd name="connsiteX7" fmla="*/ 0 w 773820"/>
                  <a:gd name="connsiteY7" fmla="*/ 0 h 1187063"/>
                  <a:gd name="connsiteX0" fmla="*/ 0 w 773820"/>
                  <a:gd name="connsiteY0" fmla="*/ 0 h 1156583"/>
                  <a:gd name="connsiteX1" fmla="*/ 470677 w 773820"/>
                  <a:gd name="connsiteY1" fmla="*/ 548640 h 1156583"/>
                  <a:gd name="connsiteX2" fmla="*/ 470677 w 773820"/>
                  <a:gd name="connsiteY2" fmla="*/ 397068 h 1156583"/>
                  <a:gd name="connsiteX3" fmla="*/ 773820 w 773820"/>
                  <a:gd name="connsiteY3" fmla="*/ 700211 h 1156583"/>
                  <a:gd name="connsiteX4" fmla="*/ 470677 w 773820"/>
                  <a:gd name="connsiteY4" fmla="*/ 1003354 h 1156583"/>
                  <a:gd name="connsiteX5" fmla="*/ 470677 w 773820"/>
                  <a:gd name="connsiteY5" fmla="*/ 851783 h 1156583"/>
                  <a:gd name="connsiteX6" fmla="*/ 0 w 773820"/>
                  <a:gd name="connsiteY6" fmla="*/ 1156583 h 1156583"/>
                  <a:gd name="connsiteX7" fmla="*/ 0 w 773820"/>
                  <a:gd name="connsiteY7" fmla="*/ 0 h 1156583"/>
                  <a:gd name="connsiteX0" fmla="*/ 0 w 773820"/>
                  <a:gd name="connsiteY0" fmla="*/ 0 h 1430903"/>
                  <a:gd name="connsiteX1" fmla="*/ 470677 w 773820"/>
                  <a:gd name="connsiteY1" fmla="*/ 548640 h 1430903"/>
                  <a:gd name="connsiteX2" fmla="*/ 470677 w 773820"/>
                  <a:gd name="connsiteY2" fmla="*/ 397068 h 1430903"/>
                  <a:gd name="connsiteX3" fmla="*/ 773820 w 773820"/>
                  <a:gd name="connsiteY3" fmla="*/ 700211 h 1430903"/>
                  <a:gd name="connsiteX4" fmla="*/ 470677 w 773820"/>
                  <a:gd name="connsiteY4" fmla="*/ 1003354 h 1430903"/>
                  <a:gd name="connsiteX5" fmla="*/ 470677 w 773820"/>
                  <a:gd name="connsiteY5" fmla="*/ 851783 h 1430903"/>
                  <a:gd name="connsiteX6" fmla="*/ 60960 w 773820"/>
                  <a:gd name="connsiteY6" fmla="*/ 1430903 h 1430903"/>
                  <a:gd name="connsiteX7" fmla="*/ 0 w 773820"/>
                  <a:gd name="connsiteY7" fmla="*/ 0 h 1430903"/>
                  <a:gd name="connsiteX0" fmla="*/ 0 w 773820"/>
                  <a:gd name="connsiteY0" fmla="*/ 0 h 1400423"/>
                  <a:gd name="connsiteX1" fmla="*/ 470677 w 773820"/>
                  <a:gd name="connsiteY1" fmla="*/ 548640 h 1400423"/>
                  <a:gd name="connsiteX2" fmla="*/ 470677 w 773820"/>
                  <a:gd name="connsiteY2" fmla="*/ 397068 h 1400423"/>
                  <a:gd name="connsiteX3" fmla="*/ 773820 w 773820"/>
                  <a:gd name="connsiteY3" fmla="*/ 700211 h 1400423"/>
                  <a:gd name="connsiteX4" fmla="*/ 470677 w 773820"/>
                  <a:gd name="connsiteY4" fmla="*/ 1003354 h 1400423"/>
                  <a:gd name="connsiteX5" fmla="*/ 470677 w 773820"/>
                  <a:gd name="connsiteY5" fmla="*/ 851783 h 1400423"/>
                  <a:gd name="connsiteX6" fmla="*/ 0 w 773820"/>
                  <a:gd name="connsiteY6" fmla="*/ 1400423 h 1400423"/>
                  <a:gd name="connsiteX7" fmla="*/ 0 w 773820"/>
                  <a:gd name="connsiteY7" fmla="*/ 0 h 1400423"/>
                  <a:gd name="connsiteX0" fmla="*/ 0 w 773820"/>
                  <a:gd name="connsiteY0" fmla="*/ 0 h 1491863"/>
                  <a:gd name="connsiteX1" fmla="*/ 470677 w 773820"/>
                  <a:gd name="connsiteY1" fmla="*/ 548640 h 1491863"/>
                  <a:gd name="connsiteX2" fmla="*/ 470677 w 773820"/>
                  <a:gd name="connsiteY2" fmla="*/ 397068 h 1491863"/>
                  <a:gd name="connsiteX3" fmla="*/ 773820 w 773820"/>
                  <a:gd name="connsiteY3" fmla="*/ 700211 h 1491863"/>
                  <a:gd name="connsiteX4" fmla="*/ 470677 w 773820"/>
                  <a:gd name="connsiteY4" fmla="*/ 1003354 h 1491863"/>
                  <a:gd name="connsiteX5" fmla="*/ 470677 w 773820"/>
                  <a:gd name="connsiteY5" fmla="*/ 851783 h 1491863"/>
                  <a:gd name="connsiteX6" fmla="*/ 0 w 773820"/>
                  <a:gd name="connsiteY6" fmla="*/ 1491863 h 1491863"/>
                  <a:gd name="connsiteX7" fmla="*/ 0 w 773820"/>
                  <a:gd name="connsiteY7" fmla="*/ 0 h 1491863"/>
                  <a:gd name="connsiteX0" fmla="*/ 0 w 773820"/>
                  <a:gd name="connsiteY0" fmla="*/ 0 h 1491863"/>
                  <a:gd name="connsiteX1" fmla="*/ 470677 w 773820"/>
                  <a:gd name="connsiteY1" fmla="*/ 548640 h 1491863"/>
                  <a:gd name="connsiteX2" fmla="*/ 470677 w 773820"/>
                  <a:gd name="connsiteY2" fmla="*/ 397068 h 1491863"/>
                  <a:gd name="connsiteX3" fmla="*/ 773820 w 773820"/>
                  <a:gd name="connsiteY3" fmla="*/ 700211 h 1491863"/>
                  <a:gd name="connsiteX4" fmla="*/ 500211 w 773820"/>
                  <a:gd name="connsiteY4" fmla="*/ 1064314 h 1491863"/>
                  <a:gd name="connsiteX5" fmla="*/ 470677 w 773820"/>
                  <a:gd name="connsiteY5" fmla="*/ 851783 h 1491863"/>
                  <a:gd name="connsiteX6" fmla="*/ 0 w 773820"/>
                  <a:gd name="connsiteY6" fmla="*/ 1491863 h 1491863"/>
                  <a:gd name="connsiteX7" fmla="*/ 0 w 773820"/>
                  <a:gd name="connsiteY7" fmla="*/ 0 h 1491863"/>
                  <a:gd name="connsiteX0" fmla="*/ 0 w 773820"/>
                  <a:gd name="connsiteY0" fmla="*/ 0 h 1491863"/>
                  <a:gd name="connsiteX1" fmla="*/ 470677 w 773820"/>
                  <a:gd name="connsiteY1" fmla="*/ 548640 h 1491863"/>
                  <a:gd name="connsiteX2" fmla="*/ 470677 w 773820"/>
                  <a:gd name="connsiteY2" fmla="*/ 305628 h 1491863"/>
                  <a:gd name="connsiteX3" fmla="*/ 773820 w 773820"/>
                  <a:gd name="connsiteY3" fmla="*/ 700211 h 1491863"/>
                  <a:gd name="connsiteX4" fmla="*/ 500211 w 773820"/>
                  <a:gd name="connsiteY4" fmla="*/ 1064314 h 1491863"/>
                  <a:gd name="connsiteX5" fmla="*/ 470677 w 773820"/>
                  <a:gd name="connsiteY5" fmla="*/ 851783 h 1491863"/>
                  <a:gd name="connsiteX6" fmla="*/ 0 w 773820"/>
                  <a:gd name="connsiteY6" fmla="*/ 1491863 h 1491863"/>
                  <a:gd name="connsiteX7" fmla="*/ 0 w 773820"/>
                  <a:gd name="connsiteY7" fmla="*/ 0 h 1491863"/>
                  <a:gd name="connsiteX0" fmla="*/ 0 w 773820"/>
                  <a:gd name="connsiteY0" fmla="*/ 0 h 1491863"/>
                  <a:gd name="connsiteX1" fmla="*/ 470677 w 773820"/>
                  <a:gd name="connsiteY1" fmla="*/ 548640 h 1491863"/>
                  <a:gd name="connsiteX2" fmla="*/ 470677 w 773820"/>
                  <a:gd name="connsiteY2" fmla="*/ 305628 h 1491863"/>
                  <a:gd name="connsiteX3" fmla="*/ 773820 w 773820"/>
                  <a:gd name="connsiteY3" fmla="*/ 700211 h 1491863"/>
                  <a:gd name="connsiteX4" fmla="*/ 485444 w 773820"/>
                  <a:gd name="connsiteY4" fmla="*/ 1064314 h 1491863"/>
                  <a:gd name="connsiteX5" fmla="*/ 470677 w 773820"/>
                  <a:gd name="connsiteY5" fmla="*/ 851783 h 1491863"/>
                  <a:gd name="connsiteX6" fmla="*/ 0 w 773820"/>
                  <a:gd name="connsiteY6" fmla="*/ 1491863 h 1491863"/>
                  <a:gd name="connsiteX7" fmla="*/ 0 w 773820"/>
                  <a:gd name="connsiteY7" fmla="*/ 0 h 1491863"/>
                  <a:gd name="connsiteX0" fmla="*/ 0 w 773820"/>
                  <a:gd name="connsiteY0" fmla="*/ 0 h 1491863"/>
                  <a:gd name="connsiteX1" fmla="*/ 470677 w 773820"/>
                  <a:gd name="connsiteY1" fmla="*/ 548640 h 1491863"/>
                  <a:gd name="connsiteX2" fmla="*/ 470677 w 773820"/>
                  <a:gd name="connsiteY2" fmla="*/ 305628 h 1491863"/>
                  <a:gd name="connsiteX3" fmla="*/ 773820 w 773820"/>
                  <a:gd name="connsiteY3" fmla="*/ 700211 h 1491863"/>
                  <a:gd name="connsiteX4" fmla="*/ 470677 w 773820"/>
                  <a:gd name="connsiteY4" fmla="*/ 1125274 h 1491863"/>
                  <a:gd name="connsiteX5" fmla="*/ 470677 w 773820"/>
                  <a:gd name="connsiteY5" fmla="*/ 851783 h 1491863"/>
                  <a:gd name="connsiteX6" fmla="*/ 0 w 773820"/>
                  <a:gd name="connsiteY6" fmla="*/ 1491863 h 1491863"/>
                  <a:gd name="connsiteX7" fmla="*/ 0 w 773820"/>
                  <a:gd name="connsiteY7" fmla="*/ 0 h 149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820" h="1491863">
                    <a:moveTo>
                      <a:pt x="0" y="0"/>
                    </a:moveTo>
                    <a:lnTo>
                      <a:pt x="470677" y="548640"/>
                    </a:lnTo>
                    <a:lnTo>
                      <a:pt x="470677" y="305628"/>
                    </a:lnTo>
                    <a:lnTo>
                      <a:pt x="773820" y="700211"/>
                    </a:lnTo>
                    <a:lnTo>
                      <a:pt x="470677" y="1125274"/>
                    </a:lnTo>
                    <a:lnTo>
                      <a:pt x="470677" y="851783"/>
                    </a:lnTo>
                    <a:lnTo>
                      <a:pt x="0" y="14918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BABF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TextBox 431"/>
              <p:cNvSpPr txBox="1"/>
              <p:nvPr/>
            </p:nvSpPr>
            <p:spPr>
              <a:xfrm>
                <a:off x="4623690" y="18967620"/>
                <a:ext cx="3375624" cy="158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Vegetation Indices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TextBox 431"/>
              <p:cNvSpPr txBox="1"/>
              <p:nvPr/>
            </p:nvSpPr>
            <p:spPr>
              <a:xfrm>
                <a:off x="4613922" y="20455182"/>
                <a:ext cx="3385394" cy="158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Topographic Indices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TextBox 431"/>
              <p:cNvSpPr txBox="1"/>
              <p:nvPr/>
            </p:nvSpPr>
            <p:spPr>
              <a:xfrm>
                <a:off x="4613925" y="22116319"/>
                <a:ext cx="3385394" cy="158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Clip to</a:t>
                </a:r>
              </a:p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Study Area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" name="TextBox 431"/>
              <p:cNvSpPr txBox="1"/>
              <p:nvPr/>
            </p:nvSpPr>
            <p:spPr>
              <a:xfrm>
                <a:off x="8255729" y="19400078"/>
                <a:ext cx="3198956" cy="2014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3619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7238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0857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44768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680960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17152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753344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289536" algn="l" defTabSz="3072384" rtl="0" eaLnBrk="1" latinLnBrk="0" hangingPunct="1">
                  <a:defRPr sz="60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Species Distribution</a:t>
                </a:r>
              </a:p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Model</a:t>
                </a:r>
              </a:p>
              <a:p>
                <a:pPr algn="ctr"/>
                <a:endParaRPr lang="en-US" sz="1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663218" y="15304987"/>
                <a:ext cx="2596356" cy="1922443"/>
              </a:xfrm>
              <a:custGeom>
                <a:avLst/>
                <a:gdLst>
                  <a:gd name="connsiteX0" fmla="*/ 0 w 3664858"/>
                  <a:gd name="connsiteY0" fmla="*/ 2627925 h 2627925"/>
                  <a:gd name="connsiteX1" fmla="*/ 1386115 w 3664858"/>
                  <a:gd name="connsiteY1" fmla="*/ 1749810 h 2627925"/>
                  <a:gd name="connsiteX2" fmla="*/ 2104572 w 3664858"/>
                  <a:gd name="connsiteY2" fmla="*/ 247582 h 2627925"/>
                  <a:gd name="connsiteX3" fmla="*/ 3664858 w 3664858"/>
                  <a:gd name="connsiteY3" fmla="*/ 8096 h 2627925"/>
                  <a:gd name="connsiteX0" fmla="*/ 0 w 3664858"/>
                  <a:gd name="connsiteY0" fmla="*/ 2639095 h 2639095"/>
                  <a:gd name="connsiteX1" fmla="*/ 1603829 w 3664858"/>
                  <a:gd name="connsiteY1" fmla="*/ 2073037 h 2639095"/>
                  <a:gd name="connsiteX2" fmla="*/ 2104572 w 3664858"/>
                  <a:gd name="connsiteY2" fmla="*/ 258752 h 2639095"/>
                  <a:gd name="connsiteX3" fmla="*/ 3664858 w 3664858"/>
                  <a:gd name="connsiteY3" fmla="*/ 19266 h 2639095"/>
                  <a:gd name="connsiteX0" fmla="*/ 0 w 3672115"/>
                  <a:gd name="connsiteY0" fmla="*/ 2435895 h 2435895"/>
                  <a:gd name="connsiteX1" fmla="*/ 1611086 w 3672115"/>
                  <a:gd name="connsiteY1" fmla="*/ 2073037 h 2435895"/>
                  <a:gd name="connsiteX2" fmla="*/ 2111829 w 3672115"/>
                  <a:gd name="connsiteY2" fmla="*/ 258752 h 2435895"/>
                  <a:gd name="connsiteX3" fmla="*/ 3672115 w 3672115"/>
                  <a:gd name="connsiteY3" fmla="*/ 19266 h 2435895"/>
                  <a:gd name="connsiteX0" fmla="*/ 0 w 3672115"/>
                  <a:gd name="connsiteY0" fmla="*/ 2435895 h 2435895"/>
                  <a:gd name="connsiteX1" fmla="*/ 1611086 w 3672115"/>
                  <a:gd name="connsiteY1" fmla="*/ 2073037 h 2435895"/>
                  <a:gd name="connsiteX2" fmla="*/ 2111829 w 3672115"/>
                  <a:gd name="connsiteY2" fmla="*/ 258752 h 2435895"/>
                  <a:gd name="connsiteX3" fmla="*/ 3672115 w 3672115"/>
                  <a:gd name="connsiteY3" fmla="*/ 19266 h 2435895"/>
                  <a:gd name="connsiteX0" fmla="*/ 0 w 3490687"/>
                  <a:gd name="connsiteY0" fmla="*/ 2428638 h 2428638"/>
                  <a:gd name="connsiteX1" fmla="*/ 1429658 w 3490687"/>
                  <a:gd name="connsiteY1" fmla="*/ 2073037 h 2428638"/>
                  <a:gd name="connsiteX2" fmla="*/ 1930401 w 3490687"/>
                  <a:gd name="connsiteY2" fmla="*/ 258752 h 2428638"/>
                  <a:gd name="connsiteX3" fmla="*/ 3490687 w 3490687"/>
                  <a:gd name="connsiteY3" fmla="*/ 19266 h 2428638"/>
                  <a:gd name="connsiteX0" fmla="*/ 0 w 3490687"/>
                  <a:gd name="connsiteY0" fmla="*/ 2428638 h 2428638"/>
                  <a:gd name="connsiteX1" fmla="*/ 1429658 w 3490687"/>
                  <a:gd name="connsiteY1" fmla="*/ 2073037 h 2428638"/>
                  <a:gd name="connsiteX2" fmla="*/ 1930401 w 3490687"/>
                  <a:gd name="connsiteY2" fmla="*/ 258752 h 2428638"/>
                  <a:gd name="connsiteX3" fmla="*/ 3490687 w 3490687"/>
                  <a:gd name="connsiteY3" fmla="*/ 19266 h 2428638"/>
                  <a:gd name="connsiteX0" fmla="*/ 0 w 3490687"/>
                  <a:gd name="connsiteY0" fmla="*/ 2412273 h 2412273"/>
                  <a:gd name="connsiteX1" fmla="*/ 1429658 w 3490687"/>
                  <a:gd name="connsiteY1" fmla="*/ 2056672 h 2412273"/>
                  <a:gd name="connsiteX2" fmla="*/ 1944915 w 3490687"/>
                  <a:gd name="connsiteY2" fmla="*/ 336729 h 2412273"/>
                  <a:gd name="connsiteX3" fmla="*/ 3490687 w 3490687"/>
                  <a:gd name="connsiteY3" fmla="*/ 2901 h 2412273"/>
                  <a:gd name="connsiteX0" fmla="*/ 0 w 3207658"/>
                  <a:gd name="connsiteY0" fmla="*/ 2335996 h 2335996"/>
                  <a:gd name="connsiteX1" fmla="*/ 1429658 w 3207658"/>
                  <a:gd name="connsiteY1" fmla="*/ 1980395 h 2335996"/>
                  <a:gd name="connsiteX2" fmla="*/ 1944915 w 3207658"/>
                  <a:gd name="connsiteY2" fmla="*/ 260452 h 2335996"/>
                  <a:gd name="connsiteX3" fmla="*/ 3207658 w 3207658"/>
                  <a:gd name="connsiteY3" fmla="*/ 13710 h 2335996"/>
                  <a:gd name="connsiteX0" fmla="*/ 0 w 3207658"/>
                  <a:gd name="connsiteY0" fmla="*/ 2322286 h 2322286"/>
                  <a:gd name="connsiteX1" fmla="*/ 1429658 w 3207658"/>
                  <a:gd name="connsiteY1" fmla="*/ 1966685 h 2322286"/>
                  <a:gd name="connsiteX2" fmla="*/ 1944915 w 3207658"/>
                  <a:gd name="connsiteY2" fmla="*/ 246742 h 2322286"/>
                  <a:gd name="connsiteX3" fmla="*/ 3207658 w 3207658"/>
                  <a:gd name="connsiteY3" fmla="*/ 0 h 2322286"/>
                  <a:gd name="connsiteX0" fmla="*/ 0 w 3207658"/>
                  <a:gd name="connsiteY0" fmla="*/ 2322286 h 2322286"/>
                  <a:gd name="connsiteX1" fmla="*/ 1429658 w 3207658"/>
                  <a:gd name="connsiteY1" fmla="*/ 1966685 h 2322286"/>
                  <a:gd name="connsiteX2" fmla="*/ 1952172 w 3207658"/>
                  <a:gd name="connsiteY2" fmla="*/ 428170 h 2322286"/>
                  <a:gd name="connsiteX3" fmla="*/ 3207658 w 3207658"/>
                  <a:gd name="connsiteY3" fmla="*/ 0 h 2322286"/>
                  <a:gd name="connsiteX0" fmla="*/ 0 w 3207658"/>
                  <a:gd name="connsiteY0" fmla="*/ 2322286 h 2322286"/>
                  <a:gd name="connsiteX1" fmla="*/ 1429658 w 3207658"/>
                  <a:gd name="connsiteY1" fmla="*/ 1966685 h 2322286"/>
                  <a:gd name="connsiteX2" fmla="*/ 1952172 w 3207658"/>
                  <a:gd name="connsiteY2" fmla="*/ 399142 h 2322286"/>
                  <a:gd name="connsiteX3" fmla="*/ 3207658 w 3207658"/>
                  <a:gd name="connsiteY3" fmla="*/ 0 h 232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658" h="2322286">
                    <a:moveTo>
                      <a:pt x="0" y="2322286"/>
                    </a:moveTo>
                    <a:cubicBezTo>
                      <a:pt x="452362" y="2299304"/>
                      <a:pt x="1104296" y="2287209"/>
                      <a:pt x="1429658" y="1966685"/>
                    </a:cubicBezTo>
                    <a:cubicBezTo>
                      <a:pt x="1755020" y="1646161"/>
                      <a:pt x="1655839" y="726923"/>
                      <a:pt x="1952172" y="399142"/>
                    </a:cubicBezTo>
                    <a:cubicBezTo>
                      <a:pt x="2248505" y="71361"/>
                      <a:pt x="2960915" y="47171"/>
                      <a:pt x="3207658" y="0"/>
                    </a:cubicBezTo>
                  </a:path>
                </a:pathLst>
              </a:custGeom>
              <a:noFill/>
              <a:ln w="76200">
                <a:solidFill>
                  <a:srgbClr val="8F95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8559240" y="15149777"/>
                <a:ext cx="0" cy="2265104"/>
              </a:xfrm>
              <a:prstGeom prst="line">
                <a:avLst/>
              </a:prstGeom>
              <a:ln w="28575">
                <a:solidFill>
                  <a:srgbClr val="8F9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8339886" y="17321291"/>
                <a:ext cx="2992316" cy="0"/>
              </a:xfrm>
              <a:prstGeom prst="line">
                <a:avLst/>
              </a:prstGeom>
              <a:ln w="28575">
                <a:solidFill>
                  <a:srgbClr val="8F9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049801">
            <a:off x="574727" y="536203"/>
            <a:ext cx="1351145" cy="1271779"/>
          </a:xfrm>
          <a:prstGeom prst="rect">
            <a:avLst/>
          </a:prstGeom>
        </p:spPr>
      </p:pic>
      <p:cxnSp>
        <p:nvCxnSpPr>
          <p:cNvPr id="93" name="Straight Connector 92"/>
          <p:cNvCxnSpPr/>
          <p:nvPr/>
        </p:nvCxnSpPr>
        <p:spPr>
          <a:xfrm flipH="1">
            <a:off x="7926491" y="721991"/>
            <a:ext cx="39127" cy="155206"/>
          </a:xfrm>
          <a:prstGeom prst="line">
            <a:avLst/>
          </a:prstGeom>
          <a:ln w="19050">
            <a:solidFill>
              <a:srgbClr val="8F9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923316" y="867672"/>
            <a:ext cx="86351" cy="23815"/>
          </a:xfrm>
          <a:prstGeom prst="line">
            <a:avLst/>
          </a:prstGeom>
          <a:ln w="28575">
            <a:solidFill>
              <a:srgbClr val="8F9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Arrow 46"/>
          <p:cNvSpPr/>
          <p:nvPr/>
        </p:nvSpPr>
        <p:spPr>
          <a:xfrm>
            <a:off x="2110545" y="4011873"/>
            <a:ext cx="520701" cy="409179"/>
          </a:xfrm>
          <a:prstGeom prst="rightArrow">
            <a:avLst/>
          </a:prstGeom>
          <a:solidFill>
            <a:schemeClr val="bg1"/>
          </a:solidFill>
          <a:ln>
            <a:solidFill>
              <a:srgbClr val="BAB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115151" y="5069605"/>
            <a:ext cx="520701" cy="409179"/>
          </a:xfrm>
          <a:prstGeom prst="rightArrow">
            <a:avLst/>
          </a:prstGeom>
          <a:solidFill>
            <a:schemeClr val="bg1"/>
          </a:solidFill>
          <a:ln>
            <a:solidFill>
              <a:srgbClr val="BAB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6630343" y="3538438"/>
            <a:ext cx="520701" cy="409179"/>
          </a:xfrm>
          <a:prstGeom prst="rightArrow">
            <a:avLst/>
          </a:prstGeom>
          <a:solidFill>
            <a:schemeClr val="bg1"/>
          </a:solidFill>
          <a:ln>
            <a:solidFill>
              <a:srgbClr val="BAB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175" y="18417"/>
            <a:ext cx="960469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726775" y="4887831"/>
            <a:ext cx="8229600" cy="95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rgbClr val="767171"/>
              </a:buClr>
              <a:buSzPct val="25000"/>
              <a:buFont typeface="Arial"/>
              <a:buNone/>
            </a:pPr>
            <a:r>
              <a:rPr lang="en-US" sz="270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</a:rPr>
              <a:t>)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08700" y="1624899"/>
            <a:ext cx="1628572" cy="13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78747" y="2596004"/>
            <a:ext cx="2540664" cy="13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87189" y="904299"/>
            <a:ext cx="1392552" cy="10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384442" y="1309193"/>
            <a:ext cx="1628576" cy="17995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6858000" y="6389275"/>
            <a:ext cx="2849999" cy="5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Photo Credit: Gary Elsasser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1721" y="3724544"/>
            <a:ext cx="211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8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1721" y="3710907"/>
            <a:ext cx="211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Aqua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1721" y="3741559"/>
            <a:ext cx="211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Terra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1721" y="3733052"/>
            <a:ext cx="211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SRTM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hape 190"/>
          <p:cNvSpPr txBox="1"/>
          <p:nvPr/>
        </p:nvSpPr>
        <p:spPr>
          <a:xfrm>
            <a:off x="39833" y="6127337"/>
            <a:ext cx="4926614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Earth Observations</a:t>
            </a:r>
          </a:p>
        </p:txBody>
      </p:sp>
    </p:spTree>
    <p:extLst>
      <p:ext uri="{BB962C8B-B14F-4D97-AF65-F5344CB8AC3E}">
        <p14:creationId xmlns:p14="http://schemas.microsoft.com/office/powerpoint/2010/main" val="25667668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70659 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70659 2.22222E-6 L 1.39479 0.0071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10" y="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80243 0.0120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243 0.01204 L 1.54914 0.0141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2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0.68628 -0.1414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1" y="-675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28 -0.14143 L 1.35851 -0.4754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11" y="-16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62969 0.125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18" y="6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968 0.1257 L 1.24774 0.2291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3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/>
          <p:nvPr/>
        </p:nvSpPr>
        <p:spPr>
          <a:xfrm>
            <a:off x="2810145" y="45033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90"/>
          <p:cNvSpPr txBox="1"/>
          <p:nvPr/>
        </p:nvSpPr>
        <p:spPr>
          <a:xfrm>
            <a:off x="39833" y="6127337"/>
            <a:ext cx="4575580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Data Acquisition</a:t>
            </a:r>
          </a:p>
        </p:txBody>
      </p:sp>
      <p:sp>
        <p:nvSpPr>
          <p:cNvPr id="24" name="TextBox 458"/>
          <p:cNvSpPr txBox="1"/>
          <p:nvPr/>
        </p:nvSpPr>
        <p:spPr>
          <a:xfrm>
            <a:off x="6876650" y="2711403"/>
            <a:ext cx="1946858" cy="3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862391" y="1653487"/>
            <a:ext cx="1194604" cy="2232547"/>
            <a:chOff x="3614917" y="1749107"/>
            <a:chExt cx="2429706" cy="4540778"/>
          </a:xfrm>
        </p:grpSpPr>
        <p:pic>
          <p:nvPicPr>
            <p:cNvPr id="69" name="Shape 165"/>
            <p:cNvPicPr preferRelativeResize="0"/>
            <p:nvPr/>
          </p:nvPicPr>
          <p:blipFill>
            <a:blip r:embed="rId3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917" y="1749107"/>
              <a:ext cx="2429706" cy="2684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Rectangle 72"/>
            <p:cNvSpPr/>
            <p:nvPr/>
          </p:nvSpPr>
          <p:spPr>
            <a:xfrm>
              <a:off x="4410241" y="4599720"/>
              <a:ext cx="1076568" cy="1690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989DBA"/>
                  </a:solidFill>
                  <a:latin typeface="Century Gothic" panose="020B0502020202020204" pitchFamily="34" charset="0"/>
                </a:rPr>
                <a:t>1</a:t>
              </a:r>
              <a:endParaRPr lang="en-US" sz="4800" b="1" dirty="0">
                <a:solidFill>
                  <a:srgbClr val="989DBA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176618" y="2063692"/>
            <a:ext cx="1151005" cy="1797130"/>
            <a:chOff x="1006734" y="2685784"/>
            <a:chExt cx="2207209" cy="3446239"/>
          </a:xfrm>
        </p:grpSpPr>
        <p:pic>
          <p:nvPicPr>
            <p:cNvPr id="70" name="Shape 162"/>
            <p:cNvPicPr preferRelativeResize="0"/>
            <p:nvPr/>
          </p:nvPicPr>
          <p:blipFill>
            <a:blip r:embed="rId4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734" y="2685784"/>
              <a:ext cx="2207209" cy="18039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72" name="Rectangle 71"/>
            <p:cNvSpPr/>
            <p:nvPr/>
          </p:nvSpPr>
          <p:spPr>
            <a:xfrm>
              <a:off x="1536621" y="4538474"/>
              <a:ext cx="1015028" cy="1593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989DBA"/>
                  </a:solidFill>
                  <a:latin typeface="Century Gothic" panose="020B0502020202020204" pitchFamily="34" charset="0"/>
                </a:rPr>
                <a:t>6</a:t>
              </a:r>
              <a:endParaRPr lang="en-US" sz="4800" b="1" dirty="0">
                <a:solidFill>
                  <a:srgbClr val="989DBA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880169" y="2082839"/>
            <a:ext cx="1241086" cy="1777983"/>
            <a:chOff x="6331508" y="2650401"/>
            <a:chExt cx="2637232" cy="3778108"/>
          </a:xfrm>
        </p:grpSpPr>
        <p:pic>
          <p:nvPicPr>
            <p:cNvPr id="68" name="Shape 164"/>
            <p:cNvPicPr preferRelativeResize="0"/>
            <p:nvPr/>
          </p:nvPicPr>
          <p:blipFill>
            <a:blip r:embed="rId5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1508" y="2650401"/>
              <a:ext cx="2637232" cy="1985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Rectangle 74"/>
            <p:cNvSpPr/>
            <p:nvPr/>
          </p:nvSpPr>
          <p:spPr>
            <a:xfrm>
              <a:off x="7087744" y="4662690"/>
              <a:ext cx="1124756" cy="1765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989DBA"/>
                  </a:solidFill>
                  <a:latin typeface="Century Gothic" panose="020B0502020202020204" pitchFamily="34" charset="0"/>
                </a:rPr>
                <a:t>3</a:t>
              </a:r>
              <a:endParaRPr lang="en-US" sz="4800" b="1" dirty="0">
                <a:solidFill>
                  <a:srgbClr val="989DBA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1" name="Oval 60"/>
          <p:cNvSpPr/>
          <p:nvPr/>
        </p:nvSpPr>
        <p:spPr>
          <a:xfrm>
            <a:off x="283972" y="445514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34114"/>
            <a:ext cx="724540" cy="681981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7614392" y="44201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67017" y="431946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754205" y="420608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38" name="Parallelogram 37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9" name="Parallelogram 38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40" name="Parallelogram 39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558911" y="512221"/>
            <a:ext cx="834864" cy="691303"/>
            <a:chOff x="7558911" y="718795"/>
            <a:chExt cx="834864" cy="691303"/>
          </a:xfrm>
        </p:grpSpPr>
        <p:sp>
          <p:nvSpPr>
            <p:cNvPr id="42" name="Parallelogram 41"/>
            <p:cNvSpPr/>
            <p:nvPr/>
          </p:nvSpPr>
          <p:spPr>
            <a:xfrm>
              <a:off x="7558911" y="815833"/>
              <a:ext cx="834864" cy="594265"/>
            </a:xfrm>
            <a:prstGeom prst="parallelogram">
              <a:avLst/>
            </a:prstGeom>
            <a:solidFill>
              <a:srgbClr val="8B91B2">
                <a:alpha val="25000"/>
              </a:srgbClr>
            </a:solidFill>
            <a:ln w="1270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43" name="Teardrop 42"/>
            <p:cNvSpPr/>
            <p:nvPr/>
          </p:nvSpPr>
          <p:spPr>
            <a:xfrm rot="8100000">
              <a:off x="7856399" y="718795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>
                <a:alpha val="2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16976" y="760833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7981364" y="776547"/>
              <a:ext cx="1066" cy="80206"/>
            </a:xfrm>
            <a:prstGeom prst="line">
              <a:avLst/>
            </a:prstGeom>
            <a:ln w="19050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977555" y="853208"/>
              <a:ext cx="44624" cy="12307"/>
            </a:xfrm>
            <a:prstGeom prst="line">
              <a:avLst/>
            </a:prstGeom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106695" y="329260"/>
            <a:ext cx="992453" cy="751261"/>
            <a:chOff x="4823046" y="1262428"/>
            <a:chExt cx="1824325" cy="1380966"/>
          </a:xfrm>
          <a:noFill/>
        </p:grpSpPr>
        <p:sp>
          <p:nvSpPr>
            <p:cNvPr id="48" name="Freeform 47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hape 134"/>
          <p:cNvSpPr txBox="1"/>
          <p:nvPr/>
        </p:nvSpPr>
        <p:spPr>
          <a:xfrm>
            <a:off x="643540" y="3998030"/>
            <a:ext cx="2558406" cy="1523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74320" lvl="0">
              <a:lnSpc>
                <a:spcPct val="115000"/>
              </a:lnSpc>
              <a:buSzPct val="110000"/>
            </a:pPr>
            <a:r>
              <a:rPr lang="en-US" sz="2000" dirty="0" smtClean="0">
                <a:latin typeface="Century Gothic" panose="020B0502020202020204" pitchFamily="34" charset="0"/>
              </a:rPr>
              <a:t>Landsat 8 scenes (OLI &amp; TIRS data)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63" name="Shape 134"/>
          <p:cNvSpPr txBox="1"/>
          <p:nvPr/>
        </p:nvSpPr>
        <p:spPr>
          <a:xfrm>
            <a:off x="3242183" y="3998030"/>
            <a:ext cx="2558406" cy="1523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74320" lvl="0">
              <a:lnSpc>
                <a:spcPct val="115000"/>
              </a:lnSpc>
              <a:buSzPct val="110000"/>
            </a:pPr>
            <a:r>
              <a:rPr lang="en-US" sz="2000" dirty="0" smtClean="0">
                <a:latin typeface="Century Gothic" panose="020B0502020202020204" pitchFamily="34" charset="0"/>
              </a:rPr>
              <a:t>SRTM Digital Elevation Model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(DEM)</a:t>
            </a:r>
          </a:p>
        </p:txBody>
      </p:sp>
      <p:sp>
        <p:nvSpPr>
          <p:cNvPr id="64" name="Shape 134"/>
          <p:cNvSpPr txBox="1"/>
          <p:nvPr/>
        </p:nvSpPr>
        <p:spPr>
          <a:xfrm>
            <a:off x="6221508" y="3998030"/>
            <a:ext cx="2454141" cy="1518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74320">
              <a:lnSpc>
                <a:spcPct val="115000"/>
              </a:lnSpc>
              <a:buSzPct val="110000"/>
            </a:pPr>
            <a:r>
              <a:rPr lang="en-US" sz="2000" dirty="0" smtClean="0">
                <a:latin typeface="Century Gothic" panose="020B0502020202020204" pitchFamily="34" charset="0"/>
              </a:rPr>
              <a:t>Years of </a:t>
            </a:r>
            <a:r>
              <a:rPr lang="en-US" sz="2000" dirty="0">
                <a:latin typeface="Century Gothic" panose="020B0502020202020204" pitchFamily="34" charset="0"/>
              </a:rPr>
              <a:t>MODIS MOD09A1</a:t>
            </a:r>
          </a:p>
          <a:p>
            <a:pPr marL="274320" lvl="0">
              <a:lnSpc>
                <a:spcPct val="115000"/>
              </a:lnSpc>
              <a:buSzPct val="110000"/>
            </a:pPr>
            <a:r>
              <a:rPr lang="en-US" sz="2000" dirty="0" smtClean="0">
                <a:latin typeface="Century Gothic" panose="020B0502020202020204" pitchFamily="34" charset="0"/>
              </a:rPr>
              <a:t>reflectance data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4378" y="1620869"/>
            <a:ext cx="2178577" cy="4403338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465919" y="1620869"/>
            <a:ext cx="2178577" cy="4403338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6411424" y="1620869"/>
            <a:ext cx="2178577" cy="4403338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7614392" y="44201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267017" y="431946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87" y="2319867"/>
            <a:ext cx="1810247" cy="2043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948" y="2506569"/>
            <a:ext cx="1707453" cy="18221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714" y="2402952"/>
            <a:ext cx="2843023" cy="1885889"/>
          </a:xfrm>
          <a:prstGeom prst="rect">
            <a:avLst/>
          </a:prstGeom>
        </p:spPr>
      </p:pic>
      <p:sp>
        <p:nvSpPr>
          <p:cNvPr id="28" name="Shape 190"/>
          <p:cNvSpPr txBox="1"/>
          <p:nvPr/>
        </p:nvSpPr>
        <p:spPr>
          <a:xfrm>
            <a:off x="39833" y="6127337"/>
            <a:ext cx="4575580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Data Processing</a:t>
            </a:r>
          </a:p>
        </p:txBody>
      </p:sp>
      <p:sp>
        <p:nvSpPr>
          <p:cNvPr id="61" name="Oval 60"/>
          <p:cNvSpPr/>
          <p:nvPr/>
        </p:nvSpPr>
        <p:spPr>
          <a:xfrm>
            <a:off x="2811537" y="444524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431"/>
          <p:cNvSpPr txBox="1"/>
          <p:nvPr/>
        </p:nvSpPr>
        <p:spPr>
          <a:xfrm>
            <a:off x="3969787" y="2998055"/>
            <a:ext cx="1028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en-US" sz="6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431"/>
          <p:cNvSpPr txBox="1"/>
          <p:nvPr/>
        </p:nvSpPr>
        <p:spPr>
          <a:xfrm>
            <a:off x="424655" y="3017041"/>
            <a:ext cx="17585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ln>
                  <a:solidFill>
                    <a:srgbClr val="5A7160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  <a:endParaRPr lang="en-US" sz="6600" b="1" dirty="0" smtClean="0">
              <a:ln>
                <a:solidFill>
                  <a:srgbClr val="5A7160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Shape 190"/>
          <p:cNvSpPr txBox="1"/>
          <p:nvPr/>
        </p:nvSpPr>
        <p:spPr>
          <a:xfrm>
            <a:off x="-36107" y="4489035"/>
            <a:ext cx="2448544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5A7160"/>
                </a:solidFill>
                <a:latin typeface="Century Gothic" panose="020B0502020202020204" pitchFamily="34" charset="0"/>
              </a:rPr>
              <a:t>Vegetation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5A7160"/>
                </a:solidFill>
                <a:latin typeface="Century Gothic" panose="020B0502020202020204" pitchFamily="34" charset="0"/>
              </a:rPr>
              <a:t>indices</a:t>
            </a:r>
          </a:p>
        </p:txBody>
      </p:sp>
      <p:sp>
        <p:nvSpPr>
          <p:cNvPr id="65" name="Shape 190"/>
          <p:cNvSpPr txBox="1"/>
          <p:nvPr/>
        </p:nvSpPr>
        <p:spPr>
          <a:xfrm>
            <a:off x="3208840" y="4488044"/>
            <a:ext cx="2448544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858BAE"/>
                </a:solidFill>
                <a:latin typeface="Century Gothic" panose="020B0502020202020204" pitchFamily="34" charset="0"/>
              </a:rPr>
              <a:t>Topographic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858BAE"/>
                </a:solidFill>
                <a:latin typeface="Century Gothic" panose="020B0502020202020204" pitchFamily="34" charset="0"/>
              </a:rPr>
              <a:t>indices</a:t>
            </a:r>
          </a:p>
        </p:txBody>
      </p:sp>
      <p:sp>
        <p:nvSpPr>
          <p:cNvPr id="66" name="Shape 190"/>
          <p:cNvSpPr txBox="1"/>
          <p:nvPr/>
        </p:nvSpPr>
        <p:spPr>
          <a:xfrm>
            <a:off x="6372402" y="4488043"/>
            <a:ext cx="2448544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858BAE"/>
                </a:solidFill>
                <a:latin typeface="Century Gothic" panose="020B0502020202020204" pitchFamily="34" charset="0"/>
              </a:rPr>
              <a:t>Phenology </a:t>
            </a:r>
            <a:r>
              <a:rPr lang="en-US" sz="2000" b="1" dirty="0" err="1" smtClean="0">
                <a:solidFill>
                  <a:srgbClr val="858BAE"/>
                </a:solidFill>
                <a:latin typeface="Century Gothic" panose="020B0502020202020204" pitchFamily="34" charset="0"/>
              </a:rPr>
              <a:t>timeseries</a:t>
            </a:r>
            <a:endParaRPr lang="en-US" sz="2000" b="1" dirty="0" smtClean="0">
              <a:solidFill>
                <a:srgbClr val="858BA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4205" y="420608"/>
            <a:ext cx="834863" cy="843170"/>
            <a:chOff x="2815757" y="1194328"/>
            <a:chExt cx="1534643" cy="1549913"/>
          </a:xfrm>
          <a:solidFill>
            <a:srgbClr val="8B91B2"/>
          </a:solidFill>
        </p:grpSpPr>
        <p:sp>
          <p:nvSpPr>
            <p:cNvPr id="32" name="Parallelogram 31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4" name="Parallelogram 33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8911" y="512221"/>
            <a:ext cx="834864" cy="691303"/>
            <a:chOff x="7558911" y="718795"/>
            <a:chExt cx="834864" cy="691303"/>
          </a:xfrm>
        </p:grpSpPr>
        <p:sp>
          <p:nvSpPr>
            <p:cNvPr id="31" name="Parallelogram 30"/>
            <p:cNvSpPr/>
            <p:nvPr/>
          </p:nvSpPr>
          <p:spPr>
            <a:xfrm>
              <a:off x="7558911" y="815833"/>
              <a:ext cx="834864" cy="594265"/>
            </a:xfrm>
            <a:prstGeom prst="parallelogram">
              <a:avLst/>
            </a:prstGeom>
            <a:solidFill>
              <a:srgbClr val="8B91B2">
                <a:alpha val="25000"/>
              </a:srgbClr>
            </a:solidFill>
            <a:ln w="1270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5" name="Teardrop 34"/>
            <p:cNvSpPr/>
            <p:nvPr/>
          </p:nvSpPr>
          <p:spPr>
            <a:xfrm rot="8100000">
              <a:off x="7856399" y="718795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>
                <a:alpha val="2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916976" y="760833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7981364" y="776547"/>
              <a:ext cx="1066" cy="80206"/>
            </a:xfrm>
            <a:prstGeom prst="line">
              <a:avLst/>
            </a:prstGeom>
            <a:ln w="19050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977555" y="853208"/>
              <a:ext cx="44624" cy="12307"/>
            </a:xfrm>
            <a:prstGeom prst="line">
              <a:avLst/>
            </a:prstGeom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106695" y="329260"/>
            <a:ext cx="992453" cy="751261"/>
            <a:chOff x="4823046" y="1262428"/>
            <a:chExt cx="1824325" cy="1380966"/>
          </a:xfrm>
          <a:noFill/>
        </p:grpSpPr>
        <p:sp>
          <p:nvSpPr>
            <p:cNvPr id="41" name="Freeform 40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7614392" y="442013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7558911" y="512221"/>
            <a:ext cx="834864" cy="691303"/>
            <a:chOff x="7558911" y="718795"/>
            <a:chExt cx="834864" cy="691303"/>
          </a:xfrm>
        </p:grpSpPr>
        <p:sp>
          <p:nvSpPr>
            <p:cNvPr id="49" name="Parallelogram 48"/>
            <p:cNvSpPr/>
            <p:nvPr/>
          </p:nvSpPr>
          <p:spPr>
            <a:xfrm>
              <a:off x="7558911" y="815833"/>
              <a:ext cx="834864" cy="594265"/>
            </a:xfrm>
            <a:prstGeom prst="parallelogram">
              <a:avLst/>
            </a:prstGeom>
            <a:solidFill>
              <a:srgbClr val="8B91B2">
                <a:alpha val="25000"/>
              </a:srgbClr>
            </a:solidFill>
            <a:ln w="1270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50" name="Teardrop 49"/>
            <p:cNvSpPr/>
            <p:nvPr/>
          </p:nvSpPr>
          <p:spPr>
            <a:xfrm rot="8100000">
              <a:off x="7856399" y="718795"/>
              <a:ext cx="262626" cy="258290"/>
            </a:xfrm>
            <a:prstGeom prst="teardrop">
              <a:avLst>
                <a:gd name="adj" fmla="val 121860"/>
              </a:avLst>
            </a:prstGeom>
            <a:solidFill>
              <a:srgbClr val="8B91B2">
                <a:alpha val="2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916976" y="760833"/>
              <a:ext cx="153250" cy="150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H="1">
              <a:off x="7981364" y="776547"/>
              <a:ext cx="1066" cy="80206"/>
            </a:xfrm>
            <a:prstGeom prst="line">
              <a:avLst/>
            </a:prstGeom>
            <a:ln w="19050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977555" y="853208"/>
              <a:ext cx="44624" cy="12307"/>
            </a:xfrm>
            <a:prstGeom prst="line">
              <a:avLst/>
            </a:prstGeom>
            <a:ln w="28575">
              <a:solidFill>
                <a:srgbClr val="8B91B2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5266715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90"/>
          <p:cNvSpPr txBox="1"/>
          <p:nvPr/>
        </p:nvSpPr>
        <p:spPr>
          <a:xfrm>
            <a:off x="39832" y="6127337"/>
            <a:ext cx="8405667" cy="610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1D9A78"/>
                </a:solidFill>
                <a:latin typeface="Century Gothic" panose="020B0502020202020204" pitchFamily="34" charset="0"/>
              </a:rPr>
              <a:t>Modeling</a:t>
            </a:r>
          </a:p>
        </p:txBody>
      </p:sp>
      <p:sp>
        <p:nvSpPr>
          <p:cNvPr id="24" name="TextBox 458"/>
          <p:cNvSpPr txBox="1"/>
          <p:nvPr/>
        </p:nvSpPr>
        <p:spPr>
          <a:xfrm>
            <a:off x="6876650" y="2711403"/>
            <a:ext cx="1946858" cy="3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267017" y="43194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glow>
              <a:schemeClr val="bg1"/>
            </a:glow>
            <a:outerShdw blurRad="1397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06695" y="329260"/>
            <a:ext cx="992453" cy="751261"/>
            <a:chOff x="4823046" y="1262428"/>
            <a:chExt cx="1824325" cy="1380966"/>
          </a:xfrm>
          <a:noFill/>
        </p:grpSpPr>
        <p:sp>
          <p:nvSpPr>
            <p:cNvPr id="54" name="Freeform 53"/>
            <p:cNvSpPr/>
            <p:nvPr/>
          </p:nvSpPr>
          <p:spPr>
            <a:xfrm>
              <a:off x="5020171" y="1357055"/>
              <a:ext cx="1582920" cy="1172055"/>
            </a:xfrm>
            <a:custGeom>
              <a:avLst/>
              <a:gdLst>
                <a:gd name="connsiteX0" fmla="*/ 0 w 3664858"/>
                <a:gd name="connsiteY0" fmla="*/ 2627925 h 2627925"/>
                <a:gd name="connsiteX1" fmla="*/ 1386115 w 3664858"/>
                <a:gd name="connsiteY1" fmla="*/ 1749810 h 2627925"/>
                <a:gd name="connsiteX2" fmla="*/ 2104572 w 3664858"/>
                <a:gd name="connsiteY2" fmla="*/ 247582 h 2627925"/>
                <a:gd name="connsiteX3" fmla="*/ 3664858 w 3664858"/>
                <a:gd name="connsiteY3" fmla="*/ 8096 h 2627925"/>
                <a:gd name="connsiteX0" fmla="*/ 0 w 3664858"/>
                <a:gd name="connsiteY0" fmla="*/ 2639095 h 2639095"/>
                <a:gd name="connsiteX1" fmla="*/ 1603829 w 3664858"/>
                <a:gd name="connsiteY1" fmla="*/ 2073037 h 2639095"/>
                <a:gd name="connsiteX2" fmla="*/ 2104572 w 3664858"/>
                <a:gd name="connsiteY2" fmla="*/ 258752 h 2639095"/>
                <a:gd name="connsiteX3" fmla="*/ 3664858 w 3664858"/>
                <a:gd name="connsiteY3" fmla="*/ 19266 h 26390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672115"/>
                <a:gd name="connsiteY0" fmla="*/ 2435895 h 2435895"/>
                <a:gd name="connsiteX1" fmla="*/ 1611086 w 3672115"/>
                <a:gd name="connsiteY1" fmla="*/ 2073037 h 2435895"/>
                <a:gd name="connsiteX2" fmla="*/ 2111829 w 3672115"/>
                <a:gd name="connsiteY2" fmla="*/ 258752 h 2435895"/>
                <a:gd name="connsiteX3" fmla="*/ 3672115 w 3672115"/>
                <a:gd name="connsiteY3" fmla="*/ 19266 h 2435895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28638 h 2428638"/>
                <a:gd name="connsiteX1" fmla="*/ 1429658 w 3490687"/>
                <a:gd name="connsiteY1" fmla="*/ 2073037 h 2428638"/>
                <a:gd name="connsiteX2" fmla="*/ 1930401 w 3490687"/>
                <a:gd name="connsiteY2" fmla="*/ 258752 h 2428638"/>
                <a:gd name="connsiteX3" fmla="*/ 3490687 w 3490687"/>
                <a:gd name="connsiteY3" fmla="*/ 19266 h 2428638"/>
                <a:gd name="connsiteX0" fmla="*/ 0 w 3490687"/>
                <a:gd name="connsiteY0" fmla="*/ 2412273 h 2412273"/>
                <a:gd name="connsiteX1" fmla="*/ 1429658 w 3490687"/>
                <a:gd name="connsiteY1" fmla="*/ 2056672 h 2412273"/>
                <a:gd name="connsiteX2" fmla="*/ 1944915 w 3490687"/>
                <a:gd name="connsiteY2" fmla="*/ 336729 h 2412273"/>
                <a:gd name="connsiteX3" fmla="*/ 3490687 w 3490687"/>
                <a:gd name="connsiteY3" fmla="*/ 2901 h 2412273"/>
                <a:gd name="connsiteX0" fmla="*/ 0 w 3207658"/>
                <a:gd name="connsiteY0" fmla="*/ 2335996 h 2335996"/>
                <a:gd name="connsiteX1" fmla="*/ 1429658 w 3207658"/>
                <a:gd name="connsiteY1" fmla="*/ 1980395 h 2335996"/>
                <a:gd name="connsiteX2" fmla="*/ 1944915 w 3207658"/>
                <a:gd name="connsiteY2" fmla="*/ 260452 h 2335996"/>
                <a:gd name="connsiteX3" fmla="*/ 3207658 w 3207658"/>
                <a:gd name="connsiteY3" fmla="*/ 13710 h 233599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44915 w 3207658"/>
                <a:gd name="connsiteY2" fmla="*/ 246742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428170 h 2322286"/>
                <a:gd name="connsiteX3" fmla="*/ 3207658 w 3207658"/>
                <a:gd name="connsiteY3" fmla="*/ 0 h 2322286"/>
                <a:gd name="connsiteX0" fmla="*/ 0 w 3207658"/>
                <a:gd name="connsiteY0" fmla="*/ 2322286 h 2322286"/>
                <a:gd name="connsiteX1" fmla="*/ 1429658 w 3207658"/>
                <a:gd name="connsiteY1" fmla="*/ 1966685 h 2322286"/>
                <a:gd name="connsiteX2" fmla="*/ 1952172 w 3207658"/>
                <a:gd name="connsiteY2" fmla="*/ 399142 h 2322286"/>
                <a:gd name="connsiteX3" fmla="*/ 3207658 w 3207658"/>
                <a:gd name="connsiteY3" fmla="*/ 0 h 232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7658" h="2322286">
                  <a:moveTo>
                    <a:pt x="0" y="2322286"/>
                  </a:moveTo>
                  <a:cubicBezTo>
                    <a:pt x="452362" y="2299304"/>
                    <a:pt x="1104296" y="2287209"/>
                    <a:pt x="1429658" y="1966685"/>
                  </a:cubicBezTo>
                  <a:cubicBezTo>
                    <a:pt x="1755020" y="1646161"/>
                    <a:pt x="1655839" y="726923"/>
                    <a:pt x="1952172" y="399142"/>
                  </a:cubicBezTo>
                  <a:cubicBezTo>
                    <a:pt x="2248505" y="71361"/>
                    <a:pt x="2960915" y="47171"/>
                    <a:pt x="3207658" y="0"/>
                  </a:cubicBezTo>
                </a:path>
              </a:pathLst>
            </a:custGeom>
            <a:grpFill/>
            <a:ln w="76200">
              <a:solidFill>
                <a:srgbClr val="8B9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956779" y="1262428"/>
              <a:ext cx="0" cy="1380966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23046" y="2586335"/>
              <a:ext cx="1824325" cy="0"/>
            </a:xfrm>
            <a:prstGeom prst="line">
              <a:avLst/>
            </a:prstGeom>
            <a:grpFill/>
            <a:ln w="28575">
              <a:solidFill>
                <a:srgbClr val="8B91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282263" y="44882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07791" y="441097"/>
            <a:ext cx="719137" cy="71913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>
                <a:shade val="50000"/>
                <a:alpha val="25000"/>
              </a:schemeClr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801">
            <a:off x="413913" y="428374"/>
            <a:ext cx="724540" cy="68198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754205" y="403953"/>
            <a:ext cx="834863" cy="843170"/>
            <a:chOff x="2815757" y="1194328"/>
            <a:chExt cx="1534643" cy="1549913"/>
          </a:xfrm>
          <a:solidFill>
            <a:srgbClr val="8B91B2">
              <a:alpha val="25000"/>
            </a:srgbClr>
          </a:solidFill>
        </p:grpSpPr>
        <p:sp>
          <p:nvSpPr>
            <p:cNvPr id="31" name="Parallelogram 30"/>
            <p:cNvSpPr/>
            <p:nvPr/>
          </p:nvSpPr>
          <p:spPr>
            <a:xfrm>
              <a:off x="2815757" y="1651865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2815757" y="1423680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36" name="Parallelogram 35"/>
            <p:cNvSpPr/>
            <p:nvPr/>
          </p:nvSpPr>
          <p:spPr>
            <a:xfrm>
              <a:off x="2815757" y="1194328"/>
              <a:ext cx="1534643" cy="1092376"/>
            </a:xfrm>
            <a:prstGeom prst="parallelogram">
              <a:avLst/>
            </a:prstGeom>
            <a:grpFill/>
            <a:ln w="12700" cap="flat" cmpd="sng" algn="ctr">
              <a:solidFill>
                <a:schemeClr val="bg1">
                  <a:alpha val="25000"/>
                </a:schemeClr>
              </a:solidFill>
              <a:prstDash val="solid"/>
              <a:miter lim="800000"/>
            </a:ln>
            <a:effectLst/>
            <a:scene3d>
              <a:camera prst="isometricOffAxis2Top"/>
              <a:lightRig rig="balanced" dir="t">
                <a:rot lat="0" lon="0" rev="8700000"/>
              </a:lightRig>
            </a:scene3d>
            <a:sp3d>
              <a:extrusionClr>
                <a:srgbClr val="FFFFFF"/>
              </a:extrusionClr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07238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69" y="1705095"/>
            <a:ext cx="7021215" cy="39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o Forecasting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2E8652"/>
      </a:accent1>
      <a:accent2>
        <a:srgbClr val="44757B"/>
      </a:accent2>
      <a:accent3>
        <a:srgbClr val="56619C"/>
      </a:accent3>
      <a:accent4>
        <a:srgbClr val="E2C16E"/>
      </a:accent4>
      <a:accent5>
        <a:srgbClr val="CB8954"/>
      </a:accent5>
      <a:accent6>
        <a:srgbClr val="BB5740"/>
      </a:accent6>
      <a:hlink>
        <a:srgbClr val="2E8652"/>
      </a:hlink>
      <a:folHlink>
        <a:srgbClr val="2E86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1887</Words>
  <Application>Microsoft Office PowerPoint</Application>
  <PresentationFormat>On-screen Show (4:3)</PresentationFormat>
  <Paragraphs>311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Helvetica Neue</vt:lpstr>
      <vt:lpstr>Questrial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nrel</dc:creator>
  <cp:lastModifiedBy>nrel</cp:lastModifiedBy>
  <cp:revision>122</cp:revision>
  <dcterms:modified xsi:type="dcterms:W3CDTF">2015-10-22T19:38:06Z</dcterms:modified>
</cp:coreProperties>
</file>