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m4v" ContentType="video/mp4"/>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Lst>
  <p:notesMasterIdLst>
    <p:notesMasterId r:id="rId24"/>
  </p:notesMasterIdLst>
  <p:handoutMasterIdLst>
    <p:handoutMasterId r:id="rId25"/>
  </p:handoutMasterIdLst>
  <p:sldIdLst>
    <p:sldId id="257" r:id="rId3"/>
    <p:sldId id="258" r:id="rId4"/>
    <p:sldId id="259" r:id="rId5"/>
    <p:sldId id="279" r:id="rId6"/>
    <p:sldId id="261" r:id="rId7"/>
    <p:sldId id="262" r:id="rId8"/>
    <p:sldId id="263" r:id="rId9"/>
    <p:sldId id="281" r:id="rId10"/>
    <p:sldId id="285" r:id="rId11"/>
    <p:sldId id="286" r:id="rId12"/>
    <p:sldId id="282" r:id="rId13"/>
    <p:sldId id="283" r:id="rId14"/>
    <p:sldId id="284" r:id="rId15"/>
    <p:sldId id="276" r:id="rId16"/>
    <p:sldId id="269" r:id="rId17"/>
    <p:sldId id="270" r:id="rId18"/>
    <p:sldId id="271" r:id="rId19"/>
    <p:sldId id="272" r:id="rId20"/>
    <p:sldId id="280" r:id="rId21"/>
    <p:sldId id="273" r:id="rId22"/>
    <p:sldId id="277"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6" roundtripDataSignature="AMtx7mhoHkclmTDmYNQHmnhhmH4hTGfvQ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oddle, Madison P. (LARC-E3)[SSAI DEVELOP]" initials="" lastIdx="1" clrIdx="0"/>
  <p:cmAuthor id="1" name="Acdan, Juanito J. (ARC-SGE)[SSAI DEVELOP]" initials="" lastIdx="9" clrIdx="1"/>
  <p:cmAuthor id="2" name="Pavur, Gertrude K" initials=""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ABAB"/>
    <a:srgbClr val="3F4268"/>
    <a:srgbClr val="9FA1B4"/>
    <a:srgbClr val="AAD3DF"/>
    <a:srgbClr val="7679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00" autoAdjust="0"/>
  </p:normalViewPr>
  <p:slideViewPr>
    <p:cSldViewPr snapToGrid="0" showGuides="1">
      <p:cViewPr varScale="1">
        <p:scale>
          <a:sx n="95" d="100"/>
          <a:sy n="95" d="100"/>
        </p:scale>
        <p:origin x="1134" y="78"/>
      </p:cViewPr>
      <p:guideLst/>
    </p:cSldViewPr>
  </p:slideViewPr>
  <p:notesTextViewPr>
    <p:cViewPr>
      <p:scale>
        <a:sx n="1" d="1"/>
        <a:sy n="1" d="1"/>
      </p:scale>
      <p:origin x="0" y="0"/>
    </p:cViewPr>
  </p:notesTextViewPr>
  <p:notesViewPr>
    <p:cSldViewPr snapToGrid="0" showGuides="1">
      <p:cViewPr varScale="1">
        <p:scale>
          <a:sx n="77" d="100"/>
          <a:sy n="77"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customschemas.google.com/relationships/presentationmetadata" Target="meta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FINAL_95_90_75_50!$F$7:$F$11</c:f>
              <c:numCache>
                <c:formatCode>0.000</c:formatCode>
                <c:ptCount val="5"/>
                <c:pt idx="0">
                  <c:v>0.17651160085109957</c:v>
                </c:pt>
                <c:pt idx="1">
                  <c:v>0.70004467857109431</c:v>
                </c:pt>
                <c:pt idx="2">
                  <c:v>1.7811165982313277</c:v>
                </c:pt>
                <c:pt idx="3">
                  <c:v>4.7015461125390479</c:v>
                </c:pt>
                <c:pt idx="4">
                  <c:v>7.1201831225892915</c:v>
                </c:pt>
              </c:numCache>
            </c:numRef>
          </c:val>
          <c:extLst xmlns:c16r2="http://schemas.microsoft.com/office/drawing/2015/06/chart">
            <c:ext xmlns:c16="http://schemas.microsoft.com/office/drawing/2014/chart" uri="{C3380CC4-5D6E-409C-BE32-E72D297353CC}">
              <c16:uniqueId val="{00000000-5CA5-4E73-8A0B-0BB054AE24A2}"/>
            </c:ext>
          </c:extLst>
        </c:ser>
        <c:dLbls>
          <c:showLegendKey val="0"/>
          <c:showVal val="0"/>
          <c:showCatName val="0"/>
          <c:showSerName val="0"/>
          <c:showPercent val="0"/>
          <c:showBubbleSize val="0"/>
        </c:dLbls>
        <c:gapWidth val="219"/>
        <c:overlap val="-27"/>
        <c:axId val="684648456"/>
        <c:axId val="684651984"/>
      </c:barChart>
      <c:catAx>
        <c:axId val="68464845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84651984"/>
        <c:crosses val="autoZero"/>
        <c:auto val="1"/>
        <c:lblAlgn val="ctr"/>
        <c:lblOffset val="100"/>
        <c:noMultiLvlLbl val="0"/>
      </c:catAx>
      <c:valAx>
        <c:axId val="6846519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684648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AFDCB6-071A-4E88-ABBF-400A2BF71D6F}" type="datetimeFigureOut">
              <a:rPr lang="en-US" smtClean="0"/>
              <a:t>9/26/2019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CDECB5-3A92-4FEC-88C4-A27CC592EE85}" type="slidenum">
              <a:rPr lang="en-US" smtClean="0"/>
              <a:t>‹#›</a:t>
            </a:fld>
            <a:endParaRPr lang="en-US"/>
          </a:p>
        </p:txBody>
      </p:sp>
    </p:spTree>
    <p:extLst>
      <p:ext uri="{BB962C8B-B14F-4D97-AF65-F5344CB8AC3E}">
        <p14:creationId xmlns:p14="http://schemas.microsoft.com/office/powerpoint/2010/main" val="4155176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29066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laticon.com/free-icon/loss_126441"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laticon.com/free-icon/location_1243420#term=globe&amp;page=1&amp;position=43"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awpixel.com/nasa/showcase?sort=curated&amp;mode=shop&amp;page=1"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goodfreephotos.com/dominican-republic/santo-domingo/satellite-image-from-space-of-santo-domingo.jpg.php" TargetMode="External"/><Relationship Id="rId4" Type="http://schemas.openxmlformats.org/officeDocument/2006/relationships/hyperlink" Target="https://commons.wikimedia.org/wiki/File:Geologic_Map_Dominican_Republic.png"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aticon.com/free-icon/landslide-danger-triangular-traffic-signal_46295"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shareicon.net/weather-raining-just-icons-rain-rainy-cloud-sun-day-symbol-68177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aticon.com/free-icon/map-perspective-with-a-placeholder-on-it_34230#term=local&amp;page=1&amp;position=14"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laticon.com/free-icon/handshake_281428#term=handshake&amp;page=1&amp;position=1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Hello. Thank you all for joining us today.</a:t>
            </a:r>
            <a:endParaRPr dirty="0"/>
          </a:p>
          <a:p>
            <a:pPr marL="0" lvl="0" indent="0" algn="l" rtl="0">
              <a:spcBef>
                <a:spcPts val="0"/>
              </a:spcBef>
              <a:spcAft>
                <a:spcPts val="0"/>
              </a:spcAft>
              <a:buClr>
                <a:schemeClr val="dk1"/>
              </a:buClr>
              <a:buSzPts val="1200"/>
              <a:buFont typeface="Calibri"/>
              <a:buNone/>
            </a:pPr>
            <a:r>
              <a:rPr lang="en-US" dirty="0"/>
              <a:t>I’m Sarah </a:t>
            </a:r>
            <a:r>
              <a:rPr lang="en-US" dirty="0" err="1"/>
              <a:t>Aldama</a:t>
            </a:r>
            <a:r>
              <a:rPr lang="en-US" dirty="0"/>
              <a:t>, I graduated from Macalester College with a degree in </a:t>
            </a:r>
            <a:r>
              <a:rPr lang="en-US" b="0" dirty="0">
                <a:solidFill>
                  <a:srgbClr val="FF0000"/>
                </a:solidFill>
              </a:rPr>
              <a:t>Geography and Biology.</a:t>
            </a:r>
            <a:endParaRPr b="1" dirty="0">
              <a:solidFill>
                <a:srgbClr val="FF0000"/>
              </a:solidFill>
            </a:endParaRPr>
          </a:p>
          <a:p>
            <a:pPr marL="0" lvl="0" indent="0" algn="l" rtl="0">
              <a:spcBef>
                <a:spcPts val="0"/>
              </a:spcBef>
              <a:spcAft>
                <a:spcPts val="0"/>
              </a:spcAft>
              <a:buClr>
                <a:schemeClr val="dk1"/>
              </a:buClr>
              <a:buSzPts val="1200"/>
              <a:buFont typeface="Calibri"/>
              <a:buNone/>
            </a:pPr>
            <a:r>
              <a:rPr lang="en-US" dirty="0"/>
              <a:t>I’m Chelsea Dandridge, I’m a PhD student at the University of Virginia studying Civil and Environmental Engineering.</a:t>
            </a:r>
            <a:endParaRPr dirty="0"/>
          </a:p>
          <a:p>
            <a:pPr marL="0" lvl="0" indent="0" algn="l" rtl="0">
              <a:spcBef>
                <a:spcPts val="0"/>
              </a:spcBef>
              <a:spcAft>
                <a:spcPts val="0"/>
              </a:spcAft>
              <a:buClr>
                <a:schemeClr val="dk1"/>
              </a:buClr>
              <a:buSzPts val="1200"/>
              <a:buFont typeface="Calibri"/>
              <a:buNone/>
            </a:pPr>
            <a:r>
              <a:rPr lang="en-US" dirty="0"/>
              <a:t>I’m Gigi </a:t>
            </a:r>
            <a:r>
              <a:rPr lang="en-US" dirty="0" err="1"/>
              <a:t>Pavur</a:t>
            </a:r>
            <a:r>
              <a:rPr lang="en-US" dirty="0"/>
              <a:t>, I’m a current undergraduate student at Georgia Tech, majoring in Earth and Atmospheric Sciences.</a:t>
            </a:r>
            <a:endParaRPr dirty="0"/>
          </a:p>
          <a:p>
            <a:pPr marL="0" lvl="0" indent="0" algn="l" rtl="0">
              <a:spcBef>
                <a:spcPts val="0"/>
              </a:spcBef>
              <a:spcAft>
                <a:spcPts val="0"/>
              </a:spcAft>
              <a:buClr>
                <a:schemeClr val="dk1"/>
              </a:buClr>
              <a:buSzPts val="1200"/>
              <a:buFont typeface="Calibri"/>
              <a:buNone/>
            </a:pPr>
            <a:r>
              <a:rPr lang="en-US" dirty="0" smtClean="0"/>
              <a:t>Unfortunately, </a:t>
            </a:r>
            <a:r>
              <a:rPr lang="en-US" dirty="0"/>
              <a:t>our fourth team member, Robin Kim, couldn’t be here today.</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dirty="0" smtClean="0"/>
              <a:t>For </a:t>
            </a:r>
            <a:r>
              <a:rPr lang="en-US" dirty="0"/>
              <a:t>our DEVELOP project this summer, we </a:t>
            </a:r>
            <a:r>
              <a:rPr lang="en-US" dirty="0" smtClean="0"/>
              <a:t>mapped and assessed rainfall-triggered landslide susceptibility and exposure in the Dominican Republic. </a:t>
            </a:r>
          </a:p>
          <a:p>
            <a:pPr marL="0" lvl="0" indent="0" algn="l" rtl="0">
              <a:spcBef>
                <a:spcPts val="0"/>
              </a:spcBef>
              <a:spcAft>
                <a:spcPts val="0"/>
              </a:spcAft>
              <a:buClr>
                <a:schemeClr val="dk1"/>
              </a:buClr>
              <a:buSzPts val="1200"/>
              <a:buFont typeface="Calibri"/>
              <a:buNone/>
            </a:pPr>
            <a:endParaRPr lang="en-US" dirty="0" smtClean="0"/>
          </a:p>
          <a:p>
            <a:pPr marL="0" lvl="0" indent="0" algn="l" rtl="0">
              <a:spcBef>
                <a:spcPts val="0"/>
              </a:spcBef>
              <a:spcAft>
                <a:spcPts val="0"/>
              </a:spcAft>
              <a:buClr>
                <a:schemeClr val="dk1"/>
              </a:buClr>
              <a:buSzPts val="1200"/>
              <a:buFont typeface="Calibri"/>
              <a:buNone/>
            </a:pPr>
            <a:r>
              <a:rPr lang="en-US" dirty="0" smtClean="0"/>
              <a:t>It</a:t>
            </a:r>
            <a:r>
              <a:rPr lang="en-US" baseline="0" dirty="0" smtClean="0"/>
              <a:t> was an incredible opportunity, and we are excited to share it with you. </a:t>
            </a:r>
            <a:endParaRPr dirty="0"/>
          </a:p>
          <a:p>
            <a:pPr marL="0" lvl="0" indent="0" algn="l" rtl="0">
              <a:spcBef>
                <a:spcPts val="0"/>
              </a:spcBef>
              <a:spcAft>
                <a:spcPts val="0"/>
              </a:spcAft>
              <a:buNone/>
            </a:pPr>
            <a:endParaRPr dirty="0"/>
          </a:p>
        </p:txBody>
      </p:sp>
      <p:sp>
        <p:nvSpPr>
          <p:cNvPr id="113" name="Google Shape;11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1642866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entury Gothic"/>
              <a:buNone/>
            </a:pPr>
            <a:r>
              <a:rPr lang="en-US" dirty="0">
                <a:latin typeface="Century Gothic"/>
                <a:ea typeface="Century Gothic"/>
                <a:cs typeface="Century Gothic"/>
                <a:sym typeface="Century Gothic"/>
              </a:rPr>
              <a:t>Here is an overview of the steps we used to carry out our analysis. We will discuss each component in more detail later in the presentation. </a:t>
            </a:r>
            <a:endParaRPr lang="en-US" dirty="0" smtClean="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200"/>
              <a:buFont typeface="Century Gothic"/>
              <a:buNone/>
            </a:pPr>
            <a:endParaRPr dirty="0"/>
          </a:p>
          <a:p>
            <a:pPr marL="0" lvl="0" indent="0" algn="l" rtl="0">
              <a:lnSpc>
                <a:spcPct val="100000"/>
              </a:lnSpc>
              <a:spcBef>
                <a:spcPts val="0"/>
              </a:spcBef>
              <a:spcAft>
                <a:spcPts val="0"/>
              </a:spcAft>
              <a:buClr>
                <a:schemeClr val="dk1"/>
              </a:buClr>
              <a:buSzPts val="1200"/>
              <a:buFont typeface="Calibri"/>
              <a:buNone/>
            </a:pPr>
            <a:r>
              <a:rPr lang="en-US" dirty="0" smtClean="0">
                <a:latin typeface="Century Gothic"/>
                <a:ea typeface="Century Gothic"/>
                <a:cs typeface="Century Gothic"/>
                <a:sym typeface="Century Gothic"/>
              </a:rPr>
              <a:t>Susceptibility</a:t>
            </a:r>
            <a:r>
              <a:rPr lang="en-US" baseline="0" dirty="0" smtClean="0">
                <a:latin typeface="Century Gothic"/>
                <a:ea typeface="Century Gothic"/>
                <a:cs typeface="Century Gothic"/>
                <a:sym typeface="Century Gothic"/>
              </a:rPr>
              <a:t> factors, which included a landslide inventory we created, were combined with a Fuzzy Overlay Model to create susceptibility maps for the Dominican Republic. This susceptibility map was combined with </a:t>
            </a:r>
            <a:r>
              <a:rPr lang="en-US" baseline="0" dirty="0" err="1" smtClean="0">
                <a:latin typeface="Century Gothic"/>
                <a:ea typeface="Century Gothic"/>
                <a:cs typeface="Century Gothic"/>
                <a:sym typeface="Century Gothic"/>
              </a:rPr>
              <a:t>LandScan</a:t>
            </a:r>
            <a:r>
              <a:rPr lang="en-US" baseline="0" dirty="0" smtClean="0">
                <a:latin typeface="Century Gothic"/>
                <a:ea typeface="Century Gothic"/>
                <a:cs typeface="Century Gothic"/>
                <a:sym typeface="Century Gothic"/>
              </a:rPr>
              <a:t> population data and locations of vital infrastructure – such as hospitals, schools, and roads. We also combined the Landslide Susceptibility map with GPM IMERG Rainfall data to create region-specific LHASA outputs for the Dominican Republic.</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CHANGE METHODOLOGY FLOWCHART.</a:t>
            </a:r>
            <a:endParaRPr dirty="0"/>
          </a:p>
        </p:txBody>
      </p:sp>
      <p:sp>
        <p:nvSpPr>
          <p:cNvPr id="207" name="Google Shape;20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110664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smtClean="0"/>
              <a:t>Our partners at SGN provided us with a landslide point inventory, but we quickly realized that the point locations did not correlate with satellite imagery. Because of this, we manually created a landslide inventory for our region of interest using Google Earth Pro.</a:t>
            </a:r>
          </a:p>
          <a:p>
            <a:pPr marL="0" marR="0" lvl="0" indent="0" algn="l" rtl="0">
              <a:lnSpc>
                <a:spcPct val="100000"/>
              </a:lnSpc>
              <a:spcBef>
                <a:spcPts val="0"/>
              </a:spcBef>
              <a:spcAft>
                <a:spcPts val="0"/>
              </a:spcAft>
              <a:buClr>
                <a:schemeClr val="dk1"/>
              </a:buClr>
              <a:buSzPts val="1200"/>
              <a:buFont typeface="Calibri"/>
              <a:buNone/>
            </a:pPr>
            <a:r>
              <a:rPr lang="en-US" dirty="0" smtClean="0"/>
              <a:t> </a:t>
            </a:r>
          </a:p>
          <a:p>
            <a:pPr marL="0" marR="0" lvl="0" indent="0" algn="l" rtl="0">
              <a:lnSpc>
                <a:spcPct val="100000"/>
              </a:lnSpc>
              <a:spcBef>
                <a:spcPts val="0"/>
              </a:spcBef>
              <a:spcAft>
                <a:spcPts val="0"/>
              </a:spcAft>
              <a:buClr>
                <a:schemeClr val="dk1"/>
              </a:buClr>
              <a:buSzPts val="1200"/>
              <a:buFont typeface="Calibri"/>
              <a:buNone/>
            </a:pPr>
            <a:r>
              <a:rPr lang="en-US" dirty="0" smtClean="0"/>
              <a:t>These satellite</a:t>
            </a:r>
            <a:r>
              <a:rPr lang="en-US" baseline="0" dirty="0" smtClean="0"/>
              <a:t> images </a:t>
            </a:r>
            <a:r>
              <a:rPr lang="en-US" dirty="0" smtClean="0"/>
              <a:t>depict a positive landslide detection found when we were creating our</a:t>
            </a:r>
            <a:r>
              <a:rPr lang="en-US" baseline="0" dirty="0" smtClean="0"/>
              <a:t> landslide </a:t>
            </a:r>
            <a:r>
              <a:rPr lang="en-US" dirty="0" smtClean="0"/>
              <a:t>inventory. The before satellite image from 2004 shows visible roads and houses in a residential area outside the city of </a:t>
            </a:r>
            <a:r>
              <a:rPr lang="en-US" dirty="0" err="1" smtClean="0"/>
              <a:t>Tamboril</a:t>
            </a:r>
            <a:r>
              <a:rPr lang="en-US" dirty="0" smtClean="0"/>
              <a:t>. In the after image from 2009, the landslide source location and path of the displaced soil are clearly visible from space. For our inventory, we drew</a:t>
            </a:r>
            <a:r>
              <a:rPr lang="en-US" baseline="0" dirty="0" smtClean="0"/>
              <a:t> polygons around each landslide we found. Then these polygons were compiled and used for calibration and validation of our susceptibility model. </a:t>
            </a:r>
            <a:r>
              <a:rPr lang="en-US" dirty="0" smtClean="0"/>
              <a:t>We located over</a:t>
            </a:r>
            <a:r>
              <a:rPr lang="en-US" baseline="0" dirty="0" smtClean="0"/>
              <a:t> 300</a:t>
            </a:r>
            <a:r>
              <a:rPr lang="en-US" dirty="0" smtClean="0">
                <a:solidFill>
                  <a:srgbClr val="FF0000"/>
                </a:solidFill>
              </a:rPr>
              <a:t> </a:t>
            </a:r>
            <a:r>
              <a:rPr lang="en-US" dirty="0" smtClean="0"/>
              <a:t>landslides</a:t>
            </a:r>
            <a:r>
              <a:rPr lang="en-US" baseline="0" dirty="0" smtClean="0"/>
              <a:t> just in</a:t>
            </a:r>
            <a:r>
              <a:rPr lang="en-US" dirty="0" smtClean="0"/>
              <a:t> our northern study region. </a:t>
            </a:r>
          </a:p>
          <a:p>
            <a:pPr marL="0" lvl="0" indent="0" algn="l" rtl="0">
              <a:spcBef>
                <a:spcPts val="0"/>
              </a:spcBef>
              <a:spcAft>
                <a:spcPts val="0"/>
              </a:spcAft>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_________________</a:t>
            </a:r>
          </a:p>
          <a:p>
            <a:pPr marL="0" lvl="0" indent="0" algn="l" rtl="0">
              <a:spcBef>
                <a:spcPts val="0"/>
              </a:spcBef>
              <a:spcAft>
                <a:spcPts val="0"/>
              </a:spcAft>
              <a:buNone/>
            </a:pPr>
            <a:r>
              <a:rPr lang="en-US" dirty="0" smtClean="0"/>
              <a:t>Image</a:t>
            </a:r>
            <a:r>
              <a:rPr lang="en-US" baseline="0" dirty="0" smtClean="0"/>
              <a:t> Credit: Google Earth Pro</a:t>
            </a:r>
            <a:endParaRPr lang="en-US" dirty="0" smtClean="0"/>
          </a:p>
          <a:p>
            <a:pPr marL="0" marR="0" lvl="0" indent="0" algn="l" rtl="0">
              <a:lnSpc>
                <a:spcPct val="100000"/>
              </a:lnSpc>
              <a:spcBef>
                <a:spcPts val="0"/>
              </a:spcBef>
              <a:spcAft>
                <a:spcPts val="0"/>
              </a:spcAft>
              <a:buClr>
                <a:schemeClr val="dk1"/>
              </a:buClr>
              <a:buSzPts val="1200"/>
              <a:buFont typeface="Calibri"/>
              <a:buNone/>
            </a:pPr>
            <a:endParaRPr lang="en-US" dirty="0" smtClean="0"/>
          </a:p>
          <a:p>
            <a:pPr marL="0" marR="0" lvl="0" indent="0" algn="l" rtl="0">
              <a:lnSpc>
                <a:spcPct val="100000"/>
              </a:lnSpc>
              <a:spcBef>
                <a:spcPts val="0"/>
              </a:spcBef>
              <a:spcAft>
                <a:spcPts val="0"/>
              </a:spcAft>
              <a:buClr>
                <a:schemeClr val="dk1"/>
              </a:buClr>
              <a:buSzPts val="1200"/>
              <a:buFont typeface="Calibri"/>
              <a:buNone/>
            </a:pPr>
            <a:endParaRPr lang="en-US" dirty="0" smtClean="0"/>
          </a:p>
          <a:p>
            <a:pPr marL="0" marR="0" lvl="0" indent="0" algn="l" rtl="0">
              <a:lnSpc>
                <a:spcPct val="100000"/>
              </a:lnSpc>
              <a:spcBef>
                <a:spcPts val="0"/>
              </a:spcBef>
              <a:spcAft>
                <a:spcPts val="0"/>
              </a:spcAft>
              <a:buClr>
                <a:schemeClr val="dk1"/>
              </a:buClr>
              <a:buSzPts val="1200"/>
              <a:buFont typeface="Calibri"/>
              <a:buNone/>
            </a:pPr>
            <a:endParaRPr lang="en-US" dirty="0" smtClean="0"/>
          </a:p>
          <a:p>
            <a:pPr marL="0" lvl="0" indent="0" algn="l" rtl="0">
              <a:spcBef>
                <a:spcPts val="0"/>
              </a:spcBef>
              <a:spcAft>
                <a:spcPts val="0"/>
              </a:spcAft>
              <a:buNone/>
            </a:pPr>
            <a:endParaRPr dirty="0"/>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16904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smtClean="0"/>
              <a:t>To</a:t>
            </a:r>
            <a:r>
              <a:rPr lang="en-US" baseline="0" dirty="0" smtClean="0"/>
              <a:t> create the susceptibility map, we considered a variety of factors which were identified in previous research. This included slope, scaled lithology, distance to faults, elevation, forest loss, and clay percent. Next, we used a fuzzy logic model to rank if these factors contributed to the susceptibility. This made the susceptibility map, which we then validated it using a Receiver Operating Characteristics Curve, Frequency Ratios Analysis and using our landslide inventory. </a:t>
            </a:r>
            <a:endParaRPr dirty="0"/>
          </a:p>
        </p:txBody>
      </p:sp>
      <p:sp>
        <p:nvSpPr>
          <p:cNvPr id="232" name="Google Shape;23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794380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255" name="Google Shape;25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664005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This is our landslide susceptibility map,</a:t>
            </a:r>
            <a:r>
              <a:rPr lang="en-US" sz="1200" b="0" i="0" u="none" strike="noStrike" kern="1200" baseline="0" dirty="0" smtClean="0">
                <a:solidFill>
                  <a:schemeClr val="tx1"/>
                </a:solidFill>
                <a:effectLst/>
                <a:latin typeface="+mn-lt"/>
                <a:ea typeface="+mn-ea"/>
                <a:cs typeface="+mn-cs"/>
              </a:rPr>
              <a:t> which was created by incorporating geological and topographical data including:</a:t>
            </a:r>
            <a:endParaRPr lang="en-US" b="0" dirty="0" smtClean="0">
              <a:effectLst/>
            </a:endParaRPr>
          </a:p>
          <a:p>
            <a:pPr rtl="0" fontAlgn="base"/>
            <a:r>
              <a:rPr lang="en-US" sz="1200" b="0" i="0" u="none" strike="noStrike" kern="1200" dirty="0" smtClean="0">
                <a:solidFill>
                  <a:schemeClr val="tx1"/>
                </a:solidFill>
                <a:effectLst/>
                <a:latin typeface="+mn-lt"/>
                <a:ea typeface="+mn-ea"/>
                <a:cs typeface="+mn-cs"/>
              </a:rPr>
              <a:t>Elevation, derived from SRTM</a:t>
            </a:r>
          </a:p>
          <a:p>
            <a:pPr rtl="0" fontAlgn="base"/>
            <a:r>
              <a:rPr lang="en-US" sz="1200" b="0" i="0" u="none" strike="noStrike" kern="1200" dirty="0" smtClean="0">
                <a:solidFill>
                  <a:schemeClr val="tx1"/>
                </a:solidFill>
                <a:effectLst/>
                <a:latin typeface="+mn-lt"/>
                <a:ea typeface="+mn-ea"/>
                <a:cs typeface="+mn-cs"/>
              </a:rPr>
              <a:t>Local geology</a:t>
            </a:r>
          </a:p>
          <a:p>
            <a:pPr rtl="0" fontAlgn="base"/>
            <a:r>
              <a:rPr lang="en-US" sz="1200" b="0" i="0" u="none" strike="noStrike" kern="1200" dirty="0" smtClean="0">
                <a:solidFill>
                  <a:schemeClr val="tx1"/>
                </a:solidFill>
                <a:effectLst/>
                <a:latin typeface="+mn-lt"/>
                <a:ea typeface="+mn-ea"/>
                <a:cs typeface="+mn-cs"/>
              </a:rPr>
              <a:t>Slope </a:t>
            </a:r>
          </a:p>
          <a:p>
            <a:pPr rtl="0" fontAlgn="base"/>
            <a:r>
              <a:rPr lang="en-US" sz="1200" b="0" i="0" u="none" strike="noStrike" kern="1200" dirty="0" smtClean="0">
                <a:solidFill>
                  <a:schemeClr val="tx1"/>
                </a:solidFill>
                <a:effectLst/>
                <a:latin typeface="+mn-lt"/>
                <a:ea typeface="+mn-ea"/>
                <a:cs typeface="+mn-cs"/>
              </a:rPr>
              <a:t>Forest Loss</a:t>
            </a:r>
          </a:p>
          <a:p>
            <a:pPr rtl="0" fontAlgn="base"/>
            <a:r>
              <a:rPr lang="en-US" sz="1200" b="0" i="0" u="none" strike="noStrike" kern="1200" dirty="0" smtClean="0">
                <a:solidFill>
                  <a:schemeClr val="tx1"/>
                </a:solidFill>
                <a:effectLst/>
                <a:latin typeface="+mn-lt"/>
                <a:ea typeface="+mn-ea"/>
                <a:cs typeface="+mn-cs"/>
              </a:rPr>
              <a:t>Distance to Faults</a:t>
            </a:r>
          </a:p>
          <a:p>
            <a:pPr rtl="0" fontAlgn="base"/>
            <a:r>
              <a:rPr lang="en-US" sz="1200" b="1" i="0" u="none" strike="noStrike" kern="1200" dirty="0" smtClean="0">
                <a:solidFill>
                  <a:schemeClr val="tx1"/>
                </a:solidFill>
                <a:effectLst/>
                <a:latin typeface="+mn-lt"/>
                <a:ea typeface="+mn-ea"/>
                <a:cs typeface="+mn-cs"/>
              </a:rPr>
              <a:t>and</a:t>
            </a:r>
            <a:r>
              <a:rPr lang="en-US" sz="1200" b="0" i="0" u="none" strike="noStrike" kern="1200" dirty="0" smtClean="0">
                <a:solidFill>
                  <a:schemeClr val="tx1"/>
                </a:solidFill>
                <a:effectLst/>
                <a:latin typeface="+mn-lt"/>
                <a:ea typeface="+mn-ea"/>
                <a:cs typeface="+mn-cs"/>
              </a:rPr>
              <a:t> Clay %</a:t>
            </a:r>
          </a:p>
          <a:p>
            <a:pPr rtl="0" fontAlgn="base"/>
            <a:endParaRPr lang="en-US" b="0" dirty="0" smtClean="0">
              <a:effectLst/>
            </a:endParaRPr>
          </a:p>
          <a:p>
            <a:pPr rtl="0"/>
            <a:r>
              <a:rPr lang="en-US" sz="1200" b="0" i="0" u="none" strike="noStrike" kern="1200" dirty="0" smtClean="0">
                <a:solidFill>
                  <a:schemeClr val="tx1"/>
                </a:solidFill>
                <a:effectLst/>
                <a:latin typeface="+mn-lt"/>
                <a:ea typeface="+mn-ea"/>
                <a:cs typeface="+mn-cs"/>
              </a:rPr>
              <a:t>Using these variables, we calibrated </a:t>
            </a:r>
            <a:r>
              <a:rPr lang="en-US" sz="1200" b="1" i="0" u="none" strike="noStrike" kern="1200" dirty="0" smtClean="0">
                <a:solidFill>
                  <a:schemeClr val="tx1"/>
                </a:solidFill>
                <a:effectLst/>
                <a:latin typeface="+mn-lt"/>
                <a:ea typeface="+mn-ea"/>
                <a:cs typeface="+mn-cs"/>
              </a:rPr>
              <a:t>an existing global landslide susceptibility model</a:t>
            </a:r>
            <a:r>
              <a:rPr lang="en-US" sz="1200" b="0" i="0" u="none" strike="noStrike" kern="1200" dirty="0" smtClean="0">
                <a:solidFill>
                  <a:schemeClr val="tx1"/>
                </a:solidFill>
                <a:effectLst/>
                <a:latin typeface="+mn-lt"/>
                <a:ea typeface="+mn-ea"/>
                <a:cs typeface="+mn-cs"/>
              </a:rPr>
              <a:t> for the Dominican Republic. This was done via</a:t>
            </a:r>
            <a:r>
              <a:rPr lang="en-US" sz="1200" b="0" i="0" u="none" strike="noStrike" kern="1200" baseline="0" dirty="0" smtClean="0">
                <a:solidFill>
                  <a:schemeClr val="tx1"/>
                </a:solidFill>
                <a:effectLst/>
                <a:latin typeface="+mn-lt"/>
                <a:ea typeface="+mn-ea"/>
                <a:cs typeface="+mn-cs"/>
              </a:rPr>
              <a:t> a Frequency Analysis using the 50</a:t>
            </a:r>
            <a:r>
              <a:rPr lang="en-US" sz="1200" b="0" i="0" u="none" strike="noStrike" kern="1200" baseline="30000" dirty="0" smtClean="0">
                <a:solidFill>
                  <a:schemeClr val="tx1"/>
                </a:solidFill>
                <a:effectLst/>
                <a:latin typeface="+mn-lt"/>
                <a:ea typeface="+mn-ea"/>
                <a:cs typeface="+mn-cs"/>
              </a:rPr>
              <a:t>th</a:t>
            </a:r>
            <a:r>
              <a:rPr lang="en-US" sz="1200" b="0" i="0" u="none" strike="noStrike" kern="1200" baseline="0" dirty="0" smtClean="0">
                <a:solidFill>
                  <a:schemeClr val="tx1"/>
                </a:solidFill>
                <a:effectLst/>
                <a:latin typeface="+mn-lt"/>
                <a:ea typeface="+mn-ea"/>
                <a:cs typeface="+mn-cs"/>
              </a:rPr>
              <a:t>, 75</a:t>
            </a:r>
            <a:r>
              <a:rPr lang="en-US" sz="1200" b="0" i="0" u="none" strike="noStrike" kern="1200" baseline="30000" dirty="0" smtClean="0">
                <a:solidFill>
                  <a:schemeClr val="tx1"/>
                </a:solidFill>
                <a:effectLst/>
                <a:latin typeface="+mn-lt"/>
                <a:ea typeface="+mn-ea"/>
                <a:cs typeface="+mn-cs"/>
              </a:rPr>
              <a:t>th</a:t>
            </a:r>
            <a:r>
              <a:rPr lang="en-US" sz="1200" b="0" i="0" u="none" strike="noStrike" kern="1200" baseline="0" dirty="0" smtClean="0">
                <a:solidFill>
                  <a:schemeClr val="tx1"/>
                </a:solidFill>
                <a:effectLst/>
                <a:latin typeface="+mn-lt"/>
                <a:ea typeface="+mn-ea"/>
                <a:cs typeface="+mn-cs"/>
              </a:rPr>
              <a:t>, 90</a:t>
            </a:r>
            <a:r>
              <a:rPr lang="en-US" sz="1200" b="0" i="0" u="none" strike="noStrike" kern="1200" baseline="30000" dirty="0" smtClean="0">
                <a:solidFill>
                  <a:schemeClr val="tx1"/>
                </a:solidFill>
                <a:effectLst/>
                <a:latin typeface="+mn-lt"/>
                <a:ea typeface="+mn-ea"/>
                <a:cs typeface="+mn-cs"/>
              </a:rPr>
              <a:t>th</a:t>
            </a:r>
            <a:r>
              <a:rPr lang="en-US" sz="1200" b="0" i="0" u="none" strike="noStrike" kern="1200" baseline="0" dirty="0" smtClean="0">
                <a:solidFill>
                  <a:schemeClr val="tx1"/>
                </a:solidFill>
                <a:effectLst/>
                <a:latin typeface="+mn-lt"/>
                <a:ea typeface="+mn-ea"/>
                <a:cs typeface="+mn-cs"/>
              </a:rPr>
              <a:t>, and 95</a:t>
            </a:r>
            <a:r>
              <a:rPr lang="en-US" sz="1200" b="0" i="0" u="none" strike="noStrike" kern="1200" baseline="30000" dirty="0" smtClean="0">
                <a:solidFill>
                  <a:schemeClr val="tx1"/>
                </a:solidFill>
                <a:effectLst/>
                <a:latin typeface="+mn-lt"/>
                <a:ea typeface="+mn-ea"/>
                <a:cs typeface="+mn-cs"/>
              </a:rPr>
              <a:t>th</a:t>
            </a:r>
            <a:r>
              <a:rPr lang="en-US" sz="1200" b="0" i="0" u="none" strike="noStrike" kern="1200" baseline="0" dirty="0" smtClean="0">
                <a:solidFill>
                  <a:schemeClr val="tx1"/>
                </a:solidFill>
                <a:effectLst/>
                <a:latin typeface="+mn-lt"/>
                <a:ea typeface="+mn-ea"/>
                <a:cs typeface="+mn-cs"/>
              </a:rPr>
              <a:t> percentiles. </a:t>
            </a:r>
            <a:endParaRPr lang="en-US" b="0" dirty="0" smtClean="0">
              <a:effectLst/>
            </a:endParaRPr>
          </a:p>
          <a:p>
            <a:pPr rtl="0"/>
            <a:r>
              <a:rPr lang="en-US" sz="1200" b="0" i="0" u="none" strike="noStrike" kern="1200" dirty="0" smtClean="0">
                <a:solidFill>
                  <a:schemeClr val="tx1"/>
                </a:solidFill>
                <a:effectLst/>
                <a:latin typeface="+mn-lt"/>
                <a:ea typeface="+mn-ea"/>
                <a:cs typeface="+mn-cs"/>
              </a:rPr>
              <a:t>By doing so, we were able to produce a </a:t>
            </a:r>
            <a:r>
              <a:rPr lang="en-US" sz="1200" b="1" i="0" u="none" strike="noStrike" kern="1200" dirty="0" smtClean="0">
                <a:solidFill>
                  <a:schemeClr val="tx1"/>
                </a:solidFill>
                <a:effectLst/>
                <a:latin typeface="+mn-lt"/>
                <a:ea typeface="+mn-ea"/>
                <a:cs typeface="+mn-cs"/>
              </a:rPr>
              <a:t>high resolution susceptibility map</a:t>
            </a:r>
            <a:r>
              <a:rPr lang="en-US" sz="1200" b="0" i="0" u="none" strike="noStrike" kern="1200" dirty="0" smtClean="0">
                <a:solidFill>
                  <a:schemeClr val="tx1"/>
                </a:solidFill>
                <a:effectLst/>
                <a:latin typeface="+mn-lt"/>
                <a:ea typeface="+mn-ea"/>
                <a:cs typeface="+mn-cs"/>
              </a:rPr>
              <a:t> of the country.</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We were also able to assess our map using the landslide</a:t>
            </a:r>
            <a:r>
              <a:rPr lang="en-US" sz="1200" b="0" i="0" u="none" strike="noStrike" kern="1200" baseline="0" dirty="0" smtClean="0">
                <a:solidFill>
                  <a:schemeClr val="tx1"/>
                </a:solidFill>
                <a:effectLst/>
                <a:latin typeface="+mn-lt"/>
                <a:ea typeface="+mn-ea"/>
                <a:cs typeface="+mn-cs"/>
              </a:rPr>
              <a:t> inventory we created in Google Earth Pro, and to compare historical landslide events with the LHASA </a:t>
            </a:r>
            <a:r>
              <a:rPr lang="en-US" sz="1200" b="0" i="0" u="none" strike="noStrike" kern="1200" baseline="0" dirty="0" err="1" smtClean="0">
                <a:solidFill>
                  <a:schemeClr val="tx1"/>
                </a:solidFill>
                <a:effectLst/>
                <a:latin typeface="+mn-lt"/>
                <a:ea typeface="+mn-ea"/>
                <a:cs typeface="+mn-cs"/>
              </a:rPr>
              <a:t>nowcasts</a:t>
            </a:r>
            <a:r>
              <a:rPr lang="en-US" sz="1200" b="0" i="0" u="none" strike="noStrike" kern="1200" baseline="0" dirty="0" smtClean="0">
                <a:solidFill>
                  <a:schemeClr val="tx1"/>
                </a:solidFill>
                <a:effectLst/>
                <a:latin typeface="+mn-lt"/>
                <a:ea typeface="+mn-ea"/>
                <a:cs typeface="+mn-cs"/>
              </a:rPr>
              <a:t>. </a:t>
            </a:r>
            <a:endParaRPr lang="en-US" b="0" dirty="0" smtClean="0">
              <a:effectLst/>
            </a:endParaRPr>
          </a:p>
          <a:p>
            <a:endParaRPr lang="en-US" dirty="0" smtClean="0"/>
          </a:p>
          <a:p>
            <a:pPr marL="342900" marR="0" lvl="0" indent="-165100" algn="l" rtl="0">
              <a:lnSpc>
                <a:spcPct val="100000"/>
              </a:lnSpc>
              <a:spcBef>
                <a:spcPts val="1600"/>
              </a:spcBef>
              <a:spcAft>
                <a:spcPts val="0"/>
              </a:spcAft>
              <a:buClr>
                <a:srgbClr val="3F4268"/>
              </a:buClr>
              <a:buSzPts val="2800"/>
              <a:buFont typeface="Arimo"/>
              <a:buNone/>
            </a:pPr>
            <a:endParaRPr lang="en-US" sz="1200" dirty="0" smtClean="0">
              <a:solidFill>
                <a:srgbClr val="3F3F3F"/>
              </a:solidFill>
              <a:latin typeface="Century Gothic"/>
              <a:ea typeface="Century Gothic"/>
              <a:cs typeface="Century Gothic"/>
              <a:sym typeface="Century Gothic"/>
            </a:endParaRPr>
          </a:p>
          <a:p>
            <a:r>
              <a:rPr lang="en-US" dirty="0" smtClean="0"/>
              <a:t/>
            </a:r>
            <a:br>
              <a:rPr lang="en-US" dirty="0" smtClean="0"/>
            </a:br>
            <a:endParaRPr lang="en-US" baseline="0" dirty="0" smtClean="0"/>
          </a:p>
        </p:txBody>
      </p:sp>
      <p:sp>
        <p:nvSpPr>
          <p:cNvPr id="4" name="Slide Number Placeholder 3"/>
          <p:cNvSpPr>
            <a:spLocks noGrp="1"/>
          </p:cNvSpPr>
          <p:nvPr>
            <p:ph type="sldNum" sz="quarter" idx="10"/>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743662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smtClean="0"/>
              <a:t>Another</a:t>
            </a:r>
            <a:r>
              <a:rPr lang="en-US" baseline="0" dirty="0" smtClean="0"/>
              <a:t> product we created was a bivariate map, which helps depict the cross-section of population and susceptibility. In this map, the dark red color represents areas with high population and high landslide susceptibility. Regions like </a:t>
            </a:r>
            <a:r>
              <a:rPr lang="en-US" baseline="0" dirty="0" err="1" smtClean="0"/>
              <a:t>Santio</a:t>
            </a:r>
            <a:r>
              <a:rPr lang="en-US" baseline="0" dirty="0" smtClean="0"/>
              <a:t> </a:t>
            </a:r>
            <a:r>
              <a:rPr lang="en-US" baseline="0" dirty="0" err="1" smtClean="0"/>
              <a:t>Damingo</a:t>
            </a:r>
            <a:r>
              <a:rPr lang="en-US" baseline="0" dirty="0" smtClean="0"/>
              <a:t>, </a:t>
            </a:r>
            <a:r>
              <a:rPr lang="en-US" baseline="0" dirty="0" err="1" smtClean="0"/>
              <a:t>Santigo</a:t>
            </a:r>
            <a:r>
              <a:rPr lang="en-US" baseline="0" dirty="0" smtClean="0"/>
              <a:t>, and </a:t>
            </a:r>
            <a:r>
              <a:rPr lang="en-US" baseline="0" dirty="0" err="1" smtClean="0"/>
              <a:t>Barahona</a:t>
            </a:r>
            <a:r>
              <a:rPr lang="en-US" baseline="0" dirty="0" smtClean="0"/>
              <a:t> have high population, but low susceptibility which is depicted in the dark gold color. Finally, the central mountain range, the Cordillera Central, high landslide susceptibility, but low population density so it is depicted in the red colors. We also mapped exposure to consider landslide susceptibility in regions with vital infrastructure, such as hospital, roads, schools, etc. </a:t>
            </a:r>
            <a:endParaRPr lang="en-US" dirty="0" smtClean="0"/>
          </a:p>
        </p:txBody>
      </p:sp>
      <p:sp>
        <p:nvSpPr>
          <p:cNvPr id="288" name="Google Shape;28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428533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rtl="0"/>
            <a:r>
              <a:rPr lang="en-US" sz="1200" b="0" i="0" u="none" strike="noStrike" kern="1200" cap="none" dirty="0" smtClean="0">
                <a:solidFill>
                  <a:schemeClr val="tx1"/>
                </a:solidFill>
                <a:effectLst/>
                <a:latin typeface="Calibri"/>
                <a:ea typeface="Calibri"/>
                <a:cs typeface="Calibri"/>
                <a:sym typeface="Calibri"/>
              </a:rPr>
              <a:t>The team also implemented a landslide monitoring tool created by landslide experts at Goddard Space Flight Center.</a:t>
            </a:r>
            <a:r>
              <a:rPr lang="en-US" sz="1200" b="0" i="0" u="none" strike="noStrike" kern="1200" cap="none" baseline="0" dirty="0" smtClean="0">
                <a:solidFill>
                  <a:schemeClr val="tx1"/>
                </a:solidFill>
                <a:effectLst/>
                <a:latin typeface="Calibri"/>
                <a:ea typeface="Calibri"/>
                <a:cs typeface="Calibri"/>
                <a:sym typeface="Calibri"/>
              </a:rPr>
              <a:t> </a:t>
            </a:r>
            <a:r>
              <a:rPr lang="en-US" sz="1200" b="0" i="0" u="none" strike="noStrike" kern="1200" cap="none" dirty="0" smtClean="0">
                <a:solidFill>
                  <a:schemeClr val="tx1"/>
                </a:solidFill>
                <a:effectLst/>
                <a:latin typeface="Calibri"/>
                <a:ea typeface="Calibri"/>
                <a:cs typeface="Calibri"/>
                <a:sym typeface="Calibri"/>
              </a:rPr>
              <a:t>It’s called the Landslide Hazard Assessment for Situational Awareness model,</a:t>
            </a:r>
            <a:r>
              <a:rPr lang="en-US" sz="1200" b="0" i="0" u="none" strike="noStrike" kern="1200" cap="none" baseline="0" dirty="0" smtClean="0">
                <a:solidFill>
                  <a:schemeClr val="tx1"/>
                </a:solidFill>
                <a:effectLst/>
                <a:latin typeface="Calibri"/>
                <a:ea typeface="Calibri"/>
                <a:cs typeface="Calibri"/>
                <a:sym typeface="Calibri"/>
              </a:rPr>
              <a:t> or</a:t>
            </a:r>
            <a:r>
              <a:rPr lang="en-US" sz="1200" b="0" i="0" u="none" strike="noStrike" kern="1200" cap="none" dirty="0" smtClean="0">
                <a:solidFill>
                  <a:schemeClr val="tx1"/>
                </a:solidFill>
                <a:effectLst/>
                <a:latin typeface="Calibri"/>
                <a:ea typeface="Calibri"/>
                <a:cs typeface="Calibri"/>
                <a:sym typeface="Calibri"/>
              </a:rPr>
              <a:t> LHASA.</a:t>
            </a:r>
            <a:r>
              <a:rPr lang="en-US" sz="1200" b="0" i="0" u="none" strike="noStrike" kern="1200" cap="none" baseline="0" dirty="0" smtClean="0">
                <a:solidFill>
                  <a:schemeClr val="tx1"/>
                </a:solidFill>
                <a:effectLst/>
                <a:latin typeface="Calibri"/>
                <a:ea typeface="Calibri"/>
                <a:cs typeface="Calibri"/>
                <a:sym typeface="Calibri"/>
              </a:rPr>
              <a:t> </a:t>
            </a:r>
            <a:r>
              <a:rPr lang="en-US" sz="1200" b="0" i="0" u="none" strike="noStrike" kern="1200" cap="none" dirty="0" smtClean="0">
                <a:solidFill>
                  <a:schemeClr val="tx1"/>
                </a:solidFill>
                <a:effectLst/>
                <a:latin typeface="Calibri"/>
                <a:ea typeface="Calibri"/>
                <a:cs typeface="Calibri"/>
                <a:sym typeface="Calibri"/>
              </a:rPr>
              <a:t>LHASA uses near real-time precipitation estimates from GPM IMERG and a landslide susceptibility map as inputs to create </a:t>
            </a:r>
            <a:r>
              <a:rPr lang="en-US" sz="1200" b="0" i="0" u="none" strike="noStrike" kern="1200" cap="none" dirty="0" err="1" smtClean="0">
                <a:solidFill>
                  <a:schemeClr val="tx1"/>
                </a:solidFill>
                <a:effectLst/>
                <a:latin typeface="Calibri"/>
                <a:ea typeface="Calibri"/>
                <a:cs typeface="Calibri"/>
                <a:sym typeface="Calibri"/>
              </a:rPr>
              <a:t>landsllide</a:t>
            </a:r>
            <a:r>
              <a:rPr lang="en-US" sz="1200" b="0" i="0" u="none" strike="noStrike" kern="1200" cap="none" baseline="0" dirty="0" smtClean="0">
                <a:solidFill>
                  <a:schemeClr val="tx1"/>
                </a:solidFill>
                <a:effectLst/>
                <a:latin typeface="Calibri"/>
                <a:ea typeface="Calibri"/>
                <a:cs typeface="Calibri"/>
                <a:sym typeface="Calibri"/>
              </a:rPr>
              <a:t> “</a:t>
            </a:r>
            <a:r>
              <a:rPr lang="en-US" sz="1200" b="0" i="0" u="none" strike="noStrike" kern="1200" cap="none" dirty="0" err="1" smtClean="0">
                <a:solidFill>
                  <a:schemeClr val="tx1"/>
                </a:solidFill>
                <a:effectLst/>
                <a:latin typeface="Calibri"/>
                <a:ea typeface="Calibri"/>
                <a:cs typeface="Calibri"/>
                <a:sym typeface="Calibri"/>
              </a:rPr>
              <a:t>nowcasts</a:t>
            </a:r>
            <a:r>
              <a:rPr lang="en-US" sz="1200" b="0" i="0" u="none" strike="noStrike" kern="1200" cap="none" dirty="0" smtClean="0">
                <a:solidFill>
                  <a:schemeClr val="tx1"/>
                </a:solidFill>
                <a:effectLst/>
                <a:latin typeface="Calibri"/>
                <a:ea typeface="Calibri"/>
                <a:cs typeface="Calibri"/>
                <a:sym typeface="Calibri"/>
              </a:rPr>
              <a:t>.”</a:t>
            </a:r>
          </a:p>
          <a:p>
            <a:pPr algn="l" rtl="0"/>
            <a:r>
              <a:rPr lang="en-US" sz="1200" b="0" i="0" u="none" strike="noStrike" kern="1200" cap="none" dirty="0" smtClean="0">
                <a:solidFill>
                  <a:schemeClr val="tx1"/>
                </a:solidFill>
                <a:effectLst/>
                <a:latin typeface="Calibri"/>
                <a:ea typeface="Calibri"/>
                <a:cs typeface="Calibri"/>
                <a:sym typeface="Calibri"/>
              </a:rPr>
              <a:t>The </a:t>
            </a:r>
            <a:r>
              <a:rPr lang="en-US" sz="1200" b="0" i="0" u="none" strike="noStrike" kern="1200" cap="none" dirty="0" err="1" smtClean="0">
                <a:solidFill>
                  <a:schemeClr val="tx1"/>
                </a:solidFill>
                <a:effectLst/>
                <a:latin typeface="Calibri"/>
                <a:ea typeface="Calibri"/>
                <a:cs typeface="Calibri"/>
                <a:sym typeface="Calibri"/>
              </a:rPr>
              <a:t>Nowcasts</a:t>
            </a:r>
            <a:r>
              <a:rPr lang="en-US" sz="1200" b="0" i="0" u="none" strike="noStrike" kern="1200" cap="none" dirty="0" smtClean="0">
                <a:solidFill>
                  <a:schemeClr val="tx1"/>
                </a:solidFill>
                <a:effectLst/>
                <a:latin typeface="Calibri"/>
                <a:ea typeface="Calibri"/>
                <a:cs typeface="Calibri"/>
                <a:sym typeface="Calibri"/>
              </a:rPr>
              <a:t>, shown here in red and yellow, depict areas of high and moderate landslide potential.</a:t>
            </a:r>
          </a:p>
          <a:p>
            <a:pPr algn="l" rtl="0"/>
            <a:r>
              <a:rPr lang="en-US" sz="1200" b="0" i="0" u="none" strike="noStrike" kern="1200" cap="none" dirty="0" smtClean="0">
                <a:solidFill>
                  <a:schemeClr val="tx1"/>
                </a:solidFill>
                <a:effectLst/>
                <a:latin typeface="Calibri"/>
                <a:ea typeface="Calibri"/>
                <a:cs typeface="Calibri"/>
                <a:sym typeface="Calibri"/>
              </a:rPr>
              <a:t>Here, we incorporated GPM IMERG data from March of this year</a:t>
            </a:r>
            <a:r>
              <a:rPr lang="en-US" sz="1200" b="0" i="0" u="none" strike="noStrike" kern="1200" cap="none" baseline="0" dirty="0" smtClean="0">
                <a:solidFill>
                  <a:schemeClr val="tx1"/>
                </a:solidFill>
                <a:effectLst/>
                <a:latin typeface="Calibri"/>
                <a:ea typeface="Calibri"/>
                <a:cs typeface="Calibri"/>
                <a:sym typeface="Calibri"/>
              </a:rPr>
              <a:t> and catered the global LHASA model specifically for the Dominican Republic.</a:t>
            </a:r>
            <a:endParaRPr lang="en-US" sz="1200" b="0" i="0" u="none" strike="noStrike" kern="1200" cap="none" dirty="0" smtClean="0">
              <a:solidFill>
                <a:schemeClr val="tx1"/>
              </a:solidFill>
              <a:effectLst/>
              <a:latin typeface="Calibri"/>
              <a:ea typeface="Calibri"/>
              <a:cs typeface="Calibri"/>
              <a:sym typeface="Calibri"/>
            </a:endParaRPr>
          </a:p>
        </p:txBody>
      </p:sp>
      <p:sp>
        <p:nvSpPr>
          <p:cNvPr id="295" name="Google Shape;29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754214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From</a:t>
            </a:r>
            <a:r>
              <a:rPr lang="en-US" baseline="0" dirty="0" smtClean="0"/>
              <a:t> our project, we concluded that based on a frequency ratio analysis of landslide susceptibility</a:t>
            </a:r>
            <a:r>
              <a:rPr lang="en-US" dirty="0" smtClean="0"/>
              <a:t> variables, slope was the most influential factor in determining landslide potential.</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Additionally,</a:t>
            </a:r>
            <a:r>
              <a:rPr lang="en-US" baseline="0" dirty="0" smtClean="0"/>
              <a:t> t</a:t>
            </a:r>
            <a:r>
              <a:rPr lang="en-US" dirty="0" smtClean="0"/>
              <a:t>he global LHASA model can be catered to a specific country or region and improved through the integration of local </a:t>
            </a:r>
            <a:r>
              <a:rPr lang="en-US" i="1" dirty="0" smtClean="0"/>
              <a:t>in-situ</a:t>
            </a:r>
            <a:r>
              <a:rPr lang="en-US" dirty="0" smtClean="0"/>
              <a:t> data. It is also a viable tool for rainfall-triggered</a:t>
            </a:r>
            <a:r>
              <a:rPr lang="en-US" baseline="0" dirty="0" smtClean="0"/>
              <a:t> landslides in our study region.</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baseline="0" dirty="0" smtClean="0"/>
              <a:t>Also, b</a:t>
            </a:r>
            <a:r>
              <a:rPr lang="en-US" dirty="0" smtClean="0"/>
              <a:t>ivariate mapping helps to depict the intersection of high population and high susceptibility for heuristic identification of areas of high concern regarding populations living within landslide-prone</a:t>
            </a:r>
            <a:r>
              <a:rPr lang="en-US" baseline="0" dirty="0" smtClean="0"/>
              <a:t> regions.</a:t>
            </a:r>
            <a:endParaRPr lang="en-US" dirty="0" smtClean="0"/>
          </a:p>
          <a:p>
            <a:pPr marL="0" lvl="0" indent="0" algn="l" rtl="0">
              <a:spcBef>
                <a:spcPts val="0"/>
              </a:spcBef>
              <a:spcAft>
                <a:spcPts val="0"/>
              </a:spcAft>
              <a:buNone/>
            </a:pPr>
            <a:endParaRPr lang="en-US" dirty="0" smtClean="0"/>
          </a:p>
        </p:txBody>
      </p:sp>
      <p:sp>
        <p:nvSpPr>
          <p:cNvPr id="302" name="Google Shape;30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9261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Errors and uncertainties for our project include the following: </a:t>
            </a:r>
            <a:endParaRPr dirty="0"/>
          </a:p>
          <a:p>
            <a:pPr marL="457200" lvl="0" indent="-317500" algn="l" rtl="0">
              <a:spcBef>
                <a:spcPts val="0"/>
              </a:spcBef>
              <a:spcAft>
                <a:spcPts val="0"/>
              </a:spcAft>
              <a:buClr>
                <a:schemeClr val="dk1"/>
              </a:buClr>
              <a:buSzPts val="1400"/>
              <a:buFont typeface="Calibri"/>
              <a:buChar char="-"/>
            </a:pPr>
            <a:r>
              <a:rPr lang="en-US" dirty="0"/>
              <a:t>One of the challenges </a:t>
            </a:r>
            <a:r>
              <a:rPr lang="en-US" dirty="0" smtClean="0"/>
              <a:t>with</a:t>
            </a:r>
            <a:r>
              <a:rPr lang="en-US" baseline="0" dirty="0" smtClean="0"/>
              <a:t> </a:t>
            </a:r>
            <a:r>
              <a:rPr lang="en-US" dirty="0" smtClean="0"/>
              <a:t>creating </a:t>
            </a:r>
            <a:r>
              <a:rPr lang="en-US" dirty="0"/>
              <a:t>a landslide inventory using Google Earth Pro was </a:t>
            </a:r>
            <a:r>
              <a:rPr lang="en-US" dirty="0" smtClean="0"/>
              <a:t>inherent uncertainty </a:t>
            </a:r>
            <a:r>
              <a:rPr lang="en-US" dirty="0"/>
              <a:t>that events were truly </a:t>
            </a:r>
            <a:r>
              <a:rPr lang="en-US" dirty="0" smtClean="0"/>
              <a:t>landslides as opposed to topographical </a:t>
            </a:r>
            <a:r>
              <a:rPr lang="en-US" dirty="0"/>
              <a:t>scarring from deforestation, wildfires, </a:t>
            </a:r>
            <a:r>
              <a:rPr lang="en-US" dirty="0" smtClean="0"/>
              <a:t>or</a:t>
            </a:r>
            <a:r>
              <a:rPr lang="en-US" baseline="0" dirty="0" smtClean="0"/>
              <a:t> </a:t>
            </a:r>
            <a:r>
              <a:rPr lang="en-US" dirty="0" smtClean="0"/>
              <a:t>tornados- all of which could look very similar</a:t>
            </a:r>
            <a:r>
              <a:rPr lang="en-US" baseline="0" dirty="0" smtClean="0"/>
              <a:t> to landslides through satellite imagery.</a:t>
            </a:r>
            <a:r>
              <a:rPr lang="en-US" dirty="0" smtClean="0"/>
              <a:t> </a:t>
            </a:r>
            <a:r>
              <a:rPr lang="en-US" dirty="0"/>
              <a:t>Because of this, we recorded high, medium, and low confidence level ratings for each landslide </a:t>
            </a:r>
            <a:r>
              <a:rPr lang="en-US" dirty="0" smtClean="0"/>
              <a:t>detected</a:t>
            </a:r>
            <a:r>
              <a:rPr lang="en-US" baseline="0" dirty="0" smtClean="0"/>
              <a:t> when creating our inventory.</a:t>
            </a:r>
            <a:r>
              <a:rPr lang="en-US" dirty="0" smtClean="0"/>
              <a:t> </a:t>
            </a:r>
            <a:endParaRPr dirty="0"/>
          </a:p>
          <a:p>
            <a:pPr marL="457200" lvl="0" indent="-317500" algn="l" rtl="0">
              <a:spcBef>
                <a:spcPts val="0"/>
              </a:spcBef>
              <a:spcAft>
                <a:spcPts val="0"/>
              </a:spcAft>
              <a:buClr>
                <a:schemeClr val="dk1"/>
              </a:buClr>
              <a:buSzPts val="1400"/>
              <a:buFont typeface="Calibri"/>
              <a:buChar char="-"/>
            </a:pPr>
            <a:r>
              <a:rPr lang="en-US" dirty="0"/>
              <a:t>Next, the team lacked historical </a:t>
            </a:r>
            <a:r>
              <a:rPr lang="en-US" dirty="0" smtClean="0"/>
              <a:t>dates and locations of </a:t>
            </a:r>
            <a:r>
              <a:rPr lang="en-US" dirty="0"/>
              <a:t>landslide events. While satellite imagery could help narrow the timeframe to the year or even month of occurrence, it wasn’t possible to identify the exact day or time of each landslide occurrence</a:t>
            </a:r>
            <a:r>
              <a:rPr lang="en-US" dirty="0" smtClean="0"/>
              <a:t>. This limited our ability to validate our susceptibility</a:t>
            </a:r>
            <a:r>
              <a:rPr lang="en-US" baseline="0" dirty="0" smtClean="0"/>
              <a:t> map and the LHASA model.</a:t>
            </a:r>
            <a:endParaRPr dirty="0"/>
          </a:p>
          <a:p>
            <a:pPr marL="457200" lvl="0" indent="-317500" algn="l" rtl="0">
              <a:spcBef>
                <a:spcPts val="0"/>
              </a:spcBef>
              <a:spcAft>
                <a:spcPts val="0"/>
              </a:spcAft>
              <a:buClr>
                <a:schemeClr val="dk1"/>
              </a:buClr>
              <a:buSzPts val="1400"/>
              <a:buFont typeface="Calibri"/>
              <a:buChar char="-"/>
            </a:pPr>
            <a:r>
              <a:rPr lang="en-US" dirty="0" smtClean="0"/>
              <a:t>Finally, </a:t>
            </a:r>
            <a:r>
              <a:rPr lang="en-US" dirty="0"/>
              <a:t>susceptibility maps could have been improved with local and high resolution datasets, but this data was not easily available within the time frame of our project. </a:t>
            </a:r>
            <a:endParaRPr dirty="0"/>
          </a:p>
          <a:p>
            <a:pPr marL="0" lvl="0" indent="0" algn="l" rtl="0">
              <a:spcBef>
                <a:spcPts val="0"/>
              </a:spcBef>
              <a:spcAft>
                <a:spcPts val="0"/>
              </a:spcAft>
              <a:buNone/>
            </a:pPr>
            <a:endParaRPr dirty="0"/>
          </a:p>
        </p:txBody>
      </p:sp>
      <p:sp>
        <p:nvSpPr>
          <p:cNvPr id="309" name="Google Shape;30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815749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u="none" strike="noStrike" kern="1200" dirty="0" smtClean="0">
                <a:solidFill>
                  <a:schemeClr val="tx1"/>
                </a:solidFill>
                <a:effectLst/>
                <a:latin typeface="+mn-lt"/>
                <a:ea typeface="+mn-ea"/>
                <a:cs typeface="+mn-cs"/>
              </a:rPr>
              <a:t>How can this work benefit our end-users?</a:t>
            </a:r>
            <a:endParaRPr lang="en-US" sz="1200" b="0" i="0" u="none" strike="noStrike" kern="0" dirty="0" smtClean="0">
              <a:solidFill>
                <a:schemeClr val="dk1"/>
              </a:solidFill>
              <a:effectLst/>
              <a:latin typeface="Calibri"/>
              <a:ea typeface="+mn-ea"/>
              <a:cs typeface="Calibri"/>
            </a:endParaRPr>
          </a:p>
          <a:p>
            <a:pPr algn="l" rtl="0"/>
            <a:r>
              <a:rPr lang="en-US" sz="1200" b="0" i="0" u="none" strike="noStrike" kern="1200" dirty="0" smtClean="0">
                <a:solidFill>
                  <a:schemeClr val="tx1"/>
                </a:solidFill>
                <a:effectLst/>
                <a:latin typeface="+mn-lt"/>
                <a:ea typeface="+mn-ea"/>
                <a:cs typeface="+mn-cs"/>
              </a:rPr>
              <a:t>By providing our partners with a high resolution susceptibility map, they can have an increased situational awareness of landslide potential in their country.</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They will also have access to a LHASA tutorial that we created. </a:t>
            </a:r>
          </a:p>
          <a:p>
            <a:pPr rtl="0"/>
            <a:r>
              <a:rPr lang="en-US" sz="1200" b="0" i="0" u="none" strike="noStrike" kern="1200" dirty="0" smtClean="0">
                <a:solidFill>
                  <a:schemeClr val="tx1"/>
                </a:solidFill>
                <a:effectLst/>
                <a:latin typeface="+mn-lt"/>
                <a:ea typeface="+mn-ea"/>
                <a:cs typeface="+mn-cs"/>
              </a:rPr>
              <a:t>It provides a step-by-step process for how to produce their susceptibility map, run the LHASA model in R, and allows them to independently</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monitor landslide potential in their country in near real-time.</a:t>
            </a:r>
            <a:endParaRPr lang="en-US" b="0" dirty="0" smtClean="0">
              <a:effectLst/>
            </a:endParaRPr>
          </a:p>
          <a:p>
            <a:pPr rtl="0"/>
            <a:endParaRPr lang="en-US" sz="1200" b="0" i="0" u="none" strike="noStrike" kern="0" dirty="0" smtClean="0">
              <a:solidFill>
                <a:schemeClr val="dk1"/>
              </a:solidFill>
              <a:effectLst/>
              <a:latin typeface="Calibri"/>
              <a:ea typeface="+mn-ea"/>
              <a:cs typeface="Calibri"/>
            </a:endParaRPr>
          </a:p>
          <a:p>
            <a:pPr rtl="0"/>
            <a:r>
              <a:rPr lang="en-US" sz="1200" b="0" i="0" u="none" strike="noStrike" kern="1200" dirty="0" smtClean="0">
                <a:solidFill>
                  <a:schemeClr val="tx1"/>
                </a:solidFill>
                <a:effectLst/>
                <a:latin typeface="+mn-lt"/>
                <a:ea typeface="+mn-ea"/>
                <a:cs typeface="+mn-cs"/>
              </a:rPr>
              <a:t>Lastly, this tutorial has the potential to be implemented across other SICA member countries who face similar challenges. </a:t>
            </a:r>
            <a:endParaRPr lang="en-US" b="0" dirty="0" smtClean="0">
              <a:effectLst/>
            </a:endParaRPr>
          </a:p>
          <a:p>
            <a:pPr rtl="0"/>
            <a:r>
              <a:rPr lang="en-US" sz="1200" b="0" i="0" u="none" strike="noStrike" kern="1200" dirty="0" smtClean="0">
                <a:solidFill>
                  <a:schemeClr val="tx1"/>
                </a:solidFill>
                <a:effectLst/>
                <a:latin typeface="+mn-lt"/>
                <a:ea typeface="+mn-ea"/>
                <a:cs typeface="+mn-cs"/>
              </a:rPr>
              <a:t>After all, disasters have no boundaries, and neither does the application of NASA Earth observations. </a:t>
            </a:r>
            <a:endParaRPr lang="en-US" sz="1200" b="0" i="0" u="none" strike="noStrike" kern="0" dirty="0" smtClean="0">
              <a:solidFill>
                <a:schemeClr val="dk1"/>
              </a:solidFill>
              <a:effectLst/>
              <a:latin typeface="Calibri"/>
              <a:ea typeface="+mn-ea"/>
              <a:cs typeface="Calibri"/>
            </a:endParaRPr>
          </a:p>
          <a:p>
            <a:pPr rtl="0"/>
            <a:endParaRPr lang="en-US" sz="1200" b="0" i="0" u="none" strike="noStrike" kern="0" baseline="0" dirty="0" smtClean="0">
              <a:solidFill>
                <a:schemeClr val="dk1"/>
              </a:solidFill>
              <a:effectLst/>
              <a:latin typeface="Calibri"/>
              <a:ea typeface="+mn-ea"/>
              <a:cs typeface="Calibri"/>
            </a:endParaRPr>
          </a:p>
          <a:p>
            <a:pPr rtl="0"/>
            <a:r>
              <a:rPr lang="en-US" sz="1200" b="0" i="0" u="none" strike="noStrike" kern="0" baseline="0" dirty="0" smtClean="0">
                <a:solidFill>
                  <a:schemeClr val="dk1"/>
                </a:solidFill>
                <a:effectLst/>
                <a:latin typeface="Calibri"/>
                <a:ea typeface="+mn-ea"/>
                <a:cs typeface="Calibri"/>
              </a:rPr>
              <a:t>____________________</a:t>
            </a:r>
            <a:endParaRPr lang="en-US" baseline="0" dirty="0" smtClean="0"/>
          </a:p>
          <a:p>
            <a:pPr marL="0" indent="0">
              <a:buNone/>
            </a:pPr>
            <a:r>
              <a:rPr lang="en-US" baseline="0" dirty="0" smtClean="0"/>
              <a:t>Video: NASA Goddard Space Flight Center. Visualization by Helen-Nicole </a:t>
            </a:r>
            <a:r>
              <a:rPr lang="en-US" baseline="0" dirty="0" err="1" smtClean="0"/>
              <a:t>Kostis</a:t>
            </a:r>
            <a:r>
              <a:rPr lang="en-US" baseline="0" dirty="0" smtClean="0"/>
              <a:t>. </a:t>
            </a:r>
            <a:r>
              <a:rPr lang="en-US" sz="1200" b="0" i="0" kern="1200" dirty="0" smtClean="0">
                <a:solidFill>
                  <a:schemeClr val="tx1"/>
                </a:solidFill>
                <a:effectLst/>
                <a:latin typeface="+mn-lt"/>
                <a:ea typeface="+mn-ea"/>
                <a:cs typeface="+mn-cs"/>
              </a:rPr>
              <a:t>http://svs.gsfc.nasa.gov/12897 </a:t>
            </a:r>
            <a:endParaRPr lang="en-US" baseline="0" dirty="0" smtClean="0"/>
          </a:p>
        </p:txBody>
      </p:sp>
      <p:sp>
        <p:nvSpPr>
          <p:cNvPr id="4" name="Slide Number Placeholder 3"/>
          <p:cNvSpPr>
            <a:spLocks noGrp="1"/>
          </p:cNvSpPr>
          <p:nvPr>
            <p:ph type="sldNum" sz="quarter" idx="10"/>
          </p:nvPr>
        </p:nvSpPr>
        <p:spPr/>
        <p:txBody>
          <a:bodyPr/>
          <a:lstStyle/>
          <a:p>
            <a:fld id="{66EE4239-191D-4388-B0F5-1C5222233620}" type="slidenum">
              <a:rPr lang="en-US" smtClean="0"/>
              <a:t>19</a:t>
            </a:fld>
            <a:endParaRPr lang="en-US"/>
          </a:p>
        </p:txBody>
      </p:sp>
    </p:spTree>
    <p:extLst>
      <p:ext uri="{BB962C8B-B14F-4D97-AF65-F5344CB8AC3E}">
        <p14:creationId xmlns:p14="http://schemas.microsoft.com/office/powerpoint/2010/main" val="4163981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In the Caribbean Ocean, the Dominican Republic occupies two-thirds of the Island of Hispaniola. With its modest size, population, and limited access to resources, the Dominican Republic is recognized by the United Nations as a Small Island Developing State. Because of its geographic location in the tropics and within the Hurricane Belt, this area is a hotspot for natural disasters.  According to the United Nations Development Program, up to 80 percent of the Dominican Republic’s population may be at risk of suffering directly or indirectly from natural disasters. Rapid and unplanned land development since the 1960s makes understanding disaster risk and improving resilience a high priority for the Dominican Republic</a:t>
            </a:r>
            <a:r>
              <a:rPr lang="en-US" dirty="0" smtClean="0"/>
              <a:t>.</a:t>
            </a:r>
            <a:r>
              <a:rPr lang="en-US" baseline="0" dirty="0" smtClean="0"/>
              <a:t> The region would benefit from reliable disasters monitoring.</a:t>
            </a:r>
            <a:endParaRPr dirty="0"/>
          </a:p>
          <a:p>
            <a:pPr marL="0" lvl="0" indent="0" algn="l" rtl="0">
              <a:spcBef>
                <a:spcPts val="0"/>
              </a:spcBef>
              <a:spcAft>
                <a:spcPts val="0"/>
              </a:spcAft>
              <a:buClr>
                <a:schemeClr val="dk1"/>
              </a:buClr>
              <a:buSzPts val="1200"/>
              <a:buFont typeface="Calibri"/>
              <a:buNone/>
            </a:pPr>
            <a:endParaRPr lang="en-US" dirty="0" smtClean="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smtClean="0"/>
              <a:t>___________________________________________</a:t>
            </a:r>
            <a:endParaRPr dirty="0"/>
          </a:p>
          <a:p>
            <a:pPr marL="0" lvl="0" indent="0" algn="l" rtl="0">
              <a:spcBef>
                <a:spcPts val="0"/>
              </a:spcBef>
              <a:spcAft>
                <a:spcPts val="0"/>
              </a:spcAft>
              <a:buClr>
                <a:schemeClr val="dk1"/>
              </a:buClr>
              <a:buSzPts val="1200"/>
              <a:buFont typeface="Calibri"/>
              <a:buNone/>
            </a:pPr>
            <a:r>
              <a:rPr lang="en-US" dirty="0"/>
              <a:t>Picture </a:t>
            </a:r>
            <a:r>
              <a:rPr lang="en-US" dirty="0" smtClean="0"/>
              <a:t>Credits:</a:t>
            </a:r>
          </a:p>
          <a:p>
            <a:pPr marL="0" lvl="0" indent="0" algn="l" rtl="0">
              <a:spcBef>
                <a:spcPts val="0"/>
              </a:spcBef>
              <a:spcAft>
                <a:spcPts val="0"/>
              </a:spcAft>
              <a:buClr>
                <a:schemeClr val="dk1"/>
              </a:buClr>
              <a:buSzPts val="1200"/>
              <a:buFont typeface="Calibri"/>
              <a:buNone/>
            </a:pPr>
            <a:r>
              <a:rPr lang="en-US" dirty="0" smtClean="0"/>
              <a:t>Provided by our</a:t>
            </a:r>
            <a:r>
              <a:rPr lang="en-US" baseline="0" dirty="0" smtClean="0"/>
              <a:t> partners at SGN </a:t>
            </a:r>
            <a:endParaRPr dirty="0"/>
          </a:p>
          <a:p>
            <a:pPr marL="0" lvl="0" indent="0" algn="l" rtl="0">
              <a:spcBef>
                <a:spcPts val="0"/>
              </a:spcBef>
              <a:spcAft>
                <a:spcPts val="0"/>
              </a:spcAft>
              <a:buNone/>
            </a:pPr>
            <a:endParaRPr dirty="0"/>
          </a:p>
        </p:txBody>
      </p:sp>
      <p:sp>
        <p:nvSpPr>
          <p:cNvPr id="129" name="Google Shape;12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1798420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Future studies would involve performing enhanced calibration and validation of the susceptibility </a:t>
            </a:r>
            <a:r>
              <a:rPr lang="en-US" dirty="0" smtClean="0"/>
              <a:t>map </a:t>
            </a:r>
            <a:r>
              <a:rPr lang="en-US" dirty="0"/>
              <a:t>by  incorporating more landslide events and consistent rain gauge data. Also, the LHASA model can be implemented in other Central American countries which, similar to the Dominican Republic, are at great risk for disasters. Additionally, on-site training can be provided to local agencies to ensure successful capacity building with the partner agencies. Finally, there are current research efforts at Goddard to automate the detection of landslides at a global scale, which could be applied to specific countries. </a:t>
            </a:r>
            <a:endParaRPr dirty="0"/>
          </a:p>
          <a:p>
            <a:pPr marL="0" lvl="0" indent="0" algn="l" rtl="0">
              <a:lnSpc>
                <a:spcPct val="115000"/>
              </a:lnSpc>
              <a:spcBef>
                <a:spcPts val="0"/>
              </a:spcBef>
              <a:spcAft>
                <a:spcPts val="0"/>
              </a:spcAft>
              <a:buClr>
                <a:schemeClr val="dk1"/>
              </a:buClr>
              <a:buSzPts val="1100"/>
              <a:buFont typeface="Arial"/>
              <a:buNone/>
            </a:pPr>
            <a:r>
              <a:rPr lang="en-US" dirty="0"/>
              <a:t>__________________________________</a:t>
            </a:r>
            <a:endParaRPr dirty="0"/>
          </a:p>
          <a:p>
            <a:pPr marL="0" lvl="0" indent="0" algn="l" rtl="0">
              <a:lnSpc>
                <a:spcPct val="115000"/>
              </a:lnSpc>
              <a:spcBef>
                <a:spcPts val="0"/>
              </a:spcBef>
              <a:spcAft>
                <a:spcPts val="0"/>
              </a:spcAft>
              <a:buClr>
                <a:schemeClr val="dk1"/>
              </a:buClr>
              <a:buSzPts val="1200"/>
              <a:buFont typeface="Calibri"/>
              <a:buNone/>
            </a:pPr>
            <a:r>
              <a:rPr lang="en-US" dirty="0"/>
              <a:t>Image Source (earth): </a:t>
            </a:r>
            <a:r>
              <a:rPr lang="en-US" dirty="0" err="1"/>
              <a:t>srip</a:t>
            </a:r>
            <a:r>
              <a:rPr lang="en-US" dirty="0"/>
              <a:t> on flaticon.com</a:t>
            </a:r>
            <a:endParaRPr dirty="0"/>
          </a:p>
          <a:p>
            <a:pPr marL="0" lvl="0" indent="0" algn="l" rtl="0">
              <a:lnSpc>
                <a:spcPct val="115000"/>
              </a:lnSpc>
              <a:spcBef>
                <a:spcPts val="0"/>
              </a:spcBef>
              <a:spcAft>
                <a:spcPts val="0"/>
              </a:spcAft>
              <a:buClr>
                <a:schemeClr val="dk1"/>
              </a:buClr>
              <a:buSzPts val="1000"/>
              <a:buFont typeface="Century Gothic"/>
              <a:buNone/>
            </a:pPr>
            <a:r>
              <a:rPr lang="en-US" sz="1000" b="1" dirty="0">
                <a:latin typeface="Century Gothic"/>
                <a:ea typeface="Century Gothic"/>
                <a:cs typeface="Century Gothic"/>
                <a:sym typeface="Century Gothic"/>
              </a:rPr>
              <a:t>(</a:t>
            </a:r>
            <a:r>
              <a:rPr lang="en-US" sz="1000" b="1" dirty="0" err="1">
                <a:latin typeface="Century Gothic"/>
                <a:ea typeface="Century Gothic"/>
                <a:cs typeface="Century Gothic"/>
                <a:sym typeface="Century Gothic"/>
              </a:rPr>
              <a:t>Flaticon</a:t>
            </a:r>
            <a:r>
              <a:rPr lang="en-US" sz="1000" b="1" dirty="0">
                <a:latin typeface="Century Gothic"/>
                <a:ea typeface="Century Gothic"/>
                <a:cs typeface="Century Gothic"/>
                <a:sym typeface="Century Gothic"/>
              </a:rPr>
              <a:t> Basic License) </a:t>
            </a:r>
            <a:r>
              <a:rPr lang="en-US" sz="1000" dirty="0">
                <a:latin typeface="Century Gothic"/>
                <a:ea typeface="Century Gothic"/>
                <a:cs typeface="Century Gothic"/>
                <a:sym typeface="Century Gothic"/>
              </a:rPr>
              <a:t>“Location free icon” Image </a:t>
            </a:r>
            <a:r>
              <a:rPr lang="en-US" sz="1000" dirty="0" err="1">
                <a:latin typeface="Century Gothic"/>
                <a:ea typeface="Century Gothic"/>
                <a:cs typeface="Century Gothic"/>
                <a:sym typeface="Century Gothic"/>
              </a:rPr>
              <a:t>Flaticon</a:t>
            </a:r>
            <a:r>
              <a:rPr lang="en-US" sz="1000" dirty="0">
                <a:latin typeface="Century Gothic"/>
                <a:ea typeface="Century Gothic"/>
                <a:cs typeface="Century Gothic"/>
                <a:sym typeface="Century Gothic"/>
              </a:rPr>
              <a:t>. Designed by </a:t>
            </a:r>
            <a:r>
              <a:rPr lang="en-US" sz="1000" dirty="0" err="1">
                <a:latin typeface="Century Gothic"/>
                <a:ea typeface="Century Gothic"/>
                <a:cs typeface="Century Gothic"/>
                <a:sym typeface="Century Gothic"/>
              </a:rPr>
              <a:t>srip</a:t>
            </a:r>
            <a:r>
              <a:rPr lang="en-US" sz="1000" dirty="0">
                <a:latin typeface="Century Gothic"/>
                <a:ea typeface="Century Gothic"/>
                <a:cs typeface="Century Gothic"/>
                <a:sym typeface="Century Gothic"/>
              </a:rPr>
              <a:t> from www.flaticon.com.  </a:t>
            </a:r>
            <a:endParaRPr sz="1000" u="sng" dirty="0">
              <a:solidFill>
                <a:schemeClr val="hlink"/>
              </a:solidFill>
              <a:latin typeface="Century Gothic"/>
              <a:ea typeface="Century Gothic"/>
              <a:cs typeface="Century Gothic"/>
              <a:sym typeface="Century Gothic"/>
              <a:hlinkClick r:id="rId3"/>
            </a:endParaRPr>
          </a:p>
          <a:p>
            <a:pPr marL="0" lvl="0" indent="0" algn="l" rtl="0">
              <a:lnSpc>
                <a:spcPct val="115000"/>
              </a:lnSpc>
              <a:spcBef>
                <a:spcPts val="0"/>
              </a:spcBef>
              <a:spcAft>
                <a:spcPts val="0"/>
              </a:spcAft>
              <a:buClr>
                <a:schemeClr val="dk1"/>
              </a:buClr>
              <a:buSzPts val="1100"/>
              <a:buFont typeface="Arial"/>
              <a:buNone/>
            </a:pPr>
            <a:r>
              <a:rPr lang="en-US" sz="1000" u="sng" dirty="0">
                <a:solidFill>
                  <a:schemeClr val="hlink"/>
                </a:solidFill>
                <a:latin typeface="Century Gothic"/>
                <a:ea typeface="Century Gothic"/>
                <a:cs typeface="Century Gothic"/>
                <a:sym typeface="Century Gothic"/>
                <a:hlinkClick r:id="rId4"/>
              </a:rPr>
              <a:t>https://www.flaticon.com/free-icon/location_1243420#term=globe&amp;page=1&amp;position=43</a:t>
            </a:r>
            <a:endParaRPr sz="1000" dirty="0">
              <a:latin typeface="Century Gothic"/>
              <a:ea typeface="Century Gothic"/>
              <a:cs typeface="Century Gothic"/>
              <a:sym typeface="Century Gothic"/>
            </a:endParaRPr>
          </a:p>
          <a:p>
            <a:pPr marL="0" lvl="0" indent="0" algn="l" rtl="0">
              <a:spcBef>
                <a:spcPts val="0"/>
              </a:spcBef>
              <a:spcAft>
                <a:spcPts val="0"/>
              </a:spcAft>
              <a:buNone/>
            </a:pPr>
            <a:endParaRPr dirty="0"/>
          </a:p>
        </p:txBody>
      </p:sp>
      <p:sp>
        <p:nvSpPr>
          <p:cNvPr id="316" name="Google Shape;31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105223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to our partners,</a:t>
            </a:r>
            <a:r>
              <a:rPr lang="en-US" baseline="0" dirty="0" smtClean="0"/>
              <a:t> science advisors, and other contributors who made this project possible.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E4239-191D-4388-B0F5-1C5222233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205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With the predicted increase in frequency and intensity of tropical storms, many areas in the Dominican Republic are also at increased risk for rainfall-triggered landslides during these events. However, landslides are also induced by the generally wet climate and varying topography within the </a:t>
            </a:r>
            <a:r>
              <a:rPr lang="en-US" dirty="0" smtClean="0"/>
              <a:t>Dominican</a:t>
            </a:r>
            <a:r>
              <a:rPr lang="en-US" baseline="0" dirty="0" smtClean="0"/>
              <a:t> Republic</a:t>
            </a:r>
            <a:r>
              <a:rPr lang="en-US" dirty="0" smtClean="0"/>
              <a:t>. </a:t>
            </a:r>
            <a:r>
              <a:rPr lang="en-US" dirty="0"/>
              <a:t>In recent years, there has been an immense loss of life and property due to landslides (which include rock falls, mudslides, and debris flows). Local agencies are in need of consistent and reliable landslide monitoring in order to establish preventative measures against damage from these disasters.</a:t>
            </a:r>
            <a:endParaRPr dirty="0"/>
          </a:p>
          <a:p>
            <a:pPr marL="0" lvl="0" indent="0" algn="l" rtl="0">
              <a:lnSpc>
                <a:spcPct val="115000"/>
              </a:lnSpc>
              <a:spcBef>
                <a:spcPts val="0"/>
              </a:spcBef>
              <a:spcAft>
                <a:spcPts val="0"/>
              </a:spcAft>
              <a:buClr>
                <a:schemeClr val="dk1"/>
              </a:buClr>
              <a:buSzPts val="1200"/>
              <a:buFont typeface="Calibri"/>
              <a:buNone/>
            </a:pPr>
            <a:endParaRPr dirty="0"/>
          </a:p>
          <a:p>
            <a:pPr marL="0" lvl="0" indent="0" algn="l" rtl="0">
              <a:lnSpc>
                <a:spcPct val="115000"/>
              </a:lnSpc>
              <a:spcBef>
                <a:spcPts val="0"/>
              </a:spcBef>
              <a:spcAft>
                <a:spcPts val="0"/>
              </a:spcAft>
              <a:buClr>
                <a:schemeClr val="dk1"/>
              </a:buClr>
              <a:buSzPts val="1200"/>
              <a:buFont typeface="Calibri"/>
              <a:buNone/>
            </a:pPr>
            <a:r>
              <a:rPr lang="en-US" dirty="0"/>
              <a:t>___________________________________________</a:t>
            </a:r>
            <a:endParaRPr dirty="0"/>
          </a:p>
          <a:p>
            <a:r>
              <a:rPr lang="en-US" dirty="0" smtClean="0"/>
              <a:t>Image</a:t>
            </a:r>
            <a:r>
              <a:rPr lang="en-US" baseline="0" dirty="0" smtClean="0"/>
              <a:t> 1: Tropical storm (CC0 License) – </a:t>
            </a:r>
            <a:r>
              <a:rPr lang="en-US" baseline="0" dirty="0" err="1" smtClean="0"/>
              <a:t>rawpixel</a:t>
            </a:r>
            <a:r>
              <a:rPr lang="en-US" baseline="0" dirty="0" smtClean="0"/>
              <a:t> </a:t>
            </a:r>
            <a:r>
              <a:rPr lang="en-US" dirty="0" smtClean="0">
                <a:hlinkClick r:id="rId3"/>
              </a:rPr>
              <a:t>https://www.rawpixel.com/nasa/showcase?sort=curated&amp;mode=shop&amp;page=1</a:t>
            </a:r>
            <a:endParaRPr lang="en-US" dirty="0" smtClean="0"/>
          </a:p>
          <a:p>
            <a:r>
              <a:rPr lang="en-US" dirty="0" smtClean="0"/>
              <a:t>Image 2: Geology map (Open</a:t>
            </a:r>
            <a:r>
              <a:rPr lang="en-US" baseline="0" dirty="0" smtClean="0"/>
              <a:t> License) – Wikimedia </a:t>
            </a:r>
            <a:r>
              <a:rPr lang="en-US" dirty="0" smtClean="0">
                <a:hlinkClick r:id="rId4"/>
              </a:rPr>
              <a:t>https://commons.wikimedia.org/wiki/File:Geologic_Map_Dominican_Republic.png</a:t>
            </a:r>
            <a:r>
              <a:rPr lang="en-US" dirty="0" smtClean="0"/>
              <a:t> </a:t>
            </a:r>
          </a:p>
          <a:p>
            <a:r>
              <a:rPr lang="en-US" dirty="0" smtClean="0"/>
              <a:t>Image 3:</a:t>
            </a:r>
            <a:r>
              <a:rPr lang="en-US" baseline="0" dirty="0" smtClean="0"/>
              <a:t> Aerial of Santo Domingo (CC0/Public Domain License) – </a:t>
            </a:r>
            <a:r>
              <a:rPr lang="en-US" baseline="0" dirty="0" err="1" smtClean="0"/>
              <a:t>Goodfreephotos</a:t>
            </a:r>
            <a:r>
              <a:rPr lang="en-US" baseline="0" dirty="0" smtClean="0"/>
              <a:t> </a:t>
            </a:r>
            <a:r>
              <a:rPr lang="en-US" dirty="0" smtClean="0">
                <a:hlinkClick r:id="rId5"/>
              </a:rPr>
              <a:t>https://www.goodfreephotos.com/dominican-republic/santo-domingo/satellite-image-from-space-of-santo-domingo.jpg.php</a:t>
            </a:r>
            <a:endParaRPr lang="en-US" dirty="0" smtClean="0"/>
          </a:p>
          <a:p>
            <a:r>
              <a:rPr lang="en-US" dirty="0" smtClean="0"/>
              <a:t>Image 4: Provided by partners</a:t>
            </a:r>
            <a:r>
              <a:rPr lang="en-US" baseline="0" dirty="0" smtClean="0"/>
              <a:t> with permission to distribute</a:t>
            </a:r>
            <a:endParaRPr lang="en-US" dirty="0" smtClean="0"/>
          </a:p>
          <a:p>
            <a:pPr marL="0" lvl="0" indent="0" algn="l" rtl="0">
              <a:spcBef>
                <a:spcPts val="0"/>
              </a:spcBef>
              <a:spcAft>
                <a:spcPts val="0"/>
              </a:spcAft>
              <a:buNone/>
            </a:pPr>
            <a:endParaRPr dirty="0"/>
          </a:p>
        </p:txBody>
      </p:sp>
      <p:sp>
        <p:nvSpPr>
          <p:cNvPr id="140" name="Google Shape;14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963377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u="none" strike="noStrike" kern="1200" dirty="0" smtClean="0">
                <a:solidFill>
                  <a:schemeClr val="tx1"/>
                </a:solidFill>
                <a:effectLst/>
                <a:latin typeface="+mn-lt"/>
                <a:ea typeface="+mn-ea"/>
                <a:cs typeface="+mn-cs"/>
              </a:rPr>
              <a:t>To help address these community concerns, our team collaborated with a variety of national</a:t>
            </a:r>
            <a:r>
              <a:rPr lang="en-US" sz="1200" b="0" i="0" u="none" strike="noStrike" kern="1200" baseline="0" dirty="0" smtClean="0">
                <a:solidFill>
                  <a:schemeClr val="tx1"/>
                </a:solidFill>
                <a:effectLst/>
                <a:latin typeface="+mn-lt"/>
                <a:ea typeface="+mn-ea"/>
                <a:cs typeface="+mn-cs"/>
              </a:rPr>
              <a:t> and international organizations</a:t>
            </a:r>
            <a:r>
              <a:rPr lang="en-US" sz="1200" b="0" i="0" u="none" strike="noStrike" kern="1200" dirty="0" smtClean="0">
                <a:solidFill>
                  <a:schemeClr val="tx1"/>
                </a:solidFill>
                <a:effectLst/>
                <a:latin typeface="+mn-lt"/>
                <a:ea typeface="+mn-ea"/>
                <a:cs typeface="+mn-cs"/>
              </a:rPr>
              <a:t>. </a:t>
            </a:r>
          </a:p>
          <a:p>
            <a:pPr algn="l" rtl="0"/>
            <a:endParaRPr lang="en-US" b="0" dirty="0" smtClean="0">
              <a:effectLst/>
            </a:endParaRPr>
          </a:p>
          <a:p>
            <a:pPr algn="l" rtl="0"/>
            <a:r>
              <a:rPr lang="en-US" sz="1200" b="0" i="0" u="none" strike="noStrike" kern="1200" dirty="0" smtClean="0">
                <a:solidFill>
                  <a:schemeClr val="tx1"/>
                </a:solidFill>
                <a:effectLst/>
                <a:latin typeface="+mn-lt"/>
                <a:ea typeface="+mn-ea"/>
                <a:cs typeface="+mn-cs"/>
              </a:rPr>
              <a:t>We had the opportunity to partner</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up with two government organizations</a:t>
            </a:r>
            <a:r>
              <a:rPr lang="en-US" sz="1200" b="0" i="0" u="none" strike="noStrike" kern="1200" baseline="0" dirty="0" smtClean="0">
                <a:solidFill>
                  <a:schemeClr val="tx1"/>
                </a:solidFill>
                <a:effectLst/>
                <a:latin typeface="+mn-lt"/>
                <a:ea typeface="+mn-ea"/>
                <a:cs typeface="+mn-cs"/>
              </a:rPr>
              <a:t> in the Dominican Republic: </a:t>
            </a:r>
            <a:r>
              <a:rPr lang="en-US" sz="1200" b="0" i="0" u="none" strike="noStrike" kern="1200" dirty="0" smtClean="0">
                <a:solidFill>
                  <a:schemeClr val="tx1"/>
                </a:solidFill>
                <a:effectLst/>
                <a:latin typeface="+mn-lt"/>
                <a:ea typeface="+mn-ea"/>
                <a:cs typeface="+mn-cs"/>
              </a:rPr>
              <a:t>the</a:t>
            </a:r>
            <a:r>
              <a:rPr lang="en-US" sz="1200" b="0" i="0" u="none" strike="noStrike" kern="0" baseline="0" dirty="0" smtClean="0">
                <a:solidFill>
                  <a:schemeClr val="dk1"/>
                </a:solidFill>
                <a:effectLst/>
                <a:latin typeface="Calibri"/>
                <a:ea typeface="+mn-ea"/>
                <a:cs typeface="Calibri"/>
              </a:rPr>
              <a:t> </a:t>
            </a:r>
            <a:r>
              <a:rPr lang="en-US" sz="1200" b="1" i="0" u="none" strike="noStrike" kern="1200" dirty="0" err="1" smtClean="0">
                <a:solidFill>
                  <a:schemeClr val="tx1"/>
                </a:solidFill>
                <a:effectLst/>
                <a:latin typeface="+mn-lt"/>
                <a:ea typeface="+mn-ea"/>
                <a:cs typeface="+mn-cs"/>
              </a:rPr>
              <a:t>Servicio</a:t>
            </a:r>
            <a:r>
              <a:rPr lang="en-US" sz="1200" b="1" i="0" u="none" strike="noStrike" kern="1200" dirty="0" smtClean="0">
                <a:solidFill>
                  <a:schemeClr val="tx1"/>
                </a:solidFill>
                <a:effectLst/>
                <a:latin typeface="+mn-lt"/>
                <a:ea typeface="+mn-ea"/>
                <a:cs typeface="+mn-cs"/>
              </a:rPr>
              <a:t> </a:t>
            </a:r>
            <a:r>
              <a:rPr lang="en-US" sz="1200" b="1" i="0" u="none" strike="noStrike" kern="1200" dirty="0" err="1" smtClean="0">
                <a:solidFill>
                  <a:schemeClr val="tx1"/>
                </a:solidFill>
                <a:effectLst/>
                <a:latin typeface="+mn-lt"/>
                <a:ea typeface="+mn-ea"/>
                <a:cs typeface="+mn-cs"/>
              </a:rPr>
              <a:t>Geologico</a:t>
            </a:r>
            <a:r>
              <a:rPr lang="en-US" sz="1200" b="1" i="0" u="none" strike="noStrike" kern="1200" dirty="0" smtClean="0">
                <a:solidFill>
                  <a:schemeClr val="tx1"/>
                </a:solidFill>
                <a:effectLst/>
                <a:latin typeface="+mn-lt"/>
                <a:ea typeface="+mn-ea"/>
                <a:cs typeface="+mn-cs"/>
              </a:rPr>
              <a:t> Nacional (SGN) </a:t>
            </a:r>
            <a:r>
              <a:rPr lang="en-US" sz="1200" b="0" i="0" u="none" strike="noStrike" kern="1200" dirty="0" smtClean="0">
                <a:solidFill>
                  <a:schemeClr val="tx1"/>
                </a:solidFill>
                <a:effectLst/>
                <a:latin typeface="+mn-lt"/>
                <a:ea typeface="+mn-ea"/>
                <a:cs typeface="+mn-cs"/>
              </a:rPr>
              <a:t>and the</a:t>
            </a:r>
            <a:r>
              <a:rPr lang="en-US" sz="1200" b="0" i="0" u="none" strike="noStrike" kern="0" baseline="0" dirty="0" smtClean="0">
                <a:solidFill>
                  <a:schemeClr val="dk1"/>
                </a:solidFill>
                <a:effectLst/>
                <a:latin typeface="Calibri"/>
                <a:ea typeface="+mn-ea"/>
                <a:cs typeface="Calibri"/>
              </a:rPr>
              <a:t> </a:t>
            </a:r>
            <a:r>
              <a:rPr lang="en-US" sz="1200" b="1" i="0" u="none" strike="noStrike" kern="1200" dirty="0" err="1" smtClean="0">
                <a:solidFill>
                  <a:schemeClr val="tx1"/>
                </a:solidFill>
                <a:effectLst/>
                <a:latin typeface="+mn-lt"/>
                <a:ea typeface="+mn-ea"/>
                <a:cs typeface="+mn-cs"/>
              </a:rPr>
              <a:t>Oficina</a:t>
            </a:r>
            <a:r>
              <a:rPr lang="en-US" sz="1200" b="1" i="0" u="none" strike="noStrike" kern="1200" dirty="0" smtClean="0">
                <a:solidFill>
                  <a:schemeClr val="tx1"/>
                </a:solidFill>
                <a:effectLst/>
                <a:latin typeface="+mn-lt"/>
                <a:ea typeface="+mn-ea"/>
                <a:cs typeface="+mn-cs"/>
              </a:rPr>
              <a:t> Nacional de </a:t>
            </a:r>
            <a:r>
              <a:rPr lang="en-US" sz="1200" b="1" i="0" u="none" strike="noStrike" kern="1200" dirty="0" err="1" smtClean="0">
                <a:solidFill>
                  <a:schemeClr val="tx1"/>
                </a:solidFill>
                <a:effectLst/>
                <a:latin typeface="+mn-lt"/>
                <a:ea typeface="+mn-ea"/>
                <a:cs typeface="+mn-cs"/>
              </a:rPr>
              <a:t>Meteorologia</a:t>
            </a:r>
            <a:r>
              <a:rPr lang="en-US" sz="1200" b="1" i="0" u="none" strike="noStrike" kern="1200" dirty="0" smtClean="0">
                <a:solidFill>
                  <a:schemeClr val="tx1"/>
                </a:solidFill>
                <a:effectLst/>
                <a:latin typeface="+mn-lt"/>
                <a:ea typeface="+mn-ea"/>
                <a:cs typeface="+mn-cs"/>
              </a:rPr>
              <a:t> (ONAMET).</a:t>
            </a:r>
            <a:r>
              <a:rPr lang="en-US" sz="1200" b="0" i="0" u="none" strike="noStrike" kern="1200" baseline="0" dirty="0" smtClean="0">
                <a:solidFill>
                  <a:schemeClr val="tx1"/>
                </a:solidFill>
                <a:effectLst/>
                <a:latin typeface="+mn-lt"/>
                <a:ea typeface="+mn-ea"/>
                <a:cs typeface="+mn-cs"/>
              </a:rPr>
              <a:t> </a:t>
            </a:r>
          </a:p>
          <a:p>
            <a:pPr algn="l" rtl="0"/>
            <a:r>
              <a:rPr lang="en-US" sz="1200" b="0" i="0" u="none" strike="noStrike" kern="1200" baseline="0" dirty="0" smtClean="0">
                <a:solidFill>
                  <a:schemeClr val="tx1"/>
                </a:solidFill>
                <a:effectLst/>
                <a:latin typeface="+mn-lt"/>
                <a:ea typeface="+mn-ea"/>
                <a:cs typeface="+mn-cs"/>
              </a:rPr>
              <a:t>These agencies monitor and issue warnings for landslides across the Dominican Republic at the provincial level. The overarching goal of our project was to provide SGN and ONAMET with tools to improve their landslide monitoring 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algn="l" rtl="0"/>
            <a:r>
              <a:rPr lang="en-US" sz="1200" b="0" i="0" u="none" strike="noStrike" kern="1200" baseline="0" dirty="0" smtClean="0">
                <a:solidFill>
                  <a:schemeClr val="tx1"/>
                </a:solidFill>
                <a:effectLst/>
                <a:latin typeface="+mn-lt"/>
                <a:ea typeface="+mn-ea"/>
                <a:cs typeface="+mn-cs"/>
              </a:rPr>
              <a:t>Team was also guided by landslide experts at Goddard Space Flight Center and by science advisors here at Langley Research Center.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baseline="0" dirty="0" smtClean="0">
                <a:solidFill>
                  <a:schemeClr val="tx1"/>
                </a:solidFill>
                <a:effectLst/>
                <a:latin typeface="+mn-lt"/>
                <a:ea typeface="+mn-ea"/>
                <a:cs typeface="+mn-cs"/>
              </a:rPr>
              <a:t>We also collaborated with a BGC Engineering, a private firm based in Canada, who provided knowledge gathered by their years doing field work in the Dominican Republic.</a:t>
            </a:r>
            <a:endParaRPr lang="en-US" b="0" dirty="0" smtClean="0">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_________________</a:t>
            </a:r>
          </a:p>
          <a:p>
            <a:r>
              <a:rPr lang="en-US" dirty="0" smtClean="0"/>
              <a:t>Image</a:t>
            </a:r>
            <a:r>
              <a:rPr lang="en-US" baseline="0" dirty="0" smtClean="0"/>
              <a:t> 1 (landslide): </a:t>
            </a:r>
            <a:r>
              <a:rPr lang="en-US" baseline="0" dirty="0" err="1" smtClean="0"/>
              <a:t>Flaticon</a:t>
            </a:r>
            <a:r>
              <a:rPr lang="en-US" baseline="0" dirty="0" smtClean="0"/>
              <a:t> Basic License </a:t>
            </a:r>
            <a:r>
              <a:rPr lang="en-US" dirty="0" smtClean="0">
                <a:hlinkClick r:id="rId3"/>
              </a:rPr>
              <a:t>https://www.flaticon.com/free-icon/landslide-danger-triangular-traffic-signal_46295</a:t>
            </a:r>
            <a:endParaRPr lang="en-US" dirty="0" smtClean="0"/>
          </a:p>
          <a:p>
            <a:r>
              <a:rPr lang="en-US" dirty="0" smtClean="0"/>
              <a:t>Image 2 (weather): </a:t>
            </a:r>
            <a:r>
              <a:rPr lang="en-US" dirty="0" err="1" smtClean="0"/>
              <a:t>Shareicon</a:t>
            </a:r>
            <a:r>
              <a:rPr lang="en-US" dirty="0" smtClean="0"/>
              <a:t> CC 3.0 BY </a:t>
            </a:r>
            <a:r>
              <a:rPr lang="en-US" dirty="0" err="1" smtClean="0"/>
              <a:t>Licence</a:t>
            </a:r>
            <a:r>
              <a:rPr lang="en-US" dirty="0" smtClean="0"/>
              <a:t> </a:t>
            </a:r>
            <a:r>
              <a:rPr lang="en-US" dirty="0" smtClean="0">
                <a:hlinkClick r:id="rId4"/>
              </a:rPr>
              <a:t>https://www.shareicon.net/weather-raining-just-icons-rain-rainy-cloud-sun-day-symbol-681779</a:t>
            </a:r>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2842088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smtClean="0"/>
              <a:t>Our</a:t>
            </a:r>
            <a:r>
              <a:rPr lang="en-US" baseline="0" dirty="0" smtClean="0"/>
              <a:t> partners identified a region of interest along the Northern coastal region of </a:t>
            </a:r>
            <a:r>
              <a:rPr lang="en-US" baseline="0" dirty="0" err="1" smtClean="0"/>
              <a:t>Cibao</a:t>
            </a:r>
            <a:r>
              <a:rPr lang="en-US" baseline="0" dirty="0" smtClean="0"/>
              <a:t>, which is outlined in red on this map. This coastal region has varying topography and is highly susceptible to landslides. It also houses various international tourist destinations that attract large populations and infrastructure development, which are at risk for damage from landslides. Our study period was from 2007-2019.</a:t>
            </a:r>
            <a:endParaRPr dirty="0"/>
          </a:p>
          <a:p>
            <a:pPr marL="0" lvl="0" indent="0" algn="l" rtl="0">
              <a:spcBef>
                <a:spcPts val="0"/>
              </a:spcBef>
              <a:spcAft>
                <a:spcPts val="0"/>
              </a:spcAft>
              <a:buNone/>
            </a:pPr>
            <a:r>
              <a:rPr lang="en-US" dirty="0"/>
              <a:t>_________________</a:t>
            </a:r>
            <a:endParaRPr dirty="0"/>
          </a:p>
          <a:p>
            <a:pPr marL="0" lvl="0" indent="0" algn="l" rtl="0">
              <a:spcBef>
                <a:spcPts val="0"/>
              </a:spcBef>
              <a:spcAft>
                <a:spcPts val="0"/>
              </a:spcAft>
              <a:buNone/>
            </a:pPr>
            <a:r>
              <a:rPr lang="en-US" dirty="0"/>
              <a:t>Reference Map (inset map, right): </a:t>
            </a:r>
            <a:r>
              <a:rPr lang="en-US" dirty="0" err="1"/>
              <a:t>Esri</a:t>
            </a:r>
            <a:r>
              <a:rPr lang="en-US" dirty="0"/>
              <a:t> ArcMap </a:t>
            </a:r>
            <a:r>
              <a:rPr lang="en-US" dirty="0" err="1"/>
              <a:t>basemap</a:t>
            </a:r>
            <a:endParaRPr dirty="0"/>
          </a:p>
          <a:p>
            <a:pPr marL="0" lvl="0" indent="0" algn="l" rtl="0">
              <a:spcBef>
                <a:spcPts val="0"/>
              </a:spcBef>
              <a:spcAft>
                <a:spcPts val="0"/>
              </a:spcAft>
              <a:buNone/>
            </a:pPr>
            <a:endParaRPr dirty="0"/>
          </a:p>
        </p:txBody>
      </p:sp>
      <p:sp>
        <p:nvSpPr>
          <p:cNvPr id="165" name="Google Shape;16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937023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entury Gothic"/>
              <a:buNone/>
            </a:pPr>
            <a:r>
              <a:rPr lang="en-US" sz="1200" dirty="0" smtClean="0">
                <a:latin typeface="Century Gothic"/>
                <a:ea typeface="Century Gothic"/>
                <a:cs typeface="Century Gothic"/>
                <a:sym typeface="Century Gothic"/>
              </a:rPr>
              <a:t>Our</a:t>
            </a:r>
            <a:r>
              <a:rPr lang="en-US" sz="1200" baseline="0" dirty="0" smtClean="0">
                <a:latin typeface="Century Gothic"/>
                <a:ea typeface="Century Gothic"/>
                <a:cs typeface="Century Gothic"/>
                <a:sym typeface="Century Gothic"/>
              </a:rPr>
              <a:t> project objectives were to </a:t>
            </a:r>
            <a:r>
              <a:rPr lang="en-US" sz="1200" b="1" dirty="0" smtClean="0">
                <a:latin typeface="Century Gothic"/>
                <a:ea typeface="Century Gothic"/>
                <a:cs typeface="Century Gothic"/>
                <a:sym typeface="Century Gothic"/>
              </a:rPr>
              <a:t>incorporate </a:t>
            </a:r>
            <a:r>
              <a:rPr lang="en-US" sz="1200" dirty="0">
                <a:latin typeface="Century Gothic"/>
                <a:ea typeface="Century Gothic"/>
                <a:cs typeface="Century Gothic"/>
                <a:sym typeface="Century Gothic"/>
              </a:rPr>
              <a:t>local</a:t>
            </a:r>
            <a:r>
              <a:rPr lang="en-US" sz="1200" b="1" dirty="0">
                <a:latin typeface="Century Gothic"/>
                <a:ea typeface="Century Gothic"/>
                <a:cs typeface="Century Gothic"/>
                <a:sym typeface="Century Gothic"/>
              </a:rPr>
              <a:t> </a:t>
            </a:r>
            <a:r>
              <a:rPr lang="en-US" sz="1200" dirty="0" smtClean="0">
                <a:latin typeface="Century Gothic"/>
                <a:ea typeface="Century Gothic"/>
                <a:cs typeface="Century Gothic"/>
                <a:sym typeface="Century Gothic"/>
              </a:rPr>
              <a:t>data for the Dominican</a:t>
            </a:r>
            <a:r>
              <a:rPr lang="en-US" sz="1200" baseline="0" dirty="0" smtClean="0">
                <a:latin typeface="Century Gothic"/>
                <a:ea typeface="Century Gothic"/>
                <a:cs typeface="Century Gothic"/>
                <a:sym typeface="Century Gothic"/>
              </a:rPr>
              <a:t> Republic</a:t>
            </a:r>
            <a:r>
              <a:rPr lang="en-US" sz="1200" dirty="0" smtClean="0">
                <a:latin typeface="Century Gothic"/>
                <a:ea typeface="Century Gothic"/>
                <a:cs typeface="Century Gothic"/>
                <a:sym typeface="Century Gothic"/>
              </a:rPr>
              <a:t> into a global landslide monitoring tool, known as LHASA, and customize it for the</a:t>
            </a:r>
            <a:r>
              <a:rPr lang="en-US" sz="1200" baseline="0" dirty="0" smtClean="0">
                <a:latin typeface="Century Gothic"/>
                <a:ea typeface="Century Gothic"/>
                <a:cs typeface="Century Gothic"/>
                <a:sym typeface="Century Gothic"/>
              </a:rPr>
              <a:t> country. </a:t>
            </a:r>
          </a:p>
          <a:p>
            <a:pPr marL="0" lvl="0" indent="0" algn="l" rtl="0">
              <a:spcBef>
                <a:spcPts val="0"/>
              </a:spcBef>
              <a:spcAft>
                <a:spcPts val="0"/>
              </a:spcAft>
              <a:buClr>
                <a:schemeClr val="dk1"/>
              </a:buClr>
              <a:buSzPts val="1200"/>
              <a:buFont typeface="Century Gothic"/>
              <a:buNone/>
            </a:pPr>
            <a:r>
              <a:rPr lang="en-US" sz="1200" dirty="0" smtClean="0">
                <a:latin typeface="Century Gothic"/>
                <a:ea typeface="Century Gothic"/>
                <a:cs typeface="Century Gothic"/>
                <a:sym typeface="Century Gothic"/>
              </a:rPr>
              <a:t>We also wanted </a:t>
            </a:r>
            <a:r>
              <a:rPr lang="en-US" sz="1200" dirty="0">
                <a:latin typeface="Century Gothic"/>
                <a:ea typeface="Century Gothic"/>
                <a:cs typeface="Century Gothic"/>
                <a:sym typeface="Century Gothic"/>
              </a:rPr>
              <a:t>to </a:t>
            </a:r>
            <a:r>
              <a:rPr lang="en-US" sz="1200" b="1" dirty="0">
                <a:latin typeface="Century Gothic"/>
                <a:ea typeface="Century Gothic"/>
                <a:cs typeface="Century Gothic"/>
                <a:sym typeface="Century Gothic"/>
              </a:rPr>
              <a:t>produce </a:t>
            </a:r>
            <a:r>
              <a:rPr lang="en-US" sz="1200" dirty="0">
                <a:latin typeface="Century Gothic"/>
                <a:ea typeface="Century Gothic"/>
                <a:cs typeface="Century Gothic"/>
                <a:sym typeface="Century Gothic"/>
              </a:rPr>
              <a:t>landslide susceptibility and exposure maps for regions of </a:t>
            </a:r>
            <a:r>
              <a:rPr lang="en-US" sz="1200" dirty="0" smtClean="0">
                <a:latin typeface="Century Gothic"/>
                <a:ea typeface="Century Gothic"/>
                <a:cs typeface="Century Gothic"/>
                <a:sym typeface="Century Gothic"/>
              </a:rPr>
              <a:t>interest</a:t>
            </a:r>
            <a:r>
              <a:rPr lang="en-US" sz="1200" baseline="0" dirty="0" smtClean="0">
                <a:latin typeface="Century Gothic"/>
                <a:ea typeface="Century Gothic"/>
                <a:cs typeface="Century Gothic"/>
                <a:sym typeface="Century Gothic"/>
              </a:rPr>
              <a:t> identified by </a:t>
            </a:r>
            <a:r>
              <a:rPr lang="en-US" sz="1200" dirty="0" smtClean="0">
                <a:latin typeface="Century Gothic"/>
                <a:ea typeface="Century Gothic"/>
                <a:cs typeface="Century Gothic"/>
                <a:sym typeface="Century Gothic"/>
              </a:rPr>
              <a:t>our </a:t>
            </a:r>
            <a:r>
              <a:rPr lang="en-US" sz="1200" dirty="0">
                <a:latin typeface="Century Gothic"/>
                <a:ea typeface="Century Gothic"/>
                <a:cs typeface="Century Gothic"/>
                <a:sym typeface="Century Gothic"/>
              </a:rPr>
              <a:t>partners. </a:t>
            </a:r>
            <a:endParaRPr lang="en-US" sz="1200" dirty="0" smtClean="0">
              <a:latin typeface="Century Gothic"/>
              <a:ea typeface="Century Gothic"/>
              <a:cs typeface="Century Gothic"/>
              <a:sym typeface="Century Gothic"/>
            </a:endParaRPr>
          </a:p>
          <a:p>
            <a:pPr marL="0" lvl="0" indent="0" algn="l" rtl="0">
              <a:spcBef>
                <a:spcPts val="0"/>
              </a:spcBef>
              <a:spcAft>
                <a:spcPts val="0"/>
              </a:spcAft>
              <a:buClr>
                <a:schemeClr val="dk1"/>
              </a:buClr>
              <a:buSzPts val="1200"/>
              <a:buFont typeface="Century Gothic"/>
              <a:buNone/>
            </a:pPr>
            <a:r>
              <a:rPr lang="en-US" sz="1200" dirty="0" smtClean="0">
                <a:latin typeface="Century Gothic"/>
                <a:ea typeface="Century Gothic"/>
                <a:cs typeface="Century Gothic"/>
                <a:sym typeface="Century Gothic"/>
              </a:rPr>
              <a:t>Lastly</a:t>
            </a:r>
            <a:r>
              <a:rPr lang="en-US" sz="1200" dirty="0">
                <a:latin typeface="Century Gothic"/>
                <a:ea typeface="Century Gothic"/>
                <a:cs typeface="Century Gothic"/>
                <a:sym typeface="Century Gothic"/>
              </a:rPr>
              <a:t>, we </a:t>
            </a:r>
            <a:r>
              <a:rPr lang="en-US" sz="1200" dirty="0" smtClean="0">
                <a:latin typeface="Century Gothic"/>
                <a:ea typeface="Century Gothic"/>
                <a:cs typeface="Century Gothic"/>
                <a:sym typeface="Century Gothic"/>
              </a:rPr>
              <a:t>strived </a:t>
            </a:r>
            <a:r>
              <a:rPr lang="en-US" sz="1200" dirty="0">
                <a:latin typeface="Century Gothic"/>
                <a:ea typeface="Century Gothic"/>
                <a:cs typeface="Century Gothic"/>
                <a:sym typeface="Century Gothic"/>
              </a:rPr>
              <a:t>to </a:t>
            </a:r>
            <a:r>
              <a:rPr lang="en-US" sz="1200" b="1" dirty="0">
                <a:latin typeface="Century Gothic"/>
                <a:ea typeface="Century Gothic"/>
                <a:cs typeface="Century Gothic"/>
                <a:sym typeface="Century Gothic"/>
              </a:rPr>
              <a:t>increase </a:t>
            </a:r>
            <a:r>
              <a:rPr lang="en-US" sz="1200" dirty="0">
                <a:latin typeface="Century Gothic"/>
                <a:ea typeface="Century Gothic"/>
                <a:cs typeface="Century Gothic"/>
                <a:sym typeface="Century Gothic"/>
              </a:rPr>
              <a:t>partner knowledge and </a:t>
            </a:r>
            <a:r>
              <a:rPr lang="en-US" sz="1200" dirty="0" smtClean="0">
                <a:latin typeface="Century Gothic"/>
                <a:ea typeface="Century Gothic"/>
                <a:cs typeface="Century Gothic"/>
                <a:sym typeface="Century Gothic"/>
              </a:rPr>
              <a:t>skills so they may independently implementing and operate LHASA for </a:t>
            </a:r>
            <a:r>
              <a:rPr lang="en-US" sz="1200" dirty="0">
                <a:latin typeface="Century Gothic"/>
                <a:ea typeface="Century Gothic"/>
                <a:cs typeface="Century Gothic"/>
                <a:sym typeface="Century Gothic"/>
              </a:rPr>
              <a:t>improved landslide monitoring.</a:t>
            </a:r>
            <a:endParaRPr sz="1200" dirty="0"/>
          </a:p>
          <a:p>
            <a:pPr marL="0" lvl="0" indent="0" algn="l" rtl="0">
              <a:spcBef>
                <a:spcPts val="1000"/>
              </a:spcBef>
              <a:spcAft>
                <a:spcPts val="0"/>
              </a:spcAft>
              <a:buClr>
                <a:schemeClr val="dk1"/>
              </a:buClr>
              <a:buSzPts val="1200"/>
              <a:buFont typeface="Calibri"/>
              <a:buNone/>
            </a:pPr>
            <a:r>
              <a:rPr lang="en-US" dirty="0" smtClean="0"/>
              <a:t>______________________________________</a:t>
            </a:r>
            <a:endParaRPr b="1" dirty="0"/>
          </a:p>
          <a:p>
            <a:pPr marL="0" lvl="0" indent="0" algn="l" rtl="0">
              <a:lnSpc>
                <a:spcPct val="115000"/>
              </a:lnSpc>
              <a:spcBef>
                <a:spcPts val="0"/>
              </a:spcBef>
              <a:spcAft>
                <a:spcPts val="0"/>
              </a:spcAft>
              <a:buClr>
                <a:schemeClr val="dk1"/>
              </a:buClr>
              <a:buSzPts val="1200"/>
              <a:buFont typeface="Calibri"/>
              <a:buNone/>
            </a:pPr>
            <a:r>
              <a:rPr lang="en-US" b="1" dirty="0"/>
              <a:t>(</a:t>
            </a:r>
            <a:r>
              <a:rPr lang="en-US" b="1" dirty="0" err="1"/>
              <a:t>Flaticon</a:t>
            </a:r>
            <a:r>
              <a:rPr lang="en-US" b="1" dirty="0"/>
              <a:t> Basic License) </a:t>
            </a:r>
            <a:r>
              <a:rPr lang="en-US" dirty="0"/>
              <a:t>“Map perspective with a placeholder on it” Image </a:t>
            </a:r>
            <a:r>
              <a:rPr lang="en-US" dirty="0" err="1"/>
              <a:t>Flaticon</a:t>
            </a:r>
            <a:r>
              <a:rPr lang="en-US" dirty="0"/>
              <a:t>. Designed by </a:t>
            </a:r>
            <a:r>
              <a:rPr lang="en-US" dirty="0" err="1"/>
              <a:t>SimpleIcon</a:t>
            </a:r>
            <a:r>
              <a:rPr lang="en-US" dirty="0"/>
              <a:t> from www.flaticon.com.  </a:t>
            </a:r>
            <a:endParaRPr dirty="0"/>
          </a:p>
          <a:p>
            <a:pPr marL="0" lvl="0" indent="0" algn="l" rtl="0">
              <a:lnSpc>
                <a:spcPct val="115000"/>
              </a:lnSpc>
              <a:spcBef>
                <a:spcPts val="0"/>
              </a:spcBef>
              <a:spcAft>
                <a:spcPts val="0"/>
              </a:spcAft>
              <a:buClr>
                <a:schemeClr val="hlink"/>
              </a:buClr>
              <a:buSzPts val="1200"/>
              <a:buFont typeface="Arial"/>
              <a:buNone/>
            </a:pPr>
            <a:r>
              <a:rPr lang="en-US" sz="1200" u="sng" dirty="0">
                <a:solidFill>
                  <a:schemeClr val="hlink"/>
                </a:solidFill>
                <a:latin typeface="Arial"/>
                <a:ea typeface="Arial"/>
                <a:cs typeface="Arial"/>
                <a:sym typeface="Arial"/>
                <a:hlinkClick r:id="rId3"/>
              </a:rPr>
              <a:t>https://www.flaticon.com/free-icon/map-perspective-with-a-placeholder-on-it_34230#term=local&amp;page=1&amp;position=14</a:t>
            </a:r>
            <a:endParaRPr dirty="0"/>
          </a:p>
          <a:p>
            <a:pPr marL="0" lvl="0" indent="0" algn="l" rtl="0">
              <a:lnSpc>
                <a:spcPct val="115000"/>
              </a:lnSpc>
              <a:spcBef>
                <a:spcPts val="0"/>
              </a:spcBef>
              <a:spcAft>
                <a:spcPts val="0"/>
              </a:spcAft>
              <a:buClr>
                <a:schemeClr val="dk1"/>
              </a:buClr>
              <a:buSzPts val="1200"/>
              <a:buFont typeface="Calibri"/>
              <a:buNone/>
            </a:pPr>
            <a:r>
              <a:rPr lang="en-US" b="1" dirty="0"/>
              <a:t>(</a:t>
            </a:r>
            <a:r>
              <a:rPr lang="en-US" b="1" dirty="0" err="1"/>
              <a:t>Flaticon</a:t>
            </a:r>
            <a:r>
              <a:rPr lang="en-US" b="1" dirty="0"/>
              <a:t> Basic License) </a:t>
            </a:r>
            <a:r>
              <a:rPr lang="en-US" dirty="0"/>
              <a:t>“Handshake” Image </a:t>
            </a:r>
            <a:r>
              <a:rPr lang="en-US" dirty="0" err="1"/>
              <a:t>Flaticon</a:t>
            </a:r>
            <a:r>
              <a:rPr lang="en-US" dirty="0"/>
              <a:t>. Designed by </a:t>
            </a:r>
            <a:r>
              <a:rPr lang="en-US" dirty="0" err="1"/>
              <a:t>Freepik</a:t>
            </a:r>
            <a:r>
              <a:rPr lang="en-US" dirty="0"/>
              <a:t> from www.flaticon.com.  </a:t>
            </a:r>
            <a:endParaRPr dirty="0"/>
          </a:p>
          <a:p>
            <a:pPr marL="0" lvl="0" indent="0" algn="l" rtl="0">
              <a:lnSpc>
                <a:spcPct val="115000"/>
              </a:lnSpc>
              <a:spcBef>
                <a:spcPts val="0"/>
              </a:spcBef>
              <a:spcAft>
                <a:spcPts val="0"/>
              </a:spcAft>
              <a:buClr>
                <a:schemeClr val="dk1"/>
              </a:buClr>
              <a:buSzPts val="1100"/>
              <a:buFont typeface="Arial"/>
              <a:buNone/>
            </a:pPr>
            <a:r>
              <a:rPr lang="en-US" sz="1200" u="sng" dirty="0">
                <a:solidFill>
                  <a:schemeClr val="hlink"/>
                </a:solidFill>
                <a:latin typeface="Arial"/>
                <a:ea typeface="Arial"/>
                <a:cs typeface="Arial"/>
                <a:sym typeface="Arial"/>
                <a:hlinkClick r:id="rId4"/>
              </a:rPr>
              <a:t>https://www.flaticon.com/free-icon/handshake_281428#term=handshake&amp;page=1&amp;position=12</a:t>
            </a:r>
            <a:endParaRPr dirty="0"/>
          </a:p>
          <a:p>
            <a:pPr marL="0" lvl="0" indent="0" algn="l" rtl="0">
              <a:spcBef>
                <a:spcPts val="0"/>
              </a:spcBef>
              <a:spcAft>
                <a:spcPts val="0"/>
              </a:spcAft>
              <a:buNone/>
            </a:pPr>
            <a:endParaRPr dirty="0"/>
          </a:p>
        </p:txBody>
      </p:sp>
      <p:sp>
        <p:nvSpPr>
          <p:cNvPr id="185" name="Google Shape;18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16792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For our project, we </a:t>
            </a:r>
            <a:r>
              <a:rPr lang="en-US" dirty="0" smtClean="0"/>
              <a:t>used data from two </a:t>
            </a:r>
            <a:r>
              <a:rPr lang="en-US" dirty="0"/>
              <a:t>NASA Earth </a:t>
            </a:r>
            <a:r>
              <a:rPr lang="en-US" dirty="0" smtClean="0"/>
              <a:t>Observations: </a:t>
            </a:r>
          </a:p>
          <a:p>
            <a:pPr marL="0" marR="0" lvl="0" indent="0" algn="l" rtl="0">
              <a:lnSpc>
                <a:spcPct val="100000"/>
              </a:lnSpc>
              <a:spcBef>
                <a:spcPts val="0"/>
              </a:spcBef>
              <a:spcAft>
                <a:spcPts val="0"/>
              </a:spcAft>
              <a:buClr>
                <a:schemeClr val="dk1"/>
              </a:buClr>
              <a:buSzPts val="1200"/>
              <a:buFont typeface="Calibri"/>
              <a:buNone/>
            </a:pPr>
            <a:r>
              <a:rPr lang="en-US" dirty="0" smtClean="0"/>
              <a:t>Elevation data </a:t>
            </a:r>
            <a:r>
              <a:rPr lang="en-US" dirty="0"/>
              <a:t>from </a:t>
            </a:r>
            <a:r>
              <a:rPr lang="en-US" dirty="0" smtClean="0"/>
              <a:t>the</a:t>
            </a:r>
            <a:r>
              <a:rPr lang="en-US" baseline="0" dirty="0" smtClean="0"/>
              <a:t> Shuttle Radar Topography Mission</a:t>
            </a:r>
            <a:r>
              <a:rPr lang="en-US" dirty="0" smtClean="0"/>
              <a:t>,</a:t>
            </a:r>
            <a:r>
              <a:rPr lang="en-US" baseline="0" dirty="0" smtClean="0"/>
              <a:t> </a:t>
            </a:r>
            <a:r>
              <a:rPr lang="en-US" dirty="0" smtClean="0"/>
              <a:t>and </a:t>
            </a:r>
            <a:r>
              <a:rPr lang="en-US" dirty="0"/>
              <a:t>rainfall estimates from </a:t>
            </a:r>
            <a:r>
              <a:rPr lang="en-US" dirty="0" smtClean="0"/>
              <a:t>GPM, the </a:t>
            </a:r>
            <a:r>
              <a:rPr lang="en-US" dirty="0"/>
              <a:t>Global Precipitation Measurement </a:t>
            </a:r>
            <a:r>
              <a:rPr lang="en-US" dirty="0" smtClean="0"/>
              <a:t>Mission,</a:t>
            </a:r>
            <a:r>
              <a:rPr lang="en-US" baseline="0" dirty="0" smtClean="0"/>
              <a:t> using the new IMERG sensor.</a:t>
            </a:r>
            <a:endParaRPr dirty="0"/>
          </a:p>
          <a:p>
            <a:pPr marL="0" lvl="0" indent="0" algn="l" rtl="0">
              <a:spcBef>
                <a:spcPts val="0"/>
              </a:spcBef>
              <a:spcAft>
                <a:spcPts val="0"/>
              </a:spcAft>
              <a:buNone/>
            </a:pPr>
            <a:endParaRPr dirty="0"/>
          </a:p>
          <a:p>
            <a:pPr marL="0" lvl="0" indent="0" algn="l" rtl="0">
              <a:spcBef>
                <a:spcPts val="1000"/>
              </a:spcBef>
              <a:spcAft>
                <a:spcPts val="0"/>
              </a:spcAft>
              <a:buClr>
                <a:schemeClr val="dk1"/>
              </a:buClr>
              <a:buSzPts val="1200"/>
              <a:buFont typeface="Calibri"/>
              <a:buNone/>
            </a:pPr>
            <a:r>
              <a:rPr lang="en-US" dirty="0"/>
              <a:t>______________________________________</a:t>
            </a:r>
            <a:endParaRPr dirty="0"/>
          </a:p>
          <a:p>
            <a:pPr marL="0" lvl="0" indent="0" algn="l" rtl="0">
              <a:lnSpc>
                <a:spcPct val="115000"/>
              </a:lnSpc>
              <a:spcBef>
                <a:spcPts val="0"/>
              </a:spcBef>
              <a:spcAft>
                <a:spcPts val="0"/>
              </a:spcAft>
              <a:buClr>
                <a:schemeClr val="dk1"/>
              </a:buClr>
              <a:buSzPts val="1100"/>
              <a:buFont typeface="Arial"/>
              <a:buNone/>
            </a:pPr>
            <a:r>
              <a:rPr lang="en-US" b="1" dirty="0"/>
              <a:t>Image Source 1 </a:t>
            </a:r>
            <a:r>
              <a:rPr lang="en-US" dirty="0" smtClean="0"/>
              <a:t>SRTM: NASA</a:t>
            </a:r>
          </a:p>
          <a:p>
            <a:pPr marL="0" lvl="0" indent="0" algn="l" rtl="0">
              <a:lnSpc>
                <a:spcPct val="115000"/>
              </a:lnSpc>
              <a:spcBef>
                <a:spcPts val="0"/>
              </a:spcBef>
              <a:spcAft>
                <a:spcPts val="0"/>
              </a:spcAft>
              <a:buClr>
                <a:schemeClr val="dk1"/>
              </a:buClr>
              <a:buSzPts val="1100"/>
              <a:buFont typeface="Arial"/>
              <a:buNone/>
            </a:pPr>
            <a:r>
              <a:rPr lang="en-US" b="1" dirty="0" smtClean="0"/>
              <a:t>Image Source</a:t>
            </a:r>
            <a:r>
              <a:rPr lang="en-US" b="1" baseline="0" dirty="0" smtClean="0"/>
              <a:t> 2 </a:t>
            </a:r>
            <a:r>
              <a:rPr lang="en-US" b="0" baseline="0" dirty="0" smtClean="0"/>
              <a:t>Screenshot  of </a:t>
            </a:r>
            <a:r>
              <a:rPr lang="en-US" baseline="0" dirty="0" smtClean="0"/>
              <a:t>Elevation raster data from SRTM in ArcMap </a:t>
            </a:r>
            <a:endParaRPr dirty="0"/>
          </a:p>
          <a:p>
            <a:pPr marL="0" lvl="0" indent="0" algn="l" rtl="0">
              <a:lnSpc>
                <a:spcPct val="115000"/>
              </a:lnSpc>
              <a:spcBef>
                <a:spcPts val="0"/>
              </a:spcBef>
              <a:spcAft>
                <a:spcPts val="0"/>
              </a:spcAft>
              <a:buClr>
                <a:schemeClr val="dk1"/>
              </a:buClr>
              <a:buSzPts val="1100"/>
              <a:buFont typeface="Arial"/>
              <a:buNone/>
            </a:pPr>
            <a:r>
              <a:rPr lang="en-US" b="1" dirty="0"/>
              <a:t>Image Source </a:t>
            </a:r>
            <a:r>
              <a:rPr lang="en-US" b="1" dirty="0" smtClean="0"/>
              <a:t>3 </a:t>
            </a:r>
            <a:r>
              <a:rPr lang="en-US" dirty="0" smtClean="0"/>
              <a:t>GPM: NASA</a:t>
            </a:r>
          </a:p>
          <a:p>
            <a:pPr marL="0" lvl="0" indent="0" algn="l" rtl="0">
              <a:lnSpc>
                <a:spcPct val="115000"/>
              </a:lnSpc>
              <a:spcBef>
                <a:spcPts val="0"/>
              </a:spcBef>
              <a:spcAft>
                <a:spcPts val="0"/>
              </a:spcAft>
              <a:buClr>
                <a:schemeClr val="dk1"/>
              </a:buClr>
              <a:buSzPts val="1100"/>
              <a:buFont typeface="Arial"/>
              <a:buNone/>
            </a:pPr>
            <a:r>
              <a:rPr lang="en-US" b="1" dirty="0" smtClean="0"/>
              <a:t>Image Source 4 </a:t>
            </a:r>
            <a:r>
              <a:rPr lang="en-US" dirty="0" smtClean="0"/>
              <a:t>Screenshot of precipitation estimate</a:t>
            </a:r>
            <a:r>
              <a:rPr lang="en-US" baseline="0" dirty="0" smtClean="0"/>
              <a:t> </a:t>
            </a:r>
            <a:r>
              <a:rPr lang="en-US" dirty="0" smtClean="0"/>
              <a:t>raster data from</a:t>
            </a:r>
            <a:r>
              <a:rPr lang="en-US" baseline="0" dirty="0" smtClean="0"/>
              <a:t> GPM IMERG</a:t>
            </a:r>
            <a:endParaRPr dirty="0"/>
          </a:p>
        </p:txBody>
      </p:sp>
      <p:sp>
        <p:nvSpPr>
          <p:cNvPr id="195" name="Google Shape;19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593445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entury Gothic"/>
              <a:buNone/>
            </a:pPr>
            <a:r>
              <a:rPr lang="en-US" dirty="0">
                <a:latin typeface="Century Gothic"/>
                <a:ea typeface="Century Gothic"/>
                <a:cs typeface="Century Gothic"/>
                <a:sym typeface="Century Gothic"/>
              </a:rPr>
              <a:t>Here is an overview of the steps we used to carry out our analysis. We will discuss each component in more detail later in the presentation. </a:t>
            </a:r>
            <a:endParaRPr lang="en-US" dirty="0" smtClean="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200"/>
              <a:buFont typeface="Century Gothic"/>
              <a:buNone/>
            </a:pPr>
            <a:endParaRPr dirty="0"/>
          </a:p>
          <a:p>
            <a:pPr marL="0" lvl="0" indent="0" algn="l" rtl="0">
              <a:lnSpc>
                <a:spcPct val="100000"/>
              </a:lnSpc>
              <a:spcBef>
                <a:spcPts val="0"/>
              </a:spcBef>
              <a:spcAft>
                <a:spcPts val="0"/>
              </a:spcAft>
              <a:buClr>
                <a:schemeClr val="dk1"/>
              </a:buClr>
              <a:buSzPts val="1200"/>
              <a:buFont typeface="Calibri"/>
              <a:buNone/>
            </a:pPr>
            <a:r>
              <a:rPr lang="en-US" dirty="0" smtClean="0">
                <a:latin typeface="Century Gothic"/>
                <a:ea typeface="Century Gothic"/>
                <a:cs typeface="Century Gothic"/>
                <a:sym typeface="Century Gothic"/>
              </a:rPr>
              <a:t>Susceptibility</a:t>
            </a:r>
            <a:r>
              <a:rPr lang="en-US" baseline="0" dirty="0" smtClean="0">
                <a:latin typeface="Century Gothic"/>
                <a:ea typeface="Century Gothic"/>
                <a:cs typeface="Century Gothic"/>
                <a:sym typeface="Century Gothic"/>
              </a:rPr>
              <a:t> factors, which included a landslide inventory we created, were combined with a Fuzzy Overlay Model to create susceptibility maps for the Dominican Republic. This susceptibility map was combined with </a:t>
            </a:r>
            <a:r>
              <a:rPr lang="en-US" baseline="0" dirty="0" err="1" smtClean="0">
                <a:latin typeface="Century Gothic"/>
                <a:ea typeface="Century Gothic"/>
                <a:cs typeface="Century Gothic"/>
                <a:sym typeface="Century Gothic"/>
              </a:rPr>
              <a:t>LandScan</a:t>
            </a:r>
            <a:r>
              <a:rPr lang="en-US" baseline="0" dirty="0" smtClean="0">
                <a:latin typeface="Century Gothic"/>
                <a:ea typeface="Century Gothic"/>
                <a:cs typeface="Century Gothic"/>
                <a:sym typeface="Century Gothic"/>
              </a:rPr>
              <a:t> population data and locations of vital infrastructure – such as hospitals, schools, and roads. We also combined the Landslide Susceptibility map with GPM IMERG Rainfall data to create region-specific LHASA outputs for the Dominican Republic.</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CHANGE METHODOLOGY FLOWCHART.</a:t>
            </a:r>
            <a:endParaRPr dirty="0"/>
          </a:p>
        </p:txBody>
      </p:sp>
      <p:sp>
        <p:nvSpPr>
          <p:cNvPr id="207" name="Google Shape;20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05125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entury Gothic"/>
              <a:buNone/>
            </a:pPr>
            <a:r>
              <a:rPr lang="en-US" dirty="0">
                <a:latin typeface="Century Gothic"/>
                <a:ea typeface="Century Gothic"/>
                <a:cs typeface="Century Gothic"/>
                <a:sym typeface="Century Gothic"/>
              </a:rPr>
              <a:t>Here is an overview of the steps we used to carry out our analysis. We will discuss each component in more detail later in the presentation. </a:t>
            </a:r>
            <a:endParaRPr lang="en-US" dirty="0" smtClean="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200"/>
              <a:buFont typeface="Century Gothic"/>
              <a:buNone/>
            </a:pPr>
            <a:endParaRPr dirty="0"/>
          </a:p>
          <a:p>
            <a:pPr marL="0" lvl="0" indent="0" algn="l" rtl="0">
              <a:lnSpc>
                <a:spcPct val="100000"/>
              </a:lnSpc>
              <a:spcBef>
                <a:spcPts val="0"/>
              </a:spcBef>
              <a:spcAft>
                <a:spcPts val="0"/>
              </a:spcAft>
              <a:buClr>
                <a:schemeClr val="dk1"/>
              </a:buClr>
              <a:buSzPts val="1200"/>
              <a:buFont typeface="Calibri"/>
              <a:buNone/>
            </a:pPr>
            <a:r>
              <a:rPr lang="en-US" dirty="0" smtClean="0">
                <a:latin typeface="Century Gothic"/>
                <a:ea typeface="Century Gothic"/>
                <a:cs typeface="Century Gothic"/>
                <a:sym typeface="Century Gothic"/>
              </a:rPr>
              <a:t>Susceptibility</a:t>
            </a:r>
            <a:r>
              <a:rPr lang="en-US" baseline="0" dirty="0" smtClean="0">
                <a:latin typeface="Century Gothic"/>
                <a:ea typeface="Century Gothic"/>
                <a:cs typeface="Century Gothic"/>
                <a:sym typeface="Century Gothic"/>
              </a:rPr>
              <a:t> factors, which included a landslide inventory we created, were combined with a Fuzzy Overlay Model to create susceptibility maps for the Dominican Republic. This susceptibility map was combined with </a:t>
            </a:r>
            <a:r>
              <a:rPr lang="en-US" baseline="0" dirty="0" err="1" smtClean="0">
                <a:latin typeface="Century Gothic"/>
                <a:ea typeface="Century Gothic"/>
                <a:cs typeface="Century Gothic"/>
                <a:sym typeface="Century Gothic"/>
              </a:rPr>
              <a:t>LandScan</a:t>
            </a:r>
            <a:r>
              <a:rPr lang="en-US" baseline="0" dirty="0" smtClean="0">
                <a:latin typeface="Century Gothic"/>
                <a:ea typeface="Century Gothic"/>
                <a:cs typeface="Century Gothic"/>
                <a:sym typeface="Century Gothic"/>
              </a:rPr>
              <a:t> population data and locations of vital infrastructure – such as hospitals, schools, and roads. We also combined the Landslide Susceptibility map with GPM IMERG Rainfall data to create region-specific LHASA outputs for the Dominican Republic.</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CHANGE METHODOLOGY FLOWCHART.</a:t>
            </a:r>
            <a:endParaRPr dirty="0"/>
          </a:p>
        </p:txBody>
      </p:sp>
      <p:sp>
        <p:nvSpPr>
          <p:cNvPr id="207" name="Google Shape;20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8052777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21"/>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21"/>
          <p:cNvSpPr txBox="1"/>
          <p:nvPr/>
        </p:nvSpPr>
        <p:spPr>
          <a:xfrm>
            <a:off x="7728156" y="506412"/>
            <a:ext cx="2406444"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88"/>
        <p:cNvGrpSpPr/>
        <p:nvPr/>
      </p:nvGrpSpPr>
      <p:grpSpPr>
        <a:xfrm>
          <a:off x="0" y="0"/>
          <a:ext cx="0" cy="0"/>
          <a:chOff x="0" y="0"/>
          <a:chExt cx="0" cy="0"/>
        </a:xfrm>
      </p:grpSpPr>
      <p:sp>
        <p:nvSpPr>
          <p:cNvPr id="89" name="Google Shape;89;p31"/>
          <p:cNvSpPr/>
          <p:nvPr/>
        </p:nvSpPr>
        <p:spPr>
          <a:xfrm flipH="1">
            <a:off x="-4" y="428625"/>
            <a:ext cx="12192003" cy="628650"/>
          </a:xfrm>
          <a:prstGeom prst="rect">
            <a:avLst/>
          </a:prstGeom>
          <a:solidFill>
            <a:srgbClr val="3F4268"/>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0" name="Google Shape;90;p31"/>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a:solidFill>
                <a:schemeClr val="lt1"/>
              </a:solidFill>
              <a:latin typeface="Century Gothic"/>
              <a:ea typeface="Century Gothic"/>
              <a:cs typeface="Century Gothic"/>
              <a:sym typeface="Century Gothic"/>
            </a:endParaRPr>
          </a:p>
        </p:txBody>
      </p:sp>
      <p:sp>
        <p:nvSpPr>
          <p:cNvPr id="91" name="Google Shape;91;p31"/>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1"/>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31"/>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95"/>
        <p:cNvGrpSpPr/>
        <p:nvPr/>
      </p:nvGrpSpPr>
      <p:grpSpPr>
        <a:xfrm>
          <a:off x="0" y="0"/>
          <a:ext cx="0" cy="0"/>
          <a:chOff x="0" y="0"/>
          <a:chExt cx="0" cy="0"/>
        </a:xfrm>
      </p:grpSpPr>
      <p:sp>
        <p:nvSpPr>
          <p:cNvPr id="96" name="Google Shape;96;p32"/>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32"/>
          <p:cNvSpPr/>
          <p:nvPr/>
        </p:nvSpPr>
        <p:spPr>
          <a:xfrm>
            <a:off x="9465270" y="5257798"/>
            <a:ext cx="1839440" cy="1600202"/>
          </a:xfrm>
          <a:prstGeom prst="hexagon">
            <a:avLst>
              <a:gd name="adj" fmla="val 28832"/>
              <a:gd name="vf" fmla="val 115470"/>
            </a:avLst>
          </a:prstGeom>
          <a:solidFill>
            <a:srgbClr val="3F4268">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8" name="Google Shape;98;p32"/>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F4268">
              <a:alpha val="8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9" name="Google Shape;99;p32"/>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00" name="Google Shape;100;p32"/>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32"/>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32"/>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3F426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4038630028"/>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197531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3F4268"/>
                </a:solidFill>
              </a:defRPr>
            </a:lvl1pPr>
          </a:lstStyle>
          <a:p>
            <a:r>
              <a:rPr lang="en-US" dirty="0"/>
              <a:t>CLICK TO EDIT MASTER TITLE STYLE</a:t>
            </a:r>
          </a:p>
        </p:txBody>
      </p:sp>
    </p:spTree>
    <p:extLst>
      <p:ext uri="{BB962C8B-B14F-4D97-AF65-F5344CB8AC3E}">
        <p14:creationId xmlns:p14="http://schemas.microsoft.com/office/powerpoint/2010/main" val="836697034"/>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3F4268"/>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76200"/>
            <a:ext cx="2112264" cy="426040"/>
          </a:xfrm>
          <a:prstGeom prst="rect">
            <a:avLst/>
          </a:prstGeom>
        </p:spPr>
      </p:pic>
    </p:spTree>
    <p:extLst>
      <p:ext uri="{BB962C8B-B14F-4D97-AF65-F5344CB8AC3E}">
        <p14:creationId xmlns:p14="http://schemas.microsoft.com/office/powerpoint/2010/main" val="1106184802"/>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p15:clr>
            <a:srgbClr val="FBAE40"/>
          </p15:clr>
        </p15:guide>
        <p15:guide id="6" orient="horz" pos="768">
          <p15:clr>
            <a:srgbClr val="FBAE40"/>
          </p15:clr>
        </p15:guide>
        <p15:guide id="7" orient="horz" pos="504">
          <p15:clr>
            <a:srgbClr val="FBAE40"/>
          </p15:clr>
        </p15:guide>
        <p15:guide id="9" orient="horz" pos="3840">
          <p15:clr>
            <a:srgbClr val="FBAE40"/>
          </p15:clr>
        </p15:guide>
        <p15:guide id="10" pos="792">
          <p15:clr>
            <a:srgbClr val="FBAE40"/>
          </p15:clr>
        </p15:guide>
        <p15:guide id="11" pos="3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3F426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93551383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3F426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3F42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F426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F426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3F4268"/>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01392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32">
          <p15:clr>
            <a:srgbClr val="FBAE40"/>
          </p15:clr>
        </p15:guide>
        <p15:guide id="9" orient="horz" pos="4080">
          <p15:clr>
            <a:srgbClr val="FBAE40"/>
          </p15:clr>
        </p15:guide>
        <p15:guide id="10" pos="79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3F4268"/>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622404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3F4268">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3F426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3F426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3F4268"/>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83433648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p15:clr>
            <a:srgbClr val="FBAE40"/>
          </p15:clr>
        </p15:guide>
        <p15:guide id="6" orient="horz" pos="600">
          <p15:clr>
            <a:srgbClr val="FBAE40"/>
          </p15:clr>
        </p15:guide>
        <p15:guide id="7" orient="horz" pos="480">
          <p15:clr>
            <a:srgbClr val="FBAE40"/>
          </p15:clr>
        </p15:guide>
        <p15:guide id="9" orient="horz" pos="4080">
          <p15:clr>
            <a:srgbClr val="FBAE40"/>
          </p15:clr>
        </p15:guide>
        <p15:guide id="10" pos="7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18"/>
        <p:cNvGrpSpPr/>
        <p:nvPr/>
      </p:nvGrpSpPr>
      <p:grpSpPr>
        <a:xfrm>
          <a:off x="0" y="0"/>
          <a:ext cx="0" cy="0"/>
          <a:chOff x="0" y="0"/>
          <a:chExt cx="0" cy="0"/>
        </a:xfrm>
      </p:grpSpPr>
      <p:sp>
        <p:nvSpPr>
          <p:cNvPr id="19" name="Google Shape;19;p22"/>
          <p:cNvSpPr/>
          <p:nvPr/>
        </p:nvSpPr>
        <p:spPr>
          <a:xfrm>
            <a:off x="0" y="6591300"/>
            <a:ext cx="12192000" cy="266700"/>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0" name="Google Shape;20;p22"/>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1" name="Google Shape;21;p22"/>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2"/>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2"/>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3F4268"/>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2935390110"/>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p15:clr>
            <a:srgbClr val="FBAE40"/>
          </p15:clr>
        </p15:guide>
        <p15:guide id="6" orient="horz" pos="960">
          <p15:clr>
            <a:srgbClr val="FBAE40"/>
          </p15:clr>
        </p15:guide>
        <p15:guide id="7" orient="horz" pos="504">
          <p15:clr>
            <a:srgbClr val="FBAE40"/>
          </p15:clr>
        </p15:guide>
        <p15:guide id="9" orient="horz" pos="40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3F426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2402688"/>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p15:clr>
            <a:srgbClr val="FBAE40"/>
          </p15:clr>
        </p15:guide>
        <p15:guide id="6" orient="horz" pos="864">
          <p15:clr>
            <a:srgbClr val="FBAE40"/>
          </p15:clr>
        </p15:guide>
        <p15:guide id="7" orient="horz" pos="60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3F4268"/>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5185712"/>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3F4268"/>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3F42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F426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3064233"/>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3F4268"/>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2841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552">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24"/>
        <p:cNvGrpSpPr/>
        <p:nvPr/>
      </p:nvGrpSpPr>
      <p:grpSpPr>
        <a:xfrm>
          <a:off x="0" y="0"/>
          <a:ext cx="0" cy="0"/>
          <a:chOff x="0" y="0"/>
          <a:chExt cx="0" cy="0"/>
        </a:xfrm>
      </p:grpSpPr>
      <p:sp>
        <p:nvSpPr>
          <p:cNvPr id="25" name="Google Shape;25;p23"/>
          <p:cNvSpPr/>
          <p:nvPr/>
        </p:nvSpPr>
        <p:spPr>
          <a:xfrm>
            <a:off x="0" y="6172200"/>
            <a:ext cx="12192000" cy="685800"/>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6" name="Google Shape;26;p23"/>
          <p:cNvSpPr/>
          <p:nvPr/>
        </p:nvSpPr>
        <p:spPr>
          <a:xfrm>
            <a:off x="0" y="1186372"/>
            <a:ext cx="11696700" cy="114553"/>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B9BD5"/>
              </a:solidFill>
              <a:latin typeface="Century Gothic"/>
              <a:ea typeface="Century Gothic"/>
              <a:cs typeface="Century Gothic"/>
              <a:sym typeface="Century Gothic"/>
            </a:endParaRPr>
          </a:p>
        </p:txBody>
      </p:sp>
      <p:sp>
        <p:nvSpPr>
          <p:cNvPr id="27" name="Google Shape;27;p23"/>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12"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8" name="Google Shape;28;p23"/>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3"/>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3"/>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33"/>
        <p:cNvGrpSpPr/>
        <p:nvPr/>
      </p:nvGrpSpPr>
      <p:grpSpPr>
        <a:xfrm>
          <a:off x="0" y="0"/>
          <a:ext cx="0" cy="0"/>
          <a:chOff x="0" y="0"/>
          <a:chExt cx="0" cy="0"/>
        </a:xfrm>
      </p:grpSpPr>
      <p:sp>
        <p:nvSpPr>
          <p:cNvPr id="34" name="Google Shape;34;p24"/>
          <p:cNvSpPr/>
          <p:nvPr/>
        </p:nvSpPr>
        <p:spPr>
          <a:xfrm flipH="1">
            <a:off x="-4" y="0"/>
            <a:ext cx="12192003" cy="190500"/>
          </a:xfrm>
          <a:prstGeom prst="rect">
            <a:avLst/>
          </a:prstGeom>
          <a:blipFill rotWithShape="0">
            <a:blip r:embed="rId2">
              <a:alphaModFix/>
            </a:blip>
            <a:tile tx="3"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5" name="Google Shape;35;p24"/>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4"/>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39"/>
        <p:cNvGrpSpPr/>
        <p:nvPr/>
      </p:nvGrpSpPr>
      <p:grpSpPr>
        <a:xfrm>
          <a:off x="0" y="0"/>
          <a:ext cx="0" cy="0"/>
          <a:chOff x="0" y="0"/>
          <a:chExt cx="0" cy="0"/>
        </a:xfrm>
      </p:grpSpPr>
      <p:sp>
        <p:nvSpPr>
          <p:cNvPr id="40" name="Google Shape;40;p25"/>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2" ty="-5"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 name="Google Shape;41;p25"/>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F4268">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 name="Google Shape;42;p25"/>
          <p:cNvSpPr/>
          <p:nvPr/>
        </p:nvSpPr>
        <p:spPr>
          <a:xfrm rot="7200000">
            <a:off x="342880" y="292874"/>
            <a:ext cx="678058" cy="589869"/>
          </a:xfrm>
          <a:prstGeom prst="hexagon">
            <a:avLst>
              <a:gd name="adj" fmla="val 28832"/>
              <a:gd name="vf" fmla="val 115470"/>
            </a:avLst>
          </a:prstGeom>
          <a:solidFill>
            <a:srgbClr val="3F426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 name="Google Shape;43;p25"/>
          <p:cNvSpPr/>
          <p:nvPr/>
        </p:nvSpPr>
        <p:spPr>
          <a:xfrm>
            <a:off x="0" y="6172200"/>
            <a:ext cx="12192000" cy="337387"/>
          </a:xfrm>
          <a:prstGeom prst="rect">
            <a:avLst/>
          </a:prstGeom>
          <a:solidFill>
            <a:srgbClr val="3F4268"/>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 name="Google Shape;44;p25"/>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5"/>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5"/>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5"/>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49"/>
        <p:cNvGrpSpPr/>
        <p:nvPr/>
      </p:nvGrpSpPr>
      <p:grpSpPr>
        <a:xfrm>
          <a:off x="0" y="0"/>
          <a:ext cx="0" cy="0"/>
          <a:chOff x="0" y="0"/>
          <a:chExt cx="0" cy="0"/>
        </a:xfrm>
      </p:grpSpPr>
      <p:sp>
        <p:nvSpPr>
          <p:cNvPr id="50" name="Google Shape;50;p26"/>
          <p:cNvSpPr/>
          <p:nvPr/>
        </p:nvSpPr>
        <p:spPr>
          <a:xfrm rot="7200000">
            <a:off x="277328" y="-2758"/>
            <a:ext cx="564654" cy="491214"/>
          </a:xfrm>
          <a:prstGeom prst="hexagon">
            <a:avLst>
              <a:gd name="adj" fmla="val 28832"/>
              <a:gd name="vf" fmla="val 115470"/>
            </a:avLst>
          </a:prstGeom>
          <a:solidFill>
            <a:srgbClr val="3F426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1" name="Google Shape;51;p26"/>
          <p:cNvSpPr/>
          <p:nvPr/>
        </p:nvSpPr>
        <p:spPr>
          <a:xfrm>
            <a:off x="9465270" y="5257798"/>
            <a:ext cx="1839440" cy="1600202"/>
          </a:xfrm>
          <a:prstGeom prst="hexagon">
            <a:avLst>
              <a:gd name="adj" fmla="val 28832"/>
              <a:gd name="vf" fmla="val 115470"/>
            </a:avLst>
          </a:prstGeom>
          <a:solidFill>
            <a:srgbClr val="3F4268">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2" name="Google Shape;52;p26"/>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F4268">
              <a:alpha val="8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3" name="Google Shape;53;p26"/>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4" name="Google Shape;54;p26"/>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F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5" name="Google Shape;55;p26"/>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F4268">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6" name="Google Shape;56;p26"/>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a:solidFill>
                <a:srgbClr val="7EB761"/>
              </a:solidFill>
              <a:latin typeface="Century Gothic"/>
              <a:ea typeface="Century Gothic"/>
              <a:cs typeface="Century Gothic"/>
              <a:sym typeface="Century Gothic"/>
            </a:endParaRPr>
          </a:p>
        </p:txBody>
      </p:sp>
      <p:sp>
        <p:nvSpPr>
          <p:cNvPr id="57" name="Google Shape;57;p26"/>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6"/>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6"/>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6"/>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67"/>
        <p:cNvGrpSpPr/>
        <p:nvPr/>
      </p:nvGrpSpPr>
      <p:grpSpPr>
        <a:xfrm>
          <a:off x="0" y="0"/>
          <a:ext cx="0" cy="0"/>
          <a:chOff x="0" y="0"/>
          <a:chExt cx="0" cy="0"/>
        </a:xfrm>
      </p:grpSpPr>
      <p:sp>
        <p:nvSpPr>
          <p:cNvPr id="68" name="Google Shape;68;p28"/>
          <p:cNvSpPr/>
          <p:nvPr/>
        </p:nvSpPr>
        <p:spPr>
          <a:xfrm flipH="1">
            <a:off x="-4" y="0"/>
            <a:ext cx="12192003" cy="190500"/>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9" name="Google Shape;69;p28"/>
          <p:cNvSpPr/>
          <p:nvPr/>
        </p:nvSpPr>
        <p:spPr>
          <a:xfrm flipH="1">
            <a:off x="-1" y="6593264"/>
            <a:ext cx="12192003" cy="266700"/>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0" name="Google Shape;70;p28"/>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1" name="Google Shape;71;p28"/>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8"/>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8"/>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8"/>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75"/>
        <p:cNvGrpSpPr/>
        <p:nvPr/>
      </p:nvGrpSpPr>
      <p:grpSpPr>
        <a:xfrm>
          <a:off x="0" y="0"/>
          <a:ext cx="0" cy="0"/>
          <a:chOff x="0" y="0"/>
          <a:chExt cx="0" cy="0"/>
        </a:xfrm>
      </p:grpSpPr>
      <p:sp>
        <p:nvSpPr>
          <p:cNvPr id="76" name="Google Shape;76;p29"/>
          <p:cNvSpPr/>
          <p:nvPr/>
        </p:nvSpPr>
        <p:spPr>
          <a:xfrm>
            <a:off x="0" y="428625"/>
            <a:ext cx="12192000" cy="600075"/>
          </a:xfrm>
          <a:prstGeom prst="rect">
            <a:avLst/>
          </a:prstGeom>
          <a:solidFill>
            <a:srgbClr val="3F4268"/>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7" name="Google Shape;77;p29"/>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8" name="Google Shape;78;p29"/>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9"/>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9"/>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9"/>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9"/>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83"/>
        <p:cNvGrpSpPr/>
        <p:nvPr/>
      </p:nvGrpSpPr>
      <p:grpSpPr>
        <a:xfrm>
          <a:off x="0" y="0"/>
          <a:ext cx="0" cy="0"/>
          <a:chOff x="0" y="0"/>
          <a:chExt cx="0" cy="0"/>
        </a:xfrm>
      </p:grpSpPr>
      <p:sp>
        <p:nvSpPr>
          <p:cNvPr id="84" name="Google Shape;84;p30"/>
          <p:cNvSpPr/>
          <p:nvPr/>
        </p:nvSpPr>
        <p:spPr>
          <a:xfrm flipH="1">
            <a:off x="-2" y="6484538"/>
            <a:ext cx="12192003" cy="265176"/>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5" name="Google Shape;85;p30"/>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30"/>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0"/>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12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12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12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12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12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12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12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9/26/2019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302276590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4v"/><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9.xml"/><Relationship Id="rId5" Type="http://schemas.openxmlformats.org/officeDocument/2006/relationships/slideLayout" Target="../slideLayouts/slideLayout3.xml"/><Relationship Id="rId4" Type="http://schemas.openxmlformats.org/officeDocument/2006/relationships/video" Target="../media/media2.m4v"/><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
          <p:cNvPicPr preferRelativeResize="0"/>
          <p:nvPr/>
        </p:nvPicPr>
        <p:blipFill rotWithShape="1">
          <a:blip r:embed="rId3">
            <a:alphaModFix/>
          </a:blip>
          <a:srcRect l="6646" t="725" r="38935" b="9661"/>
          <a:stretch/>
        </p:blipFill>
        <p:spPr>
          <a:xfrm>
            <a:off x="-12700" y="0"/>
            <a:ext cx="7404100" cy="6858000"/>
          </a:xfrm>
          <a:prstGeom prst="rect">
            <a:avLst/>
          </a:prstGeom>
          <a:noFill/>
          <a:ln>
            <a:noFill/>
          </a:ln>
        </p:spPr>
      </p:pic>
      <p:grpSp>
        <p:nvGrpSpPr>
          <p:cNvPr id="116" name="Google Shape;116;p1"/>
          <p:cNvGrpSpPr/>
          <p:nvPr/>
        </p:nvGrpSpPr>
        <p:grpSpPr>
          <a:xfrm>
            <a:off x="7814761" y="3747606"/>
            <a:ext cx="2019521" cy="1628504"/>
            <a:chOff x="8025208" y="3531159"/>
            <a:chExt cx="2019521" cy="1628504"/>
          </a:xfrm>
        </p:grpSpPr>
        <p:sp>
          <p:nvSpPr>
            <p:cNvPr id="117" name="Google Shape;117;p1"/>
            <p:cNvSpPr txBox="1"/>
            <p:nvPr/>
          </p:nvSpPr>
          <p:spPr>
            <a:xfrm>
              <a:off x="8025208" y="3531159"/>
              <a:ext cx="182074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0" i="0" u="none" strike="noStrike" cap="none">
                  <a:solidFill>
                    <a:srgbClr val="3F3F3F"/>
                  </a:solidFill>
                  <a:latin typeface="Century Gothic"/>
                  <a:ea typeface="Century Gothic"/>
                  <a:cs typeface="Century Gothic"/>
                  <a:sym typeface="Century Gothic"/>
                </a:rPr>
                <a:t>Sarah Aldama</a:t>
              </a:r>
              <a:endParaRPr sz="1500">
                <a:solidFill>
                  <a:srgbClr val="3F3F3F"/>
                </a:solidFill>
                <a:latin typeface="Century Gothic"/>
                <a:ea typeface="Century Gothic"/>
                <a:cs typeface="Century Gothic"/>
                <a:sym typeface="Century Gothic"/>
              </a:endParaRPr>
            </a:p>
          </p:txBody>
        </p:sp>
        <p:sp>
          <p:nvSpPr>
            <p:cNvPr id="118" name="Google Shape;118;p1"/>
            <p:cNvSpPr/>
            <p:nvPr/>
          </p:nvSpPr>
          <p:spPr>
            <a:xfrm>
              <a:off x="8032640" y="3966272"/>
              <a:ext cx="201208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rgbClr val="3F3F3F"/>
                  </a:solidFill>
                  <a:latin typeface="Century Gothic"/>
                  <a:ea typeface="Century Gothic"/>
                  <a:cs typeface="Century Gothic"/>
                  <a:sym typeface="Century Gothic"/>
                </a:rPr>
                <a:t>Chelsea Dandridge</a:t>
              </a:r>
              <a:endParaRPr sz="1500">
                <a:solidFill>
                  <a:srgbClr val="3F3F3F"/>
                </a:solidFill>
                <a:latin typeface="Century Gothic"/>
                <a:ea typeface="Century Gothic"/>
                <a:cs typeface="Century Gothic"/>
                <a:sym typeface="Century Gothic"/>
              </a:endParaRPr>
            </a:p>
          </p:txBody>
        </p:sp>
        <p:sp>
          <p:nvSpPr>
            <p:cNvPr id="119" name="Google Shape;119;p1"/>
            <p:cNvSpPr/>
            <p:nvPr/>
          </p:nvSpPr>
          <p:spPr>
            <a:xfrm>
              <a:off x="8046764" y="4836498"/>
              <a:ext cx="114005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rgbClr val="3F3F3F"/>
                  </a:solidFill>
                  <a:latin typeface="Century Gothic"/>
                  <a:ea typeface="Century Gothic"/>
                  <a:cs typeface="Century Gothic"/>
                  <a:sym typeface="Century Gothic"/>
                </a:rPr>
                <a:t>Gigi Pavur</a:t>
              </a:r>
              <a:endParaRPr sz="1500">
                <a:solidFill>
                  <a:srgbClr val="3F3F3F"/>
                </a:solidFill>
                <a:latin typeface="Century Gothic"/>
                <a:ea typeface="Century Gothic"/>
                <a:cs typeface="Century Gothic"/>
                <a:sym typeface="Century Gothic"/>
              </a:endParaRPr>
            </a:p>
          </p:txBody>
        </p:sp>
        <p:sp>
          <p:nvSpPr>
            <p:cNvPr id="120" name="Google Shape;120;p1"/>
            <p:cNvSpPr/>
            <p:nvPr/>
          </p:nvSpPr>
          <p:spPr>
            <a:xfrm>
              <a:off x="8036885" y="4401385"/>
              <a:ext cx="1923925"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rgbClr val="3F3F3F"/>
                  </a:solidFill>
                  <a:latin typeface="Century Gothic"/>
                  <a:ea typeface="Century Gothic"/>
                  <a:cs typeface="Century Gothic"/>
                  <a:sym typeface="Century Gothic"/>
                </a:rPr>
                <a:t>Kyung “Robin” Kim</a:t>
              </a:r>
              <a:endParaRPr sz="1500">
                <a:solidFill>
                  <a:srgbClr val="3F3F3F"/>
                </a:solidFill>
                <a:latin typeface="Century Gothic"/>
                <a:ea typeface="Century Gothic"/>
                <a:cs typeface="Century Gothic"/>
                <a:sym typeface="Century Gothic"/>
              </a:endParaRPr>
            </a:p>
          </p:txBody>
        </p:sp>
      </p:grpSp>
      <p:sp>
        <p:nvSpPr>
          <p:cNvPr id="121" name="Google Shape;121;p1"/>
          <p:cNvSpPr txBox="1"/>
          <p:nvPr/>
        </p:nvSpPr>
        <p:spPr>
          <a:xfrm>
            <a:off x="7794625" y="1417552"/>
            <a:ext cx="3895726" cy="107646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3F4268"/>
              </a:buClr>
              <a:buSzPts val="2960"/>
              <a:buFont typeface="Century Gothic"/>
              <a:buNone/>
            </a:pPr>
            <a:r>
              <a:rPr lang="en-US" sz="2960" b="1" u="none">
                <a:solidFill>
                  <a:srgbClr val="3F4268"/>
                </a:solidFill>
                <a:latin typeface="Century Gothic"/>
                <a:ea typeface="Century Gothic"/>
                <a:cs typeface="Century Gothic"/>
                <a:sym typeface="Century Gothic"/>
              </a:rPr>
              <a:t>DOMINICAN REPUBLIC DISASTERS</a:t>
            </a:r>
            <a:endParaRPr sz="2960" b="1" u="none">
              <a:solidFill>
                <a:srgbClr val="3F4268"/>
              </a:solidFill>
              <a:latin typeface="Century Gothic"/>
              <a:ea typeface="Century Gothic"/>
              <a:cs typeface="Century Gothic"/>
              <a:sym typeface="Century Gothic"/>
            </a:endParaRPr>
          </a:p>
        </p:txBody>
      </p:sp>
      <p:sp>
        <p:nvSpPr>
          <p:cNvPr id="122" name="Google Shape;122;p1"/>
          <p:cNvSpPr txBox="1"/>
          <p:nvPr/>
        </p:nvSpPr>
        <p:spPr>
          <a:xfrm>
            <a:off x="7800974" y="2584884"/>
            <a:ext cx="3889377" cy="141810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Arial"/>
              <a:buNone/>
            </a:pPr>
            <a:r>
              <a:rPr lang="en-US" sz="1600" b="0" u="none">
                <a:solidFill>
                  <a:srgbClr val="3F3F3F"/>
                </a:solidFill>
                <a:latin typeface="Century Gothic"/>
                <a:ea typeface="Century Gothic"/>
                <a:cs typeface="Century Gothic"/>
                <a:sym typeface="Century Gothic"/>
              </a:rPr>
              <a:t>Mapping Landslide Susceptibility and Exposure in the Dominican Republic Using NASA Earth Observations</a:t>
            </a:r>
            <a:endParaRPr/>
          </a:p>
        </p:txBody>
      </p:sp>
      <p:pic>
        <p:nvPicPr>
          <p:cNvPr id="123" name="Google Shape;123;p1"/>
          <p:cNvPicPr preferRelativeResize="0"/>
          <p:nvPr/>
        </p:nvPicPr>
        <p:blipFill rotWithShape="1">
          <a:blip r:embed="rId4">
            <a:alphaModFix/>
          </a:blip>
          <a:srcRect/>
          <a:stretch/>
        </p:blipFill>
        <p:spPr>
          <a:xfrm>
            <a:off x="0" y="6059574"/>
            <a:ext cx="12192000" cy="715571"/>
          </a:xfrm>
          <a:prstGeom prst="rect">
            <a:avLst/>
          </a:prstGeom>
          <a:noFill/>
          <a:ln>
            <a:noFill/>
          </a:ln>
        </p:spPr>
      </p:pic>
      <p:sp>
        <p:nvSpPr>
          <p:cNvPr id="124" name="Google Shape;124;p1"/>
          <p:cNvSpPr txBox="1"/>
          <p:nvPr/>
        </p:nvSpPr>
        <p:spPr>
          <a:xfrm>
            <a:off x="3155090" y="6193393"/>
            <a:ext cx="7136613" cy="369332"/>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en-US" sz="1800">
                <a:solidFill>
                  <a:schemeClr val="lt1"/>
                </a:solidFill>
                <a:latin typeface="Century Gothic"/>
                <a:ea typeface="Century Gothic"/>
                <a:cs typeface="Century Gothic"/>
                <a:sym typeface="Century Gothic"/>
              </a:rPr>
              <a:t>Virginia – Langley | Summer 2019</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8"/>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4268"/>
              </a:buClr>
              <a:buSzPts val="3959"/>
              <a:buFont typeface="Century Gothic"/>
              <a:buNone/>
            </a:pPr>
            <a:r>
              <a:rPr lang="en-US" sz="3959" dirty="0"/>
              <a:t>Methodology: Overview</a:t>
            </a:r>
            <a:endParaRPr sz="3959" dirty="0"/>
          </a:p>
        </p:txBody>
      </p:sp>
      <p:sp>
        <p:nvSpPr>
          <p:cNvPr id="210" name="Google Shape;210;p8"/>
          <p:cNvSpPr/>
          <p:nvPr/>
        </p:nvSpPr>
        <p:spPr>
          <a:xfrm>
            <a:off x="8069847" y="3923135"/>
            <a:ext cx="2762400" cy="914400"/>
          </a:xfrm>
          <a:prstGeom prst="hexagon">
            <a:avLst/>
          </a:prstGeom>
          <a:solidFill>
            <a:schemeClr val="accent4"/>
          </a:solidFill>
          <a:ln w="381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a:solidFill>
                  <a:srgbClr val="3F3F3F"/>
                </a:solidFill>
                <a:latin typeface="Century Gothic"/>
                <a:ea typeface="Century Gothic"/>
                <a:cs typeface="Century Gothic"/>
                <a:sym typeface="Century Gothic"/>
              </a:rPr>
              <a:t>LHASA</a:t>
            </a:r>
            <a:endParaRPr sz="1800" dirty="0">
              <a:solidFill>
                <a:srgbClr val="3F3F3F"/>
              </a:solidFill>
              <a:latin typeface="Century Gothic"/>
              <a:ea typeface="Century Gothic"/>
              <a:cs typeface="Century Gothic"/>
              <a:sym typeface="Century Gothic"/>
            </a:endParaRPr>
          </a:p>
        </p:txBody>
      </p:sp>
      <p:sp>
        <p:nvSpPr>
          <p:cNvPr id="212" name="Google Shape;212;p8"/>
          <p:cNvSpPr/>
          <p:nvPr/>
        </p:nvSpPr>
        <p:spPr>
          <a:xfrm>
            <a:off x="4188953" y="2956436"/>
            <a:ext cx="2749972" cy="914400"/>
          </a:xfrm>
          <a:prstGeom prst="hexagon">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a:solidFill>
                  <a:srgbClr val="3F3F3F"/>
                </a:solidFill>
                <a:latin typeface="Century Gothic"/>
                <a:ea typeface="Century Gothic"/>
                <a:cs typeface="Century Gothic"/>
                <a:sym typeface="Century Gothic"/>
              </a:rPr>
              <a:t>Landslide Susceptibility </a:t>
            </a:r>
            <a:endParaRPr sz="1800" dirty="0">
              <a:solidFill>
                <a:srgbClr val="3F3F3F"/>
              </a:solidFill>
              <a:latin typeface="Century Gothic"/>
              <a:ea typeface="Century Gothic"/>
              <a:cs typeface="Century Gothic"/>
              <a:sym typeface="Century Gothic"/>
            </a:endParaRPr>
          </a:p>
        </p:txBody>
      </p:sp>
      <p:sp>
        <p:nvSpPr>
          <p:cNvPr id="213" name="Google Shape;213;p8"/>
          <p:cNvSpPr/>
          <p:nvPr/>
        </p:nvSpPr>
        <p:spPr>
          <a:xfrm>
            <a:off x="8089671" y="2087230"/>
            <a:ext cx="2762400" cy="914400"/>
          </a:xfrm>
          <a:prstGeom prst="hexagon">
            <a:avLst/>
          </a:prstGeom>
          <a:solidFill>
            <a:srgbClr val="AFABA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a:solidFill>
                  <a:srgbClr val="3F3F3F"/>
                </a:solidFill>
                <a:latin typeface="Century Gothic"/>
                <a:ea typeface="Century Gothic"/>
                <a:cs typeface="Century Gothic"/>
                <a:sym typeface="Century Gothic"/>
              </a:rPr>
              <a:t>Landslide Exposure </a:t>
            </a:r>
            <a:endParaRPr sz="1800" dirty="0">
              <a:solidFill>
                <a:srgbClr val="3F3F3F"/>
              </a:solidFill>
              <a:latin typeface="Century Gothic"/>
              <a:ea typeface="Century Gothic"/>
              <a:cs typeface="Century Gothic"/>
              <a:sym typeface="Century Gothic"/>
            </a:endParaRPr>
          </a:p>
        </p:txBody>
      </p:sp>
      <p:sp>
        <p:nvSpPr>
          <p:cNvPr id="7" name="Chevron 6"/>
          <p:cNvSpPr/>
          <p:nvPr/>
        </p:nvSpPr>
        <p:spPr>
          <a:xfrm flipH="1" flipV="1">
            <a:off x="6938925" y="25712527"/>
            <a:ext cx="36205668" cy="5202929"/>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chemeClr val="tx1"/>
              </a:solidFill>
              <a:latin typeface="Century Gothic" panose="020B0502020202020204" pitchFamily="34" charset="0"/>
            </a:endParaRPr>
          </a:p>
        </p:txBody>
      </p:sp>
      <p:sp>
        <p:nvSpPr>
          <p:cNvPr id="8" name="Pentagon 7"/>
          <p:cNvSpPr/>
          <p:nvPr/>
        </p:nvSpPr>
        <p:spPr>
          <a:xfrm flipH="1" flipV="1">
            <a:off x="3420710" y="25712528"/>
            <a:ext cx="21246731" cy="5263176"/>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latin typeface="Century Gothic" panose="020B0502020202020204" pitchFamily="34" charset="0"/>
            </a:endParaRPr>
          </a:p>
        </p:txBody>
      </p:sp>
      <p:sp>
        <p:nvSpPr>
          <p:cNvPr id="9" name="Chevron 8"/>
          <p:cNvSpPr/>
          <p:nvPr/>
        </p:nvSpPr>
        <p:spPr>
          <a:xfrm flipH="1" flipV="1">
            <a:off x="9263565" y="25712528"/>
            <a:ext cx="25990239" cy="5202926"/>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10" name="Chevron 9"/>
          <p:cNvSpPr/>
          <p:nvPr/>
        </p:nvSpPr>
        <p:spPr>
          <a:xfrm flipH="1" flipV="1">
            <a:off x="12350480" y="25712527"/>
            <a:ext cx="32514305" cy="5187451"/>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11" name="Chevron 10"/>
          <p:cNvSpPr/>
          <p:nvPr/>
        </p:nvSpPr>
        <p:spPr>
          <a:xfrm flipH="1" flipV="1">
            <a:off x="6938925" y="27430284"/>
            <a:ext cx="36205668" cy="5202929"/>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chemeClr val="tx1"/>
              </a:solidFill>
              <a:latin typeface="Century Gothic" panose="020B0502020202020204" pitchFamily="34" charset="0"/>
            </a:endParaRPr>
          </a:p>
        </p:txBody>
      </p:sp>
      <p:sp>
        <p:nvSpPr>
          <p:cNvPr id="12" name="Pentagon 11"/>
          <p:cNvSpPr/>
          <p:nvPr/>
        </p:nvSpPr>
        <p:spPr>
          <a:xfrm flipH="1" flipV="1">
            <a:off x="3420710" y="27430285"/>
            <a:ext cx="21246731" cy="5263176"/>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Century Gothic" panose="020B0502020202020204" pitchFamily="34" charset="0"/>
            </a:endParaRPr>
          </a:p>
        </p:txBody>
      </p:sp>
      <p:sp>
        <p:nvSpPr>
          <p:cNvPr id="13" name="Chevron 12"/>
          <p:cNvSpPr/>
          <p:nvPr/>
        </p:nvSpPr>
        <p:spPr>
          <a:xfrm flipH="1" flipV="1">
            <a:off x="9263565" y="27430285"/>
            <a:ext cx="25990239" cy="5202926"/>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14" name="Chevron 13"/>
          <p:cNvSpPr/>
          <p:nvPr/>
        </p:nvSpPr>
        <p:spPr>
          <a:xfrm flipH="1" flipV="1">
            <a:off x="12350480" y="27430284"/>
            <a:ext cx="32514305" cy="5187451"/>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15" name="Chevron 14"/>
          <p:cNvSpPr/>
          <p:nvPr/>
        </p:nvSpPr>
        <p:spPr>
          <a:xfrm flipH="1" flipV="1">
            <a:off x="6938925" y="23983104"/>
            <a:ext cx="36205668" cy="5202929"/>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chemeClr val="tx1"/>
              </a:solidFill>
              <a:latin typeface="Century Gothic" panose="020B0502020202020204" pitchFamily="34" charset="0"/>
            </a:endParaRPr>
          </a:p>
        </p:txBody>
      </p:sp>
      <p:sp>
        <p:nvSpPr>
          <p:cNvPr id="16" name="Pentagon 15"/>
          <p:cNvSpPr/>
          <p:nvPr/>
        </p:nvSpPr>
        <p:spPr>
          <a:xfrm flipH="1" flipV="1">
            <a:off x="3420710" y="23983105"/>
            <a:ext cx="21246731" cy="5263176"/>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Century Gothic" panose="020B0502020202020204" pitchFamily="34" charset="0"/>
            </a:endParaRPr>
          </a:p>
        </p:txBody>
      </p:sp>
      <p:sp>
        <p:nvSpPr>
          <p:cNvPr id="17" name="Chevron 16"/>
          <p:cNvSpPr/>
          <p:nvPr/>
        </p:nvSpPr>
        <p:spPr>
          <a:xfrm flipH="1" flipV="1">
            <a:off x="9263565" y="23983105"/>
            <a:ext cx="25990239" cy="5202926"/>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18" name="TextBox 17"/>
          <p:cNvSpPr txBox="1"/>
          <p:nvPr/>
        </p:nvSpPr>
        <p:spPr>
          <a:xfrm flipH="1" flipV="1">
            <a:off x="3144011" y="23514617"/>
            <a:ext cx="17402707" cy="523220"/>
          </a:xfrm>
          <a:prstGeom prst="rect">
            <a:avLst/>
          </a:prstGeom>
          <a:noFill/>
        </p:spPr>
        <p:txBody>
          <a:bodyPr wrap="square" rtlCol="0">
            <a:spAutoFit/>
          </a:bodyPr>
          <a:lstStyle/>
          <a:p>
            <a:r>
              <a:rPr lang="en-US" b="1" i="1" dirty="0" smtClean="0">
                <a:solidFill>
                  <a:srgbClr val="3F4268"/>
                </a:solidFill>
                <a:latin typeface="Century Gothic" panose="020B0502020202020204" pitchFamily="34" charset="0"/>
              </a:rPr>
              <a:t>Landslide</a:t>
            </a:r>
          </a:p>
          <a:p>
            <a:r>
              <a:rPr lang="en-US" b="1" i="1" dirty="0" smtClean="0">
                <a:solidFill>
                  <a:srgbClr val="3F4268"/>
                </a:solidFill>
                <a:latin typeface="Century Gothic" panose="020B0502020202020204" pitchFamily="34" charset="0"/>
              </a:rPr>
              <a:t>Susceptibility</a:t>
            </a:r>
            <a:endParaRPr lang="en-US" b="1" i="1" dirty="0">
              <a:solidFill>
                <a:srgbClr val="3F4268"/>
              </a:solidFill>
              <a:latin typeface="Century Gothic" panose="020B0502020202020204" pitchFamily="34" charset="0"/>
            </a:endParaRPr>
          </a:p>
        </p:txBody>
      </p:sp>
      <p:sp>
        <p:nvSpPr>
          <p:cNvPr id="19" name="TextBox 18"/>
          <p:cNvSpPr txBox="1"/>
          <p:nvPr/>
        </p:nvSpPr>
        <p:spPr>
          <a:xfrm flipH="1" flipV="1">
            <a:off x="1367654" y="22885017"/>
            <a:ext cx="3879260" cy="523220"/>
          </a:xfrm>
          <a:prstGeom prst="rect">
            <a:avLst/>
          </a:prstGeom>
          <a:noFill/>
        </p:spPr>
        <p:txBody>
          <a:bodyPr wrap="square" rtlCol="0">
            <a:spAutoFit/>
          </a:bodyPr>
          <a:lstStyle/>
          <a:p>
            <a:r>
              <a:rPr lang="en-US" sz="2800" b="1" dirty="0" smtClean="0">
                <a:solidFill>
                  <a:srgbClr val="3F4268"/>
                </a:solidFill>
                <a:latin typeface="Century Gothic" panose="020B0502020202020204" pitchFamily="34" charset="0"/>
              </a:rPr>
              <a:t>1</a:t>
            </a:r>
            <a:endParaRPr lang="en-US" sz="2800" b="1" dirty="0">
              <a:solidFill>
                <a:srgbClr val="3F4268"/>
              </a:solidFill>
              <a:latin typeface="Century Gothic" panose="020B0502020202020204" pitchFamily="34" charset="0"/>
            </a:endParaRPr>
          </a:p>
        </p:txBody>
      </p:sp>
      <p:sp>
        <p:nvSpPr>
          <p:cNvPr id="20" name="TextBox 19"/>
          <p:cNvSpPr txBox="1"/>
          <p:nvPr/>
        </p:nvSpPr>
        <p:spPr>
          <a:xfrm flipH="1" flipV="1">
            <a:off x="4851414" y="22823462"/>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Inputs</a:t>
            </a:r>
            <a:endParaRPr lang="en-US" sz="2400" b="1" dirty="0">
              <a:solidFill>
                <a:srgbClr val="3F4268"/>
              </a:solidFill>
              <a:latin typeface="Century Gothic" panose="020B0502020202020204" pitchFamily="34" charset="0"/>
            </a:endParaRPr>
          </a:p>
        </p:txBody>
      </p:sp>
      <p:sp>
        <p:nvSpPr>
          <p:cNvPr id="21" name="TextBox 20"/>
          <p:cNvSpPr txBox="1"/>
          <p:nvPr/>
        </p:nvSpPr>
        <p:spPr>
          <a:xfrm flipH="1" flipV="1">
            <a:off x="8395818" y="22823462"/>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Tool</a:t>
            </a:r>
            <a:endParaRPr lang="en-US" sz="2400" b="1" dirty="0">
              <a:solidFill>
                <a:srgbClr val="3F4268"/>
              </a:solidFill>
              <a:latin typeface="Century Gothic" panose="020B0502020202020204" pitchFamily="34" charset="0"/>
            </a:endParaRPr>
          </a:p>
        </p:txBody>
      </p:sp>
      <p:sp>
        <p:nvSpPr>
          <p:cNvPr id="22" name="TextBox 21"/>
          <p:cNvSpPr txBox="1"/>
          <p:nvPr/>
        </p:nvSpPr>
        <p:spPr>
          <a:xfrm flipH="1" flipV="1">
            <a:off x="6697006" y="23703380"/>
            <a:ext cx="26791367" cy="523220"/>
          </a:xfrm>
          <a:prstGeom prst="rect">
            <a:avLst/>
          </a:prstGeom>
          <a:noFill/>
        </p:spPr>
        <p:txBody>
          <a:bodyPr wrap="square" rtlCol="0">
            <a:spAutoFit/>
          </a:bodyPr>
          <a:lstStyle/>
          <a:p>
            <a:r>
              <a:rPr lang="en-US" dirty="0" smtClean="0">
                <a:latin typeface="Century Gothic" panose="020B0502020202020204" pitchFamily="34" charset="0"/>
              </a:rPr>
              <a:t>Geology, Slope, Elevation</a:t>
            </a:r>
          </a:p>
          <a:p>
            <a:r>
              <a:rPr lang="en-US" dirty="0" smtClean="0">
                <a:latin typeface="Century Gothic" panose="020B0502020202020204" pitchFamily="34" charset="0"/>
              </a:rPr>
              <a:t>Forest Loss, Distance to Faults &amp; Roads, Clay %</a:t>
            </a:r>
          </a:p>
        </p:txBody>
      </p:sp>
      <p:sp>
        <p:nvSpPr>
          <p:cNvPr id="23" name="TextBox 22"/>
          <p:cNvSpPr txBox="1"/>
          <p:nvPr/>
        </p:nvSpPr>
        <p:spPr>
          <a:xfrm flipH="1" flipV="1">
            <a:off x="8974107" y="23703380"/>
            <a:ext cx="15710056" cy="307777"/>
          </a:xfrm>
          <a:prstGeom prst="rect">
            <a:avLst/>
          </a:prstGeom>
          <a:noFill/>
        </p:spPr>
        <p:txBody>
          <a:bodyPr wrap="square" rtlCol="0">
            <a:spAutoFit/>
          </a:bodyPr>
          <a:lstStyle/>
          <a:p>
            <a:r>
              <a:rPr lang="en-US" dirty="0" smtClean="0">
                <a:latin typeface="Century Gothic" panose="020B0502020202020204" pitchFamily="34" charset="0"/>
              </a:rPr>
              <a:t>Fuzzy Overlay &amp; Fuzzy Membership</a:t>
            </a:r>
            <a:endParaRPr lang="en-US" dirty="0">
              <a:latin typeface="Century Gothic" panose="020B0502020202020204" pitchFamily="34" charset="0"/>
            </a:endParaRPr>
          </a:p>
        </p:txBody>
      </p:sp>
      <p:sp>
        <p:nvSpPr>
          <p:cNvPr id="24" name="Chevron 23"/>
          <p:cNvSpPr/>
          <p:nvPr/>
        </p:nvSpPr>
        <p:spPr>
          <a:xfrm flipH="1" flipV="1">
            <a:off x="12350480" y="23983104"/>
            <a:ext cx="32514305" cy="5202929"/>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25" name="TextBox 24"/>
          <p:cNvSpPr txBox="1"/>
          <p:nvPr/>
        </p:nvSpPr>
        <p:spPr>
          <a:xfrm flipH="1" flipV="1">
            <a:off x="11823036" y="23980379"/>
            <a:ext cx="20375157" cy="523220"/>
          </a:xfrm>
          <a:prstGeom prst="rect">
            <a:avLst/>
          </a:prstGeom>
          <a:noFill/>
        </p:spPr>
        <p:txBody>
          <a:bodyPr wrap="square" rtlCol="0">
            <a:spAutoFit/>
          </a:bodyPr>
          <a:lstStyle/>
          <a:p>
            <a:r>
              <a:rPr lang="en-US" dirty="0" smtClean="0">
                <a:latin typeface="Century Gothic" panose="020B0502020202020204" pitchFamily="34" charset="0"/>
              </a:rPr>
              <a:t>Where is the highest/lowest</a:t>
            </a:r>
            <a:r>
              <a:rPr lang="en-US" dirty="0">
                <a:latin typeface="Century Gothic" panose="020B0502020202020204" pitchFamily="34" charset="0"/>
              </a:rPr>
              <a:t> </a:t>
            </a:r>
            <a:r>
              <a:rPr lang="en-US" dirty="0" smtClean="0">
                <a:latin typeface="Century Gothic" panose="020B0502020202020204" pitchFamily="34" charset="0"/>
              </a:rPr>
              <a:t>landslide potential?</a:t>
            </a:r>
          </a:p>
          <a:p>
            <a:endParaRPr lang="en-US" dirty="0">
              <a:latin typeface="Century Gothic" panose="020B0502020202020204" pitchFamily="34" charset="0"/>
            </a:endParaRPr>
          </a:p>
        </p:txBody>
      </p:sp>
      <p:sp>
        <p:nvSpPr>
          <p:cNvPr id="26" name="TextBox 25"/>
          <p:cNvSpPr txBox="1"/>
          <p:nvPr/>
        </p:nvSpPr>
        <p:spPr>
          <a:xfrm flipH="1" flipV="1">
            <a:off x="11921172" y="25972708"/>
            <a:ext cx="21215064" cy="523220"/>
          </a:xfrm>
          <a:prstGeom prst="rect">
            <a:avLst/>
          </a:prstGeom>
          <a:noFill/>
        </p:spPr>
        <p:txBody>
          <a:bodyPr wrap="square" rtlCol="0">
            <a:spAutoFit/>
          </a:bodyPr>
          <a:lstStyle/>
          <a:p>
            <a:r>
              <a:rPr lang="en-US" dirty="0">
                <a:latin typeface="Century Gothic" panose="020B0502020202020204" pitchFamily="34" charset="0"/>
              </a:rPr>
              <a:t>Where is there a high/moderate risk for rainfall to trigger a landslide?</a:t>
            </a:r>
          </a:p>
          <a:p>
            <a:endParaRPr lang="en-US" dirty="0">
              <a:latin typeface="Century Gothic" panose="020B0502020202020204" pitchFamily="34" charset="0"/>
            </a:endParaRPr>
          </a:p>
        </p:txBody>
      </p:sp>
      <p:sp>
        <p:nvSpPr>
          <p:cNvPr id="27" name="TextBox 26"/>
          <p:cNvSpPr txBox="1"/>
          <p:nvPr/>
        </p:nvSpPr>
        <p:spPr>
          <a:xfrm flipH="1" flipV="1">
            <a:off x="6697006" y="27159393"/>
            <a:ext cx="26791367" cy="738664"/>
          </a:xfrm>
          <a:prstGeom prst="rect">
            <a:avLst/>
          </a:prstGeom>
          <a:noFill/>
        </p:spPr>
        <p:txBody>
          <a:bodyPr wrap="square" rtlCol="0">
            <a:spAutoFit/>
          </a:bodyPr>
          <a:lstStyle/>
          <a:p>
            <a:r>
              <a:rPr lang="en-US" dirty="0" smtClean="0">
                <a:latin typeface="Century Gothic" panose="020B0502020202020204" pitchFamily="34" charset="0"/>
              </a:rPr>
              <a:t>Landslide Susceptibility,</a:t>
            </a:r>
          </a:p>
          <a:p>
            <a:r>
              <a:rPr lang="en-US" dirty="0" smtClean="0">
                <a:latin typeface="Century Gothic" panose="020B0502020202020204" pitchFamily="34" charset="0"/>
              </a:rPr>
              <a:t>Population,</a:t>
            </a:r>
          </a:p>
          <a:p>
            <a:r>
              <a:rPr lang="en-US" dirty="0" smtClean="0">
                <a:latin typeface="Century Gothic" panose="020B0502020202020204" pitchFamily="34" charset="0"/>
              </a:rPr>
              <a:t>Points of Interest</a:t>
            </a:r>
          </a:p>
        </p:txBody>
      </p:sp>
      <p:sp>
        <p:nvSpPr>
          <p:cNvPr id="28" name="TextBox 27"/>
          <p:cNvSpPr txBox="1"/>
          <p:nvPr/>
        </p:nvSpPr>
        <p:spPr>
          <a:xfrm flipH="1" flipV="1">
            <a:off x="8608500" y="25254005"/>
            <a:ext cx="12580939" cy="307777"/>
          </a:xfrm>
          <a:prstGeom prst="rect">
            <a:avLst/>
          </a:prstGeom>
          <a:noFill/>
        </p:spPr>
        <p:txBody>
          <a:bodyPr wrap="square" rtlCol="0">
            <a:spAutoFit/>
          </a:bodyPr>
          <a:lstStyle/>
          <a:p>
            <a:r>
              <a:rPr lang="en-US" dirty="0" smtClean="0">
                <a:latin typeface="Century Gothic" panose="020B0502020202020204" pitchFamily="34" charset="0"/>
              </a:rPr>
              <a:t>LHASA model</a:t>
            </a:r>
          </a:p>
        </p:txBody>
      </p:sp>
      <p:sp>
        <p:nvSpPr>
          <p:cNvPr id="29" name="TextBox 28"/>
          <p:cNvSpPr txBox="1"/>
          <p:nvPr/>
        </p:nvSpPr>
        <p:spPr>
          <a:xfrm flipH="1" flipV="1">
            <a:off x="10684475" y="22842844"/>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Goal</a:t>
            </a:r>
            <a:endParaRPr lang="en-US" sz="2400" b="1" dirty="0">
              <a:solidFill>
                <a:srgbClr val="3F4268"/>
              </a:solidFill>
              <a:latin typeface="Century Gothic" panose="020B0502020202020204" pitchFamily="34" charset="0"/>
            </a:endParaRPr>
          </a:p>
        </p:txBody>
      </p:sp>
      <p:sp>
        <p:nvSpPr>
          <p:cNvPr id="30" name="TextBox 29"/>
          <p:cNvSpPr txBox="1"/>
          <p:nvPr/>
        </p:nvSpPr>
        <p:spPr>
          <a:xfrm flipH="1" flipV="1">
            <a:off x="6697006" y="25808003"/>
            <a:ext cx="26791367" cy="954107"/>
          </a:xfrm>
          <a:prstGeom prst="rect">
            <a:avLst/>
          </a:prstGeom>
          <a:noFill/>
        </p:spPr>
        <p:txBody>
          <a:bodyPr wrap="square" rtlCol="0">
            <a:spAutoFit/>
          </a:bodyPr>
          <a:lstStyle/>
          <a:p>
            <a:r>
              <a:rPr lang="en-US" dirty="0" smtClean="0">
                <a:latin typeface="Century Gothic" panose="020B0502020202020204" pitchFamily="34" charset="0"/>
              </a:rPr>
              <a:t>Susceptibility</a:t>
            </a:r>
            <a:r>
              <a:rPr lang="en-US" dirty="0">
                <a:latin typeface="Century Gothic" panose="020B0502020202020204" pitchFamily="34" charset="0"/>
              </a:rPr>
              <a:t> </a:t>
            </a:r>
            <a:r>
              <a:rPr lang="en-US" dirty="0" smtClean="0">
                <a:latin typeface="Century Gothic" panose="020B0502020202020204" pitchFamily="34" charset="0"/>
              </a:rPr>
              <a:t>Map,</a:t>
            </a:r>
          </a:p>
          <a:p>
            <a:r>
              <a:rPr lang="en-US" dirty="0" smtClean="0">
                <a:latin typeface="Century Gothic" panose="020B0502020202020204" pitchFamily="34" charset="0"/>
              </a:rPr>
              <a:t>GPM IMERG precipitation</a:t>
            </a:r>
          </a:p>
          <a:p>
            <a:endParaRPr lang="en-US" dirty="0" smtClean="0">
              <a:latin typeface="Century Gothic" panose="020B0502020202020204" pitchFamily="34" charset="0"/>
            </a:endParaRPr>
          </a:p>
          <a:p>
            <a:endParaRPr lang="en-US" dirty="0">
              <a:latin typeface="Century Gothic" panose="020B0502020202020204" pitchFamily="34" charset="0"/>
            </a:endParaRPr>
          </a:p>
        </p:txBody>
      </p:sp>
      <p:sp>
        <p:nvSpPr>
          <p:cNvPr id="31" name="TextBox 30"/>
          <p:cNvSpPr txBox="1"/>
          <p:nvPr/>
        </p:nvSpPr>
        <p:spPr>
          <a:xfrm flipH="1" flipV="1">
            <a:off x="8608500" y="26958423"/>
            <a:ext cx="12580939" cy="307777"/>
          </a:xfrm>
          <a:prstGeom prst="rect">
            <a:avLst/>
          </a:prstGeom>
          <a:noFill/>
        </p:spPr>
        <p:txBody>
          <a:bodyPr wrap="square" rtlCol="0">
            <a:spAutoFit/>
          </a:bodyPr>
          <a:lstStyle/>
          <a:p>
            <a:r>
              <a:rPr lang="en-US" dirty="0" smtClean="0">
                <a:latin typeface="Century Gothic" panose="020B0502020202020204" pitchFamily="34" charset="0"/>
              </a:rPr>
              <a:t>Bivariate mapping</a:t>
            </a:r>
          </a:p>
        </p:txBody>
      </p:sp>
      <p:sp>
        <p:nvSpPr>
          <p:cNvPr id="32" name="TextBox 31"/>
          <p:cNvSpPr txBox="1"/>
          <p:nvPr/>
        </p:nvSpPr>
        <p:spPr>
          <a:xfrm flipH="1" flipV="1">
            <a:off x="1403009" y="24599349"/>
            <a:ext cx="3879260" cy="523220"/>
          </a:xfrm>
          <a:prstGeom prst="rect">
            <a:avLst/>
          </a:prstGeom>
          <a:noFill/>
        </p:spPr>
        <p:txBody>
          <a:bodyPr wrap="square" rtlCol="0">
            <a:spAutoFit/>
          </a:bodyPr>
          <a:lstStyle/>
          <a:p>
            <a:r>
              <a:rPr lang="en-US" sz="2800" b="1" dirty="0" smtClean="0">
                <a:solidFill>
                  <a:srgbClr val="3F4268"/>
                </a:solidFill>
                <a:latin typeface="Century Gothic" panose="020B0502020202020204" pitchFamily="34" charset="0"/>
              </a:rPr>
              <a:t>2</a:t>
            </a:r>
            <a:endParaRPr lang="en-US" sz="2800" b="1" dirty="0">
              <a:solidFill>
                <a:srgbClr val="3F4268"/>
              </a:solidFill>
              <a:latin typeface="Century Gothic" panose="020B0502020202020204" pitchFamily="34" charset="0"/>
            </a:endParaRPr>
          </a:p>
        </p:txBody>
      </p:sp>
      <p:sp>
        <p:nvSpPr>
          <p:cNvPr id="33" name="TextBox 32"/>
          <p:cNvSpPr txBox="1"/>
          <p:nvPr/>
        </p:nvSpPr>
        <p:spPr>
          <a:xfrm flipH="1" flipV="1">
            <a:off x="3144011" y="26904542"/>
            <a:ext cx="17402707" cy="307777"/>
          </a:xfrm>
          <a:prstGeom prst="rect">
            <a:avLst/>
          </a:prstGeom>
          <a:noFill/>
        </p:spPr>
        <p:txBody>
          <a:bodyPr wrap="square" rtlCol="0">
            <a:spAutoFit/>
          </a:bodyPr>
          <a:lstStyle/>
          <a:p>
            <a:r>
              <a:rPr lang="en-US" b="1" i="1" dirty="0" smtClean="0">
                <a:solidFill>
                  <a:srgbClr val="3F4268"/>
                </a:solidFill>
                <a:latin typeface="Century Gothic" panose="020B0502020202020204" pitchFamily="34" charset="0"/>
              </a:rPr>
              <a:t>Landslide Exposure</a:t>
            </a:r>
            <a:endParaRPr lang="en-US" b="1" i="1" dirty="0">
              <a:solidFill>
                <a:srgbClr val="3F4268"/>
              </a:solidFill>
              <a:latin typeface="Century Gothic" panose="020B0502020202020204" pitchFamily="34" charset="0"/>
            </a:endParaRPr>
          </a:p>
        </p:txBody>
      </p:sp>
      <p:sp>
        <p:nvSpPr>
          <p:cNvPr id="34" name="TextBox 33"/>
          <p:cNvSpPr txBox="1"/>
          <p:nvPr/>
        </p:nvSpPr>
        <p:spPr>
          <a:xfrm flipH="1" flipV="1">
            <a:off x="1395492" y="26324648"/>
            <a:ext cx="3879260" cy="523220"/>
          </a:xfrm>
          <a:prstGeom prst="rect">
            <a:avLst/>
          </a:prstGeom>
          <a:noFill/>
        </p:spPr>
        <p:txBody>
          <a:bodyPr wrap="square" rtlCol="0">
            <a:spAutoFit/>
          </a:bodyPr>
          <a:lstStyle/>
          <a:p>
            <a:r>
              <a:rPr lang="en-US" sz="2800" b="1" dirty="0" smtClean="0">
                <a:solidFill>
                  <a:srgbClr val="3F4268"/>
                </a:solidFill>
                <a:latin typeface="Century Gothic" panose="020B0502020202020204" pitchFamily="34" charset="0"/>
              </a:rPr>
              <a:t>3</a:t>
            </a:r>
            <a:endParaRPr lang="en-US" sz="2800" b="1" dirty="0">
              <a:solidFill>
                <a:srgbClr val="3F4268"/>
              </a:solidFill>
              <a:latin typeface="Century Gothic" panose="020B0502020202020204" pitchFamily="34" charset="0"/>
            </a:endParaRPr>
          </a:p>
        </p:txBody>
      </p:sp>
      <p:sp>
        <p:nvSpPr>
          <p:cNvPr id="35" name="TextBox 34"/>
          <p:cNvSpPr txBox="1"/>
          <p:nvPr/>
        </p:nvSpPr>
        <p:spPr>
          <a:xfrm flipH="1" flipV="1">
            <a:off x="4851414" y="24574170"/>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Inputs</a:t>
            </a:r>
            <a:endParaRPr lang="en-US" sz="2400" b="1" dirty="0">
              <a:solidFill>
                <a:srgbClr val="3F4268"/>
              </a:solidFill>
              <a:latin typeface="Century Gothic" panose="020B0502020202020204" pitchFamily="34" charset="0"/>
            </a:endParaRPr>
          </a:p>
        </p:txBody>
      </p:sp>
      <p:sp>
        <p:nvSpPr>
          <p:cNvPr id="36" name="TextBox 35"/>
          <p:cNvSpPr txBox="1"/>
          <p:nvPr/>
        </p:nvSpPr>
        <p:spPr>
          <a:xfrm flipH="1" flipV="1">
            <a:off x="8395818" y="24566270"/>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Tool</a:t>
            </a:r>
            <a:endParaRPr lang="en-US" sz="2400" b="1" dirty="0">
              <a:solidFill>
                <a:srgbClr val="3F4268"/>
              </a:solidFill>
              <a:latin typeface="Century Gothic" panose="020B0502020202020204" pitchFamily="34" charset="0"/>
            </a:endParaRPr>
          </a:p>
        </p:txBody>
      </p:sp>
      <p:sp>
        <p:nvSpPr>
          <p:cNvPr id="37" name="TextBox 36"/>
          <p:cNvSpPr txBox="1"/>
          <p:nvPr/>
        </p:nvSpPr>
        <p:spPr>
          <a:xfrm flipH="1" flipV="1">
            <a:off x="10684475" y="24577921"/>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Goal</a:t>
            </a:r>
            <a:endParaRPr lang="en-US" sz="2400" b="1" dirty="0">
              <a:solidFill>
                <a:srgbClr val="3F4268"/>
              </a:solidFill>
              <a:latin typeface="Century Gothic" panose="020B0502020202020204" pitchFamily="34" charset="0"/>
            </a:endParaRPr>
          </a:p>
        </p:txBody>
      </p:sp>
      <p:sp>
        <p:nvSpPr>
          <p:cNvPr id="38" name="TextBox 37"/>
          <p:cNvSpPr txBox="1"/>
          <p:nvPr/>
        </p:nvSpPr>
        <p:spPr>
          <a:xfrm flipH="1" flipV="1">
            <a:off x="8395818" y="26301455"/>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Tool</a:t>
            </a:r>
            <a:endParaRPr lang="en-US" sz="2400" b="1" dirty="0">
              <a:solidFill>
                <a:srgbClr val="3F4268"/>
              </a:solidFill>
              <a:latin typeface="Century Gothic" panose="020B0502020202020204" pitchFamily="34" charset="0"/>
            </a:endParaRPr>
          </a:p>
        </p:txBody>
      </p:sp>
      <p:sp>
        <p:nvSpPr>
          <p:cNvPr id="39" name="TextBox 38"/>
          <p:cNvSpPr txBox="1"/>
          <p:nvPr/>
        </p:nvSpPr>
        <p:spPr>
          <a:xfrm flipH="1" flipV="1">
            <a:off x="4891913" y="26285815"/>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Inputs</a:t>
            </a:r>
            <a:endParaRPr lang="en-US" sz="2400" b="1" dirty="0">
              <a:solidFill>
                <a:srgbClr val="3F4268"/>
              </a:solidFill>
              <a:latin typeface="Century Gothic" panose="020B0502020202020204" pitchFamily="34" charset="0"/>
            </a:endParaRPr>
          </a:p>
        </p:txBody>
      </p:sp>
      <p:sp>
        <p:nvSpPr>
          <p:cNvPr id="40" name="TextBox 39"/>
          <p:cNvSpPr txBox="1"/>
          <p:nvPr/>
        </p:nvSpPr>
        <p:spPr>
          <a:xfrm flipH="1" flipV="1">
            <a:off x="10684475" y="26290050"/>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Goal</a:t>
            </a:r>
            <a:endParaRPr lang="en-US" sz="2400" b="1" dirty="0">
              <a:solidFill>
                <a:srgbClr val="3F4268"/>
              </a:solidFill>
              <a:latin typeface="Century Gothic" panose="020B0502020202020204" pitchFamily="34" charset="0"/>
            </a:endParaRPr>
          </a:p>
        </p:txBody>
      </p:sp>
      <p:sp>
        <p:nvSpPr>
          <p:cNvPr id="41" name="TextBox 40"/>
          <p:cNvSpPr txBox="1"/>
          <p:nvPr/>
        </p:nvSpPr>
        <p:spPr>
          <a:xfrm flipH="1" flipV="1">
            <a:off x="3144011" y="25486808"/>
            <a:ext cx="17402707" cy="307777"/>
          </a:xfrm>
          <a:prstGeom prst="rect">
            <a:avLst/>
          </a:prstGeom>
          <a:noFill/>
        </p:spPr>
        <p:txBody>
          <a:bodyPr wrap="square" rtlCol="0">
            <a:spAutoFit/>
          </a:bodyPr>
          <a:lstStyle/>
          <a:p>
            <a:r>
              <a:rPr lang="en-US" b="1" i="1" dirty="0">
                <a:solidFill>
                  <a:srgbClr val="3F4268"/>
                </a:solidFill>
                <a:latin typeface="Century Gothic" panose="020B0502020202020204" pitchFamily="34" charset="0"/>
              </a:rPr>
              <a:t>Near real-time Landslide Potential</a:t>
            </a:r>
          </a:p>
        </p:txBody>
      </p:sp>
      <p:sp>
        <p:nvSpPr>
          <p:cNvPr id="42" name="Rectangle 41"/>
          <p:cNvSpPr/>
          <p:nvPr/>
        </p:nvSpPr>
        <p:spPr>
          <a:xfrm flipH="1" flipV="1">
            <a:off x="11731338" y="27407456"/>
            <a:ext cx="19590343" cy="307777"/>
          </a:xfrm>
          <a:prstGeom prst="rect">
            <a:avLst/>
          </a:prstGeom>
        </p:spPr>
        <p:txBody>
          <a:bodyPr wrap="square">
            <a:spAutoFit/>
          </a:bodyPr>
          <a:lstStyle/>
          <a:p>
            <a:r>
              <a:rPr lang="en-US" dirty="0" smtClean="0">
                <a:latin typeface="Century Gothic" panose="020B0502020202020204" pitchFamily="34" charset="0"/>
              </a:rPr>
              <a:t>Who/what </a:t>
            </a:r>
            <a:r>
              <a:rPr lang="en-US" dirty="0">
                <a:latin typeface="Century Gothic" panose="020B0502020202020204" pitchFamily="34" charset="0"/>
              </a:rPr>
              <a:t>is located in areas of high/low landslide potential?</a:t>
            </a:r>
          </a:p>
        </p:txBody>
      </p:sp>
      <p:sp>
        <p:nvSpPr>
          <p:cNvPr id="51" name="Google Shape;210;p8"/>
          <p:cNvSpPr/>
          <p:nvPr/>
        </p:nvSpPr>
        <p:spPr>
          <a:xfrm>
            <a:off x="4188952" y="4838128"/>
            <a:ext cx="2762400" cy="914400"/>
          </a:xfrm>
          <a:prstGeom prst="hexagon">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smtClean="0">
                <a:solidFill>
                  <a:srgbClr val="3F3F3F"/>
                </a:solidFill>
                <a:latin typeface="Century Gothic"/>
                <a:ea typeface="Century Gothic"/>
                <a:cs typeface="Century Gothic"/>
                <a:sym typeface="Century Gothic"/>
              </a:rPr>
              <a:t>GPM IMERG Rainfall</a:t>
            </a:r>
            <a:endParaRPr sz="1800" dirty="0">
              <a:solidFill>
                <a:srgbClr val="3F3F3F"/>
              </a:solidFill>
              <a:latin typeface="Century Gothic"/>
              <a:ea typeface="Century Gothic"/>
              <a:cs typeface="Century Gothic"/>
              <a:sym typeface="Century Gothic"/>
            </a:endParaRPr>
          </a:p>
        </p:txBody>
      </p:sp>
      <p:sp>
        <p:nvSpPr>
          <p:cNvPr id="52" name="Google Shape;210;p8"/>
          <p:cNvSpPr/>
          <p:nvPr/>
        </p:nvSpPr>
        <p:spPr>
          <a:xfrm>
            <a:off x="4084734" y="1287261"/>
            <a:ext cx="2866617" cy="914400"/>
          </a:xfrm>
          <a:prstGeom prst="hexagon">
            <a:avLst/>
          </a:prstGeom>
          <a:solidFill>
            <a:srgbClr val="AFABA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err="1" smtClean="0">
                <a:solidFill>
                  <a:srgbClr val="3F3F3F"/>
                </a:solidFill>
                <a:latin typeface="Century Gothic"/>
                <a:ea typeface="Century Gothic"/>
                <a:cs typeface="Century Gothic"/>
                <a:sym typeface="Century Gothic"/>
              </a:rPr>
              <a:t>LandScan</a:t>
            </a:r>
            <a:r>
              <a:rPr lang="en-US" sz="1800" dirty="0" smtClean="0">
                <a:solidFill>
                  <a:srgbClr val="3F3F3F"/>
                </a:solidFill>
                <a:latin typeface="Century Gothic"/>
                <a:ea typeface="Century Gothic"/>
                <a:cs typeface="Century Gothic"/>
                <a:sym typeface="Century Gothic"/>
              </a:rPr>
              <a:t> Population</a:t>
            </a:r>
            <a:endParaRPr sz="1800" dirty="0">
              <a:solidFill>
                <a:srgbClr val="3F3F3F"/>
              </a:solidFill>
              <a:latin typeface="Century Gothic"/>
              <a:ea typeface="Century Gothic"/>
              <a:cs typeface="Century Gothic"/>
              <a:sym typeface="Century Gothic"/>
            </a:endParaRPr>
          </a:p>
        </p:txBody>
      </p:sp>
      <p:sp>
        <p:nvSpPr>
          <p:cNvPr id="53" name="Google Shape;274;p11"/>
          <p:cNvSpPr/>
          <p:nvPr/>
        </p:nvSpPr>
        <p:spPr>
          <a:xfrm rot="20148843">
            <a:off x="7012837" y="2770075"/>
            <a:ext cx="1049779" cy="26021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1" dirty="0">
              <a:solidFill>
                <a:srgbClr val="3F3F3F"/>
              </a:solidFill>
              <a:latin typeface="Century Gothic"/>
              <a:ea typeface="Century Gothic"/>
              <a:cs typeface="Century Gothic"/>
              <a:sym typeface="Century Gothic"/>
            </a:endParaRPr>
          </a:p>
        </p:txBody>
      </p:sp>
      <p:sp>
        <p:nvSpPr>
          <p:cNvPr id="54" name="Google Shape;274;p11"/>
          <p:cNvSpPr/>
          <p:nvPr/>
        </p:nvSpPr>
        <p:spPr>
          <a:xfrm rot="964780">
            <a:off x="7059023" y="2147248"/>
            <a:ext cx="979677" cy="26021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55" name="Google Shape;274;p11"/>
          <p:cNvSpPr/>
          <p:nvPr/>
        </p:nvSpPr>
        <p:spPr>
          <a:xfrm rot="20148843">
            <a:off x="6981388" y="4625235"/>
            <a:ext cx="1067743" cy="26021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56" name="Google Shape;274;p11"/>
          <p:cNvSpPr/>
          <p:nvPr/>
        </p:nvSpPr>
        <p:spPr>
          <a:xfrm rot="1703938">
            <a:off x="6969410" y="3777921"/>
            <a:ext cx="1120378" cy="26021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66" name="Google Shape;210;p8"/>
          <p:cNvSpPr/>
          <p:nvPr/>
        </p:nvSpPr>
        <p:spPr>
          <a:xfrm>
            <a:off x="950977" y="2767584"/>
            <a:ext cx="2136630" cy="1085144"/>
          </a:xfrm>
          <a:prstGeom prst="hexagon">
            <a:avLst/>
          </a:prstGeom>
          <a:solidFill>
            <a:srgbClr val="AFABA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smtClean="0">
                <a:solidFill>
                  <a:srgbClr val="3F3F3F"/>
                </a:solidFill>
                <a:latin typeface="Century Gothic"/>
                <a:ea typeface="Century Gothic"/>
                <a:cs typeface="Century Gothic"/>
                <a:sym typeface="Century Gothic"/>
              </a:rPr>
              <a:t>Susceptibility Factors</a:t>
            </a:r>
          </a:p>
        </p:txBody>
      </p:sp>
      <p:sp>
        <p:nvSpPr>
          <p:cNvPr id="75" name="Google Shape;274;p11"/>
          <p:cNvSpPr/>
          <p:nvPr/>
        </p:nvSpPr>
        <p:spPr>
          <a:xfrm>
            <a:off x="3165031" y="3265421"/>
            <a:ext cx="919703" cy="26021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1"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3555972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4268"/>
              </a:buClr>
              <a:buSzPts val="3959"/>
              <a:buFont typeface="Century Gothic"/>
              <a:buNone/>
            </a:pPr>
            <a:r>
              <a:rPr lang="en-US" sz="3959" dirty="0" smtClean="0"/>
              <a:t>Landslide </a:t>
            </a:r>
            <a:r>
              <a:rPr lang="en-US" sz="3959" dirty="0"/>
              <a:t>Inventory</a:t>
            </a:r>
            <a:endParaRPr sz="3959" dirty="0"/>
          </a:p>
        </p:txBody>
      </p:sp>
      <p:sp>
        <p:nvSpPr>
          <p:cNvPr id="6" name="Text Placeholder 5"/>
          <p:cNvSpPr>
            <a:spLocks noGrp="1"/>
          </p:cNvSpPr>
          <p:nvPr>
            <p:ph type="body" idx="2"/>
          </p:nvPr>
        </p:nvSpPr>
        <p:spPr/>
        <p:txBody>
          <a:bodyPr/>
          <a:lstStyle/>
          <a:p>
            <a:endParaRPr lang="en-US"/>
          </a:p>
        </p:txBody>
      </p:sp>
      <p:sp>
        <p:nvSpPr>
          <p:cNvPr id="7" name="Text Placeholder 6"/>
          <p:cNvSpPr>
            <a:spLocks noGrp="1"/>
          </p:cNvSpPr>
          <p:nvPr>
            <p:ph type="body" idx="3"/>
          </p:nvPr>
        </p:nvSpPr>
        <p:spPr/>
        <p:txBody>
          <a:bodyPr/>
          <a:lstStyle/>
          <a:p>
            <a:endParaRPr lang="en-US"/>
          </a:p>
        </p:txBody>
      </p:sp>
      <p:grpSp>
        <p:nvGrpSpPr>
          <p:cNvPr id="220" name="Google Shape;220;p9"/>
          <p:cNvGrpSpPr/>
          <p:nvPr/>
        </p:nvGrpSpPr>
        <p:grpSpPr>
          <a:xfrm>
            <a:off x="700383" y="1143001"/>
            <a:ext cx="4771623" cy="4826817"/>
            <a:chOff x="645177" y="1143000"/>
            <a:chExt cx="5122373" cy="5181625"/>
          </a:xfrm>
        </p:grpSpPr>
        <p:pic>
          <p:nvPicPr>
            <p:cNvPr id="221" name="Google Shape;221;p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45177" y="1143000"/>
              <a:ext cx="5122373" cy="5159800"/>
            </a:xfrm>
            <a:prstGeom prst="rect">
              <a:avLst/>
            </a:prstGeom>
            <a:noFill/>
            <a:ln>
              <a:noFill/>
            </a:ln>
          </p:spPr>
        </p:pic>
        <p:sp>
          <p:nvSpPr>
            <p:cNvPr id="222" name="Google Shape;222;p9"/>
            <p:cNvSpPr txBox="1"/>
            <p:nvPr/>
          </p:nvSpPr>
          <p:spPr>
            <a:xfrm>
              <a:off x="704852" y="5896225"/>
              <a:ext cx="1866900" cy="428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lt1"/>
                </a:buClr>
                <a:buSzPts val="1800"/>
                <a:buFont typeface="Century Gothic"/>
                <a:buNone/>
              </a:pPr>
              <a:r>
                <a:rPr lang="en-US" sz="1800" b="1" dirty="0">
                  <a:solidFill>
                    <a:schemeClr val="lt1"/>
                  </a:solidFill>
                  <a:latin typeface="Century Gothic"/>
                  <a:ea typeface="Century Gothic"/>
                  <a:cs typeface="Century Gothic"/>
                  <a:sym typeface="Century Gothic"/>
                </a:rPr>
                <a:t>Before (2003)</a:t>
              </a:r>
              <a:endParaRPr sz="1800" b="1" dirty="0">
                <a:solidFill>
                  <a:schemeClr val="lt1"/>
                </a:solidFill>
                <a:latin typeface="Century Gothic"/>
                <a:ea typeface="Century Gothic"/>
                <a:cs typeface="Century Gothic"/>
                <a:sym typeface="Century Gothic"/>
              </a:endParaRPr>
            </a:p>
          </p:txBody>
        </p:sp>
      </p:grpSp>
      <p:grpSp>
        <p:nvGrpSpPr>
          <p:cNvPr id="223" name="Google Shape;223;p9"/>
          <p:cNvGrpSpPr/>
          <p:nvPr/>
        </p:nvGrpSpPr>
        <p:grpSpPr>
          <a:xfrm>
            <a:off x="6752491" y="1143000"/>
            <a:ext cx="4791809" cy="4826828"/>
            <a:chOff x="6421927" y="1143000"/>
            <a:chExt cx="5122373" cy="5159808"/>
          </a:xfrm>
        </p:grpSpPr>
        <p:pic>
          <p:nvPicPr>
            <p:cNvPr id="224" name="Google Shape;224;p9"/>
            <p:cNvPicPr preferRelativeResize="0"/>
            <p:nvPr/>
          </p:nvPicPr>
          <p:blipFill rotWithShape="1">
            <a:blip r:embed="rId4">
              <a:alphaModFix/>
            </a:blip>
            <a:srcRect l="28863" t="7221" r="21648" b="4156"/>
            <a:stretch/>
          </p:blipFill>
          <p:spPr>
            <a:xfrm>
              <a:off x="6421927" y="1143000"/>
              <a:ext cx="5122373" cy="5159800"/>
            </a:xfrm>
            <a:prstGeom prst="rect">
              <a:avLst/>
            </a:prstGeom>
            <a:noFill/>
            <a:ln>
              <a:noFill/>
            </a:ln>
          </p:spPr>
        </p:pic>
        <p:sp>
          <p:nvSpPr>
            <p:cNvPr id="225" name="Google Shape;225;p9"/>
            <p:cNvSpPr txBox="1"/>
            <p:nvPr/>
          </p:nvSpPr>
          <p:spPr>
            <a:xfrm>
              <a:off x="6487361" y="5874408"/>
              <a:ext cx="2028900" cy="428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lt1"/>
                </a:buClr>
                <a:buSzPts val="1800"/>
                <a:buFont typeface="Century Gothic"/>
                <a:buNone/>
              </a:pPr>
              <a:r>
                <a:rPr lang="en-US" sz="1800" b="1" dirty="0">
                  <a:solidFill>
                    <a:schemeClr val="lt1"/>
                  </a:solidFill>
                  <a:latin typeface="Century Gothic"/>
                  <a:ea typeface="Century Gothic"/>
                  <a:cs typeface="Century Gothic"/>
                  <a:sym typeface="Century Gothic"/>
                </a:rPr>
                <a:t>After (2009)</a:t>
              </a:r>
              <a:endParaRPr sz="1800" b="1" dirty="0">
                <a:solidFill>
                  <a:schemeClr val="lt1"/>
                </a:solidFill>
                <a:latin typeface="Century Gothic"/>
                <a:ea typeface="Century Gothic"/>
                <a:cs typeface="Century Gothic"/>
                <a:sym typeface="Century Gothic"/>
              </a:endParaRPr>
            </a:p>
          </p:txBody>
        </p:sp>
      </p:grpSp>
      <p:grpSp>
        <p:nvGrpSpPr>
          <p:cNvPr id="226" name="Google Shape;226;p9"/>
          <p:cNvGrpSpPr/>
          <p:nvPr/>
        </p:nvGrpSpPr>
        <p:grpSpPr>
          <a:xfrm>
            <a:off x="6752491" y="1143000"/>
            <a:ext cx="4791807" cy="4910378"/>
            <a:chOff x="6421925" y="1143000"/>
            <a:chExt cx="5122374" cy="5249125"/>
          </a:xfrm>
        </p:grpSpPr>
        <p:pic>
          <p:nvPicPr>
            <p:cNvPr id="227" name="Google Shape;227;p9"/>
            <p:cNvPicPr preferRelativeResize="0"/>
            <p:nvPr/>
          </p:nvPicPr>
          <p:blipFill rotWithShape="1">
            <a:blip r:embed="rId5" cstate="print">
              <a:alphaModFix/>
              <a:extLst>
                <a:ext uri="{28A0092B-C50C-407E-A947-70E740481C1C}">
                  <a14:useLocalDpi xmlns:a14="http://schemas.microsoft.com/office/drawing/2010/main"/>
                </a:ext>
              </a:extLst>
            </a:blip>
            <a:srcRect b="-423"/>
            <a:stretch/>
          </p:blipFill>
          <p:spPr>
            <a:xfrm>
              <a:off x="6421925" y="1143000"/>
              <a:ext cx="5122374" cy="5159799"/>
            </a:xfrm>
            <a:prstGeom prst="rect">
              <a:avLst/>
            </a:prstGeom>
            <a:noFill/>
            <a:ln>
              <a:noFill/>
            </a:ln>
          </p:spPr>
        </p:pic>
        <p:sp>
          <p:nvSpPr>
            <p:cNvPr id="228" name="Google Shape;228;p9"/>
            <p:cNvSpPr txBox="1"/>
            <p:nvPr/>
          </p:nvSpPr>
          <p:spPr>
            <a:xfrm>
              <a:off x="6482550" y="5828725"/>
              <a:ext cx="2503500" cy="5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b="1" dirty="0">
                <a:solidFill>
                  <a:srgbClr val="FFFFFF"/>
                </a:solidFill>
                <a:latin typeface="Century Gothic"/>
                <a:ea typeface="Century Gothic"/>
                <a:cs typeface="Century Gothic"/>
                <a:sym typeface="Century Gothic"/>
              </a:endParaRPr>
            </a:p>
          </p:txBody>
        </p:sp>
      </p:grpSp>
      <p:sp>
        <p:nvSpPr>
          <p:cNvPr id="2" name="Rectangle 1"/>
          <p:cNvSpPr/>
          <p:nvPr/>
        </p:nvSpPr>
        <p:spPr>
          <a:xfrm>
            <a:off x="9206799" y="6584138"/>
            <a:ext cx="2337499" cy="286232"/>
          </a:xfrm>
          <a:prstGeom prst="rect">
            <a:avLst/>
          </a:prstGeom>
        </p:spPr>
        <p:txBody>
          <a:bodyPr wrap="none">
            <a:spAutoFit/>
          </a:bodyPr>
          <a:lstStyle/>
          <a:p>
            <a:pPr lvl="0">
              <a:lnSpc>
                <a:spcPct val="90000"/>
              </a:lnSpc>
              <a:spcBef>
                <a:spcPts val="1000"/>
              </a:spcBef>
              <a:buClr>
                <a:srgbClr val="3F3F3F"/>
              </a:buClr>
              <a:buSzPts val="1400"/>
            </a:pPr>
            <a:r>
              <a:rPr lang="en-US" dirty="0" smtClean="0">
                <a:solidFill>
                  <a:srgbClr val="3F3F3F"/>
                </a:solidFill>
                <a:latin typeface="Century Gothic"/>
                <a:ea typeface="Century Gothic"/>
                <a:cs typeface="Century Gothic"/>
                <a:sym typeface="Century Gothic"/>
              </a:rPr>
              <a:t>Image: </a:t>
            </a:r>
            <a:r>
              <a:rPr lang="en-US" dirty="0">
                <a:solidFill>
                  <a:srgbClr val="3F3F3F"/>
                </a:solidFill>
                <a:latin typeface="Century Gothic"/>
                <a:ea typeface="Century Gothic"/>
                <a:cs typeface="Century Gothic"/>
                <a:sym typeface="Century Gothic"/>
              </a:rPr>
              <a:t>Google Earth Pro</a:t>
            </a:r>
          </a:p>
        </p:txBody>
      </p:sp>
    </p:spTree>
    <p:extLst>
      <p:ext uri="{BB962C8B-B14F-4D97-AF65-F5344CB8AC3E}">
        <p14:creationId xmlns:p14="http://schemas.microsoft.com/office/powerpoint/2010/main" val="174225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 calcmode="lin" valueType="num">
                                      <p:cBhvr additive="base">
                                        <p:cTn id="7" dur="500" fill="hold"/>
                                        <p:tgtEl>
                                          <p:spTgt spid="226"/>
                                        </p:tgtEl>
                                        <p:attrNameLst>
                                          <p:attrName>ppt_x</p:attrName>
                                        </p:attrNameLst>
                                      </p:cBhvr>
                                      <p:tavLst>
                                        <p:tav tm="0">
                                          <p:val>
                                            <p:strVal val="1+#ppt_w/2"/>
                                          </p:val>
                                        </p:tav>
                                        <p:tav tm="100000">
                                          <p:val>
                                            <p:strVal val="#ppt_x"/>
                                          </p:val>
                                        </p:tav>
                                      </p:tavLst>
                                    </p:anim>
                                    <p:anim calcmode="lin" valueType="num">
                                      <p:cBhvr additive="base">
                                        <p:cTn id="8" dur="500" fill="hold"/>
                                        <p:tgtEl>
                                          <p:spTgt spid="2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10"/>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4268"/>
              </a:buClr>
              <a:buSzPts val="3959"/>
              <a:buFont typeface="Century Gothic"/>
              <a:buNone/>
            </a:pPr>
            <a:r>
              <a:rPr lang="en-US" sz="3959" dirty="0"/>
              <a:t>Methodology: Susceptibility Map</a:t>
            </a:r>
            <a:endParaRPr sz="3959" dirty="0"/>
          </a:p>
        </p:txBody>
      </p:sp>
      <p:sp>
        <p:nvSpPr>
          <p:cNvPr id="250" name="Google Shape;250;p10"/>
          <p:cNvSpPr/>
          <p:nvPr/>
        </p:nvSpPr>
        <p:spPr>
          <a:xfrm>
            <a:off x="8732657" y="2795392"/>
            <a:ext cx="2310202" cy="1122000"/>
          </a:xfrm>
          <a:prstGeom prst="hexagon">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a:solidFill>
                  <a:srgbClr val="3F3F3F"/>
                </a:solidFill>
                <a:latin typeface="Century Gothic"/>
                <a:ea typeface="Century Gothic"/>
                <a:cs typeface="Century Gothic"/>
                <a:sym typeface="Century Gothic"/>
              </a:rPr>
              <a:t>Susceptibility Map</a:t>
            </a:r>
            <a:endParaRPr sz="1800" dirty="0">
              <a:solidFill>
                <a:srgbClr val="3F3F3F"/>
              </a:solidFill>
              <a:latin typeface="Century Gothic"/>
              <a:ea typeface="Century Gothic"/>
              <a:cs typeface="Century Gothic"/>
              <a:sym typeface="Century Gothic"/>
            </a:endParaRPr>
          </a:p>
        </p:txBody>
      </p:sp>
      <p:sp>
        <p:nvSpPr>
          <p:cNvPr id="32" name="Google Shape;250;p10"/>
          <p:cNvSpPr/>
          <p:nvPr/>
        </p:nvSpPr>
        <p:spPr>
          <a:xfrm>
            <a:off x="5576498" y="4726779"/>
            <a:ext cx="2310202" cy="1122000"/>
          </a:xfrm>
          <a:prstGeom prst="hexagon">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smtClean="0">
                <a:solidFill>
                  <a:srgbClr val="3F3F3F"/>
                </a:solidFill>
                <a:latin typeface="Century Gothic"/>
                <a:ea typeface="Century Gothic"/>
                <a:cs typeface="Century Gothic"/>
                <a:sym typeface="Century Gothic"/>
              </a:rPr>
              <a:t>Landslide Inventory</a:t>
            </a:r>
            <a:endParaRPr sz="1800" dirty="0">
              <a:solidFill>
                <a:srgbClr val="3F3F3F"/>
              </a:solidFill>
              <a:latin typeface="Century Gothic"/>
              <a:ea typeface="Century Gothic"/>
              <a:cs typeface="Century Gothic"/>
              <a:sym typeface="Century Gothic"/>
            </a:endParaRPr>
          </a:p>
        </p:txBody>
      </p:sp>
      <p:sp>
        <p:nvSpPr>
          <p:cNvPr id="61" name="Google Shape;245;p10"/>
          <p:cNvSpPr/>
          <p:nvPr/>
        </p:nvSpPr>
        <p:spPr>
          <a:xfrm>
            <a:off x="6096366" y="2776477"/>
            <a:ext cx="1765667" cy="1131510"/>
          </a:xfrm>
          <a:prstGeom prst="hexagon">
            <a:avLst/>
          </a:prstGeom>
          <a:solidFill>
            <a:srgbClr val="AFABA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a:solidFill>
                  <a:srgbClr val="3F3F3F"/>
                </a:solidFill>
                <a:latin typeface="Century Gothic"/>
                <a:ea typeface="Century Gothic"/>
                <a:cs typeface="Century Gothic"/>
                <a:sym typeface="Century Gothic"/>
              </a:rPr>
              <a:t>Fuzzy Logic</a:t>
            </a:r>
            <a:endParaRPr sz="1800" dirty="0">
              <a:solidFill>
                <a:srgbClr val="3F3F3F"/>
              </a:solidFill>
              <a:latin typeface="Century Gothic"/>
              <a:ea typeface="Century Gothic"/>
              <a:cs typeface="Century Gothic"/>
              <a:sym typeface="Century Gothic"/>
            </a:endParaRPr>
          </a:p>
          <a:p>
            <a:pPr marL="0" marR="0" lvl="0" indent="0" algn="ctr" rtl="0">
              <a:spcBef>
                <a:spcPts val="0"/>
              </a:spcBef>
              <a:spcAft>
                <a:spcPts val="0"/>
              </a:spcAft>
              <a:buClr>
                <a:srgbClr val="3F3F3F"/>
              </a:buClr>
              <a:buSzPts val="1800"/>
              <a:buFont typeface="Century Gothic"/>
              <a:buNone/>
            </a:pPr>
            <a:r>
              <a:rPr lang="en-US" sz="1800" dirty="0">
                <a:solidFill>
                  <a:srgbClr val="3F3F3F"/>
                </a:solidFill>
                <a:latin typeface="Century Gothic"/>
                <a:ea typeface="Century Gothic"/>
                <a:cs typeface="Century Gothic"/>
                <a:sym typeface="Century Gothic"/>
              </a:rPr>
              <a:t>Model</a:t>
            </a:r>
            <a:endParaRPr sz="1800" dirty="0">
              <a:solidFill>
                <a:srgbClr val="3F3F3F"/>
              </a:solidFill>
              <a:latin typeface="Century Gothic"/>
              <a:ea typeface="Century Gothic"/>
              <a:cs typeface="Century Gothic"/>
              <a:sym typeface="Century Gothic"/>
            </a:endParaRPr>
          </a:p>
        </p:txBody>
      </p:sp>
      <p:sp>
        <p:nvSpPr>
          <p:cNvPr id="70" name="Rectangle 69"/>
          <p:cNvSpPr/>
          <p:nvPr/>
        </p:nvSpPr>
        <p:spPr>
          <a:xfrm>
            <a:off x="777714" y="1581222"/>
            <a:ext cx="4422073" cy="3537400"/>
          </a:xfrm>
          <a:prstGeom prst="hexag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Google Shape;236;p10"/>
          <p:cNvSpPr/>
          <p:nvPr/>
        </p:nvSpPr>
        <p:spPr>
          <a:xfrm>
            <a:off x="1517321" y="3851702"/>
            <a:ext cx="1457820" cy="663897"/>
          </a:xfrm>
          <a:prstGeom prst="hexagon">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600" dirty="0">
                <a:solidFill>
                  <a:srgbClr val="3F3F3F"/>
                </a:solidFill>
                <a:latin typeface="Century Gothic"/>
                <a:ea typeface="Century Gothic"/>
                <a:cs typeface="Century Gothic"/>
                <a:sym typeface="Century Gothic"/>
              </a:rPr>
              <a:t>Distance to Faults</a:t>
            </a:r>
            <a:endParaRPr sz="1600" dirty="0">
              <a:solidFill>
                <a:srgbClr val="3F3F3F"/>
              </a:solidFill>
              <a:latin typeface="Century Gothic"/>
              <a:ea typeface="Century Gothic"/>
              <a:cs typeface="Century Gothic"/>
              <a:sym typeface="Century Gothic"/>
            </a:endParaRPr>
          </a:p>
        </p:txBody>
      </p:sp>
      <p:sp>
        <p:nvSpPr>
          <p:cNvPr id="73" name="Google Shape;238;p10"/>
          <p:cNvSpPr/>
          <p:nvPr/>
        </p:nvSpPr>
        <p:spPr>
          <a:xfrm>
            <a:off x="1517321" y="3113910"/>
            <a:ext cx="1458480" cy="663897"/>
          </a:xfrm>
          <a:prstGeom prst="hexagon">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600" dirty="0">
                <a:solidFill>
                  <a:srgbClr val="3F3F3F"/>
                </a:solidFill>
                <a:latin typeface="Century Gothic"/>
                <a:ea typeface="Century Gothic"/>
                <a:cs typeface="Century Gothic"/>
                <a:sym typeface="Century Gothic"/>
              </a:rPr>
              <a:t>Scaled Lithology</a:t>
            </a:r>
            <a:endParaRPr sz="1600" dirty="0">
              <a:solidFill>
                <a:srgbClr val="3F3F3F"/>
              </a:solidFill>
              <a:latin typeface="Century Gothic"/>
              <a:ea typeface="Century Gothic"/>
              <a:cs typeface="Century Gothic"/>
              <a:sym typeface="Century Gothic"/>
            </a:endParaRPr>
          </a:p>
        </p:txBody>
      </p:sp>
      <p:sp>
        <p:nvSpPr>
          <p:cNvPr id="74" name="Google Shape;239;p10"/>
          <p:cNvSpPr/>
          <p:nvPr/>
        </p:nvSpPr>
        <p:spPr>
          <a:xfrm>
            <a:off x="2870684" y="2753441"/>
            <a:ext cx="1458480" cy="663897"/>
          </a:xfrm>
          <a:prstGeom prst="hexagon">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600" dirty="0">
                <a:solidFill>
                  <a:srgbClr val="3F3F3F"/>
                </a:solidFill>
                <a:latin typeface="Century Gothic"/>
                <a:ea typeface="Century Gothic"/>
                <a:cs typeface="Century Gothic"/>
                <a:sym typeface="Century Gothic"/>
              </a:rPr>
              <a:t>Slope</a:t>
            </a:r>
            <a:endParaRPr sz="1600" dirty="0">
              <a:solidFill>
                <a:srgbClr val="3F3F3F"/>
              </a:solidFill>
              <a:latin typeface="Century Gothic"/>
              <a:ea typeface="Century Gothic"/>
              <a:cs typeface="Century Gothic"/>
              <a:sym typeface="Century Gothic"/>
            </a:endParaRPr>
          </a:p>
        </p:txBody>
      </p:sp>
      <p:sp>
        <p:nvSpPr>
          <p:cNvPr id="75" name="Google Shape;240;p10"/>
          <p:cNvSpPr/>
          <p:nvPr/>
        </p:nvSpPr>
        <p:spPr>
          <a:xfrm>
            <a:off x="2870684" y="3482703"/>
            <a:ext cx="1458480" cy="663897"/>
          </a:xfrm>
          <a:prstGeom prst="hexagon">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600" dirty="0">
                <a:solidFill>
                  <a:srgbClr val="3F3F3F"/>
                </a:solidFill>
                <a:latin typeface="Century Gothic"/>
                <a:ea typeface="Century Gothic"/>
                <a:cs typeface="Century Gothic"/>
                <a:sym typeface="Century Gothic"/>
              </a:rPr>
              <a:t>Forest Loss</a:t>
            </a:r>
            <a:endParaRPr sz="1600" dirty="0">
              <a:solidFill>
                <a:srgbClr val="3F3F3F"/>
              </a:solidFill>
              <a:latin typeface="Century Gothic"/>
              <a:ea typeface="Century Gothic"/>
              <a:cs typeface="Century Gothic"/>
              <a:sym typeface="Century Gothic"/>
            </a:endParaRPr>
          </a:p>
        </p:txBody>
      </p:sp>
      <p:sp>
        <p:nvSpPr>
          <p:cNvPr id="76" name="Google Shape;241;p10"/>
          <p:cNvSpPr/>
          <p:nvPr/>
        </p:nvSpPr>
        <p:spPr>
          <a:xfrm>
            <a:off x="2870684" y="4220495"/>
            <a:ext cx="1458480" cy="663897"/>
          </a:xfrm>
          <a:prstGeom prst="hexagon">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600"/>
              <a:buFont typeface="Century Gothic"/>
              <a:buNone/>
            </a:pPr>
            <a:r>
              <a:rPr lang="en-US" sz="1600" dirty="0">
                <a:solidFill>
                  <a:srgbClr val="3F3F3F"/>
                </a:solidFill>
                <a:latin typeface="Century Gothic"/>
                <a:ea typeface="Century Gothic"/>
                <a:cs typeface="Century Gothic"/>
                <a:sym typeface="Century Gothic"/>
              </a:rPr>
              <a:t>Clay </a:t>
            </a:r>
            <a:r>
              <a:rPr lang="en-US" sz="1600" dirty="0" smtClean="0">
                <a:solidFill>
                  <a:srgbClr val="3F3F3F"/>
                </a:solidFill>
                <a:latin typeface="Century Gothic"/>
                <a:ea typeface="Century Gothic"/>
                <a:cs typeface="Century Gothic"/>
                <a:sym typeface="Century Gothic"/>
              </a:rPr>
              <a:t>%</a:t>
            </a:r>
            <a:endParaRPr sz="1600" dirty="0">
              <a:solidFill>
                <a:srgbClr val="3F3F3F"/>
              </a:solidFill>
              <a:latin typeface="Century Gothic"/>
              <a:ea typeface="Century Gothic"/>
              <a:cs typeface="Century Gothic"/>
              <a:sym typeface="Century Gothic"/>
            </a:endParaRPr>
          </a:p>
        </p:txBody>
      </p:sp>
      <p:sp>
        <p:nvSpPr>
          <p:cNvPr id="77" name="Google Shape;242;p10"/>
          <p:cNvSpPr/>
          <p:nvPr/>
        </p:nvSpPr>
        <p:spPr>
          <a:xfrm>
            <a:off x="1522032" y="2392972"/>
            <a:ext cx="1458480" cy="663897"/>
          </a:xfrm>
          <a:prstGeom prst="hexagon">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600" dirty="0">
                <a:solidFill>
                  <a:srgbClr val="3F3F3F"/>
                </a:solidFill>
                <a:latin typeface="Century Gothic"/>
                <a:ea typeface="Century Gothic"/>
                <a:cs typeface="Century Gothic"/>
                <a:sym typeface="Century Gothic"/>
              </a:rPr>
              <a:t>Elevation</a:t>
            </a:r>
            <a:endParaRPr sz="1600" dirty="0">
              <a:solidFill>
                <a:srgbClr val="3F3F3F"/>
              </a:solidFill>
              <a:latin typeface="Century Gothic"/>
              <a:ea typeface="Century Gothic"/>
              <a:cs typeface="Century Gothic"/>
              <a:sym typeface="Century Gothic"/>
            </a:endParaRPr>
          </a:p>
        </p:txBody>
      </p:sp>
      <p:sp>
        <p:nvSpPr>
          <p:cNvPr id="224" name="TextBox 223"/>
          <p:cNvSpPr txBox="1"/>
          <p:nvPr/>
        </p:nvSpPr>
        <p:spPr>
          <a:xfrm>
            <a:off x="1184370" y="1858857"/>
            <a:ext cx="3592284" cy="400110"/>
          </a:xfrm>
          <a:prstGeom prst="rect">
            <a:avLst/>
          </a:prstGeom>
          <a:noFill/>
        </p:spPr>
        <p:txBody>
          <a:bodyPr wrap="square" rtlCol="0">
            <a:spAutoFit/>
          </a:bodyPr>
          <a:lstStyle/>
          <a:p>
            <a:pPr algn="ctr"/>
            <a:r>
              <a:rPr lang="en-US" sz="2000" b="1" dirty="0" smtClean="0">
                <a:solidFill>
                  <a:schemeClr val="bg1"/>
                </a:solidFill>
                <a:latin typeface="Century Gothic" panose="020B0502020202020204" pitchFamily="34" charset="0"/>
              </a:rPr>
              <a:t>Susceptibility Factors</a:t>
            </a:r>
            <a:endParaRPr lang="en-US" sz="2000" b="1" dirty="0">
              <a:solidFill>
                <a:schemeClr val="bg1"/>
              </a:solidFill>
              <a:latin typeface="Century Gothic" panose="020B0502020202020204" pitchFamily="34" charset="0"/>
            </a:endParaRPr>
          </a:p>
        </p:txBody>
      </p:sp>
      <p:sp>
        <p:nvSpPr>
          <p:cNvPr id="22" name="Google Shape;271;p11"/>
          <p:cNvSpPr/>
          <p:nvPr/>
        </p:nvSpPr>
        <p:spPr>
          <a:xfrm>
            <a:off x="7986702" y="5161240"/>
            <a:ext cx="790596" cy="253077"/>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24" name="Google Shape;271;p11"/>
          <p:cNvSpPr/>
          <p:nvPr/>
        </p:nvSpPr>
        <p:spPr>
          <a:xfrm rot="16200000">
            <a:off x="9554790" y="4203969"/>
            <a:ext cx="646567" cy="241894"/>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20" name="Google Shape;271;p11"/>
          <p:cNvSpPr/>
          <p:nvPr/>
        </p:nvSpPr>
        <p:spPr>
          <a:xfrm>
            <a:off x="7886700" y="3201651"/>
            <a:ext cx="768388" cy="281162"/>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21" name="Google Shape;271;p11"/>
          <p:cNvSpPr/>
          <p:nvPr/>
        </p:nvSpPr>
        <p:spPr>
          <a:xfrm>
            <a:off x="5269015" y="3201541"/>
            <a:ext cx="768388" cy="281162"/>
          </a:xfrm>
          <a:prstGeom prst="rightArrow">
            <a:avLst>
              <a:gd name="adj1" fmla="val 50000"/>
              <a:gd name="adj2" fmla="val 50000"/>
            </a:avLst>
          </a:prstGeom>
          <a:solidFill>
            <a:srgbClr val="3F426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23" name="TextBox 22"/>
          <p:cNvSpPr txBox="1"/>
          <p:nvPr/>
        </p:nvSpPr>
        <p:spPr>
          <a:xfrm>
            <a:off x="6337379" y="2324810"/>
            <a:ext cx="1206370" cy="400110"/>
          </a:xfrm>
          <a:prstGeom prst="rect">
            <a:avLst/>
          </a:prstGeom>
          <a:noFill/>
        </p:spPr>
        <p:txBody>
          <a:bodyPr wrap="square" rtlCol="0">
            <a:spAutoFit/>
          </a:bodyPr>
          <a:lstStyle/>
          <a:p>
            <a:pPr algn="ctr"/>
            <a:r>
              <a:rPr lang="en-US" sz="2000" b="1" dirty="0" smtClean="0">
                <a:solidFill>
                  <a:srgbClr val="3F4268"/>
                </a:solidFill>
                <a:latin typeface="Century Gothic" panose="020B0502020202020204" pitchFamily="34" charset="0"/>
              </a:rPr>
              <a:t>Tool</a:t>
            </a:r>
            <a:endParaRPr lang="en-US" sz="2000" b="1" dirty="0">
              <a:solidFill>
                <a:srgbClr val="3F4268"/>
              </a:solidFill>
              <a:latin typeface="Century Gothic" panose="020B0502020202020204" pitchFamily="34" charset="0"/>
            </a:endParaRPr>
          </a:p>
        </p:txBody>
      </p:sp>
      <p:sp>
        <p:nvSpPr>
          <p:cNvPr id="25" name="TextBox 24"/>
          <p:cNvSpPr txBox="1"/>
          <p:nvPr/>
        </p:nvSpPr>
        <p:spPr>
          <a:xfrm>
            <a:off x="9274890" y="2324810"/>
            <a:ext cx="1206370" cy="400110"/>
          </a:xfrm>
          <a:prstGeom prst="rect">
            <a:avLst/>
          </a:prstGeom>
          <a:noFill/>
        </p:spPr>
        <p:txBody>
          <a:bodyPr wrap="square" rtlCol="0">
            <a:spAutoFit/>
          </a:bodyPr>
          <a:lstStyle/>
          <a:p>
            <a:pPr algn="ctr"/>
            <a:r>
              <a:rPr lang="en-US" sz="2000" b="1" dirty="0" smtClean="0">
                <a:solidFill>
                  <a:srgbClr val="3F4268"/>
                </a:solidFill>
                <a:latin typeface="Century Gothic" panose="020B0502020202020204" pitchFamily="34" charset="0"/>
              </a:rPr>
              <a:t>Output</a:t>
            </a:r>
            <a:endParaRPr lang="en-US" sz="2000" b="1" dirty="0">
              <a:solidFill>
                <a:srgbClr val="3F4268"/>
              </a:solidFill>
              <a:latin typeface="Century Gothic" panose="020B0502020202020204" pitchFamily="34" charset="0"/>
            </a:endParaRPr>
          </a:p>
        </p:txBody>
      </p:sp>
      <p:sp>
        <p:nvSpPr>
          <p:cNvPr id="26" name="TextBox 25"/>
          <p:cNvSpPr txBox="1"/>
          <p:nvPr/>
        </p:nvSpPr>
        <p:spPr>
          <a:xfrm>
            <a:off x="2371956" y="1152980"/>
            <a:ext cx="1206370" cy="400110"/>
          </a:xfrm>
          <a:prstGeom prst="rect">
            <a:avLst/>
          </a:prstGeom>
          <a:noFill/>
        </p:spPr>
        <p:txBody>
          <a:bodyPr wrap="square" rtlCol="0">
            <a:spAutoFit/>
          </a:bodyPr>
          <a:lstStyle/>
          <a:p>
            <a:pPr algn="ctr"/>
            <a:r>
              <a:rPr lang="en-US" sz="2000" b="1" dirty="0" smtClean="0">
                <a:solidFill>
                  <a:srgbClr val="3F4268"/>
                </a:solidFill>
                <a:latin typeface="Century Gothic" panose="020B0502020202020204" pitchFamily="34" charset="0"/>
              </a:rPr>
              <a:t>Input</a:t>
            </a:r>
            <a:endParaRPr lang="en-US" sz="2000" b="1" dirty="0">
              <a:solidFill>
                <a:srgbClr val="3F4268"/>
              </a:solidFill>
              <a:latin typeface="Century Gothic" panose="020B0502020202020204" pitchFamily="34" charset="0"/>
            </a:endParaRPr>
          </a:p>
        </p:txBody>
      </p:sp>
      <p:sp>
        <p:nvSpPr>
          <p:cNvPr id="28" name="Google Shape;245;p10"/>
          <p:cNvSpPr/>
          <p:nvPr/>
        </p:nvSpPr>
        <p:spPr>
          <a:xfrm>
            <a:off x="8975018" y="4742998"/>
            <a:ext cx="1806110" cy="1089559"/>
          </a:xfrm>
          <a:prstGeom prst="hexagon">
            <a:avLst/>
          </a:prstGeom>
          <a:solidFill>
            <a:srgbClr val="AFABA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smtClean="0">
                <a:solidFill>
                  <a:srgbClr val="3F3F3F"/>
                </a:solidFill>
                <a:latin typeface="Century Gothic"/>
                <a:ea typeface="Century Gothic"/>
                <a:cs typeface="Century Gothic"/>
                <a:sym typeface="Century Gothic"/>
              </a:rPr>
              <a:t>Validation</a:t>
            </a:r>
            <a:endParaRPr sz="1800"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3597686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1"/>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4268"/>
              </a:buClr>
              <a:buSzPts val="3959"/>
              <a:buFont typeface="Century Gothic"/>
              <a:buNone/>
            </a:pPr>
            <a:r>
              <a:rPr lang="en-US" sz="3959" dirty="0"/>
              <a:t>Methodology: LHASA</a:t>
            </a:r>
            <a:endParaRPr sz="3959" dirty="0"/>
          </a:p>
        </p:txBody>
      </p:sp>
      <p:sp>
        <p:nvSpPr>
          <p:cNvPr id="258" name="Google Shape;258;p11"/>
          <p:cNvSpPr/>
          <p:nvPr/>
        </p:nvSpPr>
        <p:spPr>
          <a:xfrm>
            <a:off x="351250" y="3302500"/>
            <a:ext cx="2198978" cy="1235633"/>
          </a:xfrm>
          <a:prstGeom prst="hexagon">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a:solidFill>
                  <a:srgbClr val="3F3F3F"/>
                </a:solidFill>
                <a:latin typeface="Century Gothic"/>
                <a:ea typeface="Century Gothic"/>
                <a:cs typeface="Century Gothic"/>
                <a:sym typeface="Century Gothic"/>
              </a:rPr>
              <a:t>7-day Antecedent Rainfall Index (ARI)</a:t>
            </a:r>
            <a:endParaRPr sz="1800" dirty="0">
              <a:solidFill>
                <a:srgbClr val="3F3F3F"/>
              </a:solidFill>
              <a:latin typeface="Century Gothic"/>
              <a:ea typeface="Century Gothic"/>
              <a:cs typeface="Century Gothic"/>
              <a:sym typeface="Century Gothic"/>
            </a:endParaRPr>
          </a:p>
        </p:txBody>
      </p:sp>
      <p:sp>
        <p:nvSpPr>
          <p:cNvPr id="259" name="Google Shape;259;p11"/>
          <p:cNvSpPr/>
          <p:nvPr/>
        </p:nvSpPr>
        <p:spPr>
          <a:xfrm>
            <a:off x="1146434" y="1902793"/>
            <a:ext cx="1731177" cy="1283849"/>
          </a:xfrm>
          <a:prstGeom prst="bentArrow">
            <a:avLst>
              <a:gd name="adj1" fmla="val 11465"/>
              <a:gd name="adj2" fmla="val 13345"/>
              <a:gd name="adj3" fmla="val 16728"/>
              <a:gd name="adj4" fmla="val 4375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260" name="Google Shape;260;p11"/>
          <p:cNvSpPr/>
          <p:nvPr/>
        </p:nvSpPr>
        <p:spPr>
          <a:xfrm rot="10800000" flipH="1">
            <a:off x="1148699" y="4664642"/>
            <a:ext cx="1891050" cy="901099"/>
          </a:xfrm>
          <a:prstGeom prst="bentArrow">
            <a:avLst>
              <a:gd name="adj1" fmla="val 19800"/>
              <a:gd name="adj2" fmla="val 19875"/>
              <a:gd name="adj3" fmla="val 25000"/>
              <a:gd name="adj4" fmla="val 4375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261" name="Google Shape;261;p11"/>
          <p:cNvSpPr/>
          <p:nvPr/>
        </p:nvSpPr>
        <p:spPr>
          <a:xfrm>
            <a:off x="2936525" y="1744700"/>
            <a:ext cx="2095200" cy="685800"/>
          </a:xfrm>
          <a:prstGeom prst="hexagon">
            <a:avLst/>
          </a:prstGeom>
          <a:solidFill>
            <a:srgbClr val="AFABA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a:solidFill>
                  <a:srgbClr val="3F3F3F"/>
                </a:solidFill>
                <a:latin typeface="Century Gothic"/>
                <a:ea typeface="Century Gothic"/>
                <a:cs typeface="Century Gothic"/>
                <a:sym typeface="Century Gothic"/>
              </a:rPr>
              <a:t>At or Above Threshold</a:t>
            </a:r>
            <a:endParaRPr sz="1800" dirty="0">
              <a:solidFill>
                <a:srgbClr val="3F3F3F"/>
              </a:solidFill>
              <a:latin typeface="Century Gothic"/>
              <a:ea typeface="Century Gothic"/>
              <a:cs typeface="Century Gothic"/>
              <a:sym typeface="Century Gothic"/>
            </a:endParaRPr>
          </a:p>
        </p:txBody>
      </p:sp>
      <p:sp>
        <p:nvSpPr>
          <p:cNvPr id="262" name="Google Shape;262;p11"/>
          <p:cNvSpPr/>
          <p:nvPr/>
        </p:nvSpPr>
        <p:spPr>
          <a:xfrm>
            <a:off x="3115653" y="5018885"/>
            <a:ext cx="1900500" cy="685800"/>
          </a:xfrm>
          <a:prstGeom prst="hexagon">
            <a:avLst/>
          </a:prstGeom>
          <a:solidFill>
            <a:srgbClr val="AFABA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a:solidFill>
                  <a:srgbClr val="3F3F3F"/>
                </a:solidFill>
                <a:latin typeface="Century Gothic"/>
                <a:ea typeface="Century Gothic"/>
                <a:cs typeface="Century Gothic"/>
                <a:sym typeface="Century Gothic"/>
              </a:rPr>
              <a:t>Below Threshold</a:t>
            </a:r>
            <a:endParaRPr sz="1800">
              <a:solidFill>
                <a:srgbClr val="3F3F3F"/>
              </a:solidFill>
              <a:latin typeface="Century Gothic"/>
              <a:ea typeface="Century Gothic"/>
              <a:cs typeface="Century Gothic"/>
              <a:sym typeface="Century Gothic"/>
            </a:endParaRPr>
          </a:p>
        </p:txBody>
      </p:sp>
      <p:sp>
        <p:nvSpPr>
          <p:cNvPr id="263" name="Google Shape;263;p11"/>
          <p:cNvSpPr/>
          <p:nvPr/>
        </p:nvSpPr>
        <p:spPr>
          <a:xfrm>
            <a:off x="5092057" y="5157828"/>
            <a:ext cx="4449639" cy="407913"/>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264" name="Google Shape;264;p11"/>
          <p:cNvSpPr/>
          <p:nvPr/>
        </p:nvSpPr>
        <p:spPr>
          <a:xfrm>
            <a:off x="9796311" y="4873148"/>
            <a:ext cx="1784175" cy="977272"/>
          </a:xfrm>
          <a:prstGeom prst="roundRect">
            <a:avLst>
              <a:gd name="adj" fmla="val 16667"/>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a:solidFill>
                  <a:srgbClr val="3F3F3F"/>
                </a:solidFill>
                <a:latin typeface="Century Gothic"/>
                <a:ea typeface="Century Gothic"/>
                <a:cs typeface="Century Gothic"/>
                <a:sym typeface="Century Gothic"/>
              </a:rPr>
              <a:t>No </a:t>
            </a:r>
            <a:r>
              <a:rPr lang="en-US" sz="1800" dirty="0" err="1">
                <a:solidFill>
                  <a:srgbClr val="3F3F3F"/>
                </a:solidFill>
                <a:latin typeface="Century Gothic"/>
                <a:ea typeface="Century Gothic"/>
                <a:cs typeface="Century Gothic"/>
                <a:sym typeface="Century Gothic"/>
              </a:rPr>
              <a:t>Nowcast</a:t>
            </a:r>
            <a:endParaRPr sz="1800" dirty="0">
              <a:solidFill>
                <a:srgbClr val="3F3F3F"/>
              </a:solidFill>
              <a:latin typeface="Century Gothic"/>
              <a:ea typeface="Century Gothic"/>
              <a:cs typeface="Century Gothic"/>
              <a:sym typeface="Century Gothic"/>
            </a:endParaRPr>
          </a:p>
        </p:txBody>
      </p:sp>
      <p:sp>
        <p:nvSpPr>
          <p:cNvPr id="265" name="Google Shape;265;p11"/>
          <p:cNvSpPr/>
          <p:nvPr/>
        </p:nvSpPr>
        <p:spPr>
          <a:xfrm>
            <a:off x="9785210" y="932029"/>
            <a:ext cx="1795276" cy="978900"/>
          </a:xfrm>
          <a:prstGeom prst="roundRect">
            <a:avLst>
              <a:gd name="adj" fmla="val 16667"/>
            </a:avLst>
          </a:prstGeom>
          <a:solidFill>
            <a:srgbClr val="DD7E6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a:solidFill>
                  <a:srgbClr val="3F3F3F"/>
                </a:solidFill>
                <a:latin typeface="Century Gothic"/>
                <a:ea typeface="Century Gothic"/>
                <a:cs typeface="Century Gothic"/>
                <a:sym typeface="Century Gothic"/>
              </a:rPr>
              <a:t>High-Hazard Nowcast</a:t>
            </a:r>
            <a:endParaRPr sz="1800">
              <a:solidFill>
                <a:srgbClr val="3F3F3F"/>
              </a:solidFill>
              <a:latin typeface="Century Gothic"/>
              <a:ea typeface="Century Gothic"/>
              <a:cs typeface="Century Gothic"/>
              <a:sym typeface="Century Gothic"/>
            </a:endParaRPr>
          </a:p>
        </p:txBody>
      </p:sp>
      <p:sp>
        <p:nvSpPr>
          <p:cNvPr id="266" name="Google Shape;266;p11"/>
          <p:cNvSpPr/>
          <p:nvPr/>
        </p:nvSpPr>
        <p:spPr>
          <a:xfrm>
            <a:off x="9855225" y="2845885"/>
            <a:ext cx="1784175" cy="1007433"/>
          </a:xfrm>
          <a:prstGeom prst="roundRect">
            <a:avLst>
              <a:gd name="adj" fmla="val 16667"/>
            </a:avLst>
          </a:prstGeom>
          <a:solidFill>
            <a:srgbClr val="F6B26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a:solidFill>
                  <a:srgbClr val="3F3F3F"/>
                </a:solidFill>
                <a:latin typeface="Century Gothic"/>
                <a:ea typeface="Century Gothic"/>
                <a:cs typeface="Century Gothic"/>
                <a:sym typeface="Century Gothic"/>
              </a:rPr>
              <a:t>Moderate-Hazard Nowcast</a:t>
            </a:r>
            <a:endParaRPr sz="1800">
              <a:solidFill>
                <a:srgbClr val="3F3F3F"/>
              </a:solidFill>
              <a:latin typeface="Century Gothic"/>
              <a:ea typeface="Century Gothic"/>
              <a:cs typeface="Century Gothic"/>
              <a:sym typeface="Century Gothic"/>
            </a:endParaRPr>
          </a:p>
        </p:txBody>
      </p:sp>
      <p:sp>
        <p:nvSpPr>
          <p:cNvPr id="267" name="Google Shape;267;p11"/>
          <p:cNvSpPr/>
          <p:nvPr/>
        </p:nvSpPr>
        <p:spPr>
          <a:xfrm>
            <a:off x="4997665" y="2986422"/>
            <a:ext cx="2095200" cy="685800"/>
          </a:xfrm>
          <a:prstGeom prst="hexagon">
            <a:avLst/>
          </a:prstGeom>
          <a:solidFill>
            <a:srgbClr val="AFABA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a:solidFill>
                  <a:srgbClr val="3F3F3F"/>
                </a:solidFill>
                <a:latin typeface="Century Gothic"/>
                <a:ea typeface="Century Gothic"/>
                <a:cs typeface="Century Gothic"/>
                <a:sym typeface="Century Gothic"/>
              </a:rPr>
              <a:t>Susceptibility Map</a:t>
            </a:r>
            <a:endParaRPr sz="1800" dirty="0">
              <a:solidFill>
                <a:srgbClr val="3F3F3F"/>
              </a:solidFill>
              <a:latin typeface="Century Gothic"/>
              <a:ea typeface="Century Gothic"/>
              <a:cs typeface="Century Gothic"/>
              <a:sym typeface="Century Gothic"/>
            </a:endParaRPr>
          </a:p>
        </p:txBody>
      </p:sp>
      <p:sp>
        <p:nvSpPr>
          <p:cNvPr id="268" name="Google Shape;268;p11"/>
          <p:cNvSpPr/>
          <p:nvPr/>
        </p:nvSpPr>
        <p:spPr>
          <a:xfrm>
            <a:off x="7850395" y="3093006"/>
            <a:ext cx="1495487" cy="489000"/>
          </a:xfrm>
          <a:prstGeom prst="hexagon">
            <a:avLst/>
          </a:prstGeom>
          <a:solidFill>
            <a:srgbClr val="F6B26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a:solidFill>
                  <a:srgbClr val="3F3F3F"/>
                </a:solidFill>
                <a:latin typeface="Century Gothic"/>
                <a:ea typeface="Century Gothic"/>
                <a:cs typeface="Century Gothic"/>
                <a:sym typeface="Century Gothic"/>
              </a:rPr>
              <a:t>Medium</a:t>
            </a:r>
            <a:endParaRPr sz="1800">
              <a:solidFill>
                <a:srgbClr val="3F3F3F"/>
              </a:solidFill>
              <a:latin typeface="Century Gothic"/>
              <a:ea typeface="Century Gothic"/>
              <a:cs typeface="Century Gothic"/>
              <a:sym typeface="Century Gothic"/>
            </a:endParaRPr>
          </a:p>
        </p:txBody>
      </p:sp>
      <p:sp>
        <p:nvSpPr>
          <p:cNvPr id="269" name="Google Shape;269;p11"/>
          <p:cNvSpPr/>
          <p:nvPr/>
        </p:nvSpPr>
        <p:spPr>
          <a:xfrm rot="10800000" flipH="1">
            <a:off x="3780832" y="2509462"/>
            <a:ext cx="1162500" cy="1031423"/>
          </a:xfrm>
          <a:prstGeom prst="bentArrow">
            <a:avLst>
              <a:gd name="adj1" fmla="val 12932"/>
              <a:gd name="adj2" fmla="val 18438"/>
              <a:gd name="adj3" fmla="val 25000"/>
              <a:gd name="adj4" fmla="val 4375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272" name="Google Shape;272;p11"/>
          <p:cNvSpPr/>
          <p:nvPr/>
        </p:nvSpPr>
        <p:spPr>
          <a:xfrm>
            <a:off x="7909770" y="4049133"/>
            <a:ext cx="1244701" cy="489000"/>
          </a:xfrm>
          <a:prstGeom prst="hexagon">
            <a:avLst/>
          </a:prstGeom>
          <a:solidFill>
            <a:schemeClr val="bg2">
              <a:lumMod val="40000"/>
              <a:lumOff val="6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a:solidFill>
                  <a:srgbClr val="3F3F3F"/>
                </a:solidFill>
                <a:latin typeface="Century Gothic"/>
                <a:ea typeface="Century Gothic"/>
                <a:cs typeface="Century Gothic"/>
                <a:sym typeface="Century Gothic"/>
              </a:rPr>
              <a:t>Low</a:t>
            </a:r>
            <a:endParaRPr sz="1800">
              <a:solidFill>
                <a:srgbClr val="3F3F3F"/>
              </a:solidFill>
              <a:latin typeface="Century Gothic"/>
              <a:ea typeface="Century Gothic"/>
              <a:cs typeface="Century Gothic"/>
              <a:sym typeface="Century Gothic"/>
            </a:endParaRPr>
          </a:p>
        </p:txBody>
      </p:sp>
      <p:sp>
        <p:nvSpPr>
          <p:cNvPr id="273" name="Google Shape;273;p11"/>
          <p:cNvSpPr/>
          <p:nvPr/>
        </p:nvSpPr>
        <p:spPr>
          <a:xfrm>
            <a:off x="7891943" y="2186000"/>
            <a:ext cx="1262528" cy="489000"/>
          </a:xfrm>
          <a:prstGeom prst="hexagon">
            <a:avLst/>
          </a:prstGeom>
          <a:solidFill>
            <a:srgbClr val="DD7E6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a:solidFill>
                  <a:srgbClr val="3F3F3F"/>
                </a:solidFill>
                <a:latin typeface="Century Gothic"/>
                <a:ea typeface="Century Gothic"/>
                <a:cs typeface="Century Gothic"/>
                <a:sym typeface="Century Gothic"/>
              </a:rPr>
              <a:t>High</a:t>
            </a:r>
            <a:endParaRPr sz="1800">
              <a:solidFill>
                <a:srgbClr val="3F3F3F"/>
              </a:solidFill>
              <a:latin typeface="Century Gothic"/>
              <a:ea typeface="Century Gothic"/>
              <a:cs typeface="Century Gothic"/>
              <a:sym typeface="Century Gothic"/>
            </a:endParaRPr>
          </a:p>
        </p:txBody>
      </p:sp>
      <p:sp>
        <p:nvSpPr>
          <p:cNvPr id="274" name="Google Shape;274;p11"/>
          <p:cNvSpPr/>
          <p:nvPr/>
        </p:nvSpPr>
        <p:spPr>
          <a:xfrm rot="-4961">
            <a:off x="7174826" y="3210282"/>
            <a:ext cx="623701" cy="224100"/>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275" name="Google Shape;275;p11"/>
          <p:cNvSpPr/>
          <p:nvPr/>
        </p:nvSpPr>
        <p:spPr>
          <a:xfrm rot="-4961">
            <a:off x="9396835" y="3248091"/>
            <a:ext cx="405953" cy="191582"/>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276" name="Google Shape;276;p11"/>
          <p:cNvSpPr/>
          <p:nvPr/>
        </p:nvSpPr>
        <p:spPr>
          <a:xfrm rot="2119177">
            <a:off x="9158248" y="4625963"/>
            <a:ext cx="679033" cy="224166"/>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277" name="Google Shape;277;p11"/>
          <p:cNvSpPr/>
          <p:nvPr/>
        </p:nvSpPr>
        <p:spPr>
          <a:xfrm rot="-1774954">
            <a:off x="9156245" y="1947991"/>
            <a:ext cx="683037" cy="22192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24" name="Google Shape;274;p11"/>
          <p:cNvSpPr/>
          <p:nvPr/>
        </p:nvSpPr>
        <p:spPr>
          <a:xfrm rot="1696262">
            <a:off x="7133072" y="3728705"/>
            <a:ext cx="773687" cy="26708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25" name="Google Shape;274;p11"/>
          <p:cNvSpPr/>
          <p:nvPr/>
        </p:nvSpPr>
        <p:spPr>
          <a:xfrm rot="20148843">
            <a:off x="7153026" y="2692852"/>
            <a:ext cx="691295" cy="26021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34224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337" t="8424" r="3705" b="9609"/>
          <a:stretch/>
        </p:blipFill>
        <p:spPr>
          <a:xfrm>
            <a:off x="1351055" y="1443615"/>
            <a:ext cx="7433666" cy="5065043"/>
          </a:xfrm>
          <a:prstGeom prst="rect">
            <a:avLst/>
          </a:prstGeom>
          <a:ln>
            <a:noFill/>
          </a:ln>
          <a:effectLst/>
        </p:spPr>
      </p:pic>
      <p:sp>
        <p:nvSpPr>
          <p:cNvPr id="2" name="Title 1"/>
          <p:cNvSpPr>
            <a:spLocks noGrp="1"/>
          </p:cNvSpPr>
          <p:nvPr>
            <p:ph type="title"/>
          </p:nvPr>
        </p:nvSpPr>
        <p:spPr/>
        <p:txBody>
          <a:bodyPr>
            <a:normAutofit/>
          </a:bodyPr>
          <a:lstStyle/>
          <a:p>
            <a:r>
              <a:rPr lang="en-US" sz="3600" dirty="0" smtClean="0"/>
              <a:t>Results: Susceptibility Map</a:t>
            </a:r>
            <a:endParaRPr lang="en-US" sz="3600" dirty="0"/>
          </a:p>
        </p:txBody>
      </p:sp>
      <p:grpSp>
        <p:nvGrpSpPr>
          <p:cNvPr id="24" name="Group 23"/>
          <p:cNvGrpSpPr/>
          <p:nvPr/>
        </p:nvGrpSpPr>
        <p:grpSpPr>
          <a:xfrm>
            <a:off x="4961959" y="5522541"/>
            <a:ext cx="2570523" cy="509217"/>
            <a:chOff x="21593293" y="12203132"/>
            <a:chExt cx="3069717" cy="608106"/>
          </a:xfrm>
        </p:grpSpPr>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50156" t="5091" r="26241" b="91151"/>
            <a:stretch/>
          </p:blipFill>
          <p:spPr>
            <a:xfrm>
              <a:off x="21673612" y="12537872"/>
              <a:ext cx="2222207" cy="273366"/>
            </a:xfrm>
            <a:prstGeom prst="rect">
              <a:avLst/>
            </a:prstGeom>
          </p:spPr>
        </p:pic>
        <p:sp>
          <p:nvSpPr>
            <p:cNvPr id="26" name="TextBox 25"/>
            <p:cNvSpPr txBox="1"/>
            <p:nvPr/>
          </p:nvSpPr>
          <p:spPr>
            <a:xfrm>
              <a:off x="23523289" y="12203132"/>
              <a:ext cx="689477" cy="371480"/>
            </a:xfrm>
            <a:prstGeom prst="rect">
              <a:avLst/>
            </a:prstGeom>
            <a:noFill/>
          </p:spPr>
          <p:txBody>
            <a:bodyPr wrap="square" rtlCol="0">
              <a:spAutoFit/>
            </a:bodyPr>
            <a:lstStyle/>
            <a:p>
              <a:pPr algn="ctr"/>
              <a:r>
                <a:rPr lang="en-US" sz="1700" dirty="0" smtClean="0">
                  <a:solidFill>
                    <a:schemeClr val="tx1">
                      <a:lumMod val="75000"/>
                      <a:lumOff val="25000"/>
                    </a:schemeClr>
                  </a:solidFill>
                  <a:latin typeface="Century Gothic" panose="020B0502020202020204" pitchFamily="34" charset="0"/>
                </a:rPr>
                <a:t>100</a:t>
              </a:r>
              <a:endParaRPr lang="en-US" sz="1700" dirty="0">
                <a:solidFill>
                  <a:schemeClr val="tx1">
                    <a:lumMod val="75000"/>
                    <a:lumOff val="25000"/>
                  </a:schemeClr>
                </a:solidFill>
                <a:latin typeface="Century Gothic" panose="020B0502020202020204" pitchFamily="34" charset="0"/>
              </a:endParaRPr>
            </a:p>
          </p:txBody>
        </p:sp>
        <p:sp>
          <p:nvSpPr>
            <p:cNvPr id="27" name="TextBox 26"/>
            <p:cNvSpPr txBox="1"/>
            <p:nvPr/>
          </p:nvSpPr>
          <p:spPr>
            <a:xfrm>
              <a:off x="24030446" y="12203132"/>
              <a:ext cx="632564" cy="371480"/>
            </a:xfrm>
            <a:prstGeom prst="rect">
              <a:avLst/>
            </a:prstGeom>
            <a:noFill/>
          </p:spPr>
          <p:txBody>
            <a:bodyPr wrap="square" rtlCol="0">
              <a:spAutoFit/>
            </a:bodyPr>
            <a:lstStyle/>
            <a:p>
              <a:pPr algn="ctr"/>
              <a:r>
                <a:rPr lang="en-US" sz="1700" dirty="0" smtClean="0">
                  <a:solidFill>
                    <a:schemeClr val="tx1">
                      <a:lumMod val="75000"/>
                      <a:lumOff val="25000"/>
                    </a:schemeClr>
                  </a:solidFill>
                  <a:latin typeface="Century Gothic" panose="020B0502020202020204" pitchFamily="34" charset="0"/>
                </a:rPr>
                <a:t>km</a:t>
              </a:r>
              <a:endParaRPr lang="en-US" sz="1700" dirty="0">
                <a:solidFill>
                  <a:schemeClr val="tx1">
                    <a:lumMod val="75000"/>
                    <a:lumOff val="25000"/>
                  </a:schemeClr>
                </a:solidFill>
                <a:latin typeface="Century Gothic" panose="020B0502020202020204" pitchFamily="34" charset="0"/>
              </a:endParaRPr>
            </a:p>
          </p:txBody>
        </p:sp>
        <p:sp>
          <p:nvSpPr>
            <p:cNvPr id="28" name="TextBox 27"/>
            <p:cNvSpPr txBox="1"/>
            <p:nvPr/>
          </p:nvSpPr>
          <p:spPr>
            <a:xfrm>
              <a:off x="22510935" y="12203132"/>
              <a:ext cx="552401" cy="371480"/>
            </a:xfrm>
            <a:prstGeom prst="rect">
              <a:avLst/>
            </a:prstGeom>
            <a:noFill/>
          </p:spPr>
          <p:txBody>
            <a:bodyPr wrap="square" rtlCol="0">
              <a:spAutoFit/>
            </a:bodyPr>
            <a:lstStyle/>
            <a:p>
              <a:pPr algn="ctr"/>
              <a:r>
                <a:rPr lang="en-US" sz="1700" dirty="0" smtClean="0">
                  <a:solidFill>
                    <a:schemeClr val="tx1">
                      <a:lumMod val="75000"/>
                      <a:lumOff val="25000"/>
                    </a:schemeClr>
                  </a:solidFill>
                  <a:latin typeface="Century Gothic" panose="020B0502020202020204" pitchFamily="34" charset="0"/>
                </a:rPr>
                <a:t>50</a:t>
              </a:r>
              <a:endParaRPr lang="en-US" sz="1700" dirty="0">
                <a:solidFill>
                  <a:schemeClr val="tx1">
                    <a:lumMod val="75000"/>
                    <a:lumOff val="25000"/>
                  </a:schemeClr>
                </a:solidFill>
                <a:latin typeface="Century Gothic" panose="020B0502020202020204" pitchFamily="34" charset="0"/>
              </a:endParaRPr>
            </a:p>
          </p:txBody>
        </p:sp>
        <p:sp>
          <p:nvSpPr>
            <p:cNvPr id="29" name="TextBox 28"/>
            <p:cNvSpPr txBox="1"/>
            <p:nvPr/>
          </p:nvSpPr>
          <p:spPr>
            <a:xfrm>
              <a:off x="21593293" y="12225190"/>
              <a:ext cx="433907" cy="371480"/>
            </a:xfrm>
            <a:prstGeom prst="rect">
              <a:avLst/>
            </a:prstGeom>
            <a:noFill/>
          </p:spPr>
          <p:txBody>
            <a:bodyPr wrap="square" rtlCol="0">
              <a:spAutoFit/>
            </a:bodyPr>
            <a:lstStyle/>
            <a:p>
              <a:pPr algn="ctr"/>
              <a:r>
                <a:rPr lang="en-US" sz="1700" dirty="0" smtClean="0">
                  <a:solidFill>
                    <a:schemeClr val="tx1">
                      <a:lumMod val="75000"/>
                      <a:lumOff val="25000"/>
                    </a:schemeClr>
                  </a:solidFill>
                  <a:latin typeface="Century Gothic" panose="020B0502020202020204" pitchFamily="34" charset="0"/>
                </a:rPr>
                <a:t>0</a:t>
              </a:r>
              <a:endParaRPr lang="en-US" sz="1700" dirty="0">
                <a:solidFill>
                  <a:schemeClr val="tx1">
                    <a:lumMod val="75000"/>
                    <a:lumOff val="25000"/>
                  </a:schemeClr>
                </a:solidFill>
                <a:latin typeface="Century Gothic" panose="020B0502020202020204" pitchFamily="34" charset="0"/>
              </a:endParaRPr>
            </a:p>
          </p:txBody>
        </p:sp>
      </p:grpSp>
      <p:sp>
        <p:nvSpPr>
          <p:cNvPr id="4" name="Rectangle 3"/>
          <p:cNvSpPr/>
          <p:nvPr/>
        </p:nvSpPr>
        <p:spPr>
          <a:xfrm>
            <a:off x="4961957" y="3244334"/>
            <a:ext cx="248786" cy="369332"/>
          </a:xfrm>
          <a:prstGeom prst="rect">
            <a:avLst/>
          </a:prstGeom>
        </p:spPr>
        <p:txBody>
          <a:bodyPr wrap="none">
            <a:spAutoFit/>
          </a:bodyPr>
          <a:lstStyle/>
          <a:p>
            <a:r>
              <a:rPr lang="en-US" dirty="0"/>
              <a:t> </a:t>
            </a:r>
          </a:p>
        </p:txBody>
      </p:sp>
      <p:sp>
        <p:nvSpPr>
          <p:cNvPr id="5" name="Rectangle 4"/>
          <p:cNvSpPr/>
          <p:nvPr/>
        </p:nvSpPr>
        <p:spPr>
          <a:xfrm>
            <a:off x="4961957" y="3244334"/>
            <a:ext cx="248786" cy="369332"/>
          </a:xfrm>
          <a:prstGeom prst="rect">
            <a:avLst/>
          </a:prstGeom>
        </p:spPr>
        <p:txBody>
          <a:bodyPr wrap="none">
            <a:spAutoFit/>
          </a:bodyPr>
          <a:lstStyle/>
          <a:p>
            <a:r>
              <a:rPr lang="en-US" dirty="0"/>
              <a:t> </a:t>
            </a:r>
          </a:p>
        </p:txBody>
      </p:sp>
      <p:grpSp>
        <p:nvGrpSpPr>
          <p:cNvPr id="32" name="Group 31"/>
          <p:cNvGrpSpPr/>
          <p:nvPr/>
        </p:nvGrpSpPr>
        <p:grpSpPr>
          <a:xfrm>
            <a:off x="123795" y="2273696"/>
            <a:ext cx="1333610" cy="2679940"/>
            <a:chOff x="509875" y="2195906"/>
            <a:chExt cx="1333610" cy="2679940"/>
          </a:xfrm>
        </p:grpSpPr>
        <p:grpSp>
          <p:nvGrpSpPr>
            <p:cNvPr id="33" name="Group 32"/>
            <p:cNvGrpSpPr/>
            <p:nvPr/>
          </p:nvGrpSpPr>
          <p:grpSpPr>
            <a:xfrm>
              <a:off x="1453408" y="2231811"/>
              <a:ext cx="390077" cy="2629260"/>
              <a:chOff x="1453408" y="2231811"/>
              <a:chExt cx="390077" cy="2629260"/>
            </a:xfrm>
          </p:grpSpPr>
          <p:sp>
            <p:nvSpPr>
              <p:cNvPr id="36" name="Oval 35"/>
              <p:cNvSpPr/>
              <p:nvPr/>
            </p:nvSpPr>
            <p:spPr>
              <a:xfrm rot="5400000">
                <a:off x="1458793" y="2232454"/>
                <a:ext cx="385334" cy="384048"/>
              </a:xfrm>
              <a:prstGeom prst="ellipse">
                <a:avLst/>
              </a:prstGeom>
              <a:solidFill>
                <a:srgbClr val="74000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5400000">
                <a:off x="1452765" y="2793435"/>
                <a:ext cx="385334" cy="384048"/>
              </a:xfrm>
              <a:prstGeom prst="ellipse">
                <a:avLst/>
              </a:prstGeom>
              <a:solidFill>
                <a:srgbClr val="DA6E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5400000">
                <a:off x="1458794" y="3354417"/>
                <a:ext cx="385334" cy="384048"/>
              </a:xfrm>
              <a:prstGeom prst="ellipse">
                <a:avLst/>
              </a:prstGeom>
              <a:solidFill>
                <a:srgbClr val="F1F66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5400000">
                <a:off x="1458794" y="3915398"/>
                <a:ext cx="385334" cy="384048"/>
              </a:xfrm>
              <a:prstGeom prst="ellipse">
                <a:avLst/>
              </a:prstGeom>
              <a:solidFill>
                <a:srgbClr val="8BD0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5400000">
                <a:off x="1458794" y="4476380"/>
                <a:ext cx="385334" cy="384048"/>
              </a:xfrm>
              <a:prstGeom prst="ellipse">
                <a:avLst/>
              </a:prstGeom>
              <a:solidFill>
                <a:srgbClr val="2892C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561975" y="2195906"/>
              <a:ext cx="864432" cy="400110"/>
            </a:xfrm>
            <a:prstGeom prst="rect">
              <a:avLst/>
            </a:prstGeom>
            <a:noFill/>
          </p:spPr>
          <p:txBody>
            <a:bodyPr wrap="square" rtlCol="0">
              <a:spAutoFit/>
            </a:bodyPr>
            <a:lstStyle/>
            <a:p>
              <a:pPr algn="ctr"/>
              <a:r>
                <a:rPr lang="en-US" sz="2000" b="1" dirty="0" smtClean="0">
                  <a:latin typeface="Century Gothic" panose="020B0502020202020204" pitchFamily="34" charset="0"/>
                </a:rPr>
                <a:t>High</a:t>
              </a:r>
              <a:endParaRPr lang="en-US" sz="2000" b="1" dirty="0">
                <a:latin typeface="Century Gothic" panose="020B0502020202020204" pitchFamily="34" charset="0"/>
              </a:endParaRPr>
            </a:p>
          </p:txBody>
        </p:sp>
        <p:sp>
          <p:nvSpPr>
            <p:cNvPr id="35" name="TextBox 34"/>
            <p:cNvSpPr txBox="1"/>
            <p:nvPr/>
          </p:nvSpPr>
          <p:spPr>
            <a:xfrm>
              <a:off x="509875" y="4475736"/>
              <a:ext cx="1077142" cy="400110"/>
            </a:xfrm>
            <a:prstGeom prst="rect">
              <a:avLst/>
            </a:prstGeom>
            <a:noFill/>
          </p:spPr>
          <p:txBody>
            <a:bodyPr wrap="square" rtlCol="0">
              <a:spAutoFit/>
            </a:bodyPr>
            <a:lstStyle/>
            <a:p>
              <a:pPr algn="ctr"/>
              <a:r>
                <a:rPr lang="en-US" sz="2000" b="1" dirty="0" smtClean="0">
                  <a:latin typeface="Century Gothic" panose="020B0502020202020204" pitchFamily="34" charset="0"/>
                </a:rPr>
                <a:t>Low</a:t>
              </a:r>
              <a:endParaRPr lang="en-US" sz="2000" b="1" dirty="0">
                <a:latin typeface="Century Gothic" panose="020B0502020202020204" pitchFamily="34" charset="0"/>
              </a:endParaRPr>
            </a:p>
          </p:txBody>
        </p:sp>
      </p:grpSp>
      <p:graphicFrame>
        <p:nvGraphicFramePr>
          <p:cNvPr id="41" name="Chart 40"/>
          <p:cNvGraphicFramePr>
            <a:graphicFrameLocks/>
          </p:cNvGraphicFramePr>
          <p:nvPr>
            <p:extLst>
              <p:ext uri="{D42A27DB-BD31-4B8C-83A1-F6EECF244321}">
                <p14:modId xmlns:p14="http://schemas.microsoft.com/office/powerpoint/2010/main" val="747276370"/>
              </p:ext>
            </p:extLst>
          </p:nvPr>
        </p:nvGraphicFramePr>
        <p:xfrm>
          <a:off x="8894035" y="1582464"/>
          <a:ext cx="2802665" cy="2458720"/>
        </p:xfrm>
        <a:graphic>
          <a:graphicData uri="http://schemas.openxmlformats.org/drawingml/2006/chart">
            <c:chart xmlns:c="http://schemas.openxmlformats.org/drawingml/2006/chart" xmlns:r="http://schemas.openxmlformats.org/officeDocument/2006/relationships" r:id="rId5"/>
          </a:graphicData>
        </a:graphic>
      </p:graphicFrame>
      <p:sp>
        <p:nvSpPr>
          <p:cNvPr id="43" name="Rectangle 42"/>
          <p:cNvSpPr/>
          <p:nvPr/>
        </p:nvSpPr>
        <p:spPr>
          <a:xfrm>
            <a:off x="8125720" y="1092028"/>
            <a:ext cx="4055859" cy="523220"/>
          </a:xfrm>
          <a:prstGeom prst="rect">
            <a:avLst/>
          </a:prstGeom>
        </p:spPr>
        <p:txBody>
          <a:bodyPr wrap="square">
            <a:spAutoFit/>
          </a:bodyPr>
          <a:lstStyle/>
          <a:p>
            <a:pPr algn="ctr">
              <a:defRPr sz="1400" b="0" i="0" u="none" strike="noStrike" kern="1200" spc="0" baseline="0">
                <a:solidFill>
                  <a:srgbClr val="000000">
                    <a:lumMod val="65000"/>
                    <a:lumOff val="35000"/>
                  </a:srgbClr>
                </a:solidFill>
                <a:latin typeface="+mn-lt"/>
                <a:ea typeface="+mn-ea"/>
                <a:cs typeface="+mn-cs"/>
              </a:defRPr>
            </a:pPr>
            <a:r>
              <a:rPr lang="en-US" kern="1200" dirty="0">
                <a:solidFill>
                  <a:schemeClr val="tx1"/>
                </a:solidFill>
                <a:latin typeface="Century Gothic" panose="020B0502020202020204" pitchFamily="34" charset="0"/>
              </a:rPr>
              <a:t>Frequency Analysis</a:t>
            </a:r>
          </a:p>
          <a:p>
            <a:pPr algn="ctr">
              <a:defRPr sz="1400" b="0" i="0" u="none" strike="noStrike" kern="1200" spc="0" baseline="0">
                <a:solidFill>
                  <a:srgbClr val="000000">
                    <a:lumMod val="65000"/>
                    <a:lumOff val="35000"/>
                  </a:srgbClr>
                </a:solidFill>
                <a:latin typeface="+mn-lt"/>
                <a:ea typeface="+mn-ea"/>
                <a:cs typeface="+mn-cs"/>
              </a:defRPr>
            </a:pPr>
            <a:r>
              <a:rPr lang="en-US" kern="1200" dirty="0">
                <a:solidFill>
                  <a:schemeClr val="tx1"/>
                </a:solidFill>
                <a:latin typeface="Century Gothic" panose="020B0502020202020204" pitchFamily="34" charset="0"/>
              </a:rPr>
              <a:t>50th - 75th - 90th - 95</a:t>
            </a:r>
            <a:r>
              <a:rPr lang="en-US" kern="1200" baseline="30000" dirty="0">
                <a:solidFill>
                  <a:schemeClr val="tx1"/>
                </a:solidFill>
                <a:latin typeface="Century Gothic" panose="020B0502020202020204" pitchFamily="34" charset="0"/>
              </a:rPr>
              <a:t>th</a:t>
            </a:r>
            <a:r>
              <a:rPr lang="en-US" kern="1200" dirty="0">
                <a:solidFill>
                  <a:schemeClr val="tx1"/>
                </a:solidFill>
                <a:latin typeface="Century Gothic" panose="020B0502020202020204" pitchFamily="34" charset="0"/>
              </a:rPr>
              <a:t> Percentiles</a:t>
            </a:r>
          </a:p>
        </p:txBody>
      </p:sp>
      <p:grpSp>
        <p:nvGrpSpPr>
          <p:cNvPr id="30" name="Group 29"/>
          <p:cNvGrpSpPr/>
          <p:nvPr/>
        </p:nvGrpSpPr>
        <p:grpSpPr>
          <a:xfrm>
            <a:off x="8561884" y="5522541"/>
            <a:ext cx="356187" cy="683923"/>
            <a:chOff x="10996634" y="5529927"/>
            <a:chExt cx="356187" cy="683923"/>
          </a:xfrm>
        </p:grpSpPr>
        <p:sp>
          <p:nvSpPr>
            <p:cNvPr id="31" name="Isosceles Triangle 30"/>
            <p:cNvSpPr/>
            <p:nvPr/>
          </p:nvSpPr>
          <p:spPr>
            <a:xfrm>
              <a:off x="11087642" y="5529927"/>
              <a:ext cx="174172" cy="339635"/>
            </a:xfrm>
            <a:prstGeom prst="triangl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4" name="Rectangle 43"/>
            <p:cNvSpPr/>
            <p:nvPr/>
          </p:nvSpPr>
          <p:spPr>
            <a:xfrm>
              <a:off x="10996634" y="5844518"/>
              <a:ext cx="356187" cy="369332"/>
            </a:xfrm>
            <a:prstGeom prst="rect">
              <a:avLst/>
            </a:prstGeom>
            <a:noFill/>
            <a:ln>
              <a:noFill/>
            </a:ln>
          </p:spPr>
          <p:txBody>
            <a:bodyPr wrap="none">
              <a:spAutoFit/>
            </a:bodyPr>
            <a:lstStyle/>
            <a:p>
              <a:pPr algn="ctr"/>
              <a:r>
                <a:rPr lang="en-US" b="1" dirty="0" smtClean="0">
                  <a:solidFill>
                    <a:schemeClr val="tx1">
                      <a:lumMod val="75000"/>
                      <a:lumOff val="25000"/>
                    </a:schemeClr>
                  </a:solidFill>
                  <a:latin typeface="Century Gothic" panose="020B0502020202020204" pitchFamily="34" charset="0"/>
                </a:rPr>
                <a:t>N</a:t>
              </a:r>
              <a:endParaRPr lang="en-US" b="1" dirty="0">
                <a:solidFill>
                  <a:schemeClr val="tx1">
                    <a:lumMod val="75000"/>
                    <a:lumOff val="25000"/>
                  </a:schemeClr>
                </a:solidFill>
                <a:latin typeface="Century Gothic" panose="020B0502020202020204" pitchFamily="34" charset="0"/>
              </a:endParaRPr>
            </a:p>
          </p:txBody>
        </p:sp>
      </p:grpSp>
      <p:cxnSp>
        <p:nvCxnSpPr>
          <p:cNvPr id="6" name="Straight Connector 5"/>
          <p:cNvCxnSpPr/>
          <p:nvPr/>
        </p:nvCxnSpPr>
        <p:spPr>
          <a:xfrm>
            <a:off x="9077325" y="3431564"/>
            <a:ext cx="215265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8694792" y="3979830"/>
            <a:ext cx="3201149" cy="307777"/>
          </a:xfrm>
          <a:prstGeom prst="rect">
            <a:avLst/>
          </a:prstGeom>
        </p:spPr>
        <p:txBody>
          <a:bodyPr wrap="square">
            <a:spAutoFit/>
          </a:bodyPr>
          <a:lstStyle/>
          <a:p>
            <a:pPr algn="ctr">
              <a:defRPr sz="1400" b="0" i="0" u="none" strike="noStrike" kern="1200" spc="0" baseline="0">
                <a:solidFill>
                  <a:srgbClr val="000000">
                    <a:lumMod val="65000"/>
                    <a:lumOff val="35000"/>
                  </a:srgbClr>
                </a:solidFill>
                <a:latin typeface="+mn-lt"/>
                <a:ea typeface="+mn-ea"/>
                <a:cs typeface="+mn-cs"/>
              </a:defRPr>
            </a:pPr>
            <a:r>
              <a:rPr lang="en-US" kern="1200" dirty="0" smtClean="0">
                <a:solidFill>
                  <a:schemeClr val="tx1"/>
                </a:solidFill>
                <a:latin typeface="Century Gothic" panose="020B0502020202020204" pitchFamily="34" charset="0"/>
              </a:rPr>
              <a:t>Susceptibility category</a:t>
            </a:r>
            <a:endParaRPr lang="en-US" kern="1200" dirty="0">
              <a:solidFill>
                <a:schemeClr val="tx1"/>
              </a:solidFill>
              <a:latin typeface="Century Gothic" panose="020B0502020202020204" pitchFamily="34" charset="0"/>
            </a:endParaRPr>
          </a:p>
        </p:txBody>
      </p:sp>
      <p:sp>
        <p:nvSpPr>
          <p:cNvPr id="45" name="Rectangle 44"/>
          <p:cNvSpPr/>
          <p:nvPr/>
        </p:nvSpPr>
        <p:spPr>
          <a:xfrm rot="16200000">
            <a:off x="7821049" y="2591007"/>
            <a:ext cx="1654906" cy="307777"/>
          </a:xfrm>
          <a:prstGeom prst="rect">
            <a:avLst/>
          </a:prstGeom>
        </p:spPr>
        <p:txBody>
          <a:bodyPr wrap="square">
            <a:spAutoFit/>
          </a:bodyPr>
          <a:lstStyle/>
          <a:p>
            <a:pPr algn="ctr">
              <a:defRPr sz="1400" b="0" i="0" u="none" strike="noStrike" kern="1200" spc="0" baseline="0">
                <a:solidFill>
                  <a:srgbClr val="000000">
                    <a:lumMod val="65000"/>
                    <a:lumOff val="35000"/>
                  </a:srgbClr>
                </a:solidFill>
                <a:latin typeface="+mn-lt"/>
                <a:ea typeface="+mn-ea"/>
                <a:cs typeface="+mn-cs"/>
              </a:defRPr>
            </a:pPr>
            <a:r>
              <a:rPr lang="en-US" kern="1200" dirty="0" smtClean="0">
                <a:solidFill>
                  <a:schemeClr val="tx1"/>
                </a:solidFill>
                <a:latin typeface="Century Gothic" panose="020B0502020202020204" pitchFamily="34" charset="0"/>
              </a:rPr>
              <a:t>Frequency Ratio</a:t>
            </a:r>
            <a:endParaRPr lang="en-US" kern="12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3903810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4268"/>
              </a:buClr>
              <a:buSzPts val="3959"/>
              <a:buFont typeface="Century Gothic"/>
              <a:buNone/>
            </a:pPr>
            <a:r>
              <a:rPr lang="en-US" sz="3959" dirty="0"/>
              <a:t>Results: Exposure Map</a:t>
            </a:r>
            <a:endParaRPr sz="3959" dirty="0"/>
          </a:p>
        </p:txBody>
      </p:sp>
      <p:pic>
        <p:nvPicPr>
          <p:cNvPr id="4" name="Picture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271" t="13607" r="4464" b="8458"/>
          <a:stretch/>
        </p:blipFill>
        <p:spPr>
          <a:xfrm>
            <a:off x="4401327" y="1143000"/>
            <a:ext cx="7330845" cy="4890928"/>
          </a:xfrm>
          <a:prstGeom prst="rect">
            <a:avLst/>
          </a:prstGeom>
          <a:effectLst>
            <a:outerShdw blurRad="50800" dist="38100" dir="2700000" algn="tl" rotWithShape="0">
              <a:prstClr val="black">
                <a:alpha val="40000"/>
              </a:prstClr>
            </a:outerShdw>
          </a:effectLst>
        </p:spPr>
      </p:pic>
      <p:grpSp>
        <p:nvGrpSpPr>
          <p:cNvPr id="5" name="Group 4"/>
          <p:cNvGrpSpPr/>
          <p:nvPr/>
        </p:nvGrpSpPr>
        <p:grpSpPr>
          <a:xfrm>
            <a:off x="748055" y="2226212"/>
            <a:ext cx="3653272" cy="2858023"/>
            <a:chOff x="6608111" y="2495672"/>
            <a:chExt cx="3653272" cy="2858023"/>
          </a:xfrm>
        </p:grpSpPr>
        <p:grpSp>
          <p:nvGrpSpPr>
            <p:cNvPr id="6" name="Group 5"/>
            <p:cNvGrpSpPr/>
            <p:nvPr/>
          </p:nvGrpSpPr>
          <p:grpSpPr>
            <a:xfrm>
              <a:off x="6608111" y="2874335"/>
              <a:ext cx="3653272" cy="2250375"/>
              <a:chOff x="19760144" y="20609745"/>
              <a:chExt cx="2376121" cy="1463662"/>
            </a:xfrm>
          </p:grpSpPr>
          <p:sp>
            <p:nvSpPr>
              <p:cNvPr id="10" name="TextBox 9"/>
              <p:cNvSpPr txBox="1"/>
              <p:nvPr/>
            </p:nvSpPr>
            <p:spPr>
              <a:xfrm>
                <a:off x="21367014" y="21685953"/>
                <a:ext cx="769251" cy="315241"/>
              </a:xfrm>
              <a:prstGeom prst="rect">
                <a:avLst/>
              </a:prstGeom>
              <a:noFill/>
            </p:spPr>
            <p:txBody>
              <a:bodyPr wrap="square" rtlCol="0">
                <a:spAutoFit/>
              </a:bodyPr>
              <a:lstStyle/>
              <a:p>
                <a:pPr algn="ctr"/>
                <a:r>
                  <a:rPr lang="en-US" sz="2000" b="1" dirty="0" smtClean="0">
                    <a:latin typeface="Century Gothic" panose="020B0502020202020204" pitchFamily="34" charset="0"/>
                  </a:rPr>
                  <a:t>High</a:t>
                </a:r>
                <a:endParaRPr lang="en-US" sz="2000" b="1" dirty="0">
                  <a:latin typeface="Century Gothic" panose="020B0502020202020204" pitchFamily="34" charset="0"/>
                </a:endParaRPr>
              </a:p>
            </p:txBody>
          </p:sp>
          <p:sp>
            <p:nvSpPr>
              <p:cNvPr id="11" name="TextBox 10"/>
              <p:cNvSpPr txBox="1"/>
              <p:nvPr/>
            </p:nvSpPr>
            <p:spPr>
              <a:xfrm>
                <a:off x="19860572" y="21258439"/>
                <a:ext cx="649533" cy="260235"/>
              </a:xfrm>
              <a:prstGeom prst="rect">
                <a:avLst/>
              </a:prstGeom>
              <a:noFill/>
            </p:spPr>
            <p:txBody>
              <a:bodyPr wrap="square" rtlCol="0">
                <a:spAutoFit/>
              </a:bodyPr>
              <a:lstStyle/>
              <a:p>
                <a:pPr algn="ctr"/>
                <a:r>
                  <a:rPr lang="en-US" sz="2000" dirty="0" smtClean="0">
                    <a:latin typeface="Century Gothic" panose="020B0502020202020204" pitchFamily="34" charset="0"/>
                  </a:rPr>
                  <a:t>Low</a:t>
                </a:r>
                <a:endParaRPr lang="en-US" sz="2000" dirty="0">
                  <a:latin typeface="Century Gothic" panose="020B0502020202020204" pitchFamily="34" charset="0"/>
                </a:endParaRPr>
              </a:p>
            </p:txBody>
          </p:sp>
          <p:sp>
            <p:nvSpPr>
              <p:cNvPr id="12" name="TextBox 11"/>
              <p:cNvSpPr txBox="1"/>
              <p:nvPr/>
            </p:nvSpPr>
            <p:spPr>
              <a:xfrm>
                <a:off x="19760144" y="20666962"/>
                <a:ext cx="816791" cy="260235"/>
              </a:xfrm>
              <a:prstGeom prst="rect">
                <a:avLst/>
              </a:prstGeom>
              <a:noFill/>
            </p:spPr>
            <p:txBody>
              <a:bodyPr wrap="square" rtlCol="0">
                <a:spAutoFit/>
              </a:bodyPr>
              <a:lstStyle/>
              <a:p>
                <a:pPr algn="ctr"/>
                <a:r>
                  <a:rPr lang="en-US" sz="2000" b="1" dirty="0" smtClean="0">
                    <a:latin typeface="Century Gothic" panose="020B0502020202020204" pitchFamily="34" charset="0"/>
                  </a:rPr>
                  <a:t>High</a:t>
                </a:r>
              </a:p>
            </p:txBody>
          </p:sp>
          <p:sp>
            <p:nvSpPr>
              <p:cNvPr id="13" name="Oval 12"/>
              <p:cNvSpPr/>
              <p:nvPr/>
            </p:nvSpPr>
            <p:spPr>
              <a:xfrm>
                <a:off x="20514541" y="20621777"/>
                <a:ext cx="393192" cy="396332"/>
              </a:xfrm>
              <a:prstGeom prst="ellipse">
                <a:avLst/>
              </a:prstGeom>
              <a:solidFill>
                <a:srgbClr val="FFBDB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21036195" y="20609745"/>
                <a:ext cx="393192" cy="396332"/>
              </a:xfrm>
              <a:prstGeom prst="ellipse">
                <a:avLst/>
              </a:prstGeom>
              <a:solidFill>
                <a:srgbClr val="CC65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1557726" y="20609748"/>
                <a:ext cx="393192" cy="396332"/>
              </a:xfrm>
              <a:prstGeom prst="ellipse">
                <a:avLst/>
              </a:prstGeom>
              <a:solidFill>
                <a:srgbClr val="67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Oval 15"/>
              <p:cNvSpPr/>
              <p:nvPr/>
            </p:nvSpPr>
            <p:spPr>
              <a:xfrm>
                <a:off x="20514541" y="21198555"/>
                <a:ext cx="393192" cy="396332"/>
              </a:xfrm>
              <a:prstGeom prst="ellipse">
                <a:avLst/>
              </a:prstGeom>
              <a:solidFill>
                <a:srgbClr val="FFFF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1036195" y="21191084"/>
                <a:ext cx="393192" cy="396332"/>
              </a:xfrm>
              <a:prstGeom prst="ellipse">
                <a:avLst/>
              </a:prstGeom>
              <a:solidFill>
                <a:srgbClr val="F2F2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1557848" y="21191084"/>
                <a:ext cx="393192" cy="396332"/>
              </a:xfrm>
              <a:prstGeom prst="ellipse">
                <a:avLst/>
              </a:prstGeom>
              <a:solidFill>
                <a:srgbClr val="CAB71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0326511" y="21673297"/>
                <a:ext cx="769251" cy="400110"/>
              </a:xfrm>
              <a:prstGeom prst="rect">
                <a:avLst/>
              </a:prstGeom>
              <a:noFill/>
            </p:spPr>
            <p:txBody>
              <a:bodyPr wrap="square" rtlCol="0">
                <a:spAutoFit/>
              </a:bodyPr>
              <a:lstStyle/>
              <a:p>
                <a:pPr algn="ctr"/>
                <a:r>
                  <a:rPr lang="en-US" sz="2000" dirty="0" smtClean="0">
                    <a:latin typeface="Century Gothic" panose="020B0502020202020204" pitchFamily="34" charset="0"/>
                  </a:rPr>
                  <a:t>Low</a:t>
                </a:r>
                <a:endParaRPr lang="en-US" sz="2000" dirty="0">
                  <a:latin typeface="Century Gothic" panose="020B0502020202020204" pitchFamily="34" charset="0"/>
                </a:endParaRPr>
              </a:p>
            </p:txBody>
          </p:sp>
          <p:sp>
            <p:nvSpPr>
              <p:cNvPr id="20" name="TextBox 19"/>
              <p:cNvSpPr txBox="1"/>
              <p:nvPr/>
            </p:nvSpPr>
            <p:spPr>
              <a:xfrm>
                <a:off x="20864943" y="21685688"/>
                <a:ext cx="769251" cy="260235"/>
              </a:xfrm>
              <a:prstGeom prst="rect">
                <a:avLst/>
              </a:prstGeom>
              <a:noFill/>
            </p:spPr>
            <p:txBody>
              <a:bodyPr wrap="square" rtlCol="0">
                <a:spAutoFit/>
              </a:bodyPr>
              <a:lstStyle/>
              <a:p>
                <a:pPr algn="ctr"/>
                <a:r>
                  <a:rPr lang="en-US" sz="2000" dirty="0" smtClean="0">
                    <a:latin typeface="Century Gothic" panose="020B0502020202020204" pitchFamily="34" charset="0"/>
                  </a:rPr>
                  <a:t>Med</a:t>
                </a:r>
                <a:endParaRPr lang="en-US" sz="2000" dirty="0">
                  <a:latin typeface="Century Gothic" panose="020B0502020202020204" pitchFamily="34" charset="0"/>
                </a:endParaRPr>
              </a:p>
            </p:txBody>
          </p:sp>
        </p:grpSp>
        <p:grpSp>
          <p:nvGrpSpPr>
            <p:cNvPr id="7" name="Group 6"/>
            <p:cNvGrpSpPr/>
            <p:nvPr/>
          </p:nvGrpSpPr>
          <p:grpSpPr>
            <a:xfrm>
              <a:off x="6613584" y="2495672"/>
              <a:ext cx="3312401" cy="2858023"/>
              <a:chOff x="6613584" y="2495672"/>
              <a:chExt cx="3312401" cy="2858023"/>
            </a:xfrm>
          </p:grpSpPr>
          <p:sp>
            <p:nvSpPr>
              <p:cNvPr id="8" name="TextBox 7"/>
              <p:cNvSpPr txBox="1"/>
              <p:nvPr/>
            </p:nvSpPr>
            <p:spPr>
              <a:xfrm>
                <a:off x="8160005" y="4984363"/>
                <a:ext cx="1765980" cy="369332"/>
              </a:xfrm>
              <a:prstGeom prst="rect">
                <a:avLst/>
              </a:prstGeom>
              <a:noFill/>
            </p:spPr>
            <p:txBody>
              <a:bodyPr wrap="square" rtlCol="0">
                <a:spAutoFit/>
              </a:bodyPr>
              <a:lstStyle/>
              <a:p>
                <a:r>
                  <a:rPr lang="en-US" i="1" dirty="0" smtClean="0">
                    <a:solidFill>
                      <a:schemeClr val="accent2">
                        <a:lumMod val="75000"/>
                      </a:schemeClr>
                    </a:solidFill>
                  </a:rPr>
                  <a:t>Population</a:t>
                </a:r>
                <a:r>
                  <a:rPr lang="en-US" i="1" dirty="0" smtClean="0"/>
                  <a:t> </a:t>
                </a:r>
                <a:endParaRPr lang="en-US" i="1" dirty="0"/>
              </a:p>
            </p:txBody>
          </p:sp>
          <p:sp>
            <p:nvSpPr>
              <p:cNvPr id="9" name="TextBox 8"/>
              <p:cNvSpPr txBox="1"/>
              <p:nvPr/>
            </p:nvSpPr>
            <p:spPr>
              <a:xfrm>
                <a:off x="6613584" y="2495672"/>
                <a:ext cx="1765980" cy="369332"/>
              </a:xfrm>
              <a:prstGeom prst="rect">
                <a:avLst/>
              </a:prstGeom>
              <a:noFill/>
            </p:spPr>
            <p:txBody>
              <a:bodyPr wrap="square" rtlCol="0">
                <a:spAutoFit/>
              </a:bodyPr>
              <a:lstStyle/>
              <a:p>
                <a:r>
                  <a:rPr lang="en-US" i="1" dirty="0" smtClean="0">
                    <a:solidFill>
                      <a:schemeClr val="accent2">
                        <a:lumMod val="75000"/>
                      </a:schemeClr>
                    </a:solidFill>
                  </a:rPr>
                  <a:t>Susceptibility </a:t>
                </a:r>
                <a:endParaRPr lang="en-US" i="1" dirty="0">
                  <a:solidFill>
                    <a:schemeClr val="accent2">
                      <a:lumMod val="75000"/>
                    </a:schemeClr>
                  </a:solidFill>
                </a:endParaRPr>
              </a:p>
            </p:txBody>
          </p:sp>
        </p:grpSp>
      </p:grpSp>
      <p:grpSp>
        <p:nvGrpSpPr>
          <p:cNvPr id="21" name="Group 20"/>
          <p:cNvGrpSpPr/>
          <p:nvPr/>
        </p:nvGrpSpPr>
        <p:grpSpPr>
          <a:xfrm>
            <a:off x="6792281" y="5413138"/>
            <a:ext cx="2527605" cy="526535"/>
            <a:chOff x="21593293" y="12192835"/>
            <a:chExt cx="2968612" cy="618403"/>
          </a:xfrm>
        </p:grpSpPr>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50156" t="5091" r="26241" b="91151"/>
            <a:stretch/>
          </p:blipFill>
          <p:spPr>
            <a:xfrm>
              <a:off x="21673610" y="12537872"/>
              <a:ext cx="2222207" cy="273366"/>
            </a:xfrm>
            <a:prstGeom prst="rect">
              <a:avLst/>
            </a:prstGeom>
          </p:spPr>
        </p:pic>
        <p:sp>
          <p:nvSpPr>
            <p:cNvPr id="23" name="TextBox 22"/>
            <p:cNvSpPr txBox="1"/>
            <p:nvPr/>
          </p:nvSpPr>
          <p:spPr>
            <a:xfrm>
              <a:off x="23431833" y="12203827"/>
              <a:ext cx="689477" cy="353942"/>
            </a:xfrm>
            <a:prstGeom prst="rect">
              <a:avLst/>
            </a:prstGeom>
            <a:noFill/>
          </p:spPr>
          <p:txBody>
            <a:bodyPr wrap="square" rtlCol="0">
              <a:spAutoFit/>
            </a:bodyPr>
            <a:lstStyle/>
            <a:p>
              <a:pPr algn="ctr"/>
              <a:r>
                <a:rPr lang="en-US" sz="1700" dirty="0" smtClean="0">
                  <a:latin typeface="Century Gothic" panose="020B0502020202020204" pitchFamily="34" charset="0"/>
                </a:rPr>
                <a:t>100</a:t>
              </a:r>
              <a:endParaRPr lang="en-US" sz="1700" dirty="0">
                <a:latin typeface="Century Gothic" panose="020B0502020202020204" pitchFamily="34" charset="0"/>
              </a:endParaRPr>
            </a:p>
          </p:txBody>
        </p:sp>
        <p:sp>
          <p:nvSpPr>
            <p:cNvPr id="24" name="TextBox 23"/>
            <p:cNvSpPr txBox="1"/>
            <p:nvPr/>
          </p:nvSpPr>
          <p:spPr>
            <a:xfrm>
              <a:off x="23929341" y="12192835"/>
              <a:ext cx="632564" cy="320190"/>
            </a:xfrm>
            <a:prstGeom prst="rect">
              <a:avLst/>
            </a:prstGeom>
            <a:noFill/>
          </p:spPr>
          <p:txBody>
            <a:bodyPr wrap="square" rtlCol="0">
              <a:spAutoFit/>
            </a:bodyPr>
            <a:lstStyle/>
            <a:p>
              <a:pPr algn="ctr"/>
              <a:r>
                <a:rPr lang="en-US" sz="1700" dirty="0" smtClean="0">
                  <a:latin typeface="Century Gothic" panose="020B0502020202020204" pitchFamily="34" charset="0"/>
                </a:rPr>
                <a:t>km</a:t>
              </a:r>
              <a:endParaRPr lang="en-US" sz="1700" dirty="0">
                <a:latin typeface="Century Gothic" panose="020B0502020202020204" pitchFamily="34" charset="0"/>
              </a:endParaRPr>
            </a:p>
          </p:txBody>
        </p:sp>
        <p:sp>
          <p:nvSpPr>
            <p:cNvPr id="25" name="TextBox 24"/>
            <p:cNvSpPr txBox="1"/>
            <p:nvPr/>
          </p:nvSpPr>
          <p:spPr>
            <a:xfrm>
              <a:off x="22499043" y="12203827"/>
              <a:ext cx="552401" cy="371480"/>
            </a:xfrm>
            <a:prstGeom prst="rect">
              <a:avLst/>
            </a:prstGeom>
            <a:noFill/>
          </p:spPr>
          <p:txBody>
            <a:bodyPr wrap="square" rtlCol="0">
              <a:spAutoFit/>
            </a:bodyPr>
            <a:lstStyle/>
            <a:p>
              <a:pPr algn="ctr"/>
              <a:r>
                <a:rPr lang="en-US" sz="1700" dirty="0" smtClean="0">
                  <a:latin typeface="Century Gothic" panose="020B0502020202020204" pitchFamily="34" charset="0"/>
                </a:rPr>
                <a:t>50</a:t>
              </a:r>
              <a:endParaRPr lang="en-US" sz="1700" dirty="0">
                <a:latin typeface="Century Gothic" panose="020B0502020202020204" pitchFamily="34" charset="0"/>
              </a:endParaRPr>
            </a:p>
          </p:txBody>
        </p:sp>
        <p:sp>
          <p:nvSpPr>
            <p:cNvPr id="26" name="TextBox 25"/>
            <p:cNvSpPr txBox="1"/>
            <p:nvPr/>
          </p:nvSpPr>
          <p:spPr>
            <a:xfrm>
              <a:off x="21593293" y="12225190"/>
              <a:ext cx="433907" cy="320191"/>
            </a:xfrm>
            <a:prstGeom prst="rect">
              <a:avLst/>
            </a:prstGeom>
            <a:noFill/>
          </p:spPr>
          <p:txBody>
            <a:bodyPr wrap="square" rtlCol="0">
              <a:spAutoFit/>
            </a:bodyPr>
            <a:lstStyle/>
            <a:p>
              <a:pPr algn="ctr"/>
              <a:r>
                <a:rPr lang="en-US" sz="1700" dirty="0" smtClean="0">
                  <a:latin typeface="Century Gothic" panose="020B0502020202020204" pitchFamily="34" charset="0"/>
                </a:rPr>
                <a:t>0</a:t>
              </a:r>
              <a:endParaRPr lang="en-US" sz="1700" dirty="0">
                <a:latin typeface="Century Gothic" panose="020B0502020202020204" pitchFamily="34" charset="0"/>
              </a:endParaRPr>
            </a:p>
          </p:txBody>
        </p:sp>
      </p:grpSp>
      <p:grpSp>
        <p:nvGrpSpPr>
          <p:cNvPr id="27" name="Group 26"/>
          <p:cNvGrpSpPr/>
          <p:nvPr/>
        </p:nvGrpSpPr>
        <p:grpSpPr>
          <a:xfrm>
            <a:off x="10456474" y="5481333"/>
            <a:ext cx="356187" cy="683923"/>
            <a:chOff x="10996634" y="5529927"/>
            <a:chExt cx="356187" cy="683923"/>
          </a:xfrm>
        </p:grpSpPr>
        <p:sp>
          <p:nvSpPr>
            <p:cNvPr id="28" name="Isosceles Triangle 27"/>
            <p:cNvSpPr/>
            <p:nvPr/>
          </p:nvSpPr>
          <p:spPr>
            <a:xfrm>
              <a:off x="11087642" y="5529927"/>
              <a:ext cx="174172" cy="339635"/>
            </a:xfrm>
            <a:prstGeom prst="triangl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9" name="Rectangle 28"/>
            <p:cNvSpPr/>
            <p:nvPr/>
          </p:nvSpPr>
          <p:spPr>
            <a:xfrm>
              <a:off x="10996634" y="5844518"/>
              <a:ext cx="356187" cy="369332"/>
            </a:xfrm>
            <a:prstGeom prst="rect">
              <a:avLst/>
            </a:prstGeom>
            <a:noFill/>
            <a:ln>
              <a:noFill/>
            </a:ln>
          </p:spPr>
          <p:txBody>
            <a:bodyPr wrap="none">
              <a:spAutoFit/>
            </a:bodyPr>
            <a:lstStyle/>
            <a:p>
              <a:pPr algn="ctr"/>
              <a:r>
                <a:rPr lang="en-US" b="1" dirty="0" smtClean="0">
                  <a:solidFill>
                    <a:schemeClr val="tx1">
                      <a:lumMod val="75000"/>
                      <a:lumOff val="25000"/>
                    </a:schemeClr>
                  </a:solidFill>
                  <a:latin typeface="Century Gothic" panose="020B0502020202020204" pitchFamily="34" charset="0"/>
                </a:rPr>
                <a:t>N</a:t>
              </a:r>
              <a:endParaRPr lang="en-US" b="1" dirty="0">
                <a:solidFill>
                  <a:schemeClr val="tx1">
                    <a:lumMod val="75000"/>
                    <a:lumOff val="25000"/>
                  </a:schemeClr>
                </a:solidFill>
                <a:latin typeface="Century Gothic" panose="020B0502020202020204" pitchFamily="34" charset="0"/>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4"/>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4268"/>
              </a:buClr>
              <a:buSzPts val="3959"/>
              <a:buFont typeface="Century Gothic"/>
              <a:buNone/>
            </a:pPr>
            <a:r>
              <a:rPr lang="en-US" sz="3959" dirty="0"/>
              <a:t>Results: LHASA </a:t>
            </a:r>
            <a:r>
              <a:rPr lang="en-US" sz="3959" dirty="0" err="1"/>
              <a:t>Nowcasts</a:t>
            </a:r>
            <a:endParaRPr sz="3959" dirty="0"/>
          </a:p>
        </p:txBody>
      </p:sp>
      <p:pic>
        <p:nvPicPr>
          <p:cNvPr id="299" name="Google Shape;299;p14"/>
          <p:cNvPicPr preferRelativeResize="0"/>
          <p:nvPr/>
        </p:nvPicPr>
        <p:blipFill>
          <a:blip r:embed="rId3">
            <a:alphaModFix/>
          </a:blip>
          <a:stretch>
            <a:fillRect/>
          </a:stretch>
        </p:blipFill>
        <p:spPr>
          <a:xfrm>
            <a:off x="5832838" y="1540768"/>
            <a:ext cx="5618264" cy="4522406"/>
          </a:xfrm>
          <a:prstGeom prst="rect">
            <a:avLst/>
          </a:prstGeom>
          <a:noFill/>
          <a:ln>
            <a:noFill/>
          </a:ln>
          <a:effectLst>
            <a:outerShdw blurRad="50800" dist="38100" dir="2700000" algn="tl" rotWithShape="0">
              <a:prstClr val="black">
                <a:alpha val="40000"/>
              </a:prstClr>
            </a:outerShdw>
          </a:effectLst>
        </p:spPr>
      </p:pic>
      <p:sp>
        <p:nvSpPr>
          <p:cNvPr id="6" name="Google Shape;305;p15"/>
          <p:cNvSpPr txBox="1"/>
          <p:nvPr/>
        </p:nvSpPr>
        <p:spPr>
          <a:xfrm>
            <a:off x="618871" y="1663178"/>
            <a:ext cx="4351714" cy="2922495"/>
          </a:xfrm>
          <a:prstGeom prst="rect">
            <a:avLst/>
          </a:prstGeom>
          <a:noFill/>
          <a:ln>
            <a:noFill/>
          </a:ln>
        </p:spPr>
        <p:txBody>
          <a:bodyPr spcFirstLastPara="1" wrap="square" lIns="91425" tIns="45700" rIns="91425" bIns="45700" anchor="t" anchorCtr="0">
            <a:normAutofit/>
          </a:bodyPr>
          <a:lstStyle/>
          <a:p>
            <a:pPr marL="342900" indent="-342900">
              <a:spcBef>
                <a:spcPts val="1600"/>
              </a:spcBef>
              <a:buClr>
                <a:srgbClr val="3F4268"/>
              </a:buClr>
              <a:buSzPts val="2800"/>
              <a:buFont typeface="Webdings" panose="05030102010509060703" pitchFamily="18" charset="2"/>
              <a:buChar char="4"/>
            </a:pPr>
            <a:r>
              <a:rPr lang="en-US" sz="2400" dirty="0" smtClean="0">
                <a:solidFill>
                  <a:srgbClr val="3F3F3F"/>
                </a:solidFill>
                <a:latin typeface="Century Gothic"/>
                <a:ea typeface="Century Gothic"/>
                <a:cs typeface="Century Gothic"/>
                <a:sym typeface="Century Gothic"/>
              </a:rPr>
              <a:t>Rainfall event </a:t>
            </a:r>
            <a:r>
              <a:rPr lang="en-US" sz="2400" dirty="0">
                <a:solidFill>
                  <a:srgbClr val="3F3F3F"/>
                </a:solidFill>
                <a:latin typeface="Century Gothic"/>
                <a:ea typeface="Century Gothic"/>
                <a:cs typeface="Century Gothic"/>
                <a:sym typeface="Century Gothic"/>
              </a:rPr>
              <a:t>from March 20 - March 31, </a:t>
            </a:r>
            <a:r>
              <a:rPr lang="en-US" sz="2400" dirty="0" smtClean="0">
                <a:solidFill>
                  <a:srgbClr val="3F3F3F"/>
                </a:solidFill>
                <a:latin typeface="Century Gothic"/>
                <a:ea typeface="Century Gothic"/>
                <a:cs typeface="Century Gothic"/>
                <a:sym typeface="Century Gothic"/>
              </a:rPr>
              <a:t>2019</a:t>
            </a:r>
            <a:endParaRPr lang="en-US" sz="2400" dirty="0">
              <a:solidFill>
                <a:srgbClr val="3F3F3F"/>
              </a:solidFill>
              <a:latin typeface="Century Gothic"/>
              <a:ea typeface="Century Gothic"/>
              <a:cs typeface="Century Gothic"/>
              <a:sym typeface="Century Gothic"/>
            </a:endParaRPr>
          </a:p>
        </p:txBody>
      </p:sp>
      <p:grpSp>
        <p:nvGrpSpPr>
          <p:cNvPr id="21" name="Group 20"/>
          <p:cNvGrpSpPr/>
          <p:nvPr/>
        </p:nvGrpSpPr>
        <p:grpSpPr>
          <a:xfrm>
            <a:off x="618871" y="3288499"/>
            <a:ext cx="3773392" cy="2171416"/>
            <a:chOff x="495300" y="3745699"/>
            <a:chExt cx="3773392" cy="2171416"/>
          </a:xfrm>
        </p:grpSpPr>
        <p:sp>
          <p:nvSpPr>
            <p:cNvPr id="4" name="Rectangle 3"/>
            <p:cNvSpPr/>
            <p:nvPr/>
          </p:nvSpPr>
          <p:spPr>
            <a:xfrm>
              <a:off x="992092" y="3745699"/>
              <a:ext cx="3276600" cy="2171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lumMod val="75000"/>
                    </a:schemeClr>
                  </a:solidFill>
                </a:ln>
                <a:solidFill>
                  <a:schemeClr val="bg1">
                    <a:lumMod val="95000"/>
                  </a:schemeClr>
                </a:solidFill>
              </a:endParaRPr>
            </a:p>
          </p:txBody>
        </p:sp>
        <p:sp>
          <p:nvSpPr>
            <p:cNvPr id="7" name="Oval 6"/>
            <p:cNvSpPr/>
            <p:nvPr/>
          </p:nvSpPr>
          <p:spPr>
            <a:xfrm rot="5400000">
              <a:off x="3553264" y="4615076"/>
              <a:ext cx="436757" cy="435299"/>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5400000">
              <a:off x="3553264" y="5288891"/>
              <a:ext cx="436757" cy="435299"/>
            </a:xfrm>
            <a:prstGeom prst="ellipse">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506825" y="4600575"/>
              <a:ext cx="1096546" cy="461665"/>
            </a:xfrm>
            <a:prstGeom prst="rect">
              <a:avLst/>
            </a:prstGeom>
            <a:noFill/>
          </p:spPr>
          <p:txBody>
            <a:bodyPr wrap="square" rtlCol="0">
              <a:spAutoFit/>
            </a:bodyPr>
            <a:lstStyle/>
            <a:p>
              <a:pPr algn="ctr"/>
              <a:r>
                <a:rPr lang="en-US" sz="2400" dirty="0" smtClean="0">
                  <a:latin typeface="Century Gothic" panose="020B0502020202020204" pitchFamily="34" charset="0"/>
                </a:rPr>
                <a:t>High</a:t>
              </a:r>
              <a:endParaRPr lang="en-US" sz="2400" dirty="0">
                <a:latin typeface="Century Gothic" panose="020B0502020202020204" pitchFamily="34" charset="0"/>
              </a:endParaRPr>
            </a:p>
          </p:txBody>
        </p:sp>
        <p:sp>
          <p:nvSpPr>
            <p:cNvPr id="10" name="TextBox 9"/>
            <p:cNvSpPr txBox="1"/>
            <p:nvPr/>
          </p:nvSpPr>
          <p:spPr>
            <a:xfrm>
              <a:off x="1578126" y="5275709"/>
              <a:ext cx="2013156" cy="461665"/>
            </a:xfrm>
            <a:prstGeom prst="rect">
              <a:avLst/>
            </a:prstGeom>
            <a:noFill/>
          </p:spPr>
          <p:txBody>
            <a:bodyPr wrap="square" rtlCol="0">
              <a:spAutoFit/>
            </a:bodyPr>
            <a:lstStyle/>
            <a:p>
              <a:pPr algn="ctr"/>
              <a:r>
                <a:rPr lang="en-US" sz="2400" dirty="0" smtClean="0">
                  <a:latin typeface="Century Gothic" panose="020B0502020202020204" pitchFamily="34" charset="0"/>
                </a:rPr>
                <a:t>Moderate</a:t>
              </a:r>
              <a:endParaRPr lang="en-US" sz="2400" dirty="0">
                <a:latin typeface="Century Gothic" panose="020B0502020202020204" pitchFamily="34" charset="0"/>
              </a:endParaRPr>
            </a:p>
          </p:txBody>
        </p:sp>
        <p:sp>
          <p:nvSpPr>
            <p:cNvPr id="11" name="TextBox 10"/>
            <p:cNvSpPr txBox="1"/>
            <p:nvPr/>
          </p:nvSpPr>
          <p:spPr>
            <a:xfrm>
              <a:off x="495300" y="3949984"/>
              <a:ext cx="3548364" cy="461665"/>
            </a:xfrm>
            <a:prstGeom prst="rect">
              <a:avLst/>
            </a:prstGeom>
            <a:noFill/>
          </p:spPr>
          <p:txBody>
            <a:bodyPr wrap="square" rtlCol="0">
              <a:spAutoFit/>
            </a:bodyPr>
            <a:lstStyle/>
            <a:p>
              <a:pPr algn="r"/>
              <a:r>
                <a:rPr lang="en-US" sz="2400" b="1" i="1" dirty="0" smtClean="0">
                  <a:latin typeface="Century Gothic" panose="020B0502020202020204" pitchFamily="34" charset="0"/>
                </a:rPr>
                <a:t>Landslide potential</a:t>
              </a:r>
              <a:endParaRPr lang="en-US" sz="2400" b="1" i="1" dirty="0">
                <a:latin typeface="Century Gothic" panose="020B0502020202020204" pitchFamily="34" charset="0"/>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5"/>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4268"/>
              </a:buClr>
              <a:buSzPts val="3959"/>
              <a:buFont typeface="Century Gothic"/>
              <a:buNone/>
            </a:pPr>
            <a:r>
              <a:rPr lang="en-US" sz="3959" dirty="0" smtClean="0"/>
              <a:t>Conclusions</a:t>
            </a:r>
            <a:endParaRPr sz="3959" dirty="0"/>
          </a:p>
        </p:txBody>
      </p:sp>
      <p:sp>
        <p:nvSpPr>
          <p:cNvPr id="305" name="Google Shape;305;p15"/>
          <p:cNvSpPr txBox="1"/>
          <p:nvPr/>
        </p:nvSpPr>
        <p:spPr>
          <a:xfrm>
            <a:off x="428625" y="1619250"/>
            <a:ext cx="9881976" cy="4081935"/>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100000"/>
              </a:lnSpc>
              <a:spcBef>
                <a:spcPts val="0"/>
              </a:spcBef>
              <a:spcAft>
                <a:spcPts val="0"/>
              </a:spcAft>
              <a:buClr>
                <a:srgbClr val="3F4268"/>
              </a:buClr>
              <a:buSzPts val="2800"/>
              <a:buFont typeface="Webdings" panose="05030102010509060703" pitchFamily="18" charset="2"/>
              <a:buChar char="4"/>
            </a:pPr>
            <a:r>
              <a:rPr lang="en-US" sz="2800" dirty="0" smtClean="0">
                <a:solidFill>
                  <a:srgbClr val="3F3F3F"/>
                </a:solidFill>
                <a:latin typeface="Century Gothic"/>
                <a:ea typeface="Century Gothic"/>
                <a:cs typeface="Century Gothic"/>
                <a:sym typeface="Century Gothic"/>
              </a:rPr>
              <a:t>Slope was the most influential factor in determining landslide susceptibility in the Dominican Republic</a:t>
            </a:r>
          </a:p>
          <a:p>
            <a:pPr marL="342900" marR="0" lvl="0" indent="-342900" algn="l" rtl="0">
              <a:lnSpc>
                <a:spcPct val="100000"/>
              </a:lnSpc>
              <a:spcBef>
                <a:spcPts val="0"/>
              </a:spcBef>
              <a:spcAft>
                <a:spcPts val="0"/>
              </a:spcAft>
              <a:buClr>
                <a:srgbClr val="3F4268"/>
              </a:buClr>
              <a:buSzPts val="2800"/>
              <a:buFont typeface="Arimo"/>
              <a:buChar char=""/>
            </a:pPr>
            <a:endParaRPr lang="en-US" sz="2800" dirty="0" smtClean="0">
              <a:solidFill>
                <a:srgbClr val="3F3F3F"/>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3F4268"/>
              </a:buClr>
              <a:buSzPts val="2800"/>
              <a:buFont typeface="Webdings" panose="05030102010509060703" pitchFamily="18" charset="2"/>
              <a:buChar char="4"/>
            </a:pPr>
            <a:r>
              <a:rPr lang="en-US" sz="2800" dirty="0" smtClean="0">
                <a:solidFill>
                  <a:srgbClr val="3F3F3F"/>
                </a:solidFill>
                <a:latin typeface="Century Gothic"/>
                <a:ea typeface="Century Gothic"/>
                <a:cs typeface="Century Gothic"/>
                <a:sym typeface="Century Gothic"/>
              </a:rPr>
              <a:t>Global LHASA model can be catered to a specific country or region through integration of local data</a:t>
            </a:r>
          </a:p>
          <a:p>
            <a:pPr marR="0" lvl="0" algn="l" rtl="0">
              <a:lnSpc>
                <a:spcPct val="100000"/>
              </a:lnSpc>
              <a:spcBef>
                <a:spcPts val="0"/>
              </a:spcBef>
              <a:spcAft>
                <a:spcPts val="0"/>
              </a:spcAft>
              <a:buClr>
                <a:srgbClr val="3F4268"/>
              </a:buClr>
              <a:buSzPts val="2800"/>
            </a:pPr>
            <a:endParaRPr lang="en-US" sz="2800" dirty="0">
              <a:solidFill>
                <a:srgbClr val="3F3F3F"/>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3F4268"/>
              </a:buClr>
              <a:buSzPts val="2800"/>
              <a:buFont typeface="Webdings" panose="05030102010509060703" pitchFamily="18" charset="2"/>
              <a:buChar char="4"/>
            </a:pPr>
            <a:r>
              <a:rPr lang="en-US" sz="2800" dirty="0" smtClean="0">
                <a:solidFill>
                  <a:srgbClr val="3F3F3F"/>
                </a:solidFill>
                <a:latin typeface="Century Gothic"/>
                <a:ea typeface="Century Gothic"/>
                <a:cs typeface="Century Gothic"/>
                <a:sym typeface="Century Gothic"/>
              </a:rPr>
              <a:t>Bivariate mapping helps depict the intersection of population and susceptibility for heuristic identification of exposed to landslide risk</a:t>
            </a:r>
          </a:p>
          <a:p>
            <a:pPr marR="0" lvl="0" algn="l" rtl="0">
              <a:lnSpc>
                <a:spcPct val="100000"/>
              </a:lnSpc>
              <a:spcBef>
                <a:spcPts val="0"/>
              </a:spcBef>
              <a:spcAft>
                <a:spcPts val="0"/>
              </a:spcAft>
              <a:buClr>
                <a:srgbClr val="3F4268"/>
              </a:buClr>
              <a:buSzPts val="2800"/>
            </a:pPr>
            <a:endParaRPr lang="en-US" sz="2800" dirty="0" smtClean="0">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6"/>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4268"/>
              </a:buClr>
              <a:buSzPts val="3959"/>
              <a:buFont typeface="Century Gothic"/>
              <a:buNone/>
            </a:pPr>
            <a:r>
              <a:rPr lang="en-US" sz="3959" dirty="0"/>
              <a:t>Errors and </a:t>
            </a:r>
            <a:r>
              <a:rPr lang="en-US" sz="3959" dirty="0" smtClean="0"/>
              <a:t>Limitations</a:t>
            </a:r>
            <a:endParaRPr sz="3959" dirty="0"/>
          </a:p>
        </p:txBody>
      </p:sp>
      <p:grpSp>
        <p:nvGrpSpPr>
          <p:cNvPr id="7" name="Group 6"/>
          <p:cNvGrpSpPr/>
          <p:nvPr/>
        </p:nvGrpSpPr>
        <p:grpSpPr>
          <a:xfrm>
            <a:off x="436556" y="1459270"/>
            <a:ext cx="11202064" cy="4628198"/>
            <a:chOff x="436556" y="1459270"/>
            <a:chExt cx="11202064" cy="4628198"/>
          </a:xfrm>
        </p:grpSpPr>
        <p:grpSp>
          <p:nvGrpSpPr>
            <p:cNvPr id="6" name="Group 5"/>
            <p:cNvGrpSpPr/>
            <p:nvPr/>
          </p:nvGrpSpPr>
          <p:grpSpPr>
            <a:xfrm>
              <a:off x="7530750" y="3256591"/>
              <a:ext cx="4107870" cy="2830877"/>
              <a:chOff x="7530750" y="3256591"/>
              <a:chExt cx="4107870" cy="2830877"/>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0750" y="3256591"/>
                <a:ext cx="4107870" cy="2830877"/>
              </a:xfrm>
              <a:prstGeom prst="rect">
                <a:avLst/>
              </a:prstGeom>
              <a:effectLst>
                <a:outerShdw blurRad="50800" dist="38100" dir="2700000" algn="tl" rotWithShape="0">
                  <a:prstClr val="black">
                    <a:alpha val="40000"/>
                  </a:prstClr>
                </a:outerShdw>
              </a:effectLst>
            </p:spPr>
          </p:pic>
          <p:sp>
            <p:nvSpPr>
              <p:cNvPr id="13" name="Rectangle 12"/>
              <p:cNvSpPr/>
              <p:nvPr/>
            </p:nvSpPr>
            <p:spPr>
              <a:xfrm>
                <a:off x="9790037" y="3256591"/>
                <a:ext cx="1848583" cy="307777"/>
              </a:xfrm>
              <a:prstGeom prst="rect">
                <a:avLst/>
              </a:prstGeom>
            </p:spPr>
            <p:txBody>
              <a:bodyPr wrap="none">
                <a:spAutoFit/>
              </a:bodyPr>
              <a:lstStyle/>
              <a:p>
                <a:pPr lvl="0">
                  <a:buClr>
                    <a:schemeClr val="lt1"/>
                  </a:buClr>
                  <a:buSzPts val="1800"/>
                </a:pPr>
                <a:r>
                  <a:rPr lang="en-US" b="1" dirty="0" smtClean="0">
                    <a:solidFill>
                      <a:schemeClr val="lt1"/>
                    </a:solidFill>
                    <a:latin typeface="Century Gothic"/>
                    <a:ea typeface="Century Gothic"/>
                    <a:cs typeface="Century Gothic"/>
                    <a:sym typeface="Century Gothic"/>
                  </a:rPr>
                  <a:t>Landslide locations</a:t>
                </a:r>
                <a:endParaRPr lang="en-US" b="1" dirty="0">
                  <a:solidFill>
                    <a:schemeClr val="lt1"/>
                  </a:solidFill>
                  <a:latin typeface="Century Gothic"/>
                  <a:ea typeface="Century Gothic"/>
                  <a:cs typeface="Century Gothic"/>
                  <a:sym typeface="Century Gothic"/>
                </a:endParaRPr>
              </a:p>
            </p:txBody>
          </p:sp>
        </p:grpSp>
        <p:sp>
          <p:nvSpPr>
            <p:cNvPr id="312" name="Google Shape;312;p16"/>
            <p:cNvSpPr txBox="1"/>
            <p:nvPr/>
          </p:nvSpPr>
          <p:spPr>
            <a:xfrm>
              <a:off x="436556" y="1459270"/>
              <a:ext cx="11062268" cy="2235915"/>
            </a:xfrm>
            <a:prstGeom prst="rect">
              <a:avLst/>
            </a:prstGeom>
            <a:noFill/>
            <a:ln>
              <a:noFill/>
            </a:ln>
          </p:spPr>
          <p:txBody>
            <a:bodyPr spcFirstLastPara="1" wrap="square" lIns="91425" tIns="45700" rIns="91425" bIns="45700" anchor="t" anchorCtr="0">
              <a:normAutofit/>
            </a:bodyPr>
            <a:lstStyle/>
            <a:p>
              <a:pPr marL="457200" indent="-457200">
                <a:spcBef>
                  <a:spcPts val="1600"/>
                </a:spcBef>
                <a:buClr>
                  <a:srgbClr val="3F4268"/>
                </a:buClr>
                <a:buSzPts val="2800"/>
                <a:buFont typeface="Webdings" panose="05030102010509060703" pitchFamily="18" charset="2"/>
                <a:buChar char="4"/>
              </a:pPr>
              <a:r>
                <a:rPr lang="en-US" sz="2800" dirty="0">
                  <a:solidFill>
                    <a:srgbClr val="3F3F3F"/>
                  </a:solidFill>
                  <a:latin typeface="Century Gothic"/>
                  <a:ea typeface="Century Gothic"/>
                  <a:cs typeface="Century Gothic"/>
                  <a:sym typeface="Century Gothic"/>
                </a:rPr>
                <a:t>Uncertainty in landslide detection – “Is this a landslide</a:t>
              </a:r>
              <a:r>
                <a:rPr lang="en-US" sz="2800" dirty="0" smtClean="0">
                  <a:solidFill>
                    <a:srgbClr val="3F3F3F"/>
                  </a:solidFill>
                  <a:latin typeface="Century Gothic"/>
                  <a:ea typeface="Century Gothic"/>
                  <a:cs typeface="Century Gothic"/>
                  <a:sym typeface="Century Gothic"/>
                </a:rPr>
                <a:t>?”</a:t>
              </a:r>
            </a:p>
            <a:p>
              <a:pPr marL="457200" marR="0" lvl="0" indent="-457200" algn="l" rtl="0">
                <a:lnSpc>
                  <a:spcPct val="100000"/>
                </a:lnSpc>
                <a:spcBef>
                  <a:spcPts val="1600"/>
                </a:spcBef>
                <a:spcAft>
                  <a:spcPts val="0"/>
                </a:spcAft>
                <a:buClr>
                  <a:srgbClr val="3F4268"/>
                </a:buClr>
                <a:buSzPts val="2800"/>
                <a:buFont typeface="Webdings" panose="05030102010509060703" pitchFamily="18" charset="2"/>
                <a:buChar char="4"/>
              </a:pPr>
              <a:r>
                <a:rPr lang="en-US" sz="2800" dirty="0" smtClean="0">
                  <a:solidFill>
                    <a:srgbClr val="3F3F3F"/>
                  </a:solidFill>
                  <a:latin typeface="Century Gothic"/>
                  <a:ea typeface="Century Gothic"/>
                  <a:cs typeface="Century Gothic"/>
                  <a:sym typeface="Century Gothic"/>
                </a:rPr>
                <a:t>Missing locations and dates </a:t>
              </a:r>
              <a:r>
                <a:rPr lang="en-US" sz="2800" dirty="0">
                  <a:solidFill>
                    <a:srgbClr val="3F3F3F"/>
                  </a:solidFill>
                  <a:latin typeface="Century Gothic"/>
                  <a:ea typeface="Century Gothic"/>
                  <a:cs typeface="Century Gothic"/>
                  <a:sym typeface="Century Gothic"/>
                </a:rPr>
                <a:t>of landslide events</a:t>
              </a:r>
              <a:endParaRPr dirty="0"/>
            </a:p>
            <a:p>
              <a:pPr marL="457200" marR="0" lvl="0" indent="-457200" algn="l" rtl="0">
                <a:lnSpc>
                  <a:spcPct val="100000"/>
                </a:lnSpc>
                <a:spcBef>
                  <a:spcPts val="1600"/>
                </a:spcBef>
                <a:spcAft>
                  <a:spcPts val="0"/>
                </a:spcAft>
                <a:buClr>
                  <a:srgbClr val="3F4268"/>
                </a:buClr>
                <a:buSzPts val="2800"/>
                <a:buFont typeface="Webdings" panose="05030102010509060703" pitchFamily="18" charset="2"/>
                <a:buChar char="4"/>
              </a:pPr>
              <a:r>
                <a:rPr lang="en-US" sz="2800" dirty="0" smtClean="0">
                  <a:solidFill>
                    <a:srgbClr val="3F3F3F"/>
                  </a:solidFill>
                  <a:latin typeface="Century Gothic"/>
                  <a:ea typeface="Century Gothic"/>
                  <a:cs typeface="Century Gothic"/>
                  <a:sym typeface="Century Gothic"/>
                </a:rPr>
                <a:t>Collection methods of </a:t>
              </a:r>
              <a:r>
                <a:rPr lang="en-US" sz="2800" dirty="0">
                  <a:solidFill>
                    <a:srgbClr val="3F3F3F"/>
                  </a:solidFill>
                  <a:latin typeface="Century Gothic"/>
                  <a:ea typeface="Century Gothic"/>
                  <a:cs typeface="Century Gothic"/>
                  <a:sym typeface="Century Gothic"/>
                </a:rPr>
                <a:t>local </a:t>
              </a:r>
              <a:r>
                <a:rPr lang="en-US" sz="2800" dirty="0" smtClean="0">
                  <a:solidFill>
                    <a:srgbClr val="3F3F3F"/>
                  </a:solidFill>
                  <a:latin typeface="Century Gothic"/>
                  <a:ea typeface="Century Gothic"/>
                  <a:cs typeface="Century Gothic"/>
                  <a:sym typeface="Century Gothic"/>
                </a:rPr>
                <a:t>data</a:t>
              </a:r>
            </a:p>
            <a:p>
              <a:pPr marL="457200" marR="0" lvl="0" indent="-457200" algn="l" rtl="0">
                <a:lnSpc>
                  <a:spcPct val="100000"/>
                </a:lnSpc>
                <a:spcBef>
                  <a:spcPts val="1600"/>
                </a:spcBef>
                <a:spcAft>
                  <a:spcPts val="0"/>
                </a:spcAft>
                <a:buClr>
                  <a:srgbClr val="3F4268"/>
                </a:buClr>
                <a:buSzPts val="2800"/>
                <a:buFont typeface="Webdings" panose="05030102010509060703" pitchFamily="18" charset="2"/>
                <a:buChar char="4"/>
              </a:pPr>
              <a:endParaRPr dirty="0"/>
            </a:p>
          </p:txBody>
        </p:sp>
      </p:grpSp>
      <p:sp>
        <p:nvSpPr>
          <p:cNvPr id="10" name="Rectangle 9"/>
          <p:cNvSpPr/>
          <p:nvPr/>
        </p:nvSpPr>
        <p:spPr>
          <a:xfrm>
            <a:off x="9298287" y="6571768"/>
            <a:ext cx="2398413" cy="286232"/>
          </a:xfrm>
          <a:prstGeom prst="rect">
            <a:avLst/>
          </a:prstGeom>
        </p:spPr>
        <p:txBody>
          <a:bodyPr wrap="none">
            <a:spAutoFit/>
          </a:bodyPr>
          <a:lstStyle/>
          <a:p>
            <a:pPr lvl="0">
              <a:lnSpc>
                <a:spcPct val="90000"/>
              </a:lnSpc>
              <a:spcBef>
                <a:spcPts val="1000"/>
              </a:spcBef>
              <a:buClr>
                <a:srgbClr val="3F3F3F"/>
              </a:buClr>
              <a:buSzPts val="1400"/>
            </a:pPr>
            <a:r>
              <a:rPr lang="en-US" dirty="0" smtClean="0">
                <a:solidFill>
                  <a:schemeClr val="bg1"/>
                </a:solidFill>
                <a:latin typeface="Century Gothic"/>
                <a:ea typeface="Century Gothic"/>
                <a:cs typeface="Century Gothic"/>
                <a:sym typeface="Century Gothic"/>
              </a:rPr>
              <a:t>Image: Google Earth Pro</a:t>
            </a:r>
            <a:endParaRPr lang="en-US" dirty="0">
              <a:solidFill>
                <a:schemeClr val="bg1"/>
              </a:solidFill>
              <a:latin typeface="Century Gothic"/>
              <a:ea typeface="Century Gothic"/>
              <a:cs typeface="Century Gothic"/>
              <a:sym typeface="Century Gothic"/>
            </a:endParaRPr>
          </a:p>
        </p:txBody>
      </p:sp>
      <p:grpSp>
        <p:nvGrpSpPr>
          <p:cNvPr id="8" name="Group 7"/>
          <p:cNvGrpSpPr/>
          <p:nvPr/>
        </p:nvGrpSpPr>
        <p:grpSpPr>
          <a:xfrm>
            <a:off x="1117493" y="3759914"/>
            <a:ext cx="5287176" cy="2327554"/>
            <a:chOff x="1117493" y="3759914"/>
            <a:chExt cx="5287176" cy="2327554"/>
          </a:xfrm>
        </p:grpSpPr>
        <p:grpSp>
          <p:nvGrpSpPr>
            <p:cNvPr id="2" name="Group 1"/>
            <p:cNvGrpSpPr/>
            <p:nvPr/>
          </p:nvGrpSpPr>
          <p:grpSpPr>
            <a:xfrm>
              <a:off x="1117493" y="3759914"/>
              <a:ext cx="2560065" cy="2327554"/>
              <a:chOff x="1117493" y="3759914"/>
              <a:chExt cx="2560065" cy="2327554"/>
            </a:xfrm>
          </p:grpSpPr>
          <p:pic>
            <p:nvPicPr>
              <p:cNvPr id="1026" name="Picture 2" descr="https://lh5.googleusercontent.com/m6oRv8M2O-6diufkBX66rLc6mJUJEh8P9-mmh_2FliiYpwockgLEf5wLrfuraeugKduhRxsPkwDsyGHmz63MTs7wqJY-p66SvzXl8QyySlnk5hwLzI_CKHN5oalHAUWlj23wZ9-NxQ"/>
              <p:cNvPicPr>
                <a:picLocks noChangeAspect="1" noChangeArrowheads="1"/>
              </p:cNvPicPr>
              <p:nvPr/>
            </p:nvPicPr>
            <p:blipFill rotWithShape="1">
              <a:blip r:embed="rId4">
                <a:extLst>
                  <a:ext uri="{28A0092B-C50C-407E-A947-70E740481C1C}">
                    <a14:useLocalDpi xmlns:a14="http://schemas.microsoft.com/office/drawing/2010/main" val="0"/>
                  </a:ext>
                </a:extLst>
              </a:blip>
              <a:srcRect r="8626" b="22021"/>
              <a:stretch/>
            </p:blipFill>
            <p:spPr bwMode="auto">
              <a:xfrm>
                <a:off x="1117493" y="3759914"/>
                <a:ext cx="2560065" cy="23275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802245" y="3767372"/>
                <a:ext cx="873957" cy="307777"/>
              </a:xfrm>
              <a:prstGeom prst="rect">
                <a:avLst/>
              </a:prstGeom>
            </p:spPr>
            <p:txBody>
              <a:bodyPr wrap="none">
                <a:spAutoFit/>
              </a:bodyPr>
              <a:lstStyle/>
              <a:p>
                <a:pPr lvl="0">
                  <a:buClr>
                    <a:schemeClr val="lt1"/>
                  </a:buClr>
                  <a:buSzPts val="1800"/>
                </a:pPr>
                <a:r>
                  <a:rPr lang="en-US" b="1" dirty="0">
                    <a:solidFill>
                      <a:schemeClr val="lt1"/>
                    </a:solidFill>
                    <a:latin typeface="Century Gothic"/>
                    <a:ea typeface="Century Gothic"/>
                    <a:cs typeface="Century Gothic"/>
                    <a:sym typeface="Century Gothic"/>
                  </a:rPr>
                  <a:t>11/2018</a:t>
                </a:r>
              </a:p>
            </p:txBody>
          </p:sp>
        </p:grpSp>
        <p:grpSp>
          <p:nvGrpSpPr>
            <p:cNvPr id="5" name="Group 4"/>
            <p:cNvGrpSpPr/>
            <p:nvPr/>
          </p:nvGrpSpPr>
          <p:grpSpPr>
            <a:xfrm>
              <a:off x="3867619" y="3767372"/>
              <a:ext cx="2537050" cy="2320096"/>
              <a:chOff x="3867619" y="3767372"/>
              <a:chExt cx="2537050" cy="2320096"/>
            </a:xfrm>
          </p:grpSpPr>
          <p:pic>
            <p:nvPicPr>
              <p:cNvPr id="1028" name="Picture 4" descr="https://lh3.googleusercontent.com/_7p9jYZ1S9ao7ybsAK5ThLIDGZC8yOgFquKMaWSOd2QFLwwhUpnQwHBzWnDDPrqlm5TlMTClWb3MTCrV-yZnuALYW-nk1qtYCAxWVW_rkKg-P8EkwFw5JrdHW1_J8s-mTZmNQY4jvQ"/>
              <p:cNvPicPr>
                <a:picLocks noChangeAspect="1" noChangeArrowheads="1"/>
              </p:cNvPicPr>
              <p:nvPr/>
            </p:nvPicPr>
            <p:blipFill rotWithShape="1">
              <a:blip r:embed="rId5">
                <a:extLst>
                  <a:ext uri="{28A0092B-C50C-407E-A947-70E740481C1C}">
                    <a14:useLocalDpi xmlns:a14="http://schemas.microsoft.com/office/drawing/2010/main" val="0"/>
                  </a:ext>
                </a:extLst>
              </a:blip>
              <a:srcRect r="8626" b="22541"/>
              <a:stretch/>
            </p:blipFill>
            <p:spPr bwMode="auto">
              <a:xfrm>
                <a:off x="3867619" y="3767372"/>
                <a:ext cx="2537050" cy="23200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5530712" y="3767372"/>
                <a:ext cx="873957" cy="307777"/>
              </a:xfrm>
              <a:prstGeom prst="rect">
                <a:avLst/>
              </a:prstGeom>
            </p:spPr>
            <p:txBody>
              <a:bodyPr wrap="none">
                <a:spAutoFit/>
              </a:bodyPr>
              <a:lstStyle/>
              <a:p>
                <a:pPr lvl="0">
                  <a:buClr>
                    <a:schemeClr val="lt1"/>
                  </a:buClr>
                  <a:buSzPts val="1800"/>
                </a:pPr>
                <a:r>
                  <a:rPr lang="en-US" b="1" dirty="0" smtClean="0">
                    <a:solidFill>
                      <a:schemeClr val="lt1"/>
                    </a:solidFill>
                    <a:latin typeface="Century Gothic"/>
                    <a:ea typeface="Century Gothic"/>
                    <a:cs typeface="Century Gothic"/>
                    <a:sym typeface="Century Gothic"/>
                  </a:rPr>
                  <a:t>12/2018</a:t>
                </a:r>
                <a:endParaRPr lang="en-US" b="1" dirty="0">
                  <a:solidFill>
                    <a:schemeClr val="lt1"/>
                  </a:solidFill>
                  <a:latin typeface="Century Gothic"/>
                  <a:ea typeface="Century Gothic"/>
                  <a:cs typeface="Century Gothic"/>
                  <a:sym typeface="Century Gothic"/>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END-USER BENEFIT</a:t>
            </a:r>
            <a:endParaRPr lang="en-US" sz="3600" dirty="0"/>
          </a:p>
        </p:txBody>
      </p:sp>
      <p:sp>
        <p:nvSpPr>
          <p:cNvPr id="10" name="Text Placeholder 9"/>
          <p:cNvSpPr>
            <a:spLocks noGrp="1"/>
          </p:cNvSpPr>
          <p:nvPr>
            <p:ph type="body" idx="4"/>
          </p:nvPr>
        </p:nvSpPr>
        <p:spPr/>
        <p:txBody>
          <a:bodyPr/>
          <a:lstStyle/>
          <a:p>
            <a:endParaRPr lang="en-US"/>
          </a:p>
        </p:txBody>
      </p:sp>
      <p:pic>
        <p:nvPicPr>
          <p:cNvPr id="7" name="B08C34F">
            <a:hlinkClick r:id="" action="ppaction://media"/>
          </p:cNvPr>
          <p:cNvPicPr>
            <a:picLocks noChangeAspect="1"/>
          </p:cNvPicPr>
          <p:nvPr>
            <a:videoFile r:link="rId2"/>
            <p:extLst>
              <p:ext uri="{DAA4B4D4-6D71-4841-9C94-3DE7FCFB9230}">
                <p14:media xmlns:p14="http://schemas.microsoft.com/office/powerpoint/2010/main" r:embed="rId1">
                  <p14:fade in="1000"/>
                </p14:media>
              </p:ext>
            </p:extLst>
          </p:nvPr>
        </p:nvPicPr>
        <p:blipFill rotWithShape="1">
          <a:blip r:embed="rId7"/>
          <a:srcRect l="347" t="935"/>
          <a:stretch/>
        </p:blipFill>
        <p:spPr>
          <a:xfrm>
            <a:off x="3781426" y="1320450"/>
            <a:ext cx="6255183" cy="4831450"/>
          </a:xfrm>
          <a:prstGeom prst="rect">
            <a:avLst/>
          </a:prstGeom>
        </p:spPr>
      </p:pic>
      <p:sp>
        <p:nvSpPr>
          <p:cNvPr id="12" name="Rectangle 11"/>
          <p:cNvSpPr/>
          <p:nvPr/>
        </p:nvSpPr>
        <p:spPr>
          <a:xfrm>
            <a:off x="619125" y="3377387"/>
            <a:ext cx="3086100" cy="523220"/>
          </a:xfrm>
          <a:prstGeom prst="rect">
            <a:avLst/>
          </a:prstGeom>
        </p:spPr>
        <p:txBody>
          <a:bodyPr wrap="square">
            <a:spAutoFit/>
          </a:bodyPr>
          <a:lstStyle/>
          <a:p>
            <a:r>
              <a:rPr lang="es-DO" sz="2800" b="1" dirty="0" smtClean="0"/>
              <a:t>LHASA Tutorial</a:t>
            </a:r>
            <a:endParaRPr lang="es-DO" sz="2800" b="1" dirty="0"/>
          </a:p>
        </p:txBody>
      </p:sp>
      <p:sp>
        <p:nvSpPr>
          <p:cNvPr id="14" name="Rectangle 13"/>
          <p:cNvSpPr/>
          <p:nvPr/>
        </p:nvSpPr>
        <p:spPr>
          <a:xfrm>
            <a:off x="619125" y="4522065"/>
            <a:ext cx="3086100" cy="954107"/>
          </a:xfrm>
          <a:prstGeom prst="rect">
            <a:avLst/>
          </a:prstGeom>
        </p:spPr>
        <p:txBody>
          <a:bodyPr wrap="square">
            <a:spAutoFit/>
          </a:bodyPr>
          <a:lstStyle/>
          <a:p>
            <a:r>
              <a:rPr lang="es-DO" sz="2800" b="1" dirty="0" smtClean="0"/>
              <a:t>Replicable to </a:t>
            </a:r>
            <a:r>
              <a:rPr lang="es-DO" sz="2800" b="1" dirty="0" err="1" smtClean="0"/>
              <a:t>other</a:t>
            </a:r>
            <a:r>
              <a:rPr lang="es-DO" sz="2800" b="1" dirty="0" smtClean="0"/>
              <a:t> </a:t>
            </a:r>
            <a:r>
              <a:rPr lang="es-DO" sz="2800" b="1" dirty="0" err="1" smtClean="0"/>
              <a:t>countries</a:t>
            </a:r>
            <a:endParaRPr lang="es-DO" sz="2800" b="1" dirty="0"/>
          </a:p>
        </p:txBody>
      </p:sp>
      <p:sp>
        <p:nvSpPr>
          <p:cNvPr id="17" name="Rectangle 16"/>
          <p:cNvSpPr/>
          <p:nvPr/>
        </p:nvSpPr>
        <p:spPr>
          <a:xfrm>
            <a:off x="619125" y="1851709"/>
            <a:ext cx="3086100" cy="954107"/>
          </a:xfrm>
          <a:prstGeom prst="rect">
            <a:avLst/>
          </a:prstGeom>
        </p:spPr>
        <p:txBody>
          <a:bodyPr wrap="square">
            <a:spAutoFit/>
          </a:bodyPr>
          <a:lstStyle/>
          <a:p>
            <a:r>
              <a:rPr lang="es-DO" sz="2800" b="1" dirty="0" smtClean="0"/>
              <a:t>High-</a:t>
            </a:r>
            <a:r>
              <a:rPr lang="es-DO" sz="2800" b="1" dirty="0" err="1"/>
              <a:t>R</a:t>
            </a:r>
            <a:r>
              <a:rPr lang="es-DO" sz="2800" b="1" dirty="0" err="1" smtClean="0"/>
              <a:t>esolution</a:t>
            </a:r>
            <a:r>
              <a:rPr lang="es-DO" sz="2800" b="1" dirty="0" smtClean="0"/>
              <a:t> </a:t>
            </a:r>
            <a:r>
              <a:rPr lang="es-DO" sz="2800" b="1" dirty="0" err="1"/>
              <a:t>L</a:t>
            </a:r>
            <a:r>
              <a:rPr lang="es-DO" sz="2800" b="1" dirty="0" err="1" smtClean="0"/>
              <a:t>andslide</a:t>
            </a:r>
            <a:r>
              <a:rPr lang="es-DO" sz="2800" b="1" dirty="0" smtClean="0"/>
              <a:t> </a:t>
            </a:r>
            <a:r>
              <a:rPr lang="es-DO" sz="2800" b="1" dirty="0" err="1"/>
              <a:t>R</a:t>
            </a:r>
            <a:r>
              <a:rPr lang="es-DO" sz="2800" b="1" dirty="0" err="1" smtClean="0"/>
              <a:t>isk</a:t>
            </a:r>
            <a:endParaRPr lang="es-DO" sz="2800" b="1" dirty="0"/>
          </a:p>
        </p:txBody>
      </p:sp>
      <p:pic>
        <p:nvPicPr>
          <p:cNvPr id="8" name="Picture 7"/>
          <p:cNvPicPr>
            <a:picLocks noChangeAspect="1"/>
          </p:cNvPicPr>
          <p:nvPr/>
        </p:nvPicPr>
        <p:blipFill rotWithShape="1">
          <a:blip r:embed="rId8"/>
          <a:srcRect l="6993" t="5296" r="2745" b="4787"/>
          <a:stretch/>
        </p:blipFill>
        <p:spPr>
          <a:xfrm>
            <a:off x="3781426" y="1524000"/>
            <a:ext cx="6979702" cy="4640558"/>
          </a:xfrm>
          <a:prstGeom prst="rect">
            <a:avLst/>
          </a:prstGeom>
        </p:spPr>
      </p:pic>
      <p:pic>
        <p:nvPicPr>
          <p:cNvPr id="4" name="Landslide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781426" y="1524000"/>
            <a:ext cx="8078227" cy="4544003"/>
          </a:xfrm>
          <a:prstGeom prst="rect">
            <a:avLst/>
          </a:prstGeom>
        </p:spPr>
      </p:pic>
      <p:sp>
        <p:nvSpPr>
          <p:cNvPr id="5" name="TextBox 4"/>
          <p:cNvSpPr txBox="1"/>
          <p:nvPr/>
        </p:nvSpPr>
        <p:spPr>
          <a:xfrm>
            <a:off x="7946696" y="6543857"/>
            <a:ext cx="3982180" cy="307777"/>
          </a:xfrm>
          <a:prstGeom prst="rect">
            <a:avLst/>
          </a:prstGeom>
          <a:noFill/>
        </p:spPr>
        <p:txBody>
          <a:bodyPr wrap="none" rtlCol="0">
            <a:spAutoFit/>
          </a:bodyPr>
          <a:lstStyle/>
          <a:p>
            <a:r>
              <a:rPr lang="en-US" dirty="0" smtClean="0">
                <a:solidFill>
                  <a:schemeClr val="bg1"/>
                </a:solidFill>
                <a:latin typeface="Century Gothic" panose="020B0502020202020204" pitchFamily="34" charset="0"/>
              </a:rPr>
              <a:t>Image: NASA Goddard Space Flight Center</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1702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1000" fill="hold"/>
                                        <p:tgtEl>
                                          <p:spTgt spid="17"/>
                                        </p:tgtEl>
                                        <p:attrNameLst>
                                          <p:attrName>style.color</p:attrName>
                                        </p:attrNameLst>
                                      </p:cBhvr>
                                      <p:to>
                                        <a:srgbClr val="FFC000"/>
                                      </p:to>
                                    </p:animClr>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par>
                          <p:cTn id="12" fill="hold">
                            <p:stCondLst>
                              <p:cond delay="500"/>
                            </p:stCondLst>
                            <p:childTnLst>
                              <p:par>
                                <p:cTn id="13" presetID="3" presetClass="emph" presetSubtype="2" fill="hold" grpId="1" nodeType="afterEffect">
                                  <p:stCondLst>
                                    <p:cond delay="0"/>
                                  </p:stCondLst>
                                  <p:childTnLst>
                                    <p:animClr clrSpc="rgb" dir="cw">
                                      <p:cBhvr override="childStyle">
                                        <p:cTn id="14" dur="1000" fill="hold"/>
                                        <p:tgtEl>
                                          <p:spTgt spid="17"/>
                                        </p:tgtEl>
                                        <p:attrNameLst>
                                          <p:attrName>style.color</p:attrName>
                                        </p:attrNameLst>
                                      </p:cBhvr>
                                      <p:to>
                                        <a:schemeClr val="tx1"/>
                                      </p:to>
                                    </p:animClr>
                                  </p:childTnLst>
                                </p:cTn>
                              </p:par>
                              <p:par>
                                <p:cTn id="15" presetID="3" presetClass="emph" presetSubtype="2" fill="hold" grpId="0" nodeType="withEffect">
                                  <p:stCondLst>
                                    <p:cond delay="0"/>
                                  </p:stCondLst>
                                  <p:childTnLst>
                                    <p:animClr clrSpc="rgb" dir="cw">
                                      <p:cBhvr override="childStyle">
                                        <p:cTn id="16" dur="1000" fill="hold"/>
                                        <p:tgtEl>
                                          <p:spTgt spid="12"/>
                                        </p:tgtEl>
                                        <p:attrNameLst>
                                          <p:attrName>style.color</p:attrName>
                                        </p:attrNameLst>
                                      </p:cBhvr>
                                      <p:to>
                                        <a:srgbClr val="FFC000"/>
                                      </p:to>
                                    </p:animClr>
                                  </p:childTnLst>
                                </p:cTn>
                              </p:par>
                            </p:childTnLst>
                          </p:cTn>
                        </p:par>
                        <p:par>
                          <p:cTn id="17" fill="hold">
                            <p:stCondLst>
                              <p:cond delay="1500"/>
                            </p:stCondLst>
                            <p:childTnLst>
                              <p:par>
                                <p:cTn id="18" presetID="1" presetClass="mediacall" presetSubtype="0" fill="hold" nodeType="afterEffect">
                                  <p:stCondLst>
                                    <p:cond delay="0"/>
                                  </p:stCondLst>
                                  <p:childTnLst>
                                    <p:cmd type="call" cmd="playFrom(0.0)">
                                      <p:cBhvr>
                                        <p:cTn id="19" dur="38800"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3" presetClass="emph" presetSubtype="2" fill="hold" grpId="1" nodeType="clickEffect">
                                  <p:stCondLst>
                                    <p:cond delay="0"/>
                                  </p:stCondLst>
                                  <p:childTnLst>
                                    <p:animClr clrSpc="rgb" dir="cw">
                                      <p:cBhvr override="childStyle">
                                        <p:cTn id="23" dur="1000" fill="hold"/>
                                        <p:tgtEl>
                                          <p:spTgt spid="12"/>
                                        </p:tgtEl>
                                        <p:attrNameLst>
                                          <p:attrName>style.color</p:attrName>
                                        </p:attrNameLst>
                                      </p:cBhvr>
                                      <p:to>
                                        <a:schemeClr val="tx1"/>
                                      </p:to>
                                    </p:animClr>
                                  </p:childTnLst>
                                </p:cTn>
                              </p:par>
                            </p:childTnLst>
                          </p:cTn>
                        </p:par>
                        <p:par>
                          <p:cTn id="24" fill="hold">
                            <p:stCondLst>
                              <p:cond delay="1000"/>
                            </p:stCondLst>
                            <p:childTnLst>
                              <p:par>
                                <p:cTn id="25" presetID="10" presetClass="exit" presetSubtype="0" fill="hold" nodeType="after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md type="call" cmd="stop">
                                      <p:cBhvr>
                                        <p:cTn id="28" dur="1">
                                          <p:stCondLst>
                                            <p:cond delay="499"/>
                                          </p:stCondLst>
                                        </p:cTn>
                                        <p:tgtEl>
                                          <p:spTgt spid="7"/>
                                        </p:tgtEl>
                                      </p:cBhvr>
                                    </p:cmd>
                                  </p:childTnLst>
                                </p:cTn>
                              </p:par>
                            </p:childTnLst>
                          </p:cTn>
                        </p:par>
                        <p:par>
                          <p:cTn id="29" fill="hold">
                            <p:stCondLst>
                              <p:cond delay="1500"/>
                            </p:stCondLst>
                            <p:childTnLst>
                              <p:par>
                                <p:cTn id="30" presetID="3" presetClass="emph" presetSubtype="2" fill="hold" grpId="0" nodeType="afterEffect">
                                  <p:stCondLst>
                                    <p:cond delay="0"/>
                                  </p:stCondLst>
                                  <p:childTnLst>
                                    <p:animClr clrSpc="rgb" dir="cw">
                                      <p:cBhvr override="childStyle">
                                        <p:cTn id="31" dur="1000" fill="hold"/>
                                        <p:tgtEl>
                                          <p:spTgt spid="14"/>
                                        </p:tgtEl>
                                        <p:attrNameLst>
                                          <p:attrName>style.color</p:attrName>
                                        </p:attrNameLst>
                                      </p:cBhvr>
                                      <p:to>
                                        <a:srgbClr val="FFC000"/>
                                      </p:to>
                                    </p:animClr>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2500"/>
                            </p:stCondLst>
                            <p:childTnLst>
                              <p:par>
                                <p:cTn id="39" presetID="1" presetClass="mediacall" presetSubtype="0" fill="hold" nodeType="afterEffect">
                                  <p:stCondLst>
                                    <p:cond delay="0"/>
                                  </p:stCondLst>
                                  <p:childTnLst>
                                    <p:cmd type="call" cmd="playFrom(0.0)">
                                      <p:cBhvr>
                                        <p:cTn id="40" dur="283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repeatCount="indefinite" fill="hold" display="0">
                  <p:stCondLst>
                    <p:cond delay="indefinite"/>
                  </p:stCondLst>
                </p:cTn>
                <p:tgtEl>
                  <p:spTgt spid="7"/>
                </p:tgtEl>
              </p:cMediaNode>
            </p:video>
            <p:video>
              <p:cMediaNode vol="80000">
                <p:cTn id="42" fill="hold" display="0">
                  <p:stCondLst>
                    <p:cond delay="indefinite"/>
                  </p:stCondLst>
                </p:cTn>
                <p:tgtEl>
                  <p:spTgt spid="4"/>
                </p:tgtEl>
              </p:cMediaNode>
            </p:video>
          </p:childTnLst>
        </p:cTn>
      </p:par>
    </p:tnLst>
    <p:bldLst>
      <p:bldP spid="12" grpId="0"/>
      <p:bldP spid="12" grpId="1"/>
      <p:bldP spid="14" grpId="0"/>
      <p:bldP spid="17" grpId="0"/>
      <p:bldP spid="17" grpId="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4268"/>
              </a:buClr>
              <a:buSzPts val="3959"/>
              <a:buFont typeface="Century Gothic"/>
              <a:buNone/>
            </a:pPr>
            <a:r>
              <a:rPr lang="en-US" sz="3959"/>
              <a:t>Dominican Republic</a:t>
            </a:r>
            <a:endParaRPr sz="3959"/>
          </a:p>
        </p:txBody>
      </p:sp>
      <p:sp>
        <p:nvSpPr>
          <p:cNvPr id="134" name="Google Shape;134;p2"/>
          <p:cNvSpPr txBox="1"/>
          <p:nvPr/>
        </p:nvSpPr>
        <p:spPr>
          <a:xfrm>
            <a:off x="1104900" y="1351979"/>
            <a:ext cx="9982200" cy="1795272"/>
          </a:xfrm>
          <a:prstGeom prst="rect">
            <a:avLst/>
          </a:prstGeom>
          <a:noFill/>
          <a:ln>
            <a:noFill/>
          </a:ln>
        </p:spPr>
        <p:txBody>
          <a:bodyPr spcFirstLastPara="1" wrap="square" lIns="91425" tIns="45700" rIns="91425" bIns="45700" anchor="t" anchorCtr="0">
            <a:normAutofit fontScale="85000" lnSpcReduction="20000"/>
          </a:bodyPr>
          <a:lstStyle/>
          <a:p>
            <a:pPr marL="342900" marR="0" lvl="0" indent="-342900" algn="l" rtl="0">
              <a:lnSpc>
                <a:spcPct val="100000"/>
              </a:lnSpc>
              <a:spcBef>
                <a:spcPts val="0"/>
              </a:spcBef>
              <a:spcAft>
                <a:spcPts val="0"/>
              </a:spcAft>
              <a:buClr>
                <a:srgbClr val="3F4268"/>
              </a:buClr>
              <a:buSzPts val="2800"/>
              <a:buFont typeface="Arimo"/>
              <a:buChar char=""/>
            </a:pPr>
            <a:endParaRPr lang="en-US" sz="2800" dirty="0" smtClean="0">
              <a:solidFill>
                <a:srgbClr val="3F3F3F"/>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3F4268"/>
              </a:buClr>
              <a:buSzPts val="2800"/>
              <a:buFont typeface="Webdings" panose="05030102010509060703" pitchFamily="18" charset="2"/>
              <a:buChar char=""/>
            </a:pPr>
            <a:r>
              <a:rPr lang="en-US" sz="2800" dirty="0" smtClean="0">
                <a:solidFill>
                  <a:srgbClr val="3F3F3F"/>
                </a:solidFill>
                <a:latin typeface="Century Gothic"/>
                <a:ea typeface="Century Gothic"/>
                <a:cs typeface="Century Gothic"/>
                <a:sym typeface="Century Gothic"/>
              </a:rPr>
              <a:t>Caribbean Small Island Developing State (SIDS)</a:t>
            </a:r>
            <a:endParaRPr sz="2800" dirty="0" smtClean="0">
              <a:solidFill>
                <a:srgbClr val="3F3F3F"/>
              </a:solidFill>
              <a:latin typeface="Century Gothic"/>
              <a:ea typeface="Century Gothic"/>
              <a:cs typeface="Century Gothic"/>
              <a:sym typeface="Century Gothic"/>
            </a:endParaRPr>
          </a:p>
          <a:p>
            <a:pPr marL="457200" marR="0" lvl="0" indent="-457200" algn="l" rtl="0">
              <a:lnSpc>
                <a:spcPct val="100000"/>
              </a:lnSpc>
              <a:spcBef>
                <a:spcPts val="1600"/>
              </a:spcBef>
              <a:spcAft>
                <a:spcPts val="0"/>
              </a:spcAft>
              <a:buClr>
                <a:srgbClr val="3F4268"/>
              </a:buClr>
              <a:buSzPts val="2800"/>
              <a:buFont typeface="Webdings" panose="05030102010509060703" pitchFamily="18" charset="2"/>
              <a:buChar char=""/>
            </a:pPr>
            <a:r>
              <a:rPr lang="en-US" sz="2800" dirty="0" smtClean="0">
                <a:solidFill>
                  <a:srgbClr val="3F3F3F"/>
                </a:solidFill>
                <a:latin typeface="Century Gothic"/>
                <a:ea typeface="Century Gothic"/>
                <a:cs typeface="Century Gothic"/>
                <a:sym typeface="Century Gothic"/>
              </a:rPr>
              <a:t>Hotspot </a:t>
            </a:r>
            <a:r>
              <a:rPr lang="en-US" sz="2800" dirty="0">
                <a:solidFill>
                  <a:srgbClr val="3F3F3F"/>
                </a:solidFill>
                <a:latin typeface="Century Gothic"/>
                <a:ea typeface="Century Gothic"/>
                <a:cs typeface="Century Gothic"/>
                <a:sym typeface="Century Gothic"/>
              </a:rPr>
              <a:t>for natural </a:t>
            </a:r>
            <a:r>
              <a:rPr lang="en-US" sz="2800" dirty="0" smtClean="0">
                <a:solidFill>
                  <a:srgbClr val="3F3F3F"/>
                </a:solidFill>
                <a:latin typeface="Century Gothic"/>
                <a:ea typeface="Century Gothic"/>
                <a:cs typeface="Century Gothic"/>
                <a:sym typeface="Century Gothic"/>
              </a:rPr>
              <a:t>disasters</a:t>
            </a:r>
          </a:p>
          <a:p>
            <a:pPr marL="457200" marR="0" lvl="0" indent="-457200" algn="l" rtl="0">
              <a:lnSpc>
                <a:spcPct val="100000"/>
              </a:lnSpc>
              <a:spcBef>
                <a:spcPts val="1600"/>
              </a:spcBef>
              <a:spcAft>
                <a:spcPts val="0"/>
              </a:spcAft>
              <a:buClr>
                <a:srgbClr val="3F4268"/>
              </a:buClr>
              <a:buSzPts val="2800"/>
              <a:buFont typeface="Webdings" panose="05030102010509060703" pitchFamily="18" charset="2"/>
              <a:buChar char=""/>
            </a:pPr>
            <a:r>
              <a:rPr lang="en-US" sz="2800" dirty="0" smtClean="0">
                <a:solidFill>
                  <a:srgbClr val="3F3F3F"/>
                </a:solidFill>
                <a:latin typeface="Century Gothic"/>
                <a:sym typeface="Century Gothic"/>
              </a:rPr>
              <a:t>Rapid and unplanned development since the 1960s</a:t>
            </a:r>
            <a:endParaRPr sz="2800" dirty="0">
              <a:solidFill>
                <a:srgbClr val="3F3F3F"/>
              </a:solidFill>
              <a:latin typeface="Century Gothic"/>
              <a:ea typeface="Century Gothic"/>
              <a:cs typeface="Century Gothic"/>
              <a:sym typeface="Century Gothic"/>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l="-347" t="-1271"/>
          <a:stretch/>
        </p:blipFill>
        <p:spPr>
          <a:xfrm>
            <a:off x="465100" y="3744888"/>
            <a:ext cx="3439616" cy="2579712"/>
          </a:xfrm>
          <a:prstGeom prst="hexagon">
            <a:avLst/>
          </a:prstGeom>
          <a:ln>
            <a:solidFill>
              <a:schemeClr val="accent3">
                <a:lumMod val="60000"/>
                <a:lumOff val="40000"/>
              </a:schemeClr>
            </a:solid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l="-345" b="-461"/>
          <a:stretch/>
        </p:blipFill>
        <p:spPr>
          <a:xfrm>
            <a:off x="4372478" y="3742102"/>
            <a:ext cx="3447044" cy="2585284"/>
          </a:xfrm>
          <a:prstGeom prst="hexagon">
            <a:avLst/>
          </a:prstGeom>
          <a:ln>
            <a:solidFill>
              <a:schemeClr val="accent3">
                <a:lumMod val="60000"/>
                <a:lumOff val="40000"/>
              </a:schemeClr>
            </a:solid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l="-349"/>
          <a:stretch/>
        </p:blipFill>
        <p:spPr>
          <a:xfrm>
            <a:off x="8287284" y="3739316"/>
            <a:ext cx="3409416" cy="2557062"/>
          </a:xfrm>
          <a:prstGeom prst="hexagon">
            <a:avLst/>
          </a:prstGeom>
          <a:ln>
            <a:solidFill>
              <a:schemeClr val="tx2">
                <a:lumMod val="75000"/>
              </a:schemeClr>
            </a:solid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11" name="Rectangle 10"/>
          <p:cNvSpPr/>
          <p:nvPr/>
        </p:nvSpPr>
        <p:spPr>
          <a:xfrm>
            <a:off x="8825179" y="6591300"/>
            <a:ext cx="3366821" cy="258532"/>
          </a:xfrm>
          <a:prstGeom prst="rect">
            <a:avLst/>
          </a:prstGeom>
        </p:spPr>
        <p:txBody>
          <a:bodyPr wrap="square">
            <a:spAutoFit/>
          </a:bodyPr>
          <a:lstStyle/>
          <a:p>
            <a:pPr lvl="0">
              <a:lnSpc>
                <a:spcPct val="90000"/>
              </a:lnSpc>
              <a:spcBef>
                <a:spcPts val="1000"/>
              </a:spcBef>
              <a:buClr>
                <a:srgbClr val="3F3F3F"/>
              </a:buClr>
              <a:buSzPts val="1400"/>
            </a:pPr>
            <a:r>
              <a:rPr lang="en-US" sz="1200" dirty="0" smtClean="0">
                <a:solidFill>
                  <a:schemeClr val="bg1"/>
                </a:solidFill>
                <a:latin typeface="Century Gothic"/>
                <a:ea typeface="Century Gothic"/>
                <a:cs typeface="Century Gothic"/>
                <a:sym typeface="Century Gothic"/>
              </a:rPr>
              <a:t>Images: National Geological Service (SGN) </a:t>
            </a:r>
            <a:endParaRPr lang="en-US" sz="1200" dirty="0">
              <a:solidFill>
                <a:schemeClr val="bg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7"/>
          <p:cNvSpPr txBox="1"/>
          <p:nvPr/>
        </p:nvSpPr>
        <p:spPr>
          <a:xfrm>
            <a:off x="1129732" y="1545337"/>
            <a:ext cx="11062268" cy="2922495"/>
          </a:xfrm>
          <a:prstGeom prst="rect">
            <a:avLst/>
          </a:prstGeom>
          <a:noFill/>
          <a:ln>
            <a:noFill/>
          </a:ln>
        </p:spPr>
        <p:txBody>
          <a:bodyPr spcFirstLastPara="1" wrap="square" lIns="91425" tIns="45700" rIns="91425" bIns="45700" anchor="t" anchorCtr="0">
            <a:normAutofit fontScale="92500" lnSpcReduction="10000"/>
          </a:bodyPr>
          <a:lstStyle/>
          <a:p>
            <a:pPr marL="457200" marR="0" lvl="0" indent="-457200" algn="l" rtl="0">
              <a:lnSpc>
                <a:spcPct val="100000"/>
              </a:lnSpc>
              <a:spcBef>
                <a:spcPts val="0"/>
              </a:spcBef>
              <a:spcAft>
                <a:spcPts val="0"/>
              </a:spcAft>
              <a:buClr>
                <a:srgbClr val="3F4268"/>
              </a:buClr>
              <a:buSzPts val="2590"/>
              <a:buFont typeface="Webdings" panose="05030102010509060703" pitchFamily="18" charset="2"/>
              <a:buChar char="4"/>
            </a:pPr>
            <a:r>
              <a:rPr lang="en-US" sz="2590" dirty="0">
                <a:solidFill>
                  <a:srgbClr val="3F3F3F"/>
                </a:solidFill>
                <a:latin typeface="Century Gothic"/>
                <a:ea typeface="Century Gothic"/>
                <a:cs typeface="Century Gothic"/>
                <a:sym typeface="Century Gothic"/>
              </a:rPr>
              <a:t>Enhance calibration and validation of the susceptibility model</a:t>
            </a:r>
            <a:endParaRPr dirty="0"/>
          </a:p>
          <a:p>
            <a:pPr marL="800100" marR="0" lvl="1" indent="-342900" algn="l" rtl="0">
              <a:lnSpc>
                <a:spcPct val="100000"/>
              </a:lnSpc>
              <a:spcBef>
                <a:spcPts val="1100"/>
              </a:spcBef>
              <a:spcAft>
                <a:spcPts val="0"/>
              </a:spcAft>
              <a:buClr>
                <a:srgbClr val="3F4268"/>
              </a:buClr>
              <a:buSzPts val="2220"/>
              <a:buFont typeface="Webdings" panose="05030102010509060703" pitchFamily="18" charset="2"/>
              <a:buChar char="4"/>
            </a:pPr>
            <a:r>
              <a:rPr lang="en-US" sz="2220" b="0" i="0" u="none" strike="noStrike" cap="none" dirty="0">
                <a:solidFill>
                  <a:srgbClr val="3F3F3F"/>
                </a:solidFill>
                <a:latin typeface="Century Gothic"/>
                <a:ea typeface="Century Gothic"/>
                <a:cs typeface="Century Gothic"/>
                <a:sym typeface="Century Gothic"/>
              </a:rPr>
              <a:t>Incorporate more landslide </a:t>
            </a:r>
            <a:r>
              <a:rPr lang="en-US" sz="2220" b="0" i="0" u="none" strike="noStrike" cap="none" dirty="0" smtClean="0">
                <a:solidFill>
                  <a:srgbClr val="3F3F3F"/>
                </a:solidFill>
                <a:latin typeface="Century Gothic"/>
                <a:ea typeface="Century Gothic"/>
                <a:cs typeface="Century Gothic"/>
                <a:sym typeface="Century Gothic"/>
              </a:rPr>
              <a:t>events</a:t>
            </a:r>
            <a:endParaRPr dirty="0" smtClean="0"/>
          </a:p>
          <a:p>
            <a:pPr marL="457200" marR="0" lvl="0" indent="-457200" algn="l" rtl="0">
              <a:lnSpc>
                <a:spcPct val="100000"/>
              </a:lnSpc>
              <a:spcBef>
                <a:spcPts val="1600"/>
              </a:spcBef>
              <a:spcAft>
                <a:spcPts val="0"/>
              </a:spcAft>
              <a:buClr>
                <a:srgbClr val="3F4268"/>
              </a:buClr>
              <a:buSzPts val="2590"/>
              <a:buFont typeface="Webdings" panose="05030102010509060703" pitchFamily="18" charset="2"/>
              <a:buChar char="4"/>
            </a:pPr>
            <a:r>
              <a:rPr lang="en-US" sz="2590" dirty="0" smtClean="0">
                <a:solidFill>
                  <a:srgbClr val="3F3F3F"/>
                </a:solidFill>
                <a:latin typeface="Century Gothic"/>
                <a:ea typeface="Century Gothic"/>
                <a:cs typeface="Century Gothic"/>
                <a:sym typeface="Century Gothic"/>
              </a:rPr>
              <a:t>Validate GPM IMERG data with </a:t>
            </a:r>
            <a:r>
              <a:rPr lang="en-US" sz="2590" i="1" dirty="0" smtClean="0">
                <a:solidFill>
                  <a:srgbClr val="3F3F3F"/>
                </a:solidFill>
                <a:latin typeface="Century Gothic"/>
                <a:ea typeface="Century Gothic"/>
                <a:cs typeface="Century Gothic"/>
                <a:sym typeface="Century Gothic"/>
              </a:rPr>
              <a:t>in situ </a:t>
            </a:r>
            <a:r>
              <a:rPr lang="en-US" sz="2590" dirty="0" smtClean="0">
                <a:solidFill>
                  <a:srgbClr val="3F3F3F"/>
                </a:solidFill>
                <a:latin typeface="Century Gothic"/>
                <a:ea typeface="Century Gothic"/>
                <a:cs typeface="Century Gothic"/>
                <a:sym typeface="Century Gothic"/>
              </a:rPr>
              <a:t>rainfall data</a:t>
            </a:r>
          </a:p>
          <a:p>
            <a:pPr marL="457200" marR="0" lvl="0" indent="-457200" algn="l" rtl="0">
              <a:lnSpc>
                <a:spcPct val="100000"/>
              </a:lnSpc>
              <a:spcBef>
                <a:spcPts val="1600"/>
              </a:spcBef>
              <a:spcAft>
                <a:spcPts val="0"/>
              </a:spcAft>
              <a:buClr>
                <a:srgbClr val="3F4268"/>
              </a:buClr>
              <a:buSzPts val="2590"/>
              <a:buFont typeface="Webdings" panose="05030102010509060703" pitchFamily="18" charset="2"/>
              <a:buChar char="4"/>
            </a:pPr>
            <a:r>
              <a:rPr lang="en-US" sz="2590" dirty="0" smtClean="0">
                <a:solidFill>
                  <a:srgbClr val="3F3F3F"/>
                </a:solidFill>
                <a:latin typeface="Century Gothic"/>
                <a:ea typeface="Century Gothic"/>
                <a:cs typeface="Century Gothic"/>
                <a:sym typeface="Century Gothic"/>
              </a:rPr>
              <a:t>Implement LHASA in other Central American countries</a:t>
            </a:r>
            <a:endParaRPr dirty="0" smtClean="0"/>
          </a:p>
          <a:p>
            <a:pPr marL="800100" marR="0" lvl="1" indent="-342900" algn="l" rtl="0">
              <a:lnSpc>
                <a:spcPct val="100000"/>
              </a:lnSpc>
              <a:spcBef>
                <a:spcPts val="1100"/>
              </a:spcBef>
              <a:spcAft>
                <a:spcPts val="0"/>
              </a:spcAft>
              <a:buClr>
                <a:srgbClr val="3F4268"/>
              </a:buClr>
              <a:buSzPts val="2220"/>
              <a:buFont typeface="Webdings" panose="05030102010509060703" pitchFamily="18" charset="2"/>
              <a:buChar char="4"/>
            </a:pPr>
            <a:r>
              <a:rPr lang="en-US" sz="2220" b="0" i="0" u="none" strike="noStrike" cap="none" dirty="0" smtClean="0">
                <a:solidFill>
                  <a:srgbClr val="3F3F3F"/>
                </a:solidFill>
                <a:latin typeface="Century Gothic"/>
                <a:ea typeface="Century Gothic"/>
                <a:cs typeface="Century Gothic"/>
                <a:sym typeface="Century Gothic"/>
              </a:rPr>
              <a:t>Share </a:t>
            </a:r>
            <a:r>
              <a:rPr lang="en-US" sz="2220" b="0" i="0" u="none" strike="noStrike" cap="none" dirty="0">
                <a:solidFill>
                  <a:srgbClr val="3F3F3F"/>
                </a:solidFill>
                <a:latin typeface="Century Gothic"/>
                <a:ea typeface="Century Gothic"/>
                <a:cs typeface="Century Gothic"/>
                <a:sym typeface="Century Gothic"/>
              </a:rPr>
              <a:t>information and skills via on-site training</a:t>
            </a:r>
            <a:endParaRPr dirty="0"/>
          </a:p>
          <a:p>
            <a:pPr marL="457200" marR="0" lvl="0" indent="-457200" algn="l" rtl="0">
              <a:lnSpc>
                <a:spcPct val="100000"/>
              </a:lnSpc>
              <a:spcBef>
                <a:spcPts val="1600"/>
              </a:spcBef>
              <a:spcAft>
                <a:spcPts val="0"/>
              </a:spcAft>
              <a:buClr>
                <a:srgbClr val="3F4268"/>
              </a:buClr>
              <a:buSzPts val="2590"/>
              <a:buFont typeface="Webdings" panose="05030102010509060703" pitchFamily="18" charset="2"/>
              <a:buChar char="4"/>
            </a:pPr>
            <a:r>
              <a:rPr lang="en-US" sz="2590" dirty="0">
                <a:solidFill>
                  <a:srgbClr val="3F3F3F"/>
                </a:solidFill>
                <a:latin typeface="Century Gothic"/>
                <a:ea typeface="Century Gothic"/>
                <a:cs typeface="Century Gothic"/>
                <a:sym typeface="Century Gothic"/>
              </a:rPr>
              <a:t>Standardize global landslide data collection</a:t>
            </a:r>
            <a:endParaRPr dirty="0"/>
          </a:p>
        </p:txBody>
      </p:sp>
      <p:sp>
        <p:nvSpPr>
          <p:cNvPr id="319" name="Google Shape;319;p1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4268"/>
              </a:buClr>
              <a:buSzPts val="3959"/>
              <a:buFont typeface="Century Gothic"/>
              <a:buNone/>
            </a:pPr>
            <a:r>
              <a:rPr lang="en-US" sz="3959" dirty="0"/>
              <a:t>Future Work</a:t>
            </a:r>
            <a:endParaRPr sz="3959" dirty="0"/>
          </a:p>
        </p:txBody>
      </p:sp>
      <p:pic>
        <p:nvPicPr>
          <p:cNvPr id="320" name="Google Shape;320;p17"/>
          <p:cNvPicPr preferRelativeResize="0"/>
          <p:nvPr/>
        </p:nvPicPr>
        <p:blipFill rotWithShape="1">
          <a:blip r:embed="rId3">
            <a:alphaModFix/>
          </a:blip>
          <a:srcRect/>
          <a:stretch/>
        </p:blipFill>
        <p:spPr>
          <a:xfrm>
            <a:off x="9353550" y="3518070"/>
            <a:ext cx="2443920" cy="2464074"/>
          </a:xfrm>
          <a:prstGeom prst="rect">
            <a:avLst/>
          </a:prstGeom>
          <a:noFill/>
          <a:ln>
            <a:noFill/>
          </a:ln>
        </p:spPr>
      </p:pic>
      <p:sp>
        <p:nvSpPr>
          <p:cNvPr id="321" name="Google Shape;321;p17"/>
          <p:cNvSpPr txBox="1"/>
          <p:nvPr/>
        </p:nvSpPr>
        <p:spPr>
          <a:xfrm>
            <a:off x="10133472" y="6398062"/>
            <a:ext cx="2574900" cy="386475"/>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chemeClr val="lt1"/>
              </a:buClr>
              <a:buSzPts val="1400"/>
              <a:buFont typeface="Century Gothic"/>
              <a:buNone/>
            </a:pPr>
            <a:r>
              <a:rPr lang="en-US" sz="1400" dirty="0" smtClean="0">
                <a:solidFill>
                  <a:schemeClr val="lt1"/>
                </a:solidFill>
                <a:latin typeface="Century Gothic"/>
                <a:ea typeface="Century Gothic"/>
                <a:cs typeface="Century Gothic"/>
                <a:sym typeface="Century Gothic"/>
              </a:rPr>
              <a:t>Image: </a:t>
            </a:r>
            <a:r>
              <a:rPr lang="en-US" sz="1400" dirty="0" err="1">
                <a:solidFill>
                  <a:schemeClr val="lt1"/>
                </a:solidFill>
                <a:latin typeface="Century Gothic"/>
                <a:ea typeface="Century Gothic"/>
                <a:cs typeface="Century Gothic"/>
                <a:sym typeface="Century Gothic"/>
              </a:rPr>
              <a:t>Flaticon</a:t>
            </a:r>
            <a:endParaRPr sz="1400"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50" fill="hold">
                                          <p:stCondLst>
                                            <p:cond delay="0"/>
                                          </p:stCondLst>
                                        </p:cTn>
                                        <p:tgtEl>
                                          <p:spTgt spid="320"/>
                                        </p:tgtEl>
                                        <p:attrNameLst>
                                          <p:attrName>r</p:attrName>
                                        </p:attrNameLst>
                                      </p:cBhvr>
                                    </p:animRot>
                                    <p:animRot by="-240000">
                                      <p:cBhvr>
                                        <p:cTn id="7" dur="300" fill="hold">
                                          <p:stCondLst>
                                            <p:cond delay="300"/>
                                          </p:stCondLst>
                                        </p:cTn>
                                        <p:tgtEl>
                                          <p:spTgt spid="320"/>
                                        </p:tgtEl>
                                        <p:attrNameLst>
                                          <p:attrName>r</p:attrName>
                                        </p:attrNameLst>
                                      </p:cBhvr>
                                    </p:animRot>
                                    <p:animRot by="240000">
                                      <p:cBhvr>
                                        <p:cTn id="8" dur="300" fill="hold">
                                          <p:stCondLst>
                                            <p:cond delay="600"/>
                                          </p:stCondLst>
                                        </p:cTn>
                                        <p:tgtEl>
                                          <p:spTgt spid="320"/>
                                        </p:tgtEl>
                                        <p:attrNameLst>
                                          <p:attrName>r</p:attrName>
                                        </p:attrNameLst>
                                      </p:cBhvr>
                                    </p:animRot>
                                    <p:animRot by="-240000">
                                      <p:cBhvr>
                                        <p:cTn id="9" dur="300" fill="hold">
                                          <p:stCondLst>
                                            <p:cond delay="900"/>
                                          </p:stCondLst>
                                        </p:cTn>
                                        <p:tgtEl>
                                          <p:spTgt spid="320"/>
                                        </p:tgtEl>
                                        <p:attrNameLst>
                                          <p:attrName>r</p:attrName>
                                        </p:attrNameLst>
                                      </p:cBhvr>
                                    </p:animRot>
                                    <p:animRot by="120000">
                                      <p:cBhvr>
                                        <p:cTn id="10" dur="300" fill="hold">
                                          <p:stCondLst>
                                            <p:cond delay="1200"/>
                                          </p:stCondLst>
                                        </p:cTn>
                                        <p:tgtEl>
                                          <p:spTgt spid="320"/>
                                        </p:tgtEl>
                                        <p:attrNameLst>
                                          <p:attrName>r</p:attrName>
                                        </p:attrNameLst>
                                      </p:cBhvr>
                                    </p:animRot>
                                  </p:childTnLst>
                                </p:cTn>
                              </p:par>
                            </p:childTnLst>
                          </p:cTn>
                        </p:par>
                        <p:par>
                          <p:cTn id="11" fill="hold">
                            <p:stCondLst>
                              <p:cond delay="1500"/>
                            </p:stCondLst>
                            <p:childTnLst>
                              <p:par>
                                <p:cTn id="12" presetID="32" presetClass="emph" presetSubtype="0" fill="hold" nodeType="afterEffect">
                                  <p:stCondLst>
                                    <p:cond delay="0"/>
                                  </p:stCondLst>
                                  <p:childTnLst>
                                    <p:animRot by="120000">
                                      <p:cBhvr>
                                        <p:cTn id="13" dur="150" fill="hold">
                                          <p:stCondLst>
                                            <p:cond delay="0"/>
                                          </p:stCondLst>
                                        </p:cTn>
                                        <p:tgtEl>
                                          <p:spTgt spid="320"/>
                                        </p:tgtEl>
                                        <p:attrNameLst>
                                          <p:attrName>r</p:attrName>
                                        </p:attrNameLst>
                                      </p:cBhvr>
                                    </p:animRot>
                                    <p:animRot by="-240000">
                                      <p:cBhvr>
                                        <p:cTn id="14" dur="300" fill="hold">
                                          <p:stCondLst>
                                            <p:cond delay="300"/>
                                          </p:stCondLst>
                                        </p:cTn>
                                        <p:tgtEl>
                                          <p:spTgt spid="320"/>
                                        </p:tgtEl>
                                        <p:attrNameLst>
                                          <p:attrName>r</p:attrName>
                                        </p:attrNameLst>
                                      </p:cBhvr>
                                    </p:animRot>
                                    <p:animRot by="240000">
                                      <p:cBhvr>
                                        <p:cTn id="15" dur="300" fill="hold">
                                          <p:stCondLst>
                                            <p:cond delay="600"/>
                                          </p:stCondLst>
                                        </p:cTn>
                                        <p:tgtEl>
                                          <p:spTgt spid="320"/>
                                        </p:tgtEl>
                                        <p:attrNameLst>
                                          <p:attrName>r</p:attrName>
                                        </p:attrNameLst>
                                      </p:cBhvr>
                                    </p:animRot>
                                    <p:animRot by="-240000">
                                      <p:cBhvr>
                                        <p:cTn id="16" dur="300" fill="hold">
                                          <p:stCondLst>
                                            <p:cond delay="900"/>
                                          </p:stCondLst>
                                        </p:cTn>
                                        <p:tgtEl>
                                          <p:spTgt spid="320"/>
                                        </p:tgtEl>
                                        <p:attrNameLst>
                                          <p:attrName>r</p:attrName>
                                        </p:attrNameLst>
                                      </p:cBhvr>
                                    </p:animRot>
                                    <p:animRot by="120000">
                                      <p:cBhvr>
                                        <p:cTn id="17" dur="300" fill="hold">
                                          <p:stCondLst>
                                            <p:cond delay="1200"/>
                                          </p:stCondLst>
                                        </p:cTn>
                                        <p:tgtEl>
                                          <p:spTgt spid="320"/>
                                        </p:tgtEl>
                                        <p:attrNameLst>
                                          <p:attrName>r</p:attrName>
                                        </p:attrNameLst>
                                      </p:cBhvr>
                                    </p:animRot>
                                  </p:childTnLst>
                                </p:cTn>
                              </p:par>
                            </p:childTnLst>
                          </p:cTn>
                        </p:par>
                        <p:par>
                          <p:cTn id="18" fill="hold">
                            <p:stCondLst>
                              <p:cond delay="3000"/>
                            </p:stCondLst>
                            <p:childTnLst>
                              <p:par>
                                <p:cTn id="19" presetID="32" presetClass="emph" presetSubtype="0" fill="hold" nodeType="afterEffect">
                                  <p:stCondLst>
                                    <p:cond delay="0"/>
                                  </p:stCondLst>
                                  <p:childTnLst>
                                    <p:animRot by="120000">
                                      <p:cBhvr>
                                        <p:cTn id="20" dur="150" fill="hold">
                                          <p:stCondLst>
                                            <p:cond delay="0"/>
                                          </p:stCondLst>
                                        </p:cTn>
                                        <p:tgtEl>
                                          <p:spTgt spid="320"/>
                                        </p:tgtEl>
                                        <p:attrNameLst>
                                          <p:attrName>r</p:attrName>
                                        </p:attrNameLst>
                                      </p:cBhvr>
                                    </p:animRot>
                                    <p:animRot by="-240000">
                                      <p:cBhvr>
                                        <p:cTn id="21" dur="300" fill="hold">
                                          <p:stCondLst>
                                            <p:cond delay="300"/>
                                          </p:stCondLst>
                                        </p:cTn>
                                        <p:tgtEl>
                                          <p:spTgt spid="320"/>
                                        </p:tgtEl>
                                        <p:attrNameLst>
                                          <p:attrName>r</p:attrName>
                                        </p:attrNameLst>
                                      </p:cBhvr>
                                    </p:animRot>
                                    <p:animRot by="240000">
                                      <p:cBhvr>
                                        <p:cTn id="22" dur="300" fill="hold">
                                          <p:stCondLst>
                                            <p:cond delay="600"/>
                                          </p:stCondLst>
                                        </p:cTn>
                                        <p:tgtEl>
                                          <p:spTgt spid="320"/>
                                        </p:tgtEl>
                                        <p:attrNameLst>
                                          <p:attrName>r</p:attrName>
                                        </p:attrNameLst>
                                      </p:cBhvr>
                                    </p:animRot>
                                    <p:animRot by="-240000">
                                      <p:cBhvr>
                                        <p:cTn id="23" dur="300" fill="hold">
                                          <p:stCondLst>
                                            <p:cond delay="900"/>
                                          </p:stCondLst>
                                        </p:cTn>
                                        <p:tgtEl>
                                          <p:spTgt spid="320"/>
                                        </p:tgtEl>
                                        <p:attrNameLst>
                                          <p:attrName>r</p:attrName>
                                        </p:attrNameLst>
                                      </p:cBhvr>
                                    </p:animRot>
                                    <p:animRot by="120000">
                                      <p:cBhvr>
                                        <p:cTn id="24" dur="300" fill="hold">
                                          <p:stCondLst>
                                            <p:cond delay="1200"/>
                                          </p:stCondLst>
                                        </p:cTn>
                                        <p:tgtEl>
                                          <p:spTgt spid="320"/>
                                        </p:tgtEl>
                                        <p:attrNameLst>
                                          <p:attrName>r</p:attrName>
                                        </p:attrNameLst>
                                      </p:cBhvr>
                                    </p:animRot>
                                  </p:childTnLst>
                                </p:cTn>
                              </p:par>
                            </p:childTnLst>
                          </p:cTn>
                        </p:par>
                        <p:par>
                          <p:cTn id="25" fill="hold">
                            <p:stCondLst>
                              <p:cond delay="4500"/>
                            </p:stCondLst>
                            <p:childTnLst>
                              <p:par>
                                <p:cTn id="26" presetID="32" presetClass="emph" presetSubtype="0" fill="hold" nodeType="afterEffect">
                                  <p:stCondLst>
                                    <p:cond delay="0"/>
                                  </p:stCondLst>
                                  <p:childTnLst>
                                    <p:animRot by="120000">
                                      <p:cBhvr>
                                        <p:cTn id="27" dur="150" fill="hold">
                                          <p:stCondLst>
                                            <p:cond delay="0"/>
                                          </p:stCondLst>
                                        </p:cTn>
                                        <p:tgtEl>
                                          <p:spTgt spid="320"/>
                                        </p:tgtEl>
                                        <p:attrNameLst>
                                          <p:attrName>r</p:attrName>
                                        </p:attrNameLst>
                                      </p:cBhvr>
                                    </p:animRot>
                                    <p:animRot by="-240000">
                                      <p:cBhvr>
                                        <p:cTn id="28" dur="300" fill="hold">
                                          <p:stCondLst>
                                            <p:cond delay="300"/>
                                          </p:stCondLst>
                                        </p:cTn>
                                        <p:tgtEl>
                                          <p:spTgt spid="320"/>
                                        </p:tgtEl>
                                        <p:attrNameLst>
                                          <p:attrName>r</p:attrName>
                                        </p:attrNameLst>
                                      </p:cBhvr>
                                    </p:animRot>
                                    <p:animRot by="240000">
                                      <p:cBhvr>
                                        <p:cTn id="29" dur="300" fill="hold">
                                          <p:stCondLst>
                                            <p:cond delay="600"/>
                                          </p:stCondLst>
                                        </p:cTn>
                                        <p:tgtEl>
                                          <p:spTgt spid="320"/>
                                        </p:tgtEl>
                                        <p:attrNameLst>
                                          <p:attrName>r</p:attrName>
                                        </p:attrNameLst>
                                      </p:cBhvr>
                                    </p:animRot>
                                    <p:animRot by="-240000">
                                      <p:cBhvr>
                                        <p:cTn id="30" dur="300" fill="hold">
                                          <p:stCondLst>
                                            <p:cond delay="900"/>
                                          </p:stCondLst>
                                        </p:cTn>
                                        <p:tgtEl>
                                          <p:spTgt spid="320"/>
                                        </p:tgtEl>
                                        <p:attrNameLst>
                                          <p:attrName>r</p:attrName>
                                        </p:attrNameLst>
                                      </p:cBhvr>
                                    </p:animRot>
                                    <p:animRot by="120000">
                                      <p:cBhvr>
                                        <p:cTn id="31" dur="300" fill="hold">
                                          <p:stCondLst>
                                            <p:cond delay="1200"/>
                                          </p:stCondLst>
                                        </p:cTn>
                                        <p:tgtEl>
                                          <p:spTgt spid="320"/>
                                        </p:tgtEl>
                                        <p:attrNameLst>
                                          <p:attrName>r</p:attrName>
                                        </p:attrNameLst>
                                      </p:cBhvr>
                                    </p:animRot>
                                  </p:childTnLst>
                                </p:cTn>
                              </p:par>
                            </p:childTnLst>
                          </p:cTn>
                        </p:par>
                        <p:par>
                          <p:cTn id="32" fill="hold">
                            <p:stCondLst>
                              <p:cond delay="6000"/>
                            </p:stCondLst>
                            <p:childTnLst>
                              <p:par>
                                <p:cTn id="33" presetID="32" presetClass="emph" presetSubtype="0" fill="hold" nodeType="afterEffect">
                                  <p:stCondLst>
                                    <p:cond delay="0"/>
                                  </p:stCondLst>
                                  <p:childTnLst>
                                    <p:animRot by="120000">
                                      <p:cBhvr>
                                        <p:cTn id="34" dur="150" fill="hold">
                                          <p:stCondLst>
                                            <p:cond delay="0"/>
                                          </p:stCondLst>
                                        </p:cTn>
                                        <p:tgtEl>
                                          <p:spTgt spid="320"/>
                                        </p:tgtEl>
                                        <p:attrNameLst>
                                          <p:attrName>r</p:attrName>
                                        </p:attrNameLst>
                                      </p:cBhvr>
                                    </p:animRot>
                                    <p:animRot by="-240000">
                                      <p:cBhvr>
                                        <p:cTn id="35" dur="300" fill="hold">
                                          <p:stCondLst>
                                            <p:cond delay="300"/>
                                          </p:stCondLst>
                                        </p:cTn>
                                        <p:tgtEl>
                                          <p:spTgt spid="320"/>
                                        </p:tgtEl>
                                        <p:attrNameLst>
                                          <p:attrName>r</p:attrName>
                                        </p:attrNameLst>
                                      </p:cBhvr>
                                    </p:animRot>
                                    <p:animRot by="240000">
                                      <p:cBhvr>
                                        <p:cTn id="36" dur="300" fill="hold">
                                          <p:stCondLst>
                                            <p:cond delay="600"/>
                                          </p:stCondLst>
                                        </p:cTn>
                                        <p:tgtEl>
                                          <p:spTgt spid="320"/>
                                        </p:tgtEl>
                                        <p:attrNameLst>
                                          <p:attrName>r</p:attrName>
                                        </p:attrNameLst>
                                      </p:cBhvr>
                                    </p:animRot>
                                    <p:animRot by="-240000">
                                      <p:cBhvr>
                                        <p:cTn id="37" dur="300" fill="hold">
                                          <p:stCondLst>
                                            <p:cond delay="900"/>
                                          </p:stCondLst>
                                        </p:cTn>
                                        <p:tgtEl>
                                          <p:spTgt spid="320"/>
                                        </p:tgtEl>
                                        <p:attrNameLst>
                                          <p:attrName>r</p:attrName>
                                        </p:attrNameLst>
                                      </p:cBhvr>
                                    </p:animRot>
                                    <p:animRot by="120000">
                                      <p:cBhvr>
                                        <p:cTn id="38" dur="300" fill="hold">
                                          <p:stCondLst>
                                            <p:cond delay="1200"/>
                                          </p:stCondLst>
                                        </p:cTn>
                                        <p:tgtEl>
                                          <p:spTgt spid="320"/>
                                        </p:tgtEl>
                                        <p:attrNameLst>
                                          <p:attrName>r</p:attrName>
                                        </p:attrNameLst>
                                      </p:cBhvr>
                                    </p:animRot>
                                  </p:childTnLst>
                                </p:cTn>
                              </p:par>
                            </p:childTnLst>
                          </p:cTn>
                        </p:par>
                        <p:par>
                          <p:cTn id="39" fill="hold">
                            <p:stCondLst>
                              <p:cond delay="7500"/>
                            </p:stCondLst>
                            <p:childTnLst>
                              <p:par>
                                <p:cTn id="40" presetID="32" presetClass="emph" presetSubtype="0" fill="hold" nodeType="afterEffect">
                                  <p:stCondLst>
                                    <p:cond delay="0"/>
                                  </p:stCondLst>
                                  <p:childTnLst>
                                    <p:animRot by="120000">
                                      <p:cBhvr>
                                        <p:cTn id="41" dur="150" fill="hold">
                                          <p:stCondLst>
                                            <p:cond delay="0"/>
                                          </p:stCondLst>
                                        </p:cTn>
                                        <p:tgtEl>
                                          <p:spTgt spid="320"/>
                                        </p:tgtEl>
                                        <p:attrNameLst>
                                          <p:attrName>r</p:attrName>
                                        </p:attrNameLst>
                                      </p:cBhvr>
                                    </p:animRot>
                                    <p:animRot by="-240000">
                                      <p:cBhvr>
                                        <p:cTn id="42" dur="300" fill="hold">
                                          <p:stCondLst>
                                            <p:cond delay="300"/>
                                          </p:stCondLst>
                                        </p:cTn>
                                        <p:tgtEl>
                                          <p:spTgt spid="320"/>
                                        </p:tgtEl>
                                        <p:attrNameLst>
                                          <p:attrName>r</p:attrName>
                                        </p:attrNameLst>
                                      </p:cBhvr>
                                    </p:animRot>
                                    <p:animRot by="240000">
                                      <p:cBhvr>
                                        <p:cTn id="43" dur="300" fill="hold">
                                          <p:stCondLst>
                                            <p:cond delay="600"/>
                                          </p:stCondLst>
                                        </p:cTn>
                                        <p:tgtEl>
                                          <p:spTgt spid="320"/>
                                        </p:tgtEl>
                                        <p:attrNameLst>
                                          <p:attrName>r</p:attrName>
                                        </p:attrNameLst>
                                      </p:cBhvr>
                                    </p:animRot>
                                    <p:animRot by="-240000">
                                      <p:cBhvr>
                                        <p:cTn id="44" dur="300" fill="hold">
                                          <p:stCondLst>
                                            <p:cond delay="900"/>
                                          </p:stCondLst>
                                        </p:cTn>
                                        <p:tgtEl>
                                          <p:spTgt spid="320"/>
                                        </p:tgtEl>
                                        <p:attrNameLst>
                                          <p:attrName>r</p:attrName>
                                        </p:attrNameLst>
                                      </p:cBhvr>
                                    </p:animRot>
                                    <p:animRot by="120000">
                                      <p:cBhvr>
                                        <p:cTn id="45" dur="300" fill="hold">
                                          <p:stCondLst>
                                            <p:cond delay="1200"/>
                                          </p:stCondLst>
                                        </p:cTn>
                                        <p:tgtEl>
                                          <p:spTgt spid="3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1053612" y="5452059"/>
            <a:ext cx="10420349" cy="714798"/>
          </a:xfrm>
        </p:spPr>
        <p:txBody>
          <a:bodyPr>
            <a:normAutofit/>
          </a:bodyPr>
          <a:lstStyle/>
          <a:p>
            <a:pPr marL="0" indent="0" algn="ctr">
              <a:lnSpc>
                <a:spcPct val="100000"/>
              </a:lnSpc>
              <a:spcBef>
                <a:spcPts val="0"/>
              </a:spcBef>
              <a:spcAft>
                <a:spcPts val="600"/>
              </a:spcAft>
              <a:buClr>
                <a:srgbClr val="3F4268"/>
              </a:buClr>
              <a:buNone/>
            </a:pPr>
            <a:r>
              <a:rPr lang="en-US" sz="1600" b="1" dirty="0" smtClean="0">
                <a:ea typeface="Century Gothic"/>
                <a:cs typeface="Century Gothic"/>
                <a:sym typeface="Century Gothic"/>
              </a:rPr>
              <a:t>Ricardo </a:t>
            </a:r>
            <a:r>
              <a:rPr lang="en-US" sz="1600" b="1" dirty="0" err="1" smtClean="0">
                <a:ea typeface="Century Gothic"/>
                <a:cs typeface="Century Gothic"/>
                <a:sym typeface="Century Gothic"/>
              </a:rPr>
              <a:t>Quiroga</a:t>
            </a:r>
            <a:r>
              <a:rPr lang="en-US" sz="1600" b="1" dirty="0" smtClean="0">
                <a:ea typeface="Century Gothic"/>
                <a:cs typeface="Century Gothic"/>
                <a:sym typeface="Century Gothic"/>
              </a:rPr>
              <a:t> </a:t>
            </a:r>
            <a:r>
              <a:rPr lang="en-US" sz="1600" dirty="0" smtClean="0">
                <a:ea typeface="Century Gothic"/>
                <a:cs typeface="Century Gothic"/>
                <a:sym typeface="Century Gothic"/>
              </a:rPr>
              <a:t>– NASA Applied Sciences Program</a:t>
            </a:r>
            <a:endParaRPr lang="en-US" sz="1600" dirty="0">
              <a:ea typeface="Century Gothic"/>
              <a:cs typeface="Century Gothic"/>
              <a:sym typeface="Century Gothic"/>
            </a:endParaRPr>
          </a:p>
          <a:p>
            <a:pPr marL="0" indent="0" algn="ctr">
              <a:lnSpc>
                <a:spcPct val="100000"/>
              </a:lnSpc>
              <a:spcBef>
                <a:spcPts val="0"/>
              </a:spcBef>
              <a:spcAft>
                <a:spcPts val="600"/>
              </a:spcAft>
              <a:buClr>
                <a:srgbClr val="3F4268"/>
              </a:buClr>
              <a:buNone/>
            </a:pPr>
            <a:r>
              <a:rPr lang="en-US" sz="1600" b="1" dirty="0">
                <a:sym typeface="Century Gothic"/>
              </a:rPr>
              <a:t>Sydney </a:t>
            </a:r>
            <a:r>
              <a:rPr lang="en-US" sz="1600" b="1" dirty="0" err="1">
                <a:ea typeface="Century Gothic"/>
                <a:cs typeface="Century Gothic"/>
                <a:sym typeface="Century Gothic"/>
              </a:rPr>
              <a:t>Neugebauer</a:t>
            </a:r>
            <a:r>
              <a:rPr lang="en-US" sz="1600" b="1" dirty="0">
                <a:ea typeface="Century Gothic"/>
                <a:cs typeface="Century Gothic"/>
                <a:sym typeface="Century Gothic"/>
              </a:rPr>
              <a:t> </a:t>
            </a:r>
            <a:r>
              <a:rPr lang="en-US" sz="1600" dirty="0">
                <a:ea typeface="Century Gothic"/>
                <a:cs typeface="Century Gothic"/>
                <a:sym typeface="Century Gothic"/>
              </a:rPr>
              <a:t>– Center Lead, </a:t>
            </a:r>
            <a:r>
              <a:rPr lang="en-US" sz="1600" dirty="0" smtClean="0">
                <a:ea typeface="Century Gothic"/>
                <a:cs typeface="Century Gothic"/>
                <a:sym typeface="Century Gothic"/>
              </a:rPr>
              <a:t>NASA DEVELOP </a:t>
            </a:r>
            <a:r>
              <a:rPr lang="en-US" sz="1600" dirty="0">
                <a:ea typeface="Century Gothic"/>
                <a:cs typeface="Century Gothic"/>
                <a:sym typeface="Century Gothic"/>
              </a:rPr>
              <a:t>Virginia – Langley </a:t>
            </a:r>
            <a:r>
              <a:rPr lang="en-US" sz="1600" dirty="0" smtClean="0">
                <a:ea typeface="Century Gothic"/>
                <a:cs typeface="Century Gothic"/>
                <a:sym typeface="Century Gothic"/>
              </a:rPr>
              <a:t>Node</a:t>
            </a:r>
            <a:endParaRPr lang="en-US" sz="1600" dirty="0">
              <a:ea typeface="Century Gothic"/>
              <a:cs typeface="Century Gothic"/>
              <a:sym typeface="Century Gothic"/>
            </a:endParaRPr>
          </a:p>
        </p:txBody>
      </p:sp>
      <p:sp>
        <p:nvSpPr>
          <p:cNvPr id="2" name="Rectangle 1"/>
          <p:cNvSpPr/>
          <p:nvPr/>
        </p:nvSpPr>
        <p:spPr>
          <a:xfrm>
            <a:off x="2906227" y="1201558"/>
            <a:ext cx="180022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C000"/>
                </a:solidFill>
                <a:effectLst/>
                <a:uLnTx/>
                <a:uFillTx/>
                <a:latin typeface="Century Gothic" panose="020F0302020204030204"/>
                <a:ea typeface="Century Gothic"/>
                <a:cs typeface="Century Gothic"/>
                <a:sym typeface="Century Gothic"/>
              </a:rPr>
              <a:t>END-USERS</a:t>
            </a:r>
            <a:endParaRPr kumimoji="0" lang="en-US" sz="2000" b="0" i="0" u="none" strike="noStrike" kern="1200" cap="none" spc="0" normalizeH="0" baseline="0" noProof="0" dirty="0">
              <a:ln>
                <a:noFill/>
              </a:ln>
              <a:solidFill>
                <a:srgbClr val="FFC000"/>
              </a:solidFill>
              <a:effectLst/>
              <a:uLnTx/>
              <a:uFillTx/>
              <a:latin typeface="Century Gothic" panose="020F0302020204030204"/>
              <a:ea typeface="+mn-ea"/>
              <a:cs typeface="+mn-cs"/>
            </a:endParaRPr>
          </a:p>
        </p:txBody>
      </p:sp>
      <p:sp>
        <p:nvSpPr>
          <p:cNvPr id="3" name="Rectangle 2"/>
          <p:cNvSpPr/>
          <p:nvPr/>
        </p:nvSpPr>
        <p:spPr>
          <a:xfrm>
            <a:off x="1034563" y="1571616"/>
            <a:ext cx="5543550" cy="6617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
                <a:srgbClr val="3F4268"/>
              </a:buClr>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sym typeface="Century Gothic"/>
              </a:rPr>
              <a:t>Dr.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Santiago Muñoz </a:t>
            </a:r>
            <a:r>
              <a:rPr kumimoji="0" lang="en-US" sz="1600" b="0"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 Director, SGN</a:t>
            </a:r>
          </a:p>
          <a:p>
            <a:pPr marL="0" marR="0" lvl="0" indent="0" algn="ctr" defTabSz="914400" rtl="0" eaLnBrk="1" fontAlgn="auto" latinLnBrk="0" hangingPunct="1">
              <a:lnSpc>
                <a:spcPct val="100000"/>
              </a:lnSpc>
              <a:spcBef>
                <a:spcPts val="0"/>
              </a:spcBef>
              <a:spcAft>
                <a:spcPts val="600"/>
              </a:spcAft>
              <a:buClr>
                <a:srgbClr val="3F4268"/>
              </a:buClr>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sym typeface="Century Gothic"/>
              </a:rPr>
              <a:t>Dr.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Andrés </a:t>
            </a:r>
            <a:r>
              <a:rPr kumimoji="0" lang="en-US" sz="1600" b="1" i="0" u="none" strike="noStrike" kern="1200" cap="none" spc="0" normalizeH="0" baseline="0" noProof="0" dirty="0" err="1">
                <a:ln>
                  <a:noFill/>
                </a:ln>
                <a:solidFill>
                  <a:prstClr val="black"/>
                </a:solidFill>
                <a:effectLst/>
                <a:uLnTx/>
                <a:uFillTx/>
                <a:latin typeface="Century Gothic" panose="020F0302020204030204"/>
                <a:ea typeface="Century Gothic"/>
                <a:cs typeface="Century Gothic"/>
                <a:sym typeface="Century Gothic"/>
              </a:rPr>
              <a:t>Campusano</a:t>
            </a:r>
            <a:r>
              <a:rPr kumimoji="0" lang="en-US" sz="1600" b="1"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 </a:t>
            </a:r>
            <a:r>
              <a:rPr kumimoji="0" lang="en-US" sz="1600" b="0"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 </a:t>
            </a: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entury Gothic"/>
                <a:cs typeface="Century Gothic"/>
                <a:sym typeface="Century Gothic"/>
              </a:rPr>
              <a:t>Sub-Director, </a:t>
            </a:r>
            <a:r>
              <a:rPr kumimoji="0" lang="en-US" sz="1600" b="0"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ONAMET</a:t>
            </a:r>
          </a:p>
        </p:txBody>
      </p:sp>
      <p:sp>
        <p:nvSpPr>
          <p:cNvPr id="5" name="Rectangle 4"/>
          <p:cNvSpPr/>
          <p:nvPr/>
        </p:nvSpPr>
        <p:spPr>
          <a:xfrm>
            <a:off x="7441562" y="1194062"/>
            <a:ext cx="306705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C000"/>
                </a:solidFill>
                <a:effectLst/>
                <a:uLnTx/>
                <a:uFillTx/>
                <a:latin typeface="Century Gothic" panose="020F0302020204030204"/>
                <a:ea typeface="+mn-ea"/>
                <a:cs typeface="+mn-cs"/>
                <a:sym typeface="Century Gothic"/>
              </a:rPr>
              <a:t>SCIENCE ADVISORS</a:t>
            </a:r>
            <a:endParaRPr kumimoji="0" lang="en-US" sz="2000" b="0" i="0" u="none" strike="noStrike" kern="1200" cap="none" spc="0" normalizeH="0" baseline="0" noProof="0" dirty="0">
              <a:ln>
                <a:noFill/>
              </a:ln>
              <a:solidFill>
                <a:srgbClr val="FFC000"/>
              </a:solidFill>
              <a:effectLst/>
              <a:uLnTx/>
              <a:uFillTx/>
              <a:latin typeface="Century Gothic" panose="020F0302020204030204"/>
              <a:ea typeface="+mn-ea"/>
              <a:cs typeface="+mn-cs"/>
            </a:endParaRPr>
          </a:p>
        </p:txBody>
      </p:sp>
      <p:sp>
        <p:nvSpPr>
          <p:cNvPr id="7" name="Rectangle 6"/>
          <p:cNvSpPr/>
          <p:nvPr/>
        </p:nvSpPr>
        <p:spPr>
          <a:xfrm>
            <a:off x="6476214" y="1624002"/>
            <a:ext cx="4997749" cy="11541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
                <a:srgbClr val="3F4268"/>
              </a:buClr>
              <a:buSzTx/>
              <a:buFontTx/>
              <a:buNone/>
              <a:tabLst/>
              <a:defRPr/>
            </a:pPr>
            <a:r>
              <a:rPr kumimoji="0" lang="en-US" sz="1600" b="1" i="0" u="none" strike="noStrike" kern="1200" cap="none" spc="0" normalizeH="0" baseline="0" noProof="0" dirty="0" smtClean="0">
                <a:ln>
                  <a:noFill/>
                </a:ln>
                <a:solidFill>
                  <a:prstClr val="black"/>
                </a:solidFill>
                <a:effectLst/>
                <a:uLnTx/>
                <a:uFillTx/>
                <a:latin typeface="Century Gothic" panose="020F0302020204030204"/>
                <a:ea typeface="+mn-ea"/>
                <a:cs typeface="+mn-cs"/>
                <a:sym typeface="Century Gothic"/>
              </a:rPr>
              <a:t>Dr. Dalia </a:t>
            </a:r>
            <a:r>
              <a:rPr kumimoji="0" lang="en-US" sz="1600" b="1" i="0" u="none" strike="noStrike" kern="1200" cap="none" spc="0" normalizeH="0" baseline="0" noProof="0" dirty="0" err="1" smtClean="0">
                <a:ln>
                  <a:noFill/>
                </a:ln>
                <a:solidFill>
                  <a:prstClr val="black"/>
                </a:solidFill>
                <a:effectLst/>
                <a:uLnTx/>
                <a:uFillTx/>
                <a:latin typeface="Century Gothic" panose="020F0302020204030204"/>
                <a:ea typeface="+mn-ea"/>
                <a:cs typeface="+mn-cs"/>
                <a:sym typeface="Century Gothic"/>
              </a:rPr>
              <a:t>Kirschbaum</a:t>
            </a:r>
            <a:r>
              <a:rPr kumimoji="0" lang="en-US" sz="1600" b="0" i="0" u="none" strike="noStrike" kern="1200" cap="none" spc="0" normalizeH="0" baseline="0" noProof="0" dirty="0" smtClean="0">
                <a:ln>
                  <a:noFill/>
                </a:ln>
                <a:solidFill>
                  <a:prstClr val="black"/>
                </a:solidFill>
                <a:effectLst/>
                <a:uLnTx/>
                <a:uFillTx/>
                <a:latin typeface="Century Gothic" panose="020F0302020204030204"/>
                <a:ea typeface="Century Gothic"/>
                <a:cs typeface="Century Gothic"/>
                <a:sym typeface="Century Gothic"/>
              </a:rPr>
              <a:t>– Research Physical Scientist, NASA GSFC, Hydrological </a:t>
            </a:r>
            <a:r>
              <a:rPr kumimoji="0" lang="en-US" sz="1600" b="0"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Sciences Lab</a:t>
            </a:r>
          </a:p>
          <a:p>
            <a:pPr marL="0" marR="0" lvl="0" indent="0" algn="ctr" defTabSz="914400" rtl="0" eaLnBrk="1" fontAlgn="auto" latinLnBrk="0" hangingPunct="1">
              <a:lnSpc>
                <a:spcPct val="100000"/>
              </a:lnSpc>
              <a:spcBef>
                <a:spcPts val="0"/>
              </a:spcBef>
              <a:spcAft>
                <a:spcPts val="600"/>
              </a:spcAft>
              <a:buClr>
                <a:srgbClr val="3F4268"/>
              </a:buClr>
              <a:buSzTx/>
              <a:buFontTx/>
              <a:buNone/>
              <a:tabLst/>
              <a:defRPr/>
            </a:pPr>
            <a:r>
              <a:rPr kumimoji="0" lang="en-US" sz="1600" b="1" i="0" u="none" strike="noStrike" kern="1200" cap="none" spc="0" normalizeH="0" baseline="0" noProof="0" dirty="0" smtClean="0">
                <a:ln>
                  <a:noFill/>
                </a:ln>
                <a:solidFill>
                  <a:prstClr val="black"/>
                </a:solidFill>
                <a:effectLst/>
                <a:uLnTx/>
                <a:uFillTx/>
                <a:latin typeface="Century Gothic" panose="020F0302020204030204"/>
                <a:ea typeface="+mn-ea"/>
                <a:cs typeface="+mn-cs"/>
                <a:sym typeface="Century Gothic"/>
              </a:rPr>
              <a:t>Dr</a:t>
            </a: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sym typeface="Century Gothic"/>
              </a:rPr>
              <a:t>. </a:t>
            </a:r>
            <a:r>
              <a:rPr kumimoji="0" lang="en-US" sz="1600" b="1" i="0" u="none" strike="noStrike" kern="1200" cap="none" spc="0" normalizeH="0" baseline="0" noProof="0" dirty="0" smtClean="0">
                <a:ln>
                  <a:noFill/>
                </a:ln>
                <a:solidFill>
                  <a:prstClr val="black"/>
                </a:solidFill>
                <a:effectLst/>
                <a:uLnTx/>
                <a:uFillTx/>
                <a:latin typeface="Century Gothic" panose="020F0302020204030204"/>
                <a:ea typeface="Century Gothic"/>
                <a:cs typeface="Century Gothic"/>
                <a:sym typeface="Century Gothic"/>
              </a:rPr>
              <a:t>Kent Ross </a:t>
            </a:r>
            <a:r>
              <a:rPr kumimoji="0" lang="en-US" sz="1600" b="0"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 </a:t>
            </a:r>
            <a:r>
              <a:rPr kumimoji="0" lang="en-US" sz="1600" b="0" i="0" u="none" strike="noStrike" kern="1200" cap="none" spc="0" normalizeH="0" baseline="0" noProof="0" dirty="0" smtClean="0">
                <a:ln>
                  <a:noFill/>
                </a:ln>
                <a:solidFill>
                  <a:prstClr val="black"/>
                </a:solidFill>
                <a:effectLst/>
                <a:uLnTx/>
                <a:uFillTx/>
                <a:latin typeface="Century Gothic" panose="020F0302020204030204"/>
                <a:ea typeface="Century Gothic"/>
                <a:cs typeface="Century Gothic"/>
                <a:sym typeface="Century Gothic"/>
              </a:rPr>
              <a:t>National Science Advisor, NASA DEVELOP Virginia – Langley Node</a:t>
            </a:r>
            <a:endParaRPr kumimoji="0" lang="en-US" sz="1600" b="0"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endParaRPr>
          </a:p>
        </p:txBody>
      </p:sp>
      <p:sp>
        <p:nvSpPr>
          <p:cNvPr id="8" name="Rectangle 7"/>
          <p:cNvSpPr/>
          <p:nvPr/>
        </p:nvSpPr>
        <p:spPr>
          <a:xfrm>
            <a:off x="4882661" y="2718060"/>
            <a:ext cx="276225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C000"/>
                </a:solidFill>
                <a:effectLst/>
                <a:uLnTx/>
                <a:uFillTx/>
                <a:latin typeface="Century Gothic" panose="020F0302020204030204"/>
                <a:ea typeface="+mn-ea"/>
                <a:cs typeface="+mn-cs"/>
                <a:sym typeface="Century Gothic"/>
              </a:rPr>
              <a:t>COLLABORATORS</a:t>
            </a:r>
            <a:endParaRPr kumimoji="0" lang="en-US" sz="2000" b="0" i="0" u="none" strike="noStrike" kern="1200" cap="none" spc="0" normalizeH="0" baseline="0" noProof="0" dirty="0">
              <a:ln>
                <a:noFill/>
              </a:ln>
              <a:solidFill>
                <a:srgbClr val="FFC000"/>
              </a:solidFill>
              <a:effectLst/>
              <a:uLnTx/>
              <a:uFillTx/>
              <a:latin typeface="Century Gothic" panose="020F0302020204030204"/>
              <a:ea typeface="+mn-ea"/>
              <a:cs typeface="+mn-cs"/>
            </a:endParaRPr>
          </a:p>
        </p:txBody>
      </p:sp>
      <p:sp>
        <p:nvSpPr>
          <p:cNvPr id="9" name="Rectangle 8"/>
          <p:cNvSpPr/>
          <p:nvPr/>
        </p:nvSpPr>
        <p:spPr>
          <a:xfrm>
            <a:off x="1053613" y="3042754"/>
            <a:ext cx="10420349" cy="19543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
                <a:srgbClr val="3F4268"/>
              </a:buClr>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Thomas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Stanley</a:t>
            </a:r>
            <a:r>
              <a:rPr kumimoji="0" lang="en-US" sz="1600" b="0"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 – Scientist, NASA </a:t>
            </a:r>
            <a:r>
              <a:rPr kumimoji="0" lang="en-US" sz="1600" b="0" i="0" u="none" strike="noStrike" kern="1200" cap="none" spc="0" normalizeH="0" baseline="0" noProof="0" dirty="0" smtClean="0">
                <a:ln>
                  <a:noFill/>
                </a:ln>
                <a:solidFill>
                  <a:prstClr val="black"/>
                </a:solidFill>
                <a:effectLst/>
                <a:uLnTx/>
                <a:uFillTx/>
                <a:latin typeface="Century Gothic" panose="020F0302020204030204"/>
                <a:ea typeface="Century Gothic"/>
                <a:cs typeface="Century Gothic"/>
                <a:sym typeface="Century Gothic"/>
              </a:rPr>
              <a:t>GSFC, </a:t>
            </a:r>
            <a:r>
              <a:rPr kumimoji="0" lang="en-US" sz="1600" b="0"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Hydrological Sciences Lab</a:t>
            </a:r>
            <a:endPar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600"/>
              </a:spcAft>
              <a:buClr>
                <a:srgbClr val="3F4268"/>
              </a:buClr>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Dr.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Robert </a:t>
            </a:r>
            <a:r>
              <a:rPr kumimoji="0" lang="en-US" sz="1600" b="1" i="0" u="none" strike="noStrike" kern="1200" cap="none" spc="0" normalizeH="0" baseline="0" noProof="0" dirty="0" err="1">
                <a:ln>
                  <a:noFill/>
                </a:ln>
                <a:solidFill>
                  <a:prstClr val="black"/>
                </a:solidFill>
                <a:effectLst/>
                <a:uLnTx/>
                <a:uFillTx/>
                <a:latin typeface="Century Gothic" panose="020F0302020204030204"/>
                <a:ea typeface="Century Gothic"/>
                <a:cs typeface="Century Gothic"/>
                <a:sym typeface="Century Gothic"/>
              </a:rPr>
              <a:t>Emberson</a:t>
            </a:r>
            <a:r>
              <a:rPr kumimoji="0" lang="en-US" sz="1600" b="0"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 – Postdoctoral Fellow, </a:t>
            </a:r>
            <a:r>
              <a:rPr kumimoji="0" lang="en-US" sz="1600" b="0" i="0" u="none" strike="noStrike" kern="1200" cap="none" spc="0" normalizeH="0" baseline="0" noProof="0" dirty="0" smtClean="0">
                <a:ln>
                  <a:noFill/>
                </a:ln>
                <a:solidFill>
                  <a:prstClr val="black"/>
                </a:solidFill>
                <a:effectLst/>
                <a:uLnTx/>
                <a:uFillTx/>
                <a:latin typeface="Century Gothic" panose="020F0302020204030204"/>
                <a:ea typeface="Century Gothic"/>
                <a:cs typeface="Century Gothic"/>
                <a:sym typeface="Century Gothic"/>
              </a:rPr>
              <a:t>NASA </a:t>
            </a:r>
            <a:r>
              <a:rPr kumimoji="0" lang="en-US" sz="1600" b="0"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GSFC, Hydrological Sciences Lab</a:t>
            </a:r>
          </a:p>
          <a:p>
            <a:pPr marL="0" marR="0" lvl="0" indent="0" algn="ctr" defTabSz="914400" rtl="0" eaLnBrk="1" fontAlgn="auto" latinLnBrk="0" hangingPunct="1">
              <a:lnSpc>
                <a:spcPct val="100000"/>
              </a:lnSpc>
              <a:spcBef>
                <a:spcPts val="0"/>
              </a:spcBef>
              <a:spcAft>
                <a:spcPts val="600"/>
              </a:spcAft>
              <a:buClr>
                <a:srgbClr val="3F4268"/>
              </a:buClr>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Dr. </a:t>
            </a:r>
            <a:r>
              <a:rPr kumimoji="0" lang="en-US" sz="1600" b="1" i="0" u="none" strike="noStrike" kern="1200" cap="none" spc="0" normalizeH="0" baseline="0" noProof="0" dirty="0" err="1">
                <a:ln>
                  <a:noFill/>
                </a:ln>
                <a:solidFill>
                  <a:prstClr val="black"/>
                </a:solidFill>
                <a:effectLst/>
                <a:uLnTx/>
                <a:uFillTx/>
                <a:latin typeface="Century Gothic" panose="020F0302020204030204"/>
                <a:ea typeface="Century Gothic"/>
                <a:cs typeface="Century Gothic"/>
                <a:sym typeface="Century Gothic"/>
              </a:rPr>
              <a:t>Pakur</a:t>
            </a:r>
            <a:r>
              <a:rPr kumimoji="0" lang="en-US" sz="1600" b="1"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 </a:t>
            </a:r>
            <a:r>
              <a:rPr kumimoji="0" lang="en-US" sz="1600" b="1" i="0" u="none" strike="noStrike" kern="1200" cap="none" spc="0" normalizeH="0" baseline="0" noProof="0" dirty="0" err="1">
                <a:ln>
                  <a:noFill/>
                </a:ln>
                <a:solidFill>
                  <a:prstClr val="black"/>
                </a:solidFill>
                <a:effectLst/>
                <a:uLnTx/>
                <a:uFillTx/>
                <a:latin typeface="Century Gothic" panose="020F0302020204030204"/>
                <a:ea typeface="Century Gothic"/>
                <a:cs typeface="Century Gothic"/>
                <a:sym typeface="Century Gothic"/>
              </a:rPr>
              <a:t>Amatya</a:t>
            </a:r>
            <a:r>
              <a:rPr kumimoji="0" lang="en-US" sz="1600" b="0"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 – Scientist, NASA </a:t>
            </a:r>
            <a:r>
              <a:rPr kumimoji="0" lang="en-US" sz="1600" b="0" i="0" u="none" strike="noStrike" kern="1200" cap="none" spc="0" normalizeH="0" baseline="0" noProof="0" dirty="0" smtClean="0">
                <a:ln>
                  <a:noFill/>
                </a:ln>
                <a:solidFill>
                  <a:prstClr val="black"/>
                </a:solidFill>
                <a:effectLst/>
                <a:uLnTx/>
                <a:uFillTx/>
                <a:latin typeface="Century Gothic" panose="020F0302020204030204"/>
                <a:ea typeface="Century Gothic"/>
                <a:cs typeface="Century Gothic"/>
                <a:sym typeface="Century Gothic"/>
              </a:rPr>
              <a:t>GSFC, </a:t>
            </a:r>
            <a:r>
              <a:rPr kumimoji="0" lang="en-US" sz="1600" b="0"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Hydrological Sciences Lab</a:t>
            </a:r>
          </a:p>
          <a:p>
            <a:pPr marL="0" marR="0" lvl="0" indent="0" algn="ctr" defTabSz="914400" rtl="0" eaLnBrk="1" fontAlgn="auto" latinLnBrk="0" hangingPunct="1">
              <a:lnSpc>
                <a:spcPct val="100000"/>
              </a:lnSpc>
              <a:spcBef>
                <a:spcPts val="0"/>
              </a:spcBef>
              <a:spcAft>
                <a:spcPts val="600"/>
              </a:spcAft>
              <a:buClr>
                <a:srgbClr val="3F4268"/>
              </a:buClr>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Garrett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Benz</a:t>
            </a:r>
            <a:r>
              <a:rPr kumimoji="0" lang="en-US" sz="1600" b="0"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 – Intern, NASA </a:t>
            </a:r>
            <a:r>
              <a:rPr kumimoji="0" lang="en-US" sz="1600" b="0" i="0" u="none" strike="noStrike" kern="1200" cap="none" spc="0" normalizeH="0" baseline="0" noProof="0" dirty="0" smtClean="0">
                <a:ln>
                  <a:noFill/>
                </a:ln>
                <a:solidFill>
                  <a:prstClr val="black"/>
                </a:solidFill>
                <a:effectLst/>
                <a:uLnTx/>
                <a:uFillTx/>
                <a:latin typeface="Century Gothic" panose="020F0302020204030204"/>
                <a:ea typeface="Century Gothic"/>
                <a:cs typeface="Century Gothic"/>
                <a:sym typeface="Century Gothic"/>
              </a:rPr>
              <a:t>GSFC, </a:t>
            </a:r>
            <a:r>
              <a:rPr kumimoji="0" lang="en-US" sz="1600" b="0"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Hydrological Sciences Lab</a:t>
            </a:r>
          </a:p>
          <a:p>
            <a:pPr marL="0" marR="0" lvl="0" indent="0" algn="ctr" defTabSz="914400" rtl="0" eaLnBrk="1" fontAlgn="auto" latinLnBrk="0" hangingPunct="1">
              <a:lnSpc>
                <a:spcPct val="100000"/>
              </a:lnSpc>
              <a:spcBef>
                <a:spcPts val="0"/>
              </a:spcBef>
              <a:spcAft>
                <a:spcPts val="600"/>
              </a:spcAft>
              <a:buClr>
                <a:srgbClr val="3F4268"/>
              </a:buClr>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Bill Burton </a:t>
            </a:r>
            <a:r>
              <a:rPr kumimoji="0" lang="en-US" sz="1600" b="0"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 BGC Engineering, </a:t>
            </a:r>
            <a:r>
              <a:rPr kumimoji="0" lang="en-US" sz="1600" b="0" i="0" u="none" strike="noStrike" kern="1200" cap="none" spc="0" normalizeH="0" baseline="0" noProof="0" dirty="0" smtClean="0">
                <a:ln>
                  <a:noFill/>
                </a:ln>
                <a:solidFill>
                  <a:prstClr val="black"/>
                </a:solidFill>
                <a:effectLst/>
                <a:uLnTx/>
                <a:uFillTx/>
                <a:latin typeface="Century Gothic" panose="020F0302020204030204"/>
                <a:ea typeface="Century Gothic"/>
                <a:cs typeface="Century Gothic"/>
                <a:sym typeface="Century Gothic"/>
              </a:rPr>
              <a:t>Inc.	</a:t>
            </a:r>
            <a:r>
              <a:rPr lang="en-US" sz="1600" b="1" kern="1200" noProof="0" dirty="0" smtClean="0">
                <a:solidFill>
                  <a:prstClr val="black"/>
                </a:solidFill>
                <a:latin typeface="Century Gothic" panose="020F0302020204030204"/>
                <a:ea typeface="Century Gothic"/>
                <a:cs typeface="Century Gothic"/>
                <a:sym typeface="Century Gothic"/>
              </a:rPr>
              <a:t>Michael Porter</a:t>
            </a:r>
            <a:r>
              <a:rPr lang="en-US" sz="1600" kern="1200" dirty="0" smtClean="0">
                <a:solidFill>
                  <a:prstClr val="black"/>
                </a:solidFill>
                <a:latin typeface="Century Gothic" panose="020F0302020204030204"/>
                <a:ea typeface="Century Gothic"/>
                <a:cs typeface="Century Gothic"/>
                <a:sym typeface="Century Gothic"/>
              </a:rPr>
              <a:t>– </a:t>
            </a:r>
            <a:r>
              <a:rPr lang="en-US" sz="1600" kern="1200" dirty="0">
                <a:solidFill>
                  <a:prstClr val="black"/>
                </a:solidFill>
                <a:latin typeface="Century Gothic" panose="020F0302020204030204"/>
                <a:ea typeface="Century Gothic"/>
                <a:cs typeface="Century Gothic"/>
                <a:sym typeface="Century Gothic"/>
              </a:rPr>
              <a:t>BGC Engineering, Inc</a:t>
            </a:r>
            <a:r>
              <a:rPr lang="en-US" sz="1600" kern="1200" dirty="0" smtClean="0">
                <a:solidFill>
                  <a:prstClr val="black"/>
                </a:solidFill>
                <a:latin typeface="Century Gothic" panose="020F0302020204030204"/>
                <a:ea typeface="Century Gothic"/>
                <a:cs typeface="Century Gothic"/>
                <a:sym typeface="Century Gothic"/>
              </a:rPr>
              <a:t>.</a:t>
            </a:r>
          </a:p>
          <a:p>
            <a:pPr algn="ctr">
              <a:spcAft>
                <a:spcPts val="600"/>
              </a:spcAft>
              <a:buClr>
                <a:srgbClr val="3F4268"/>
              </a:buClr>
              <a:defRPr/>
            </a:pPr>
            <a:r>
              <a:rPr lang="en-US" sz="1600" b="1" kern="1200" dirty="0" smtClean="0">
                <a:solidFill>
                  <a:prstClr val="black"/>
                </a:solidFill>
                <a:latin typeface="Century Gothic" panose="020F0302020204030204"/>
                <a:ea typeface="Century Gothic"/>
                <a:cs typeface="Century Gothic"/>
                <a:sym typeface="Century Gothic"/>
              </a:rPr>
              <a:t>Greg </a:t>
            </a:r>
            <a:r>
              <a:rPr lang="en-US" sz="1600" b="1" kern="1200" dirty="0" err="1" smtClean="0">
                <a:solidFill>
                  <a:prstClr val="black"/>
                </a:solidFill>
                <a:latin typeface="Century Gothic" panose="020F0302020204030204"/>
                <a:ea typeface="Century Gothic"/>
                <a:cs typeface="Century Gothic"/>
                <a:sym typeface="Century Gothic"/>
              </a:rPr>
              <a:t>Hunchuck</a:t>
            </a:r>
            <a:r>
              <a:rPr lang="en-US" sz="1600" kern="1200" dirty="0" smtClean="0">
                <a:solidFill>
                  <a:prstClr val="black"/>
                </a:solidFill>
                <a:latin typeface="Century Gothic" panose="020F0302020204030204"/>
                <a:ea typeface="Century Gothic"/>
                <a:cs typeface="Century Gothic"/>
                <a:sym typeface="Century Gothic"/>
              </a:rPr>
              <a:t>– </a:t>
            </a:r>
            <a:r>
              <a:rPr lang="en-US" sz="1600" kern="1200" dirty="0">
                <a:solidFill>
                  <a:prstClr val="black"/>
                </a:solidFill>
                <a:latin typeface="Century Gothic" panose="020F0302020204030204"/>
                <a:ea typeface="Century Gothic"/>
                <a:cs typeface="Century Gothic"/>
                <a:sym typeface="Century Gothic"/>
              </a:rPr>
              <a:t>BGC Engineering, </a:t>
            </a:r>
            <a:r>
              <a:rPr lang="en-US" sz="1600" kern="1200" dirty="0" smtClean="0">
                <a:solidFill>
                  <a:prstClr val="black"/>
                </a:solidFill>
                <a:latin typeface="Century Gothic" panose="020F0302020204030204"/>
                <a:ea typeface="Century Gothic"/>
                <a:cs typeface="Century Gothic"/>
                <a:sym typeface="Century Gothic"/>
              </a:rPr>
              <a:t>Inc.</a:t>
            </a:r>
            <a:r>
              <a:rPr lang="en-US" sz="1600" b="1" kern="1200" dirty="0">
                <a:solidFill>
                  <a:prstClr val="black"/>
                </a:solidFill>
                <a:latin typeface="Century Gothic" panose="020F0302020204030204"/>
                <a:ea typeface="Century Gothic"/>
                <a:cs typeface="Century Gothic"/>
                <a:sym typeface="Century Gothic"/>
              </a:rPr>
              <a:t>	</a:t>
            </a:r>
            <a:r>
              <a:rPr kumimoji="0" lang="en-US" sz="1600" b="1" i="0" u="none" strike="noStrike" kern="1200" cap="none" spc="0" normalizeH="0" baseline="0" noProof="0" dirty="0" smtClean="0">
                <a:ln>
                  <a:noFill/>
                </a:ln>
                <a:solidFill>
                  <a:prstClr val="black"/>
                </a:solidFill>
                <a:effectLst/>
                <a:uLnTx/>
                <a:uFillTx/>
                <a:latin typeface="Century Gothic" panose="020F0302020204030204"/>
                <a:ea typeface="Century Gothic"/>
                <a:cs typeface="Century Gothic"/>
                <a:sym typeface="Century Gothic"/>
              </a:rPr>
              <a:t>Corey </a:t>
            </a:r>
            <a:r>
              <a:rPr kumimoji="0" lang="en-US" sz="1600" b="1"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Froese </a:t>
            </a:r>
            <a:r>
              <a:rPr kumimoji="0" lang="en-US" sz="1600" b="0" i="0" u="none" strike="noStrike" kern="1200" cap="none" spc="0" normalizeH="0" baseline="0" noProof="0" dirty="0">
                <a:ln>
                  <a:noFill/>
                </a:ln>
                <a:solidFill>
                  <a:prstClr val="black"/>
                </a:solidFill>
                <a:effectLst/>
                <a:uLnTx/>
                <a:uFillTx/>
                <a:latin typeface="Century Gothic" panose="020F0302020204030204"/>
                <a:ea typeface="Century Gothic"/>
                <a:cs typeface="Century Gothic"/>
                <a:sym typeface="Century Gothic"/>
              </a:rPr>
              <a:t>– BGC Engineering, Inc.</a:t>
            </a:r>
          </a:p>
        </p:txBody>
      </p:sp>
      <p:sp>
        <p:nvSpPr>
          <p:cNvPr id="10" name="Rectangle 9"/>
          <p:cNvSpPr/>
          <p:nvPr/>
        </p:nvSpPr>
        <p:spPr>
          <a:xfrm>
            <a:off x="4882660" y="5117938"/>
            <a:ext cx="276225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C000"/>
                </a:solidFill>
                <a:effectLst/>
                <a:uLnTx/>
                <a:uFillTx/>
                <a:latin typeface="Century Gothic" panose="020F0302020204030204"/>
                <a:ea typeface="+mn-ea"/>
                <a:cs typeface="+mn-cs"/>
                <a:sym typeface="Century Gothic"/>
              </a:rPr>
              <a:t>SPECIAL THANK YOU</a:t>
            </a:r>
            <a:endParaRPr kumimoji="0" lang="en-US" sz="2000" b="0" i="0" u="none" strike="noStrike" kern="1200" cap="none" spc="0" normalizeH="0" baseline="0" noProof="0" dirty="0">
              <a:ln>
                <a:noFill/>
              </a:ln>
              <a:solidFill>
                <a:srgbClr val="FFC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096462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4268"/>
              </a:buClr>
              <a:buSzPts val="3959"/>
              <a:buFont typeface="Century Gothic"/>
              <a:buNone/>
            </a:pPr>
            <a:r>
              <a:rPr lang="en-US" sz="3959"/>
              <a:t>Community Concerns</a:t>
            </a:r>
            <a:endParaRPr sz="3959"/>
          </a:p>
        </p:txBody>
      </p:sp>
      <p:sp>
        <p:nvSpPr>
          <p:cNvPr id="143" name="Google Shape;143;p3"/>
          <p:cNvSpPr txBox="1"/>
          <p:nvPr/>
        </p:nvSpPr>
        <p:spPr>
          <a:xfrm>
            <a:off x="1493573" y="1015738"/>
            <a:ext cx="4409388" cy="4826524"/>
          </a:xfrm>
          <a:prstGeom prst="rect">
            <a:avLst/>
          </a:prstGeom>
          <a:noFill/>
          <a:ln>
            <a:noFill/>
          </a:ln>
        </p:spPr>
        <p:txBody>
          <a:bodyPr spcFirstLastPara="1" wrap="square" lIns="91425" tIns="45700" rIns="91425" bIns="45700" anchor="t" anchorCtr="0">
            <a:normAutofit/>
          </a:bodyPr>
          <a:lstStyle/>
          <a:p>
            <a:pPr marL="342900" indent="-342900">
              <a:buClr>
                <a:srgbClr val="3F4268"/>
              </a:buClr>
              <a:buSzPts val="2800"/>
              <a:buFont typeface="Arimo"/>
              <a:buChar char=""/>
            </a:pPr>
            <a:endParaRPr lang="en-US" sz="2600" dirty="0" smtClean="0">
              <a:solidFill>
                <a:srgbClr val="3F3F3F"/>
              </a:solidFill>
              <a:latin typeface="Century Gothic"/>
              <a:ea typeface="Century Gothic"/>
              <a:cs typeface="Century Gothic"/>
              <a:sym typeface="Century Gothic"/>
            </a:endParaRPr>
          </a:p>
          <a:p>
            <a:pPr marL="457200" indent="-457200">
              <a:buClr>
                <a:srgbClr val="3F4268"/>
              </a:buClr>
              <a:buSzPts val="2800"/>
              <a:buFont typeface="Webdings" panose="05030102010509060703" pitchFamily="18" charset="2"/>
              <a:buChar char=""/>
            </a:pPr>
            <a:r>
              <a:rPr lang="en-US" sz="2600" dirty="0" smtClean="0">
                <a:solidFill>
                  <a:srgbClr val="3F3F3F"/>
                </a:solidFill>
                <a:latin typeface="Century Gothic"/>
                <a:ea typeface="Century Gothic"/>
                <a:cs typeface="Century Gothic"/>
                <a:sym typeface="Century Gothic"/>
              </a:rPr>
              <a:t>Loss of life and property</a:t>
            </a:r>
          </a:p>
          <a:p>
            <a:pPr>
              <a:buClr>
                <a:srgbClr val="3F4268"/>
              </a:buClr>
              <a:buSzPts val="2800"/>
            </a:pPr>
            <a:endParaRPr lang="en-US" sz="2600" dirty="0" smtClean="0">
              <a:solidFill>
                <a:srgbClr val="3F3F3F"/>
              </a:solidFill>
              <a:latin typeface="Century Gothic"/>
              <a:ea typeface="Century Gothic"/>
              <a:cs typeface="Century Gothic"/>
              <a:sym typeface="Century Gothic"/>
            </a:endParaRPr>
          </a:p>
          <a:p>
            <a:pPr marL="457200" indent="-457200">
              <a:buClr>
                <a:srgbClr val="3F4268"/>
              </a:buClr>
              <a:buSzPts val="2800"/>
              <a:buFont typeface="Webdings" panose="05030102010509060703" pitchFamily="18" charset="2"/>
              <a:buChar char=""/>
            </a:pPr>
            <a:r>
              <a:rPr lang="en-US" sz="2600" dirty="0" smtClean="0">
                <a:solidFill>
                  <a:srgbClr val="3F3F3F"/>
                </a:solidFill>
                <a:latin typeface="Century Gothic"/>
                <a:ea typeface="Century Gothic"/>
                <a:cs typeface="Century Gothic"/>
                <a:sym typeface="Century Gothic"/>
              </a:rPr>
              <a:t>Wet </a:t>
            </a:r>
            <a:r>
              <a:rPr lang="en-US" sz="2600" dirty="0">
                <a:solidFill>
                  <a:srgbClr val="3F3F3F"/>
                </a:solidFill>
                <a:latin typeface="Century Gothic"/>
                <a:ea typeface="Century Gothic"/>
                <a:cs typeface="Century Gothic"/>
                <a:sym typeface="Century Gothic"/>
              </a:rPr>
              <a:t>climate and </a:t>
            </a:r>
            <a:r>
              <a:rPr lang="en-US" sz="2600" dirty="0" smtClean="0">
                <a:solidFill>
                  <a:srgbClr val="3F3F3F"/>
                </a:solidFill>
                <a:latin typeface="Century Gothic"/>
                <a:ea typeface="Century Gothic"/>
                <a:cs typeface="Century Gothic"/>
                <a:sym typeface="Century Gothic"/>
              </a:rPr>
              <a:t>geology</a:t>
            </a:r>
          </a:p>
          <a:p>
            <a:pPr>
              <a:buClr>
                <a:srgbClr val="3F4268"/>
              </a:buClr>
              <a:buSzPts val="2800"/>
            </a:pPr>
            <a:endParaRPr lang="en-US" sz="2600" dirty="0" smtClean="0">
              <a:solidFill>
                <a:srgbClr val="3F3F3F"/>
              </a:solidFill>
              <a:latin typeface="Century Gothic"/>
              <a:ea typeface="Century Gothic"/>
              <a:cs typeface="Century Gothic"/>
              <a:sym typeface="Century Gothic"/>
            </a:endParaRPr>
          </a:p>
          <a:p>
            <a:pPr marL="457200" indent="-457200">
              <a:buClr>
                <a:srgbClr val="3F4268"/>
              </a:buClr>
              <a:buSzPts val="2800"/>
              <a:buFont typeface="Webdings" panose="05030102010509060703" pitchFamily="18" charset="2"/>
              <a:buChar char=""/>
            </a:pPr>
            <a:r>
              <a:rPr lang="en-US" sz="2600" dirty="0" smtClean="0">
                <a:solidFill>
                  <a:srgbClr val="3F3F3F"/>
                </a:solidFill>
                <a:latin typeface="Century Gothic"/>
                <a:ea typeface="Century Gothic"/>
                <a:cs typeface="Century Gothic"/>
                <a:sym typeface="Century Gothic"/>
              </a:rPr>
              <a:t>Tropical storms</a:t>
            </a:r>
          </a:p>
          <a:p>
            <a:pPr>
              <a:buClr>
                <a:srgbClr val="3F4268"/>
              </a:buClr>
              <a:buSzPts val="2800"/>
            </a:pPr>
            <a:endParaRPr lang="en-US" sz="2600" b="1" dirty="0">
              <a:ea typeface="Century Gothic"/>
            </a:endParaRPr>
          </a:p>
          <a:p>
            <a:pPr marL="457200" indent="-457200">
              <a:buClr>
                <a:srgbClr val="3F4268"/>
              </a:buClr>
              <a:buSzPts val="2800"/>
              <a:buFont typeface="Webdings" panose="05030102010509060703" pitchFamily="18" charset="2"/>
              <a:buChar char=""/>
            </a:pPr>
            <a:r>
              <a:rPr lang="en-US" sz="2600" dirty="0" smtClean="0">
                <a:solidFill>
                  <a:srgbClr val="3F3F3F"/>
                </a:solidFill>
                <a:latin typeface="Century Gothic"/>
                <a:ea typeface="Century Gothic"/>
                <a:cs typeface="Century Gothic"/>
                <a:sym typeface="Century Gothic"/>
              </a:rPr>
              <a:t>Inconsistent </a:t>
            </a:r>
            <a:r>
              <a:rPr lang="en-US" sz="2600" dirty="0">
                <a:solidFill>
                  <a:srgbClr val="3F3F3F"/>
                </a:solidFill>
                <a:latin typeface="Century Gothic"/>
                <a:ea typeface="Century Gothic"/>
                <a:cs typeface="Century Gothic"/>
                <a:sym typeface="Century Gothic"/>
              </a:rPr>
              <a:t>landslide monitoring</a:t>
            </a:r>
            <a:endParaRPr sz="2600" dirty="0">
              <a:solidFill>
                <a:srgbClr val="3F3F3F"/>
              </a:solidFill>
              <a:latin typeface="Century Gothic"/>
              <a:ea typeface="Century Gothic"/>
              <a:cs typeface="Century Gothic"/>
              <a:sym typeface="Century Gothic"/>
            </a:endParaRPr>
          </a:p>
        </p:txBody>
      </p:sp>
      <p:sp>
        <p:nvSpPr>
          <p:cNvPr id="9" name="Hexagon 8"/>
          <p:cNvSpPr/>
          <p:nvPr/>
        </p:nvSpPr>
        <p:spPr>
          <a:xfrm>
            <a:off x="8541617" y="3017928"/>
            <a:ext cx="2880882" cy="2146423"/>
          </a:xfrm>
          <a:prstGeom prst="hexagon">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p:cNvSpPr/>
          <p:nvPr/>
        </p:nvSpPr>
        <p:spPr>
          <a:xfrm>
            <a:off x="6052366" y="1885231"/>
            <a:ext cx="2908001" cy="2166628"/>
          </a:xfrm>
          <a:prstGeom prst="hexagon">
            <a:avLst/>
          </a:prstGeom>
          <a:blipFill dpi="0" rotWithShape="1">
            <a:blip r:embed="rId4" cstate="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p:cNvSpPr/>
          <p:nvPr/>
        </p:nvSpPr>
        <p:spPr>
          <a:xfrm>
            <a:off x="6122299" y="4158620"/>
            <a:ext cx="2876168" cy="2142911"/>
          </a:xfrm>
          <a:prstGeom prst="hexagon">
            <a:avLst/>
          </a:prstGeom>
          <a:blipFill dpi="0" rotWithShape="1">
            <a:blip r:embed="rId5" cstate="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100274" y="6591300"/>
            <a:ext cx="4089581" cy="276999"/>
          </a:xfrm>
          <a:prstGeom prst="rect">
            <a:avLst/>
          </a:prstGeom>
        </p:spPr>
        <p:txBody>
          <a:bodyPr wrap="none">
            <a:spAutoFit/>
          </a:bodyPr>
          <a:lstStyle/>
          <a:p>
            <a:pPr algn="ctr"/>
            <a:r>
              <a:rPr lang="es-DO" sz="1200" dirty="0" err="1">
                <a:solidFill>
                  <a:schemeClr val="bg1"/>
                </a:solidFill>
                <a:latin typeface="Century Gothic" panose="020B0502020202020204" pitchFamily="34" charset="0"/>
              </a:rPr>
              <a:t>Images</a:t>
            </a:r>
            <a:r>
              <a:rPr lang="es-DO" sz="1200" dirty="0">
                <a:solidFill>
                  <a:schemeClr val="bg1"/>
                </a:solidFill>
                <a:latin typeface="Century Gothic" panose="020B0502020202020204" pitchFamily="34" charset="0"/>
              </a:rPr>
              <a:t>: </a:t>
            </a:r>
            <a:r>
              <a:rPr lang="es-DO" sz="1200" dirty="0" err="1" smtClean="0">
                <a:solidFill>
                  <a:schemeClr val="bg1"/>
                </a:solidFill>
                <a:latin typeface="Century Gothic" panose="020B0502020202020204" pitchFamily="34" charset="0"/>
              </a:rPr>
              <a:t>Rawpixel</a:t>
            </a:r>
            <a:r>
              <a:rPr lang="es-DO" sz="1200" dirty="0" smtClean="0">
                <a:solidFill>
                  <a:schemeClr val="bg1"/>
                </a:solidFill>
                <a:latin typeface="Century Gothic" panose="020B0502020202020204" pitchFamily="34" charset="0"/>
              </a:rPr>
              <a:t>, </a:t>
            </a:r>
            <a:r>
              <a:rPr lang="es-DO" sz="1200" dirty="0" err="1" smtClean="0">
                <a:solidFill>
                  <a:schemeClr val="bg1"/>
                </a:solidFill>
                <a:latin typeface="Century Gothic" panose="020B0502020202020204" pitchFamily="34" charset="0"/>
              </a:rPr>
              <a:t>Wikimedia</a:t>
            </a:r>
            <a:r>
              <a:rPr lang="es-DO" sz="1200" dirty="0" smtClean="0">
                <a:solidFill>
                  <a:schemeClr val="bg1"/>
                </a:solidFill>
                <a:latin typeface="Century Gothic" panose="020B0502020202020204" pitchFamily="34" charset="0"/>
              </a:rPr>
              <a:t>, </a:t>
            </a:r>
            <a:r>
              <a:rPr lang="es-DO" sz="1200" dirty="0" err="1" smtClean="0">
                <a:solidFill>
                  <a:schemeClr val="bg1"/>
                </a:solidFill>
                <a:latin typeface="Century Gothic" panose="020B0502020202020204" pitchFamily="34" charset="0"/>
              </a:rPr>
              <a:t>Goodfreephotos</a:t>
            </a:r>
            <a:r>
              <a:rPr lang="es-DO" sz="1200" dirty="0" smtClean="0">
                <a:solidFill>
                  <a:schemeClr val="bg1"/>
                </a:solidFill>
                <a:latin typeface="Century Gothic" panose="020B0502020202020204" pitchFamily="34" charset="0"/>
              </a:rPr>
              <a:t>, SGN</a:t>
            </a:r>
            <a:endParaRPr lang="es-DO" sz="1200" dirty="0">
              <a:solidFill>
                <a:schemeClr val="bg1"/>
              </a:solidFill>
              <a:latin typeface="Century Gothic" panose="020B0502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23890" y="788763"/>
            <a:ext cx="2876168" cy="2157126"/>
          </a:xfrm>
          <a:prstGeom prst="hexagon">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sz="4000" dirty="0" smtClean="0"/>
              <a:t>PARTNERS</a:t>
            </a:r>
            <a:endParaRPr lang="en-US" sz="3600" dirty="0"/>
          </a:p>
        </p:txBody>
      </p:sp>
      <p:pic>
        <p:nvPicPr>
          <p:cNvPr id="6" name="Content Placeholder 5"/>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4913707" y="2520647"/>
            <a:ext cx="3954167" cy="2636112"/>
          </a:xfrm>
          <a:prstGeom prst="hexagon">
            <a:avLst/>
          </a:prstGeom>
          <a:ln>
            <a:noFill/>
          </a:ln>
          <a:effectLst>
            <a:outerShdw blurRad="50800" dist="38100" dir="2700000" algn="tl" rotWithShape="0">
              <a:prstClr val="black">
                <a:alpha val="40000"/>
              </a:prstClr>
            </a:outerShdw>
          </a:effectLst>
        </p:spPr>
      </p:pic>
      <p:sp>
        <p:nvSpPr>
          <p:cNvPr id="25" name="Content Placeholder 4"/>
          <p:cNvSpPr>
            <a:spLocks noGrp="1"/>
          </p:cNvSpPr>
          <p:nvPr>
            <p:ph sz="quarter" idx="4294967295"/>
          </p:nvPr>
        </p:nvSpPr>
        <p:spPr>
          <a:xfrm>
            <a:off x="9944100" y="6477000"/>
            <a:ext cx="2247900" cy="273859"/>
          </a:xfrm>
        </p:spPr>
        <p:txBody>
          <a:bodyPr>
            <a:noAutofit/>
          </a:bodyPr>
          <a:lstStyle/>
          <a:p>
            <a:pPr marL="0" indent="0" algn="ctr">
              <a:buNone/>
            </a:pPr>
            <a:r>
              <a:rPr lang="es-DO" sz="1200" dirty="0" err="1" smtClean="0">
                <a:solidFill>
                  <a:schemeClr val="bg1"/>
                </a:solidFill>
              </a:rPr>
              <a:t>Images</a:t>
            </a:r>
            <a:r>
              <a:rPr lang="es-DO" sz="1200" dirty="0" smtClean="0">
                <a:solidFill>
                  <a:schemeClr val="bg1"/>
                </a:solidFill>
              </a:rPr>
              <a:t>: </a:t>
            </a:r>
            <a:r>
              <a:rPr lang="es-DO" sz="1200" dirty="0" err="1" smtClean="0">
                <a:solidFill>
                  <a:schemeClr val="bg1"/>
                </a:solidFill>
              </a:rPr>
              <a:t>Flaticon</a:t>
            </a:r>
            <a:r>
              <a:rPr lang="es-DO" sz="1200" dirty="0" smtClean="0">
                <a:solidFill>
                  <a:schemeClr val="bg1"/>
                </a:solidFill>
              </a:rPr>
              <a:t>, </a:t>
            </a:r>
            <a:r>
              <a:rPr lang="es-DO" sz="1200" dirty="0" err="1" smtClean="0">
                <a:solidFill>
                  <a:schemeClr val="bg1"/>
                </a:solidFill>
              </a:rPr>
              <a:t>Shareicon</a:t>
            </a:r>
            <a:endParaRPr lang="es-DO" sz="1200" dirty="0">
              <a:solidFill>
                <a:schemeClr val="bg1"/>
              </a:solidFill>
            </a:endParaRPr>
          </a:p>
        </p:txBody>
      </p:sp>
      <p:sp>
        <p:nvSpPr>
          <p:cNvPr id="2" name="Hexagon 1"/>
          <p:cNvSpPr/>
          <p:nvPr/>
        </p:nvSpPr>
        <p:spPr>
          <a:xfrm>
            <a:off x="1638801" y="1181151"/>
            <a:ext cx="3777250" cy="2521807"/>
          </a:xfrm>
          <a:prstGeom prst="hexagon">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8" name="Hexagon 7"/>
          <p:cNvSpPr/>
          <p:nvPr/>
        </p:nvSpPr>
        <p:spPr>
          <a:xfrm>
            <a:off x="1638801" y="3943992"/>
            <a:ext cx="3777250" cy="2533008"/>
          </a:xfrm>
          <a:prstGeom prst="hexagon">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2050" name="Picture 2" descr="Landslide danger triangular traffic signal Fre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2506" y="1420588"/>
            <a:ext cx="954738" cy="9547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6491" y="4148627"/>
            <a:ext cx="1061869" cy="1061869"/>
          </a:xfrm>
          <a:prstGeom prst="rect">
            <a:avLst/>
          </a:prstGeom>
          <a:noFill/>
          <a:extLst>
            <a:ext uri="{909E8E84-426E-40DD-AFC4-6F175D3DCCD1}">
              <a14:hiddenFill xmlns:a14="http://schemas.microsoft.com/office/drawing/2010/main">
                <a:solidFill>
                  <a:srgbClr val="FFFFFF"/>
                </a:solidFill>
              </a14:hiddenFill>
            </a:ext>
          </a:extLst>
        </p:spPr>
      </p:pic>
      <p:sp>
        <p:nvSpPr>
          <p:cNvPr id="22" name="Hexagon 21"/>
          <p:cNvSpPr/>
          <p:nvPr/>
        </p:nvSpPr>
        <p:spPr>
          <a:xfrm>
            <a:off x="8177317" y="1310110"/>
            <a:ext cx="2067042" cy="1384554"/>
          </a:xfrm>
          <a:prstGeom prst="hexagon">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3" name="Hexagon 22"/>
          <p:cNvSpPr/>
          <p:nvPr/>
        </p:nvSpPr>
        <p:spPr>
          <a:xfrm>
            <a:off x="9011323" y="3148515"/>
            <a:ext cx="2067042" cy="1384554"/>
          </a:xfrm>
          <a:prstGeom prst="hexagon">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6" name="Hexagon 25"/>
          <p:cNvSpPr/>
          <p:nvPr/>
        </p:nvSpPr>
        <p:spPr>
          <a:xfrm>
            <a:off x="8212857" y="4912778"/>
            <a:ext cx="2067042" cy="1384554"/>
          </a:xfrm>
          <a:prstGeom prst="hexagon">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 name="Content Placeholder 4"/>
          <p:cNvSpPr>
            <a:spLocks noGrp="1"/>
          </p:cNvSpPr>
          <p:nvPr>
            <p:ph sz="quarter" idx="4294967295"/>
          </p:nvPr>
        </p:nvSpPr>
        <p:spPr>
          <a:xfrm>
            <a:off x="8285766" y="1444193"/>
            <a:ext cx="1866900" cy="1060450"/>
          </a:xfrm>
        </p:spPr>
        <p:txBody>
          <a:bodyPr>
            <a:noAutofit/>
          </a:bodyPr>
          <a:lstStyle/>
          <a:p>
            <a:pPr marL="0" indent="0" algn="ctr">
              <a:buNone/>
            </a:pPr>
            <a:r>
              <a:rPr lang="es-DO" sz="2000" b="1" dirty="0" err="1" smtClean="0"/>
              <a:t>Goddard</a:t>
            </a:r>
            <a:r>
              <a:rPr lang="es-DO" sz="2000" b="1" dirty="0" smtClean="0"/>
              <a:t> </a:t>
            </a:r>
            <a:r>
              <a:rPr lang="es-DO" sz="2000" b="1" dirty="0" err="1" smtClean="0"/>
              <a:t>Space</a:t>
            </a:r>
            <a:r>
              <a:rPr lang="es-DO" sz="2000" b="1" dirty="0" smtClean="0"/>
              <a:t> Flight Center</a:t>
            </a:r>
            <a:endParaRPr lang="es-DO" sz="2000" b="1" dirty="0"/>
          </a:p>
        </p:txBody>
      </p:sp>
      <p:sp>
        <p:nvSpPr>
          <p:cNvPr id="19" name="Content Placeholder 4"/>
          <p:cNvSpPr>
            <a:spLocks noGrp="1"/>
          </p:cNvSpPr>
          <p:nvPr>
            <p:ph sz="quarter" idx="4294967295"/>
          </p:nvPr>
        </p:nvSpPr>
        <p:spPr>
          <a:xfrm>
            <a:off x="9105106" y="3212667"/>
            <a:ext cx="1868487" cy="1384300"/>
          </a:xfrm>
        </p:spPr>
        <p:txBody>
          <a:bodyPr>
            <a:noAutofit/>
          </a:bodyPr>
          <a:lstStyle/>
          <a:p>
            <a:pPr marL="0" indent="0" algn="ctr">
              <a:buNone/>
            </a:pPr>
            <a:r>
              <a:rPr lang="es-DO" sz="2000" b="1" dirty="0" smtClean="0"/>
              <a:t>BGC </a:t>
            </a:r>
            <a:r>
              <a:rPr lang="es-DO" sz="2000" b="1" dirty="0" err="1" smtClean="0"/>
              <a:t>Engineering</a:t>
            </a:r>
            <a:r>
              <a:rPr lang="es-DO" sz="2000" b="1" dirty="0" smtClean="0"/>
              <a:t> Inc.</a:t>
            </a:r>
            <a:endParaRPr lang="es-DO" sz="2000" b="1" dirty="0"/>
          </a:p>
        </p:txBody>
      </p:sp>
      <p:sp>
        <p:nvSpPr>
          <p:cNvPr id="17" name="Content Placeholder 4"/>
          <p:cNvSpPr>
            <a:spLocks noGrp="1"/>
          </p:cNvSpPr>
          <p:nvPr>
            <p:ph sz="quarter" idx="4294967295"/>
          </p:nvPr>
        </p:nvSpPr>
        <p:spPr>
          <a:xfrm>
            <a:off x="8277388" y="5110103"/>
            <a:ext cx="1866900" cy="1027113"/>
          </a:xfrm>
        </p:spPr>
        <p:txBody>
          <a:bodyPr>
            <a:normAutofit lnSpcReduction="10000"/>
          </a:bodyPr>
          <a:lstStyle/>
          <a:p>
            <a:pPr marL="0" indent="0" algn="ctr">
              <a:buNone/>
            </a:pPr>
            <a:r>
              <a:rPr lang="es-DO" sz="2000" b="1" dirty="0" err="1" smtClean="0"/>
              <a:t>Langley</a:t>
            </a:r>
            <a:r>
              <a:rPr lang="es-DO" sz="2000" b="1" dirty="0" smtClean="0"/>
              <a:t> </a:t>
            </a:r>
            <a:r>
              <a:rPr lang="es-DO" sz="2000" b="1" dirty="0" err="1" smtClean="0"/>
              <a:t>Research</a:t>
            </a:r>
            <a:r>
              <a:rPr lang="es-DO" sz="2000" b="1" dirty="0" smtClean="0"/>
              <a:t> Center</a:t>
            </a:r>
            <a:endParaRPr lang="es-DO" sz="2000" dirty="0"/>
          </a:p>
        </p:txBody>
      </p:sp>
      <p:sp>
        <p:nvSpPr>
          <p:cNvPr id="3" name="Content Placeholder 2"/>
          <p:cNvSpPr>
            <a:spLocks noGrp="1"/>
          </p:cNvSpPr>
          <p:nvPr>
            <p:ph sz="quarter" idx="4294967295"/>
          </p:nvPr>
        </p:nvSpPr>
        <p:spPr>
          <a:xfrm>
            <a:off x="1913950" y="2520647"/>
            <a:ext cx="3371850" cy="1165225"/>
          </a:xfrm>
        </p:spPr>
        <p:txBody>
          <a:bodyPr>
            <a:normAutofit/>
          </a:bodyPr>
          <a:lstStyle/>
          <a:p>
            <a:pPr marL="0" indent="0" algn="ctr">
              <a:spcBef>
                <a:spcPts val="0"/>
              </a:spcBef>
              <a:buNone/>
            </a:pPr>
            <a:r>
              <a:rPr lang="es-DO" sz="2000" b="1" dirty="0" err="1" smtClean="0"/>
              <a:t>National</a:t>
            </a:r>
            <a:r>
              <a:rPr lang="es-DO" sz="2000" b="1" dirty="0" smtClean="0"/>
              <a:t> Geological </a:t>
            </a:r>
            <a:r>
              <a:rPr lang="es-DO" sz="2000" b="1" dirty="0" err="1" smtClean="0"/>
              <a:t>Service</a:t>
            </a:r>
            <a:endParaRPr lang="es-DO" sz="2000" b="1" dirty="0" smtClean="0"/>
          </a:p>
          <a:p>
            <a:pPr marL="0" indent="0" algn="ctr">
              <a:spcBef>
                <a:spcPts val="0"/>
              </a:spcBef>
              <a:buNone/>
            </a:pPr>
            <a:r>
              <a:rPr lang="es-DO" sz="2000" dirty="0" smtClean="0"/>
              <a:t>(SGN)</a:t>
            </a:r>
            <a:endParaRPr lang="es-DO" sz="2000" dirty="0"/>
          </a:p>
        </p:txBody>
      </p:sp>
      <p:sp>
        <p:nvSpPr>
          <p:cNvPr id="5" name="Content Placeholder 4"/>
          <p:cNvSpPr>
            <a:spLocks noGrp="1"/>
          </p:cNvSpPr>
          <p:nvPr>
            <p:ph sz="quarter" idx="4294967295"/>
          </p:nvPr>
        </p:nvSpPr>
        <p:spPr>
          <a:xfrm>
            <a:off x="2219325" y="5316781"/>
            <a:ext cx="2616200" cy="917575"/>
          </a:xfrm>
        </p:spPr>
        <p:txBody>
          <a:bodyPr>
            <a:normAutofit fontScale="92500" lnSpcReduction="10000"/>
          </a:bodyPr>
          <a:lstStyle/>
          <a:p>
            <a:pPr marL="0" indent="0" algn="ctr">
              <a:buNone/>
            </a:pPr>
            <a:r>
              <a:rPr lang="es-DO" sz="2000" b="1" dirty="0" err="1" smtClean="0"/>
              <a:t>National</a:t>
            </a:r>
            <a:r>
              <a:rPr lang="es-DO" sz="2000" b="1" dirty="0" smtClean="0"/>
              <a:t> Office of </a:t>
            </a:r>
            <a:r>
              <a:rPr lang="es-DO" sz="2000" b="1" dirty="0" err="1" smtClean="0"/>
              <a:t>Meteorology</a:t>
            </a:r>
            <a:r>
              <a:rPr lang="es-DO" sz="2000" b="1" dirty="0" smtClean="0"/>
              <a:t> </a:t>
            </a:r>
            <a:r>
              <a:rPr lang="es-DO" sz="2000" dirty="0" smtClean="0"/>
              <a:t>(ONAMET)</a:t>
            </a:r>
            <a:endParaRPr lang="es-DO" sz="2000" dirty="0"/>
          </a:p>
        </p:txBody>
      </p:sp>
    </p:spTree>
    <p:extLst>
      <p:ext uri="{BB962C8B-B14F-4D97-AF65-F5344CB8AC3E}">
        <p14:creationId xmlns:p14="http://schemas.microsoft.com/office/powerpoint/2010/main" val="234632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2"/>
                                        </p:tgtEl>
                                        <p:attrNameLst>
                                          <p:attrName>fillcolor</p:attrName>
                                        </p:attrNameLst>
                                      </p:cBhvr>
                                      <p:to>
                                        <a:srgbClr val="FFC000"/>
                                      </p:to>
                                    </p:animClr>
                                    <p:set>
                                      <p:cBhvr>
                                        <p:cTn id="7" dur="1000" fill="hold"/>
                                        <p:tgtEl>
                                          <p:spTgt spid="2"/>
                                        </p:tgtEl>
                                        <p:attrNameLst>
                                          <p:attrName>fill.type</p:attrName>
                                        </p:attrNameLst>
                                      </p:cBhvr>
                                      <p:to>
                                        <p:strVal val="solid"/>
                                      </p:to>
                                    </p:set>
                                    <p:set>
                                      <p:cBhvr>
                                        <p:cTn id="8" dur="1000" fill="hold"/>
                                        <p:tgtEl>
                                          <p:spTgt spid="2"/>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1000" fill="hold"/>
                                        <p:tgtEl>
                                          <p:spTgt spid="8"/>
                                        </p:tgtEl>
                                        <p:attrNameLst>
                                          <p:attrName>fillcolor</p:attrName>
                                        </p:attrNameLst>
                                      </p:cBhvr>
                                      <p:to>
                                        <a:srgbClr val="FFC000"/>
                                      </p:to>
                                    </p:animClr>
                                    <p:set>
                                      <p:cBhvr>
                                        <p:cTn id="11" dur="1000" fill="hold"/>
                                        <p:tgtEl>
                                          <p:spTgt spid="8"/>
                                        </p:tgtEl>
                                        <p:attrNameLst>
                                          <p:attrName>fill.type</p:attrName>
                                        </p:attrNameLst>
                                      </p:cBhvr>
                                      <p:to>
                                        <p:strVal val="solid"/>
                                      </p:to>
                                    </p:set>
                                    <p:set>
                                      <p:cBhvr>
                                        <p:cTn id="12" dur="1000" fill="hold"/>
                                        <p:tgtEl>
                                          <p:spTgt spid="8"/>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1000" fill="hold"/>
                                        <p:tgtEl>
                                          <p:spTgt spid="22"/>
                                        </p:tgtEl>
                                        <p:attrNameLst>
                                          <p:attrName>fillcolor</p:attrName>
                                        </p:attrNameLst>
                                      </p:cBhvr>
                                      <p:to>
                                        <a:srgbClr val="FFC000"/>
                                      </p:to>
                                    </p:animClr>
                                    <p:set>
                                      <p:cBhvr>
                                        <p:cTn id="17" dur="1000" fill="hold"/>
                                        <p:tgtEl>
                                          <p:spTgt spid="22"/>
                                        </p:tgtEl>
                                        <p:attrNameLst>
                                          <p:attrName>fill.type</p:attrName>
                                        </p:attrNameLst>
                                      </p:cBhvr>
                                      <p:to>
                                        <p:strVal val="solid"/>
                                      </p:to>
                                    </p:set>
                                    <p:set>
                                      <p:cBhvr>
                                        <p:cTn id="18" dur="1000" fill="hold"/>
                                        <p:tgtEl>
                                          <p:spTgt spid="22"/>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1000" fill="hold"/>
                                        <p:tgtEl>
                                          <p:spTgt spid="23"/>
                                        </p:tgtEl>
                                        <p:attrNameLst>
                                          <p:attrName>fillcolor</p:attrName>
                                        </p:attrNameLst>
                                      </p:cBhvr>
                                      <p:to>
                                        <a:srgbClr val="FFC000"/>
                                      </p:to>
                                    </p:animClr>
                                    <p:set>
                                      <p:cBhvr>
                                        <p:cTn id="23" dur="1000" fill="hold"/>
                                        <p:tgtEl>
                                          <p:spTgt spid="23"/>
                                        </p:tgtEl>
                                        <p:attrNameLst>
                                          <p:attrName>fill.type</p:attrName>
                                        </p:attrNameLst>
                                      </p:cBhvr>
                                      <p:to>
                                        <p:strVal val="solid"/>
                                      </p:to>
                                    </p:set>
                                    <p:set>
                                      <p:cBhvr>
                                        <p:cTn id="24" dur="1000" fill="hold"/>
                                        <p:tgtEl>
                                          <p:spTgt spid="23"/>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1000" fill="hold"/>
                                        <p:tgtEl>
                                          <p:spTgt spid="26"/>
                                        </p:tgtEl>
                                        <p:attrNameLst>
                                          <p:attrName>fillcolor</p:attrName>
                                        </p:attrNameLst>
                                      </p:cBhvr>
                                      <p:to>
                                        <a:srgbClr val="FFC000"/>
                                      </p:to>
                                    </p:animClr>
                                    <p:set>
                                      <p:cBhvr>
                                        <p:cTn id="29" dur="1000" fill="hold"/>
                                        <p:tgtEl>
                                          <p:spTgt spid="26"/>
                                        </p:tgtEl>
                                        <p:attrNameLst>
                                          <p:attrName>fill.type</p:attrName>
                                        </p:attrNameLst>
                                      </p:cBhvr>
                                      <p:to>
                                        <p:strVal val="solid"/>
                                      </p:to>
                                    </p:set>
                                    <p:set>
                                      <p:cBhvr>
                                        <p:cTn id="30" dur="1000" fill="hold"/>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921" t="23259" r="15210" b="10371"/>
          <a:stretch/>
        </p:blipFill>
        <p:spPr>
          <a:xfrm>
            <a:off x="1219712" y="1520492"/>
            <a:ext cx="6905482" cy="4730360"/>
          </a:xfrm>
          <a:prstGeom prst="rect">
            <a:avLst/>
          </a:prstGeom>
        </p:spPr>
      </p:pic>
      <p:sp>
        <p:nvSpPr>
          <p:cNvPr id="14" name="Text Placeholder 13"/>
          <p:cNvSpPr>
            <a:spLocks noGrp="1"/>
          </p:cNvSpPr>
          <p:nvPr>
            <p:ph type="body" idx="2"/>
          </p:nvPr>
        </p:nvSpPr>
        <p:spPr>
          <a:xfrm>
            <a:off x="8382000" y="1551628"/>
            <a:ext cx="3314700" cy="4668087"/>
          </a:xfrm>
        </p:spPr>
        <p:txBody>
          <a:bodyPr/>
          <a:lstStyle/>
          <a:p>
            <a:endParaRPr lang="en-US" dirty="0"/>
          </a:p>
        </p:txBody>
      </p:sp>
      <p:sp>
        <p:nvSpPr>
          <p:cNvPr id="168" name="Google Shape;168;p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4268"/>
              </a:buClr>
              <a:buSzPts val="3959"/>
              <a:buFont typeface="Century Gothic"/>
              <a:buNone/>
            </a:pPr>
            <a:r>
              <a:rPr lang="en-US" sz="3959"/>
              <a:t>Study Area</a:t>
            </a:r>
            <a:endParaRPr sz="3959"/>
          </a:p>
        </p:txBody>
      </p:sp>
      <p:pic>
        <p:nvPicPr>
          <p:cNvPr id="169" name="Google Shape;169;p5"/>
          <p:cNvPicPr preferRelativeResize="0"/>
          <p:nvPr/>
        </p:nvPicPr>
        <p:blipFill rotWithShape="1">
          <a:blip r:embed="rId4">
            <a:alphaModFix/>
          </a:blip>
          <a:srcRect l="3792" t="81544" r="91325" b="3886"/>
          <a:stretch/>
        </p:blipFill>
        <p:spPr>
          <a:xfrm>
            <a:off x="9635623" y="4099762"/>
            <a:ext cx="433297" cy="999000"/>
          </a:xfrm>
          <a:prstGeom prst="rect">
            <a:avLst/>
          </a:prstGeom>
          <a:noFill/>
          <a:ln>
            <a:noFill/>
          </a:ln>
        </p:spPr>
      </p:pic>
      <p:pic>
        <p:nvPicPr>
          <p:cNvPr id="170" name="Google Shape;170;p5"/>
          <p:cNvPicPr preferRelativeResize="0"/>
          <p:nvPr/>
        </p:nvPicPr>
        <p:blipFill rotWithShape="1">
          <a:blip r:embed="rId5">
            <a:alphaModFix/>
          </a:blip>
          <a:srcRect/>
          <a:stretch/>
        </p:blipFill>
        <p:spPr>
          <a:xfrm>
            <a:off x="7958415" y="762197"/>
            <a:ext cx="3787713" cy="2926856"/>
          </a:xfrm>
          <a:prstGeom prst="rect">
            <a:avLst/>
          </a:prstGeom>
          <a:noFill/>
          <a:ln>
            <a:noFill/>
          </a:ln>
        </p:spPr>
      </p:pic>
      <p:grpSp>
        <p:nvGrpSpPr>
          <p:cNvPr id="3" name="Group 2"/>
          <p:cNvGrpSpPr/>
          <p:nvPr/>
        </p:nvGrpSpPr>
        <p:grpSpPr>
          <a:xfrm>
            <a:off x="9039046" y="5477746"/>
            <a:ext cx="2388450" cy="602150"/>
            <a:chOff x="3113411" y="5320914"/>
            <a:chExt cx="2388450" cy="602150"/>
          </a:xfrm>
        </p:grpSpPr>
        <p:pic>
          <p:nvPicPr>
            <p:cNvPr id="173" name="Google Shape;173;p5"/>
            <p:cNvPicPr preferRelativeResize="0"/>
            <p:nvPr/>
          </p:nvPicPr>
          <p:blipFill>
            <a:blip r:embed="rId6">
              <a:alphaModFix/>
            </a:blip>
            <a:stretch>
              <a:fillRect/>
            </a:stretch>
          </p:blipFill>
          <p:spPr>
            <a:xfrm>
              <a:off x="3182786" y="5563633"/>
              <a:ext cx="1587488" cy="359431"/>
            </a:xfrm>
            <a:prstGeom prst="rect">
              <a:avLst/>
            </a:prstGeom>
            <a:noFill/>
            <a:ln>
              <a:noFill/>
            </a:ln>
          </p:spPr>
        </p:pic>
        <p:sp>
          <p:nvSpPr>
            <p:cNvPr id="174" name="Google Shape;174;p5"/>
            <p:cNvSpPr txBox="1"/>
            <p:nvPr/>
          </p:nvSpPr>
          <p:spPr>
            <a:xfrm>
              <a:off x="4461161" y="5331414"/>
              <a:ext cx="1040700" cy="29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100 km</a:t>
              </a:r>
              <a:endParaRPr dirty="0">
                <a:latin typeface="Century Gothic"/>
                <a:ea typeface="Century Gothic"/>
                <a:cs typeface="Century Gothic"/>
                <a:sym typeface="Century Gothic"/>
              </a:endParaRPr>
            </a:p>
          </p:txBody>
        </p:sp>
        <p:sp>
          <p:nvSpPr>
            <p:cNvPr id="175" name="Google Shape;175;p5"/>
            <p:cNvSpPr txBox="1"/>
            <p:nvPr/>
          </p:nvSpPr>
          <p:spPr>
            <a:xfrm>
              <a:off x="3797799" y="5320914"/>
              <a:ext cx="1040700" cy="29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50</a:t>
              </a:r>
              <a:endParaRPr>
                <a:latin typeface="Century Gothic"/>
                <a:ea typeface="Century Gothic"/>
                <a:cs typeface="Century Gothic"/>
                <a:sym typeface="Century Gothic"/>
              </a:endParaRPr>
            </a:p>
          </p:txBody>
        </p:sp>
        <p:sp>
          <p:nvSpPr>
            <p:cNvPr id="176" name="Google Shape;176;p5"/>
            <p:cNvSpPr txBox="1"/>
            <p:nvPr/>
          </p:nvSpPr>
          <p:spPr>
            <a:xfrm>
              <a:off x="3113411" y="5331414"/>
              <a:ext cx="1040700" cy="29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0</a:t>
              </a:r>
              <a:endParaRPr>
                <a:latin typeface="Century Gothic"/>
                <a:ea typeface="Century Gothic"/>
                <a:cs typeface="Century Gothic"/>
                <a:sym typeface="Century Gothic"/>
              </a:endParaRPr>
            </a:p>
          </p:txBody>
        </p:sp>
      </p:grpSp>
      <p:grpSp>
        <p:nvGrpSpPr>
          <p:cNvPr id="2" name="Group 1"/>
          <p:cNvGrpSpPr/>
          <p:nvPr/>
        </p:nvGrpSpPr>
        <p:grpSpPr>
          <a:xfrm>
            <a:off x="3886201" y="5304109"/>
            <a:ext cx="3347806" cy="898680"/>
            <a:chOff x="8766964" y="4562450"/>
            <a:chExt cx="3399441" cy="1078256"/>
          </a:xfrm>
        </p:grpSpPr>
        <p:pic>
          <p:nvPicPr>
            <p:cNvPr id="177" name="Google Shape;177;p5"/>
            <p:cNvPicPr preferRelativeResize="0"/>
            <p:nvPr/>
          </p:nvPicPr>
          <p:blipFill>
            <a:blip r:embed="rId7">
              <a:alphaModFix/>
            </a:blip>
            <a:stretch>
              <a:fillRect/>
            </a:stretch>
          </p:blipFill>
          <p:spPr>
            <a:xfrm>
              <a:off x="8766976" y="5025650"/>
              <a:ext cx="2785889" cy="359425"/>
            </a:xfrm>
            <a:prstGeom prst="rect">
              <a:avLst/>
            </a:prstGeom>
            <a:noFill/>
            <a:ln>
              <a:noFill/>
            </a:ln>
          </p:spPr>
        </p:pic>
        <p:sp>
          <p:nvSpPr>
            <p:cNvPr id="178" name="Google Shape;178;p5"/>
            <p:cNvSpPr txBox="1"/>
            <p:nvPr/>
          </p:nvSpPr>
          <p:spPr>
            <a:xfrm>
              <a:off x="8766964" y="4562450"/>
              <a:ext cx="1855500" cy="463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3F3F3F"/>
                </a:buClr>
                <a:buSzPts val="1800"/>
                <a:buFont typeface="Century Gothic"/>
                <a:buNone/>
              </a:pPr>
              <a:r>
                <a:rPr lang="en-US" sz="1600" b="1" dirty="0">
                  <a:solidFill>
                    <a:srgbClr val="3F3F3F"/>
                  </a:solidFill>
                  <a:latin typeface="Century Gothic"/>
                  <a:ea typeface="Century Gothic"/>
                  <a:cs typeface="Century Gothic"/>
                  <a:sym typeface="Century Gothic"/>
                </a:rPr>
                <a:t>Elevation (m)</a:t>
              </a:r>
              <a:endParaRPr sz="1600" b="1" dirty="0">
                <a:solidFill>
                  <a:srgbClr val="3F3F3F"/>
                </a:solidFill>
                <a:latin typeface="Century Gothic"/>
                <a:ea typeface="Century Gothic"/>
                <a:cs typeface="Century Gothic"/>
                <a:sym typeface="Century Gothic"/>
              </a:endParaRPr>
            </a:p>
          </p:txBody>
        </p:sp>
        <p:sp>
          <p:nvSpPr>
            <p:cNvPr id="179" name="Google Shape;179;p5"/>
            <p:cNvSpPr txBox="1"/>
            <p:nvPr/>
          </p:nvSpPr>
          <p:spPr>
            <a:xfrm>
              <a:off x="8766964" y="5332900"/>
              <a:ext cx="1040700" cy="29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0</a:t>
              </a:r>
              <a:endParaRPr>
                <a:latin typeface="Century Gothic"/>
                <a:ea typeface="Century Gothic"/>
                <a:cs typeface="Century Gothic"/>
                <a:sym typeface="Century Gothic"/>
              </a:endParaRPr>
            </a:p>
          </p:txBody>
        </p:sp>
        <p:sp>
          <p:nvSpPr>
            <p:cNvPr id="180" name="Google Shape;180;p5"/>
            <p:cNvSpPr txBox="1"/>
            <p:nvPr/>
          </p:nvSpPr>
          <p:spPr>
            <a:xfrm>
              <a:off x="9619181" y="5326534"/>
              <a:ext cx="1040700" cy="29489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Century Gothic"/>
                  <a:ea typeface="Century Gothic"/>
                  <a:cs typeface="Century Gothic"/>
                  <a:sym typeface="Century Gothic"/>
                </a:rPr>
                <a:t>1500</a:t>
              </a:r>
              <a:endParaRPr dirty="0">
                <a:latin typeface="Century Gothic"/>
                <a:ea typeface="Century Gothic"/>
                <a:cs typeface="Century Gothic"/>
                <a:sym typeface="Century Gothic"/>
              </a:endParaRPr>
            </a:p>
          </p:txBody>
        </p:sp>
        <p:sp>
          <p:nvSpPr>
            <p:cNvPr id="181" name="Google Shape;181;p5"/>
            <p:cNvSpPr txBox="1"/>
            <p:nvPr/>
          </p:nvSpPr>
          <p:spPr>
            <a:xfrm>
              <a:off x="11125705" y="5345806"/>
              <a:ext cx="1040700" cy="29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3000</a:t>
              </a:r>
              <a:endParaRPr dirty="0">
                <a:latin typeface="Century Gothic"/>
                <a:ea typeface="Century Gothic"/>
                <a:cs typeface="Century Gothic"/>
                <a:sym typeface="Century Gothic"/>
              </a:endParaRPr>
            </a:p>
          </p:txBody>
        </p:sp>
      </p:grpSp>
      <p:sp>
        <p:nvSpPr>
          <p:cNvPr id="5" name="TextBox 4"/>
          <p:cNvSpPr txBox="1"/>
          <p:nvPr/>
        </p:nvSpPr>
        <p:spPr>
          <a:xfrm>
            <a:off x="10943816" y="6581001"/>
            <a:ext cx="1199781" cy="276999"/>
          </a:xfrm>
          <a:prstGeom prst="rect">
            <a:avLst/>
          </a:prstGeom>
          <a:noFill/>
        </p:spPr>
        <p:txBody>
          <a:bodyPr wrap="square" rtlCol="0">
            <a:spAutoFit/>
          </a:bodyPr>
          <a:lstStyle/>
          <a:p>
            <a:r>
              <a:rPr lang="en-US" sz="1200" dirty="0" err="1" smtClean="0">
                <a:solidFill>
                  <a:schemeClr val="bg1"/>
                </a:solidFill>
                <a:latin typeface="Century Gothic" panose="020B0502020202020204" pitchFamily="34" charset="0"/>
              </a:rPr>
              <a:t>Basemap</a:t>
            </a:r>
            <a:r>
              <a:rPr lang="en-US" sz="1200" dirty="0" smtClean="0">
                <a:solidFill>
                  <a:schemeClr val="bg1"/>
                </a:solidFill>
                <a:latin typeface="Century Gothic" panose="020B0502020202020204" pitchFamily="34" charset="0"/>
              </a:rPr>
              <a:t>: </a:t>
            </a:r>
            <a:r>
              <a:rPr lang="en-US" sz="1200" dirty="0" err="1" smtClean="0">
                <a:solidFill>
                  <a:schemeClr val="bg1"/>
                </a:solidFill>
                <a:latin typeface="Century Gothic" panose="020B0502020202020204" pitchFamily="34" charset="0"/>
              </a:rPr>
              <a:t>Esri</a:t>
            </a:r>
            <a:endParaRPr lang="en-US" sz="1200" dirty="0">
              <a:solidFill>
                <a:schemeClr val="bg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6"/>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4268"/>
              </a:buClr>
              <a:buSzPts val="3959"/>
              <a:buFont typeface="Century Gothic"/>
              <a:buNone/>
            </a:pPr>
            <a:r>
              <a:rPr lang="en-US" sz="3959" dirty="0" smtClean="0"/>
              <a:t>Objectives</a:t>
            </a:r>
            <a:endParaRPr sz="3959" dirty="0"/>
          </a:p>
        </p:txBody>
      </p:sp>
      <p:sp>
        <p:nvSpPr>
          <p:cNvPr id="188" name="Google Shape;188;p6"/>
          <p:cNvSpPr txBox="1"/>
          <p:nvPr/>
        </p:nvSpPr>
        <p:spPr>
          <a:xfrm>
            <a:off x="1051142" y="1325577"/>
            <a:ext cx="10814284" cy="3075822"/>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rgbClr val="3F4268"/>
              </a:buClr>
              <a:buSzPts val="2800"/>
              <a:buFont typeface="Webdings" panose="05030102010509060703" pitchFamily="18" charset="2"/>
              <a:buChar char=""/>
            </a:pPr>
            <a:r>
              <a:rPr lang="en-US" sz="2800" b="1" dirty="0">
                <a:solidFill>
                  <a:srgbClr val="3F4268"/>
                </a:solidFill>
                <a:latin typeface="Century Gothic"/>
                <a:ea typeface="Century Gothic"/>
                <a:cs typeface="Century Gothic"/>
                <a:sym typeface="Century Gothic"/>
              </a:rPr>
              <a:t>Incorporate</a:t>
            </a:r>
            <a:r>
              <a:rPr lang="en-US" sz="2800" b="1" dirty="0">
                <a:solidFill>
                  <a:srgbClr val="3F3F3F"/>
                </a:solidFill>
                <a:latin typeface="Century Gothic"/>
                <a:ea typeface="Century Gothic"/>
                <a:cs typeface="Century Gothic"/>
                <a:sym typeface="Century Gothic"/>
              </a:rPr>
              <a:t> </a:t>
            </a:r>
            <a:r>
              <a:rPr lang="en-US" sz="2800" dirty="0">
                <a:solidFill>
                  <a:srgbClr val="3F3F3F"/>
                </a:solidFill>
                <a:latin typeface="Century Gothic"/>
                <a:ea typeface="Century Gothic"/>
                <a:cs typeface="Century Gothic"/>
                <a:sym typeface="Century Gothic"/>
              </a:rPr>
              <a:t>local data into landslide </a:t>
            </a:r>
            <a:r>
              <a:rPr lang="en-US" sz="2800" dirty="0" smtClean="0">
                <a:solidFill>
                  <a:srgbClr val="3F3F3F"/>
                </a:solidFill>
                <a:latin typeface="Century Gothic"/>
                <a:ea typeface="Century Gothic"/>
                <a:cs typeface="Century Gothic"/>
                <a:sym typeface="Century Gothic"/>
              </a:rPr>
              <a:t>model</a:t>
            </a:r>
          </a:p>
          <a:p>
            <a:pPr marR="0" lvl="0" algn="l" rtl="0">
              <a:lnSpc>
                <a:spcPct val="90000"/>
              </a:lnSpc>
              <a:spcBef>
                <a:spcPts val="0"/>
              </a:spcBef>
              <a:spcAft>
                <a:spcPts val="0"/>
              </a:spcAft>
              <a:buClr>
                <a:srgbClr val="3F4268"/>
              </a:buClr>
              <a:buSzPts val="2800"/>
            </a:pPr>
            <a:endParaRPr lang="en-US" sz="2800" dirty="0">
              <a:solidFill>
                <a:srgbClr val="3F3F3F"/>
              </a:solidFill>
              <a:latin typeface="Century Gothic"/>
              <a:ea typeface="Century Gothic"/>
              <a:cs typeface="Century Gothic"/>
              <a:sym typeface="Century Gothic"/>
            </a:endParaRPr>
          </a:p>
          <a:p>
            <a:pPr marL="457200" marR="0" lvl="0" indent="-457200" algn="l" rtl="0">
              <a:lnSpc>
                <a:spcPct val="90000"/>
              </a:lnSpc>
              <a:spcBef>
                <a:spcPts val="0"/>
              </a:spcBef>
              <a:spcAft>
                <a:spcPts val="0"/>
              </a:spcAft>
              <a:buClr>
                <a:srgbClr val="3F4268"/>
              </a:buClr>
              <a:buSzPts val="2800"/>
              <a:buFont typeface="Webdings" panose="05030102010509060703" pitchFamily="18" charset="2"/>
              <a:buChar char=""/>
            </a:pPr>
            <a:r>
              <a:rPr lang="en-US" sz="2800" b="1" dirty="0" smtClean="0">
                <a:solidFill>
                  <a:srgbClr val="3F4268"/>
                </a:solidFill>
                <a:latin typeface="Century Gothic"/>
                <a:ea typeface="Century Gothic"/>
                <a:cs typeface="Century Gothic"/>
                <a:sym typeface="Century Gothic"/>
              </a:rPr>
              <a:t>Produce</a:t>
            </a:r>
            <a:r>
              <a:rPr lang="en-US" sz="2800" b="1" dirty="0" smtClean="0">
                <a:solidFill>
                  <a:srgbClr val="3F3F3F"/>
                </a:solidFill>
                <a:latin typeface="Century Gothic"/>
                <a:ea typeface="Century Gothic"/>
                <a:cs typeface="Century Gothic"/>
                <a:sym typeface="Century Gothic"/>
              </a:rPr>
              <a:t> </a:t>
            </a:r>
            <a:r>
              <a:rPr lang="en-US" sz="2800" dirty="0">
                <a:solidFill>
                  <a:srgbClr val="3F3F3F"/>
                </a:solidFill>
                <a:latin typeface="Century Gothic"/>
                <a:ea typeface="Century Gothic"/>
                <a:cs typeface="Century Gothic"/>
                <a:sym typeface="Century Gothic"/>
              </a:rPr>
              <a:t>landslide susceptibility and exposure maps </a:t>
            </a:r>
            <a:r>
              <a:rPr lang="en-US" sz="2800" dirty="0" smtClean="0">
                <a:solidFill>
                  <a:srgbClr val="3F3F3F"/>
                </a:solidFill>
                <a:latin typeface="Century Gothic"/>
                <a:ea typeface="Century Gothic"/>
                <a:cs typeface="Century Gothic"/>
                <a:sym typeface="Century Gothic"/>
              </a:rPr>
              <a:t>for country and region </a:t>
            </a:r>
            <a:r>
              <a:rPr lang="en-US" sz="2800" dirty="0">
                <a:solidFill>
                  <a:srgbClr val="3F3F3F"/>
                </a:solidFill>
                <a:latin typeface="Century Gothic"/>
                <a:ea typeface="Century Gothic"/>
                <a:cs typeface="Century Gothic"/>
                <a:sym typeface="Century Gothic"/>
              </a:rPr>
              <a:t>of </a:t>
            </a:r>
            <a:r>
              <a:rPr lang="en-US" sz="2800" dirty="0" smtClean="0">
                <a:solidFill>
                  <a:srgbClr val="3F3F3F"/>
                </a:solidFill>
                <a:latin typeface="Century Gothic"/>
                <a:ea typeface="Century Gothic"/>
                <a:cs typeface="Century Gothic"/>
                <a:sym typeface="Century Gothic"/>
              </a:rPr>
              <a:t>interest</a:t>
            </a:r>
          </a:p>
          <a:p>
            <a:pPr marR="0" lvl="0" algn="l" rtl="0">
              <a:lnSpc>
                <a:spcPct val="90000"/>
              </a:lnSpc>
              <a:spcBef>
                <a:spcPts val="0"/>
              </a:spcBef>
              <a:spcAft>
                <a:spcPts val="0"/>
              </a:spcAft>
              <a:buClr>
                <a:srgbClr val="3F4268"/>
              </a:buClr>
              <a:buSzPts val="2800"/>
            </a:pPr>
            <a:endParaRPr lang="en-US" dirty="0">
              <a:ea typeface="Century Gothic"/>
            </a:endParaRPr>
          </a:p>
          <a:p>
            <a:pPr marL="457200" marR="0" lvl="0" indent="-457200" algn="l" rtl="0">
              <a:lnSpc>
                <a:spcPct val="90000"/>
              </a:lnSpc>
              <a:spcBef>
                <a:spcPts val="0"/>
              </a:spcBef>
              <a:spcAft>
                <a:spcPts val="0"/>
              </a:spcAft>
              <a:buClr>
                <a:srgbClr val="3F4268"/>
              </a:buClr>
              <a:buSzPts val="2800"/>
              <a:buFont typeface="Webdings" panose="05030102010509060703" pitchFamily="18" charset="2"/>
              <a:buChar char=""/>
            </a:pPr>
            <a:r>
              <a:rPr lang="en-US" sz="2800" b="1" dirty="0" smtClean="0">
                <a:solidFill>
                  <a:srgbClr val="3F4268"/>
                </a:solidFill>
                <a:latin typeface="Century Gothic"/>
                <a:ea typeface="Century Gothic"/>
                <a:cs typeface="Century Gothic"/>
                <a:sym typeface="Century Gothic"/>
              </a:rPr>
              <a:t>Increase</a:t>
            </a:r>
            <a:r>
              <a:rPr lang="en-US" sz="2800" b="1" dirty="0" smtClean="0">
                <a:solidFill>
                  <a:srgbClr val="3F3F3F"/>
                </a:solidFill>
                <a:latin typeface="Century Gothic"/>
                <a:ea typeface="Century Gothic"/>
                <a:cs typeface="Century Gothic"/>
                <a:sym typeface="Century Gothic"/>
              </a:rPr>
              <a:t> </a:t>
            </a:r>
            <a:r>
              <a:rPr lang="en-US" sz="2800" dirty="0">
                <a:solidFill>
                  <a:srgbClr val="3F3F3F"/>
                </a:solidFill>
                <a:latin typeface="Century Gothic"/>
                <a:ea typeface="Century Gothic"/>
                <a:cs typeface="Century Gothic"/>
                <a:sym typeface="Century Gothic"/>
              </a:rPr>
              <a:t>partner knowledge and skills in the implementation of Landslide Hazard Assessment for Situational Awareness (LHASA) model</a:t>
            </a:r>
            <a:endParaRPr dirty="0"/>
          </a:p>
        </p:txBody>
      </p:sp>
      <p:pic>
        <p:nvPicPr>
          <p:cNvPr id="189" name="Google Shape;189;p6"/>
          <p:cNvPicPr preferRelativeResize="0"/>
          <p:nvPr/>
        </p:nvPicPr>
        <p:blipFill rotWithShape="1">
          <a:blip r:embed="rId3">
            <a:alphaModFix/>
          </a:blip>
          <a:srcRect/>
          <a:stretch/>
        </p:blipFill>
        <p:spPr>
          <a:xfrm>
            <a:off x="6779599" y="4401399"/>
            <a:ext cx="1545527" cy="1545527"/>
          </a:xfrm>
          <a:prstGeom prst="rect">
            <a:avLst/>
          </a:prstGeom>
          <a:noFill/>
          <a:ln>
            <a:noFill/>
          </a:ln>
        </p:spPr>
      </p:pic>
      <p:pic>
        <p:nvPicPr>
          <p:cNvPr id="190" name="Google Shape;190;p6"/>
          <p:cNvPicPr preferRelativeResize="0"/>
          <p:nvPr/>
        </p:nvPicPr>
        <p:blipFill rotWithShape="1">
          <a:blip r:embed="rId4">
            <a:alphaModFix/>
          </a:blip>
          <a:srcRect/>
          <a:stretch/>
        </p:blipFill>
        <p:spPr>
          <a:xfrm>
            <a:off x="3412211" y="4393584"/>
            <a:ext cx="1355808" cy="1355828"/>
          </a:xfrm>
          <a:prstGeom prst="rect">
            <a:avLst/>
          </a:prstGeom>
          <a:noFill/>
          <a:ln>
            <a:noFill/>
          </a:ln>
        </p:spPr>
      </p:pic>
      <p:sp>
        <p:nvSpPr>
          <p:cNvPr id="191" name="Google Shape;191;p6"/>
          <p:cNvSpPr txBox="1"/>
          <p:nvPr/>
        </p:nvSpPr>
        <p:spPr>
          <a:xfrm>
            <a:off x="10810875" y="6029325"/>
            <a:ext cx="1381125" cy="561975"/>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3F3F3F"/>
              </a:buClr>
              <a:buSzPts val="1400"/>
              <a:buFont typeface="Century Gothic"/>
              <a:buNone/>
            </a:pPr>
            <a:r>
              <a:rPr lang="en-US" sz="1200" dirty="0" smtClean="0">
                <a:solidFill>
                  <a:schemeClr val="bg1"/>
                </a:solidFill>
                <a:latin typeface="Century Gothic"/>
                <a:ea typeface="Century Gothic"/>
                <a:cs typeface="Century Gothic"/>
                <a:sym typeface="Century Gothic"/>
              </a:rPr>
              <a:t>Image: </a:t>
            </a:r>
            <a:r>
              <a:rPr lang="en-US" sz="1200" dirty="0" err="1">
                <a:solidFill>
                  <a:schemeClr val="bg1"/>
                </a:solidFill>
                <a:latin typeface="Century Gothic"/>
                <a:ea typeface="Century Gothic"/>
                <a:cs typeface="Century Gothic"/>
                <a:sym typeface="Century Gothic"/>
              </a:rPr>
              <a:t>Flaticon</a:t>
            </a:r>
            <a:endParaRPr sz="1200" dirty="0">
              <a:solidFill>
                <a:schemeClr val="bg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grpSp>
        <p:nvGrpSpPr>
          <p:cNvPr id="2" name="Group 1"/>
          <p:cNvGrpSpPr/>
          <p:nvPr/>
        </p:nvGrpSpPr>
        <p:grpSpPr>
          <a:xfrm>
            <a:off x="6031825" y="1081114"/>
            <a:ext cx="5493313" cy="4769204"/>
            <a:chOff x="5997470" y="1100164"/>
            <a:chExt cx="5493313" cy="4769204"/>
          </a:xfrm>
        </p:grpSpPr>
        <p:sp>
          <p:nvSpPr>
            <p:cNvPr id="200" name="Google Shape;200;p7"/>
            <p:cNvSpPr/>
            <p:nvPr/>
          </p:nvSpPr>
          <p:spPr>
            <a:xfrm>
              <a:off x="8311933" y="2900354"/>
              <a:ext cx="3178850" cy="2969014"/>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01" name="Google Shape;201;p7"/>
            <p:cNvPicPr preferRelativeResize="0"/>
            <p:nvPr/>
          </p:nvPicPr>
          <p:blipFill rotWithShape="1">
            <a:blip r:embed="rId4">
              <a:alphaModFix/>
            </a:blip>
            <a:srcRect/>
            <a:stretch/>
          </p:blipFill>
          <p:spPr>
            <a:xfrm rot="20941758">
              <a:off x="5997470" y="1100164"/>
              <a:ext cx="4942679" cy="2954357"/>
            </a:xfrm>
            <a:prstGeom prst="rect">
              <a:avLst/>
            </a:prstGeom>
            <a:noFill/>
            <a:ln>
              <a:noFill/>
            </a:ln>
          </p:spPr>
        </p:pic>
        <p:sp>
          <p:nvSpPr>
            <p:cNvPr id="203" name="Google Shape;203;p7"/>
            <p:cNvSpPr txBox="1"/>
            <p:nvPr/>
          </p:nvSpPr>
          <p:spPr>
            <a:xfrm>
              <a:off x="9400813" y="5008654"/>
              <a:ext cx="1775289" cy="46033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chemeClr val="lt1"/>
                </a:buClr>
                <a:buSzPts val="2800"/>
                <a:buFont typeface="Arial"/>
                <a:buNone/>
              </a:pPr>
              <a:r>
                <a:rPr lang="en-US" sz="2800" b="1" dirty="0">
                  <a:solidFill>
                    <a:schemeClr val="lt1"/>
                  </a:solidFill>
                  <a:latin typeface="Century Gothic"/>
                  <a:ea typeface="Century Gothic"/>
                  <a:cs typeface="Century Gothic"/>
                  <a:sym typeface="Century Gothic"/>
                </a:rPr>
                <a:t>GPM</a:t>
              </a:r>
              <a:endParaRPr sz="2800" b="1" dirty="0">
                <a:solidFill>
                  <a:schemeClr val="lt1"/>
                </a:solidFill>
                <a:latin typeface="Century Gothic"/>
                <a:ea typeface="Century Gothic"/>
                <a:cs typeface="Century Gothic"/>
                <a:sym typeface="Century Gothic"/>
              </a:endParaRPr>
            </a:p>
          </p:txBody>
        </p:sp>
      </p:grpSp>
      <p:sp>
        <p:nvSpPr>
          <p:cNvPr id="197" name="Google Shape;197;p7"/>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4268"/>
              </a:buClr>
              <a:buSzPts val="3959"/>
              <a:buFont typeface="Century Gothic"/>
              <a:buNone/>
            </a:pPr>
            <a:r>
              <a:rPr lang="en-US" sz="3959" dirty="0"/>
              <a:t>NASA Earth Observations</a:t>
            </a:r>
            <a:endParaRPr sz="3959" dirty="0"/>
          </a:p>
        </p:txBody>
      </p:sp>
      <p:sp>
        <p:nvSpPr>
          <p:cNvPr id="11" name="Rectangle 10"/>
          <p:cNvSpPr/>
          <p:nvPr/>
        </p:nvSpPr>
        <p:spPr>
          <a:xfrm>
            <a:off x="10297287" y="6591300"/>
            <a:ext cx="1391728" cy="286232"/>
          </a:xfrm>
          <a:prstGeom prst="rect">
            <a:avLst/>
          </a:prstGeom>
        </p:spPr>
        <p:txBody>
          <a:bodyPr wrap="none">
            <a:spAutoFit/>
          </a:bodyPr>
          <a:lstStyle/>
          <a:p>
            <a:pPr lvl="0">
              <a:lnSpc>
                <a:spcPct val="90000"/>
              </a:lnSpc>
              <a:spcBef>
                <a:spcPts val="1000"/>
              </a:spcBef>
              <a:buClr>
                <a:srgbClr val="3F3F3F"/>
              </a:buClr>
              <a:buSzPts val="1400"/>
            </a:pPr>
            <a:r>
              <a:rPr lang="en-US" dirty="0" smtClean="0">
                <a:solidFill>
                  <a:srgbClr val="3F3F3F"/>
                </a:solidFill>
                <a:latin typeface="Century Gothic"/>
                <a:ea typeface="Century Gothic"/>
                <a:cs typeface="Century Gothic"/>
                <a:sym typeface="Century Gothic"/>
              </a:rPr>
              <a:t>Image: NASA</a:t>
            </a:r>
            <a:endParaRPr lang="en-US" dirty="0">
              <a:solidFill>
                <a:srgbClr val="3F3F3F"/>
              </a:solidFill>
              <a:latin typeface="Century Gothic"/>
              <a:ea typeface="Century Gothic"/>
              <a:cs typeface="Century Gothic"/>
              <a:sym typeface="Century Gothic"/>
            </a:endParaRPr>
          </a:p>
        </p:txBody>
      </p:sp>
      <p:grpSp>
        <p:nvGrpSpPr>
          <p:cNvPr id="3" name="Group 2"/>
          <p:cNvGrpSpPr/>
          <p:nvPr/>
        </p:nvGrpSpPr>
        <p:grpSpPr>
          <a:xfrm>
            <a:off x="553080" y="265464"/>
            <a:ext cx="4857815" cy="5584854"/>
            <a:chOff x="903700" y="211007"/>
            <a:chExt cx="4857815" cy="5584854"/>
          </a:xfrm>
        </p:grpSpPr>
        <p:pic>
          <p:nvPicPr>
            <p:cNvPr id="13" name="Picture 1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7911" y="2688078"/>
              <a:ext cx="3343604" cy="3107783"/>
            </a:xfrm>
            <a:prstGeom prst="rect">
              <a:avLst/>
            </a:prstGeom>
            <a:effectLst>
              <a:outerShdw blurRad="152400" dist="317500" dir="5400000" sx="90000" sy="-19000" rotWithShape="0">
                <a:prstClr val="black">
                  <a:alpha val="15000"/>
                </a:prstClr>
              </a:outerShdw>
            </a:effectLst>
          </p:spPr>
        </p:pic>
        <p:pic>
          <p:nvPicPr>
            <p:cNvPr id="14" name="Picture 4" descr="https://lh6.googleusercontent.com/F1tKjf_q9-LBmdvI7uOhILmj5QBN2eYW55ulSrElTtzolKNIbzYRCktX-EIf6eP7aqyBLbujudA2LARUJ7qFEUh1K7jAEZbRIi94W4LdCM8IJIrBz0eTTeqaXs5QgFZagjWTyK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142831">
              <a:off x="1353405" y="-238698"/>
              <a:ext cx="3889984" cy="4789393"/>
            </a:xfrm>
            <a:prstGeom prst="rect">
              <a:avLst/>
            </a:prstGeom>
            <a:noFill/>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
          <p:nvSpPr>
            <p:cNvPr id="15" name="Google Shape;203;p7"/>
            <p:cNvSpPr txBox="1"/>
            <p:nvPr/>
          </p:nvSpPr>
          <p:spPr>
            <a:xfrm>
              <a:off x="3727570" y="4928183"/>
              <a:ext cx="1775288" cy="46033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chemeClr val="lt1"/>
                </a:buClr>
                <a:buSzPts val="2800"/>
                <a:buFont typeface="Arial"/>
                <a:buNone/>
              </a:pPr>
              <a:r>
                <a:rPr lang="en-US" sz="2800" b="1" dirty="0" smtClean="0">
                  <a:solidFill>
                    <a:schemeClr val="lt1"/>
                  </a:solidFill>
                  <a:latin typeface="Century Gothic"/>
                  <a:ea typeface="Century Gothic"/>
                  <a:cs typeface="Century Gothic"/>
                  <a:sym typeface="Century Gothic"/>
                </a:rPr>
                <a:t>SRTM</a:t>
              </a:r>
              <a:endParaRPr sz="2800" b="1" dirty="0">
                <a:solidFill>
                  <a:schemeClr val="lt1"/>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8"/>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4268"/>
              </a:buClr>
              <a:buSzPts val="3959"/>
              <a:buFont typeface="Century Gothic"/>
              <a:buNone/>
            </a:pPr>
            <a:r>
              <a:rPr lang="en-US" sz="3959" dirty="0"/>
              <a:t>Methodology: Overview</a:t>
            </a:r>
            <a:endParaRPr sz="3959" dirty="0"/>
          </a:p>
        </p:txBody>
      </p:sp>
      <p:sp>
        <p:nvSpPr>
          <p:cNvPr id="210" name="Google Shape;210;p8"/>
          <p:cNvSpPr/>
          <p:nvPr/>
        </p:nvSpPr>
        <p:spPr>
          <a:xfrm>
            <a:off x="8069847" y="3923135"/>
            <a:ext cx="2762400" cy="914400"/>
          </a:xfrm>
          <a:prstGeom prst="hexagon">
            <a:avLst/>
          </a:prstGeom>
          <a:solidFill>
            <a:srgbClr val="AFABA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a:solidFill>
                  <a:srgbClr val="3F3F3F"/>
                </a:solidFill>
                <a:latin typeface="Century Gothic"/>
                <a:ea typeface="Century Gothic"/>
                <a:cs typeface="Century Gothic"/>
                <a:sym typeface="Century Gothic"/>
              </a:rPr>
              <a:t>LHASA</a:t>
            </a:r>
            <a:endParaRPr sz="1800">
              <a:solidFill>
                <a:srgbClr val="3F3F3F"/>
              </a:solidFill>
              <a:latin typeface="Century Gothic"/>
              <a:ea typeface="Century Gothic"/>
              <a:cs typeface="Century Gothic"/>
              <a:sym typeface="Century Gothic"/>
            </a:endParaRPr>
          </a:p>
        </p:txBody>
      </p:sp>
      <p:sp>
        <p:nvSpPr>
          <p:cNvPr id="212" name="Google Shape;212;p8"/>
          <p:cNvSpPr/>
          <p:nvPr/>
        </p:nvSpPr>
        <p:spPr>
          <a:xfrm>
            <a:off x="4188953" y="2956436"/>
            <a:ext cx="2749972" cy="914400"/>
          </a:xfrm>
          <a:prstGeom prst="hexagon">
            <a:avLst/>
          </a:prstGeom>
          <a:solidFill>
            <a:srgbClr val="AFABA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a:solidFill>
                  <a:srgbClr val="3F3F3F"/>
                </a:solidFill>
                <a:latin typeface="Century Gothic"/>
                <a:ea typeface="Century Gothic"/>
                <a:cs typeface="Century Gothic"/>
                <a:sym typeface="Century Gothic"/>
              </a:rPr>
              <a:t>Landslide Susceptibility </a:t>
            </a:r>
            <a:endParaRPr sz="1800" dirty="0">
              <a:solidFill>
                <a:srgbClr val="3F3F3F"/>
              </a:solidFill>
              <a:latin typeface="Century Gothic"/>
              <a:ea typeface="Century Gothic"/>
              <a:cs typeface="Century Gothic"/>
              <a:sym typeface="Century Gothic"/>
            </a:endParaRPr>
          </a:p>
        </p:txBody>
      </p:sp>
      <p:sp>
        <p:nvSpPr>
          <p:cNvPr id="213" name="Google Shape;213;p8"/>
          <p:cNvSpPr/>
          <p:nvPr/>
        </p:nvSpPr>
        <p:spPr>
          <a:xfrm>
            <a:off x="8089671" y="2087230"/>
            <a:ext cx="2762400" cy="914400"/>
          </a:xfrm>
          <a:prstGeom prst="hexagon">
            <a:avLst/>
          </a:prstGeom>
          <a:solidFill>
            <a:srgbClr val="AFABA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a:solidFill>
                  <a:srgbClr val="3F3F3F"/>
                </a:solidFill>
                <a:latin typeface="Century Gothic"/>
                <a:ea typeface="Century Gothic"/>
                <a:cs typeface="Century Gothic"/>
                <a:sym typeface="Century Gothic"/>
              </a:rPr>
              <a:t>Landslide Exposure </a:t>
            </a:r>
            <a:endParaRPr sz="1800" dirty="0">
              <a:solidFill>
                <a:srgbClr val="3F3F3F"/>
              </a:solidFill>
              <a:latin typeface="Century Gothic"/>
              <a:ea typeface="Century Gothic"/>
              <a:cs typeface="Century Gothic"/>
              <a:sym typeface="Century Gothic"/>
            </a:endParaRPr>
          </a:p>
        </p:txBody>
      </p:sp>
      <p:sp>
        <p:nvSpPr>
          <p:cNvPr id="7" name="Chevron 6"/>
          <p:cNvSpPr/>
          <p:nvPr/>
        </p:nvSpPr>
        <p:spPr>
          <a:xfrm flipH="1" flipV="1">
            <a:off x="6938925" y="25712527"/>
            <a:ext cx="36205668" cy="5202929"/>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chemeClr val="tx1"/>
              </a:solidFill>
              <a:latin typeface="Century Gothic" panose="020B0502020202020204" pitchFamily="34" charset="0"/>
            </a:endParaRPr>
          </a:p>
        </p:txBody>
      </p:sp>
      <p:sp>
        <p:nvSpPr>
          <p:cNvPr id="8" name="Pentagon 7"/>
          <p:cNvSpPr/>
          <p:nvPr/>
        </p:nvSpPr>
        <p:spPr>
          <a:xfrm flipH="1" flipV="1">
            <a:off x="3420710" y="25712528"/>
            <a:ext cx="21246731" cy="5263176"/>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latin typeface="Century Gothic" panose="020B0502020202020204" pitchFamily="34" charset="0"/>
            </a:endParaRPr>
          </a:p>
        </p:txBody>
      </p:sp>
      <p:sp>
        <p:nvSpPr>
          <p:cNvPr id="9" name="Chevron 8"/>
          <p:cNvSpPr/>
          <p:nvPr/>
        </p:nvSpPr>
        <p:spPr>
          <a:xfrm flipH="1" flipV="1">
            <a:off x="9263565" y="25712528"/>
            <a:ext cx="25990239" cy="5202926"/>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10" name="Chevron 9"/>
          <p:cNvSpPr/>
          <p:nvPr/>
        </p:nvSpPr>
        <p:spPr>
          <a:xfrm flipH="1" flipV="1">
            <a:off x="12350480" y="25712527"/>
            <a:ext cx="32514305" cy="5187451"/>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11" name="Chevron 10"/>
          <p:cNvSpPr/>
          <p:nvPr/>
        </p:nvSpPr>
        <p:spPr>
          <a:xfrm flipH="1" flipV="1">
            <a:off x="6938925" y="27430284"/>
            <a:ext cx="36205668" cy="5202929"/>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chemeClr val="tx1"/>
              </a:solidFill>
              <a:latin typeface="Century Gothic" panose="020B0502020202020204" pitchFamily="34" charset="0"/>
            </a:endParaRPr>
          </a:p>
        </p:txBody>
      </p:sp>
      <p:sp>
        <p:nvSpPr>
          <p:cNvPr id="12" name="Pentagon 11"/>
          <p:cNvSpPr/>
          <p:nvPr/>
        </p:nvSpPr>
        <p:spPr>
          <a:xfrm flipH="1" flipV="1">
            <a:off x="3420710" y="27430285"/>
            <a:ext cx="21246731" cy="5263176"/>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Century Gothic" panose="020B0502020202020204" pitchFamily="34" charset="0"/>
            </a:endParaRPr>
          </a:p>
        </p:txBody>
      </p:sp>
      <p:sp>
        <p:nvSpPr>
          <p:cNvPr id="13" name="Chevron 12"/>
          <p:cNvSpPr/>
          <p:nvPr/>
        </p:nvSpPr>
        <p:spPr>
          <a:xfrm flipH="1" flipV="1">
            <a:off x="9263565" y="27430285"/>
            <a:ext cx="25990239" cy="5202926"/>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14" name="Chevron 13"/>
          <p:cNvSpPr/>
          <p:nvPr/>
        </p:nvSpPr>
        <p:spPr>
          <a:xfrm flipH="1" flipV="1">
            <a:off x="12350480" y="27430284"/>
            <a:ext cx="32514305" cy="5187451"/>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15" name="Chevron 14"/>
          <p:cNvSpPr/>
          <p:nvPr/>
        </p:nvSpPr>
        <p:spPr>
          <a:xfrm flipH="1" flipV="1">
            <a:off x="6938925" y="23983104"/>
            <a:ext cx="36205668" cy="5202929"/>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chemeClr val="tx1"/>
              </a:solidFill>
              <a:latin typeface="Century Gothic" panose="020B0502020202020204" pitchFamily="34" charset="0"/>
            </a:endParaRPr>
          </a:p>
        </p:txBody>
      </p:sp>
      <p:sp>
        <p:nvSpPr>
          <p:cNvPr id="16" name="Pentagon 15"/>
          <p:cNvSpPr/>
          <p:nvPr/>
        </p:nvSpPr>
        <p:spPr>
          <a:xfrm flipH="1" flipV="1">
            <a:off x="3420710" y="23983105"/>
            <a:ext cx="21246731" cy="5263176"/>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Century Gothic" panose="020B0502020202020204" pitchFamily="34" charset="0"/>
            </a:endParaRPr>
          </a:p>
        </p:txBody>
      </p:sp>
      <p:sp>
        <p:nvSpPr>
          <p:cNvPr id="17" name="Chevron 16"/>
          <p:cNvSpPr/>
          <p:nvPr/>
        </p:nvSpPr>
        <p:spPr>
          <a:xfrm flipH="1" flipV="1">
            <a:off x="9263565" y="23983105"/>
            <a:ext cx="25990239" cy="5202926"/>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18" name="TextBox 17"/>
          <p:cNvSpPr txBox="1"/>
          <p:nvPr/>
        </p:nvSpPr>
        <p:spPr>
          <a:xfrm flipH="1" flipV="1">
            <a:off x="3144011" y="23514617"/>
            <a:ext cx="17402707" cy="523220"/>
          </a:xfrm>
          <a:prstGeom prst="rect">
            <a:avLst/>
          </a:prstGeom>
          <a:noFill/>
        </p:spPr>
        <p:txBody>
          <a:bodyPr wrap="square" rtlCol="0">
            <a:spAutoFit/>
          </a:bodyPr>
          <a:lstStyle/>
          <a:p>
            <a:r>
              <a:rPr lang="en-US" b="1" i="1" dirty="0" smtClean="0">
                <a:solidFill>
                  <a:srgbClr val="3F4268"/>
                </a:solidFill>
                <a:latin typeface="Century Gothic" panose="020B0502020202020204" pitchFamily="34" charset="0"/>
              </a:rPr>
              <a:t>Landslide</a:t>
            </a:r>
          </a:p>
          <a:p>
            <a:r>
              <a:rPr lang="en-US" b="1" i="1" dirty="0" smtClean="0">
                <a:solidFill>
                  <a:srgbClr val="3F4268"/>
                </a:solidFill>
                <a:latin typeface="Century Gothic" panose="020B0502020202020204" pitchFamily="34" charset="0"/>
              </a:rPr>
              <a:t>Susceptibility</a:t>
            </a:r>
            <a:endParaRPr lang="en-US" b="1" i="1" dirty="0">
              <a:solidFill>
                <a:srgbClr val="3F4268"/>
              </a:solidFill>
              <a:latin typeface="Century Gothic" panose="020B0502020202020204" pitchFamily="34" charset="0"/>
            </a:endParaRPr>
          </a:p>
        </p:txBody>
      </p:sp>
      <p:sp>
        <p:nvSpPr>
          <p:cNvPr id="19" name="TextBox 18"/>
          <p:cNvSpPr txBox="1"/>
          <p:nvPr/>
        </p:nvSpPr>
        <p:spPr>
          <a:xfrm flipH="1" flipV="1">
            <a:off x="1367654" y="22885017"/>
            <a:ext cx="3879260" cy="523220"/>
          </a:xfrm>
          <a:prstGeom prst="rect">
            <a:avLst/>
          </a:prstGeom>
          <a:noFill/>
        </p:spPr>
        <p:txBody>
          <a:bodyPr wrap="square" rtlCol="0">
            <a:spAutoFit/>
          </a:bodyPr>
          <a:lstStyle/>
          <a:p>
            <a:r>
              <a:rPr lang="en-US" sz="2800" b="1" dirty="0" smtClean="0">
                <a:solidFill>
                  <a:srgbClr val="3F4268"/>
                </a:solidFill>
                <a:latin typeface="Century Gothic" panose="020B0502020202020204" pitchFamily="34" charset="0"/>
              </a:rPr>
              <a:t>1</a:t>
            </a:r>
            <a:endParaRPr lang="en-US" sz="2800" b="1" dirty="0">
              <a:solidFill>
                <a:srgbClr val="3F4268"/>
              </a:solidFill>
              <a:latin typeface="Century Gothic" panose="020B0502020202020204" pitchFamily="34" charset="0"/>
            </a:endParaRPr>
          </a:p>
        </p:txBody>
      </p:sp>
      <p:sp>
        <p:nvSpPr>
          <p:cNvPr id="20" name="TextBox 19"/>
          <p:cNvSpPr txBox="1"/>
          <p:nvPr/>
        </p:nvSpPr>
        <p:spPr>
          <a:xfrm flipH="1" flipV="1">
            <a:off x="4851414" y="22823462"/>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Inputs</a:t>
            </a:r>
            <a:endParaRPr lang="en-US" sz="2400" b="1" dirty="0">
              <a:solidFill>
                <a:srgbClr val="3F4268"/>
              </a:solidFill>
              <a:latin typeface="Century Gothic" panose="020B0502020202020204" pitchFamily="34" charset="0"/>
            </a:endParaRPr>
          </a:p>
        </p:txBody>
      </p:sp>
      <p:sp>
        <p:nvSpPr>
          <p:cNvPr id="21" name="TextBox 20"/>
          <p:cNvSpPr txBox="1"/>
          <p:nvPr/>
        </p:nvSpPr>
        <p:spPr>
          <a:xfrm flipH="1" flipV="1">
            <a:off x="8395818" y="22823462"/>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Tool</a:t>
            </a:r>
            <a:endParaRPr lang="en-US" sz="2400" b="1" dirty="0">
              <a:solidFill>
                <a:srgbClr val="3F4268"/>
              </a:solidFill>
              <a:latin typeface="Century Gothic" panose="020B0502020202020204" pitchFamily="34" charset="0"/>
            </a:endParaRPr>
          </a:p>
        </p:txBody>
      </p:sp>
      <p:sp>
        <p:nvSpPr>
          <p:cNvPr id="22" name="TextBox 21"/>
          <p:cNvSpPr txBox="1"/>
          <p:nvPr/>
        </p:nvSpPr>
        <p:spPr>
          <a:xfrm flipH="1" flipV="1">
            <a:off x="6697006" y="23703380"/>
            <a:ext cx="26791367" cy="523220"/>
          </a:xfrm>
          <a:prstGeom prst="rect">
            <a:avLst/>
          </a:prstGeom>
          <a:noFill/>
        </p:spPr>
        <p:txBody>
          <a:bodyPr wrap="square" rtlCol="0">
            <a:spAutoFit/>
          </a:bodyPr>
          <a:lstStyle/>
          <a:p>
            <a:r>
              <a:rPr lang="en-US" dirty="0" smtClean="0">
                <a:latin typeface="Century Gothic" panose="020B0502020202020204" pitchFamily="34" charset="0"/>
              </a:rPr>
              <a:t>Geology, Slope, Elevation</a:t>
            </a:r>
          </a:p>
          <a:p>
            <a:r>
              <a:rPr lang="en-US" dirty="0" smtClean="0">
                <a:latin typeface="Century Gothic" panose="020B0502020202020204" pitchFamily="34" charset="0"/>
              </a:rPr>
              <a:t>Forest Loss, Distance to Faults &amp; Roads, Clay %</a:t>
            </a:r>
          </a:p>
        </p:txBody>
      </p:sp>
      <p:sp>
        <p:nvSpPr>
          <p:cNvPr id="23" name="TextBox 22"/>
          <p:cNvSpPr txBox="1"/>
          <p:nvPr/>
        </p:nvSpPr>
        <p:spPr>
          <a:xfrm flipH="1" flipV="1">
            <a:off x="8974107" y="23703380"/>
            <a:ext cx="15710056" cy="307777"/>
          </a:xfrm>
          <a:prstGeom prst="rect">
            <a:avLst/>
          </a:prstGeom>
          <a:noFill/>
        </p:spPr>
        <p:txBody>
          <a:bodyPr wrap="square" rtlCol="0">
            <a:spAutoFit/>
          </a:bodyPr>
          <a:lstStyle/>
          <a:p>
            <a:r>
              <a:rPr lang="en-US" dirty="0" smtClean="0">
                <a:latin typeface="Century Gothic" panose="020B0502020202020204" pitchFamily="34" charset="0"/>
              </a:rPr>
              <a:t>Fuzzy Overlay &amp; Fuzzy Membership</a:t>
            </a:r>
            <a:endParaRPr lang="en-US" dirty="0">
              <a:latin typeface="Century Gothic" panose="020B0502020202020204" pitchFamily="34" charset="0"/>
            </a:endParaRPr>
          </a:p>
        </p:txBody>
      </p:sp>
      <p:sp>
        <p:nvSpPr>
          <p:cNvPr id="24" name="Chevron 23"/>
          <p:cNvSpPr/>
          <p:nvPr/>
        </p:nvSpPr>
        <p:spPr>
          <a:xfrm flipH="1" flipV="1">
            <a:off x="12350480" y="23983104"/>
            <a:ext cx="32514305" cy="5202929"/>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25" name="TextBox 24"/>
          <p:cNvSpPr txBox="1"/>
          <p:nvPr/>
        </p:nvSpPr>
        <p:spPr>
          <a:xfrm flipH="1" flipV="1">
            <a:off x="11823036" y="23980379"/>
            <a:ext cx="20375157" cy="523220"/>
          </a:xfrm>
          <a:prstGeom prst="rect">
            <a:avLst/>
          </a:prstGeom>
          <a:noFill/>
        </p:spPr>
        <p:txBody>
          <a:bodyPr wrap="square" rtlCol="0">
            <a:spAutoFit/>
          </a:bodyPr>
          <a:lstStyle/>
          <a:p>
            <a:r>
              <a:rPr lang="en-US" dirty="0" smtClean="0">
                <a:latin typeface="Century Gothic" panose="020B0502020202020204" pitchFamily="34" charset="0"/>
              </a:rPr>
              <a:t>Where is the highest/lowest</a:t>
            </a:r>
            <a:r>
              <a:rPr lang="en-US" dirty="0">
                <a:latin typeface="Century Gothic" panose="020B0502020202020204" pitchFamily="34" charset="0"/>
              </a:rPr>
              <a:t> </a:t>
            </a:r>
            <a:r>
              <a:rPr lang="en-US" dirty="0" smtClean="0">
                <a:latin typeface="Century Gothic" panose="020B0502020202020204" pitchFamily="34" charset="0"/>
              </a:rPr>
              <a:t>landslide potential?</a:t>
            </a:r>
          </a:p>
          <a:p>
            <a:endParaRPr lang="en-US" dirty="0">
              <a:latin typeface="Century Gothic" panose="020B0502020202020204" pitchFamily="34" charset="0"/>
            </a:endParaRPr>
          </a:p>
        </p:txBody>
      </p:sp>
      <p:sp>
        <p:nvSpPr>
          <p:cNvPr id="26" name="TextBox 25"/>
          <p:cNvSpPr txBox="1"/>
          <p:nvPr/>
        </p:nvSpPr>
        <p:spPr>
          <a:xfrm flipH="1" flipV="1">
            <a:off x="11921172" y="25972708"/>
            <a:ext cx="21215064" cy="523220"/>
          </a:xfrm>
          <a:prstGeom prst="rect">
            <a:avLst/>
          </a:prstGeom>
          <a:noFill/>
        </p:spPr>
        <p:txBody>
          <a:bodyPr wrap="square" rtlCol="0">
            <a:spAutoFit/>
          </a:bodyPr>
          <a:lstStyle/>
          <a:p>
            <a:r>
              <a:rPr lang="en-US" dirty="0">
                <a:latin typeface="Century Gothic" panose="020B0502020202020204" pitchFamily="34" charset="0"/>
              </a:rPr>
              <a:t>Where is there a high/moderate risk for rainfall to trigger a landslide?</a:t>
            </a:r>
          </a:p>
          <a:p>
            <a:endParaRPr lang="en-US" dirty="0">
              <a:latin typeface="Century Gothic" panose="020B0502020202020204" pitchFamily="34" charset="0"/>
            </a:endParaRPr>
          </a:p>
        </p:txBody>
      </p:sp>
      <p:sp>
        <p:nvSpPr>
          <p:cNvPr id="27" name="TextBox 26"/>
          <p:cNvSpPr txBox="1"/>
          <p:nvPr/>
        </p:nvSpPr>
        <p:spPr>
          <a:xfrm flipH="1" flipV="1">
            <a:off x="6697006" y="27159393"/>
            <a:ext cx="26791367" cy="738664"/>
          </a:xfrm>
          <a:prstGeom prst="rect">
            <a:avLst/>
          </a:prstGeom>
          <a:noFill/>
        </p:spPr>
        <p:txBody>
          <a:bodyPr wrap="square" rtlCol="0">
            <a:spAutoFit/>
          </a:bodyPr>
          <a:lstStyle/>
          <a:p>
            <a:r>
              <a:rPr lang="en-US" dirty="0" smtClean="0">
                <a:latin typeface="Century Gothic" panose="020B0502020202020204" pitchFamily="34" charset="0"/>
              </a:rPr>
              <a:t>Landslide Susceptibility,</a:t>
            </a:r>
          </a:p>
          <a:p>
            <a:r>
              <a:rPr lang="en-US" dirty="0" smtClean="0">
                <a:latin typeface="Century Gothic" panose="020B0502020202020204" pitchFamily="34" charset="0"/>
              </a:rPr>
              <a:t>Population,</a:t>
            </a:r>
          </a:p>
          <a:p>
            <a:r>
              <a:rPr lang="en-US" dirty="0" smtClean="0">
                <a:latin typeface="Century Gothic" panose="020B0502020202020204" pitchFamily="34" charset="0"/>
              </a:rPr>
              <a:t>Points of Interest</a:t>
            </a:r>
          </a:p>
        </p:txBody>
      </p:sp>
      <p:sp>
        <p:nvSpPr>
          <p:cNvPr id="28" name="TextBox 27"/>
          <p:cNvSpPr txBox="1"/>
          <p:nvPr/>
        </p:nvSpPr>
        <p:spPr>
          <a:xfrm flipH="1" flipV="1">
            <a:off x="8608500" y="25254005"/>
            <a:ext cx="12580939" cy="307777"/>
          </a:xfrm>
          <a:prstGeom prst="rect">
            <a:avLst/>
          </a:prstGeom>
          <a:noFill/>
        </p:spPr>
        <p:txBody>
          <a:bodyPr wrap="square" rtlCol="0">
            <a:spAutoFit/>
          </a:bodyPr>
          <a:lstStyle/>
          <a:p>
            <a:r>
              <a:rPr lang="en-US" dirty="0" smtClean="0">
                <a:latin typeface="Century Gothic" panose="020B0502020202020204" pitchFamily="34" charset="0"/>
              </a:rPr>
              <a:t>LHASA model</a:t>
            </a:r>
          </a:p>
        </p:txBody>
      </p:sp>
      <p:sp>
        <p:nvSpPr>
          <p:cNvPr id="29" name="TextBox 28"/>
          <p:cNvSpPr txBox="1"/>
          <p:nvPr/>
        </p:nvSpPr>
        <p:spPr>
          <a:xfrm flipH="1" flipV="1">
            <a:off x="10684475" y="22842844"/>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Goal</a:t>
            </a:r>
            <a:endParaRPr lang="en-US" sz="2400" b="1" dirty="0">
              <a:solidFill>
                <a:srgbClr val="3F4268"/>
              </a:solidFill>
              <a:latin typeface="Century Gothic" panose="020B0502020202020204" pitchFamily="34" charset="0"/>
            </a:endParaRPr>
          </a:p>
        </p:txBody>
      </p:sp>
      <p:sp>
        <p:nvSpPr>
          <p:cNvPr id="30" name="TextBox 29"/>
          <p:cNvSpPr txBox="1"/>
          <p:nvPr/>
        </p:nvSpPr>
        <p:spPr>
          <a:xfrm flipH="1" flipV="1">
            <a:off x="6697006" y="25808003"/>
            <a:ext cx="26791367" cy="954107"/>
          </a:xfrm>
          <a:prstGeom prst="rect">
            <a:avLst/>
          </a:prstGeom>
          <a:noFill/>
        </p:spPr>
        <p:txBody>
          <a:bodyPr wrap="square" rtlCol="0">
            <a:spAutoFit/>
          </a:bodyPr>
          <a:lstStyle/>
          <a:p>
            <a:r>
              <a:rPr lang="en-US" dirty="0" smtClean="0">
                <a:latin typeface="Century Gothic" panose="020B0502020202020204" pitchFamily="34" charset="0"/>
              </a:rPr>
              <a:t>Susceptibility</a:t>
            </a:r>
            <a:r>
              <a:rPr lang="en-US" dirty="0">
                <a:latin typeface="Century Gothic" panose="020B0502020202020204" pitchFamily="34" charset="0"/>
              </a:rPr>
              <a:t> </a:t>
            </a:r>
            <a:r>
              <a:rPr lang="en-US" dirty="0" smtClean="0">
                <a:latin typeface="Century Gothic" panose="020B0502020202020204" pitchFamily="34" charset="0"/>
              </a:rPr>
              <a:t>Map,</a:t>
            </a:r>
          </a:p>
          <a:p>
            <a:r>
              <a:rPr lang="en-US" dirty="0" smtClean="0">
                <a:latin typeface="Century Gothic" panose="020B0502020202020204" pitchFamily="34" charset="0"/>
              </a:rPr>
              <a:t>GPM IMERG precipitation</a:t>
            </a:r>
          </a:p>
          <a:p>
            <a:endParaRPr lang="en-US" dirty="0" smtClean="0">
              <a:latin typeface="Century Gothic" panose="020B0502020202020204" pitchFamily="34" charset="0"/>
            </a:endParaRPr>
          </a:p>
          <a:p>
            <a:endParaRPr lang="en-US" dirty="0">
              <a:latin typeface="Century Gothic" panose="020B0502020202020204" pitchFamily="34" charset="0"/>
            </a:endParaRPr>
          </a:p>
        </p:txBody>
      </p:sp>
      <p:sp>
        <p:nvSpPr>
          <p:cNvPr id="31" name="TextBox 30"/>
          <p:cNvSpPr txBox="1"/>
          <p:nvPr/>
        </p:nvSpPr>
        <p:spPr>
          <a:xfrm flipH="1" flipV="1">
            <a:off x="8608500" y="26958423"/>
            <a:ext cx="12580939" cy="307777"/>
          </a:xfrm>
          <a:prstGeom prst="rect">
            <a:avLst/>
          </a:prstGeom>
          <a:noFill/>
        </p:spPr>
        <p:txBody>
          <a:bodyPr wrap="square" rtlCol="0">
            <a:spAutoFit/>
          </a:bodyPr>
          <a:lstStyle/>
          <a:p>
            <a:r>
              <a:rPr lang="en-US" dirty="0" smtClean="0">
                <a:latin typeface="Century Gothic" panose="020B0502020202020204" pitchFamily="34" charset="0"/>
              </a:rPr>
              <a:t>Bivariate mapping</a:t>
            </a:r>
          </a:p>
        </p:txBody>
      </p:sp>
      <p:sp>
        <p:nvSpPr>
          <p:cNvPr id="32" name="TextBox 31"/>
          <p:cNvSpPr txBox="1"/>
          <p:nvPr/>
        </p:nvSpPr>
        <p:spPr>
          <a:xfrm flipH="1" flipV="1">
            <a:off x="1403009" y="24599349"/>
            <a:ext cx="3879260" cy="523220"/>
          </a:xfrm>
          <a:prstGeom prst="rect">
            <a:avLst/>
          </a:prstGeom>
          <a:noFill/>
        </p:spPr>
        <p:txBody>
          <a:bodyPr wrap="square" rtlCol="0">
            <a:spAutoFit/>
          </a:bodyPr>
          <a:lstStyle/>
          <a:p>
            <a:r>
              <a:rPr lang="en-US" sz="2800" b="1" dirty="0" smtClean="0">
                <a:solidFill>
                  <a:srgbClr val="3F4268"/>
                </a:solidFill>
                <a:latin typeface="Century Gothic" panose="020B0502020202020204" pitchFamily="34" charset="0"/>
              </a:rPr>
              <a:t>2</a:t>
            </a:r>
            <a:endParaRPr lang="en-US" sz="2800" b="1" dirty="0">
              <a:solidFill>
                <a:srgbClr val="3F4268"/>
              </a:solidFill>
              <a:latin typeface="Century Gothic" panose="020B0502020202020204" pitchFamily="34" charset="0"/>
            </a:endParaRPr>
          </a:p>
        </p:txBody>
      </p:sp>
      <p:sp>
        <p:nvSpPr>
          <p:cNvPr id="33" name="TextBox 32"/>
          <p:cNvSpPr txBox="1"/>
          <p:nvPr/>
        </p:nvSpPr>
        <p:spPr>
          <a:xfrm flipH="1" flipV="1">
            <a:off x="3144011" y="26904542"/>
            <a:ext cx="17402707" cy="307777"/>
          </a:xfrm>
          <a:prstGeom prst="rect">
            <a:avLst/>
          </a:prstGeom>
          <a:noFill/>
        </p:spPr>
        <p:txBody>
          <a:bodyPr wrap="square" rtlCol="0">
            <a:spAutoFit/>
          </a:bodyPr>
          <a:lstStyle/>
          <a:p>
            <a:r>
              <a:rPr lang="en-US" b="1" i="1" dirty="0" smtClean="0">
                <a:solidFill>
                  <a:srgbClr val="3F4268"/>
                </a:solidFill>
                <a:latin typeface="Century Gothic" panose="020B0502020202020204" pitchFamily="34" charset="0"/>
              </a:rPr>
              <a:t>Landslide Exposure</a:t>
            </a:r>
            <a:endParaRPr lang="en-US" b="1" i="1" dirty="0">
              <a:solidFill>
                <a:srgbClr val="3F4268"/>
              </a:solidFill>
              <a:latin typeface="Century Gothic" panose="020B0502020202020204" pitchFamily="34" charset="0"/>
            </a:endParaRPr>
          </a:p>
        </p:txBody>
      </p:sp>
      <p:sp>
        <p:nvSpPr>
          <p:cNvPr id="34" name="TextBox 33"/>
          <p:cNvSpPr txBox="1"/>
          <p:nvPr/>
        </p:nvSpPr>
        <p:spPr>
          <a:xfrm flipH="1" flipV="1">
            <a:off x="1395492" y="26324648"/>
            <a:ext cx="3879260" cy="523220"/>
          </a:xfrm>
          <a:prstGeom prst="rect">
            <a:avLst/>
          </a:prstGeom>
          <a:noFill/>
        </p:spPr>
        <p:txBody>
          <a:bodyPr wrap="square" rtlCol="0">
            <a:spAutoFit/>
          </a:bodyPr>
          <a:lstStyle/>
          <a:p>
            <a:r>
              <a:rPr lang="en-US" sz="2800" b="1" dirty="0" smtClean="0">
                <a:solidFill>
                  <a:srgbClr val="3F4268"/>
                </a:solidFill>
                <a:latin typeface="Century Gothic" panose="020B0502020202020204" pitchFamily="34" charset="0"/>
              </a:rPr>
              <a:t>3</a:t>
            </a:r>
            <a:endParaRPr lang="en-US" sz="2800" b="1" dirty="0">
              <a:solidFill>
                <a:srgbClr val="3F4268"/>
              </a:solidFill>
              <a:latin typeface="Century Gothic" panose="020B0502020202020204" pitchFamily="34" charset="0"/>
            </a:endParaRPr>
          </a:p>
        </p:txBody>
      </p:sp>
      <p:sp>
        <p:nvSpPr>
          <p:cNvPr id="35" name="TextBox 34"/>
          <p:cNvSpPr txBox="1"/>
          <p:nvPr/>
        </p:nvSpPr>
        <p:spPr>
          <a:xfrm flipH="1" flipV="1">
            <a:off x="4851414" y="24574170"/>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Inputs</a:t>
            </a:r>
            <a:endParaRPr lang="en-US" sz="2400" b="1" dirty="0">
              <a:solidFill>
                <a:srgbClr val="3F4268"/>
              </a:solidFill>
              <a:latin typeface="Century Gothic" panose="020B0502020202020204" pitchFamily="34" charset="0"/>
            </a:endParaRPr>
          </a:p>
        </p:txBody>
      </p:sp>
      <p:sp>
        <p:nvSpPr>
          <p:cNvPr id="36" name="TextBox 35"/>
          <p:cNvSpPr txBox="1"/>
          <p:nvPr/>
        </p:nvSpPr>
        <p:spPr>
          <a:xfrm flipH="1" flipV="1">
            <a:off x="8395818" y="24566270"/>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Tool</a:t>
            </a:r>
            <a:endParaRPr lang="en-US" sz="2400" b="1" dirty="0">
              <a:solidFill>
                <a:srgbClr val="3F4268"/>
              </a:solidFill>
              <a:latin typeface="Century Gothic" panose="020B0502020202020204" pitchFamily="34" charset="0"/>
            </a:endParaRPr>
          </a:p>
        </p:txBody>
      </p:sp>
      <p:sp>
        <p:nvSpPr>
          <p:cNvPr id="37" name="TextBox 36"/>
          <p:cNvSpPr txBox="1"/>
          <p:nvPr/>
        </p:nvSpPr>
        <p:spPr>
          <a:xfrm flipH="1" flipV="1">
            <a:off x="10684475" y="24577921"/>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Goal</a:t>
            </a:r>
            <a:endParaRPr lang="en-US" sz="2400" b="1" dirty="0">
              <a:solidFill>
                <a:srgbClr val="3F4268"/>
              </a:solidFill>
              <a:latin typeface="Century Gothic" panose="020B0502020202020204" pitchFamily="34" charset="0"/>
            </a:endParaRPr>
          </a:p>
        </p:txBody>
      </p:sp>
      <p:sp>
        <p:nvSpPr>
          <p:cNvPr id="38" name="TextBox 37"/>
          <p:cNvSpPr txBox="1"/>
          <p:nvPr/>
        </p:nvSpPr>
        <p:spPr>
          <a:xfrm flipH="1" flipV="1">
            <a:off x="8395818" y="26301455"/>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Tool</a:t>
            </a:r>
            <a:endParaRPr lang="en-US" sz="2400" b="1" dirty="0">
              <a:solidFill>
                <a:srgbClr val="3F4268"/>
              </a:solidFill>
              <a:latin typeface="Century Gothic" panose="020B0502020202020204" pitchFamily="34" charset="0"/>
            </a:endParaRPr>
          </a:p>
        </p:txBody>
      </p:sp>
      <p:sp>
        <p:nvSpPr>
          <p:cNvPr id="39" name="TextBox 38"/>
          <p:cNvSpPr txBox="1"/>
          <p:nvPr/>
        </p:nvSpPr>
        <p:spPr>
          <a:xfrm flipH="1" flipV="1">
            <a:off x="4891913" y="26285815"/>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Inputs</a:t>
            </a:r>
            <a:endParaRPr lang="en-US" sz="2400" b="1" dirty="0">
              <a:solidFill>
                <a:srgbClr val="3F4268"/>
              </a:solidFill>
              <a:latin typeface="Century Gothic" panose="020B0502020202020204" pitchFamily="34" charset="0"/>
            </a:endParaRPr>
          </a:p>
        </p:txBody>
      </p:sp>
      <p:sp>
        <p:nvSpPr>
          <p:cNvPr id="40" name="TextBox 39"/>
          <p:cNvSpPr txBox="1"/>
          <p:nvPr/>
        </p:nvSpPr>
        <p:spPr>
          <a:xfrm flipH="1" flipV="1">
            <a:off x="10684475" y="26290050"/>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Goal</a:t>
            </a:r>
            <a:endParaRPr lang="en-US" sz="2400" b="1" dirty="0">
              <a:solidFill>
                <a:srgbClr val="3F4268"/>
              </a:solidFill>
              <a:latin typeface="Century Gothic" panose="020B0502020202020204" pitchFamily="34" charset="0"/>
            </a:endParaRPr>
          </a:p>
        </p:txBody>
      </p:sp>
      <p:sp>
        <p:nvSpPr>
          <p:cNvPr id="41" name="TextBox 40"/>
          <p:cNvSpPr txBox="1"/>
          <p:nvPr/>
        </p:nvSpPr>
        <p:spPr>
          <a:xfrm flipH="1" flipV="1">
            <a:off x="3144011" y="25486808"/>
            <a:ext cx="17402707" cy="307777"/>
          </a:xfrm>
          <a:prstGeom prst="rect">
            <a:avLst/>
          </a:prstGeom>
          <a:noFill/>
        </p:spPr>
        <p:txBody>
          <a:bodyPr wrap="square" rtlCol="0">
            <a:spAutoFit/>
          </a:bodyPr>
          <a:lstStyle/>
          <a:p>
            <a:r>
              <a:rPr lang="en-US" b="1" i="1" dirty="0">
                <a:solidFill>
                  <a:srgbClr val="3F4268"/>
                </a:solidFill>
                <a:latin typeface="Century Gothic" panose="020B0502020202020204" pitchFamily="34" charset="0"/>
              </a:rPr>
              <a:t>Near real-time Landslide Potential</a:t>
            </a:r>
          </a:p>
        </p:txBody>
      </p:sp>
      <p:sp>
        <p:nvSpPr>
          <p:cNvPr id="42" name="Rectangle 41"/>
          <p:cNvSpPr/>
          <p:nvPr/>
        </p:nvSpPr>
        <p:spPr>
          <a:xfrm flipH="1" flipV="1">
            <a:off x="11731338" y="27407456"/>
            <a:ext cx="19590343" cy="307777"/>
          </a:xfrm>
          <a:prstGeom prst="rect">
            <a:avLst/>
          </a:prstGeom>
        </p:spPr>
        <p:txBody>
          <a:bodyPr wrap="square">
            <a:spAutoFit/>
          </a:bodyPr>
          <a:lstStyle/>
          <a:p>
            <a:r>
              <a:rPr lang="en-US" dirty="0" smtClean="0">
                <a:latin typeface="Century Gothic" panose="020B0502020202020204" pitchFamily="34" charset="0"/>
              </a:rPr>
              <a:t>Who/what </a:t>
            </a:r>
            <a:r>
              <a:rPr lang="en-US" dirty="0">
                <a:latin typeface="Century Gothic" panose="020B0502020202020204" pitchFamily="34" charset="0"/>
              </a:rPr>
              <a:t>is located in areas of high/low landslide potential?</a:t>
            </a:r>
          </a:p>
        </p:txBody>
      </p:sp>
      <p:sp>
        <p:nvSpPr>
          <p:cNvPr id="51" name="Google Shape;210;p8"/>
          <p:cNvSpPr/>
          <p:nvPr/>
        </p:nvSpPr>
        <p:spPr>
          <a:xfrm>
            <a:off x="4188952" y="4838128"/>
            <a:ext cx="2762400" cy="914400"/>
          </a:xfrm>
          <a:prstGeom prst="hexagon">
            <a:avLst/>
          </a:prstGeom>
          <a:solidFill>
            <a:srgbClr val="AFABA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smtClean="0">
                <a:solidFill>
                  <a:srgbClr val="3F3F3F"/>
                </a:solidFill>
                <a:latin typeface="Century Gothic"/>
                <a:ea typeface="Century Gothic"/>
                <a:cs typeface="Century Gothic"/>
                <a:sym typeface="Century Gothic"/>
              </a:rPr>
              <a:t>GPM IMERG Rainfall</a:t>
            </a:r>
            <a:endParaRPr sz="1800" dirty="0">
              <a:solidFill>
                <a:srgbClr val="3F3F3F"/>
              </a:solidFill>
              <a:latin typeface="Century Gothic"/>
              <a:ea typeface="Century Gothic"/>
              <a:cs typeface="Century Gothic"/>
              <a:sym typeface="Century Gothic"/>
            </a:endParaRPr>
          </a:p>
        </p:txBody>
      </p:sp>
      <p:sp>
        <p:nvSpPr>
          <p:cNvPr id="52" name="Google Shape;210;p8"/>
          <p:cNvSpPr/>
          <p:nvPr/>
        </p:nvSpPr>
        <p:spPr>
          <a:xfrm>
            <a:off x="4084734" y="1287261"/>
            <a:ext cx="2866617" cy="914400"/>
          </a:xfrm>
          <a:prstGeom prst="hexagon">
            <a:avLst/>
          </a:prstGeom>
          <a:solidFill>
            <a:srgbClr val="AFABA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err="1" smtClean="0">
                <a:solidFill>
                  <a:srgbClr val="3F3F3F"/>
                </a:solidFill>
                <a:latin typeface="Century Gothic"/>
                <a:ea typeface="Century Gothic"/>
                <a:cs typeface="Century Gothic"/>
                <a:sym typeface="Century Gothic"/>
              </a:rPr>
              <a:t>LandScan</a:t>
            </a:r>
            <a:r>
              <a:rPr lang="en-US" sz="1800" dirty="0" smtClean="0">
                <a:solidFill>
                  <a:srgbClr val="3F3F3F"/>
                </a:solidFill>
                <a:latin typeface="Century Gothic"/>
                <a:ea typeface="Century Gothic"/>
                <a:cs typeface="Century Gothic"/>
                <a:sym typeface="Century Gothic"/>
              </a:rPr>
              <a:t> Population</a:t>
            </a:r>
            <a:endParaRPr sz="1800" dirty="0">
              <a:solidFill>
                <a:srgbClr val="3F3F3F"/>
              </a:solidFill>
              <a:latin typeface="Century Gothic"/>
              <a:ea typeface="Century Gothic"/>
              <a:cs typeface="Century Gothic"/>
              <a:sym typeface="Century Gothic"/>
            </a:endParaRPr>
          </a:p>
        </p:txBody>
      </p:sp>
      <p:sp>
        <p:nvSpPr>
          <p:cNvPr id="53" name="Google Shape;274;p11"/>
          <p:cNvSpPr/>
          <p:nvPr/>
        </p:nvSpPr>
        <p:spPr>
          <a:xfrm rot="20148843">
            <a:off x="7012837" y="2770075"/>
            <a:ext cx="1049779" cy="26021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1" dirty="0">
              <a:solidFill>
                <a:srgbClr val="3F3F3F"/>
              </a:solidFill>
              <a:latin typeface="Century Gothic"/>
              <a:ea typeface="Century Gothic"/>
              <a:cs typeface="Century Gothic"/>
              <a:sym typeface="Century Gothic"/>
            </a:endParaRPr>
          </a:p>
        </p:txBody>
      </p:sp>
      <p:sp>
        <p:nvSpPr>
          <p:cNvPr id="54" name="Google Shape;274;p11"/>
          <p:cNvSpPr/>
          <p:nvPr/>
        </p:nvSpPr>
        <p:spPr>
          <a:xfrm rot="964780">
            <a:off x="7059023" y="2147248"/>
            <a:ext cx="979677" cy="26021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55" name="Google Shape;274;p11"/>
          <p:cNvSpPr/>
          <p:nvPr/>
        </p:nvSpPr>
        <p:spPr>
          <a:xfrm rot="20148843">
            <a:off x="6981388" y="4625235"/>
            <a:ext cx="1067743" cy="26021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56" name="Google Shape;274;p11"/>
          <p:cNvSpPr/>
          <p:nvPr/>
        </p:nvSpPr>
        <p:spPr>
          <a:xfrm rot="1703938">
            <a:off x="6969410" y="3777921"/>
            <a:ext cx="1120378" cy="26021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66" name="Google Shape;210;p8"/>
          <p:cNvSpPr/>
          <p:nvPr/>
        </p:nvSpPr>
        <p:spPr>
          <a:xfrm>
            <a:off x="950977" y="2767584"/>
            <a:ext cx="2136630" cy="1085144"/>
          </a:xfrm>
          <a:prstGeom prst="hexagon">
            <a:avLst/>
          </a:prstGeom>
          <a:solidFill>
            <a:srgbClr val="AFABA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smtClean="0">
                <a:solidFill>
                  <a:srgbClr val="3F3F3F"/>
                </a:solidFill>
                <a:latin typeface="Century Gothic"/>
                <a:ea typeface="Century Gothic"/>
                <a:cs typeface="Century Gothic"/>
                <a:sym typeface="Century Gothic"/>
              </a:rPr>
              <a:t>Susceptibility Factors</a:t>
            </a:r>
          </a:p>
        </p:txBody>
      </p:sp>
      <p:sp>
        <p:nvSpPr>
          <p:cNvPr id="75" name="Google Shape;274;p11"/>
          <p:cNvSpPr/>
          <p:nvPr/>
        </p:nvSpPr>
        <p:spPr>
          <a:xfrm>
            <a:off x="3165031" y="3265421"/>
            <a:ext cx="919703" cy="26021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1"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1294076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8"/>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4268"/>
              </a:buClr>
              <a:buSzPts val="3959"/>
              <a:buFont typeface="Century Gothic"/>
              <a:buNone/>
            </a:pPr>
            <a:r>
              <a:rPr lang="en-US" sz="3959" dirty="0"/>
              <a:t>Methodology: Overview</a:t>
            </a:r>
            <a:endParaRPr sz="3959" dirty="0"/>
          </a:p>
        </p:txBody>
      </p:sp>
      <p:sp>
        <p:nvSpPr>
          <p:cNvPr id="210" name="Google Shape;210;p8"/>
          <p:cNvSpPr/>
          <p:nvPr/>
        </p:nvSpPr>
        <p:spPr>
          <a:xfrm>
            <a:off x="8069847" y="3923135"/>
            <a:ext cx="2762400" cy="914400"/>
          </a:xfrm>
          <a:prstGeom prst="hexagon">
            <a:avLst/>
          </a:prstGeom>
          <a:solidFill>
            <a:srgbClr val="AFABA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a:solidFill>
                  <a:srgbClr val="3F3F3F"/>
                </a:solidFill>
                <a:latin typeface="Century Gothic"/>
                <a:ea typeface="Century Gothic"/>
                <a:cs typeface="Century Gothic"/>
                <a:sym typeface="Century Gothic"/>
              </a:rPr>
              <a:t>LHASA</a:t>
            </a:r>
            <a:endParaRPr sz="1800">
              <a:solidFill>
                <a:srgbClr val="3F3F3F"/>
              </a:solidFill>
              <a:latin typeface="Century Gothic"/>
              <a:ea typeface="Century Gothic"/>
              <a:cs typeface="Century Gothic"/>
              <a:sym typeface="Century Gothic"/>
            </a:endParaRPr>
          </a:p>
        </p:txBody>
      </p:sp>
      <p:sp>
        <p:nvSpPr>
          <p:cNvPr id="212" name="Google Shape;212;p8"/>
          <p:cNvSpPr/>
          <p:nvPr/>
        </p:nvSpPr>
        <p:spPr>
          <a:xfrm>
            <a:off x="4188953" y="2956436"/>
            <a:ext cx="2749972" cy="914400"/>
          </a:xfrm>
          <a:prstGeom prst="hexagon">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a:solidFill>
                  <a:srgbClr val="3F3F3F"/>
                </a:solidFill>
                <a:latin typeface="Century Gothic"/>
                <a:ea typeface="Century Gothic"/>
                <a:cs typeface="Century Gothic"/>
                <a:sym typeface="Century Gothic"/>
              </a:rPr>
              <a:t>Landslide Susceptibility </a:t>
            </a:r>
            <a:endParaRPr sz="1800" dirty="0">
              <a:solidFill>
                <a:srgbClr val="3F3F3F"/>
              </a:solidFill>
              <a:latin typeface="Century Gothic"/>
              <a:ea typeface="Century Gothic"/>
              <a:cs typeface="Century Gothic"/>
              <a:sym typeface="Century Gothic"/>
            </a:endParaRPr>
          </a:p>
        </p:txBody>
      </p:sp>
      <p:sp>
        <p:nvSpPr>
          <p:cNvPr id="213" name="Google Shape;213;p8"/>
          <p:cNvSpPr/>
          <p:nvPr/>
        </p:nvSpPr>
        <p:spPr>
          <a:xfrm>
            <a:off x="8089671" y="2087230"/>
            <a:ext cx="2762400" cy="914400"/>
          </a:xfrm>
          <a:prstGeom prst="hexagon">
            <a:avLst/>
          </a:prstGeom>
          <a:solidFill>
            <a:schemeClr val="accent4"/>
          </a:solidFill>
          <a:ln w="381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a:solidFill>
                  <a:srgbClr val="3F3F3F"/>
                </a:solidFill>
                <a:latin typeface="Century Gothic"/>
                <a:ea typeface="Century Gothic"/>
                <a:cs typeface="Century Gothic"/>
                <a:sym typeface="Century Gothic"/>
              </a:rPr>
              <a:t>Landslide Exposure </a:t>
            </a:r>
            <a:endParaRPr sz="1800" dirty="0">
              <a:solidFill>
                <a:srgbClr val="3F3F3F"/>
              </a:solidFill>
              <a:latin typeface="Century Gothic"/>
              <a:ea typeface="Century Gothic"/>
              <a:cs typeface="Century Gothic"/>
              <a:sym typeface="Century Gothic"/>
            </a:endParaRPr>
          </a:p>
        </p:txBody>
      </p:sp>
      <p:sp>
        <p:nvSpPr>
          <p:cNvPr id="7" name="Chevron 6"/>
          <p:cNvSpPr/>
          <p:nvPr/>
        </p:nvSpPr>
        <p:spPr>
          <a:xfrm flipH="1" flipV="1">
            <a:off x="6938925" y="25712527"/>
            <a:ext cx="36205668" cy="5202929"/>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chemeClr val="tx1"/>
              </a:solidFill>
              <a:latin typeface="Century Gothic" panose="020B0502020202020204" pitchFamily="34" charset="0"/>
            </a:endParaRPr>
          </a:p>
        </p:txBody>
      </p:sp>
      <p:sp>
        <p:nvSpPr>
          <p:cNvPr id="8" name="Pentagon 7"/>
          <p:cNvSpPr/>
          <p:nvPr/>
        </p:nvSpPr>
        <p:spPr>
          <a:xfrm flipH="1" flipV="1">
            <a:off x="3420710" y="25712528"/>
            <a:ext cx="21246731" cy="5263176"/>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latin typeface="Century Gothic" panose="020B0502020202020204" pitchFamily="34" charset="0"/>
            </a:endParaRPr>
          </a:p>
        </p:txBody>
      </p:sp>
      <p:sp>
        <p:nvSpPr>
          <p:cNvPr id="9" name="Chevron 8"/>
          <p:cNvSpPr/>
          <p:nvPr/>
        </p:nvSpPr>
        <p:spPr>
          <a:xfrm flipH="1" flipV="1">
            <a:off x="9263565" y="25712528"/>
            <a:ext cx="25990239" cy="5202926"/>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10" name="Chevron 9"/>
          <p:cNvSpPr/>
          <p:nvPr/>
        </p:nvSpPr>
        <p:spPr>
          <a:xfrm flipH="1" flipV="1">
            <a:off x="12350480" y="25712527"/>
            <a:ext cx="32514305" cy="5187451"/>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11" name="Chevron 10"/>
          <p:cNvSpPr/>
          <p:nvPr/>
        </p:nvSpPr>
        <p:spPr>
          <a:xfrm flipH="1" flipV="1">
            <a:off x="6938925" y="27430284"/>
            <a:ext cx="36205668" cy="5202929"/>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chemeClr val="tx1"/>
              </a:solidFill>
              <a:latin typeface="Century Gothic" panose="020B0502020202020204" pitchFamily="34" charset="0"/>
            </a:endParaRPr>
          </a:p>
        </p:txBody>
      </p:sp>
      <p:sp>
        <p:nvSpPr>
          <p:cNvPr id="12" name="Pentagon 11"/>
          <p:cNvSpPr/>
          <p:nvPr/>
        </p:nvSpPr>
        <p:spPr>
          <a:xfrm flipH="1" flipV="1">
            <a:off x="3420710" y="27430285"/>
            <a:ext cx="21246731" cy="5263176"/>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Century Gothic" panose="020B0502020202020204" pitchFamily="34" charset="0"/>
            </a:endParaRPr>
          </a:p>
        </p:txBody>
      </p:sp>
      <p:sp>
        <p:nvSpPr>
          <p:cNvPr id="13" name="Chevron 12"/>
          <p:cNvSpPr/>
          <p:nvPr/>
        </p:nvSpPr>
        <p:spPr>
          <a:xfrm flipH="1" flipV="1">
            <a:off x="9263565" y="27430285"/>
            <a:ext cx="25990239" cy="5202926"/>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14" name="Chevron 13"/>
          <p:cNvSpPr/>
          <p:nvPr/>
        </p:nvSpPr>
        <p:spPr>
          <a:xfrm flipH="1" flipV="1">
            <a:off x="12350480" y="27430284"/>
            <a:ext cx="32514305" cy="5187451"/>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15" name="Chevron 14"/>
          <p:cNvSpPr/>
          <p:nvPr/>
        </p:nvSpPr>
        <p:spPr>
          <a:xfrm flipH="1" flipV="1">
            <a:off x="6938925" y="23983104"/>
            <a:ext cx="36205668" cy="5202929"/>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schemeClr val="tx1"/>
              </a:solidFill>
              <a:latin typeface="Century Gothic" panose="020B0502020202020204" pitchFamily="34" charset="0"/>
            </a:endParaRPr>
          </a:p>
        </p:txBody>
      </p:sp>
      <p:sp>
        <p:nvSpPr>
          <p:cNvPr id="16" name="Pentagon 15"/>
          <p:cNvSpPr/>
          <p:nvPr/>
        </p:nvSpPr>
        <p:spPr>
          <a:xfrm flipH="1" flipV="1">
            <a:off x="3420710" y="23983105"/>
            <a:ext cx="21246731" cy="5263176"/>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Century Gothic" panose="020B0502020202020204" pitchFamily="34" charset="0"/>
            </a:endParaRPr>
          </a:p>
        </p:txBody>
      </p:sp>
      <p:sp>
        <p:nvSpPr>
          <p:cNvPr id="17" name="Chevron 16"/>
          <p:cNvSpPr/>
          <p:nvPr/>
        </p:nvSpPr>
        <p:spPr>
          <a:xfrm flipH="1" flipV="1">
            <a:off x="9263565" y="23983105"/>
            <a:ext cx="25990239" cy="5202926"/>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18" name="TextBox 17"/>
          <p:cNvSpPr txBox="1"/>
          <p:nvPr/>
        </p:nvSpPr>
        <p:spPr>
          <a:xfrm flipH="1" flipV="1">
            <a:off x="3144011" y="23514617"/>
            <a:ext cx="17402707" cy="523220"/>
          </a:xfrm>
          <a:prstGeom prst="rect">
            <a:avLst/>
          </a:prstGeom>
          <a:noFill/>
        </p:spPr>
        <p:txBody>
          <a:bodyPr wrap="square" rtlCol="0">
            <a:spAutoFit/>
          </a:bodyPr>
          <a:lstStyle/>
          <a:p>
            <a:r>
              <a:rPr lang="en-US" b="1" i="1" dirty="0" smtClean="0">
                <a:solidFill>
                  <a:srgbClr val="3F4268"/>
                </a:solidFill>
                <a:latin typeface="Century Gothic" panose="020B0502020202020204" pitchFamily="34" charset="0"/>
              </a:rPr>
              <a:t>Landslide</a:t>
            </a:r>
          </a:p>
          <a:p>
            <a:r>
              <a:rPr lang="en-US" b="1" i="1" dirty="0" smtClean="0">
                <a:solidFill>
                  <a:srgbClr val="3F4268"/>
                </a:solidFill>
                <a:latin typeface="Century Gothic" panose="020B0502020202020204" pitchFamily="34" charset="0"/>
              </a:rPr>
              <a:t>Susceptibility</a:t>
            </a:r>
            <a:endParaRPr lang="en-US" b="1" i="1" dirty="0">
              <a:solidFill>
                <a:srgbClr val="3F4268"/>
              </a:solidFill>
              <a:latin typeface="Century Gothic" panose="020B0502020202020204" pitchFamily="34" charset="0"/>
            </a:endParaRPr>
          </a:p>
        </p:txBody>
      </p:sp>
      <p:sp>
        <p:nvSpPr>
          <p:cNvPr id="19" name="TextBox 18"/>
          <p:cNvSpPr txBox="1"/>
          <p:nvPr/>
        </p:nvSpPr>
        <p:spPr>
          <a:xfrm flipH="1" flipV="1">
            <a:off x="1367654" y="22885017"/>
            <a:ext cx="3879260" cy="523220"/>
          </a:xfrm>
          <a:prstGeom prst="rect">
            <a:avLst/>
          </a:prstGeom>
          <a:noFill/>
        </p:spPr>
        <p:txBody>
          <a:bodyPr wrap="square" rtlCol="0">
            <a:spAutoFit/>
          </a:bodyPr>
          <a:lstStyle/>
          <a:p>
            <a:r>
              <a:rPr lang="en-US" sz="2800" b="1" dirty="0" smtClean="0">
                <a:solidFill>
                  <a:srgbClr val="3F4268"/>
                </a:solidFill>
                <a:latin typeface="Century Gothic" panose="020B0502020202020204" pitchFamily="34" charset="0"/>
              </a:rPr>
              <a:t>1</a:t>
            </a:r>
            <a:endParaRPr lang="en-US" sz="2800" b="1" dirty="0">
              <a:solidFill>
                <a:srgbClr val="3F4268"/>
              </a:solidFill>
              <a:latin typeface="Century Gothic" panose="020B0502020202020204" pitchFamily="34" charset="0"/>
            </a:endParaRPr>
          </a:p>
        </p:txBody>
      </p:sp>
      <p:sp>
        <p:nvSpPr>
          <p:cNvPr id="20" name="TextBox 19"/>
          <p:cNvSpPr txBox="1"/>
          <p:nvPr/>
        </p:nvSpPr>
        <p:spPr>
          <a:xfrm flipH="1" flipV="1">
            <a:off x="4851414" y="22823462"/>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Inputs</a:t>
            </a:r>
            <a:endParaRPr lang="en-US" sz="2400" b="1" dirty="0">
              <a:solidFill>
                <a:srgbClr val="3F4268"/>
              </a:solidFill>
              <a:latin typeface="Century Gothic" panose="020B0502020202020204" pitchFamily="34" charset="0"/>
            </a:endParaRPr>
          </a:p>
        </p:txBody>
      </p:sp>
      <p:sp>
        <p:nvSpPr>
          <p:cNvPr id="21" name="TextBox 20"/>
          <p:cNvSpPr txBox="1"/>
          <p:nvPr/>
        </p:nvSpPr>
        <p:spPr>
          <a:xfrm flipH="1" flipV="1">
            <a:off x="8395818" y="22823462"/>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Tool</a:t>
            </a:r>
            <a:endParaRPr lang="en-US" sz="2400" b="1" dirty="0">
              <a:solidFill>
                <a:srgbClr val="3F4268"/>
              </a:solidFill>
              <a:latin typeface="Century Gothic" panose="020B0502020202020204" pitchFamily="34" charset="0"/>
            </a:endParaRPr>
          </a:p>
        </p:txBody>
      </p:sp>
      <p:sp>
        <p:nvSpPr>
          <p:cNvPr id="22" name="TextBox 21"/>
          <p:cNvSpPr txBox="1"/>
          <p:nvPr/>
        </p:nvSpPr>
        <p:spPr>
          <a:xfrm flipH="1" flipV="1">
            <a:off x="6697006" y="23703380"/>
            <a:ext cx="26791367" cy="523220"/>
          </a:xfrm>
          <a:prstGeom prst="rect">
            <a:avLst/>
          </a:prstGeom>
          <a:noFill/>
        </p:spPr>
        <p:txBody>
          <a:bodyPr wrap="square" rtlCol="0">
            <a:spAutoFit/>
          </a:bodyPr>
          <a:lstStyle/>
          <a:p>
            <a:r>
              <a:rPr lang="en-US" dirty="0" smtClean="0">
                <a:latin typeface="Century Gothic" panose="020B0502020202020204" pitchFamily="34" charset="0"/>
              </a:rPr>
              <a:t>Geology, Slope, Elevation</a:t>
            </a:r>
          </a:p>
          <a:p>
            <a:r>
              <a:rPr lang="en-US" dirty="0" smtClean="0">
                <a:latin typeface="Century Gothic" panose="020B0502020202020204" pitchFamily="34" charset="0"/>
              </a:rPr>
              <a:t>Forest Loss, Distance to Faults &amp; Roads, Clay %</a:t>
            </a:r>
          </a:p>
        </p:txBody>
      </p:sp>
      <p:sp>
        <p:nvSpPr>
          <p:cNvPr id="23" name="TextBox 22"/>
          <p:cNvSpPr txBox="1"/>
          <p:nvPr/>
        </p:nvSpPr>
        <p:spPr>
          <a:xfrm flipH="1" flipV="1">
            <a:off x="8974107" y="23703380"/>
            <a:ext cx="15710056" cy="307777"/>
          </a:xfrm>
          <a:prstGeom prst="rect">
            <a:avLst/>
          </a:prstGeom>
          <a:noFill/>
        </p:spPr>
        <p:txBody>
          <a:bodyPr wrap="square" rtlCol="0">
            <a:spAutoFit/>
          </a:bodyPr>
          <a:lstStyle/>
          <a:p>
            <a:r>
              <a:rPr lang="en-US" dirty="0" smtClean="0">
                <a:latin typeface="Century Gothic" panose="020B0502020202020204" pitchFamily="34" charset="0"/>
              </a:rPr>
              <a:t>Fuzzy Overlay &amp; Fuzzy Membership</a:t>
            </a:r>
            <a:endParaRPr lang="en-US" dirty="0">
              <a:latin typeface="Century Gothic" panose="020B0502020202020204" pitchFamily="34" charset="0"/>
            </a:endParaRPr>
          </a:p>
        </p:txBody>
      </p:sp>
      <p:sp>
        <p:nvSpPr>
          <p:cNvPr id="24" name="Chevron 23"/>
          <p:cNvSpPr/>
          <p:nvPr/>
        </p:nvSpPr>
        <p:spPr>
          <a:xfrm flipH="1" flipV="1">
            <a:off x="12350480" y="23983104"/>
            <a:ext cx="32514305" cy="5202929"/>
          </a:xfrm>
          <a:prstGeom prst="chevron">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Century Gothic" panose="020B0502020202020204" pitchFamily="34" charset="0"/>
            </a:endParaRPr>
          </a:p>
        </p:txBody>
      </p:sp>
      <p:sp>
        <p:nvSpPr>
          <p:cNvPr id="25" name="TextBox 24"/>
          <p:cNvSpPr txBox="1"/>
          <p:nvPr/>
        </p:nvSpPr>
        <p:spPr>
          <a:xfrm flipH="1" flipV="1">
            <a:off x="11823036" y="23980379"/>
            <a:ext cx="20375157" cy="523220"/>
          </a:xfrm>
          <a:prstGeom prst="rect">
            <a:avLst/>
          </a:prstGeom>
          <a:noFill/>
        </p:spPr>
        <p:txBody>
          <a:bodyPr wrap="square" rtlCol="0">
            <a:spAutoFit/>
          </a:bodyPr>
          <a:lstStyle/>
          <a:p>
            <a:r>
              <a:rPr lang="en-US" dirty="0" smtClean="0">
                <a:latin typeface="Century Gothic" panose="020B0502020202020204" pitchFamily="34" charset="0"/>
              </a:rPr>
              <a:t>Where is the highest/lowest</a:t>
            </a:r>
            <a:r>
              <a:rPr lang="en-US" dirty="0">
                <a:latin typeface="Century Gothic" panose="020B0502020202020204" pitchFamily="34" charset="0"/>
              </a:rPr>
              <a:t> </a:t>
            </a:r>
            <a:r>
              <a:rPr lang="en-US" dirty="0" smtClean="0">
                <a:latin typeface="Century Gothic" panose="020B0502020202020204" pitchFamily="34" charset="0"/>
              </a:rPr>
              <a:t>landslide potential?</a:t>
            </a:r>
          </a:p>
          <a:p>
            <a:endParaRPr lang="en-US" dirty="0">
              <a:latin typeface="Century Gothic" panose="020B0502020202020204" pitchFamily="34" charset="0"/>
            </a:endParaRPr>
          </a:p>
        </p:txBody>
      </p:sp>
      <p:sp>
        <p:nvSpPr>
          <p:cNvPr id="26" name="TextBox 25"/>
          <p:cNvSpPr txBox="1"/>
          <p:nvPr/>
        </p:nvSpPr>
        <p:spPr>
          <a:xfrm flipH="1" flipV="1">
            <a:off x="11921172" y="25972708"/>
            <a:ext cx="21215064" cy="523220"/>
          </a:xfrm>
          <a:prstGeom prst="rect">
            <a:avLst/>
          </a:prstGeom>
          <a:noFill/>
        </p:spPr>
        <p:txBody>
          <a:bodyPr wrap="square" rtlCol="0">
            <a:spAutoFit/>
          </a:bodyPr>
          <a:lstStyle/>
          <a:p>
            <a:r>
              <a:rPr lang="en-US" dirty="0">
                <a:latin typeface="Century Gothic" panose="020B0502020202020204" pitchFamily="34" charset="0"/>
              </a:rPr>
              <a:t>Where is there a high/moderate risk for rainfall to trigger a landslide?</a:t>
            </a:r>
          </a:p>
          <a:p>
            <a:endParaRPr lang="en-US" dirty="0">
              <a:latin typeface="Century Gothic" panose="020B0502020202020204" pitchFamily="34" charset="0"/>
            </a:endParaRPr>
          </a:p>
        </p:txBody>
      </p:sp>
      <p:sp>
        <p:nvSpPr>
          <p:cNvPr id="27" name="TextBox 26"/>
          <p:cNvSpPr txBox="1"/>
          <p:nvPr/>
        </p:nvSpPr>
        <p:spPr>
          <a:xfrm flipH="1" flipV="1">
            <a:off x="6697006" y="27159393"/>
            <a:ext cx="26791367" cy="738664"/>
          </a:xfrm>
          <a:prstGeom prst="rect">
            <a:avLst/>
          </a:prstGeom>
          <a:noFill/>
        </p:spPr>
        <p:txBody>
          <a:bodyPr wrap="square" rtlCol="0">
            <a:spAutoFit/>
          </a:bodyPr>
          <a:lstStyle/>
          <a:p>
            <a:r>
              <a:rPr lang="en-US" dirty="0" smtClean="0">
                <a:latin typeface="Century Gothic" panose="020B0502020202020204" pitchFamily="34" charset="0"/>
              </a:rPr>
              <a:t>Landslide Susceptibility,</a:t>
            </a:r>
          </a:p>
          <a:p>
            <a:r>
              <a:rPr lang="en-US" dirty="0" smtClean="0">
                <a:latin typeface="Century Gothic" panose="020B0502020202020204" pitchFamily="34" charset="0"/>
              </a:rPr>
              <a:t>Population,</a:t>
            </a:r>
          </a:p>
          <a:p>
            <a:r>
              <a:rPr lang="en-US" dirty="0" smtClean="0">
                <a:latin typeface="Century Gothic" panose="020B0502020202020204" pitchFamily="34" charset="0"/>
              </a:rPr>
              <a:t>Points of Interest</a:t>
            </a:r>
          </a:p>
        </p:txBody>
      </p:sp>
      <p:sp>
        <p:nvSpPr>
          <p:cNvPr id="28" name="TextBox 27"/>
          <p:cNvSpPr txBox="1"/>
          <p:nvPr/>
        </p:nvSpPr>
        <p:spPr>
          <a:xfrm flipH="1" flipV="1">
            <a:off x="8608500" y="25254005"/>
            <a:ext cx="12580939" cy="307777"/>
          </a:xfrm>
          <a:prstGeom prst="rect">
            <a:avLst/>
          </a:prstGeom>
          <a:noFill/>
        </p:spPr>
        <p:txBody>
          <a:bodyPr wrap="square" rtlCol="0">
            <a:spAutoFit/>
          </a:bodyPr>
          <a:lstStyle/>
          <a:p>
            <a:r>
              <a:rPr lang="en-US" dirty="0" smtClean="0">
                <a:latin typeface="Century Gothic" panose="020B0502020202020204" pitchFamily="34" charset="0"/>
              </a:rPr>
              <a:t>LHASA model</a:t>
            </a:r>
          </a:p>
        </p:txBody>
      </p:sp>
      <p:sp>
        <p:nvSpPr>
          <p:cNvPr id="29" name="TextBox 28"/>
          <p:cNvSpPr txBox="1"/>
          <p:nvPr/>
        </p:nvSpPr>
        <p:spPr>
          <a:xfrm flipH="1" flipV="1">
            <a:off x="10684475" y="22842844"/>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Goal</a:t>
            </a:r>
            <a:endParaRPr lang="en-US" sz="2400" b="1" dirty="0">
              <a:solidFill>
                <a:srgbClr val="3F4268"/>
              </a:solidFill>
              <a:latin typeface="Century Gothic" panose="020B0502020202020204" pitchFamily="34" charset="0"/>
            </a:endParaRPr>
          </a:p>
        </p:txBody>
      </p:sp>
      <p:sp>
        <p:nvSpPr>
          <p:cNvPr id="30" name="TextBox 29"/>
          <p:cNvSpPr txBox="1"/>
          <p:nvPr/>
        </p:nvSpPr>
        <p:spPr>
          <a:xfrm flipH="1" flipV="1">
            <a:off x="6697006" y="25808003"/>
            <a:ext cx="26791367" cy="954107"/>
          </a:xfrm>
          <a:prstGeom prst="rect">
            <a:avLst/>
          </a:prstGeom>
          <a:noFill/>
        </p:spPr>
        <p:txBody>
          <a:bodyPr wrap="square" rtlCol="0">
            <a:spAutoFit/>
          </a:bodyPr>
          <a:lstStyle/>
          <a:p>
            <a:r>
              <a:rPr lang="en-US" dirty="0" smtClean="0">
                <a:latin typeface="Century Gothic" panose="020B0502020202020204" pitchFamily="34" charset="0"/>
              </a:rPr>
              <a:t>Susceptibility</a:t>
            </a:r>
            <a:r>
              <a:rPr lang="en-US" dirty="0">
                <a:latin typeface="Century Gothic" panose="020B0502020202020204" pitchFamily="34" charset="0"/>
              </a:rPr>
              <a:t> </a:t>
            </a:r>
            <a:r>
              <a:rPr lang="en-US" dirty="0" smtClean="0">
                <a:latin typeface="Century Gothic" panose="020B0502020202020204" pitchFamily="34" charset="0"/>
              </a:rPr>
              <a:t>Map,</a:t>
            </a:r>
          </a:p>
          <a:p>
            <a:r>
              <a:rPr lang="en-US" dirty="0" smtClean="0">
                <a:latin typeface="Century Gothic" panose="020B0502020202020204" pitchFamily="34" charset="0"/>
              </a:rPr>
              <a:t>GPM IMERG precipitation</a:t>
            </a:r>
          </a:p>
          <a:p>
            <a:endParaRPr lang="en-US" dirty="0" smtClean="0">
              <a:latin typeface="Century Gothic" panose="020B0502020202020204" pitchFamily="34" charset="0"/>
            </a:endParaRPr>
          </a:p>
          <a:p>
            <a:endParaRPr lang="en-US" dirty="0">
              <a:latin typeface="Century Gothic" panose="020B0502020202020204" pitchFamily="34" charset="0"/>
            </a:endParaRPr>
          </a:p>
        </p:txBody>
      </p:sp>
      <p:sp>
        <p:nvSpPr>
          <p:cNvPr id="31" name="TextBox 30"/>
          <p:cNvSpPr txBox="1"/>
          <p:nvPr/>
        </p:nvSpPr>
        <p:spPr>
          <a:xfrm flipH="1" flipV="1">
            <a:off x="8608500" y="26958423"/>
            <a:ext cx="12580939" cy="307777"/>
          </a:xfrm>
          <a:prstGeom prst="rect">
            <a:avLst/>
          </a:prstGeom>
          <a:noFill/>
        </p:spPr>
        <p:txBody>
          <a:bodyPr wrap="square" rtlCol="0">
            <a:spAutoFit/>
          </a:bodyPr>
          <a:lstStyle/>
          <a:p>
            <a:r>
              <a:rPr lang="en-US" dirty="0" smtClean="0">
                <a:latin typeface="Century Gothic" panose="020B0502020202020204" pitchFamily="34" charset="0"/>
              </a:rPr>
              <a:t>Bivariate mapping</a:t>
            </a:r>
          </a:p>
        </p:txBody>
      </p:sp>
      <p:sp>
        <p:nvSpPr>
          <p:cNvPr id="32" name="TextBox 31"/>
          <p:cNvSpPr txBox="1"/>
          <p:nvPr/>
        </p:nvSpPr>
        <p:spPr>
          <a:xfrm flipH="1" flipV="1">
            <a:off x="1403009" y="24599349"/>
            <a:ext cx="3879260" cy="523220"/>
          </a:xfrm>
          <a:prstGeom prst="rect">
            <a:avLst/>
          </a:prstGeom>
          <a:noFill/>
        </p:spPr>
        <p:txBody>
          <a:bodyPr wrap="square" rtlCol="0">
            <a:spAutoFit/>
          </a:bodyPr>
          <a:lstStyle/>
          <a:p>
            <a:r>
              <a:rPr lang="en-US" sz="2800" b="1" dirty="0" smtClean="0">
                <a:solidFill>
                  <a:srgbClr val="3F4268"/>
                </a:solidFill>
                <a:latin typeface="Century Gothic" panose="020B0502020202020204" pitchFamily="34" charset="0"/>
              </a:rPr>
              <a:t>2</a:t>
            </a:r>
            <a:endParaRPr lang="en-US" sz="2800" b="1" dirty="0">
              <a:solidFill>
                <a:srgbClr val="3F4268"/>
              </a:solidFill>
              <a:latin typeface="Century Gothic" panose="020B0502020202020204" pitchFamily="34" charset="0"/>
            </a:endParaRPr>
          </a:p>
        </p:txBody>
      </p:sp>
      <p:sp>
        <p:nvSpPr>
          <p:cNvPr id="33" name="TextBox 32"/>
          <p:cNvSpPr txBox="1"/>
          <p:nvPr/>
        </p:nvSpPr>
        <p:spPr>
          <a:xfrm flipH="1" flipV="1">
            <a:off x="3144011" y="26904542"/>
            <a:ext cx="17402707" cy="307777"/>
          </a:xfrm>
          <a:prstGeom prst="rect">
            <a:avLst/>
          </a:prstGeom>
          <a:noFill/>
        </p:spPr>
        <p:txBody>
          <a:bodyPr wrap="square" rtlCol="0">
            <a:spAutoFit/>
          </a:bodyPr>
          <a:lstStyle/>
          <a:p>
            <a:r>
              <a:rPr lang="en-US" b="1" i="1" dirty="0" smtClean="0">
                <a:solidFill>
                  <a:srgbClr val="3F4268"/>
                </a:solidFill>
                <a:latin typeface="Century Gothic" panose="020B0502020202020204" pitchFamily="34" charset="0"/>
              </a:rPr>
              <a:t>Landslide Exposure</a:t>
            </a:r>
            <a:endParaRPr lang="en-US" b="1" i="1" dirty="0">
              <a:solidFill>
                <a:srgbClr val="3F4268"/>
              </a:solidFill>
              <a:latin typeface="Century Gothic" panose="020B0502020202020204" pitchFamily="34" charset="0"/>
            </a:endParaRPr>
          </a:p>
        </p:txBody>
      </p:sp>
      <p:sp>
        <p:nvSpPr>
          <p:cNvPr id="34" name="TextBox 33"/>
          <p:cNvSpPr txBox="1"/>
          <p:nvPr/>
        </p:nvSpPr>
        <p:spPr>
          <a:xfrm flipH="1" flipV="1">
            <a:off x="1395492" y="26324648"/>
            <a:ext cx="3879260" cy="523220"/>
          </a:xfrm>
          <a:prstGeom prst="rect">
            <a:avLst/>
          </a:prstGeom>
          <a:noFill/>
        </p:spPr>
        <p:txBody>
          <a:bodyPr wrap="square" rtlCol="0">
            <a:spAutoFit/>
          </a:bodyPr>
          <a:lstStyle/>
          <a:p>
            <a:r>
              <a:rPr lang="en-US" sz="2800" b="1" dirty="0" smtClean="0">
                <a:solidFill>
                  <a:srgbClr val="3F4268"/>
                </a:solidFill>
                <a:latin typeface="Century Gothic" panose="020B0502020202020204" pitchFamily="34" charset="0"/>
              </a:rPr>
              <a:t>3</a:t>
            </a:r>
            <a:endParaRPr lang="en-US" sz="2800" b="1" dirty="0">
              <a:solidFill>
                <a:srgbClr val="3F4268"/>
              </a:solidFill>
              <a:latin typeface="Century Gothic" panose="020B0502020202020204" pitchFamily="34" charset="0"/>
            </a:endParaRPr>
          </a:p>
        </p:txBody>
      </p:sp>
      <p:sp>
        <p:nvSpPr>
          <p:cNvPr id="35" name="TextBox 34"/>
          <p:cNvSpPr txBox="1"/>
          <p:nvPr/>
        </p:nvSpPr>
        <p:spPr>
          <a:xfrm flipH="1" flipV="1">
            <a:off x="4851414" y="24574170"/>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Inputs</a:t>
            </a:r>
            <a:endParaRPr lang="en-US" sz="2400" b="1" dirty="0">
              <a:solidFill>
                <a:srgbClr val="3F4268"/>
              </a:solidFill>
              <a:latin typeface="Century Gothic" panose="020B0502020202020204" pitchFamily="34" charset="0"/>
            </a:endParaRPr>
          </a:p>
        </p:txBody>
      </p:sp>
      <p:sp>
        <p:nvSpPr>
          <p:cNvPr id="36" name="TextBox 35"/>
          <p:cNvSpPr txBox="1"/>
          <p:nvPr/>
        </p:nvSpPr>
        <p:spPr>
          <a:xfrm flipH="1" flipV="1">
            <a:off x="8395818" y="24566270"/>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Tool</a:t>
            </a:r>
            <a:endParaRPr lang="en-US" sz="2400" b="1" dirty="0">
              <a:solidFill>
                <a:srgbClr val="3F4268"/>
              </a:solidFill>
              <a:latin typeface="Century Gothic" panose="020B0502020202020204" pitchFamily="34" charset="0"/>
            </a:endParaRPr>
          </a:p>
        </p:txBody>
      </p:sp>
      <p:sp>
        <p:nvSpPr>
          <p:cNvPr id="37" name="TextBox 36"/>
          <p:cNvSpPr txBox="1"/>
          <p:nvPr/>
        </p:nvSpPr>
        <p:spPr>
          <a:xfrm flipH="1" flipV="1">
            <a:off x="10684475" y="24577921"/>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Goal</a:t>
            </a:r>
            <a:endParaRPr lang="en-US" sz="2400" b="1" dirty="0">
              <a:solidFill>
                <a:srgbClr val="3F4268"/>
              </a:solidFill>
              <a:latin typeface="Century Gothic" panose="020B0502020202020204" pitchFamily="34" charset="0"/>
            </a:endParaRPr>
          </a:p>
        </p:txBody>
      </p:sp>
      <p:sp>
        <p:nvSpPr>
          <p:cNvPr id="38" name="TextBox 37"/>
          <p:cNvSpPr txBox="1"/>
          <p:nvPr/>
        </p:nvSpPr>
        <p:spPr>
          <a:xfrm flipH="1" flipV="1">
            <a:off x="8395818" y="26301455"/>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Tool</a:t>
            </a:r>
            <a:endParaRPr lang="en-US" sz="2400" b="1" dirty="0">
              <a:solidFill>
                <a:srgbClr val="3F4268"/>
              </a:solidFill>
              <a:latin typeface="Century Gothic" panose="020B0502020202020204" pitchFamily="34" charset="0"/>
            </a:endParaRPr>
          </a:p>
        </p:txBody>
      </p:sp>
      <p:sp>
        <p:nvSpPr>
          <p:cNvPr id="39" name="TextBox 38"/>
          <p:cNvSpPr txBox="1"/>
          <p:nvPr/>
        </p:nvSpPr>
        <p:spPr>
          <a:xfrm flipH="1" flipV="1">
            <a:off x="4891913" y="26285815"/>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Inputs</a:t>
            </a:r>
            <a:endParaRPr lang="en-US" sz="2400" b="1" dirty="0">
              <a:solidFill>
                <a:srgbClr val="3F4268"/>
              </a:solidFill>
              <a:latin typeface="Century Gothic" panose="020B0502020202020204" pitchFamily="34" charset="0"/>
            </a:endParaRPr>
          </a:p>
        </p:txBody>
      </p:sp>
      <p:sp>
        <p:nvSpPr>
          <p:cNvPr id="40" name="TextBox 39"/>
          <p:cNvSpPr txBox="1"/>
          <p:nvPr/>
        </p:nvSpPr>
        <p:spPr>
          <a:xfrm flipH="1" flipV="1">
            <a:off x="10684475" y="26290050"/>
            <a:ext cx="14526338" cy="461665"/>
          </a:xfrm>
          <a:prstGeom prst="rect">
            <a:avLst/>
          </a:prstGeom>
          <a:noFill/>
        </p:spPr>
        <p:txBody>
          <a:bodyPr wrap="square" rtlCol="0">
            <a:spAutoFit/>
          </a:bodyPr>
          <a:lstStyle/>
          <a:p>
            <a:r>
              <a:rPr lang="en-US" sz="2400" b="1" dirty="0" smtClean="0">
                <a:solidFill>
                  <a:srgbClr val="3F4268"/>
                </a:solidFill>
                <a:latin typeface="Century Gothic" panose="020B0502020202020204" pitchFamily="34" charset="0"/>
              </a:rPr>
              <a:t>Goal</a:t>
            </a:r>
            <a:endParaRPr lang="en-US" sz="2400" b="1" dirty="0">
              <a:solidFill>
                <a:srgbClr val="3F4268"/>
              </a:solidFill>
              <a:latin typeface="Century Gothic" panose="020B0502020202020204" pitchFamily="34" charset="0"/>
            </a:endParaRPr>
          </a:p>
        </p:txBody>
      </p:sp>
      <p:sp>
        <p:nvSpPr>
          <p:cNvPr id="41" name="TextBox 40"/>
          <p:cNvSpPr txBox="1"/>
          <p:nvPr/>
        </p:nvSpPr>
        <p:spPr>
          <a:xfrm flipH="1" flipV="1">
            <a:off x="3144011" y="25486808"/>
            <a:ext cx="17402707" cy="307777"/>
          </a:xfrm>
          <a:prstGeom prst="rect">
            <a:avLst/>
          </a:prstGeom>
          <a:noFill/>
        </p:spPr>
        <p:txBody>
          <a:bodyPr wrap="square" rtlCol="0">
            <a:spAutoFit/>
          </a:bodyPr>
          <a:lstStyle/>
          <a:p>
            <a:r>
              <a:rPr lang="en-US" b="1" i="1" dirty="0">
                <a:solidFill>
                  <a:srgbClr val="3F4268"/>
                </a:solidFill>
                <a:latin typeface="Century Gothic" panose="020B0502020202020204" pitchFamily="34" charset="0"/>
              </a:rPr>
              <a:t>Near real-time Landslide Potential</a:t>
            </a:r>
          </a:p>
        </p:txBody>
      </p:sp>
      <p:sp>
        <p:nvSpPr>
          <p:cNvPr id="42" name="Rectangle 41"/>
          <p:cNvSpPr/>
          <p:nvPr/>
        </p:nvSpPr>
        <p:spPr>
          <a:xfrm flipH="1" flipV="1">
            <a:off x="11731338" y="27407456"/>
            <a:ext cx="19590343" cy="307777"/>
          </a:xfrm>
          <a:prstGeom prst="rect">
            <a:avLst/>
          </a:prstGeom>
        </p:spPr>
        <p:txBody>
          <a:bodyPr wrap="square">
            <a:spAutoFit/>
          </a:bodyPr>
          <a:lstStyle/>
          <a:p>
            <a:r>
              <a:rPr lang="en-US" dirty="0" smtClean="0">
                <a:latin typeface="Century Gothic" panose="020B0502020202020204" pitchFamily="34" charset="0"/>
              </a:rPr>
              <a:t>Who/what </a:t>
            </a:r>
            <a:r>
              <a:rPr lang="en-US" dirty="0">
                <a:latin typeface="Century Gothic" panose="020B0502020202020204" pitchFamily="34" charset="0"/>
              </a:rPr>
              <a:t>is located in areas of high/low landslide potential?</a:t>
            </a:r>
          </a:p>
        </p:txBody>
      </p:sp>
      <p:sp>
        <p:nvSpPr>
          <p:cNvPr id="51" name="Google Shape;210;p8"/>
          <p:cNvSpPr/>
          <p:nvPr/>
        </p:nvSpPr>
        <p:spPr>
          <a:xfrm>
            <a:off x="4188952" y="4838128"/>
            <a:ext cx="2762400" cy="914400"/>
          </a:xfrm>
          <a:prstGeom prst="hexagon">
            <a:avLst/>
          </a:prstGeom>
          <a:solidFill>
            <a:srgbClr val="AFABA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smtClean="0">
                <a:solidFill>
                  <a:srgbClr val="3F3F3F"/>
                </a:solidFill>
                <a:latin typeface="Century Gothic"/>
                <a:ea typeface="Century Gothic"/>
                <a:cs typeface="Century Gothic"/>
                <a:sym typeface="Century Gothic"/>
              </a:rPr>
              <a:t>GPM IMERG Rainfall</a:t>
            </a:r>
            <a:endParaRPr sz="1800" dirty="0">
              <a:solidFill>
                <a:srgbClr val="3F3F3F"/>
              </a:solidFill>
              <a:latin typeface="Century Gothic"/>
              <a:ea typeface="Century Gothic"/>
              <a:cs typeface="Century Gothic"/>
              <a:sym typeface="Century Gothic"/>
            </a:endParaRPr>
          </a:p>
        </p:txBody>
      </p:sp>
      <p:sp>
        <p:nvSpPr>
          <p:cNvPr id="52" name="Google Shape;210;p8"/>
          <p:cNvSpPr/>
          <p:nvPr/>
        </p:nvSpPr>
        <p:spPr>
          <a:xfrm>
            <a:off x="4084734" y="1287261"/>
            <a:ext cx="2866617" cy="914400"/>
          </a:xfrm>
          <a:prstGeom prst="hexagon">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err="1" smtClean="0">
                <a:solidFill>
                  <a:srgbClr val="3F3F3F"/>
                </a:solidFill>
                <a:latin typeface="Century Gothic"/>
                <a:ea typeface="Century Gothic"/>
                <a:cs typeface="Century Gothic"/>
                <a:sym typeface="Century Gothic"/>
              </a:rPr>
              <a:t>LandScan</a:t>
            </a:r>
            <a:r>
              <a:rPr lang="en-US" sz="1800" dirty="0" smtClean="0">
                <a:solidFill>
                  <a:srgbClr val="3F3F3F"/>
                </a:solidFill>
                <a:latin typeface="Century Gothic"/>
                <a:ea typeface="Century Gothic"/>
                <a:cs typeface="Century Gothic"/>
                <a:sym typeface="Century Gothic"/>
              </a:rPr>
              <a:t> Population</a:t>
            </a:r>
            <a:endParaRPr sz="1800" dirty="0">
              <a:solidFill>
                <a:srgbClr val="3F3F3F"/>
              </a:solidFill>
              <a:latin typeface="Century Gothic"/>
              <a:ea typeface="Century Gothic"/>
              <a:cs typeface="Century Gothic"/>
              <a:sym typeface="Century Gothic"/>
            </a:endParaRPr>
          </a:p>
        </p:txBody>
      </p:sp>
      <p:sp>
        <p:nvSpPr>
          <p:cNvPr id="53" name="Google Shape;274;p11"/>
          <p:cNvSpPr/>
          <p:nvPr/>
        </p:nvSpPr>
        <p:spPr>
          <a:xfrm rot="20148843">
            <a:off x="7012837" y="2770075"/>
            <a:ext cx="1049779" cy="26021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1" dirty="0">
              <a:solidFill>
                <a:srgbClr val="3F3F3F"/>
              </a:solidFill>
              <a:latin typeface="Century Gothic"/>
              <a:ea typeface="Century Gothic"/>
              <a:cs typeface="Century Gothic"/>
              <a:sym typeface="Century Gothic"/>
            </a:endParaRPr>
          </a:p>
        </p:txBody>
      </p:sp>
      <p:sp>
        <p:nvSpPr>
          <p:cNvPr id="54" name="Google Shape;274;p11"/>
          <p:cNvSpPr/>
          <p:nvPr/>
        </p:nvSpPr>
        <p:spPr>
          <a:xfrm rot="964780">
            <a:off x="7059023" y="2147248"/>
            <a:ext cx="979677" cy="26021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55" name="Google Shape;274;p11"/>
          <p:cNvSpPr/>
          <p:nvPr/>
        </p:nvSpPr>
        <p:spPr>
          <a:xfrm rot="20148843">
            <a:off x="6981388" y="4625235"/>
            <a:ext cx="1067743" cy="26021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56" name="Google Shape;274;p11"/>
          <p:cNvSpPr/>
          <p:nvPr/>
        </p:nvSpPr>
        <p:spPr>
          <a:xfrm rot="1703938">
            <a:off x="6969410" y="3777921"/>
            <a:ext cx="1120378" cy="26021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3F3F3F"/>
              </a:solidFill>
              <a:latin typeface="Century Gothic"/>
              <a:ea typeface="Century Gothic"/>
              <a:cs typeface="Century Gothic"/>
              <a:sym typeface="Century Gothic"/>
            </a:endParaRPr>
          </a:p>
        </p:txBody>
      </p:sp>
      <p:sp>
        <p:nvSpPr>
          <p:cNvPr id="66" name="Google Shape;210;p8"/>
          <p:cNvSpPr/>
          <p:nvPr/>
        </p:nvSpPr>
        <p:spPr>
          <a:xfrm>
            <a:off x="950977" y="2767584"/>
            <a:ext cx="2136630" cy="1085144"/>
          </a:xfrm>
          <a:prstGeom prst="hexagon">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3F3F3F"/>
              </a:buClr>
              <a:buSzPts val="1800"/>
              <a:buFont typeface="Century Gothic"/>
              <a:buNone/>
            </a:pPr>
            <a:r>
              <a:rPr lang="en-US" sz="1800" dirty="0" smtClean="0">
                <a:solidFill>
                  <a:srgbClr val="3F3F3F"/>
                </a:solidFill>
                <a:latin typeface="Century Gothic"/>
                <a:ea typeface="Century Gothic"/>
                <a:cs typeface="Century Gothic"/>
                <a:sym typeface="Century Gothic"/>
              </a:rPr>
              <a:t>Susceptibility Factors</a:t>
            </a:r>
          </a:p>
        </p:txBody>
      </p:sp>
      <p:sp>
        <p:nvSpPr>
          <p:cNvPr id="75" name="Google Shape;274;p11"/>
          <p:cNvSpPr/>
          <p:nvPr/>
        </p:nvSpPr>
        <p:spPr>
          <a:xfrm>
            <a:off x="3165031" y="3265421"/>
            <a:ext cx="919703" cy="260215"/>
          </a:xfrm>
          <a:prstGeom prst="rightArrow">
            <a:avLst>
              <a:gd name="adj1" fmla="val 50000"/>
              <a:gd name="adj2" fmla="val 50000"/>
            </a:avLst>
          </a:prstGeom>
          <a:solidFill>
            <a:srgbClr val="3F426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1"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9992499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746</TotalTime>
  <Words>2885</Words>
  <Application>Microsoft Office PowerPoint</Application>
  <PresentationFormat>Widescreen</PresentationFormat>
  <Paragraphs>404</Paragraphs>
  <Slides>21</Slides>
  <Notes>21</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Arimo</vt:lpstr>
      <vt:lpstr>Calibri</vt:lpstr>
      <vt:lpstr>Century Gothic</vt:lpstr>
      <vt:lpstr>Webdings</vt:lpstr>
      <vt:lpstr>Office Theme</vt:lpstr>
      <vt:lpstr>1_Office Theme</vt:lpstr>
      <vt:lpstr>PowerPoint Presentation</vt:lpstr>
      <vt:lpstr>Dominican Republic</vt:lpstr>
      <vt:lpstr>Community Concerns</vt:lpstr>
      <vt:lpstr>PARTNERS</vt:lpstr>
      <vt:lpstr>Study Area</vt:lpstr>
      <vt:lpstr>Objectives</vt:lpstr>
      <vt:lpstr>NASA Earth Observations</vt:lpstr>
      <vt:lpstr>Methodology: Overview</vt:lpstr>
      <vt:lpstr>Methodology: Overview</vt:lpstr>
      <vt:lpstr>Methodology: Overview</vt:lpstr>
      <vt:lpstr>Landslide Inventory</vt:lpstr>
      <vt:lpstr>Methodology: Susceptibility Map</vt:lpstr>
      <vt:lpstr>Methodology: LHASA</vt:lpstr>
      <vt:lpstr>Results: Susceptibility Map</vt:lpstr>
      <vt:lpstr>Results: Exposure Map</vt:lpstr>
      <vt:lpstr>Results: LHASA Nowcasts</vt:lpstr>
      <vt:lpstr>Conclusions</vt:lpstr>
      <vt:lpstr>Errors and Limitations</vt:lpstr>
      <vt:lpstr>END-USER BENEFIT</vt:lpstr>
      <vt:lpstr>Future Work</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80</cp:revision>
  <dcterms:created xsi:type="dcterms:W3CDTF">2019-02-11T19:14:02Z</dcterms:created>
  <dcterms:modified xsi:type="dcterms:W3CDTF">2019-09-26T21:57:32Z</dcterms:modified>
</cp:coreProperties>
</file>