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5" r:id="rId2"/>
    <p:sldId id="290" r:id="rId3"/>
    <p:sldId id="285" r:id="rId4"/>
    <p:sldId id="305" r:id="rId5"/>
    <p:sldId id="306" r:id="rId6"/>
    <p:sldId id="284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291" r:id="rId15"/>
    <p:sldId id="286" r:id="rId16"/>
    <p:sldId id="287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2" autoAdjust="0"/>
    <p:restoredTop sz="94660"/>
  </p:normalViewPr>
  <p:slideViewPr>
    <p:cSldViewPr snapToGrid="0">
      <p:cViewPr>
        <p:scale>
          <a:sx n="80" d="100"/>
          <a:sy n="80" d="100"/>
        </p:scale>
        <p:origin x="-73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</a:t>
            </a:r>
            <a:r>
              <a:rPr lang="en-US" baseline="0" dirty="0" smtClean="0"/>
              <a:t>sat 5 is being used to create a comprehensive history with Landsat 8’s imagery. SMAP data is currently being reviewed.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56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lickr.com/photos/usfwshq/8598789914/in/photolist-e6R3Ew-B4huWN-4JgL5T-dQtwkr-8jVvsK-6PoQ7x-9thZ1t-dQz6Km-9tkWR3-dQz79E-6PsYC3-9KjVh2-6Ps6Fu-9tkWFE-e2eC1d-8DGsvo-5YD4Wq-8MdrMP-6Ps8mb-6PsYBw-6PoQ8M-5YyPyp-CzoATy-e6Kp8a-awTDM6-awTDr6-awTCk6-awTDDX-6U3qex-AxU6z9-awWmMW-8Nuzse-6whRVM-dQyk2U-8zkWdq-9thYRn-2GFY3R-o6ZyH5-d43Nyf-9Romes-ejxQdg-3N75tc-cmuBb3-3NbnNm-9GTcEy-3N7aEg-8GXEn1-d3QJ8q-cmuB3b-3Nbjff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</a:t>
            </a:r>
            <a:r>
              <a:rPr lang="en-US" baseline="0" dirty="0" smtClean="0"/>
              <a:t>, these are the Partners for the Pocatello node.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4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study area</a:t>
            </a:r>
            <a:r>
              <a:rPr lang="en-US" baseline="0" dirty="0" smtClean="0"/>
              <a:t> is located south of Pocatello and encompasses agriculture and rangeland.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6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4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7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18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663" indent="-347663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4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1" b="11556"/>
          <a:stretch/>
        </p:blipFill>
        <p:spPr>
          <a:xfrm>
            <a:off x="0" y="4612943"/>
            <a:ext cx="9144001" cy="2245057"/>
          </a:xfrm>
          <a:prstGeom prst="rect">
            <a:avLst/>
          </a:prstGeom>
        </p:spPr>
      </p:pic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1" y="1370901"/>
            <a:ext cx="914400" cy="914400"/>
          </a:xfrm>
          <a:prstGeom prst="rect">
            <a:avLst/>
          </a:prstGeom>
        </p:spPr>
      </p:pic>
      <p:cxnSp>
        <p:nvCxnSpPr>
          <p:cNvPr id="13" name="author rule"/>
          <p:cNvCxnSpPr/>
          <p:nvPr userDrawn="1"/>
        </p:nvCxnSpPr>
        <p:spPr>
          <a:xfrm>
            <a:off x="228600" y="3136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2335857"/>
            <a:ext cx="86868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1271752" y="1426464"/>
            <a:ext cx="7643648" cy="858837"/>
          </a:xfrm>
        </p:spPr>
        <p:txBody>
          <a:bodyPr anchor="b">
            <a:noAutofit/>
          </a:bodyPr>
          <a:lstStyle>
            <a:lvl1pPr marL="0" indent="0" algn="l">
              <a:buNone/>
              <a:defRPr sz="4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bottom grey"/>
          <p:cNvSpPr/>
          <p:nvPr userDrawn="1"/>
        </p:nvSpPr>
        <p:spPr>
          <a:xfrm>
            <a:off x="0" y="6731000"/>
            <a:ext cx="9144000" cy="1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69281" y="6087110"/>
            <a:ext cx="8273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algn="ctr">
              <a:buNone/>
            </a:pPr>
            <a:r>
              <a:rPr lang="en-US" sz="1200" b="1" dirty="0"/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69281" y="6087110"/>
            <a:ext cx="8273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algn="ctr">
              <a:buNone/>
            </a:pPr>
            <a:r>
              <a:rPr lang="en-US" sz="1200" b="1" dirty="0"/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Southeast Idaho Disasters II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Using Earth Observations </a:t>
            </a:r>
            <a:r>
              <a:rPr lang="en-US" dirty="0" smtClean="0"/>
              <a:t>to </a:t>
            </a:r>
            <a:r>
              <a:rPr lang="en-US" dirty="0"/>
              <a:t>Characterize Juniper Invasion and Assess Changes in Soil Moisture within Cheatgrass Dominated Sites Relative to Wildfire Susceptibility in East </a:t>
            </a:r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943096" y="3207336"/>
            <a:ext cx="4233231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Jenna Williams (Project Lead)</a:t>
            </a:r>
            <a:endParaRPr lang="en-US" sz="1600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1943096" y="3509946"/>
            <a:ext cx="4233231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Cody O’Dale</a:t>
            </a:r>
            <a:endParaRPr lang="en-US" sz="1600" dirty="0"/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1943096" y="4146416"/>
            <a:ext cx="4233231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Ryan </a:t>
            </a:r>
            <a:r>
              <a:rPr lang="en-US" sz="1600" dirty="0" err="1" smtClean="0"/>
              <a:t>Howerton</a:t>
            </a:r>
            <a:endParaRPr lang="en-US" sz="1600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597032" y="3181533"/>
            <a:ext cx="4249788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1926539" y="3838359"/>
            <a:ext cx="4249788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err="1" smtClean="0"/>
              <a:t>Kshitiz</a:t>
            </a:r>
            <a:r>
              <a:rPr lang="en-US" sz="1600" dirty="0" smtClean="0"/>
              <a:t> Shrestha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8011" y="452846"/>
            <a:ext cx="5486400" cy="772886"/>
          </a:xfrm>
        </p:spPr>
        <p:txBody>
          <a:bodyPr/>
          <a:lstStyle/>
          <a:p>
            <a:r>
              <a:rPr lang="en-US" dirty="0" smtClean="0"/>
              <a:t>Classification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34148" y="6337534"/>
            <a:ext cx="3622553" cy="27432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Kappa coefficient: </a:t>
            </a:r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8011" y="1105989"/>
            <a:ext cx="394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Accuracy Assessment </a:t>
            </a:r>
            <a:r>
              <a:rPr lang="en-US" sz="2000" i="1" dirty="0" smtClean="0"/>
              <a:t>Juniper </a:t>
            </a:r>
            <a:endParaRPr lang="en-US" sz="200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964463"/>
              </p:ext>
            </p:extLst>
          </p:nvPr>
        </p:nvGraphicFramePr>
        <p:xfrm>
          <a:off x="148046" y="1669559"/>
          <a:ext cx="8804153" cy="4552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293"/>
                <a:gridCol w="1762443"/>
                <a:gridCol w="1202055"/>
                <a:gridCol w="1149668"/>
                <a:gridCol w="1010382"/>
                <a:gridCol w="836930"/>
                <a:gridCol w="1010382"/>
              </a:tblGrid>
              <a:tr h="380104">
                <a:tc gridSpan="7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Error Matrix</a:t>
                      </a:r>
                      <a:r>
                        <a:rPr lang="en-US" sz="2200" baseline="0" dirty="0" smtClean="0"/>
                        <a:t> Analysis – CTA Results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28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Sagebrush/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r>
                        <a:rPr lang="en-US" sz="2000" baseline="0" dirty="0" smtClean="0"/>
                        <a:t>Herbaceous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Bare</a:t>
                      </a:r>
                    </a:p>
                    <a:p>
                      <a:r>
                        <a:rPr lang="en-US" sz="2000" dirty="0" smtClean="0"/>
                        <a:t>Ground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Juniper</a:t>
                      </a:r>
                    </a:p>
                    <a:p>
                      <a:r>
                        <a:rPr lang="en-US" sz="2000" dirty="0" smtClean="0"/>
                        <a:t>Mix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Mixed Forest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ErrorC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278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Sagebrush/ </a:t>
                      </a:r>
                    </a:p>
                    <a:p>
                      <a:r>
                        <a:rPr lang="en-US" sz="2000" dirty="0" smtClean="0"/>
                        <a:t>Herbaceous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20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Bare Ground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2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Juniper Mix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2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Mixed Forest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10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104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ErrorO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8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7623" y="507877"/>
            <a:ext cx="3566160" cy="670927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8981" y="1688983"/>
            <a:ext cx="3302926" cy="3832874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dirty="0" smtClean="0"/>
              <a:t>Compares cheatgrass dominated sites with sagebrush dominated sites.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Sage brush sites provided by the BLM and compared with RSAC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Cheatgrass sites determined using Idaho Disasters III results</a:t>
            </a:r>
            <a:endParaRPr lang="en-US" dirty="0" smtClean="0"/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537623" y="1178804"/>
            <a:ext cx="3593592" cy="72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510190" y="1098014"/>
            <a:ext cx="3902321" cy="445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767171"/>
                </a:solidFill>
              </a:rPr>
              <a:t>Soil Moisture between sage-brush sites and cheatgrass sites</a:t>
            </a:r>
            <a:endParaRPr lang="en-US" i="1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8011" y="452846"/>
            <a:ext cx="5486400" cy="772886"/>
          </a:xfrm>
        </p:spPr>
        <p:txBody>
          <a:bodyPr/>
          <a:lstStyle/>
          <a:p>
            <a:r>
              <a:rPr lang="en-US" dirty="0" smtClean="0"/>
              <a:t>Classification 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8011" y="1105989"/>
            <a:ext cx="7502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67171"/>
                </a:solidFill>
              </a:rPr>
              <a:t>Soil Moisture between sage-brush sites and cheatgrass sites</a:t>
            </a:r>
            <a:endParaRPr lang="en-US" sz="2000" i="1" dirty="0">
              <a:solidFill>
                <a:srgbClr val="76717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TBD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2919" y="216999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r>
              <a:rPr lang="en-US" sz="4300" dirty="0" smtClean="0"/>
              <a:t> </a:t>
            </a:r>
          </a:p>
          <a:p>
            <a:r>
              <a:rPr lang="en-US" sz="2000" b="0" i="1" dirty="0" smtClean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Source:abook.org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900"/>
          <a:stretch/>
        </p:blipFill>
        <p:spPr>
          <a:xfrm>
            <a:off x="-13647" y="95534"/>
            <a:ext cx="4585648" cy="64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01418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Errors &amp; </a:t>
            </a:r>
            <a:r>
              <a:rPr lang="en-US" dirty="0" smtClean="0"/>
              <a:t>uncertainties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Courtesy of BLM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66749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0" y="6576060"/>
            <a:ext cx="4572000" cy="281940"/>
          </a:xfrm>
        </p:spPr>
        <p:txBody>
          <a:bodyPr>
            <a:normAutofit/>
          </a:bodyPr>
          <a:lstStyle/>
          <a:p>
            <a:r>
              <a:rPr lang="en-US" dirty="0" smtClean="0"/>
              <a:t>Courtesy of U.S. Fish </a:t>
            </a:r>
            <a:r>
              <a:rPr lang="en-US" dirty="0"/>
              <a:t>and Wildlife </a:t>
            </a:r>
            <a:r>
              <a:rPr lang="en-US" dirty="0" smtClean="0"/>
              <a:t>(flickr.com)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3421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70116" y="1545619"/>
            <a:ext cx="5111496" cy="7694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dirty="0"/>
              <a:t>Keith Weber (GIS Training and Research Center at Idaho State University)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John </a:t>
            </a:r>
            <a:r>
              <a:rPr lang="en-US" sz="1200" dirty="0" err="1"/>
              <a:t>Schnase</a:t>
            </a:r>
            <a:r>
              <a:rPr lang="en-US" sz="1200" dirty="0"/>
              <a:t> (NASA Goddard Space Flight Center)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Mark Carroll (NASA Goddard Space Flight Center) </a:t>
            </a:r>
          </a:p>
          <a:p>
            <a:pPr>
              <a:spcBef>
                <a:spcPts val="0"/>
              </a:spcBef>
            </a:pPr>
            <a:endParaRPr lang="en-US" sz="1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74421" y="3020767"/>
            <a:ext cx="7854909" cy="174048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dirty="0"/>
              <a:t>Bureau of Land Management, Idaho State Office and Cooperating District Offices (End-User), </a:t>
            </a:r>
            <a:r>
              <a:rPr lang="en-US" sz="1200" dirty="0" smtClean="0"/>
              <a:t>Mike </a:t>
            </a:r>
            <a:r>
              <a:rPr lang="en-US" sz="1200" dirty="0"/>
              <a:t>Kuyper 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USDA Forest Service, Caribou-</a:t>
            </a:r>
            <a:r>
              <a:rPr lang="en-US" sz="1200" dirty="0" err="1"/>
              <a:t>Targhee</a:t>
            </a:r>
            <a:r>
              <a:rPr lang="en-US" sz="1200" dirty="0"/>
              <a:t> National Forest (Collaborator), </a:t>
            </a:r>
            <a:r>
              <a:rPr lang="en-US" sz="1200" dirty="0" smtClean="0"/>
              <a:t> </a:t>
            </a:r>
            <a:r>
              <a:rPr lang="en-US" sz="1200" dirty="0"/>
              <a:t>Arik Jorgensen, and Chris Colt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Idaho Department of Fish and Game (Collaborator</a:t>
            </a:r>
            <a:r>
              <a:rPr lang="en-US" sz="1200" dirty="0" smtClean="0"/>
              <a:t>), </a:t>
            </a:r>
            <a:r>
              <a:rPr lang="en-US" sz="1200" dirty="0"/>
              <a:t>Scott Bergen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RECOVER Project at NASA Goddard, </a:t>
            </a:r>
            <a:r>
              <a:rPr lang="en-US" sz="1200" dirty="0" smtClean="0"/>
              <a:t>(</a:t>
            </a:r>
            <a:r>
              <a:rPr lang="en-US" sz="1200" dirty="0" smtClean="0"/>
              <a:t>Boundary Organization), </a:t>
            </a:r>
            <a:r>
              <a:rPr lang="en-US" sz="1200" dirty="0" smtClean="0"/>
              <a:t>John </a:t>
            </a:r>
            <a:r>
              <a:rPr lang="en-US" sz="1200" dirty="0" err="1"/>
              <a:t>Schnaseand</a:t>
            </a:r>
            <a:r>
              <a:rPr lang="en-US" sz="1200" dirty="0"/>
              <a:t> Mark </a:t>
            </a:r>
            <a:r>
              <a:rPr lang="en-US" sz="1200" dirty="0" smtClean="0"/>
              <a:t>Carroll RECOVER </a:t>
            </a:r>
            <a:r>
              <a:rPr lang="en-US" sz="1200" dirty="0"/>
              <a:t>Project at </a:t>
            </a:r>
            <a:r>
              <a:rPr lang="en-US" sz="1200" dirty="0" smtClean="0"/>
              <a:t>ISU (Boundary Organization), </a:t>
            </a:r>
            <a:r>
              <a:rPr lang="en-US" sz="1200" dirty="0"/>
              <a:t>Keith </a:t>
            </a:r>
            <a:r>
              <a:rPr lang="en-US" sz="1200" dirty="0" smtClean="0"/>
              <a:t>Weber</a:t>
            </a: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0625" y="4782514"/>
            <a:ext cx="5111496" cy="102520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dirty="0"/>
              <a:t>Zachary </a:t>
            </a:r>
            <a:r>
              <a:rPr lang="en-US" sz="1200" dirty="0" smtClean="0"/>
              <a:t>Simpson (Past Contributor)</a:t>
            </a: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200" dirty="0"/>
              <a:t>Sara </a:t>
            </a:r>
            <a:r>
              <a:rPr lang="en-US" sz="1200" dirty="0" smtClean="0"/>
              <a:t>Ramos (Past Contributor</a:t>
            </a:r>
            <a:r>
              <a:rPr lang="en-US" sz="12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200" dirty="0" err="1" smtClean="0"/>
              <a:t>Kindera</a:t>
            </a:r>
            <a:r>
              <a:rPr lang="en-US" sz="1200" dirty="0" smtClean="0"/>
              <a:t> Seer, GIS Training and Research Center, Idaho State University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Jeff May, GIS Training and Research Center, Idaho State University </a:t>
            </a:r>
            <a:endParaRPr lang="en-US" sz="1200" dirty="0"/>
          </a:p>
          <a:p>
            <a:pPr>
              <a:spcBef>
                <a:spcPts val="0"/>
              </a:spcBef>
            </a:pP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4360" y="974237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312881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" y="4159689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Others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MAP Taking Data From Orbit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r="2488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02352" y="2130551"/>
            <a:ext cx="3593592" cy="37368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NASA Earth Observations</a:t>
            </a:r>
            <a:endParaRPr lang="en-US" dirty="0" smtClean="0"/>
          </a:p>
          <a:p>
            <a:r>
              <a:rPr lang="en-US" sz="1500" dirty="0" smtClean="0"/>
              <a:t>SMAP - </a:t>
            </a:r>
            <a:r>
              <a:rPr lang="en-US" sz="1500" dirty="0" smtClean="0"/>
              <a:t>Radiometer</a:t>
            </a:r>
          </a:p>
          <a:p>
            <a:r>
              <a:rPr lang="en-US" sz="1500" dirty="0" smtClean="0"/>
              <a:t>Landsat </a:t>
            </a:r>
            <a:r>
              <a:rPr lang="en-US" sz="1500" dirty="0" smtClean="0"/>
              <a:t>5 </a:t>
            </a:r>
            <a:r>
              <a:rPr lang="en-US" sz="1500" dirty="0" smtClean="0"/>
              <a:t>Thematic Mapper</a:t>
            </a:r>
          </a:p>
          <a:p>
            <a:r>
              <a:rPr lang="en-US" sz="1500" dirty="0" smtClean="0"/>
              <a:t>Landsat 8 Operational Land Imager</a:t>
            </a:r>
          </a:p>
          <a:p>
            <a:endParaRPr lang="en-US" sz="1500" dirty="0"/>
          </a:p>
          <a:p>
            <a:r>
              <a:rPr lang="en-US" dirty="0" smtClean="0"/>
              <a:t>Ancillary Datasets</a:t>
            </a:r>
            <a:endParaRPr lang="en-US" dirty="0" smtClean="0"/>
          </a:p>
          <a:p>
            <a:r>
              <a:rPr lang="en-US" sz="1600" dirty="0" smtClean="0"/>
              <a:t>2009, 2011, 2013, 2015 NAIP imagery</a:t>
            </a:r>
          </a:p>
          <a:p>
            <a:r>
              <a:rPr lang="en-US" sz="1600" dirty="0" smtClean="0"/>
              <a:t>USGS National Land Cover Dataset (NLCD)</a:t>
            </a:r>
          </a:p>
          <a:p>
            <a:r>
              <a:rPr lang="en-US" sz="1600" dirty="0" smtClean="0"/>
              <a:t>Caribou-</a:t>
            </a:r>
            <a:r>
              <a:rPr lang="en-US" sz="1600" dirty="0" err="1" smtClean="0"/>
              <a:t>Targhee</a:t>
            </a:r>
            <a:r>
              <a:rPr lang="en-US" sz="1600" dirty="0" smtClean="0"/>
              <a:t> NF Existing vegetation map – RSAC</a:t>
            </a:r>
          </a:p>
          <a:p>
            <a:r>
              <a:rPr lang="en-US" sz="1600" dirty="0" smtClean="0"/>
              <a:t>LANDFIRE</a:t>
            </a:r>
            <a:endParaRPr lang="en-US" sz="1600" dirty="0" smtClean="0"/>
          </a:p>
          <a:p>
            <a:r>
              <a:rPr lang="en-US" sz="1600" dirty="0" smtClean="0"/>
              <a:t>Surface Management Agency (SMA)</a:t>
            </a:r>
          </a:p>
          <a:p>
            <a:r>
              <a:rPr lang="en-US" sz="1600" dirty="0" smtClean="0"/>
              <a:t>NASA </a:t>
            </a:r>
            <a:r>
              <a:rPr lang="en-US" sz="1600" dirty="0"/>
              <a:t>RECOVER Historic Fire Dataset </a:t>
            </a:r>
            <a:endParaRPr lang="en-US" sz="1600" dirty="0" smtClean="0"/>
          </a:p>
          <a:p>
            <a:r>
              <a:rPr lang="en-US" sz="1600" dirty="0" err="1" smtClean="0"/>
              <a:t>AgriMet</a:t>
            </a:r>
            <a:r>
              <a:rPr lang="en-US" sz="1600" dirty="0" smtClean="0"/>
              <a:t> Weather Data</a:t>
            </a:r>
            <a:endParaRPr lang="en-US" sz="1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83302" y="332019"/>
            <a:ext cx="3927348" cy="828492"/>
          </a:xfrm>
        </p:spPr>
        <p:txBody>
          <a:bodyPr>
            <a:normAutofit/>
          </a:bodyPr>
          <a:lstStyle/>
          <a:p>
            <a:r>
              <a:rPr lang="en-US" dirty="0" smtClean="0"/>
              <a:t>Datasets Used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5397" y="6469380"/>
            <a:ext cx="1993392" cy="27432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Images Credit: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JPL.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NASA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6" name="Picture 8" descr="Landsat 8 satell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30" y="4284793"/>
            <a:ext cx="2826086" cy="15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le:Landsat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1137468"/>
            <a:ext cx="1485900" cy="107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07" y="1324948"/>
            <a:ext cx="4784510" cy="491306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8296" y="1110343"/>
            <a:ext cx="4183203" cy="243529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Southeast </a:t>
            </a:r>
            <a:r>
              <a:rPr lang="en-US" dirty="0"/>
              <a:t>Idaho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Landsat WRS-2 </a:t>
            </a:r>
            <a:r>
              <a:rPr lang="en-US" dirty="0" smtClean="0"/>
              <a:t>Path </a:t>
            </a:r>
            <a:r>
              <a:rPr lang="en-US" dirty="0"/>
              <a:t>39 Row 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Landsat WRS-2 Path 39 Row 31</a:t>
            </a:r>
          </a:p>
          <a:p>
            <a:r>
              <a:rPr lang="en-US" dirty="0" smtClean="0"/>
              <a:t>Focused Study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focused study area was provided by the Bureau of Land Management (BLM).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2657" y="279917"/>
            <a:ext cx="3566160" cy="911601"/>
          </a:xfrm>
        </p:spPr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8178" r="8178"/>
          <a:stretch>
            <a:fillRect/>
          </a:stretch>
        </p:blipFill>
        <p:spPr>
          <a:xfrm>
            <a:off x="8004329" y="382556"/>
            <a:ext cx="685518" cy="102827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122" y="3498979"/>
            <a:ext cx="3566160" cy="793413"/>
          </a:xfrm>
        </p:spPr>
        <p:txBody>
          <a:bodyPr/>
          <a:lstStyle/>
          <a:p>
            <a:r>
              <a:rPr lang="en-US" dirty="0" smtClean="0"/>
              <a:t>Study </a:t>
            </a:r>
            <a:r>
              <a:rPr lang="en-US" dirty="0" smtClean="0"/>
              <a:t>Period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3374" y="4220547"/>
            <a:ext cx="3965510" cy="243529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Juniper Encroachment</a:t>
            </a:r>
          </a:p>
          <a:p>
            <a:r>
              <a:rPr lang="en-US" sz="1500" dirty="0" smtClean="0"/>
              <a:t>1985 to 2015 in five year increments. </a:t>
            </a:r>
          </a:p>
          <a:p>
            <a:r>
              <a:rPr lang="en-US" dirty="0" smtClean="0"/>
              <a:t>Soil Moisture Analysis</a:t>
            </a:r>
          </a:p>
          <a:p>
            <a:r>
              <a:rPr lang="en-US" sz="1500" dirty="0" smtClean="0"/>
              <a:t>April 1</a:t>
            </a:r>
            <a:r>
              <a:rPr lang="en-US" sz="1500" baseline="30000" dirty="0" smtClean="0"/>
              <a:t>st</a:t>
            </a:r>
            <a:r>
              <a:rPr lang="en-US" sz="1500" dirty="0" smtClean="0"/>
              <a:t>, 2015 to September 31</a:t>
            </a:r>
            <a:r>
              <a:rPr lang="en-US" sz="1500" baseline="30000" dirty="0" smtClean="0"/>
              <a:t>st</a:t>
            </a:r>
            <a:r>
              <a:rPr lang="en-US" sz="1500" dirty="0" smtClean="0"/>
              <a:t>, 2015</a:t>
            </a:r>
            <a:endParaRPr lang="en-US" sz="1500" dirty="0"/>
          </a:p>
        </p:txBody>
      </p:sp>
      <p:sp>
        <p:nvSpPr>
          <p:cNvPr id="9" name="Oval 8"/>
          <p:cNvSpPr/>
          <p:nvPr/>
        </p:nvSpPr>
        <p:spPr>
          <a:xfrm>
            <a:off x="6925586" y="1828800"/>
            <a:ext cx="79513" cy="636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80028" y="1860605"/>
            <a:ext cx="716863" cy="2308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tx1">
                    <a:lumMod val="50000"/>
                  </a:schemeClr>
                </a:solidFill>
              </a:rPr>
              <a:t>Pocatello</a:t>
            </a:r>
            <a:endParaRPr lang="en-US" sz="9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7927" y="5320747"/>
            <a:ext cx="692818" cy="2308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tx1">
                    <a:lumMod val="50000"/>
                  </a:schemeClr>
                </a:solidFill>
              </a:rPr>
              <a:t>Holbrook</a:t>
            </a:r>
            <a:endParaRPr lang="en-US" sz="9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17096" y="5257137"/>
            <a:ext cx="79513" cy="636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1288" y="4120738"/>
            <a:ext cx="3961965" cy="712519"/>
          </a:xfrm>
        </p:spPr>
        <p:txBody>
          <a:bodyPr/>
          <a:lstStyle/>
          <a:p>
            <a:pPr algn="l"/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Juniper encroachment </a:t>
            </a:r>
            <a:endParaRPr lang="en-US" sz="2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Courtesy of BLM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12"/>
          <p:cNvSpPr txBox="1">
            <a:spLocks/>
          </p:cNvSpPr>
          <p:nvPr/>
        </p:nvSpPr>
        <p:spPr>
          <a:xfrm>
            <a:off x="95916" y="3562598"/>
            <a:ext cx="8503920" cy="735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/>
              <a:t>Community Concerns </a:t>
            </a:r>
            <a:endParaRPr lang="en-US" sz="4000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20635" y="4594680"/>
            <a:ext cx="8538359" cy="704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000" dirty="0" smtClean="0">
                <a:solidFill>
                  <a:srgbClr val="767171"/>
                </a:solidFill>
              </a:rPr>
              <a:t>The </a:t>
            </a:r>
            <a:r>
              <a:rPr lang="en-US" sz="2000" dirty="0">
                <a:solidFill>
                  <a:srgbClr val="767171"/>
                </a:solidFill>
              </a:rPr>
              <a:t>2012 Charlotte Fire cost Idaho $211 million dollars in fire suppression expenditures.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767171"/>
                </a:solidFill>
              </a:rPr>
              <a:t>In Idaho, juniper species have extended beyond their native habitats and are increasing wildfire severity and duration.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767171"/>
                </a:solidFill>
              </a:rPr>
              <a:t>Expanded wildfire regimes significantly alter semi-arid savanna ecosystems.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776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13808" y="6483927"/>
            <a:ext cx="2458192" cy="374073"/>
          </a:xfrm>
        </p:spPr>
        <p:txBody>
          <a:bodyPr>
            <a:noAutofit/>
          </a:bodyPr>
          <a:lstStyle/>
          <a:p>
            <a:r>
              <a:rPr lang="en-US" sz="1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Courtesy of Idaho Fish and Game</a:t>
            </a:r>
            <a:endParaRPr lang="en-US" sz="1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 Placeholder 12"/>
          <p:cNvSpPr txBox="1">
            <a:spLocks/>
          </p:cNvSpPr>
          <p:nvPr/>
        </p:nvSpPr>
        <p:spPr>
          <a:xfrm>
            <a:off x="4708567" y="202060"/>
            <a:ext cx="5734868" cy="153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/>
              <a:t>Community </a:t>
            </a:r>
          </a:p>
          <a:p>
            <a:pPr algn="l"/>
            <a:r>
              <a:rPr lang="en-US" sz="4000" dirty="0" smtClean="0"/>
              <a:t>Concerns Cont. </a:t>
            </a:r>
            <a:endParaRPr lang="en-US" sz="4000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708566" y="2599626"/>
            <a:ext cx="4435433" cy="704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root structure of cheatgrass primarily grows in the winter and can exhaust available soil water at shallow depths when the soil warms up. As a result cheatgrass can limit or stop the germination process of native species by using up available </a:t>
            </a:r>
            <a:r>
              <a:rPr lang="en-US" sz="2000" dirty="0" smtClean="0"/>
              <a:t>resource.</a:t>
            </a:r>
          </a:p>
          <a:p>
            <a:r>
              <a:rPr lang="en-US" sz="2000" dirty="0" smtClean="0"/>
              <a:t>Cheatgrass </a:t>
            </a:r>
            <a:r>
              <a:rPr lang="en-US" sz="2000" dirty="0"/>
              <a:t>has increased the frequency of wildland fires with intervals now less than 5 years on average in certain southern Idaho rangelands.</a:t>
            </a:r>
            <a:endParaRPr lang="en-US" sz="200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08567" y="1508166"/>
            <a:ext cx="4637314" cy="712519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Invasive species are changing soil moisture availability for native species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5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2509" y="4527705"/>
            <a:ext cx="8119397" cy="1627632"/>
          </a:xfrm>
        </p:spPr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dirty="0" smtClean="0"/>
              <a:t>Characterize </a:t>
            </a:r>
            <a:r>
              <a:rPr lang="en-US" dirty="0"/>
              <a:t>juniper encroachment by analyzing 30 </a:t>
            </a:r>
            <a:r>
              <a:rPr lang="en-US" dirty="0" smtClean="0"/>
              <a:t>meter Landsat </a:t>
            </a:r>
            <a:r>
              <a:rPr lang="en-US" dirty="0"/>
              <a:t>imagery from 1985 to 2015.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Assess temporal changes in soil moisture in cheat grass dominated sites and compare that to sagebrush dominated sites over the 2015 growing season; April 1</a:t>
            </a:r>
            <a:r>
              <a:rPr lang="en-US" baseline="30000" dirty="0"/>
              <a:t>st</a:t>
            </a:r>
            <a:r>
              <a:rPr lang="en-US" dirty="0"/>
              <a:t> through September 30th.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0629" y="3562598"/>
            <a:ext cx="4239491" cy="1830106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Source:abook.org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3" b="2372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94" y="2530549"/>
            <a:ext cx="1623938" cy="801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3003" r="13018" b="3194"/>
          <a:stretch/>
        </p:blipFill>
        <p:spPr>
          <a:xfrm>
            <a:off x="4564816" y="221063"/>
            <a:ext cx="4356118" cy="441328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1399" y="1441269"/>
            <a:ext cx="3593592" cy="319307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Classification points were created in using;</a:t>
            </a:r>
          </a:p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dirty="0" smtClean="0"/>
              <a:t>2009, 2011, 2013, 2015 </a:t>
            </a:r>
            <a:r>
              <a:rPr lang="en-US" dirty="0" smtClean="0"/>
              <a:t>NAIP imagery with a 0.5 meter resolution</a:t>
            </a:r>
          </a:p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Remote Sensing Applications Center (RSAC) data was used </a:t>
            </a:r>
            <a:r>
              <a:rPr lang="en-US" dirty="0" smtClean="0"/>
              <a:t>to identify different vegetation 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1399" y="438538"/>
            <a:ext cx="3566160" cy="669005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399" y="965735"/>
            <a:ext cx="3398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Classification site creation</a:t>
            </a:r>
            <a:endParaRPr lang="en-US" sz="2000" i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6385"/>
              </p:ext>
            </p:extLst>
          </p:nvPr>
        </p:nvGraphicFramePr>
        <p:xfrm>
          <a:off x="967061" y="4777620"/>
          <a:ext cx="7365630" cy="192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814"/>
                <a:gridCol w="736564"/>
                <a:gridCol w="736562"/>
                <a:gridCol w="736564"/>
                <a:gridCol w="736562"/>
                <a:gridCol w="736564"/>
              </a:tblGrid>
              <a:tr h="318824">
                <a:tc>
                  <a:txBody>
                    <a:bodyPr/>
                    <a:lstStyle/>
                    <a:p>
                      <a:r>
                        <a:rPr lang="en-US" dirty="0" smtClean="0"/>
                        <a:t>Vegetation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458087">
                <a:tc>
                  <a:txBody>
                    <a:bodyPr/>
                    <a:lstStyle/>
                    <a:p>
                      <a:r>
                        <a:rPr lang="en-US" dirty="0" smtClean="0"/>
                        <a:t>Sagebrush/ Herbaceous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318824">
                <a:tc>
                  <a:txBody>
                    <a:bodyPr/>
                    <a:lstStyle/>
                    <a:p>
                      <a:r>
                        <a:rPr lang="en-US" dirty="0" smtClean="0"/>
                        <a:t>Bare 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318824">
                <a:tc>
                  <a:txBody>
                    <a:bodyPr/>
                    <a:lstStyle/>
                    <a:p>
                      <a:r>
                        <a:rPr lang="en-US" dirty="0" smtClean="0"/>
                        <a:t>Juniper Mix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318824">
                <a:tc>
                  <a:txBody>
                    <a:bodyPr/>
                    <a:lstStyle/>
                    <a:p>
                      <a:r>
                        <a:rPr lang="en-US" dirty="0" smtClean="0"/>
                        <a:t>Mixed Forest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98505" y="4546016"/>
            <a:ext cx="25839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2013 NAIP imagery with classification points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60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49" y="4540055"/>
            <a:ext cx="1170445" cy="70558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96843" y="1308223"/>
            <a:ext cx="8675707" cy="999363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mSAVI2 and TCT were derived using IDRISI </a:t>
            </a:r>
            <a:r>
              <a:rPr lang="en-US" dirty="0" err="1" smtClean="0"/>
              <a:t>TerrSet</a:t>
            </a:r>
            <a:r>
              <a:rPr lang="en-US" dirty="0" smtClean="0"/>
              <a:t> </a:t>
            </a:r>
            <a:r>
              <a:rPr lang="en-US" dirty="0" err="1" smtClean="0"/>
              <a:t>VegIndex</a:t>
            </a:r>
            <a:r>
              <a:rPr lang="en-US" dirty="0" smtClean="0"/>
              <a:t> Modules</a:t>
            </a:r>
          </a:p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NDBSI = (TM6 – TM5) / (TM6 + TM5 + 0.001) * </a:t>
            </a:r>
            <a:r>
              <a:rPr lang="en-US" dirty="0" err="1" smtClean="0"/>
              <a:t>Baraldi</a:t>
            </a:r>
            <a:r>
              <a:rPr lang="en-US" dirty="0" smtClean="0"/>
              <a:t> et al., 2006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3758" y="230505"/>
            <a:ext cx="3566160" cy="65532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758" y="81915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Image Processing</a:t>
            </a:r>
            <a:endParaRPr lang="en-US" sz="200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63436"/>
              </p:ext>
            </p:extLst>
          </p:nvPr>
        </p:nvGraphicFramePr>
        <p:xfrm>
          <a:off x="439483" y="2402323"/>
          <a:ext cx="826503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011"/>
                <a:gridCol w="2755011"/>
                <a:gridCol w="2755011"/>
              </a:tblGrid>
              <a:tr h="4704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Modified</a:t>
                      </a:r>
                      <a:r>
                        <a:rPr lang="en-US" baseline="0" dirty="0" smtClean="0"/>
                        <a:t> Soil-Adjusted Vegetation Index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Tasseled Cap Transformation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Normalized Differenced Bare Soil Index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54" y="3451953"/>
            <a:ext cx="2305912" cy="2081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22" y="5327948"/>
            <a:ext cx="1450643" cy="1304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57" y="4318161"/>
            <a:ext cx="1453549" cy="1313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21" y="3411460"/>
            <a:ext cx="1455020" cy="1313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6" y="3411460"/>
            <a:ext cx="2351342" cy="212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8" y="5631629"/>
            <a:ext cx="1381318" cy="685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33" y="5527564"/>
            <a:ext cx="1390844" cy="8573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48" y="3451953"/>
            <a:ext cx="1419423" cy="8002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16" y="5779776"/>
            <a:ext cx="1333686" cy="704948"/>
          </a:xfrm>
          <a:prstGeom prst="rect">
            <a:avLst/>
          </a:prstGeom>
        </p:spPr>
      </p:pic>
      <p:pic>
        <p:nvPicPr>
          <p:cNvPr id="4" name="Methods_Z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1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551165" y="1394356"/>
            <a:ext cx="3593592" cy="360294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Classification Tree Analysis was used to differentiate </a:t>
            </a:r>
            <a:r>
              <a:rPr lang="en-US" dirty="0" smtClean="0"/>
              <a:t>vegetation types for each year in the study period.</a:t>
            </a:r>
          </a:p>
          <a:p>
            <a:r>
              <a:rPr lang="en-US" dirty="0" smtClean="0"/>
              <a:t>CTA Inputs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mSAVI2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Normalized Difference Bare Soil Index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Normalized Difference Vegetation Index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Tassel Cap Transformation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Principle Component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Training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3923" y="186887"/>
            <a:ext cx="3566160" cy="6292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923" y="660185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Juniper Encroachment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115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2415</TotalTime>
  <Words>735</Words>
  <Application>Microsoft Office PowerPoint</Application>
  <PresentationFormat>On-screen Show (4:3)</PresentationFormat>
  <Paragraphs>153</Paragraphs>
  <Slides>17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Jessica Young</cp:lastModifiedBy>
  <cp:revision>137</cp:revision>
  <dcterms:created xsi:type="dcterms:W3CDTF">2015-05-18T13:26:09Z</dcterms:created>
  <dcterms:modified xsi:type="dcterms:W3CDTF">2016-03-04T22:46:55Z</dcterms:modified>
</cp:coreProperties>
</file>