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94" r:id="rId3"/>
    <p:sldId id="300" r:id="rId4"/>
    <p:sldId id="297" r:id="rId5"/>
    <p:sldId id="290" r:id="rId6"/>
    <p:sldId id="295" r:id="rId7"/>
    <p:sldId id="307" r:id="rId8"/>
    <p:sldId id="306" r:id="rId9"/>
    <p:sldId id="309" r:id="rId10"/>
    <p:sldId id="303" r:id="rId11"/>
    <p:sldId id="304" r:id="rId12"/>
    <p:sldId id="310" r:id="rId13"/>
    <p:sldId id="311" r:id="rId14"/>
    <p:sldId id="277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81102" autoAdjust="0"/>
  </p:normalViewPr>
  <p:slideViewPr>
    <p:cSldViewPr snapToGrid="0">
      <p:cViewPr varScale="1">
        <p:scale>
          <a:sx n="72" d="100"/>
          <a:sy n="72" d="100"/>
        </p:scale>
        <p:origin x="7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1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8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sensor has an advantage</a:t>
            </a:r>
          </a:p>
          <a:p>
            <a:r>
              <a:rPr lang="en-US" dirty="0" smtClean="0"/>
              <a:t>MODIS – daily</a:t>
            </a:r>
            <a:r>
              <a:rPr lang="en-US" baseline="0" dirty="0" smtClean="0"/>
              <a:t> repeat rate</a:t>
            </a:r>
          </a:p>
          <a:p>
            <a:r>
              <a:rPr lang="en-US" baseline="0" dirty="0" smtClean="0"/>
              <a:t>Landsat – higher spatial resolution -  30m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3"/>
            <a:ext cx="7772400" cy="1727119"/>
          </a:xfrm>
        </p:spPr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 Beasley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Alex Holland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Kristen Kelehan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43000" y="3579779"/>
            <a:ext cx="6858000" cy="11933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Utilizing NASA Earth Observations to Assist the Texas Forest Service in Mapping and Analyzing Fuel Loads and Phenology in the Texas Grasslands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79"/>
          <a:stretch/>
        </p:blipFill>
        <p:spPr>
          <a:xfrm>
            <a:off x="0" y="0"/>
            <a:ext cx="455874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 &amp; Uncertainties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Source: NOAA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14240" y="3429000"/>
            <a:ext cx="377139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Sourc</a:t>
            </a:r>
            <a:r>
              <a:rPr lang="en-US" dirty="0" smtClean="0"/>
              <a:t>e: USFS</a:t>
            </a:r>
            <a:endParaRPr lang="en-US" dirty="0"/>
          </a:p>
        </p:txBody>
      </p:sp>
      <p:pic>
        <p:nvPicPr>
          <p:cNvPr id="1026" name="Picture 2" descr="http://mtnhp.org/thumbnail/defaultGen.aspx?itemid=70224&amp;maxWidth=434&amp;maxHeight=400&amp;names=Creeping%20Juniper%20Juniperus%20horizontalis&amp;copyright=Sue%20Crispin&amp;photographer=Sue%20Crisp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2"/>
          <a:stretch/>
        </p:blipFill>
        <p:spPr bwMode="auto">
          <a:xfrm>
            <a:off x="0" y="104775"/>
            <a:ext cx="9144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tnhp.org/thumbnail/defaultGen.aspx?itemid=70226&amp;maxWidth=434&amp;maxHeight=400&amp;names=Creeping%20Juniper%20Juniperus%20horizontalis&amp;copyright=MTNHP&amp;photographer=Bonnie%20Hei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6"/>
          <a:stretch/>
        </p:blipFill>
        <p:spPr bwMode="auto">
          <a:xfrm>
            <a:off x="-1" y="104775"/>
            <a:ext cx="9144001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 b="33702"/>
          <a:stretch/>
        </p:blipFill>
        <p:spPr>
          <a:xfrm>
            <a:off x="0" y="104775"/>
            <a:ext cx="9144000" cy="3340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20903"/>
          <a:stretch/>
        </p:blipFill>
        <p:spPr>
          <a:xfrm>
            <a:off x="0" y="0"/>
            <a:ext cx="9155816" cy="34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8774" y="2126274"/>
            <a:ext cx="8051583" cy="14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Dr. Kenton Ross [NASA DEVELOP National Science Advisor, </a:t>
            </a:r>
            <a:r>
              <a:rPr lang="en-US" dirty="0" err="1"/>
              <a:t>LaRC</a:t>
            </a:r>
            <a:r>
              <a:rPr lang="en-US" dirty="0" smtClean="0"/>
              <a:t>]</a:t>
            </a:r>
          </a:p>
          <a:p>
            <a:r>
              <a:rPr lang="en-US" dirty="0"/>
              <a:t>Joseph Spruce [Senior Scientist and Lead Science Advisor at NASA SSC]</a:t>
            </a:r>
          </a:p>
          <a:p>
            <a:r>
              <a:rPr lang="en-US" dirty="0"/>
              <a:t>James “Doc” Smoot [Senior Scientist and Assistant Science Advisor at NASA SSC]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7511" y="4312602"/>
            <a:ext cx="8051583" cy="95295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Texas Forest Service;</a:t>
            </a:r>
            <a:r>
              <a:rPr lang="en-US" dirty="0"/>
              <a:t> Tom Spencer and Curt Stripling- Predictive Services</a:t>
            </a:r>
          </a:p>
          <a:p>
            <a:r>
              <a:rPr lang="en-US" b="1" dirty="0"/>
              <a:t>USDA Forest Service;</a:t>
            </a:r>
            <a:r>
              <a:rPr lang="en-US" dirty="0"/>
              <a:t> William “Bill” Hargrove- </a:t>
            </a:r>
            <a:r>
              <a:rPr lang="en-US" dirty="0" err="1"/>
              <a:t>ForWarn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0181" y="1481848"/>
            <a:ext cx="2577819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511" y="3668176"/>
            <a:ext cx="2577819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084" y="505839"/>
            <a:ext cx="5453385" cy="60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2352" y="2130552"/>
            <a:ext cx="3593592" cy="3806422"/>
          </a:xfrm>
        </p:spPr>
        <p:txBody>
          <a:bodyPr>
            <a:noAutofit/>
          </a:bodyPr>
          <a:lstStyle/>
          <a:p>
            <a:r>
              <a:rPr lang="en-US" dirty="0"/>
              <a:t>In 2011 wildfires </a:t>
            </a:r>
            <a:r>
              <a:rPr lang="en-US" dirty="0" smtClean="0"/>
              <a:t>in Texas scorched </a:t>
            </a:r>
            <a:r>
              <a:rPr lang="en-US" b="1" dirty="0"/>
              <a:t>4,000,000 acres </a:t>
            </a:r>
            <a:r>
              <a:rPr lang="en-US" dirty="0"/>
              <a:t>and destroyed nearly </a:t>
            </a:r>
            <a:r>
              <a:rPr lang="en-US" b="1" dirty="0"/>
              <a:t>3,000 homes</a:t>
            </a:r>
          </a:p>
          <a:p>
            <a:endParaRPr lang="en-US" dirty="0" smtClean="0"/>
          </a:p>
          <a:p>
            <a:r>
              <a:rPr lang="en-US" dirty="0" smtClean="0"/>
              <a:t>Texas </a:t>
            </a:r>
            <a:r>
              <a:rPr lang="en-US" b="1" dirty="0" smtClean="0"/>
              <a:t>grasslands</a:t>
            </a:r>
            <a:r>
              <a:rPr lang="en-US" dirty="0" smtClean="0"/>
              <a:t> are highly susceptible to wildfire</a:t>
            </a:r>
          </a:p>
          <a:p>
            <a:endParaRPr lang="en-US" b="1" dirty="0" smtClean="0"/>
          </a:p>
          <a:p>
            <a:r>
              <a:rPr lang="en-US" b="1" dirty="0" smtClean="0"/>
              <a:t>Wildfires risk has increased </a:t>
            </a:r>
            <a:r>
              <a:rPr lang="en-US" dirty="0" smtClean="0"/>
              <a:t>due to climate change and recent urbanization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Source:”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-6627"/>
            <a:ext cx="4572000" cy="6858000"/>
          </a:xfrm>
        </p:spPr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9445"/>
          <a:stretch/>
        </p:blipFill>
        <p:spPr>
          <a:xfrm>
            <a:off x="0" y="-6627"/>
            <a:ext cx="4572000" cy="68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01079" y="5650771"/>
            <a:ext cx="6497287" cy="787024"/>
          </a:xfrm>
        </p:spPr>
        <p:txBody>
          <a:bodyPr/>
          <a:lstStyle/>
          <a:p>
            <a:r>
              <a:rPr lang="en-US" dirty="0" smtClean="0"/>
              <a:t>The study area covers all of </a:t>
            </a:r>
            <a:r>
              <a:rPr lang="en-US" b="1" dirty="0" smtClean="0"/>
              <a:t>Texas</a:t>
            </a:r>
            <a:r>
              <a:rPr lang="en-US" dirty="0" smtClean="0"/>
              <a:t>, which consists of 254 counties and 696,200 </a:t>
            </a:r>
            <a:r>
              <a:rPr lang="en-US" dirty="0" err="1" smtClean="0"/>
              <a:t>sq</a:t>
            </a:r>
            <a:r>
              <a:rPr lang="en-US" dirty="0" smtClean="0"/>
              <a:t> km.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0664" y="429277"/>
            <a:ext cx="7818120" cy="1830106"/>
          </a:xfrm>
        </p:spPr>
        <p:txBody>
          <a:bodyPr/>
          <a:lstStyle/>
          <a:p>
            <a:pPr algn="ctr"/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78" y="1344330"/>
            <a:ext cx="6314891" cy="393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1420368"/>
            <a:ext cx="7982712" cy="158953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2010-2011 </a:t>
            </a:r>
            <a:r>
              <a:rPr lang="en-US" b="1" dirty="0"/>
              <a:t>fire </a:t>
            </a:r>
            <a:r>
              <a:rPr lang="en-US" b="1" dirty="0" smtClean="0"/>
              <a:t>season </a:t>
            </a:r>
            <a:r>
              <a:rPr lang="en-US" dirty="0" smtClean="0"/>
              <a:t>(November – April)– Texas experienced some </a:t>
            </a:r>
            <a:r>
              <a:rPr lang="en-US" dirty="0"/>
              <a:t>of the worst wildfires in recent </a:t>
            </a:r>
            <a:r>
              <a:rPr lang="en-US" dirty="0" smtClean="0"/>
              <a:t>history</a:t>
            </a:r>
          </a:p>
          <a:p>
            <a:endParaRPr lang="en-US" b="1" dirty="0" smtClean="0"/>
          </a:p>
          <a:p>
            <a:r>
              <a:rPr lang="en-US" b="1" dirty="0" smtClean="0"/>
              <a:t>2014-2015 fire </a:t>
            </a:r>
            <a:r>
              <a:rPr lang="en-US" b="1" smtClean="0"/>
              <a:t>season </a:t>
            </a:r>
            <a:r>
              <a:rPr lang="en-US"/>
              <a:t>(November – April</a:t>
            </a:r>
            <a:r>
              <a:rPr lang="en-US" smtClean="0"/>
              <a:t>)– </a:t>
            </a:r>
            <a:r>
              <a:rPr lang="en-US" dirty="0" smtClean="0"/>
              <a:t>Current </a:t>
            </a:r>
            <a:r>
              <a:rPr lang="en-US" dirty="0"/>
              <a:t>assessment of wildfire fuels.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Study Period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0488" y="3154680"/>
            <a:ext cx="2953512" cy="274320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Source: USGS</a:t>
            </a:r>
            <a:endParaRPr lang="en-US" sz="1500" dirty="0"/>
          </a:p>
          <a:p>
            <a:endParaRPr lang="en-US" dirty="0"/>
          </a:p>
        </p:txBody>
      </p:sp>
      <p:pic>
        <p:nvPicPr>
          <p:cNvPr id="6" name="Picture 6" descr="https://tpwd.texas.gov/publications/pwdpubs/pwd_bn_w7000_0120/images/lrg_pine_hardwood_type_4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3" b="21403"/>
          <a:stretch>
            <a:fillRect/>
          </a:stretch>
        </p:blipFill>
        <p:spPr bwMode="auto">
          <a:xfrm>
            <a:off x="0" y="3429000"/>
            <a:ext cx="9144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9" b="24831"/>
          <a:stretch/>
        </p:blipFill>
        <p:spPr>
          <a:xfrm>
            <a:off x="-4572" y="3392556"/>
            <a:ext cx="9144000" cy="34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4658868"/>
            <a:ext cx="7982712" cy="17720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</a:t>
            </a:r>
            <a:r>
              <a:rPr lang="en-US" dirty="0" smtClean="0"/>
              <a:t>up-to-date </a:t>
            </a:r>
            <a:r>
              <a:rPr lang="en-US" b="1" dirty="0"/>
              <a:t>fuel type</a:t>
            </a:r>
            <a:r>
              <a:rPr lang="en-US" dirty="0"/>
              <a:t> </a:t>
            </a:r>
            <a:r>
              <a:rPr lang="en-US" b="1" dirty="0"/>
              <a:t>maps</a:t>
            </a:r>
            <a:r>
              <a:rPr lang="en-US" dirty="0"/>
              <a:t> using Landsat 8 and MODIS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Create up-to-date </a:t>
            </a:r>
            <a:r>
              <a:rPr lang="en-US" b="1" dirty="0"/>
              <a:t>fuel load data </a:t>
            </a:r>
            <a:r>
              <a:rPr lang="en-US" dirty="0"/>
              <a:t>based upon the fuel type map and MODIS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Provide </a:t>
            </a:r>
            <a:r>
              <a:rPr lang="en-US" dirty="0"/>
              <a:t>the ability to </a:t>
            </a:r>
            <a:r>
              <a:rPr lang="en-US" b="1" dirty="0"/>
              <a:t>update</a:t>
            </a:r>
            <a:r>
              <a:rPr lang="en-US" dirty="0"/>
              <a:t> the fuel load maps based </a:t>
            </a:r>
            <a:r>
              <a:rPr lang="en-US" dirty="0" smtClean="0"/>
              <a:t>upon</a:t>
            </a:r>
            <a:r>
              <a:rPr lang="en-US" b="1" dirty="0" smtClean="0"/>
              <a:t> MODIS inputs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USGS</a:t>
            </a:r>
            <a:endParaRPr lang="en-US" dirty="0"/>
          </a:p>
        </p:txBody>
      </p:sp>
      <p:pic>
        <p:nvPicPr>
          <p:cNvPr id="3074" name="Picture 2" descr="http://www.ready.gov/sites/default/files/Wildfires%201.1.12.0%20Tab%201%20of%20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0" b="23648"/>
          <a:stretch/>
        </p:blipFill>
        <p:spPr>
          <a:xfrm>
            <a:off x="-4573" y="0"/>
            <a:ext cx="9144001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NASA Satellites/Sensors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49108"/>
              </p:ext>
            </p:extLst>
          </p:nvPr>
        </p:nvGraphicFramePr>
        <p:xfrm>
          <a:off x="457294" y="1292538"/>
          <a:ext cx="8220268" cy="5247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45"/>
                <a:gridCol w="2537926"/>
                <a:gridCol w="2407297"/>
              </a:tblGrid>
              <a:tr h="414963">
                <a:tc>
                  <a:txBody>
                    <a:bodyPr/>
                    <a:lstStyle/>
                    <a:p>
                      <a:r>
                        <a:rPr lang="en-US" dirty="0" smtClean="0"/>
                        <a:t>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r>
                        <a:rPr lang="en-US" baseline="0" dirty="0" smtClean="0"/>
                        <a:t>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</a:tr>
              <a:tr h="2416629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MODIS (Terra)</a:t>
                      </a:r>
                    </a:p>
                    <a:p>
                      <a:pPr algn="ctr"/>
                      <a:r>
                        <a:rPr lang="en-US" sz="1600" b="0" u="none" dirty="0" smtClean="0"/>
                        <a:t>Moderate Resolution</a:t>
                      </a:r>
                      <a:r>
                        <a:rPr lang="en-US" sz="1600" b="0" u="none" baseline="0" dirty="0" smtClean="0"/>
                        <a:t> Imaging </a:t>
                      </a:r>
                      <a:r>
                        <a:rPr lang="en-US" sz="1600" b="0" u="none" baseline="0" dirty="0" err="1" smtClean="0"/>
                        <a:t>Spectroradiometer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250 m (bands 1-2) 500 m (bands 3-7)</a:t>
                      </a:r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 (bands 8-36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 Day</a:t>
                      </a:r>
                      <a:endParaRPr lang="en-US" b="1" dirty="0"/>
                    </a:p>
                  </a:txBody>
                  <a:tcPr/>
                </a:tc>
              </a:tr>
              <a:tr h="24163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Landsat 8 OLI </a:t>
                      </a:r>
                    </a:p>
                    <a:p>
                      <a:pPr algn="ctr"/>
                      <a:r>
                        <a:rPr lang="en-US" sz="1600" b="0" dirty="0" smtClean="0"/>
                        <a:t>Operational Land Imager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30</a:t>
                      </a:r>
                      <a:r>
                        <a:rPr lang="en-US" b="1" baseline="0" dirty="0" smtClean="0"/>
                        <a:t> meter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16</a:t>
                      </a:r>
                      <a:r>
                        <a:rPr lang="en-US" b="1" baseline="0" dirty="0" smtClean="0"/>
                        <a:t> Days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18" y="2672876"/>
            <a:ext cx="1513064" cy="1137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18" y="4988384"/>
            <a:ext cx="1503263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Vegetation Index products</a:t>
            </a:r>
          </a:p>
          <a:p>
            <a:r>
              <a:rPr lang="en-US" dirty="0"/>
              <a:t>MODIS based </a:t>
            </a:r>
            <a:r>
              <a:rPr lang="en-US" b="1" dirty="0"/>
              <a:t>cumulative </a:t>
            </a:r>
            <a:r>
              <a:rPr lang="en-US" b="1" dirty="0" smtClean="0"/>
              <a:t>NDVI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2010-2015 </a:t>
            </a:r>
            <a:r>
              <a:rPr lang="en-US" b="1" dirty="0" smtClean="0"/>
              <a:t>Surface reflectance</a:t>
            </a:r>
          </a:p>
          <a:p>
            <a:r>
              <a:rPr lang="en-US" dirty="0" smtClean="0"/>
              <a:t>2010-2015 </a:t>
            </a:r>
            <a:r>
              <a:rPr lang="en-US" b="1" dirty="0" smtClean="0"/>
              <a:t>NDVI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Forwarn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Landsat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Scenes covering </a:t>
            </a:r>
            <a:r>
              <a:rPr lang="en-US" b="1" dirty="0" smtClean="0"/>
              <a:t>high risk </a:t>
            </a:r>
            <a:r>
              <a:rPr lang="en-US" dirty="0" smtClean="0"/>
              <a:t>wildfire areas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51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4709160"/>
            <a:ext cx="3950208" cy="704088"/>
          </a:xfrm>
        </p:spPr>
        <p:txBody>
          <a:bodyPr/>
          <a:lstStyle/>
          <a:p>
            <a:r>
              <a:rPr lang="en-US" dirty="0" smtClean="0"/>
              <a:t>Calculate fuel load maps based on </a:t>
            </a:r>
            <a:r>
              <a:rPr lang="en-US" b="1" dirty="0" smtClean="0"/>
              <a:t>relative NDVI </a:t>
            </a:r>
            <a:endParaRPr lang="en-US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0040" y="548640"/>
            <a:ext cx="8503920" cy="923544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4360" y="2115312"/>
            <a:ext cx="3566160" cy="768096"/>
          </a:xfrm>
        </p:spPr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72000" y="2103120"/>
            <a:ext cx="3950208" cy="881380"/>
          </a:xfrm>
        </p:spPr>
        <p:txBody>
          <a:bodyPr>
            <a:normAutofit/>
          </a:bodyPr>
          <a:lstStyle/>
          <a:p>
            <a:r>
              <a:rPr lang="en-US" b="1" dirty="0" smtClean="0"/>
              <a:t>NDVI </a:t>
            </a:r>
            <a:r>
              <a:rPr lang="en-US" dirty="0" smtClean="0"/>
              <a:t>(Normalized Difference Vegetated Index) </a:t>
            </a:r>
            <a:endParaRPr lang="en-US" b="1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94360" y="4721352"/>
            <a:ext cx="3566160" cy="768096"/>
          </a:xfrm>
        </p:spPr>
        <p:txBody>
          <a:bodyPr/>
          <a:lstStyle/>
          <a:p>
            <a:r>
              <a:rPr lang="en-US" dirty="0" smtClean="0"/>
              <a:t>Fuel Loads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94360" y="3418332"/>
            <a:ext cx="3566160" cy="768096"/>
          </a:xfrm>
        </p:spPr>
        <p:txBody>
          <a:bodyPr/>
          <a:lstStyle/>
          <a:p>
            <a:r>
              <a:rPr lang="en-US" dirty="0" smtClean="0"/>
              <a:t>Time Series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572000" y="3406140"/>
            <a:ext cx="3950208" cy="8864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Compile and calculate </a:t>
            </a:r>
            <a:r>
              <a:rPr lang="en-US" b="1" dirty="0" smtClean="0"/>
              <a:t>average NDVI </a:t>
            </a:r>
            <a:r>
              <a:rPr lang="en-US" dirty="0" smtClean="0"/>
              <a:t>values for each fuel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StarFM</a:t>
            </a:r>
            <a:r>
              <a:rPr lang="en-US" b="1" dirty="0" smtClean="0"/>
              <a:t> tool </a:t>
            </a:r>
            <a:r>
              <a:rPr lang="en-US" dirty="0" smtClean="0"/>
              <a:t>was used to combine Landsat and MODIS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Landsat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r>
              <a:rPr lang="en-US" dirty="0" smtClean="0"/>
              <a:t> of vegetation fuel types at 30 meters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Data Fusion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b="1" dirty="0" smtClean="0"/>
              <a:t>current</a:t>
            </a:r>
            <a:r>
              <a:rPr lang="en-US" dirty="0" smtClean="0"/>
              <a:t> fuel types based on Landsat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3381</TotalTime>
  <Words>376</Words>
  <Application>Microsoft Office PowerPoint</Application>
  <PresentationFormat>On-screen Show (4:3)</PresentationFormat>
  <Paragraphs>86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Beasley, Benjamin S. (SSC-EA63)[SSAI DEVELOP]</cp:lastModifiedBy>
  <cp:revision>180</cp:revision>
  <dcterms:created xsi:type="dcterms:W3CDTF">2015-05-18T13:26:09Z</dcterms:created>
  <dcterms:modified xsi:type="dcterms:W3CDTF">2015-07-02T21:54:17Z</dcterms:modified>
</cp:coreProperties>
</file>