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5" r:id="rId2"/>
    <p:sldId id="285" r:id="rId3"/>
    <p:sldId id="297" r:id="rId4"/>
    <p:sldId id="300" r:id="rId5"/>
    <p:sldId id="289" r:id="rId6"/>
    <p:sldId id="304" r:id="rId7"/>
    <p:sldId id="287" r:id="rId8"/>
    <p:sldId id="302" r:id="rId9"/>
    <p:sldId id="295" r:id="rId10"/>
    <p:sldId id="294" r:id="rId11"/>
    <p:sldId id="296" r:id="rId12"/>
    <p:sldId id="301" r:id="rId13"/>
    <p:sldId id="292" r:id="rId14"/>
    <p:sldId id="299" r:id="rId15"/>
    <p:sldId id="303" r:id="rId16"/>
    <p:sldId id="298" r:id="rId17"/>
    <p:sldId id="305"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D73"/>
    <a:srgbClr val="54C481"/>
    <a:srgbClr val="3BAB68"/>
    <a:srgbClr val="333333"/>
    <a:srgbClr val="FFFFFF"/>
    <a:srgbClr val="E9A149"/>
    <a:srgbClr val="F4901A"/>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8212" autoAdjust="0"/>
  </p:normalViewPr>
  <p:slideViewPr>
    <p:cSldViewPr snapToGrid="0">
      <p:cViewPr varScale="1">
        <p:scale>
          <a:sx n="103" d="100"/>
          <a:sy n="103" d="100"/>
        </p:scale>
        <p:origin x="1662" y="10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ickr.com/photos/shannon-s/14422500500/in/photolist-nYt5VJ-qSYna-xsVar9-6J2G5c-6J6JuJ-a1CGXH-bCRDzD-eVZxQf-4ZZyHW-4ZZyeW-4ZVqtF-4ZZBFL-aifgHC-eTti9H-6J2Dpp-4ZZCyd-4ZVpyH-nNgjMP-4ZVoEX-4ZVmsH-ahXShh-6JbDSQ-6J7yBM-4ZYa1f-6JbNwj-4ZZGYC-6J6HVJ-6J6HaC-6J2BV8-6J2C32-6J6JAS-6J6H1J-6J6Hju-6J6HFb-6J2DSv-6J2D1e-6J6J4w-ntZiAB-4ZVi9F-6J2DZF-6J6Hsd-6J2CKr-6J2BLK-6J6Jm3-nLrfXN-cez8zY-4Uo24Z-6J6LJY-6J6MYm-6J6L4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xmrocks/3759181472/in/photolist-6JbMFE-6JbLHm-6J7Gtt-6J7MYv-6JbNSW-6JbNFs-6J7KG6-6J7LJT-6J7Jx4-6J7MDF-6JbPRS-6J7KSK-4ZZnYf-4ZZph1-4ZZoN9-5xNnLK-5xNmwT-6J7Ltx-6JbLVU-6J7L64-6JbNmq-6J7Gh2-6J7Jet-6J7Mj4-6J7M4Z-6JbN5C-6JbT1m-2JLKXH-6J7wmc-6JbA4S-6J7vRX-6JbAZo-6J7uWM-6J7zFX-6J7tMt-6JbDbq-6J7zYc-6JbEeL-6J7tUK-6J7vmk-6JbCA7-6Jbzfd-6J7wyV-6JbBFd-6Jbzq3-6J7vEx-6JbzDq-6JbDEq-6JbAqU-6JbyYJ"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nasa2explore/9366996364/in/photolist-3Mdf8a-3MicD5-3MhyFL-3MdShD-3MhVAG-3Miaqd-3MhVjQ-3MdCnn-3MhTUd-3MhUdj-3MdcDH-3MhUxL-3MdBAM-3MdBN6-3iEMY1-dwHknA-fgJiFj-fjDc9R-5xNhpv-5xTP2m-5xTNU9-5xSE9J-5xNkHP-5xSHA3-5xSDYQ-5xSGpw-5xPqgX-5xNjxM-3Rh9Y8-3iEN4o-3iApvP-3iApsD-3iENdy-3iApb2-3iENs1-3iEN2L-3iENg1-3iApAn-3iApyF-3iAtEK-3iENnb-3iApjv-41YnvS-3MhSPy-5xSDGf-5xSDmL-fgyXjx-fiPZkT-ffoZCE-ffp1o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Albemarle-Pamlico region is located on the coast of northeastern North Carolina and southeastern Virginia. The basin consists of 31,000 square miles of land and water, including two major sounds, Albemarle and Pamlico, and seven river basins,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six of which APNEP monitors. Three major land cover classifications: forests (40.1%), croplands (25.3%) and wetlands (15.8%) account for most of the LULC in the basin. The basin</a:t>
            </a:r>
            <a:r>
              <a:rPr lang="en-US" sz="1200" b="0" i="0" u="none" strike="noStrike" kern="1200" baseline="0" dirty="0" smtClean="0">
                <a:solidFill>
                  <a:schemeClr val="tx1"/>
                </a:solidFill>
                <a:effectLst/>
                <a:latin typeface="+mn-lt"/>
                <a:ea typeface="+mn-ea"/>
                <a:cs typeface="+mn-cs"/>
              </a:rPr>
              <a:t> is integral to economic activity, cultural heritage and ecosystem function in the area and constitutes one of the largest estuarine systems in the United States. </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86609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SSURGO</a:t>
            </a:r>
            <a:r>
              <a:rPr lang="en-US" baseline="0" dirty="0" smtClean="0"/>
              <a:t> is a large database of many different types of soil-related data obtained from USDA. We found that the Depth to Water Table and the Percent hydric soil was helpful in delineating differences between forests and forested wetland. </a:t>
            </a:r>
          </a:p>
          <a:p>
            <a:endParaRPr lang="en-US" baseline="0" dirty="0" smtClean="0"/>
          </a:p>
          <a:p>
            <a:r>
              <a:rPr lang="en-US" baseline="0" dirty="0" smtClean="0"/>
              <a:t>Hydric soil is the anoxic soil which is inundated for part of the year and is the soil generally found in wetlands. </a:t>
            </a:r>
          </a:p>
          <a:p>
            <a:endParaRPr lang="en-US" baseline="0" dirty="0" smtClean="0"/>
          </a:p>
          <a:p>
            <a:r>
              <a:rPr lang="en-US" baseline="0" dirty="0" smtClean="0"/>
              <a:t>In conjunction with the DEM data this served as very useful ancillary data in increasing the robustness of classes discernable in the Landsat composite images.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648641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Cropscape</a:t>
            </a:r>
            <a:r>
              <a:rPr lang="en-US" baseline="0" dirty="0" smtClean="0"/>
              <a:t> is another land use classification dataset available from the USDA which focuses on crop type. Although this is the main focus it also characterizes forest types, two categories of wetlands and urban areas. </a:t>
            </a:r>
          </a:p>
          <a:p>
            <a:endParaRPr lang="en-US" baseline="0" dirty="0" smtClean="0"/>
          </a:p>
          <a:p>
            <a:r>
              <a:rPr lang="en-US" baseline="0" dirty="0" smtClean="0"/>
              <a:t>This dataset was very useful in determining crop types and allows the user to download data for a number of years. This is helpful because many crops are planted in a specific rotation so it makes it possible to establish a pattern and predict what was planted in many places in the 2015 season as this data is not yet available. </a:t>
            </a:r>
          </a:p>
          <a:p>
            <a:endParaRPr lang="en-US" baseline="0" dirty="0" smtClean="0"/>
          </a:p>
          <a:p>
            <a:r>
              <a:rPr lang="en-US" baseline="0" dirty="0" smtClean="0"/>
              <a:t>This dataset was also a useful alternative to the C-CAP which could be used to cross reference areas or classes that were difficult to characterize.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90154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watershed boundaries and waterbody layers. They are </a:t>
            </a:r>
            <a:r>
              <a:rPr lang="en-US" dirty="0" smtClean="0"/>
              <a:t>useful for making images and understanding study area extent.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397169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opted to use a supervised land use classification because of the greater degree of control we could exert over the outcome and in order to utilize more ancillary data more easily. </a:t>
            </a:r>
          </a:p>
          <a:p>
            <a:endParaRPr lang="en-US" baseline="0" dirty="0" smtClean="0"/>
          </a:p>
          <a:p>
            <a:r>
              <a:rPr lang="en-US" baseline="0" dirty="0" smtClean="0"/>
              <a:t>To conduct the supervised classification, training sites were selected by outlining polygons using the Image Classification toolbar in ArcGIS and attributing polygons with a given land class. The screen grab is just for demonstration purposes. </a:t>
            </a:r>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4048944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pyramid graphic represents an approximation of the process we followed in selecting polygons. We started with those land types which were easiest to identify and worked our way up into delineating the types of wetlands. This was the most difficult group of classes to identify and the focus of our project.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22610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TBD</a:t>
            </a:r>
            <a:r>
              <a:rPr lang="en-US" baseline="0" dirty="0" smtClean="0"/>
              <a:t>.</a:t>
            </a:r>
            <a:endParaRPr lang="en-US" dirty="0" smtClean="0"/>
          </a:p>
          <a:p>
            <a:endParaRPr lang="en-US" dirty="0" smtClean="0"/>
          </a:p>
          <a:p>
            <a:endParaRPr lang="en-US" dirty="0" smtClean="0"/>
          </a:p>
          <a:p>
            <a:r>
              <a:rPr lang="en-US" dirty="0" smtClean="0"/>
              <a:t>Image Credit: Shannon S. Perfect Ending. Currituck Sound, North Carolina. June 2014. Image Modified. </a:t>
            </a:r>
            <a:r>
              <a:rPr lang="en-US" sz="1200" u="sng" kern="1200" dirty="0" smtClean="0">
                <a:solidFill>
                  <a:schemeClr val="tx1"/>
                </a:solidFill>
                <a:effectLst/>
                <a:latin typeface="+mn-lt"/>
                <a:ea typeface="+mn-ea"/>
                <a:cs typeface="+mn-cs"/>
                <a:hlinkClick r:id="rId3"/>
              </a:rPr>
              <a:t>https://www.flickr.com/photos/shannon-s/14422500500/in/photolist-nYt5VJ-qSYna-xsVar9-6J2G5c-6J6JuJ-a1CGXH-bCRDzD-eVZxQf-4ZZyHW-4ZZyeW-4ZVqtF-4ZZBFL-aifgHC-eTti9H-6J2Dpp-4ZZCyd-4ZVpyH-nNgjMP-4ZVoEX-4ZVmsH-ahXShh-6JbDSQ-6J7yBM-4ZYa1f-6JbNwj-4ZZGYC-6J6HVJ-6J6HaC-6J2BV8-6J2C32-6J6JAS-6J6H1J-6J6Hju-6J6HFb-6J2DSv-6J2D1e-6J6J4w-ntZiAB-4ZVi9F-6J2DZF-6J6Hsd-6J2CKr-6J2BLK-6J6Jm3-nLrfXN-cez8zY-4Uo24Z-6J6LJY-6J6MYm-6J6L49</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419944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Earth engine provides a promising alternative technology that would be more accessible to the public than</a:t>
            </a:r>
            <a:r>
              <a:rPr lang="en-US" baseline="0" dirty="0" smtClean="0"/>
              <a:t> ArcGIS and ERDAS Imagine. </a:t>
            </a:r>
          </a:p>
          <a:p>
            <a:endParaRPr lang="en-US" baseline="0" dirty="0" smtClean="0"/>
          </a:p>
          <a:p>
            <a:r>
              <a:rPr lang="en-US" baseline="0" dirty="0" smtClean="0"/>
              <a:t>More TBD.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263567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Wetlands absorb storm surges and strong winds; they minimize eutrophication by retaining and filtering agricultural and urban runoff; and they provide protection for developing fish and amphibian species thereby continuing the proliferation of terrestrial and oceanic biodiversity.</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Climate change induced sea level rise.</a:t>
            </a:r>
            <a:r>
              <a:rPr lang="en-US" sz="1200" b="0" i="0" u="none" strike="noStrike" kern="1200" baseline="0" dirty="0" smtClean="0">
                <a:solidFill>
                  <a:schemeClr val="tx1"/>
                </a:solidFill>
                <a:effectLst/>
                <a:latin typeface="+mn-lt"/>
                <a:ea typeface="+mn-ea"/>
                <a:cs typeface="+mn-cs"/>
              </a:rPr>
              <a:t>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Sea level is currently rising at a faster rate than wetland vegetation can keep pace with</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leads to inundation and erosion</a:t>
            </a:r>
          </a:p>
          <a:p>
            <a:pPr marL="0" indent="0" rtl="0">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0" i="0" u="none" strike="noStrike" kern="1200" dirty="0" smtClean="0">
                <a:solidFill>
                  <a:schemeClr val="tx1"/>
                </a:solidFill>
                <a:effectLst/>
                <a:latin typeface="+mn-lt"/>
                <a:ea typeface="+mn-ea"/>
                <a:cs typeface="+mn-cs"/>
              </a:rPr>
              <a:t>Population growth</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 the twenty years between 1990 and 2010, the Albemarle-Pamlico region’s population grew by 36%, from 2,762,409 to 3,756,019</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Necessitates land change in the form of urban development and agricultural clearing</a:t>
            </a:r>
          </a:p>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0" i="0" u="none" strike="noStrike" kern="1200" dirty="0" smtClean="0">
                <a:solidFill>
                  <a:schemeClr val="tx1"/>
                </a:solidFill>
                <a:effectLst/>
                <a:latin typeface="+mn-lt"/>
                <a:ea typeface="+mn-ea"/>
                <a:cs typeface="+mn-cs"/>
              </a:rPr>
              <a:t>Water quality influences</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mismanagement of natural resources, waste production, and nutrient runoff have reduced the water quality and human health in the Albemarle-Pamlico watershed</a:t>
            </a:r>
          </a:p>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0" i="0" u="none" strike="noStrike" kern="1200" dirty="0" smtClean="0">
                <a:solidFill>
                  <a:schemeClr val="tx1"/>
                </a:solidFill>
                <a:effectLst/>
                <a:latin typeface="+mn-lt"/>
                <a:ea typeface="+mn-ea"/>
                <a:cs typeface="+mn-cs"/>
              </a:rPr>
              <a:t>Image Credit: </a:t>
            </a:r>
            <a:r>
              <a:rPr lang="en-US" sz="1200" b="0" i="0" u="none" strike="noStrike" kern="1200" dirty="0" err="1" smtClean="0">
                <a:solidFill>
                  <a:schemeClr val="tx1"/>
                </a:solidFill>
                <a:effectLst/>
                <a:latin typeface="+mn-lt"/>
                <a:ea typeface="+mn-ea"/>
                <a:cs typeface="+mn-cs"/>
              </a:rPr>
              <a:t>sugargliding</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IMG_2446. </a:t>
            </a:r>
            <a:r>
              <a:rPr lang="en-US" sz="1200" b="0" i="0" u="none" strike="noStrike" kern="1200" baseline="0" dirty="0" smtClean="0">
                <a:solidFill>
                  <a:schemeClr val="tx1"/>
                </a:solidFill>
                <a:effectLst/>
                <a:latin typeface="+mn-lt"/>
                <a:ea typeface="+mn-ea"/>
                <a:cs typeface="+mn-cs"/>
              </a:rPr>
              <a:t>Outer Banks, North Carolina. July 2009. Image Modified. </a:t>
            </a:r>
            <a:r>
              <a:rPr lang="en-US" sz="1200" u="sng" kern="1200" dirty="0" smtClean="0">
                <a:solidFill>
                  <a:schemeClr val="tx1"/>
                </a:solidFill>
                <a:effectLst/>
                <a:latin typeface="+mn-lt"/>
                <a:ea typeface="+mn-ea"/>
                <a:cs typeface="+mn-cs"/>
                <a:hlinkClick r:id="rId3"/>
              </a:rPr>
              <a:t>https://www.flickr.com/photos/xmrocks/3759181472/in/photolist-6JbMFE-6JbLHm-6J7Gtt-6J7MYv-6JbNSW-6JbNFs-6J7KG6-6J7LJT-6J7Jx4-6J7MDF-6JbPRS-6J7KSK-4ZZnYf-4ZZph1-4ZZoN9-5xNnLK-5xNmwT-6J7Ltx-6JbLVU-6J7L64-6JbNmq-6J7Gh2-6J7Jet-6J7Mj4-6J7M4Z-6JbN5C-6JbT1m-2JLKXH-6J7wmc-6JbA4S-6J7vRX-6JbAZo-6J7uWM-6J7zFX-6J7tMt-6JbDbq-6J7zYc-6JbEeL-6J7tUK-6J7vmk-6JbCA7-6Jbzfd-6J7wyV-6JbBFd-6Jbzq3-6J7vEx-6JbzDq-6JbDEq-6JbAqU-6JbyYJ</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71436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land classification</a:t>
            </a:r>
            <a:r>
              <a:rPr lang="en-US" baseline="0" dirty="0" smtClean="0"/>
              <a:t> is based on the NOAA Coastal-Change and Analysis Program (C-CAP), which is updated every five years and is for the entire coast of the contiguous United States. We aimed to provide a more regionally specific classification and a means of continuing to update this resource more frequently than C-CAP. </a:t>
            </a:r>
          </a:p>
          <a:p>
            <a:endParaRPr lang="en-US" baseline="0" dirty="0" smtClean="0"/>
          </a:p>
          <a:p>
            <a:r>
              <a:rPr lang="en-US" baseline="0" dirty="0" smtClean="0"/>
              <a:t>The summer term for this project, North Carolina Ecological Forecasting I looked at wetland health in the Albemarle-Pamlico watershed and we hoped to link our findings with theirs to improve the usefulness of our work and to create continuity between the two projects. </a:t>
            </a:r>
          </a:p>
          <a:p>
            <a:endParaRPr lang="en-US" dirty="0" smtClean="0"/>
          </a:p>
          <a:p>
            <a:r>
              <a:rPr lang="en-US" dirty="0" smtClean="0"/>
              <a:t>Image Credit: NASA Johnson. </a:t>
            </a:r>
            <a:r>
              <a:rPr lang="en-US" sz="1200" kern="1200" dirty="0" smtClean="0">
                <a:solidFill>
                  <a:schemeClr val="tx1"/>
                </a:solidFill>
                <a:effectLst/>
                <a:latin typeface="+mn-lt"/>
                <a:ea typeface="+mn-ea"/>
                <a:cs typeface="+mn-cs"/>
              </a:rPr>
              <a:t>sts059-208-068. </a:t>
            </a:r>
            <a:r>
              <a:rPr lang="en-US" dirty="0" smtClean="0"/>
              <a:t>Pamlico Sound Area, North Carolina. March 1994. Image Modified. </a:t>
            </a:r>
            <a:r>
              <a:rPr lang="en-US" sz="1200" u="sng" kern="1200" dirty="0" smtClean="0">
                <a:solidFill>
                  <a:schemeClr val="tx1"/>
                </a:solidFill>
                <a:effectLst/>
                <a:latin typeface="+mn-lt"/>
                <a:ea typeface="+mn-ea"/>
                <a:cs typeface="+mn-cs"/>
                <a:hlinkClick r:id="rId3"/>
              </a:rPr>
              <a:t>https://www.flickr.com/photos/nasa2explore/9366996364/in/photolist-3Mdf8a-3MicD5-3MhyFL-3MdShD-3MhVAG-3Miaqd-3MhVjQ-3MdCnn-3MhTUd-3MhUdj-3MdcDH-3MhUxL-3MdBAM-3MdBN6-3iEMY1-dwHknA-fgJiFj-fjDc9R-5xNhpv-5xTP2m-5xTNU9-5xSE9J-5xNkHP-5xSHA3-5xSDYQ-5xSGpw-5xPqgX-5xNjxM-3Rh9Y8-3iEN4o-3iApvP-3iApsD-3iENdy-3iApb2-3iENs1-3iEN2L-3iENg1-3iApAn-3iApyF-3iAtEK-3iENnb-3iApjv-41YnvS-3MhSPy-5xSDGf-5xSDmL-fgyXjx-fiPZkT-ffoZCE-ffp1o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19350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we considered using other data from the Terra mission such as NDVI from MODIS and DEMs derived from the ASTER instrument, we concluded that higher resolution or more purposeful imagery for our project was available from other sources, principally the USGS and USDA.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03094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Methodology flowchart. The dark green rectangles is the main flow of the presentation.</a:t>
            </a:r>
          </a:p>
          <a:p>
            <a:endParaRPr lang="en-US" baseline="0" dirty="0" smtClean="0"/>
          </a:p>
          <a:p>
            <a:r>
              <a:rPr lang="en-US" baseline="0" dirty="0" smtClean="0"/>
              <a:t>We first acquired data from NASA EOS, USGS, and USDA. and processed it. Then we put all of the data together. The data is represented by the light green rectangles and will be furthered discussed throughout the presentation.</a:t>
            </a:r>
          </a:p>
          <a:p>
            <a:endParaRPr lang="en-US" baseline="0" dirty="0" smtClean="0"/>
          </a:p>
          <a:p>
            <a:r>
              <a:rPr lang="en-US" baseline="0" dirty="0" smtClean="0"/>
              <a:t>We then moved on to training specific sites and gaining the final result.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65161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t>
            </a:r>
            <a:r>
              <a:rPr lang="en-US" baseline="0" dirty="0" smtClean="0"/>
              <a:t>a was collected from different sources, but most came from the USGS and USDA. </a:t>
            </a:r>
          </a:p>
          <a:p>
            <a:endParaRPr lang="en-US" baseline="0" dirty="0" smtClean="0"/>
          </a:p>
          <a:p>
            <a:r>
              <a:rPr lang="en-US" baseline="0" dirty="0" smtClean="0"/>
              <a:t>All of the data came with some degree of preprocessing, the details of which will be discussed in the coming slides. </a:t>
            </a:r>
          </a:p>
          <a:p>
            <a:endParaRPr lang="en-US" baseline="0" dirty="0" smtClean="0"/>
          </a:p>
          <a:p>
            <a:r>
              <a:rPr lang="en-US" baseline="0" dirty="0" smtClean="0"/>
              <a:t>The main method of analysis was through the Landsat 8 composite images and the other datasets were used as ancillary data to cross-reference with what we were seeing in the Landsat images. The details of this will be discussed as well in coming slides.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17327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C-CAP dataset consists of 25 classes but some were removed because they were not relevant (ex. Tundra, ice/snow) </a:t>
            </a:r>
          </a:p>
          <a:p>
            <a:endParaRPr lang="en-US" baseline="0" dirty="0" smtClean="0"/>
          </a:p>
          <a:p>
            <a:r>
              <a:rPr lang="en-US" baseline="0" dirty="0" smtClean="0"/>
              <a:t>Product was created using an unsupervised classification and a number of ancillary datasets to cross reference.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02571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r>
              <a:rPr lang="en-US" baseline="0" dirty="0" smtClean="0"/>
              <a:t> from February 15</a:t>
            </a:r>
            <a:r>
              <a:rPr lang="en-US" baseline="30000" dirty="0" smtClean="0"/>
              <a:t>th</a:t>
            </a:r>
            <a:r>
              <a:rPr lang="en-US" baseline="0" dirty="0" smtClean="0"/>
              <a:t> 2015, May 22</a:t>
            </a:r>
            <a:r>
              <a:rPr lang="en-US" baseline="30000" dirty="0" smtClean="0"/>
              <a:t>nd</a:t>
            </a:r>
            <a:r>
              <a:rPr lang="en-US" baseline="0" dirty="0" smtClean="0"/>
              <a:t> 2015, June 23</a:t>
            </a:r>
            <a:r>
              <a:rPr lang="en-US" baseline="30000" dirty="0" smtClean="0"/>
              <a:t>rd</a:t>
            </a:r>
            <a:r>
              <a:rPr lang="en-US" baseline="0" dirty="0" smtClean="0"/>
              <a:t> 2015, July 23</a:t>
            </a:r>
            <a:r>
              <a:rPr lang="en-US" baseline="30000" dirty="0" smtClean="0"/>
              <a:t>rd</a:t>
            </a:r>
            <a:r>
              <a:rPr lang="en-US" baseline="0" dirty="0" smtClean="0"/>
              <a:t> and August 10</a:t>
            </a:r>
            <a:r>
              <a:rPr lang="en-US" baseline="30000" dirty="0" smtClean="0"/>
              <a:t>th</a:t>
            </a:r>
            <a:r>
              <a:rPr lang="en-US" baseline="0" dirty="0" smtClean="0"/>
              <a:t> were downloaded from Earth Explorer. The surface reflectance product was downloaded which has been corrected for both surface reflectance and some atmospheric interference. Two scenes were produced (14, 35 and 14, 36).</a:t>
            </a:r>
          </a:p>
          <a:p>
            <a:endParaRPr lang="en-US" baseline="0" dirty="0" smtClean="0"/>
          </a:p>
          <a:p>
            <a:r>
              <a:rPr lang="en-US" baseline="0" dirty="0" smtClean="0"/>
              <a:t>Bands were composited in ArcGIS to produce images that were useful for classifying land use types. Through research and trial and error we arrived at a band combination of 6 or 7 (Short Wave Infrared), band 5 (Near Infrared) and one of 4, 3 or 2 (the visual bands red, green and blue respectively). </a:t>
            </a:r>
          </a:p>
          <a:p>
            <a:endParaRPr lang="en-US" baseline="0" dirty="0" smtClean="0"/>
          </a:p>
          <a:p>
            <a:r>
              <a:rPr lang="en-US" baseline="0" dirty="0" smtClean="0"/>
              <a:t>We also changed the stretch on the composite images to adjust the histogram for the image to enhance the greens of the vegetation and better differentiate variances in the forest and wetland classes. The image on the slide has undergone this processing.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79756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digital elevation model is a commonly used data layer to assess elevations across a landscape. We used 3DEP (Digital Elevation Product) DEMs from the USGS. The DEMs used here are in resolutions of fractions of arc-seconds. The one arc-second DEM has a ~30m horizontal resolution, ~1/3, 10m and ~1/9, 3m. In the vertical dimension these DEMs are accurate to ~1.5m. They are derived from a combination of data, including: Lidar, satellite imagery, radar and digitized contours. </a:t>
            </a:r>
          </a:p>
          <a:p>
            <a:endParaRPr lang="en-US" baseline="0" dirty="0" smtClean="0"/>
          </a:p>
          <a:p>
            <a:r>
              <a:rPr lang="en-US" baseline="0" dirty="0" smtClean="0"/>
              <a:t>The slope layer is derived from a DEM through a tool in ArcGIS. The image shows percent slope which is sometimes more helpful than the DEM for easily identifying and highlighting areas of elevation change. </a:t>
            </a:r>
          </a:p>
          <a:p>
            <a:endParaRPr lang="en-US" baseline="0" dirty="0" smtClean="0"/>
          </a:p>
          <a:p>
            <a:r>
              <a:rPr lang="en-US" baseline="0" dirty="0" smtClean="0"/>
              <a:t>The DEM and Slope layers are useful for understanding the difference between forested wetlands and forests as they many times look similar on a Landsat or satellite image. As wetlands will generally occur in the lowest portions of a given landscape, differences in elevation can be particularly illuminating.  </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890074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1.JP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North Carolina Ecological Forecasting</a:t>
            </a:r>
            <a:endParaRPr lang="en-US" dirty="0"/>
          </a:p>
        </p:txBody>
      </p:sp>
      <p:sp>
        <p:nvSpPr>
          <p:cNvPr id="3" name="Text Placeholder 2"/>
          <p:cNvSpPr>
            <a:spLocks noGrp="1"/>
          </p:cNvSpPr>
          <p:nvPr>
            <p:ph type="body" sz="quarter" idx="11"/>
          </p:nvPr>
        </p:nvSpPr>
        <p:spPr>
          <a:xfrm>
            <a:off x="1793966" y="5358384"/>
            <a:ext cx="3637570" cy="369332"/>
          </a:xfrm>
        </p:spPr>
        <p:txBody>
          <a:bodyPr>
            <a:normAutofit fontScale="92500"/>
          </a:bodyPr>
          <a:lstStyle/>
          <a:p>
            <a:r>
              <a:rPr lang="en-US" dirty="0" smtClean="0"/>
              <a:t>Ben Roberts-</a:t>
            </a:r>
            <a:r>
              <a:rPr lang="en-US" dirty="0" err="1" smtClean="0"/>
              <a:t>Pierel</a:t>
            </a:r>
            <a:r>
              <a:rPr lang="en-US" dirty="0" smtClean="0"/>
              <a:t> (Project Lead)</a:t>
            </a:r>
            <a:endParaRPr lang="en-US" dirty="0"/>
          </a:p>
        </p:txBody>
      </p:sp>
      <p:sp>
        <p:nvSpPr>
          <p:cNvPr id="4" name="Text Placeholder 3"/>
          <p:cNvSpPr>
            <a:spLocks noGrp="1"/>
          </p:cNvSpPr>
          <p:nvPr>
            <p:ph type="body" sz="quarter" idx="12"/>
          </p:nvPr>
        </p:nvSpPr>
        <p:spPr/>
        <p:txBody>
          <a:bodyPr/>
          <a:lstStyle/>
          <a:p>
            <a:r>
              <a:rPr lang="en-US" dirty="0" smtClean="0"/>
              <a:t>Brett </a:t>
            </a:r>
            <a:r>
              <a:rPr lang="en-US" dirty="0" err="1" smtClean="0"/>
              <a:t>Buzzanga</a:t>
            </a:r>
            <a:endParaRPr lang="en-US" dirty="0"/>
          </a:p>
        </p:txBody>
      </p:sp>
      <p:sp>
        <p:nvSpPr>
          <p:cNvPr id="5" name="Text Placeholder 4"/>
          <p:cNvSpPr>
            <a:spLocks noGrp="1"/>
          </p:cNvSpPr>
          <p:nvPr>
            <p:ph type="body" sz="quarter" idx="13"/>
          </p:nvPr>
        </p:nvSpPr>
        <p:spPr/>
        <p:txBody>
          <a:bodyPr/>
          <a:lstStyle/>
          <a:p>
            <a:r>
              <a:rPr lang="en-US" dirty="0" smtClean="0"/>
              <a:t>Michelle Pasco</a:t>
            </a:r>
            <a:endParaRPr lang="en-US" dirty="0"/>
          </a:p>
        </p:txBody>
      </p:sp>
      <p:sp>
        <p:nvSpPr>
          <p:cNvPr id="6" name="Text Placeholder 5"/>
          <p:cNvSpPr>
            <a:spLocks noGrp="1"/>
          </p:cNvSpPr>
          <p:nvPr>
            <p:ph type="body" sz="quarter" idx="14"/>
          </p:nvPr>
        </p:nvSpPr>
        <p:spPr/>
        <p:txBody>
          <a:bodyPr/>
          <a:lstStyle/>
          <a:p>
            <a:r>
              <a:rPr lang="en-US" dirty="0" smtClean="0"/>
              <a:t>Jake Patrick</a:t>
            </a:r>
            <a:endParaRPr lang="en-US" dirty="0"/>
          </a:p>
        </p:txBody>
      </p:sp>
      <p:sp>
        <p:nvSpPr>
          <p:cNvPr id="7" name="Text Placeholder 6"/>
          <p:cNvSpPr>
            <a:spLocks noGrp="1"/>
          </p:cNvSpPr>
          <p:nvPr>
            <p:ph type="body" sz="quarter" idx="15"/>
          </p:nvPr>
        </p:nvSpPr>
        <p:spPr/>
        <p:txBody>
          <a:bodyPr/>
          <a:lstStyle/>
          <a:p>
            <a:r>
              <a:rPr lang="en-US" dirty="0" smtClean="0"/>
              <a:t>Benjamin </a:t>
            </a:r>
            <a:r>
              <a:rPr lang="en-US" dirty="0" err="1" smtClean="0"/>
              <a:t>Charlem</a:t>
            </a:r>
            <a:endParaRPr lang="en-US" dirty="0"/>
          </a:p>
        </p:txBody>
      </p:sp>
      <p:sp>
        <p:nvSpPr>
          <p:cNvPr id="8" name="Text Placeholder 7"/>
          <p:cNvSpPr>
            <a:spLocks noGrp="1"/>
          </p:cNvSpPr>
          <p:nvPr>
            <p:ph type="body" sz="quarter" idx="16"/>
          </p:nvPr>
        </p:nvSpPr>
        <p:spPr/>
        <p:txBody>
          <a:bodyPr/>
          <a:lstStyle/>
          <a:p>
            <a:r>
              <a:rPr lang="en-US" dirty="0" smtClean="0"/>
              <a:t>Taylor Sage</a:t>
            </a:r>
            <a:endParaRPr lang="en-US" dirty="0"/>
          </a:p>
        </p:txBody>
      </p:sp>
      <p:sp>
        <p:nvSpPr>
          <p:cNvPr id="9" name="Text Placeholder 8"/>
          <p:cNvSpPr>
            <a:spLocks noGrp="1"/>
          </p:cNvSpPr>
          <p:nvPr>
            <p:ph type="body" sz="quarter" idx="17"/>
          </p:nvPr>
        </p:nvSpPr>
        <p:spPr/>
        <p:txBody>
          <a:bodyPr>
            <a:normAutofit fontScale="62500" lnSpcReduction="20000"/>
          </a:bodyPr>
          <a:lstStyle/>
          <a:p>
            <a:pPr>
              <a:lnSpc>
                <a:spcPct val="120000"/>
              </a:lnSpc>
            </a:pPr>
            <a:r>
              <a:rPr lang="en-US" dirty="0" smtClean="0"/>
              <a:t>Update and Expansion of the NOAA </a:t>
            </a:r>
            <a:r>
              <a:rPr lang="en-US" dirty="0"/>
              <a:t>C-CAP </a:t>
            </a:r>
            <a:r>
              <a:rPr lang="en-US" dirty="0" smtClean="0"/>
              <a:t>Wetland Delineation and Land Use Classes Using Remote Sensing</a:t>
            </a:r>
            <a:endParaRPr lang="en-US" dirty="0"/>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88181" y="4952999"/>
            <a:ext cx="7967637" cy="1409701"/>
          </a:xfrm>
        </p:spPr>
        <p:txBody>
          <a:bodyPr>
            <a:normAutofit/>
          </a:bodyPr>
          <a:lstStyle/>
          <a:p>
            <a:pPr marL="342900" indent="-342900">
              <a:buFont typeface="Arial" panose="020B0604020202020204" pitchFamily="34" charset="0"/>
              <a:buChar char="•"/>
            </a:pPr>
            <a:r>
              <a:rPr lang="en-US" dirty="0" smtClean="0"/>
              <a:t>Assists classification and differentiates low-lying wetland areas</a:t>
            </a:r>
          </a:p>
        </p:txBody>
      </p:sp>
      <p:sp>
        <p:nvSpPr>
          <p:cNvPr id="12" name="Text Placeholder 2"/>
          <p:cNvSpPr txBox="1">
            <a:spLocks/>
          </p:cNvSpPr>
          <p:nvPr/>
        </p:nvSpPr>
        <p:spPr>
          <a:xfrm>
            <a:off x="0" y="380804"/>
            <a:ext cx="9144000" cy="923544"/>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5400" b="1" kern="1200" baseline="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smtClean="0"/>
              <a:t>Digital Elevation Model (DEM)</a:t>
            </a:r>
            <a:endParaRPr lang="en-US" sz="48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1304"/>
            <a:ext cx="1143496" cy="114349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772" t="6103" r="17753"/>
          <a:stretch/>
        </p:blipFill>
        <p:spPr>
          <a:xfrm>
            <a:off x="4633318" y="1718276"/>
            <a:ext cx="4383682" cy="3058801"/>
          </a:xfrm>
          <a:prstGeom prst="rect">
            <a:avLst/>
          </a:prstGeom>
          <a:ln w="28575">
            <a:no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14521"/>
          <a:stretch/>
        </p:blipFill>
        <p:spPr>
          <a:xfrm>
            <a:off x="116116" y="1718276"/>
            <a:ext cx="4388401" cy="3062095"/>
          </a:xfrm>
          <a:prstGeom prst="rect">
            <a:avLst/>
          </a:prstGeom>
          <a:ln w="28575">
            <a:noFill/>
          </a:ln>
        </p:spPr>
      </p:pic>
    </p:spTree>
    <p:extLst>
      <p:ext uri="{BB962C8B-B14F-4D97-AF65-F5344CB8AC3E}">
        <p14:creationId xmlns:p14="http://schemas.microsoft.com/office/powerpoint/2010/main" val="2706832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701583" y="1953296"/>
            <a:ext cx="2950047" cy="4135877"/>
          </a:xfrm>
        </p:spPr>
        <p:txBody>
          <a:bodyPr>
            <a:normAutofit/>
          </a:bodyPr>
          <a:lstStyle/>
          <a:p>
            <a:pPr marL="342900" indent="-342900">
              <a:buFont typeface="Arial" panose="020B0604020202020204" pitchFamily="34" charset="0"/>
              <a:buChar char="•"/>
            </a:pPr>
            <a:r>
              <a:rPr lang="en-US" dirty="0" smtClean="0"/>
              <a:t>Depth to water table and percent hydric soils </a:t>
            </a:r>
          </a:p>
          <a:p>
            <a:pPr marL="342900" indent="-342900">
              <a:buFont typeface="Arial" panose="020B0604020202020204" pitchFamily="34" charset="0"/>
              <a:buChar char="•"/>
            </a:pP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8922"/>
            <a:ext cx="1143496" cy="1140502"/>
          </a:xfrm>
          <a:prstGeom prst="rect">
            <a:avLst/>
          </a:prstGeom>
        </p:spPr>
      </p:pic>
      <p:sp>
        <p:nvSpPr>
          <p:cNvPr id="14" name="Text Placeholder 2"/>
          <p:cNvSpPr>
            <a:spLocks noGrp="1"/>
          </p:cNvSpPr>
          <p:nvPr>
            <p:ph type="body" sz="quarter" idx="14"/>
          </p:nvPr>
        </p:nvSpPr>
        <p:spPr>
          <a:xfrm>
            <a:off x="0" y="359921"/>
            <a:ext cx="9144000" cy="1162483"/>
          </a:xfrm>
        </p:spPr>
        <p:txBody>
          <a:bodyPr/>
          <a:lstStyle/>
          <a:p>
            <a:r>
              <a:rPr lang="en-US" sz="4000" dirty="0" smtClean="0"/>
              <a:t>Soil Survey Geographic Database (SSURGO)</a:t>
            </a:r>
            <a:endParaRPr lang="en-US" sz="40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18782"/>
          <a:stretch/>
        </p:blipFill>
        <p:spPr>
          <a:xfrm>
            <a:off x="499400" y="1953296"/>
            <a:ext cx="5085474" cy="4135877"/>
          </a:xfrm>
          <a:prstGeom prst="rect">
            <a:avLst/>
          </a:prstGeom>
          <a:ln w="28575">
            <a:noFill/>
          </a:ln>
        </p:spPr>
      </p:pic>
    </p:spTree>
    <p:extLst>
      <p:ext uri="{BB962C8B-B14F-4D97-AF65-F5344CB8AC3E}">
        <p14:creationId xmlns:p14="http://schemas.microsoft.com/office/powerpoint/2010/main" val="4138272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op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62" y="5518956"/>
            <a:ext cx="1139693" cy="1139693"/>
          </a:xfrm>
          <a:prstGeom prst="rect">
            <a:avLst/>
          </a:prstGeom>
        </p:spPr>
      </p:pic>
      <p:sp>
        <p:nvSpPr>
          <p:cNvPr id="14" name="Text Placeholder 2"/>
          <p:cNvSpPr>
            <a:spLocks noGrp="1"/>
          </p:cNvSpPr>
          <p:nvPr>
            <p:ph type="body" sz="quarter" idx="14"/>
          </p:nvPr>
        </p:nvSpPr>
        <p:spPr>
          <a:xfrm>
            <a:off x="0" y="403243"/>
            <a:ext cx="9144000" cy="881660"/>
          </a:xfrm>
        </p:spPr>
        <p:txBody>
          <a:bodyPr/>
          <a:lstStyle/>
          <a:p>
            <a:r>
              <a:rPr lang="en-US" dirty="0" err="1" smtClean="0"/>
              <a:t>CropScape</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01" y="1953296"/>
            <a:ext cx="5082058" cy="4135877"/>
          </a:xfrm>
          <a:prstGeom prst="rect">
            <a:avLst/>
          </a:prstGeom>
        </p:spPr>
      </p:pic>
      <p:sp>
        <p:nvSpPr>
          <p:cNvPr id="15" name="Text Placeholder 4"/>
          <p:cNvSpPr>
            <a:spLocks noGrp="1"/>
          </p:cNvSpPr>
          <p:nvPr>
            <p:ph type="body" sz="quarter" idx="16"/>
          </p:nvPr>
        </p:nvSpPr>
        <p:spPr>
          <a:xfrm>
            <a:off x="5701583" y="1953296"/>
            <a:ext cx="2950047" cy="4135877"/>
          </a:xfrm>
        </p:spPr>
        <p:txBody>
          <a:bodyPr>
            <a:normAutofit/>
          </a:bodyPr>
          <a:lstStyle/>
          <a:p>
            <a:pPr marL="342900" indent="-342900">
              <a:buFont typeface="Arial" panose="020B0604020202020204" pitchFamily="34" charset="0"/>
              <a:buChar char="•"/>
            </a:pPr>
            <a:r>
              <a:rPr lang="en-US" dirty="0" smtClean="0"/>
              <a:t>Determination of crop types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437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457418"/>
            <a:ext cx="9144000" cy="1427653"/>
          </a:xfrm>
        </p:spPr>
        <p:txBody>
          <a:bodyPr/>
          <a:lstStyle/>
          <a:p>
            <a:r>
              <a:rPr lang="en-US" sz="4400" dirty="0" smtClean="0"/>
              <a:t>National Hydrography Dataset </a:t>
            </a:r>
          </a:p>
          <a:p>
            <a:r>
              <a:rPr lang="en-US" sz="4400" dirty="0" smtClean="0"/>
              <a:t>(NHD)</a:t>
            </a:r>
            <a:endParaRPr lang="en-US" sz="4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8922"/>
            <a:ext cx="1140502" cy="114050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319" y="2091240"/>
            <a:ext cx="4795361" cy="4422101"/>
          </a:xfrm>
          <a:prstGeom prst="rect">
            <a:avLst/>
          </a:prstGeom>
          <a:ln w="28575">
            <a:noFill/>
          </a:ln>
        </p:spPr>
      </p:pic>
    </p:spTree>
    <p:extLst>
      <p:ext uri="{BB962C8B-B14F-4D97-AF65-F5344CB8AC3E}">
        <p14:creationId xmlns:p14="http://schemas.microsoft.com/office/powerpoint/2010/main" val="400526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382759"/>
            <a:ext cx="8503920" cy="923544"/>
          </a:xfrm>
        </p:spPr>
        <p:txBody>
          <a:bodyPr/>
          <a:lstStyle/>
          <a:p>
            <a:r>
              <a:rPr lang="en-US" sz="4000" dirty="0" smtClean="0">
                <a:solidFill>
                  <a:schemeClr val="accent1"/>
                </a:solidFill>
              </a:rPr>
              <a:t>Training Sites (Polygons)</a:t>
            </a:r>
            <a:endParaRPr lang="en-US" sz="4000" dirty="0">
              <a:solidFill>
                <a:schemeClr val="accent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23" y="1674055"/>
            <a:ext cx="8036637" cy="4233961"/>
          </a:xfrm>
          <a:prstGeom prst="rect">
            <a:avLst/>
          </a:prstGeom>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467" t="22726" r="4106" b="8779"/>
          <a:stretch/>
        </p:blipFill>
        <p:spPr>
          <a:xfrm>
            <a:off x="320040" y="4543866"/>
            <a:ext cx="3759591" cy="1731902"/>
          </a:xfrm>
          <a:prstGeom prst="rect">
            <a:avLst/>
          </a:prstGeom>
          <a:ln>
            <a:noFill/>
          </a:ln>
        </p:spPr>
      </p:pic>
    </p:spTree>
    <p:extLst>
      <p:ext uri="{BB962C8B-B14F-4D97-AF65-F5344CB8AC3E}">
        <p14:creationId xmlns:p14="http://schemas.microsoft.com/office/powerpoint/2010/main" val="2856697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294640"/>
            <a:ext cx="8503920" cy="923544"/>
          </a:xfrm>
        </p:spPr>
        <p:txBody>
          <a:bodyPr/>
          <a:lstStyle/>
          <a:p>
            <a:r>
              <a:rPr lang="en-US" sz="4000" dirty="0" smtClean="0">
                <a:solidFill>
                  <a:schemeClr val="accent1"/>
                </a:solidFill>
              </a:rPr>
              <a:t>Classification Pyramid</a:t>
            </a:r>
            <a:endParaRPr lang="en-US" sz="4000" dirty="0">
              <a:solidFill>
                <a:schemeClr val="accent1"/>
              </a:solidFill>
            </a:endParaRPr>
          </a:p>
        </p:txBody>
      </p:sp>
      <p:pic>
        <p:nvPicPr>
          <p:cNvPr id="10" name="Picture 9" descr="MethodPyrami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084" y="1471159"/>
            <a:ext cx="5670831" cy="4662941"/>
          </a:xfrm>
          <a:prstGeom prst="rect">
            <a:avLst/>
          </a:prstGeom>
        </p:spPr>
      </p:pic>
    </p:spTree>
    <p:extLst>
      <p:ext uri="{BB962C8B-B14F-4D97-AF65-F5344CB8AC3E}">
        <p14:creationId xmlns:p14="http://schemas.microsoft.com/office/powerpoint/2010/main" val="1852071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Earth Engine</a:t>
            </a:r>
            <a:endParaRPr lang="en-US" dirty="0"/>
          </a:p>
        </p:txBody>
      </p:sp>
      <p:sp>
        <p:nvSpPr>
          <p:cNvPr id="3" name="Text Placeholder 2"/>
          <p:cNvSpPr>
            <a:spLocks noGrp="1"/>
          </p:cNvSpPr>
          <p:nvPr>
            <p:ph type="body" sz="quarter" idx="14"/>
          </p:nvPr>
        </p:nvSpPr>
        <p:spPr/>
        <p:txBody>
          <a:bodyPr/>
          <a:lstStyle/>
          <a:p>
            <a:r>
              <a:rPr lang="en-US" dirty="0" smtClean="0"/>
              <a:t>Results &amp; Conclusions</a:t>
            </a:r>
            <a:endParaRPr lang="en-US" dirty="0"/>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00" t="33723" r="-100" b="10021"/>
          <a:stretch/>
        </p:blipFill>
        <p:spPr>
          <a:xfrm>
            <a:off x="-65501" y="-24564"/>
            <a:ext cx="9284146" cy="3481556"/>
          </a:xfrm>
        </p:spPr>
      </p:pic>
      <p:sp>
        <p:nvSpPr>
          <p:cNvPr id="5" name="Text Placeholder 4"/>
          <p:cNvSpPr>
            <a:spLocks noGrp="1"/>
          </p:cNvSpPr>
          <p:nvPr>
            <p:ph type="body" sz="quarter" idx="13"/>
          </p:nvPr>
        </p:nvSpPr>
        <p:spPr>
          <a:xfrm>
            <a:off x="6848856" y="3475280"/>
            <a:ext cx="2295144" cy="274320"/>
          </a:xfrm>
        </p:spPr>
        <p:txBody>
          <a:bodyPr/>
          <a:lstStyle/>
          <a:p>
            <a:r>
              <a:rPr lang="en-US" dirty="0" smtClean="0"/>
              <a:t>Image Credit: Shannon S.</a:t>
            </a:r>
            <a:endParaRPr lang="en-US" dirty="0"/>
          </a:p>
        </p:txBody>
      </p:sp>
    </p:spTree>
    <p:extLst>
      <p:ext uri="{BB962C8B-B14F-4D97-AF65-F5344CB8AC3E}">
        <p14:creationId xmlns:p14="http://schemas.microsoft.com/office/powerpoint/2010/main" val="2421943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81155"/>
            <a:ext cx="7982712" cy="704088"/>
          </a:xfrm>
        </p:spPr>
        <p:txBody>
          <a:bodyPr/>
          <a:lstStyle/>
          <a:p>
            <a:pPr algn="ctr"/>
            <a:r>
              <a:rPr lang="en-US" dirty="0" smtClean="0"/>
              <a:t>Earth Engine</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b="1071"/>
          <a:stretch/>
        </p:blipFill>
        <p:spPr>
          <a:xfrm>
            <a:off x="401216" y="1344857"/>
            <a:ext cx="6851282" cy="448677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497"/>
          <a:stretch/>
        </p:blipFill>
        <p:spPr>
          <a:xfrm>
            <a:off x="7247724" y="1344857"/>
            <a:ext cx="1638300" cy="3059192"/>
          </a:xfrm>
          <a:prstGeom prst="rect">
            <a:avLst/>
          </a:prstGeom>
        </p:spPr>
      </p:pic>
    </p:spTree>
    <p:extLst>
      <p:ext uri="{BB962C8B-B14F-4D97-AF65-F5344CB8AC3E}">
        <p14:creationId xmlns:p14="http://schemas.microsoft.com/office/powerpoint/2010/main" val="1166927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Dr. Kenton Ross</a:t>
            </a:r>
            <a:r>
              <a:rPr lang="en-US" dirty="0"/>
              <a:t>, </a:t>
            </a:r>
            <a:r>
              <a:rPr lang="en-US" i="1" dirty="0" smtClean="0"/>
              <a:t>NASA DEVELOP </a:t>
            </a:r>
            <a:r>
              <a:rPr lang="en-US" i="1" dirty="0"/>
              <a:t>Science Director</a:t>
            </a:r>
          </a:p>
          <a:p>
            <a:endParaRPr lang="en-US" i="1" dirty="0"/>
          </a:p>
        </p:txBody>
      </p:sp>
      <p:sp>
        <p:nvSpPr>
          <p:cNvPr id="3" name="Text Placeholder 2"/>
          <p:cNvSpPr>
            <a:spLocks noGrp="1"/>
          </p:cNvSpPr>
          <p:nvPr>
            <p:ph type="body" sz="quarter" idx="11"/>
          </p:nvPr>
        </p:nvSpPr>
        <p:spPr>
          <a:xfrm>
            <a:off x="571207" y="2358309"/>
            <a:ext cx="8051583" cy="704088"/>
          </a:xfrm>
        </p:spPr>
        <p:txBody>
          <a:bodyPr/>
          <a:lstStyle/>
          <a:p>
            <a:r>
              <a:rPr lang="en-US" b="1" dirty="0"/>
              <a:t>Albemarle-Pamlico National Estuary Partnership (APNEP</a:t>
            </a:r>
            <a:r>
              <a:rPr lang="en-US" b="1" dirty="0" smtClean="0"/>
              <a:t>)</a:t>
            </a:r>
            <a:endParaRPr lang="en-US" b="1" dirty="0"/>
          </a:p>
        </p:txBody>
      </p:sp>
      <p:sp>
        <p:nvSpPr>
          <p:cNvPr id="4" name="Text Placeholder 3"/>
          <p:cNvSpPr>
            <a:spLocks noGrp="1"/>
          </p:cNvSpPr>
          <p:nvPr>
            <p:ph type="body" sz="quarter" idx="12"/>
          </p:nvPr>
        </p:nvSpPr>
        <p:spPr>
          <a:xfrm>
            <a:off x="571208" y="3321810"/>
            <a:ext cx="8051582" cy="2799590"/>
          </a:xfrm>
        </p:spPr>
        <p:txBody>
          <a:bodyPr>
            <a:normAutofit/>
          </a:bodyPr>
          <a:lstStyle/>
          <a:p>
            <a:r>
              <a:rPr lang="en-US" b="1" dirty="0"/>
              <a:t>Emily Adams</a:t>
            </a:r>
            <a:r>
              <a:rPr lang="en-US" dirty="0"/>
              <a:t>, </a:t>
            </a:r>
            <a:r>
              <a:rPr lang="en-US" i="1" dirty="0" smtClean="0"/>
              <a:t>NASA DEVELOP Center </a:t>
            </a:r>
            <a:r>
              <a:rPr lang="en-US" i="1" dirty="0"/>
              <a:t>Lead</a:t>
            </a:r>
          </a:p>
          <a:p>
            <a:r>
              <a:rPr lang="en-US" b="1" dirty="0" err="1"/>
              <a:t>Rebekke</a:t>
            </a:r>
            <a:r>
              <a:rPr lang="en-US" b="1" dirty="0"/>
              <a:t> </a:t>
            </a:r>
            <a:r>
              <a:rPr lang="en-US" b="1" dirty="0" err="1"/>
              <a:t>Muench</a:t>
            </a:r>
            <a:r>
              <a:rPr lang="en-US" dirty="0"/>
              <a:t>, </a:t>
            </a:r>
            <a:r>
              <a:rPr lang="en-US" i="1" dirty="0" smtClean="0"/>
              <a:t>NASA DEVELOP Assistant </a:t>
            </a:r>
            <a:r>
              <a:rPr lang="en-US" i="1" dirty="0"/>
              <a:t>Center </a:t>
            </a:r>
            <a:r>
              <a:rPr lang="en-US" i="1" dirty="0" smtClean="0"/>
              <a:t>Lead</a:t>
            </a:r>
            <a:br>
              <a:rPr lang="en-US" i="1" dirty="0" smtClean="0"/>
            </a:br>
            <a:endParaRPr lang="en-US" i="1" dirty="0"/>
          </a:p>
          <a:p>
            <a:r>
              <a:rPr lang="en-US" b="1" dirty="0" err="1"/>
              <a:t>Zand</a:t>
            </a:r>
            <a:r>
              <a:rPr lang="en-US" b="1" dirty="0"/>
              <a:t> </a:t>
            </a:r>
            <a:r>
              <a:rPr lang="en-US" b="1" dirty="0" err="1"/>
              <a:t>Bakhtiari</a:t>
            </a:r>
            <a:r>
              <a:rPr lang="en-US" dirty="0"/>
              <a:t>, </a:t>
            </a:r>
            <a:r>
              <a:rPr lang="en-US" i="1" dirty="0"/>
              <a:t>Previous Contributor</a:t>
            </a:r>
          </a:p>
          <a:p>
            <a:r>
              <a:rPr lang="en-US" b="1" dirty="0"/>
              <a:t>Stephen Zimmerman</a:t>
            </a:r>
            <a:r>
              <a:rPr lang="en-US" dirty="0"/>
              <a:t>, </a:t>
            </a:r>
            <a:r>
              <a:rPr lang="en-US" i="1" dirty="0"/>
              <a:t>Previous Contributor</a:t>
            </a:r>
          </a:p>
          <a:p>
            <a:r>
              <a:rPr lang="en-US" b="1" dirty="0"/>
              <a:t>Kayla Patel</a:t>
            </a:r>
            <a:r>
              <a:rPr lang="en-US" dirty="0"/>
              <a:t>, </a:t>
            </a:r>
            <a:r>
              <a:rPr lang="en-US" i="1" dirty="0"/>
              <a:t>Previous Contributor</a:t>
            </a:r>
          </a:p>
          <a:p>
            <a:r>
              <a:rPr lang="en-US" b="1" dirty="0"/>
              <a:t>Brad Gregory</a:t>
            </a:r>
            <a:r>
              <a:rPr lang="en-US" dirty="0"/>
              <a:t>, </a:t>
            </a:r>
            <a:r>
              <a:rPr lang="en-US" i="1" dirty="0"/>
              <a:t>Previous Contributor</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189421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2848207"/>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Albemarle-Pamlico Estuarine System </a:t>
            </a:r>
          </a:p>
          <a:p>
            <a:pPr marL="342900" indent="-342900">
              <a:buFont typeface="Arial" panose="020B0604020202020204" pitchFamily="34" charset="0"/>
              <a:buChar char="•"/>
            </a:pPr>
            <a:r>
              <a:rPr lang="en-US" dirty="0" smtClean="0"/>
              <a:t>Study Period:</a:t>
            </a:r>
            <a:br>
              <a:rPr lang="en-US" dirty="0" smtClean="0"/>
            </a:br>
            <a:r>
              <a:rPr lang="en-US" dirty="0" smtClean="0"/>
              <a:t>Spring 2015 to Fall 2015</a:t>
            </a:r>
            <a:endParaRPr lang="en-US" dirty="0"/>
          </a:p>
        </p:txBody>
      </p:sp>
      <p:sp>
        <p:nvSpPr>
          <p:cNvPr id="3" name="Text Placeholder 2"/>
          <p:cNvSpPr>
            <a:spLocks noGrp="1"/>
          </p:cNvSpPr>
          <p:nvPr>
            <p:ph type="body" sz="quarter" idx="10"/>
          </p:nvPr>
        </p:nvSpPr>
        <p:spPr/>
        <p:txBody>
          <a:bodyPr/>
          <a:lstStyle/>
          <a:p>
            <a:r>
              <a:rPr lang="en-US" dirty="0" smtClean="0"/>
              <a:t>Study Area</a:t>
            </a:r>
            <a:endParaRPr lang="en-US" dirty="0"/>
          </a:p>
        </p:txBody>
      </p:sp>
      <p:sp>
        <p:nvSpPr>
          <p:cNvPr id="4" name="Text Placeholder 3"/>
          <p:cNvSpPr>
            <a:spLocks noGrp="1"/>
          </p:cNvSpPr>
          <p:nvPr>
            <p:ph type="body" sz="quarter" idx="13"/>
          </p:nvPr>
        </p:nvSpPr>
        <p:spPr>
          <a:xfrm>
            <a:off x="4300337" y="5504688"/>
            <a:ext cx="4426640" cy="484632"/>
          </a:xfrm>
        </p:spPr>
        <p:txBody>
          <a:bodyPr>
            <a:noAutofit/>
          </a:bodyPr>
          <a:lstStyle/>
          <a:p>
            <a:r>
              <a:rPr lang="en-US" sz="1600" dirty="0" smtClean="0"/>
              <a:t>Image created using ArcGIS based on an image obtained from APNEP. </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337" y="1320800"/>
            <a:ext cx="4426640" cy="4183888"/>
          </a:xfrm>
          <a:prstGeom prst="rect">
            <a:avLst/>
          </a:prstGeom>
        </p:spPr>
      </p:pic>
    </p:spTree>
    <p:extLst>
      <p:ext uri="{BB962C8B-B14F-4D97-AF65-F5344CB8AC3E}">
        <p14:creationId xmlns:p14="http://schemas.microsoft.com/office/powerpoint/2010/main" val="752140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4562855"/>
            <a:ext cx="7982712" cy="1962635"/>
          </a:xfrm>
        </p:spPr>
        <p:txBody>
          <a:bodyPr/>
          <a:lstStyle/>
          <a:p>
            <a:pPr marL="342900" indent="-342900">
              <a:buFont typeface="Arial" panose="020B0604020202020204" pitchFamily="34" charset="0"/>
              <a:buChar char="•"/>
            </a:pPr>
            <a:r>
              <a:rPr lang="en-US" dirty="0" smtClean="0"/>
              <a:t>Climate change</a:t>
            </a:r>
          </a:p>
          <a:p>
            <a:pPr marL="342900" indent="-342900">
              <a:buFont typeface="Arial" panose="020B0604020202020204" pitchFamily="34" charset="0"/>
              <a:buChar char="•"/>
            </a:pPr>
            <a:r>
              <a:rPr lang="en-US" dirty="0" smtClean="0"/>
              <a:t>Population growth</a:t>
            </a:r>
          </a:p>
          <a:p>
            <a:pPr marL="342900" indent="-342900">
              <a:buFont typeface="Arial" panose="020B0604020202020204" pitchFamily="34" charset="0"/>
              <a:buChar char="•"/>
            </a:pPr>
            <a:r>
              <a:rPr lang="en-US" dirty="0" smtClean="0"/>
              <a:t>Water quality influences</a:t>
            </a:r>
            <a:endParaRPr lang="en-US" dirty="0"/>
          </a:p>
        </p:txBody>
      </p:sp>
      <p:sp>
        <p:nvSpPr>
          <p:cNvPr id="3" name="Text Placeholder 2"/>
          <p:cNvSpPr>
            <a:spLocks noGrp="1"/>
          </p:cNvSpPr>
          <p:nvPr>
            <p:ph type="body" sz="quarter" idx="14"/>
          </p:nvPr>
        </p:nvSpPr>
        <p:spPr>
          <a:xfrm>
            <a:off x="576072" y="3703320"/>
            <a:ext cx="7982712" cy="704088"/>
          </a:xfrm>
        </p:spPr>
        <p:txBody>
          <a:bodyPr/>
          <a:lstStyle/>
          <a:p>
            <a:r>
              <a:rPr lang="en-US" dirty="0" smtClean="0"/>
              <a:t>Status of the Basin</a:t>
            </a:r>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1875" b="21875"/>
          <a:stretch>
            <a:fillRect/>
          </a:stretch>
        </p:blipFill>
        <p:spPr/>
      </p:pic>
      <p:sp>
        <p:nvSpPr>
          <p:cNvPr id="5" name="Text Placeholder 4"/>
          <p:cNvSpPr>
            <a:spLocks noGrp="1"/>
          </p:cNvSpPr>
          <p:nvPr>
            <p:ph type="body" sz="quarter" idx="13"/>
          </p:nvPr>
        </p:nvSpPr>
        <p:spPr>
          <a:xfrm>
            <a:off x="6848856" y="3429000"/>
            <a:ext cx="2295144" cy="274320"/>
          </a:xfrm>
        </p:spPr>
        <p:txBody>
          <a:bodyPr>
            <a:normAutofit/>
          </a:bodyPr>
          <a:lstStyle/>
          <a:p>
            <a:r>
              <a:rPr lang="en-US" dirty="0" smtClean="0"/>
              <a:t>Image Credit: </a:t>
            </a:r>
            <a:r>
              <a:rPr lang="en-US" dirty="0" err="1" smtClean="0"/>
              <a:t>sugargliding</a:t>
            </a:r>
            <a:endParaRPr lang="en-US" dirty="0"/>
          </a:p>
        </p:txBody>
      </p:sp>
    </p:spTree>
    <p:extLst>
      <p:ext uri="{BB962C8B-B14F-4D97-AF65-F5344CB8AC3E}">
        <p14:creationId xmlns:p14="http://schemas.microsoft.com/office/powerpoint/2010/main" val="2860358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2352" y="2130551"/>
            <a:ext cx="3593592" cy="4115503"/>
          </a:xfrm>
        </p:spPr>
        <p:txBody>
          <a:bodyPr>
            <a:normAutofit/>
          </a:bodyPr>
          <a:lstStyle/>
          <a:p>
            <a:pPr marL="347663" indent="-347663">
              <a:buFont typeface="Arial" panose="020B0604020202020204" pitchFamily="34" charset="0"/>
              <a:buChar char="•"/>
            </a:pPr>
            <a:r>
              <a:rPr lang="en-US" dirty="0"/>
              <a:t>Provide an updated land classification system</a:t>
            </a:r>
          </a:p>
          <a:p>
            <a:pPr marL="347663" indent="-347663">
              <a:buFont typeface="Arial" panose="020B0604020202020204" pitchFamily="34" charset="0"/>
              <a:buChar char="•"/>
            </a:pPr>
            <a:r>
              <a:rPr lang="en-US" dirty="0"/>
              <a:t>Create </a:t>
            </a:r>
            <a:r>
              <a:rPr lang="en-US" dirty="0" smtClean="0"/>
              <a:t>replicable method</a:t>
            </a:r>
          </a:p>
          <a:p>
            <a:pPr marL="347663" indent="-347663">
              <a:buFont typeface="Arial" panose="020B0604020202020204" pitchFamily="34" charset="0"/>
              <a:buChar char="•"/>
            </a:pPr>
            <a:r>
              <a:rPr lang="en-US" dirty="0" smtClean="0"/>
              <a:t>Establish a correlation between wetland health and type</a:t>
            </a:r>
            <a:endParaRPr lang="en-US" dirty="0"/>
          </a:p>
          <a:p>
            <a:endParaRPr lang="en-US" dirty="0"/>
          </a:p>
        </p:txBody>
      </p:sp>
      <p:sp>
        <p:nvSpPr>
          <p:cNvPr id="3" name="Text Placeholder 2"/>
          <p:cNvSpPr>
            <a:spLocks noGrp="1"/>
          </p:cNvSpPr>
          <p:nvPr>
            <p:ph type="body" sz="quarter" idx="10"/>
          </p:nvPr>
        </p:nvSpPr>
        <p:spPr/>
        <p:txBody>
          <a:bodyPr/>
          <a:lstStyle/>
          <a:p>
            <a:r>
              <a:rPr lang="en-US" dirty="0" smtClean="0"/>
              <a:t>Objectives</a:t>
            </a:r>
            <a:endParaRPr lang="en-US" dirty="0"/>
          </a:p>
        </p:txBody>
      </p:sp>
      <p:pic>
        <p:nvPicPr>
          <p:cNvPr id="10" name="Picture Placeholder 9"/>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3696" t="1878" r="44116" b="-1878"/>
          <a:stretch/>
        </p:blipFill>
        <p:spPr>
          <a:xfrm>
            <a:off x="-28877" y="-1"/>
            <a:ext cx="4676082" cy="7024255"/>
          </a:xfrm>
        </p:spPr>
      </p:pic>
      <p:sp>
        <p:nvSpPr>
          <p:cNvPr id="5" name="Text Placeholder 4"/>
          <p:cNvSpPr>
            <a:spLocks noGrp="1"/>
          </p:cNvSpPr>
          <p:nvPr>
            <p:ph type="body" sz="quarter" idx="13"/>
          </p:nvPr>
        </p:nvSpPr>
        <p:spPr>
          <a:xfrm>
            <a:off x="1343378" y="6583680"/>
            <a:ext cx="3228622" cy="274320"/>
          </a:xfrm>
        </p:spPr>
        <p:txBody>
          <a:bodyPr>
            <a:normAutofit/>
          </a:bodyPr>
          <a:lstStyle/>
          <a:p>
            <a:r>
              <a:rPr lang="en-US" dirty="0" smtClean="0">
                <a:solidFill>
                  <a:schemeClr val="bg1"/>
                </a:solidFill>
              </a:rPr>
              <a:t>Image Credit: NASA Johnson</a:t>
            </a:r>
            <a:endParaRPr lang="en-US" dirty="0">
              <a:solidFill>
                <a:schemeClr val="bg1"/>
              </a:solidFill>
            </a:endParaRPr>
          </a:p>
        </p:txBody>
      </p:sp>
      <p:pic>
        <p:nvPicPr>
          <p:cNvPr id="6" name="Picture Placeholder 5"/>
          <p:cNvPicPr>
            <a:picLocks noChangeAspect="1"/>
          </p:cNvPicPr>
          <p:nvPr/>
        </p:nvPicPr>
        <p:blipFill rotWithShape="1">
          <a:blip r:embed="rId4" cstate="print">
            <a:extLst>
              <a:ext uri="{28A0092B-C50C-407E-A947-70E740481C1C}">
                <a14:useLocalDpi xmlns:a14="http://schemas.microsoft.com/office/drawing/2010/main" val="0"/>
              </a:ext>
            </a:extLst>
          </a:blip>
          <a:srcRect l="235" t="-10918" r="-446" b="1"/>
          <a:stretch/>
        </p:blipFill>
        <p:spPr>
          <a:xfrm>
            <a:off x="6208625" y="4826958"/>
            <a:ext cx="1353613" cy="1756722"/>
          </a:xfrm>
          <a:prstGeom prst="rect">
            <a:avLst/>
          </a:prstGeom>
        </p:spPr>
      </p:pic>
    </p:spTree>
    <p:extLst>
      <p:ext uri="{BB962C8B-B14F-4D97-AF65-F5344CB8AC3E}">
        <p14:creationId xmlns:p14="http://schemas.microsoft.com/office/powerpoint/2010/main" val="1398128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39996" y="3284220"/>
            <a:ext cx="4050792" cy="1400322"/>
          </a:xfrm>
        </p:spPr>
        <p:txBody>
          <a:bodyPr/>
          <a:lstStyle/>
          <a:p>
            <a:r>
              <a:rPr lang="en-US" b="1" dirty="0" smtClean="0"/>
              <a:t>LANDSAT8</a:t>
            </a:r>
          </a:p>
          <a:p>
            <a:r>
              <a:rPr lang="en-US" i="1" dirty="0" smtClean="0"/>
              <a:t>Operational Land Imager (OLI)</a:t>
            </a:r>
          </a:p>
          <a:p>
            <a:r>
              <a:rPr lang="en-US" i="1" dirty="0" smtClean="0"/>
              <a:t>Thermal Infrared Sensor (TIRS)</a:t>
            </a:r>
            <a:endParaRPr lang="en-US" i="1" dirty="0"/>
          </a:p>
        </p:txBody>
      </p:sp>
      <p:sp>
        <p:nvSpPr>
          <p:cNvPr id="3" name="Text Placeholder 2"/>
          <p:cNvSpPr>
            <a:spLocks noGrp="1"/>
          </p:cNvSpPr>
          <p:nvPr>
            <p:ph type="body" sz="quarter" idx="10"/>
          </p:nvPr>
        </p:nvSpPr>
        <p:spPr>
          <a:xfrm>
            <a:off x="0" y="767986"/>
            <a:ext cx="9144000" cy="1325880"/>
          </a:xfrm>
        </p:spPr>
        <p:txBody>
          <a:bodyPr>
            <a:normAutofit/>
          </a:bodyPr>
          <a:lstStyle/>
          <a:p>
            <a:pPr algn="ctr"/>
            <a:r>
              <a:rPr lang="en-US" sz="4400" dirty="0" smtClean="0"/>
              <a:t>NASA EOS Missions</a:t>
            </a:r>
            <a:endParaRPr lang="en-US" sz="4400" dirty="0"/>
          </a:p>
        </p:txBody>
      </p:sp>
      <p:sp>
        <p:nvSpPr>
          <p:cNvPr id="5" name="Text Placeholder 4"/>
          <p:cNvSpPr>
            <a:spLocks noGrp="1"/>
          </p:cNvSpPr>
          <p:nvPr>
            <p:ph type="body" sz="quarter" idx="13"/>
          </p:nvPr>
        </p:nvSpPr>
        <p:spPr>
          <a:xfrm>
            <a:off x="1439805" y="5282430"/>
            <a:ext cx="1993392" cy="274320"/>
          </a:xfrm>
        </p:spPr>
        <p:txBody>
          <a:bodyPr/>
          <a:lstStyle/>
          <a:p>
            <a:r>
              <a:rPr lang="en-US" dirty="0" smtClean="0"/>
              <a:t>Image Credit: USGS</a:t>
            </a:r>
            <a:endParaRPr lang="en-US" dirty="0"/>
          </a:p>
        </p:txBody>
      </p:sp>
      <p:pic>
        <p:nvPicPr>
          <p:cNvPr id="7" name="Picture 8" descr="http://www.devpedia.developexchange.com/dv/images/c/c2/03_Landsat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841" y="2522671"/>
            <a:ext cx="3355320" cy="27422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39150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506491" y="1174035"/>
            <a:ext cx="4409799" cy="1042856"/>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06491" y="5287105"/>
            <a:ext cx="2971014" cy="1042856"/>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4"/>
          </p:nvPr>
        </p:nvSpPr>
        <p:spPr>
          <a:xfrm>
            <a:off x="632961" y="309896"/>
            <a:ext cx="6410390" cy="661798"/>
          </a:xfrm>
        </p:spPr>
        <p:txBody>
          <a:bodyPr/>
          <a:lstStyle/>
          <a:p>
            <a:r>
              <a:rPr lang="en-US" dirty="0" smtClean="0"/>
              <a:t>Methodology</a:t>
            </a:r>
            <a:endParaRPr lang="en-US" dirty="0"/>
          </a:p>
        </p:txBody>
      </p:sp>
      <p:sp>
        <p:nvSpPr>
          <p:cNvPr id="8" name="Rectangle 7"/>
          <p:cNvSpPr/>
          <p:nvPr/>
        </p:nvSpPr>
        <p:spPr>
          <a:xfrm>
            <a:off x="626446" y="1255328"/>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Data Acquisition</a:t>
            </a:r>
            <a:endParaRPr lang="en-US" dirty="0"/>
          </a:p>
        </p:txBody>
      </p:sp>
      <p:sp>
        <p:nvSpPr>
          <p:cNvPr id="9" name="Rectangle 8"/>
          <p:cNvSpPr/>
          <p:nvPr/>
        </p:nvSpPr>
        <p:spPr>
          <a:xfrm>
            <a:off x="626447" y="2290125"/>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Data Processing</a:t>
            </a:r>
            <a:endParaRPr lang="en-US" dirty="0"/>
          </a:p>
        </p:txBody>
      </p:sp>
      <p:sp>
        <p:nvSpPr>
          <p:cNvPr id="10" name="Rectangle 9"/>
          <p:cNvSpPr/>
          <p:nvPr/>
        </p:nvSpPr>
        <p:spPr>
          <a:xfrm>
            <a:off x="629521" y="3322714"/>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Aggregation of Data</a:t>
            </a:r>
            <a:endParaRPr lang="en-US" dirty="0"/>
          </a:p>
        </p:txBody>
      </p:sp>
      <p:sp>
        <p:nvSpPr>
          <p:cNvPr id="11" name="Rectangle 10"/>
          <p:cNvSpPr/>
          <p:nvPr/>
        </p:nvSpPr>
        <p:spPr>
          <a:xfrm>
            <a:off x="629521" y="4357511"/>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Training Sites</a:t>
            </a:r>
          </a:p>
          <a:p>
            <a:pPr algn="ctr"/>
            <a:r>
              <a:rPr lang="en-US" dirty="0" smtClean="0"/>
              <a:t>(Polygons)</a:t>
            </a:r>
            <a:endParaRPr lang="en-US" dirty="0"/>
          </a:p>
        </p:txBody>
      </p:sp>
      <p:sp>
        <p:nvSpPr>
          <p:cNvPr id="25" name="Rectangle 24"/>
          <p:cNvSpPr/>
          <p:nvPr/>
        </p:nvSpPr>
        <p:spPr>
          <a:xfrm>
            <a:off x="3516301" y="2748660"/>
            <a:ext cx="4409799" cy="1985999"/>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2961" y="5392308"/>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Final Result</a:t>
            </a:r>
            <a:endParaRPr lang="en-US" dirty="0"/>
          </a:p>
        </p:txBody>
      </p:sp>
      <p:sp>
        <p:nvSpPr>
          <p:cNvPr id="13" name="Rectangle 12"/>
          <p:cNvSpPr/>
          <p:nvPr/>
        </p:nvSpPr>
        <p:spPr>
          <a:xfrm>
            <a:off x="3636443" y="2873191"/>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C-CAP</a:t>
            </a:r>
            <a:endParaRPr lang="en-US" dirty="0"/>
          </a:p>
        </p:txBody>
      </p:sp>
      <p:sp>
        <p:nvSpPr>
          <p:cNvPr id="14" name="Rectangle 13"/>
          <p:cNvSpPr/>
          <p:nvPr/>
        </p:nvSpPr>
        <p:spPr>
          <a:xfrm>
            <a:off x="5072577" y="286362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DEM</a:t>
            </a:r>
            <a:endParaRPr lang="en-US" dirty="0"/>
          </a:p>
        </p:txBody>
      </p:sp>
      <p:sp>
        <p:nvSpPr>
          <p:cNvPr id="15" name="Rectangle 14"/>
          <p:cNvSpPr/>
          <p:nvPr/>
        </p:nvSpPr>
        <p:spPr>
          <a:xfrm>
            <a:off x="6503002" y="2865905"/>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Crops</a:t>
            </a:r>
            <a:endParaRPr lang="en-US" dirty="0"/>
          </a:p>
        </p:txBody>
      </p:sp>
      <p:sp>
        <p:nvSpPr>
          <p:cNvPr id="16" name="Rectangle 15"/>
          <p:cNvSpPr/>
          <p:nvPr/>
        </p:nvSpPr>
        <p:spPr>
          <a:xfrm>
            <a:off x="3636443" y="380467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SSURGO</a:t>
            </a:r>
            <a:endParaRPr lang="en-US" dirty="0"/>
          </a:p>
        </p:txBody>
      </p:sp>
      <p:sp>
        <p:nvSpPr>
          <p:cNvPr id="17" name="Rectangle 16"/>
          <p:cNvSpPr/>
          <p:nvPr/>
        </p:nvSpPr>
        <p:spPr>
          <a:xfrm>
            <a:off x="5066057" y="381104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Landsat</a:t>
            </a:r>
            <a:endParaRPr lang="en-US" dirty="0"/>
          </a:p>
        </p:txBody>
      </p:sp>
      <p:sp>
        <p:nvSpPr>
          <p:cNvPr id="18" name="Rectangle 17"/>
          <p:cNvSpPr/>
          <p:nvPr/>
        </p:nvSpPr>
        <p:spPr>
          <a:xfrm>
            <a:off x="6493193" y="380467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NHD</a:t>
            </a:r>
            <a:endParaRPr lang="en-US" dirty="0"/>
          </a:p>
        </p:txBody>
      </p:sp>
      <p:sp>
        <p:nvSpPr>
          <p:cNvPr id="22" name="Rectangle 21"/>
          <p:cNvSpPr/>
          <p:nvPr/>
        </p:nvSpPr>
        <p:spPr>
          <a:xfrm>
            <a:off x="3620755" y="5395008"/>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Supervised Class</a:t>
            </a:r>
            <a:endParaRPr lang="en-US" dirty="0"/>
          </a:p>
        </p:txBody>
      </p:sp>
      <p:sp>
        <p:nvSpPr>
          <p:cNvPr id="23" name="Rectangle 22"/>
          <p:cNvSpPr/>
          <p:nvPr/>
        </p:nvSpPr>
        <p:spPr>
          <a:xfrm>
            <a:off x="5050370" y="5395008"/>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Calibrate</a:t>
            </a:r>
            <a:endParaRPr lang="en-US" dirty="0"/>
          </a:p>
        </p:txBody>
      </p:sp>
      <p:cxnSp>
        <p:nvCxnSpPr>
          <p:cNvPr id="33" name="Straight Arrow Connector 32"/>
          <p:cNvCxnSpPr/>
          <p:nvPr/>
        </p:nvCxnSpPr>
        <p:spPr>
          <a:xfrm flipH="1">
            <a:off x="1665442" y="3104905"/>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662001" y="4139701"/>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662002" y="5174499"/>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691409" y="5808534"/>
            <a:ext cx="8150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626634" y="127310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NASA EOS</a:t>
            </a:r>
            <a:endParaRPr lang="en-US" dirty="0"/>
          </a:p>
        </p:txBody>
      </p:sp>
      <p:sp>
        <p:nvSpPr>
          <p:cNvPr id="38" name="Rectangle 37"/>
          <p:cNvSpPr/>
          <p:nvPr/>
        </p:nvSpPr>
        <p:spPr>
          <a:xfrm>
            <a:off x="5062768" y="127971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USGS</a:t>
            </a:r>
            <a:endParaRPr lang="en-US" dirty="0"/>
          </a:p>
        </p:txBody>
      </p:sp>
      <p:sp>
        <p:nvSpPr>
          <p:cNvPr id="40" name="Rectangle 39"/>
          <p:cNvSpPr/>
          <p:nvPr/>
        </p:nvSpPr>
        <p:spPr>
          <a:xfrm>
            <a:off x="6493193" y="127971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USDA</a:t>
            </a:r>
            <a:endParaRPr lang="en-US" dirty="0"/>
          </a:p>
        </p:txBody>
      </p:sp>
      <p:cxnSp>
        <p:nvCxnSpPr>
          <p:cNvPr id="42" name="Straight Arrow Connector 41"/>
          <p:cNvCxnSpPr/>
          <p:nvPr/>
        </p:nvCxnSpPr>
        <p:spPr>
          <a:xfrm>
            <a:off x="2697924" y="3738940"/>
            <a:ext cx="8150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665442" y="2070107"/>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697924" y="1669347"/>
            <a:ext cx="8150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07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02" y="2569238"/>
            <a:ext cx="2007357" cy="20021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666" y="3985608"/>
            <a:ext cx="2002102" cy="20021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185" y="3985608"/>
            <a:ext cx="2007357" cy="200210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268" y="2568657"/>
            <a:ext cx="2002102" cy="2002102"/>
          </a:xfrm>
          <a:prstGeom prst="rect">
            <a:avLst/>
          </a:prstGeom>
        </p:spPr>
      </p:pic>
      <p:sp>
        <p:nvSpPr>
          <p:cNvPr id="10" name="Text Placeholder 9"/>
          <p:cNvSpPr>
            <a:spLocks noGrp="1"/>
          </p:cNvSpPr>
          <p:nvPr>
            <p:ph type="body" sz="quarter" idx="13"/>
          </p:nvPr>
        </p:nvSpPr>
        <p:spPr>
          <a:xfrm>
            <a:off x="5540384" y="6176647"/>
            <a:ext cx="3390986" cy="506102"/>
          </a:xfrm>
        </p:spPr>
        <p:txBody>
          <a:bodyPr>
            <a:normAutofit/>
          </a:bodyPr>
          <a:lstStyle/>
          <a:p>
            <a:r>
              <a:rPr lang="en-US" dirty="0" smtClean="0"/>
              <a:t>Images created by Michelle Pasco</a:t>
            </a:r>
            <a:endParaRPr lang="en-US" dirty="0"/>
          </a:p>
        </p:txBody>
      </p:sp>
      <p:sp>
        <p:nvSpPr>
          <p:cNvPr id="12" name="Text Placeholder 2"/>
          <p:cNvSpPr>
            <a:spLocks noGrp="1"/>
          </p:cNvSpPr>
          <p:nvPr>
            <p:ph type="body" sz="quarter" idx="4294967295"/>
          </p:nvPr>
        </p:nvSpPr>
        <p:spPr>
          <a:xfrm>
            <a:off x="2219158" y="374090"/>
            <a:ext cx="4710109" cy="1325880"/>
          </a:xfrm>
          <a:prstGeom prst="rect">
            <a:avLst/>
          </a:prstGeom>
        </p:spPr>
        <p:txBody>
          <a:bodyPr/>
          <a:lstStyle/>
          <a:p>
            <a:pPr marL="0" indent="0" algn="ctr">
              <a:buNone/>
            </a:pPr>
            <a:r>
              <a:rPr lang="en-US" sz="4400" b="1" dirty="0" smtClean="0">
                <a:solidFill>
                  <a:schemeClr val="accent1"/>
                </a:solidFill>
              </a:rPr>
              <a:t>Data Sets</a:t>
            </a:r>
            <a:endParaRPr lang="en-US" sz="4400" b="1" dirty="0">
              <a:solidFill>
                <a:schemeClr val="accent1"/>
              </a:solidFill>
            </a:endParaRPr>
          </a:p>
        </p:txBody>
      </p:sp>
      <p:pic>
        <p:nvPicPr>
          <p:cNvPr id="2" name="Picture 1" descr="Crop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8479" y="1465211"/>
            <a:ext cx="1986323" cy="1986323"/>
          </a:xfrm>
          <a:prstGeom prst="rect">
            <a:avLst/>
          </a:prstGeom>
        </p:spPr>
      </p:pic>
      <p:pic>
        <p:nvPicPr>
          <p:cNvPr id="3" name="Picture 2" descr="C-Ca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6108" y="1462875"/>
            <a:ext cx="1988510" cy="1988510"/>
          </a:xfrm>
          <a:prstGeom prst="rect">
            <a:avLst/>
          </a:prstGeom>
        </p:spPr>
      </p:pic>
    </p:spTree>
    <p:extLst>
      <p:ext uri="{BB962C8B-B14F-4D97-AF65-F5344CB8AC3E}">
        <p14:creationId xmlns:p14="http://schemas.microsoft.com/office/powerpoint/2010/main" val="123144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66943"/>
            <a:ext cx="9144000" cy="1360249"/>
          </a:xfrm>
        </p:spPr>
        <p:txBody>
          <a:bodyPr/>
          <a:lstStyle/>
          <a:p>
            <a:pPr algn="ctr"/>
            <a:r>
              <a:rPr lang="en-US" dirty="0" smtClean="0">
                <a:solidFill>
                  <a:schemeClr val="bg2">
                    <a:lumMod val="75000"/>
                  </a:schemeClr>
                </a:solidFill>
              </a:rPr>
              <a:t>NOAA Coastal Change Analysis Program (C-CAP)</a:t>
            </a:r>
            <a:endParaRPr lang="en-US" dirty="0">
              <a:solidFill>
                <a:schemeClr val="bg2">
                  <a:lumMod val="75000"/>
                </a:schemeClr>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77" y="1816092"/>
            <a:ext cx="5486621" cy="4432308"/>
          </a:xfrm>
          <a:prstGeom prst="rect">
            <a:avLst/>
          </a:prstGeom>
          <a:ln w="28575">
            <a:noFill/>
          </a:ln>
        </p:spPr>
      </p:pic>
      <p:sp>
        <p:nvSpPr>
          <p:cNvPr id="2" name="Text Placeholder 1"/>
          <p:cNvSpPr>
            <a:spLocks noGrp="1"/>
          </p:cNvSpPr>
          <p:nvPr>
            <p:ph type="body" sz="quarter" idx="13"/>
          </p:nvPr>
        </p:nvSpPr>
        <p:spPr>
          <a:xfrm>
            <a:off x="204312" y="6377873"/>
            <a:ext cx="2295144" cy="274320"/>
          </a:xfrm>
        </p:spPr>
        <p:txBody>
          <a:bodyPr/>
          <a:lstStyle/>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065" y="1824787"/>
            <a:ext cx="2306117" cy="3560014"/>
          </a:xfrm>
          <a:prstGeom prst="rect">
            <a:avLst/>
          </a:prstGeom>
          <a:ln>
            <a:noFill/>
          </a:ln>
        </p:spPr>
      </p:pic>
      <p:pic>
        <p:nvPicPr>
          <p:cNvPr id="7" name="Picture 6" descr="C-Ca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242" y="5518961"/>
            <a:ext cx="1123327" cy="1123327"/>
          </a:xfrm>
          <a:prstGeom prst="rect">
            <a:avLst/>
          </a:prstGeom>
        </p:spPr>
      </p:pic>
    </p:spTree>
    <p:extLst>
      <p:ext uri="{BB962C8B-B14F-4D97-AF65-F5344CB8AC3E}">
        <p14:creationId xmlns:p14="http://schemas.microsoft.com/office/powerpoint/2010/main" val="2900876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1171363" y="5511691"/>
            <a:ext cx="6801268" cy="892547"/>
          </a:xfrm>
        </p:spPr>
        <p:txBody>
          <a:bodyPr>
            <a:normAutofit/>
          </a:bodyPr>
          <a:lstStyle/>
          <a:p>
            <a:pPr marL="342900" indent="-342900" fontAlgn="base">
              <a:buFont typeface="Arial" panose="020B0604020202020204" pitchFamily="34" charset="0"/>
              <a:buChar char="•"/>
            </a:pPr>
            <a:r>
              <a:rPr lang="en-US" dirty="0" smtClean="0"/>
              <a:t>Land </a:t>
            </a:r>
            <a:r>
              <a:rPr lang="en-US" dirty="0"/>
              <a:t>classification was </a:t>
            </a:r>
            <a:r>
              <a:rPr lang="en-US" dirty="0" smtClean="0"/>
              <a:t>carried out with these images and other ancillary data </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1691"/>
            <a:ext cx="1143496" cy="1140502"/>
          </a:xfrm>
          <a:prstGeom prst="rect">
            <a:avLst/>
          </a:prstGeom>
        </p:spPr>
      </p:pic>
      <p:sp>
        <p:nvSpPr>
          <p:cNvPr id="14" name="Text Placeholder 2"/>
          <p:cNvSpPr>
            <a:spLocks noGrp="1"/>
          </p:cNvSpPr>
          <p:nvPr>
            <p:ph type="body" sz="quarter" idx="14"/>
          </p:nvPr>
        </p:nvSpPr>
        <p:spPr>
          <a:xfrm>
            <a:off x="0" y="375245"/>
            <a:ext cx="9144000" cy="923544"/>
          </a:xfrm>
        </p:spPr>
        <p:txBody>
          <a:bodyPr/>
          <a:lstStyle/>
          <a:p>
            <a:r>
              <a:rPr lang="en-US" dirty="0" smtClean="0"/>
              <a:t>Landsat 8 Scenes</a:t>
            </a:r>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59" t="9680" r="-1" b="7000"/>
          <a:stretch/>
        </p:blipFill>
        <p:spPr>
          <a:xfrm>
            <a:off x="1072236" y="1508666"/>
            <a:ext cx="6801268" cy="3755070"/>
          </a:xfrm>
          <a:prstGeom prst="rect">
            <a:avLst/>
          </a:prstGeom>
          <a:ln w="28575">
            <a:noFill/>
          </a:ln>
        </p:spPr>
      </p:pic>
    </p:spTree>
    <p:extLst>
      <p:ext uri="{BB962C8B-B14F-4D97-AF65-F5344CB8AC3E}">
        <p14:creationId xmlns:p14="http://schemas.microsoft.com/office/powerpoint/2010/main" val="2801903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3169</TotalTime>
  <Words>1671</Words>
  <Application>Microsoft Office PowerPoint</Application>
  <PresentationFormat>On-screen Show (4:3)</PresentationFormat>
  <Paragraphs>158</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Pasco, Michelle C. (LARC-E3)[SSAI DEVELOP]</cp:lastModifiedBy>
  <cp:revision>196</cp:revision>
  <dcterms:created xsi:type="dcterms:W3CDTF">2015-05-18T13:26:09Z</dcterms:created>
  <dcterms:modified xsi:type="dcterms:W3CDTF">2015-10-22T15:38:51Z</dcterms:modified>
</cp:coreProperties>
</file>