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5"/>
  </p:notesMasterIdLst>
  <p:sldIdLst>
    <p:sldId id="321" r:id="rId5"/>
    <p:sldId id="341" r:id="rId6"/>
    <p:sldId id="342" r:id="rId7"/>
    <p:sldId id="343" r:id="rId8"/>
    <p:sldId id="347" r:id="rId9"/>
    <p:sldId id="355" r:id="rId10"/>
    <p:sldId id="326" r:id="rId11"/>
    <p:sldId id="354" r:id="rId12"/>
    <p:sldId id="374" r:id="rId13"/>
    <p:sldId id="349" r:id="rId14"/>
    <p:sldId id="359" r:id="rId15"/>
    <p:sldId id="358" r:id="rId16"/>
    <p:sldId id="371" r:id="rId17"/>
    <p:sldId id="367" r:id="rId18"/>
    <p:sldId id="357" r:id="rId19"/>
    <p:sldId id="365" r:id="rId20"/>
    <p:sldId id="368" r:id="rId21"/>
    <p:sldId id="360" r:id="rId22"/>
    <p:sldId id="362" r:id="rId23"/>
    <p:sldId id="346" r:id="rId24"/>
    <p:sldId id="370" r:id="rId25"/>
    <p:sldId id="356" r:id="rId26"/>
    <p:sldId id="369" r:id="rId27"/>
    <p:sldId id="366" r:id="rId28"/>
    <p:sldId id="375" r:id="rId29"/>
    <p:sldId id="376" r:id="rId30"/>
    <p:sldId id="373" r:id="rId31"/>
    <p:sldId id="330" r:id="rId32"/>
    <p:sldId id="352" r:id="rId33"/>
    <p:sldId id="34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65913-D034-F4F5-B0E5-5D398ADBA59D}" name="Coral del Mar Valle-Rodriguez" initials="CV" userId="S::coral.valle@ssaihq.com::2150eb42-7d31-4e36-a0e0-b84d54820ea0" providerId="AD"/>
  <p188:author id="{1B464430-1824-EA2E-7FBD-BF44F291EE4F}" name="Jennifer Ruiz" initials="JR" userId="S::jennifer.ruiz@ssaihq.com::b00f34d3-187b-48ee-aa11-814b46df8a54" providerId="AD"/>
  <p188:author id="{5FBFE88B-FEBE-8910-9328-852D28411464}" name="Brianne Kendall" initials="BK" userId="S::brianne.kendall@ssaihq.com::faea8925-10cf-4dd4-8fc8-020039f0a63b" providerId="AD"/>
  <p188:author id="{FE0C74BA-51EA-0BC2-2AC6-D25BBD4D4276}" name="Plott, Laramie D. (LARC-E3)[SSAI DEVELOP]" initials="PLD(ED" userId="S::ldplott@ndc.nasa.gov::12fa7add-6da5-4f07-a1f9-aac8f53d42a1"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B18"/>
    <a:srgbClr val="F2FE2A"/>
    <a:srgbClr val="08FCFD"/>
    <a:srgbClr val="5813FC"/>
    <a:srgbClr val="715F5A"/>
    <a:srgbClr val="64D2F2"/>
    <a:srgbClr val="A575FA"/>
    <a:srgbClr val="4F5F87"/>
    <a:srgbClr val="FFFFFF"/>
    <a:srgbClr val="D75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844" autoAdjust="0"/>
  </p:normalViewPr>
  <p:slideViewPr>
    <p:cSldViewPr snapToGrid="0">
      <p:cViewPr varScale="1">
        <p:scale>
          <a:sx n="55" d="100"/>
          <a:sy n="55" d="100"/>
        </p:scale>
        <p:origin x="10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hotos/AgkMjv3F-H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hotos/vgBxk5QJZP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darrenmiller?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nsplash.com/photos/9_S_-ZWAoPI" TargetMode="External"/><Relationship Id="rId4" Type="http://schemas.openxmlformats.org/officeDocument/2006/relationships/hyperlink" Target="https://unsplash.com/s/photos/panama-city?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the Fall 2022 Alabama – Marshall MSFC Urban Development team. The team members are Aaron Whittemore, Coral del Mar Valle Rodriguez, Jennifer Ruiz, and Viviana Lademan. Our project is titled Evaluating the Effects of Urban Expansion on Social and Environmental Vulnerability in Mesoamerica.</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993021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begin, the LandTrendr greatest disturbance mapping code from eMapR Lab was used as a base on Google Earth Engine. Next, the shapefile of the study area was uploaded to GEE as an asset. The asset was then imported into the code to use as a boundary for exportation extent. The code was then slightly altered to reflect the appropriate date range and integrate the area of interest asset.  While one greatest disturbance map was exported with all layers in tact, a second was changed to only export the year of disturbance data. After exportation, the data was formatted to be displayed as a formal map using ArcGIS Pro. </a:t>
            </a:r>
          </a:p>
          <a:p>
            <a:endParaRPr lang="en-US" dirty="0">
              <a:cs typeface="Calibri"/>
            </a:endParaRPr>
          </a:p>
          <a:p>
            <a:r>
              <a:rPr lang="en-US" dirty="0">
                <a:cs typeface="Calibri"/>
              </a:rPr>
              <a:t>Logos are from Microsoft PowerPoint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54342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GIF was created on Google Earth Engine to display how the study area changed over time. First, the EE-TS-GIF app was used to create a GIF using images from a Landsat time series. After running the code, the app parameters were adjusted to only dates between January 1st 2000 and December 31st 2022. The RGB combo was set to SWIR1/NIR/RED. The frame rate was set to one per second. The animation was then downloaded. Next, the Snazzy-EE-TS-GIF app was used in order to add an inset map, scale, and display the corresponding year of each frame. In order to do this, the previously created GIF was uploaded into the Snazzy app. The parameters were then adjusted to match the parameters used previously. The finalized GIF was then ready for download and use. </a:t>
            </a:r>
          </a:p>
          <a:p>
            <a:endParaRPr lang="en-US" dirty="0">
              <a:cs typeface="Calibri"/>
            </a:endParaRPr>
          </a:p>
          <a:p>
            <a:r>
              <a:rPr lang="en-US" dirty="0">
                <a:cs typeface="Calibri"/>
              </a:rPr>
              <a:t>Logos are from Microsoft PowerPoint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84584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basic LandTrendr app code was used from openmrv on Google Earth Engine (GEE). The only edit in the code set the default map center to the area of interest. After the code was run, the app was ready to be used to create both RGB and time series imagery. To begin, under the 'LandTrendr Options' tab, the year range was limited to process only from January 1st 1999 to December 31st 2020. All other options were left as default. Next, under the 'Asset Overlay Options' tab, the file path was connected to the area of extent shapefile within GEE assets. This shapefile was uploaded to GEE previously. The layer name was specified to reflect the name of the area of extent and the checkbox under the 'Use first file path as AOI' heading was selected to ensure it would be used as the processing extent. From there the 'RGB Change Options' tab was selected. The red year was set to 2000,  the green year was set to 2010, and the blue year was set to 2020. All other options were left as default. To see the results on GEE, first the 'Add RGB Imagery' button was selected to see the RGB imagery. Then, the 'Add Full Time Series Imagery' button was selected to see the time series imagery. Finally, under the 'Download Options' tab, the projection code was left set to default. The file and folder name were both changed to 'RGB_Imagery'. The checkbox next to 'Download RGB Imagery' was also selected. Then the 'Download Data' button was pressed. After that, the parameters were slightly changed to download the timeseries data as well. The folder and file name were changed to read 'TimeSeries_Imagery'. Under the 'Download Selection' heading, the checkbox next to 'Download Full TimeSeries Imagery' was selected before the 'Download Data' button was pressed. After the desired data was downloaded, it was further formatted to be displayed as a formal map using ArcGIS Pro. The time series data was also </a:t>
            </a:r>
            <a:r>
              <a:rPr lang="en-US" dirty="0"/>
              <a:t>clipped to the urban extent.</a:t>
            </a:r>
            <a:endParaRPr lang="en-US" dirty="0">
              <a:cs typeface="Calibri"/>
            </a:endParaRPr>
          </a:p>
          <a:p>
            <a:endParaRPr lang="en-US" dirty="0">
              <a:cs typeface="Calibri"/>
            </a:endParaRPr>
          </a:p>
          <a:p>
            <a:r>
              <a:rPr lang="en-US" dirty="0">
                <a:cs typeface="Calibri"/>
              </a:rPr>
              <a:t>Logos are from Microsoft PowerPoint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416733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used Maxar Worldview-2 and Worldview-3 to assess roofing material types in each city. For each city, there were four images used to cover the entire study area. The team chose these images based on their low cloud cover values (&lt;9%), low nadir values (&lt;15°), and for being as close to present day (Oct 2022) as possible. Unfortunately, due to a delay in receiving the images, it was not possible to perform roofing material classification for the entire study area. Instead, a single image from Guatemala City was used as an example for future analysis. The single image, which was obtained from the Worldview 03 sensor on January 21, 2022, was chosen because it contained all of the eight available bands within Worldview 03's multispectral imagery and it contained areas of formal and informal settlements. To classify roofing materials, a random forest classifier with 200 decision nodes was used. 100 training points were used for each classification category (tile roofs, metal roofs, slate roofs, vegetation, barren land, dirt roads, and roads). A confusion matrix accuracy test was used to assess model performance. Again, 100 points were chosen for each classification category to test accuracy. Overall accuracy was 94%. </a:t>
            </a:r>
          </a:p>
          <a:p>
            <a:endParaRPr lang="en-US" dirty="0">
              <a:cs typeface="Calibri"/>
            </a:endParaRPr>
          </a:p>
          <a:p>
            <a:r>
              <a:rPr lang="en-US" dirty="0">
                <a:cs typeface="Calibri"/>
              </a:rPr>
              <a:t>Image Credit: </a:t>
            </a:r>
            <a:r>
              <a:rPr lang="en-US" dirty="0"/>
              <a:t>Created by the DEVELOP Team, ©2022 Maxar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72734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vulnerability across the two cities, the team performed a weighted cumulative analysis of risk by assigning vulnerability rankings to four different variables and spatially combining the results to yield an overall ranking. The five variables were 1) steepness of slope (acquired from SRTM DEM data), 2) presence of electricity (acquired from the VIIRS Lights-at-Night Grids), 3) total population density (acquired from the Humanitarian Data Exchange), and 4) Elderly population density. </a:t>
            </a:r>
          </a:p>
          <a:p>
            <a:endParaRPr lang="en-US" dirty="0"/>
          </a:p>
          <a:p>
            <a:r>
              <a:rPr lang="en-US" dirty="0">
                <a:cs typeface="Calibri"/>
              </a:rPr>
              <a:t>Image Credit</a:t>
            </a:r>
          </a:p>
          <a:p>
            <a:r>
              <a:rPr lang="en-US" dirty="0">
                <a:cs typeface="Calibri"/>
              </a:rPr>
              <a:t>Credit: Photo by Jacken Holland on Unsplash</a:t>
            </a:r>
          </a:p>
          <a:p>
            <a:r>
              <a:rPr lang="en-US" dirty="0">
                <a:cs typeface="Calibri"/>
              </a:rPr>
              <a:t>Source: </a:t>
            </a:r>
            <a:r>
              <a:rPr lang="en-US" dirty="0"/>
              <a:t>https://unsplash.com/photos/wYDvmnQWEhQ</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69468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four variables listed in the previous slide underwent analyses in ArcGIS Pro using the steps shown here. This example shows data from VIIRS Lights-at-Night dataset. First the raw data was imported and clipped to the study area. Next, a 1km by 1km fishnet grip was overlayed onto the study area. At the point the data is median reduced within each cell. Lastly, the fishnet data is reclassified and assigned a rank 1 to 4. </a:t>
            </a:r>
          </a:p>
          <a:p>
            <a:endParaRPr lang="en-US" dirty="0">
              <a:cs typeface="Calibri"/>
            </a:endParaRPr>
          </a:p>
          <a:p>
            <a:r>
              <a:rPr lang="en-US" dirty="0">
                <a:cs typeface="Calibri"/>
              </a:rPr>
              <a:t>Image Credits</a:t>
            </a:r>
          </a:p>
          <a:p>
            <a:r>
              <a:rPr lang="en-US" dirty="0">
                <a:cs typeface="Calibri"/>
              </a:rPr>
              <a:t>- all images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3968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all four variables' ranks were calculated, the raster calculator in ArcGIS Pro was used to find the sum of all the ranks in each cell to find a cumulative vulnerability value. The greater the value, the greater the vulnerability within the cell.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823646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take a look at our cumulative analysis for Guatemala City.</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49706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can be seen on the "Year of Disturbance" final map, it looks as though a good amount of vegetation was disturbed in the Northeast section of the City during the 2000-2004 time period. During the 2005-2009 time period, there seems to be a small amount of vegetation disturbance throughout the city. Then from 2010-2014, there is a little disturbance in vegetation mainly on the East side of the city. And finally from 2015 until 2019, there is a bit of disturbance in vegetation mainly in the Southeastern section of the city. </a:t>
            </a:r>
          </a:p>
          <a:p>
            <a:endParaRPr lang="en-US" dirty="0">
              <a:cs typeface="Calibri"/>
            </a:endParaRPr>
          </a:p>
          <a:p>
            <a:r>
              <a:rPr lang="en-US" dirty="0"/>
              <a:t>As can be seen from the "RGB Change" map, the Southwestern side of the city is densely urban while the East and Northeastern side of the city extent is rural. Along the outskirts of the city, there is a mix of yellow and red which implies vegetation disturbances between 2000 and 2010 as well as disturbances between 2010 and 2020 respectively. There is a good amount of brown in moderately urban areas signifying a consistent decline in vegetation throughout the entire time period. Finally, cyan can be seen in the predominantly vegetated areas implying that vegetation has been increasing through the entire time period in areas that were already vegetated. </a:t>
            </a:r>
            <a:endParaRPr lang="en-US" dirty="0">
              <a:cs typeface="Calibri"/>
            </a:endParaRPr>
          </a:p>
          <a:p>
            <a:endParaRPr lang="en-US" dirty="0">
              <a:cs typeface="Calibri"/>
            </a:endParaRPr>
          </a:p>
          <a:p>
            <a:endParaRPr lang="en-US" dirty="0">
              <a:cs typeface="Calibri"/>
            </a:endParaRPr>
          </a:p>
          <a:p>
            <a:r>
              <a:rPr lang="en-US" dirty="0">
                <a:cs typeface="Calibri"/>
              </a:rPr>
              <a:t>Image Credit: All maps made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74670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GIF shows how the Guatemala City area extent has changed from 2000 to 2020. The image bands used were SWIR1, NIR, and RED. This band combination makes urban areas look purple while vegetation looks green. As can be seen, the city has been expanding over the specified time period.</a:t>
            </a:r>
          </a:p>
          <a:p>
            <a:endParaRPr lang="en-US" dirty="0">
              <a:cs typeface="Calibri"/>
            </a:endParaRPr>
          </a:p>
          <a:p>
            <a:r>
              <a:rPr lang="en-US" dirty="0"/>
              <a:t>When looking at the time series results from 2000, 2010, and 2020, it looks as though the urban areas get more urban. This is shown by the red spot at the center of the urban area which grows over time. Not only that but less settled areas in the Southeast and North seem to increase in urbanization over time as well. </a:t>
            </a:r>
            <a:endParaRPr lang="en-US" dirty="0">
              <a:cs typeface="Calibri"/>
            </a:endParaRPr>
          </a:p>
          <a:p>
            <a:endParaRPr lang="en-US" dirty="0"/>
          </a:p>
          <a:p>
            <a:r>
              <a:rPr lang="en-US" dirty="0"/>
              <a:t>Image Credit: All maps made by the Develop Team.</a:t>
            </a:r>
            <a:endParaRPr lang="en-US" dirty="0">
              <a:cs typeface="Calibri"/>
            </a:endParaRPr>
          </a:p>
          <a:p>
            <a:r>
              <a:rPr lang="en-US" dirty="0"/>
              <a:t>GIF Credit: GIF made by Snazzy-EE-TS-GIF GEE App.</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404736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area was broadly centered on Mesoamerica, which is a historical region extending from southern North America across Central America and is known for its highly rich pre-colonial cultural societies. We examined urban expansion and its relation to social and environmental vulnerability for two cities within the region, Guatemala City, Guatemala and Panama City, Panama from January 2002 – October 2022. The analysis we performed for these two cities can be applied to other locales within the region in the future to expand understanding of urbanization trends and associated vulnerabilities in Mesoamerica. </a:t>
            </a:r>
          </a:p>
          <a:p>
            <a:endParaRPr lang="en-US" dirty="0"/>
          </a:p>
          <a:p>
            <a:r>
              <a:rPr lang="en-US" dirty="0">
                <a:cs typeface="Calibri"/>
              </a:rPr>
              <a:t>Bottom map base layer: Esri, Garmin, FAO, NOAA, USGS </a:t>
            </a:r>
          </a:p>
          <a:p>
            <a:r>
              <a:rPr lang="en-US" dirty="0">
                <a:cs typeface="Calibri"/>
              </a:rPr>
              <a:t>Top left base layer: CONANP, Esri, HERE, Garmin, Foursquare, METI/NASA, USGS </a:t>
            </a:r>
          </a:p>
          <a:p>
            <a:r>
              <a:rPr lang="en-US" dirty="0">
                <a:cs typeface="Calibri"/>
              </a:rPr>
              <a:t>Top right base layer: IGNTG-ANATI, Esri, HERE, Garmin, Foursquare, FAO, MET/NASA, USGS</a:t>
            </a:r>
          </a:p>
          <a:p>
            <a:r>
              <a:rPr lang="en-US" dirty="0">
                <a:cs typeface="Calibri"/>
              </a:rPr>
              <a:t>Map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32484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 depicts the roofing material classification overlaid on basemap satellite image. Tile roofs appear as orange pixels, metal as white pixels, and slate as blue pixels. All other pixels that were not classified as a roof type were removed from this image. Tile roofs constitute 46.7% of roofs in the area, 17.6% are metal roofs, and 35.7% are slate. Overall classification accuracy was 94%. This shows the majority of the image area, but results are better examined at a larger scale.  </a:t>
            </a:r>
          </a:p>
          <a:p>
            <a:endParaRPr lang="en-US" dirty="0">
              <a:cs typeface="Calibri"/>
            </a:endParaRPr>
          </a:p>
          <a:p>
            <a:r>
              <a:rPr lang="en-US" dirty="0">
                <a:cs typeface="Calibri"/>
              </a:rPr>
              <a:t>Image Credit: </a:t>
            </a:r>
            <a:r>
              <a:rPr lang="en-US" dirty="0"/>
              <a:t>©2022 Maxar, Earthstar Geographics - classified Maxar imagery over Esri basemap</a:t>
            </a:r>
            <a:endParaRPr lang="en-US" dirty="0">
              <a:cs typeface="Calibri"/>
            </a:endParaRPr>
          </a:p>
          <a:p>
            <a:r>
              <a:rPr lang="en-US" dirty="0">
                <a:cs typeface="Calibri"/>
              </a:rPr>
              <a:t>Map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884750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zoomed in portion of the previous image. It is easier to see the classification output, including some of its issues. A noticeable amount of barren land pixels are classified as tile roofs. Additionally, some roof tops are split between a metal and slate classification, which is an unlikely occurrence in the real world. This could be due to shadows cast on one side of metal roofs that could cause their reflectance values to more closely align with slate roofs. Still, the classification appears to perform fairly well, especially in differentiating between roofs and non roofs.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©2022 Maxar, Earthstar Geographics - classified Maxar imagery over Esri basemap</a:t>
            </a:r>
            <a:endParaRPr lang="en-US" dirty="0">
              <a:cs typeface="Calibri"/>
            </a:endParaRPr>
          </a:p>
          <a:p>
            <a:r>
              <a:rPr lang="en-US" dirty="0"/>
              <a:t>Map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158334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Using slope, electricity, population density, and elderly population density as parameters, we found that the greatest vulnerability in Guatemala city is primarily in the northern part of the study area. </a:t>
            </a:r>
          </a:p>
          <a:p>
            <a:endParaRPr lang="en-US" dirty="0">
              <a:cs typeface="Calibri"/>
            </a:endParaRPr>
          </a:p>
          <a:p>
            <a:r>
              <a:rPr lang="en-US" dirty="0">
                <a:cs typeface="Calibri"/>
              </a:rPr>
              <a:t>Map created by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789086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following slides will transition to the cumulative results for Panama City.</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717241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SCALE – DISTURBANCE insert(delete note when done): 0, 75, 150</a:t>
            </a:r>
          </a:p>
          <a:p>
            <a:r>
              <a:rPr lang="en-US" dirty="0">
                <a:cs typeface="Calibri"/>
              </a:rPr>
              <a:t>FOR SCALE – DISTURBANCE (delete note when done): first is 0, third is 9, five is 18, last is 35</a:t>
            </a:r>
          </a:p>
          <a:p>
            <a:endParaRPr lang="en-US" dirty="0">
              <a:cs typeface="Calibri"/>
            </a:endParaRPr>
          </a:p>
          <a:p>
            <a:r>
              <a:rPr lang="en-US" dirty="0">
                <a:cs typeface="Calibri"/>
              </a:rPr>
              <a:t>FOR SCALE – RGB top(delete this note when done): the first tic is 0, the third tic is 5, the fifth tic is 10, the last (9th) tic is 20.</a:t>
            </a:r>
          </a:p>
          <a:p>
            <a:r>
              <a:rPr lang="en-US" dirty="0">
                <a:cs typeface="Calibri"/>
              </a:rPr>
              <a:t>FOR SCALE – RGB bottom(delete this note when done): first tic is 0, three is 95, five is 190, nine is 380</a:t>
            </a:r>
          </a:p>
          <a:p>
            <a:endParaRPr lang="en-US" dirty="0">
              <a:cs typeface="Calibri"/>
            </a:endParaRPr>
          </a:p>
          <a:p>
            <a:r>
              <a:rPr lang="en-US" dirty="0">
                <a:cs typeface="Calibri"/>
              </a:rPr>
              <a:t>In the figure to the left we can see disturbance in Panama City throughout different time periods within the years 2000 and 2020. From this figure we observe that there is an exponential initial disturbance from the 2000-2004  period shown in blue. In subsequent years we can observe that the disturbance mostly happens along or close to the areas where the initial disturbance was recorded, however, its behavior is more scattered. Throughout the third period, within the years 2010-2014, we can observe another exponential increase in disturbance, similar to the extent of the first period. In the second and fourth period, 2005-2009 and 2015-2020, respectively, we can observe that the behavior is scattered but smaller in size compared to the first and third disturbance. </a:t>
            </a:r>
          </a:p>
          <a:p>
            <a:endParaRPr lang="en-US" dirty="0">
              <a:cs typeface="Calibri"/>
            </a:endParaRPr>
          </a:p>
          <a:p>
            <a:r>
              <a:rPr lang="en-US" dirty="0">
                <a:cs typeface="Calibri"/>
              </a:rPr>
              <a:t>On the figure on the right, we can se the rural concentration focused towards the south facing the ocean, whilst the outskirts and surroundings have a gradient towards a more rural area. </a:t>
            </a:r>
          </a:p>
          <a:p>
            <a:endParaRPr lang="en-US" dirty="0">
              <a:cs typeface="Calibri"/>
            </a:endParaRPr>
          </a:p>
          <a:p>
            <a:r>
              <a:rPr lang="en-US" dirty="0">
                <a:cs typeface="Calibri"/>
              </a:rPr>
              <a:t>Maps created by DEVELOP team</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43294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(delete when done) FOR SCALE: all top ones: first is 0, second is 5, third is 10, last is 20</a:t>
            </a:r>
            <a:endParaRPr lang="en-US" dirty="0"/>
          </a:p>
          <a:p>
            <a:r>
              <a:rPr lang="en-US" dirty="0">
                <a:cs typeface="Calibri" panose="020F0502020204030204"/>
              </a:rPr>
              <a:t>(delete when done) FOR SCALE: all bottom ones: first is 0, third is 80, fifth is 160, last is 320</a:t>
            </a:r>
          </a:p>
          <a:p>
            <a:endParaRPr lang="en-US" dirty="0"/>
          </a:p>
          <a:p>
            <a:r>
              <a:rPr lang="en-US" dirty="0"/>
              <a:t>This GIF shows urban extent in Panama City. The image bands used were SWIR1, NIR, and RED. Meaning urban areas look purple and vegetation looks green. This GIF shows that urban expansion after initial is not highly exponential. Meaning, urban areas expand but there doesn't seem to be the creation of new, distant urban areas. Urbanization seems to increase towards the southeast of Panama City near the Pacific ocean . </a:t>
            </a:r>
            <a:endParaRPr lang="en-US" dirty="0">
              <a:cs typeface="Calibri"/>
            </a:endParaRPr>
          </a:p>
          <a:p>
            <a:endParaRPr lang="en-US" dirty="0"/>
          </a:p>
          <a:p>
            <a:r>
              <a:rPr lang="en-US" dirty="0">
                <a:cs typeface="Calibri" panose="020F0502020204030204"/>
              </a:rPr>
              <a:t>The image to the right shows a Time Series urban to vegetation gradient expanding from the . This image offers a clearer image on urban expansion. The image shows how urbanization is growing exponentially as an extension of the established urban areas, therefore decreasing vegetative areas. </a:t>
            </a:r>
            <a:endParaRPr lang="en-US" dirty="0"/>
          </a:p>
          <a:p>
            <a:endParaRPr lang="en-US" dirty="0"/>
          </a:p>
          <a:p>
            <a:r>
              <a:rPr lang="en-US" dirty="0"/>
              <a:t>Image Credit: All maps made by the Develop Team.    </a:t>
            </a:r>
            <a:endParaRPr lang="en-US" dirty="0">
              <a:cs typeface="Calibri"/>
            </a:endParaRPr>
          </a:p>
          <a:p>
            <a:r>
              <a:rPr lang="en-US" dirty="0"/>
              <a:t>GIF Credit: GIF made by Snazzy-EE-TS-GIF GEE App.</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402518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slope, electricity, population density, and elderly population density as parameters, we found that the greatest vulnerability in Guatemala city is primarily in the northwestern part of the study area. </a:t>
            </a:r>
          </a:p>
          <a:p>
            <a:endParaRPr lang="en-US" dirty="0"/>
          </a:p>
          <a:p>
            <a:r>
              <a:rPr lang="en-US" dirty="0"/>
              <a:t>Esri basemap</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614605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Overall, vegetation disturbances have occurred over the past twenty years in the Guatemalan city extent. Not only that, but the city has become more dense over time. Expansion is most notable in the North, Northeast and East directions.</a:t>
            </a:r>
          </a:p>
          <a:p>
            <a:endParaRPr lang="en-US" dirty="0">
              <a:cs typeface="Calibri"/>
            </a:endParaRPr>
          </a:p>
          <a:p>
            <a:r>
              <a:rPr lang="en-US" dirty="0">
                <a:cs typeface="Calibri"/>
              </a:rPr>
              <a:t>2. </a:t>
            </a:r>
            <a:r>
              <a:rPr lang="en-US" dirty="0"/>
              <a:t>Greatest vulnerability in Guatemala City and Panama City was found to be in the northern and northwestern parts, respectively. </a:t>
            </a:r>
            <a:endParaRPr lang="en-US" dirty="0">
              <a:cs typeface="Calibri"/>
            </a:endParaRPr>
          </a:p>
          <a:p>
            <a:endParaRPr lang="en-US" dirty="0">
              <a:cs typeface="Calibri"/>
            </a:endParaRPr>
          </a:p>
          <a:p>
            <a:r>
              <a:rPr lang="en-US" dirty="0">
                <a:cs typeface="Calibri"/>
              </a:rPr>
              <a:t>3. Supervised</a:t>
            </a:r>
            <a:r>
              <a:rPr lang="en-US" dirty="0"/>
              <a:t> classification of roofing materials performed well, with an overall classification accuracy of 94%, but could be improved with a few future enhancements including the addition of ground truth data and limiting the classification to only roof tops, or at least only to urban areas.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334931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lack of quantitative thresholds for the vulnerability assessment ranks limits the accuracy of the assessment, but can be further studied and easily adjusted as necessary. </a:t>
            </a:r>
          </a:p>
          <a:p>
            <a:pPr marL="228600" indent="-228600">
              <a:buAutoNum type="arabicPeriod"/>
            </a:pPr>
            <a:r>
              <a:rPr lang="en-US" dirty="0"/>
              <a:t>A lack of available ground truth data for the roofing materials classification limits the accuracy assessment and classification generally. </a:t>
            </a:r>
            <a:endParaRPr lang="en-US" dirty="0">
              <a:cs typeface="Calibri"/>
            </a:endParaRPr>
          </a:p>
          <a:p>
            <a:pPr marL="228600" indent="-228600">
              <a:buAutoNum type="arabicPeriod"/>
            </a:pPr>
            <a:r>
              <a:rPr lang="en-US" dirty="0">
                <a:cs typeface="Calibri"/>
              </a:rPr>
              <a:t>With the use of equal weights for the variables in our vulnerability analysis, it is possible that the assessment could be oversimplified. </a:t>
            </a:r>
          </a:p>
          <a:p>
            <a:pPr marL="228600" indent="-228600">
              <a:buAutoNum type="arabicPeriod"/>
            </a:pPr>
            <a:r>
              <a:rPr lang="en-US" dirty="0"/>
              <a:t>While the LandTrendr analysis provided interpretable results, it was still limited by the quality of the Landsat imagery. Therefore, in order to get higher quality results, it is necessary to use higher quality imagery.</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4233115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Partners plan to use methodology for other, specific details how we can advance our project Conduct further analyses using our methodology on other Mesoamerican cities of interest with a focus on the disasters that are unique to the study area. </a:t>
            </a:r>
          </a:p>
          <a:p>
            <a:pPr marL="342900" indent="-342900">
              <a:spcAft>
                <a:spcPts val="600"/>
              </a:spcAft>
              <a:buFont typeface="Webdings,Sans-Serif"/>
              <a:buChar char="4"/>
            </a:pPr>
            <a:r>
              <a:rPr lang="en-US" dirty="0"/>
              <a:t>Incorporate roof material type and disaster occurrence data into vulnerability assessment</a:t>
            </a:r>
          </a:p>
          <a:p>
            <a:pPr marL="342900" indent="-342900">
              <a:spcAft>
                <a:spcPts val="600"/>
              </a:spcAft>
              <a:buFont typeface="Webdings,Sans-Serif"/>
              <a:buChar char="4"/>
            </a:pPr>
            <a:r>
              <a:rPr lang="en-US" dirty="0"/>
              <a:t>Further characterize vulnerability to specific natural disasters by conducting seasonal analyses. </a:t>
            </a:r>
            <a:endParaRPr lang="en-US" dirty="0">
              <a:cs typeface="Calibri"/>
            </a:endParaRPr>
          </a:p>
          <a:p>
            <a:pPr marL="342900" indent="-342900">
              <a:spcAft>
                <a:spcPts val="600"/>
              </a:spcAft>
              <a:buFont typeface="Webdings,Sans-Serif"/>
              <a:buChar char="4"/>
            </a:pPr>
            <a:r>
              <a:rPr lang="en-US" dirty="0"/>
              <a:t>Conduct spatial analyses focusing on street width in rapidly developing urban areas in Mesoamerica to identify informal vs formal settlements.</a:t>
            </a:r>
            <a:endParaRPr lang="en-US" dirty="0">
              <a:cs typeface="Calibri"/>
            </a:endParaRPr>
          </a:p>
          <a:p>
            <a:pPr marL="342900" indent="-342900">
              <a:spcAft>
                <a:spcPts val="600"/>
              </a:spcAft>
              <a:buFont typeface="Webdings,Sans-Serif"/>
              <a:buChar char="4"/>
            </a:pPr>
            <a:r>
              <a:rPr lang="en-US" dirty="0"/>
              <a:t>Use methodology to separate rooftops from other parts of the land surface prior to classification, and use ground truth data to help classify roof types and then assess that classification</a:t>
            </a:r>
            <a:endParaRPr lang="en-US" dirty="0">
              <a:cs typeface="Calibri"/>
            </a:endParaRPr>
          </a:p>
          <a:p>
            <a:pPr marL="342900" indent="-342900">
              <a:spcAft>
                <a:spcPts val="600"/>
              </a:spcAft>
              <a:buFont typeface="Webdings,Sans-Serif"/>
              <a:buChar char="4"/>
            </a:pPr>
            <a:endParaRPr lang="en-US" dirty="0">
              <a:cs typeface="Calibri"/>
            </a:endParaRPr>
          </a:p>
          <a:p>
            <a:pPr>
              <a:spcAft>
                <a:spcPts val="600"/>
              </a:spcAft>
            </a:pPr>
            <a:r>
              <a:rPr lang="en-US" dirty="0">
                <a:cs typeface="Calibri"/>
              </a:rPr>
              <a:t>Image credit: Jorge Cabrera</a:t>
            </a:r>
          </a:p>
          <a:p>
            <a:pPr>
              <a:spcAft>
                <a:spcPts val="600"/>
              </a:spcAft>
            </a:pPr>
            <a:r>
              <a:rPr lang="en-US" dirty="0">
                <a:cs typeface="Calibri"/>
              </a:rPr>
              <a:t>Image Source: SICA, project partner</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86716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five partners for this project. </a:t>
            </a:r>
            <a:r>
              <a:rPr lang="en-US" dirty="0">
                <a:cs typeface="Calibri"/>
              </a:rPr>
              <a:t>The first two partners were NASA SERVIR and the </a:t>
            </a:r>
            <a:r>
              <a:rPr lang="es-GT" dirty="0">
                <a:cs typeface="Calibri"/>
              </a:rPr>
              <a:t>Centro de Coordinación para la Prevención de los Desastres en América Central y Republica Dominicana </a:t>
            </a:r>
            <a:r>
              <a:rPr lang="en-US" dirty="0">
                <a:cs typeface="Calibri"/>
              </a:rPr>
              <a:t>(CEPREDENAC</a:t>
            </a:r>
            <a:r>
              <a:rPr lang="en-US" dirty="0"/>
              <a:t>)</a:t>
            </a:r>
            <a:r>
              <a:rPr lang="en-US" dirty="0">
                <a:cs typeface="Calibri"/>
              </a:rPr>
              <a:t>. </a:t>
            </a:r>
            <a:r>
              <a:rPr lang="en-US" dirty="0"/>
              <a:t>NASA SERVIR addresses resilience and sustainability challenges</a:t>
            </a:r>
            <a:r>
              <a:rPr lang="en-US" dirty="0">
                <a:cs typeface="Calibri"/>
              </a:rPr>
              <a:t> while CEPREDENAC prevents, mitigates, and responds to disasters</a:t>
            </a:r>
            <a:r>
              <a:rPr lang="en-US" dirty="0"/>
              <a:t>. </a:t>
            </a:r>
            <a:endParaRPr lang="en-US" dirty="0">
              <a:cs typeface="Calibri"/>
            </a:endParaRPr>
          </a:p>
          <a:p>
            <a:endParaRPr lang="en-US" dirty="0">
              <a:cs typeface="Calibri"/>
            </a:endParaRPr>
          </a:p>
          <a:p>
            <a:r>
              <a:rPr lang="en-US" dirty="0"/>
              <a:t>------------------------------Image Information Below ------------------------------</a:t>
            </a:r>
            <a:endParaRPr lang="en-US" dirty="0">
              <a:cs typeface="Calibri"/>
            </a:endParaRPr>
          </a:p>
          <a:p>
            <a:endParaRPr lang="en-US" dirty="0"/>
          </a:p>
          <a:p>
            <a:r>
              <a:rPr lang="en-US" dirty="0"/>
              <a:t>•Image Credit: Miguel Bruna</a:t>
            </a:r>
            <a:endParaRPr lang="en-US" dirty="0">
              <a:cs typeface="Calibri"/>
            </a:endParaRPr>
          </a:p>
          <a:p>
            <a:r>
              <a:rPr lang="en-US" dirty="0"/>
              <a:t>•Image Source: </a:t>
            </a:r>
            <a:r>
              <a:rPr lang="en-US" dirty="0">
                <a:hlinkClick r:id="rId3"/>
              </a:rPr>
              <a:t>https://unsplash.com/photos/AgkMjv3F-H0</a:t>
            </a:r>
            <a:r>
              <a:rPr lang="en-US" dirty="0"/>
              <a:t> </a:t>
            </a:r>
            <a:endParaRPr lang="en-US" dirty="0">
              <a:cs typeface="Calibri"/>
            </a:endParaRPr>
          </a:p>
          <a:p>
            <a:r>
              <a:rPr lang="en-US" dirty="0">
                <a:cs typeface="Calibri"/>
              </a:rPr>
              <a:t>Free to use under the Unsplash License</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779965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dirty="0"/>
          </a:p>
        </p:txBody>
      </p:sp>
    </p:spTree>
    <p:extLst>
      <p:ext uri="{BB962C8B-B14F-4D97-AF65-F5344CB8AC3E}">
        <p14:creationId xmlns:p14="http://schemas.microsoft.com/office/powerpoint/2010/main" val="328917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three were the Sistema de la Integracion Centroamericana (SICA), the Secretariat of Central American Social Integration (SISCA) and the Deutsche Gesellschaft fur Internationale Zusammenarbeit (GIZ). SICA promotes integration in Central America. SISCA coordinates social policies between SICA member states and integration projects. Finally, GIZ aids in international sustainable development and education work.</a:t>
            </a:r>
            <a:endParaRPr lang="en-US" dirty="0">
              <a:cs typeface="Calibri"/>
            </a:endParaRPr>
          </a:p>
          <a:p>
            <a:endParaRPr lang="en-US" dirty="0">
              <a:cs typeface="Calibri"/>
            </a:endParaRPr>
          </a:p>
          <a:p>
            <a:r>
              <a:rPr lang="en-US" dirty="0"/>
              <a:t>------------------------------Image Information Below ------------------------------</a:t>
            </a:r>
            <a:endParaRPr lang="en-US" dirty="0">
              <a:cs typeface="Calibri" panose="020F0502020204030204"/>
            </a:endParaRPr>
          </a:p>
          <a:p>
            <a:endParaRPr lang="en-US" dirty="0"/>
          </a:p>
          <a:p>
            <a:r>
              <a:rPr lang="en-US" dirty="0"/>
              <a:t>•Image Credit: Photo by Parker Hilton on Unsplash</a:t>
            </a:r>
            <a:endParaRPr lang="en-US" dirty="0">
              <a:cs typeface="Calibri" panose="020F0502020204030204"/>
            </a:endParaRPr>
          </a:p>
          <a:p>
            <a:r>
              <a:rPr lang="en-US" dirty="0"/>
              <a:t>•Image Source: </a:t>
            </a:r>
            <a:r>
              <a:rPr lang="en-US" dirty="0">
                <a:hlinkClick r:id="rId3"/>
              </a:rPr>
              <a:t>https://unsplash.com/photos/vgBxk5QJZPo</a:t>
            </a:r>
            <a:r>
              <a:rPr lang="en-US" dirty="0"/>
              <a:t> </a:t>
            </a:r>
            <a:endParaRPr lang="en-US" dirty="0">
              <a:cs typeface="Calibri"/>
            </a:endParaRPr>
          </a:p>
          <a:p>
            <a:r>
              <a:rPr lang="en-US" dirty="0">
                <a:cs typeface="Calibri"/>
              </a:rPr>
              <a:t>Free to use under the Unsplash License</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81315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this project, we had three primary objectives.</a:t>
            </a:r>
            <a:r>
              <a:rPr lang="en-US" dirty="0"/>
              <a:t> The first was to analyze, map, and assess urban expansion trends in Guatemala and Panama City. This was done using a supervised classification on Google Earth Engine (GEE). The second was to identify infrastructure vulnerability to natural disasters by analyzing building materials, disaster occurrence data, and geomorphological data. And finally, the last objective was to evaluate the connection between urbanization and community vulnerabilities using Earth observations and remote sensing data sets.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23011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Urbanization is increasing at unprecedented rates in Mesoamerica, and it is expected to continue increasing in the upcoming decades. This growth poses many concerns such as vulnerability to climate events, unregulated infrastructure, inefficient public services, financial crises, rapid deforestation, and insufficient urban planning compared to the demand. The creation of unregulated infrastructure in order to meet demand in urban areas leads to unsafe homes for lower income communities. </a:t>
            </a:r>
          </a:p>
          <a:p>
            <a:endParaRPr lang="en-US" dirty="0">
              <a:cs typeface="Calibri"/>
            </a:endParaRPr>
          </a:p>
          <a:p>
            <a:r>
              <a:rPr lang="en-US" dirty="0">
                <a:cs typeface="Calibri"/>
              </a:rPr>
              <a:t>Image Credit: </a:t>
            </a:r>
            <a:r>
              <a:rPr lang="en-US" dirty="0"/>
              <a:t>Photo by </a:t>
            </a:r>
            <a:r>
              <a:rPr lang="en-US" dirty="0">
                <a:hlinkClick r:id="rId3"/>
              </a:rPr>
              <a:t>Darren Miller</a:t>
            </a:r>
            <a:r>
              <a:rPr lang="en-US" dirty="0"/>
              <a:t> on </a:t>
            </a:r>
            <a:r>
              <a:rPr lang="en-US" dirty="0">
                <a:hlinkClick r:id="rId4"/>
              </a:rPr>
              <a:t>Unsplash</a:t>
            </a:r>
            <a:r>
              <a:rPr lang="en-US" dirty="0"/>
              <a:t> </a:t>
            </a:r>
            <a:endParaRPr lang="en-US" dirty="0">
              <a:cs typeface="Calibri"/>
            </a:endParaRPr>
          </a:p>
          <a:p>
            <a:r>
              <a:rPr lang="en-US" dirty="0"/>
              <a:t>Image Source: </a:t>
            </a:r>
            <a:r>
              <a:rPr lang="en-US" dirty="0">
                <a:hlinkClick r:id="rId5"/>
              </a:rPr>
              <a:t>https://unsplash.com/photos/9_S_-ZWAoPI</a:t>
            </a:r>
            <a:endParaRPr lang="en-US" dirty="0">
              <a:cs typeface="Calibri"/>
            </a:endParaRPr>
          </a:p>
          <a:p>
            <a:endParaRPr lang="en-US" dirty="0">
              <a:cs typeface="Calibri"/>
            </a:endParaRPr>
          </a:p>
          <a:p>
            <a:r>
              <a:rPr lang="en-US" dirty="0"/>
              <a:t>Logos are from Microsoft Power Point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09046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consisted of two primary tasks that each required two major Earth observations. The first was for mapping urban expansion. We retrieved top of atmosphere reflectance data from Landsat 7 and 8 to create maps for 2002, 2012 and 2022. The second group of Earth observations was retrieved from Maxar Worldview-2 and Worldview-3 satellites. These multispectral images were used to identify infrastructure vulnerability, specifically by identifying the types of roofing materials used on formal and informal settlements. </a:t>
            </a:r>
            <a:endParaRPr lang="en-US" dirty="0"/>
          </a:p>
          <a:p>
            <a:endParaRPr lang="en-US" dirty="0">
              <a:cs typeface="Calibri"/>
            </a:endParaRPr>
          </a:p>
          <a:p>
            <a:r>
              <a:rPr lang="en-US" dirty="0">
                <a:cs typeface="Calibri"/>
              </a:rPr>
              <a:t>Logos are from Microsoft Power Point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79672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assess community vulnerability, we included elevation, electricity, population, and disaster risk data in our analyses. The elevation data was retrieved from the U.S. Geological Survey Shuttle Radar Topography Mission, or SRTM, and it was used to derive steepness of slope. The presence of electricity was determined using data from the Visible Infrared Imaging Radiometer Suite, also known as VIIRS, Nighttime Light product. Next, population data was derived from the Humanitarian Data Exchange demographic datasets. Lastly, our partners at SICA provided us with disaster risk data for Guatemala City for various natural disasters such as flooding, earthquakes, landslides, and volcanic disasters. </a:t>
            </a:r>
          </a:p>
          <a:p>
            <a:endParaRPr lang="en-US" dirty="0">
              <a:cs typeface="Calibri"/>
            </a:endParaRPr>
          </a:p>
          <a:p>
            <a:r>
              <a:rPr lang="en-US" dirty="0">
                <a:cs typeface="Calibri"/>
              </a:rPr>
              <a:t>Logos are from Microsoft Power Point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42228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we acquired all of the necessary data and Earth observations, it was time to start our methodology.</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874153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0"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4" name="Picture 13" descr="Icon&#10;&#10;Description automatically generated">
            <a:extLst>
              <a:ext uri="{FF2B5EF4-FFF2-40B4-BE49-F238E27FC236}">
                <a16:creationId xmlns:a16="http://schemas.microsoft.com/office/drawing/2014/main" id="{F0326967-3629-46F7-AE77-2A2750B68E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descr="A close up of a fire&#10;&#10;Description automatically generated with low confidence">
            <a:extLst>
              <a:ext uri="{FF2B5EF4-FFF2-40B4-BE49-F238E27FC236}">
                <a16:creationId xmlns:a16="http://schemas.microsoft.com/office/drawing/2014/main" id="{40116A78-E833-4FA3-BD01-9134A1D39BC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35" r="8946"/>
          <a:stretch/>
        </p:blipFill>
        <p:spPr>
          <a:xfrm>
            <a:off x="6096000" y="1079397"/>
            <a:ext cx="6096000"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9.png"/><Relationship Id="rId4" Type="http://schemas.openxmlformats.org/officeDocument/2006/relationships/image" Target="../media/image50.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jpe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9.png"/><Relationship Id="rId4" Type="http://schemas.openxmlformats.org/officeDocument/2006/relationships/image" Target="../media/image53.jpe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3.gi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6.sv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6.sv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jpeg"/><Relationship Id="rId2" Type="http://schemas.openxmlformats.org/officeDocument/2006/relationships/notesSlide" Target="../notesSlides/notesSlide6.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Alabama – Marshall | Fall 2022 </a:t>
            </a:r>
          </a:p>
        </p:txBody>
      </p:sp>
      <p:sp>
        <p:nvSpPr>
          <p:cNvPr id="10" name="Title 1">
            <a:extLst>
              <a:ext uri="{FF2B5EF4-FFF2-40B4-BE49-F238E27FC236}">
                <a16:creationId xmlns:a16="http://schemas.microsoft.com/office/drawing/2014/main" id="{BD666C85-30DD-4BBD-BC2F-8CB783A6E189}"/>
              </a:ext>
            </a:extLst>
          </p:cNvPr>
          <p:cNvSpPr txBox="1">
            <a:spLocks/>
          </p:cNvSpPr>
          <p:nvPr/>
        </p:nvSpPr>
        <p:spPr>
          <a:xfrm>
            <a:off x="304799" y="2565478"/>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236F99"/>
                </a:solidFill>
                <a:latin typeface="Century Gothic"/>
              </a:rPr>
              <a:t>Guatemala &amp; Panama</a:t>
            </a:r>
            <a:endParaRPr lang="en-US" sz="3500" spc="0" baseline="0" dirty="0">
              <a:solidFill>
                <a:srgbClr val="236F99"/>
              </a:solidFill>
            </a:endParaRPr>
          </a:p>
          <a:p>
            <a:pPr algn="ctr"/>
            <a:r>
              <a:rPr lang="en-US" sz="2600" b="0" spc="0" baseline="0" dirty="0">
                <a:solidFill>
                  <a:srgbClr val="236F99"/>
                </a:solidFill>
                <a:latin typeface="Century Gothic"/>
              </a:rPr>
              <a:t>Urban Development</a:t>
            </a:r>
          </a:p>
        </p:txBody>
      </p:sp>
      <p:sp>
        <p:nvSpPr>
          <p:cNvPr id="11" name="Subtitle 2">
            <a:extLst>
              <a:ext uri="{FF2B5EF4-FFF2-40B4-BE49-F238E27FC236}">
                <a16:creationId xmlns:a16="http://schemas.microsoft.com/office/drawing/2014/main" id="{D0D80BFE-A978-4844-B3DA-4FD6E2EA905A}"/>
              </a:ext>
            </a:extLst>
          </p:cNvPr>
          <p:cNvSpPr txBox="1">
            <a:spLocks/>
          </p:cNvSpPr>
          <p:nvPr/>
        </p:nvSpPr>
        <p:spPr>
          <a:xfrm>
            <a:off x="865716" y="3840723"/>
            <a:ext cx="4364567"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Evaluating the Effects of Urban Expansion on Social and Environmental Vulnerability in Guatemala and Panama</a:t>
            </a:r>
            <a:endParaRPr lang="en-US" sz="1600" i="1" dirty="0">
              <a:solidFill>
                <a:schemeClr val="tx1">
                  <a:lumMod val="75000"/>
                  <a:lumOff val="25000"/>
                </a:schemeClr>
              </a:solidFill>
            </a:endParaRPr>
          </a:p>
        </p:txBody>
      </p:sp>
      <p:sp>
        <p:nvSpPr>
          <p:cNvPr id="12" name="TextBox 11">
            <a:extLst>
              <a:ext uri="{FF2B5EF4-FFF2-40B4-BE49-F238E27FC236}">
                <a16:creationId xmlns:a16="http://schemas.microsoft.com/office/drawing/2014/main" id="{3123A2AA-9D8E-4EB0-9377-4514357679DF}"/>
              </a:ext>
            </a:extLst>
          </p:cNvPr>
          <p:cNvSpPr txBox="1"/>
          <p:nvPr/>
        </p:nvSpPr>
        <p:spPr>
          <a:xfrm>
            <a:off x="301749" y="515192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Aaron Whittemore</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ea typeface="+mn-lt"/>
                <a:cs typeface="+mn-lt"/>
              </a:rPr>
              <a:t>Coral del Mar Valle Rodriguez</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Jennifer Ruiz</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Viviana Lademan</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1DA23D-F9D0-E9D6-7281-55E7BB4D115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Urban Extent – Greatest Disturbance</a:t>
            </a:r>
            <a:endParaRPr lang="en-US" dirty="0"/>
          </a:p>
        </p:txBody>
      </p:sp>
      <p:grpSp>
        <p:nvGrpSpPr>
          <p:cNvPr id="17" name="Group 16">
            <a:extLst>
              <a:ext uri="{FF2B5EF4-FFF2-40B4-BE49-F238E27FC236}">
                <a16:creationId xmlns:a16="http://schemas.microsoft.com/office/drawing/2014/main" id="{34E83C7E-C33D-42E4-6369-4F326DA749CF}"/>
              </a:ext>
            </a:extLst>
          </p:cNvPr>
          <p:cNvGrpSpPr/>
          <p:nvPr/>
        </p:nvGrpSpPr>
        <p:grpSpPr>
          <a:xfrm>
            <a:off x="4497394" y="1983719"/>
            <a:ext cx="3010396" cy="2969151"/>
            <a:chOff x="266092" y="1232430"/>
            <a:chExt cx="3546059" cy="3353922"/>
          </a:xfrm>
        </p:grpSpPr>
        <p:sp>
          <p:nvSpPr>
            <p:cNvPr id="5" name="Rectangle: Rounded Corners 4">
              <a:extLst>
                <a:ext uri="{FF2B5EF4-FFF2-40B4-BE49-F238E27FC236}">
                  <a16:creationId xmlns:a16="http://schemas.microsoft.com/office/drawing/2014/main" id="{04359376-D652-49F6-F23B-5F8E2A620C0D}"/>
                </a:ext>
              </a:extLst>
            </p:cNvPr>
            <p:cNvSpPr/>
            <p:nvPr/>
          </p:nvSpPr>
          <p:spPr>
            <a:xfrm>
              <a:off x="266092" y="1232430"/>
              <a:ext cx="3546059" cy="3353922"/>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9E3E6CB-47A2-822C-C1F0-675529490B8D}"/>
                </a:ext>
              </a:extLst>
            </p:cNvPr>
            <p:cNvSpPr txBox="1"/>
            <p:nvPr/>
          </p:nvSpPr>
          <p:spPr>
            <a:xfrm>
              <a:off x="363648" y="1533053"/>
              <a:ext cx="3256230" cy="451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Area of Extent</a:t>
              </a:r>
              <a:endParaRPr lang="en-US" dirty="0"/>
            </a:p>
          </p:txBody>
        </p:sp>
        <p:sp>
          <p:nvSpPr>
            <p:cNvPr id="12" name="TextBox 11">
              <a:extLst>
                <a:ext uri="{FF2B5EF4-FFF2-40B4-BE49-F238E27FC236}">
                  <a16:creationId xmlns:a16="http://schemas.microsoft.com/office/drawing/2014/main" id="{1064E4BF-A3B4-1093-BD46-BE5DB585E6BF}"/>
                </a:ext>
              </a:extLst>
            </p:cNvPr>
            <p:cNvSpPr txBox="1"/>
            <p:nvPr/>
          </p:nvSpPr>
          <p:spPr>
            <a:xfrm>
              <a:off x="581282" y="2333209"/>
              <a:ext cx="2900912" cy="1147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Upload area of extent shapefile as GEE asset</a:t>
              </a:r>
              <a:endParaRPr lang="en-US" dirty="0">
                <a:solidFill>
                  <a:srgbClr val="000000"/>
                </a:solidFill>
                <a:latin typeface="Calibri"/>
                <a:cs typeface="Calibri"/>
              </a:endParaRPr>
            </a:p>
          </p:txBody>
        </p:sp>
      </p:grpSp>
      <p:grpSp>
        <p:nvGrpSpPr>
          <p:cNvPr id="16" name="Group 15">
            <a:extLst>
              <a:ext uri="{FF2B5EF4-FFF2-40B4-BE49-F238E27FC236}">
                <a16:creationId xmlns:a16="http://schemas.microsoft.com/office/drawing/2014/main" id="{69BD930D-EE39-74E3-4752-B387B1AF2440}"/>
              </a:ext>
            </a:extLst>
          </p:cNvPr>
          <p:cNvGrpSpPr/>
          <p:nvPr/>
        </p:nvGrpSpPr>
        <p:grpSpPr>
          <a:xfrm>
            <a:off x="350637" y="1983719"/>
            <a:ext cx="3256230" cy="2970173"/>
            <a:chOff x="4018512" y="1231934"/>
            <a:chExt cx="3256230" cy="2970173"/>
          </a:xfrm>
        </p:grpSpPr>
        <p:sp>
          <p:nvSpPr>
            <p:cNvPr id="7" name="Rectangle: Rounded Corners 6">
              <a:extLst>
                <a:ext uri="{FF2B5EF4-FFF2-40B4-BE49-F238E27FC236}">
                  <a16:creationId xmlns:a16="http://schemas.microsoft.com/office/drawing/2014/main" id="{80141AA1-F128-60E5-D68F-76A95AF727DF}"/>
                </a:ext>
              </a:extLst>
            </p:cNvPr>
            <p:cNvSpPr/>
            <p:nvPr/>
          </p:nvSpPr>
          <p:spPr>
            <a:xfrm>
              <a:off x="4113814" y="1231934"/>
              <a:ext cx="3009276" cy="2970173"/>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5BF6390-4A77-3287-F8F2-C0274128A850}"/>
                </a:ext>
              </a:extLst>
            </p:cNvPr>
            <p:cNvSpPr txBox="1"/>
            <p:nvPr/>
          </p:nvSpPr>
          <p:spPr>
            <a:xfrm>
              <a:off x="4018512" y="1493107"/>
              <a:ext cx="32562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LandTrendr</a:t>
              </a:r>
            </a:p>
          </p:txBody>
        </p:sp>
        <p:sp>
          <p:nvSpPr>
            <p:cNvPr id="13" name="TextBox 12">
              <a:extLst>
                <a:ext uri="{FF2B5EF4-FFF2-40B4-BE49-F238E27FC236}">
                  <a16:creationId xmlns:a16="http://schemas.microsoft.com/office/drawing/2014/main" id="{60E0FECE-04FD-9865-B7A1-530E7715450B}"/>
                </a:ext>
              </a:extLst>
            </p:cNvPr>
            <p:cNvSpPr txBox="1"/>
            <p:nvPr/>
          </p:nvSpPr>
          <p:spPr>
            <a:xfrm>
              <a:off x="4256638" y="2055278"/>
              <a:ext cx="275424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Use LandTrendr greatest disturbance mapping code as base</a:t>
              </a:r>
              <a:endParaRPr lang="en-US" sz="2000" dirty="0">
                <a:solidFill>
                  <a:srgbClr val="404040"/>
                </a:solidFill>
                <a:latin typeface="Century Gothic"/>
                <a:cs typeface="Calibri" panose="020F0502020204030204"/>
              </a:endParaRPr>
            </a:p>
          </p:txBody>
        </p:sp>
      </p:grpSp>
      <p:grpSp>
        <p:nvGrpSpPr>
          <p:cNvPr id="15" name="Group 14">
            <a:extLst>
              <a:ext uri="{FF2B5EF4-FFF2-40B4-BE49-F238E27FC236}">
                <a16:creationId xmlns:a16="http://schemas.microsoft.com/office/drawing/2014/main" id="{3752F75D-139E-3531-A70D-52F38587063A}"/>
              </a:ext>
            </a:extLst>
          </p:cNvPr>
          <p:cNvGrpSpPr/>
          <p:nvPr/>
        </p:nvGrpSpPr>
        <p:grpSpPr>
          <a:xfrm>
            <a:off x="8489831" y="1985326"/>
            <a:ext cx="3256230" cy="2967544"/>
            <a:chOff x="8790914" y="1099349"/>
            <a:chExt cx="3256230" cy="2967544"/>
          </a:xfrm>
        </p:grpSpPr>
        <p:sp>
          <p:nvSpPr>
            <p:cNvPr id="8" name="Rectangle: Rounded Corners 7">
              <a:extLst>
                <a:ext uri="{FF2B5EF4-FFF2-40B4-BE49-F238E27FC236}">
                  <a16:creationId xmlns:a16="http://schemas.microsoft.com/office/drawing/2014/main" id="{2C8382A1-5006-C9BD-63C9-EE048E99500E}"/>
                </a:ext>
              </a:extLst>
            </p:cNvPr>
            <p:cNvSpPr/>
            <p:nvPr/>
          </p:nvSpPr>
          <p:spPr>
            <a:xfrm>
              <a:off x="8851053" y="1099349"/>
              <a:ext cx="3006191" cy="296754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C931E3C-DE14-F4AB-E8B8-A9460BE9B3A3}"/>
                </a:ext>
              </a:extLst>
            </p:cNvPr>
            <p:cNvSpPr txBox="1"/>
            <p:nvPr/>
          </p:nvSpPr>
          <p:spPr>
            <a:xfrm>
              <a:off x="8790914" y="1367070"/>
              <a:ext cx="32562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Parameterization</a:t>
              </a:r>
            </a:p>
          </p:txBody>
        </p:sp>
        <p:sp>
          <p:nvSpPr>
            <p:cNvPr id="14" name="TextBox 13">
              <a:extLst>
                <a:ext uri="{FF2B5EF4-FFF2-40B4-BE49-F238E27FC236}">
                  <a16:creationId xmlns:a16="http://schemas.microsoft.com/office/drawing/2014/main" id="{FF040F1E-97AF-50C9-A2CA-8B3B4C83F4E4}"/>
                </a:ext>
              </a:extLst>
            </p:cNvPr>
            <p:cNvSpPr txBox="1"/>
            <p:nvPr/>
          </p:nvSpPr>
          <p:spPr>
            <a:xfrm>
              <a:off x="9197132" y="2072945"/>
              <a:ext cx="24377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Alter code to reflect desired parameters</a:t>
              </a:r>
            </a:p>
          </p:txBody>
        </p:sp>
      </p:grpSp>
      <p:cxnSp>
        <p:nvCxnSpPr>
          <p:cNvPr id="19" name="Straight Arrow Connector 18">
            <a:extLst>
              <a:ext uri="{FF2B5EF4-FFF2-40B4-BE49-F238E27FC236}">
                <a16:creationId xmlns:a16="http://schemas.microsoft.com/office/drawing/2014/main" id="{CAA9D681-6DC0-0A39-E30B-DB03FF9E1B2F}"/>
              </a:ext>
            </a:extLst>
          </p:cNvPr>
          <p:cNvCxnSpPr/>
          <p:nvPr/>
        </p:nvCxnSpPr>
        <p:spPr>
          <a:xfrm>
            <a:off x="4785171" y="2671019"/>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8D76D6-C9BA-158A-FED9-9BFCE4D8C2E1}"/>
              </a:ext>
            </a:extLst>
          </p:cNvPr>
          <p:cNvCxnSpPr>
            <a:cxnSpLocks/>
          </p:cNvCxnSpPr>
          <p:nvPr/>
        </p:nvCxnSpPr>
        <p:spPr>
          <a:xfrm>
            <a:off x="649436" y="2671816"/>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31A3A0-CC13-316C-50B4-3A14E3663B3F}"/>
              </a:ext>
            </a:extLst>
          </p:cNvPr>
          <p:cNvCxnSpPr>
            <a:cxnSpLocks/>
          </p:cNvCxnSpPr>
          <p:nvPr/>
        </p:nvCxnSpPr>
        <p:spPr>
          <a:xfrm>
            <a:off x="8949575" y="2673255"/>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Arrow: Right 17">
            <a:extLst>
              <a:ext uri="{FF2B5EF4-FFF2-40B4-BE49-F238E27FC236}">
                <a16:creationId xmlns:a16="http://schemas.microsoft.com/office/drawing/2014/main" id="{BA65A817-2B00-2A74-A513-B32BD3B1D034}"/>
              </a:ext>
            </a:extLst>
          </p:cNvPr>
          <p:cNvSpPr/>
          <p:nvPr/>
        </p:nvSpPr>
        <p:spPr>
          <a:xfrm>
            <a:off x="3570213" y="3187574"/>
            <a:ext cx="826011" cy="482851"/>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7C8AA580-972A-5CAA-8174-C0B33BA90923}"/>
              </a:ext>
            </a:extLst>
          </p:cNvPr>
          <p:cNvSpPr/>
          <p:nvPr/>
        </p:nvSpPr>
        <p:spPr>
          <a:xfrm>
            <a:off x="7625871" y="3187574"/>
            <a:ext cx="826011" cy="482851"/>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3" descr="Internet with solid fill">
            <a:extLst>
              <a:ext uri="{FF2B5EF4-FFF2-40B4-BE49-F238E27FC236}">
                <a16:creationId xmlns:a16="http://schemas.microsoft.com/office/drawing/2014/main" id="{C293925A-B5DB-15C6-95EE-17611D9544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8203" y="4121964"/>
            <a:ext cx="808777" cy="801232"/>
          </a:xfrm>
          <a:prstGeom prst="rect">
            <a:avLst/>
          </a:prstGeom>
        </p:spPr>
      </p:pic>
      <p:pic>
        <p:nvPicPr>
          <p:cNvPr id="45" name="Graphic 5" descr="Programmer female with solid fill">
            <a:extLst>
              <a:ext uri="{FF2B5EF4-FFF2-40B4-BE49-F238E27FC236}">
                <a16:creationId xmlns:a16="http://schemas.microsoft.com/office/drawing/2014/main" id="{EE83E291-DCD2-D397-A614-34287C5CDD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0455" y="4092291"/>
            <a:ext cx="733331" cy="733331"/>
          </a:xfrm>
          <a:prstGeom prst="rect">
            <a:avLst/>
          </a:prstGeom>
        </p:spPr>
      </p:pic>
      <p:pic>
        <p:nvPicPr>
          <p:cNvPr id="46" name="Graphic 17" descr="Ethernet with solid fill">
            <a:extLst>
              <a:ext uri="{FF2B5EF4-FFF2-40B4-BE49-F238E27FC236}">
                <a16:creationId xmlns:a16="http://schemas.microsoft.com/office/drawing/2014/main" id="{05D8D503-FC51-4C63-A7F8-111D075873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7322" y="4092291"/>
            <a:ext cx="882471" cy="860579"/>
          </a:xfrm>
          <a:prstGeom prst="rect">
            <a:avLst/>
          </a:prstGeom>
        </p:spPr>
      </p:pic>
    </p:spTree>
    <p:extLst>
      <p:ext uri="{BB962C8B-B14F-4D97-AF65-F5344CB8AC3E}">
        <p14:creationId xmlns:p14="http://schemas.microsoft.com/office/powerpoint/2010/main" val="121960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AC23DEF-6D24-7793-1A5A-C09B8C635E40}"/>
              </a:ext>
            </a:extLst>
          </p:cNvPr>
          <p:cNvSpPr/>
          <p:nvPr/>
        </p:nvSpPr>
        <p:spPr>
          <a:xfrm>
            <a:off x="4497394" y="1983719"/>
            <a:ext cx="3010396" cy="2969151"/>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F483459C-6913-742E-249F-BF9390D1B828}"/>
              </a:ext>
            </a:extLst>
          </p:cNvPr>
          <p:cNvSpPr/>
          <p:nvPr/>
        </p:nvSpPr>
        <p:spPr>
          <a:xfrm>
            <a:off x="445939" y="1983719"/>
            <a:ext cx="3009276" cy="2970173"/>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BBE6261D-60DB-8D6F-822E-20547353BDA9}"/>
              </a:ext>
            </a:extLst>
          </p:cNvPr>
          <p:cNvSpPr/>
          <p:nvPr/>
        </p:nvSpPr>
        <p:spPr>
          <a:xfrm>
            <a:off x="8549970" y="1985326"/>
            <a:ext cx="3006191" cy="296754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a:extLst>
              <a:ext uri="{FF2B5EF4-FFF2-40B4-BE49-F238E27FC236}">
                <a16:creationId xmlns:a16="http://schemas.microsoft.com/office/drawing/2014/main" id="{CA310863-1F18-ABC1-8896-BA870A6FD971}"/>
              </a:ext>
            </a:extLst>
          </p:cNvPr>
          <p:cNvCxnSpPr/>
          <p:nvPr/>
        </p:nvCxnSpPr>
        <p:spPr>
          <a:xfrm>
            <a:off x="4785171" y="2671019"/>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5171271-0D87-30CF-539E-F32137F4D015}"/>
              </a:ext>
            </a:extLst>
          </p:cNvPr>
          <p:cNvCxnSpPr>
            <a:cxnSpLocks/>
          </p:cNvCxnSpPr>
          <p:nvPr/>
        </p:nvCxnSpPr>
        <p:spPr>
          <a:xfrm>
            <a:off x="649436" y="2671816"/>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BA326C7-C76C-E8F7-0F7D-ACADD3E1CFCC}"/>
              </a:ext>
            </a:extLst>
          </p:cNvPr>
          <p:cNvCxnSpPr>
            <a:cxnSpLocks/>
          </p:cNvCxnSpPr>
          <p:nvPr/>
        </p:nvCxnSpPr>
        <p:spPr>
          <a:xfrm>
            <a:off x="8949575" y="2673255"/>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8" name="Graphic 3" descr="Internet with solid fill">
            <a:extLst>
              <a:ext uri="{FF2B5EF4-FFF2-40B4-BE49-F238E27FC236}">
                <a16:creationId xmlns:a16="http://schemas.microsoft.com/office/drawing/2014/main" id="{31200602-E628-FDA4-9F3D-77E2972A99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8203" y="4121964"/>
            <a:ext cx="808777" cy="801232"/>
          </a:xfrm>
          <a:prstGeom prst="rect">
            <a:avLst/>
          </a:prstGeom>
        </p:spPr>
      </p:pic>
      <p:pic>
        <p:nvPicPr>
          <p:cNvPr id="39" name="Graphic 5" descr="Download with solid fill">
            <a:extLst>
              <a:ext uri="{FF2B5EF4-FFF2-40B4-BE49-F238E27FC236}">
                <a16:creationId xmlns:a16="http://schemas.microsoft.com/office/drawing/2014/main" id="{E913E388-AECC-E24E-BF06-2ED573F129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0455" y="4092291"/>
            <a:ext cx="733331" cy="733331"/>
          </a:xfrm>
          <a:prstGeom prst="rect">
            <a:avLst/>
          </a:prstGeom>
        </p:spPr>
      </p:pic>
      <p:pic>
        <p:nvPicPr>
          <p:cNvPr id="40" name="Graphic 17" descr="Ethernet with solid fill">
            <a:extLst>
              <a:ext uri="{FF2B5EF4-FFF2-40B4-BE49-F238E27FC236}">
                <a16:creationId xmlns:a16="http://schemas.microsoft.com/office/drawing/2014/main" id="{8A00D240-8A83-50A7-2265-2C8DC16D95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7322" y="4092291"/>
            <a:ext cx="882471" cy="860579"/>
          </a:xfrm>
          <a:prstGeom prst="rect">
            <a:avLst/>
          </a:prstGeom>
        </p:spPr>
      </p:pic>
      <p:sp>
        <p:nvSpPr>
          <p:cNvPr id="41" name="Arrow: Right 40">
            <a:extLst>
              <a:ext uri="{FF2B5EF4-FFF2-40B4-BE49-F238E27FC236}">
                <a16:creationId xmlns:a16="http://schemas.microsoft.com/office/drawing/2014/main" id="{118CB0C9-0FCD-F95A-E412-A202C457DC60}"/>
              </a:ext>
            </a:extLst>
          </p:cNvPr>
          <p:cNvSpPr/>
          <p:nvPr/>
        </p:nvSpPr>
        <p:spPr>
          <a:xfrm>
            <a:off x="3570213" y="3187574"/>
            <a:ext cx="826011" cy="482851"/>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Arrow: Right 41">
            <a:extLst>
              <a:ext uri="{FF2B5EF4-FFF2-40B4-BE49-F238E27FC236}">
                <a16:creationId xmlns:a16="http://schemas.microsoft.com/office/drawing/2014/main" id="{32D8D548-297D-E621-AD83-48F7396EA79B}"/>
              </a:ext>
            </a:extLst>
          </p:cNvPr>
          <p:cNvSpPr/>
          <p:nvPr/>
        </p:nvSpPr>
        <p:spPr>
          <a:xfrm>
            <a:off x="7625871" y="3187574"/>
            <a:ext cx="826011" cy="482851"/>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11DA23D-F9D0-E9D6-7281-55E7BB4D115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Urban Extent – GIF</a:t>
            </a:r>
            <a:endParaRPr lang="en-US" dirty="0"/>
          </a:p>
        </p:txBody>
      </p:sp>
      <p:grpSp>
        <p:nvGrpSpPr>
          <p:cNvPr id="17" name="Group 16">
            <a:extLst>
              <a:ext uri="{FF2B5EF4-FFF2-40B4-BE49-F238E27FC236}">
                <a16:creationId xmlns:a16="http://schemas.microsoft.com/office/drawing/2014/main" id="{34E83C7E-C33D-42E4-6369-4F326DA749CF}"/>
              </a:ext>
            </a:extLst>
          </p:cNvPr>
          <p:cNvGrpSpPr/>
          <p:nvPr/>
        </p:nvGrpSpPr>
        <p:grpSpPr>
          <a:xfrm>
            <a:off x="568403" y="2185466"/>
            <a:ext cx="2764348" cy="1785115"/>
            <a:chOff x="362388" y="1690785"/>
            <a:chExt cx="3256230" cy="2016447"/>
          </a:xfrm>
        </p:grpSpPr>
        <p:sp>
          <p:nvSpPr>
            <p:cNvPr id="9" name="TextBox 8">
              <a:extLst>
                <a:ext uri="{FF2B5EF4-FFF2-40B4-BE49-F238E27FC236}">
                  <a16:creationId xmlns:a16="http://schemas.microsoft.com/office/drawing/2014/main" id="{99E3E6CB-47A2-822C-C1F0-675529490B8D}"/>
                </a:ext>
              </a:extLst>
            </p:cNvPr>
            <p:cNvSpPr txBox="1"/>
            <p:nvPr/>
          </p:nvSpPr>
          <p:spPr>
            <a:xfrm>
              <a:off x="362388" y="1690785"/>
              <a:ext cx="3256230" cy="451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EE-TS-GIF App</a:t>
              </a:r>
              <a:endParaRPr lang="en-US" dirty="0"/>
            </a:p>
          </p:txBody>
        </p:sp>
        <p:sp>
          <p:nvSpPr>
            <p:cNvPr id="12" name="TextBox 11">
              <a:extLst>
                <a:ext uri="{FF2B5EF4-FFF2-40B4-BE49-F238E27FC236}">
                  <a16:creationId xmlns:a16="http://schemas.microsoft.com/office/drawing/2014/main" id="{1064E4BF-A3B4-1093-BD46-BE5DB585E6BF}"/>
                </a:ext>
              </a:extLst>
            </p:cNvPr>
            <p:cNvSpPr txBox="1"/>
            <p:nvPr/>
          </p:nvSpPr>
          <p:spPr>
            <a:xfrm>
              <a:off x="537669" y="2559950"/>
              <a:ext cx="2900912" cy="1147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Create initial GIF using Landsat time series</a:t>
              </a:r>
              <a:endParaRPr lang="en-US" dirty="0">
                <a:solidFill>
                  <a:schemeClr val="tx1">
                    <a:lumMod val="75000"/>
                    <a:lumOff val="25000"/>
                  </a:schemeClr>
                </a:solidFill>
                <a:cs typeface="Calibri"/>
              </a:endParaRPr>
            </a:p>
          </p:txBody>
        </p:sp>
      </p:grpSp>
      <p:grpSp>
        <p:nvGrpSpPr>
          <p:cNvPr id="16" name="Group 15">
            <a:extLst>
              <a:ext uri="{FF2B5EF4-FFF2-40B4-BE49-F238E27FC236}">
                <a16:creationId xmlns:a16="http://schemas.microsoft.com/office/drawing/2014/main" id="{69BD930D-EE39-74E3-4752-B387B1AF2440}"/>
              </a:ext>
            </a:extLst>
          </p:cNvPr>
          <p:cNvGrpSpPr/>
          <p:nvPr/>
        </p:nvGrpSpPr>
        <p:grpSpPr>
          <a:xfrm>
            <a:off x="4440198" y="2186819"/>
            <a:ext cx="3256230" cy="1782159"/>
            <a:chOff x="3957251" y="1674025"/>
            <a:chExt cx="3256230" cy="1782159"/>
          </a:xfrm>
        </p:grpSpPr>
        <p:sp>
          <p:nvSpPr>
            <p:cNvPr id="10" name="TextBox 9">
              <a:extLst>
                <a:ext uri="{FF2B5EF4-FFF2-40B4-BE49-F238E27FC236}">
                  <a16:creationId xmlns:a16="http://schemas.microsoft.com/office/drawing/2014/main" id="{A5BF6390-4A77-3287-F8F2-C0274128A850}"/>
                </a:ext>
              </a:extLst>
            </p:cNvPr>
            <p:cNvSpPr txBox="1"/>
            <p:nvPr/>
          </p:nvSpPr>
          <p:spPr>
            <a:xfrm>
              <a:off x="3957251" y="1674025"/>
              <a:ext cx="32562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Snazzy-EE-TS-GIF App</a:t>
              </a:r>
              <a:endParaRPr lang="en-US" dirty="0"/>
            </a:p>
          </p:txBody>
        </p:sp>
        <p:sp>
          <p:nvSpPr>
            <p:cNvPr id="13" name="TextBox 12">
              <a:extLst>
                <a:ext uri="{FF2B5EF4-FFF2-40B4-BE49-F238E27FC236}">
                  <a16:creationId xmlns:a16="http://schemas.microsoft.com/office/drawing/2014/main" id="{60E0FECE-04FD-9865-B7A1-530E7715450B}"/>
                </a:ext>
              </a:extLst>
            </p:cNvPr>
            <p:cNvSpPr txBox="1"/>
            <p:nvPr/>
          </p:nvSpPr>
          <p:spPr>
            <a:xfrm>
              <a:off x="4242260" y="2440521"/>
              <a:ext cx="26862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Add inset map, scale, and year of each frame</a:t>
              </a:r>
            </a:p>
          </p:txBody>
        </p:sp>
      </p:grpSp>
      <p:grpSp>
        <p:nvGrpSpPr>
          <p:cNvPr id="15" name="Group 14">
            <a:extLst>
              <a:ext uri="{FF2B5EF4-FFF2-40B4-BE49-F238E27FC236}">
                <a16:creationId xmlns:a16="http://schemas.microsoft.com/office/drawing/2014/main" id="{3752F75D-139E-3531-A70D-52F38587063A}"/>
              </a:ext>
            </a:extLst>
          </p:cNvPr>
          <p:cNvGrpSpPr/>
          <p:nvPr/>
        </p:nvGrpSpPr>
        <p:grpSpPr>
          <a:xfrm>
            <a:off x="8424273" y="2232115"/>
            <a:ext cx="3256230" cy="1558891"/>
            <a:chOff x="8510226" y="324345"/>
            <a:chExt cx="3256230" cy="1558891"/>
          </a:xfrm>
        </p:grpSpPr>
        <p:sp>
          <p:nvSpPr>
            <p:cNvPr id="11" name="TextBox 10">
              <a:extLst>
                <a:ext uri="{FF2B5EF4-FFF2-40B4-BE49-F238E27FC236}">
                  <a16:creationId xmlns:a16="http://schemas.microsoft.com/office/drawing/2014/main" id="{7C931E3C-DE14-F4AB-E8B8-A9460BE9B3A3}"/>
                </a:ext>
              </a:extLst>
            </p:cNvPr>
            <p:cNvSpPr txBox="1"/>
            <p:nvPr/>
          </p:nvSpPr>
          <p:spPr>
            <a:xfrm>
              <a:off x="8510226" y="324345"/>
              <a:ext cx="32562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Download</a:t>
              </a:r>
              <a:endParaRPr lang="en-US" dirty="0"/>
            </a:p>
          </p:txBody>
        </p:sp>
        <p:sp>
          <p:nvSpPr>
            <p:cNvPr id="14" name="TextBox 13">
              <a:extLst>
                <a:ext uri="{FF2B5EF4-FFF2-40B4-BE49-F238E27FC236}">
                  <a16:creationId xmlns:a16="http://schemas.microsoft.com/office/drawing/2014/main" id="{FF040F1E-97AF-50C9-A2CA-8B3B4C83F4E4}"/>
                </a:ext>
              </a:extLst>
            </p:cNvPr>
            <p:cNvSpPr txBox="1"/>
            <p:nvPr/>
          </p:nvSpPr>
          <p:spPr>
            <a:xfrm>
              <a:off x="8984192" y="1175350"/>
              <a:ext cx="2437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Download resulting GIF</a:t>
              </a:r>
              <a:endParaRPr lang="en-US" sz="2000" dirty="0"/>
            </a:p>
          </p:txBody>
        </p:sp>
      </p:grpSp>
    </p:spTree>
    <p:extLst>
      <p:ext uri="{BB962C8B-B14F-4D97-AF65-F5344CB8AC3E}">
        <p14:creationId xmlns:p14="http://schemas.microsoft.com/office/powerpoint/2010/main" val="74793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B0A01B67-CCD7-3954-2B4C-43ED810FC920}"/>
              </a:ext>
            </a:extLst>
          </p:cNvPr>
          <p:cNvSpPr/>
          <p:nvPr/>
        </p:nvSpPr>
        <p:spPr>
          <a:xfrm>
            <a:off x="4497394" y="1983719"/>
            <a:ext cx="3010396" cy="2969151"/>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Rounded Corners 43">
            <a:extLst>
              <a:ext uri="{FF2B5EF4-FFF2-40B4-BE49-F238E27FC236}">
                <a16:creationId xmlns:a16="http://schemas.microsoft.com/office/drawing/2014/main" id="{6ACF9C59-7766-C31A-6A49-B782F1BEEEBF}"/>
              </a:ext>
            </a:extLst>
          </p:cNvPr>
          <p:cNvSpPr/>
          <p:nvPr/>
        </p:nvSpPr>
        <p:spPr>
          <a:xfrm>
            <a:off x="445939" y="1983719"/>
            <a:ext cx="3009276" cy="2970173"/>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0F689BFE-91E6-CD02-2CF8-C6CCB7961E4E}"/>
              </a:ext>
            </a:extLst>
          </p:cNvPr>
          <p:cNvSpPr/>
          <p:nvPr/>
        </p:nvSpPr>
        <p:spPr>
          <a:xfrm>
            <a:off x="8549970" y="1985326"/>
            <a:ext cx="3006191" cy="296754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F06214C8-3A38-7168-1619-42613042BC22}"/>
              </a:ext>
            </a:extLst>
          </p:cNvPr>
          <p:cNvCxnSpPr/>
          <p:nvPr/>
        </p:nvCxnSpPr>
        <p:spPr>
          <a:xfrm>
            <a:off x="4785171" y="2671019"/>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B854F5-0B28-CF36-30F4-669F5DA997CB}"/>
              </a:ext>
            </a:extLst>
          </p:cNvPr>
          <p:cNvCxnSpPr>
            <a:cxnSpLocks/>
          </p:cNvCxnSpPr>
          <p:nvPr/>
        </p:nvCxnSpPr>
        <p:spPr>
          <a:xfrm>
            <a:off x="649436" y="2671816"/>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4DDF488-6072-F6CA-626C-476BA88FF0A5}"/>
              </a:ext>
            </a:extLst>
          </p:cNvPr>
          <p:cNvCxnSpPr>
            <a:cxnSpLocks/>
          </p:cNvCxnSpPr>
          <p:nvPr/>
        </p:nvCxnSpPr>
        <p:spPr>
          <a:xfrm>
            <a:off x="8949575" y="2673255"/>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9" name="Graphic 3" descr="Internet with solid fill">
            <a:extLst>
              <a:ext uri="{FF2B5EF4-FFF2-40B4-BE49-F238E27FC236}">
                <a16:creationId xmlns:a16="http://schemas.microsoft.com/office/drawing/2014/main" id="{A8A84306-9AFF-241B-3141-E97F5FAD5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8203" y="4121964"/>
            <a:ext cx="808777" cy="801232"/>
          </a:xfrm>
          <a:prstGeom prst="rect">
            <a:avLst/>
          </a:prstGeom>
        </p:spPr>
      </p:pic>
      <p:pic>
        <p:nvPicPr>
          <p:cNvPr id="50" name="Graphic 5" descr="Programmer female with solid fill">
            <a:extLst>
              <a:ext uri="{FF2B5EF4-FFF2-40B4-BE49-F238E27FC236}">
                <a16:creationId xmlns:a16="http://schemas.microsoft.com/office/drawing/2014/main" id="{20839BF8-4AA0-B388-BF06-FA1A9A934C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0455" y="4092291"/>
            <a:ext cx="733331" cy="733331"/>
          </a:xfrm>
          <a:prstGeom prst="rect">
            <a:avLst/>
          </a:prstGeom>
        </p:spPr>
      </p:pic>
      <p:pic>
        <p:nvPicPr>
          <p:cNvPr id="51" name="Graphic 17" descr="Ethernet with solid fill">
            <a:extLst>
              <a:ext uri="{FF2B5EF4-FFF2-40B4-BE49-F238E27FC236}">
                <a16:creationId xmlns:a16="http://schemas.microsoft.com/office/drawing/2014/main" id="{4AE49EA0-599B-EC5B-1C8A-A510FCEEA0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7322" y="4092291"/>
            <a:ext cx="882471" cy="860579"/>
          </a:xfrm>
          <a:prstGeom prst="rect">
            <a:avLst/>
          </a:prstGeom>
        </p:spPr>
      </p:pic>
      <p:sp>
        <p:nvSpPr>
          <p:cNvPr id="52" name="Arrow: Right 51">
            <a:extLst>
              <a:ext uri="{FF2B5EF4-FFF2-40B4-BE49-F238E27FC236}">
                <a16:creationId xmlns:a16="http://schemas.microsoft.com/office/drawing/2014/main" id="{0C070661-1E14-F259-AE40-A574AFBECFBF}"/>
              </a:ext>
            </a:extLst>
          </p:cNvPr>
          <p:cNvSpPr/>
          <p:nvPr/>
        </p:nvSpPr>
        <p:spPr>
          <a:xfrm>
            <a:off x="3570213" y="3187574"/>
            <a:ext cx="826011" cy="482851"/>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Arrow: Right 52">
            <a:extLst>
              <a:ext uri="{FF2B5EF4-FFF2-40B4-BE49-F238E27FC236}">
                <a16:creationId xmlns:a16="http://schemas.microsoft.com/office/drawing/2014/main" id="{AA144307-05E8-469B-36EA-24A9B457DA5C}"/>
              </a:ext>
            </a:extLst>
          </p:cNvPr>
          <p:cNvSpPr/>
          <p:nvPr/>
        </p:nvSpPr>
        <p:spPr>
          <a:xfrm>
            <a:off x="7625871" y="3187574"/>
            <a:ext cx="826011" cy="482851"/>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11DA23D-F9D0-E9D6-7281-55E7BB4D115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Urban Extent – RGB and Time Series</a:t>
            </a:r>
            <a:endParaRPr lang="en-US" dirty="0"/>
          </a:p>
        </p:txBody>
      </p:sp>
      <p:grpSp>
        <p:nvGrpSpPr>
          <p:cNvPr id="17" name="Group 16">
            <a:extLst>
              <a:ext uri="{FF2B5EF4-FFF2-40B4-BE49-F238E27FC236}">
                <a16:creationId xmlns:a16="http://schemas.microsoft.com/office/drawing/2014/main" id="{34E83C7E-C33D-42E4-6369-4F326DA749CF}"/>
              </a:ext>
            </a:extLst>
          </p:cNvPr>
          <p:cNvGrpSpPr/>
          <p:nvPr/>
        </p:nvGrpSpPr>
        <p:grpSpPr>
          <a:xfrm>
            <a:off x="610387" y="2230804"/>
            <a:ext cx="2764348" cy="1745511"/>
            <a:chOff x="411842" y="1741997"/>
            <a:chExt cx="3256230" cy="1971711"/>
          </a:xfrm>
        </p:grpSpPr>
        <p:sp>
          <p:nvSpPr>
            <p:cNvPr id="9" name="TextBox 8">
              <a:extLst>
                <a:ext uri="{FF2B5EF4-FFF2-40B4-BE49-F238E27FC236}">
                  <a16:creationId xmlns:a16="http://schemas.microsoft.com/office/drawing/2014/main" id="{99E3E6CB-47A2-822C-C1F0-675529490B8D}"/>
                </a:ext>
              </a:extLst>
            </p:cNvPr>
            <p:cNvSpPr txBox="1"/>
            <p:nvPr/>
          </p:nvSpPr>
          <p:spPr>
            <a:xfrm>
              <a:off x="411842" y="1741997"/>
              <a:ext cx="3256230" cy="451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LandTrendr</a:t>
              </a:r>
              <a:endParaRPr lang="en-US" dirty="0"/>
            </a:p>
          </p:txBody>
        </p:sp>
        <p:sp>
          <p:nvSpPr>
            <p:cNvPr id="12" name="TextBox 11">
              <a:extLst>
                <a:ext uri="{FF2B5EF4-FFF2-40B4-BE49-F238E27FC236}">
                  <a16:creationId xmlns:a16="http://schemas.microsoft.com/office/drawing/2014/main" id="{1064E4BF-A3B4-1093-BD46-BE5DB585E6BF}"/>
                </a:ext>
              </a:extLst>
            </p:cNvPr>
            <p:cNvSpPr txBox="1"/>
            <p:nvPr/>
          </p:nvSpPr>
          <p:spPr>
            <a:xfrm>
              <a:off x="541416" y="2566426"/>
              <a:ext cx="2900912" cy="1147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Use LandTrendr app code as base</a:t>
              </a:r>
              <a:endParaRPr lang="en-US" dirty="0"/>
            </a:p>
          </p:txBody>
        </p:sp>
      </p:grpSp>
      <p:grpSp>
        <p:nvGrpSpPr>
          <p:cNvPr id="16" name="Group 15">
            <a:extLst>
              <a:ext uri="{FF2B5EF4-FFF2-40B4-BE49-F238E27FC236}">
                <a16:creationId xmlns:a16="http://schemas.microsoft.com/office/drawing/2014/main" id="{69BD930D-EE39-74E3-4752-B387B1AF2440}"/>
              </a:ext>
            </a:extLst>
          </p:cNvPr>
          <p:cNvGrpSpPr/>
          <p:nvPr/>
        </p:nvGrpSpPr>
        <p:grpSpPr>
          <a:xfrm>
            <a:off x="4467885" y="2230804"/>
            <a:ext cx="3256230" cy="1745511"/>
            <a:chOff x="3956102" y="1686686"/>
            <a:chExt cx="3256230" cy="1745511"/>
          </a:xfrm>
        </p:grpSpPr>
        <p:sp>
          <p:nvSpPr>
            <p:cNvPr id="10" name="TextBox 9">
              <a:extLst>
                <a:ext uri="{FF2B5EF4-FFF2-40B4-BE49-F238E27FC236}">
                  <a16:creationId xmlns:a16="http://schemas.microsoft.com/office/drawing/2014/main" id="{A5BF6390-4A77-3287-F8F2-C0274128A850}"/>
                </a:ext>
              </a:extLst>
            </p:cNvPr>
            <p:cNvSpPr txBox="1"/>
            <p:nvPr/>
          </p:nvSpPr>
          <p:spPr>
            <a:xfrm>
              <a:off x="3956102" y="1686686"/>
              <a:ext cx="32562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Area of Extent</a:t>
              </a:r>
              <a:endParaRPr lang="en-US" dirty="0"/>
            </a:p>
          </p:txBody>
        </p:sp>
        <p:sp>
          <p:nvSpPr>
            <p:cNvPr id="13" name="TextBox 12">
              <a:extLst>
                <a:ext uri="{FF2B5EF4-FFF2-40B4-BE49-F238E27FC236}">
                  <a16:creationId xmlns:a16="http://schemas.microsoft.com/office/drawing/2014/main" id="{60E0FECE-04FD-9865-B7A1-530E7715450B}"/>
                </a:ext>
              </a:extLst>
            </p:cNvPr>
            <p:cNvSpPr txBox="1"/>
            <p:nvPr/>
          </p:nvSpPr>
          <p:spPr>
            <a:xfrm>
              <a:off x="4169941" y="2416534"/>
              <a:ext cx="26862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Upload study area shapefile as GEE asset</a:t>
              </a:r>
              <a:endParaRPr lang="en-US" dirty="0"/>
            </a:p>
          </p:txBody>
        </p:sp>
      </p:grpSp>
      <p:grpSp>
        <p:nvGrpSpPr>
          <p:cNvPr id="15" name="Group 14">
            <a:extLst>
              <a:ext uri="{FF2B5EF4-FFF2-40B4-BE49-F238E27FC236}">
                <a16:creationId xmlns:a16="http://schemas.microsoft.com/office/drawing/2014/main" id="{3752F75D-139E-3531-A70D-52F38587063A}"/>
              </a:ext>
            </a:extLst>
          </p:cNvPr>
          <p:cNvGrpSpPr/>
          <p:nvPr/>
        </p:nvGrpSpPr>
        <p:grpSpPr>
          <a:xfrm>
            <a:off x="8489831" y="2230804"/>
            <a:ext cx="3256230" cy="1745511"/>
            <a:chOff x="8544665" y="1585400"/>
            <a:chExt cx="3256230" cy="1745511"/>
          </a:xfrm>
        </p:grpSpPr>
        <p:sp>
          <p:nvSpPr>
            <p:cNvPr id="11" name="TextBox 10">
              <a:extLst>
                <a:ext uri="{FF2B5EF4-FFF2-40B4-BE49-F238E27FC236}">
                  <a16:creationId xmlns:a16="http://schemas.microsoft.com/office/drawing/2014/main" id="{7C931E3C-DE14-F4AB-E8B8-A9460BE9B3A3}"/>
                </a:ext>
              </a:extLst>
            </p:cNvPr>
            <p:cNvSpPr txBox="1"/>
            <p:nvPr/>
          </p:nvSpPr>
          <p:spPr>
            <a:xfrm>
              <a:off x="8544665" y="1585400"/>
              <a:ext cx="32562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Parameterization</a:t>
              </a:r>
              <a:endParaRPr lang="en-US" sz="2000" dirty="0"/>
            </a:p>
          </p:txBody>
        </p:sp>
        <p:sp>
          <p:nvSpPr>
            <p:cNvPr id="14" name="TextBox 13">
              <a:extLst>
                <a:ext uri="{FF2B5EF4-FFF2-40B4-BE49-F238E27FC236}">
                  <a16:creationId xmlns:a16="http://schemas.microsoft.com/office/drawing/2014/main" id="{FF040F1E-97AF-50C9-A2CA-8B3B4C83F4E4}"/>
                </a:ext>
              </a:extLst>
            </p:cNvPr>
            <p:cNvSpPr txBox="1"/>
            <p:nvPr/>
          </p:nvSpPr>
          <p:spPr>
            <a:xfrm>
              <a:off x="8694535" y="2315248"/>
              <a:ext cx="29412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Adjust app parameters to output desired imagery</a:t>
              </a:r>
            </a:p>
          </p:txBody>
        </p:sp>
      </p:grpSp>
    </p:spTree>
    <p:extLst>
      <p:ext uri="{BB962C8B-B14F-4D97-AF65-F5344CB8AC3E}">
        <p14:creationId xmlns:p14="http://schemas.microsoft.com/office/powerpoint/2010/main" val="253339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60EA0CB-C1C6-7878-4206-5ECA6855359D}"/>
              </a:ext>
            </a:extLst>
          </p:cNvPr>
          <p:cNvSpPr/>
          <p:nvPr/>
        </p:nvSpPr>
        <p:spPr>
          <a:xfrm>
            <a:off x="440872" y="4441370"/>
            <a:ext cx="5089070" cy="106135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3245D7B-A105-219D-2071-930AD1006A0A}"/>
              </a:ext>
            </a:extLst>
          </p:cNvPr>
          <p:cNvSpPr/>
          <p:nvPr/>
        </p:nvSpPr>
        <p:spPr>
          <a:xfrm>
            <a:off x="440871" y="3271156"/>
            <a:ext cx="5089070" cy="106135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90EA8AF1-3410-ACE0-94BE-929D054546F6}"/>
              </a:ext>
            </a:extLst>
          </p:cNvPr>
          <p:cNvSpPr/>
          <p:nvPr/>
        </p:nvSpPr>
        <p:spPr>
          <a:xfrm>
            <a:off x="440872" y="2073728"/>
            <a:ext cx="5089070" cy="106135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067832-6D0B-3876-7780-B44280AB6DAE}"/>
              </a:ext>
            </a:extLst>
          </p:cNvPr>
          <p:cNvSpPr/>
          <p:nvPr/>
        </p:nvSpPr>
        <p:spPr>
          <a:xfrm>
            <a:off x="5787278" y="1618366"/>
            <a:ext cx="6016831" cy="4279761"/>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4FBDAF4-AD10-FE9D-0BA9-2CE0561A4BBC}"/>
              </a:ext>
            </a:extLst>
          </p:cNvPr>
          <p:cNvSpPr txBox="1">
            <a:spLocks/>
          </p:cNvSpPr>
          <p:nvPr/>
        </p:nvSpPr>
        <p:spPr>
          <a:xfrm>
            <a:off x="276028" y="39021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Roofing Materials</a:t>
            </a:r>
            <a:endParaRPr lang="en-US" dirty="0"/>
          </a:p>
        </p:txBody>
      </p:sp>
      <p:sp>
        <p:nvSpPr>
          <p:cNvPr id="5" name="TextBox 4">
            <a:extLst>
              <a:ext uri="{FF2B5EF4-FFF2-40B4-BE49-F238E27FC236}">
                <a16:creationId xmlns:a16="http://schemas.microsoft.com/office/drawing/2014/main" id="{4A503578-84C0-B801-8802-9D05D1C259A4}"/>
              </a:ext>
            </a:extLst>
          </p:cNvPr>
          <p:cNvSpPr txBox="1"/>
          <p:nvPr/>
        </p:nvSpPr>
        <p:spPr>
          <a:xfrm>
            <a:off x="10628644" y="1695309"/>
            <a:ext cx="147071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©2022 Maxar</a:t>
            </a:r>
            <a:endParaRPr lang="en-US" dirty="0">
              <a:latin typeface="Century Gothic"/>
            </a:endParaRPr>
          </a:p>
        </p:txBody>
      </p:sp>
      <p:sp>
        <p:nvSpPr>
          <p:cNvPr id="11" name="Rectangle: Rounded Corners 10">
            <a:extLst>
              <a:ext uri="{FF2B5EF4-FFF2-40B4-BE49-F238E27FC236}">
                <a16:creationId xmlns:a16="http://schemas.microsoft.com/office/drawing/2014/main" id="{D2752F59-FF63-2F44-56FA-32664EF7AC38}"/>
              </a:ext>
            </a:extLst>
          </p:cNvPr>
          <p:cNvSpPr/>
          <p:nvPr/>
        </p:nvSpPr>
        <p:spPr>
          <a:xfrm>
            <a:off x="828671" y="2170243"/>
            <a:ext cx="4636070" cy="847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Obtain Maxar Worldview imagery</a:t>
            </a:r>
            <a:endParaRPr lang="en-US" sz="2400" dirty="0">
              <a:solidFill>
                <a:schemeClr val="tx1">
                  <a:lumMod val="75000"/>
                  <a:lumOff val="25000"/>
                </a:schemeClr>
              </a:solidFill>
              <a:cs typeface="Calibri"/>
            </a:endParaRPr>
          </a:p>
        </p:txBody>
      </p:sp>
      <p:sp>
        <p:nvSpPr>
          <p:cNvPr id="12" name="Rectangle: Rounded Corners 11">
            <a:extLst>
              <a:ext uri="{FF2B5EF4-FFF2-40B4-BE49-F238E27FC236}">
                <a16:creationId xmlns:a16="http://schemas.microsoft.com/office/drawing/2014/main" id="{033B4319-E861-A71E-5631-C7B1CF2CA191}"/>
              </a:ext>
            </a:extLst>
          </p:cNvPr>
          <p:cNvSpPr/>
          <p:nvPr/>
        </p:nvSpPr>
        <p:spPr>
          <a:xfrm>
            <a:off x="671433" y="3474739"/>
            <a:ext cx="4621287" cy="6464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Train Data </a:t>
            </a:r>
            <a:endParaRPr lang="en-US" sz="2400" dirty="0">
              <a:solidFill>
                <a:schemeClr val="tx1">
                  <a:lumMod val="75000"/>
                  <a:lumOff val="25000"/>
                </a:schemeClr>
              </a:solidFill>
            </a:endParaRPr>
          </a:p>
        </p:txBody>
      </p:sp>
      <p:sp>
        <p:nvSpPr>
          <p:cNvPr id="13" name="Rectangle: Rounded Corners 12">
            <a:extLst>
              <a:ext uri="{FF2B5EF4-FFF2-40B4-BE49-F238E27FC236}">
                <a16:creationId xmlns:a16="http://schemas.microsoft.com/office/drawing/2014/main" id="{73CDCFA6-672F-D1F8-C7B3-F90A15766D55}"/>
              </a:ext>
            </a:extLst>
          </p:cNvPr>
          <p:cNvSpPr/>
          <p:nvPr/>
        </p:nvSpPr>
        <p:spPr>
          <a:xfrm>
            <a:off x="975297" y="4644320"/>
            <a:ext cx="4626759" cy="6398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Classify roofing materials</a:t>
            </a:r>
            <a:endParaRPr lang="en-US" sz="2400" dirty="0">
              <a:solidFill>
                <a:schemeClr val="tx1">
                  <a:lumMod val="75000"/>
                  <a:lumOff val="25000"/>
                </a:schemeClr>
              </a:solidFill>
            </a:endParaRPr>
          </a:p>
        </p:txBody>
      </p:sp>
      <p:pic>
        <p:nvPicPr>
          <p:cNvPr id="8" name="Picture 8" descr="A picture containing outdoor&#10;&#10;Description automatically generated">
            <a:extLst>
              <a:ext uri="{FF2B5EF4-FFF2-40B4-BE49-F238E27FC236}">
                <a16:creationId xmlns:a16="http://schemas.microsoft.com/office/drawing/2014/main" id="{E7957B84-B2BE-2A7E-5EF1-BB61EDB4F851}"/>
              </a:ext>
            </a:extLst>
          </p:cNvPr>
          <p:cNvPicPr>
            <a:picLocks noChangeAspect="1"/>
          </p:cNvPicPr>
          <p:nvPr/>
        </p:nvPicPr>
        <p:blipFill>
          <a:blip r:embed="rId3"/>
          <a:stretch>
            <a:fillRect/>
          </a:stretch>
        </p:blipFill>
        <p:spPr>
          <a:xfrm>
            <a:off x="6022623" y="1898361"/>
            <a:ext cx="5544254" cy="3710390"/>
          </a:xfrm>
          <a:prstGeom prst="rect">
            <a:avLst/>
          </a:prstGeom>
        </p:spPr>
      </p:pic>
      <p:sp>
        <p:nvSpPr>
          <p:cNvPr id="4" name="TextBox 3">
            <a:extLst>
              <a:ext uri="{FF2B5EF4-FFF2-40B4-BE49-F238E27FC236}">
                <a16:creationId xmlns:a16="http://schemas.microsoft.com/office/drawing/2014/main" id="{E0370982-AE9E-DD49-898F-44F67D535A35}"/>
              </a:ext>
            </a:extLst>
          </p:cNvPr>
          <p:cNvSpPr txBox="1"/>
          <p:nvPr/>
        </p:nvSpPr>
        <p:spPr>
          <a:xfrm>
            <a:off x="640556" y="2052714"/>
            <a:ext cx="488830"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50000"/>
                  </a:schemeClr>
                </a:solidFill>
                <a:latin typeface="Century Gothic"/>
                <a:cs typeface="Calibri"/>
              </a:rPr>
              <a:t>1</a:t>
            </a:r>
          </a:p>
        </p:txBody>
      </p:sp>
      <p:sp>
        <p:nvSpPr>
          <p:cNvPr id="14" name="TextBox 13">
            <a:extLst>
              <a:ext uri="{FF2B5EF4-FFF2-40B4-BE49-F238E27FC236}">
                <a16:creationId xmlns:a16="http://schemas.microsoft.com/office/drawing/2014/main" id="{3A012F4C-0E44-F17D-7959-EDAFDEBECF34}"/>
              </a:ext>
            </a:extLst>
          </p:cNvPr>
          <p:cNvSpPr txBox="1"/>
          <p:nvPr/>
        </p:nvSpPr>
        <p:spPr>
          <a:xfrm>
            <a:off x="640556" y="3246853"/>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75000"/>
                  </a:schemeClr>
                </a:solidFill>
                <a:latin typeface="Century Gothic"/>
                <a:cs typeface="Calibri"/>
              </a:rPr>
              <a:t>2</a:t>
            </a:r>
          </a:p>
        </p:txBody>
      </p:sp>
      <p:sp>
        <p:nvSpPr>
          <p:cNvPr id="16" name="TextBox 15">
            <a:extLst>
              <a:ext uri="{FF2B5EF4-FFF2-40B4-BE49-F238E27FC236}">
                <a16:creationId xmlns:a16="http://schemas.microsoft.com/office/drawing/2014/main" id="{AA289483-952A-AE64-13E3-4E96EF52FABD}"/>
              </a:ext>
            </a:extLst>
          </p:cNvPr>
          <p:cNvSpPr txBox="1"/>
          <p:nvPr/>
        </p:nvSpPr>
        <p:spPr>
          <a:xfrm>
            <a:off x="638855" y="4417080"/>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solidFill>
                <a:latin typeface="Century Gothic"/>
                <a:cs typeface="Calibri"/>
              </a:rPr>
              <a:t>3</a:t>
            </a:r>
          </a:p>
        </p:txBody>
      </p:sp>
    </p:spTree>
    <p:extLst>
      <p:ext uri="{BB962C8B-B14F-4D97-AF65-F5344CB8AC3E}">
        <p14:creationId xmlns:p14="http://schemas.microsoft.com/office/powerpoint/2010/main" val="407096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EBCCB1-9701-1C01-8743-1F97C666F526}"/>
              </a:ext>
            </a:extLst>
          </p:cNvPr>
          <p:cNvSpPr/>
          <p:nvPr/>
        </p:nvSpPr>
        <p:spPr>
          <a:xfrm>
            <a:off x="7017629" y="1822737"/>
            <a:ext cx="4515871" cy="3318085"/>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building, several&#10;&#10;Description automatically generated">
            <a:extLst>
              <a:ext uri="{FF2B5EF4-FFF2-40B4-BE49-F238E27FC236}">
                <a16:creationId xmlns:a16="http://schemas.microsoft.com/office/drawing/2014/main" id="{FE35CADC-BE9A-3BE4-31AE-07BD0D786822}"/>
              </a:ext>
            </a:extLst>
          </p:cNvPr>
          <p:cNvPicPr>
            <a:picLocks noChangeAspect="1"/>
          </p:cNvPicPr>
          <p:nvPr/>
        </p:nvPicPr>
        <p:blipFill>
          <a:blip r:embed="rId3"/>
          <a:stretch>
            <a:fillRect/>
          </a:stretch>
        </p:blipFill>
        <p:spPr>
          <a:xfrm>
            <a:off x="7242720" y="2122075"/>
            <a:ext cx="4061580" cy="2711751"/>
          </a:xfrm>
          <a:prstGeom prst="rect">
            <a:avLst/>
          </a:prstGeom>
        </p:spPr>
      </p:pic>
      <p:sp>
        <p:nvSpPr>
          <p:cNvPr id="16" name="Rectangle: Rounded Corners 15">
            <a:extLst>
              <a:ext uri="{FF2B5EF4-FFF2-40B4-BE49-F238E27FC236}">
                <a16:creationId xmlns:a16="http://schemas.microsoft.com/office/drawing/2014/main" id="{E3E392E0-C356-492E-7407-7EDA5FD065D0}"/>
              </a:ext>
            </a:extLst>
          </p:cNvPr>
          <p:cNvSpPr/>
          <p:nvPr/>
        </p:nvSpPr>
        <p:spPr>
          <a:xfrm>
            <a:off x="652219" y="1775898"/>
            <a:ext cx="5984690" cy="3406180"/>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Vulnerability Analysis</a:t>
            </a:r>
          </a:p>
        </p:txBody>
      </p:sp>
      <p:sp>
        <p:nvSpPr>
          <p:cNvPr id="3" name="TextBox 2">
            <a:extLst>
              <a:ext uri="{FF2B5EF4-FFF2-40B4-BE49-F238E27FC236}">
                <a16:creationId xmlns:a16="http://schemas.microsoft.com/office/drawing/2014/main" id="{25A78BF0-45BF-9BA3-9EDE-4288B1A9471F}"/>
              </a:ext>
            </a:extLst>
          </p:cNvPr>
          <p:cNvSpPr txBox="1"/>
          <p:nvPr/>
        </p:nvSpPr>
        <p:spPr>
          <a:xfrm>
            <a:off x="829262" y="2137060"/>
            <a:ext cx="562810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Calibri"/>
              </a:rPr>
              <a:t>Vulnerability assessment based on four equally-weighted factors</a:t>
            </a:r>
            <a:endParaRPr lang="en-US" dirty="0">
              <a:solidFill>
                <a:schemeClr val="tx1">
                  <a:lumMod val="75000"/>
                  <a:lumOff val="25000"/>
                </a:schemeClr>
              </a:solidFill>
              <a:cs typeface="Calibri" panose="020F0502020204030204"/>
            </a:endParaRPr>
          </a:p>
          <a:p>
            <a:endParaRPr lang="en-US" sz="2400" dirty="0">
              <a:solidFill>
                <a:schemeClr val="tx1">
                  <a:lumMod val="75000"/>
                  <a:lumOff val="25000"/>
                </a:schemeClr>
              </a:solidFill>
              <a:latin typeface="Century Gothic"/>
              <a:cs typeface="Calibri"/>
            </a:endParaRPr>
          </a:p>
          <a:p>
            <a:r>
              <a:rPr lang="en-US" sz="2400" dirty="0">
                <a:solidFill>
                  <a:schemeClr val="tx1">
                    <a:lumMod val="75000"/>
                    <a:lumOff val="25000"/>
                  </a:schemeClr>
                </a:solidFill>
                <a:latin typeface="Century Gothic"/>
                <a:cs typeface="Calibri"/>
              </a:rPr>
              <a:t>1) Steepness of slope</a:t>
            </a:r>
          </a:p>
          <a:p>
            <a:r>
              <a:rPr lang="en-US" sz="2400" dirty="0">
                <a:solidFill>
                  <a:schemeClr val="tx1">
                    <a:lumMod val="75000"/>
                    <a:lumOff val="25000"/>
                  </a:schemeClr>
                </a:solidFill>
                <a:latin typeface="Century Gothic"/>
                <a:cs typeface="Calibri"/>
              </a:rPr>
              <a:t>2) Presence of electricity</a:t>
            </a:r>
          </a:p>
          <a:p>
            <a:r>
              <a:rPr lang="en-US" sz="2400" dirty="0">
                <a:solidFill>
                  <a:schemeClr val="tx1">
                    <a:lumMod val="75000"/>
                    <a:lumOff val="25000"/>
                  </a:schemeClr>
                </a:solidFill>
                <a:latin typeface="Century Gothic"/>
                <a:cs typeface="Calibri"/>
              </a:rPr>
              <a:t>3) Total population density</a:t>
            </a:r>
          </a:p>
          <a:p>
            <a:r>
              <a:rPr lang="en-US" sz="2400" dirty="0">
                <a:solidFill>
                  <a:schemeClr val="tx1">
                    <a:lumMod val="75000"/>
                    <a:lumOff val="25000"/>
                  </a:schemeClr>
                </a:solidFill>
                <a:latin typeface="Century Gothic"/>
                <a:cs typeface="Calibri"/>
              </a:rPr>
              <a:t>4) Elderly population density</a:t>
            </a:r>
          </a:p>
        </p:txBody>
      </p:sp>
      <p:sp>
        <p:nvSpPr>
          <p:cNvPr id="13" name="TextBox 12">
            <a:extLst>
              <a:ext uri="{FF2B5EF4-FFF2-40B4-BE49-F238E27FC236}">
                <a16:creationId xmlns:a16="http://schemas.microsoft.com/office/drawing/2014/main" id="{1C1C58D1-3EC6-C701-AA6D-77D97AF93A96}"/>
              </a:ext>
            </a:extLst>
          </p:cNvPr>
          <p:cNvSpPr txBox="1"/>
          <p:nvPr/>
        </p:nvSpPr>
        <p:spPr>
          <a:xfrm>
            <a:off x="8208905" y="4814716"/>
            <a:ext cx="315383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cs typeface="Calibri"/>
              </a:rPr>
              <a:t>Credit: Jacken Holland</a:t>
            </a:r>
          </a:p>
        </p:txBody>
      </p:sp>
      <p:cxnSp>
        <p:nvCxnSpPr>
          <p:cNvPr id="18" name="Straight Arrow Connector 17">
            <a:extLst>
              <a:ext uri="{FF2B5EF4-FFF2-40B4-BE49-F238E27FC236}">
                <a16:creationId xmlns:a16="http://schemas.microsoft.com/office/drawing/2014/main" id="{AD1E12B0-CD1A-07A3-B9CB-6B867D820BDF}"/>
              </a:ext>
            </a:extLst>
          </p:cNvPr>
          <p:cNvCxnSpPr/>
          <p:nvPr/>
        </p:nvCxnSpPr>
        <p:spPr>
          <a:xfrm>
            <a:off x="919475" y="3031035"/>
            <a:ext cx="5618418" cy="31134"/>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855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4C75C23-FF96-D659-EC83-8BC2CE66A9A3}"/>
              </a:ext>
            </a:extLst>
          </p:cNvPr>
          <p:cNvSpPr/>
          <p:nvPr/>
        </p:nvSpPr>
        <p:spPr>
          <a:xfrm>
            <a:off x="8292193" y="5026477"/>
            <a:ext cx="3578678" cy="91167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825647A-FD80-34B1-7A8F-5763A1FD4B41}"/>
              </a:ext>
            </a:extLst>
          </p:cNvPr>
          <p:cNvSpPr/>
          <p:nvPr/>
        </p:nvSpPr>
        <p:spPr>
          <a:xfrm>
            <a:off x="4414157" y="5026477"/>
            <a:ext cx="3619500" cy="91167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1BC79841-82B5-A572-C153-1FB8D8C6F030}"/>
              </a:ext>
            </a:extLst>
          </p:cNvPr>
          <p:cNvSpPr/>
          <p:nvPr/>
        </p:nvSpPr>
        <p:spPr>
          <a:xfrm>
            <a:off x="359229" y="5026478"/>
            <a:ext cx="3578678" cy="91167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64FD1404-B581-DA41-1430-DCF8E62AC227}"/>
              </a:ext>
            </a:extLst>
          </p:cNvPr>
          <p:cNvSpPr txBox="1"/>
          <p:nvPr/>
        </p:nvSpPr>
        <p:spPr>
          <a:xfrm>
            <a:off x="1275668" y="1190625"/>
            <a:ext cx="9640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Each of the four variables were analyzed in ArcGIS Pro using the steps below</a:t>
            </a:r>
            <a:endParaRPr lang="en-US" sz="2000" dirty="0">
              <a:solidFill>
                <a:schemeClr val="tx1">
                  <a:lumMod val="75000"/>
                  <a:lumOff val="25000"/>
                </a:schemeClr>
              </a:solidFill>
              <a:latin typeface="Century Gothic"/>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Vulnerability Analysis</a:t>
            </a:r>
          </a:p>
        </p:txBody>
      </p:sp>
      <p:pic>
        <p:nvPicPr>
          <p:cNvPr id="5" name="Picture 5" descr="Map&#10;&#10;Description automatically generated">
            <a:extLst>
              <a:ext uri="{FF2B5EF4-FFF2-40B4-BE49-F238E27FC236}">
                <a16:creationId xmlns:a16="http://schemas.microsoft.com/office/drawing/2014/main" id="{42550D89-7E6C-8785-126D-8DF32AD956B5}"/>
              </a:ext>
            </a:extLst>
          </p:cNvPr>
          <p:cNvPicPr>
            <a:picLocks noChangeAspect="1"/>
          </p:cNvPicPr>
          <p:nvPr/>
        </p:nvPicPr>
        <p:blipFill>
          <a:blip r:embed="rId3"/>
          <a:stretch>
            <a:fillRect/>
          </a:stretch>
        </p:blipFill>
        <p:spPr>
          <a:xfrm>
            <a:off x="513745" y="2081651"/>
            <a:ext cx="2743200" cy="2644048"/>
          </a:xfrm>
          <a:prstGeom prst="rect">
            <a:avLst/>
          </a:prstGeom>
        </p:spPr>
      </p:pic>
      <p:pic>
        <p:nvPicPr>
          <p:cNvPr id="7" name="Picture 7">
            <a:extLst>
              <a:ext uri="{FF2B5EF4-FFF2-40B4-BE49-F238E27FC236}">
                <a16:creationId xmlns:a16="http://schemas.microsoft.com/office/drawing/2014/main" id="{F78FE7E3-219E-A90D-ED5F-F1D18316DAAB}"/>
              </a:ext>
            </a:extLst>
          </p:cNvPr>
          <p:cNvPicPr>
            <a:picLocks noChangeAspect="1"/>
          </p:cNvPicPr>
          <p:nvPr/>
        </p:nvPicPr>
        <p:blipFill>
          <a:blip r:embed="rId4"/>
          <a:stretch>
            <a:fillRect/>
          </a:stretch>
        </p:blipFill>
        <p:spPr>
          <a:xfrm>
            <a:off x="3273803" y="3947243"/>
            <a:ext cx="342900" cy="800100"/>
          </a:xfrm>
          <a:prstGeom prst="rect">
            <a:avLst/>
          </a:prstGeom>
        </p:spPr>
      </p:pic>
      <p:pic>
        <p:nvPicPr>
          <p:cNvPr id="9" name="Picture 7">
            <a:extLst>
              <a:ext uri="{FF2B5EF4-FFF2-40B4-BE49-F238E27FC236}">
                <a16:creationId xmlns:a16="http://schemas.microsoft.com/office/drawing/2014/main" id="{331A5AAD-980B-528D-DB38-D4BC80738193}"/>
              </a:ext>
            </a:extLst>
          </p:cNvPr>
          <p:cNvPicPr>
            <a:picLocks noChangeAspect="1"/>
          </p:cNvPicPr>
          <p:nvPr/>
        </p:nvPicPr>
        <p:blipFill>
          <a:blip r:embed="rId5"/>
          <a:stretch>
            <a:fillRect/>
          </a:stretch>
        </p:blipFill>
        <p:spPr>
          <a:xfrm>
            <a:off x="2941695" y="4182731"/>
            <a:ext cx="303620" cy="287546"/>
          </a:xfrm>
          <a:prstGeom prst="rect">
            <a:avLst/>
          </a:prstGeom>
        </p:spPr>
      </p:pic>
      <p:sp>
        <p:nvSpPr>
          <p:cNvPr id="11" name="TextBox 10">
            <a:extLst>
              <a:ext uri="{FF2B5EF4-FFF2-40B4-BE49-F238E27FC236}">
                <a16:creationId xmlns:a16="http://schemas.microsoft.com/office/drawing/2014/main" id="{2A236603-EAE5-C187-BBF9-21D19EC5B829}"/>
              </a:ext>
            </a:extLst>
          </p:cNvPr>
          <p:cNvSpPr txBox="1"/>
          <p:nvPr/>
        </p:nvSpPr>
        <p:spPr>
          <a:xfrm>
            <a:off x="3532659" y="3953261"/>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550B0BDA-B4A4-7AEA-1829-1453028FBB4B}"/>
              </a:ext>
            </a:extLst>
          </p:cNvPr>
          <p:cNvSpPr txBox="1"/>
          <p:nvPr/>
        </p:nvSpPr>
        <p:spPr>
          <a:xfrm>
            <a:off x="3485032" y="4134689"/>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102.261</a:t>
            </a:r>
          </a:p>
        </p:txBody>
      </p:sp>
      <p:sp>
        <p:nvSpPr>
          <p:cNvPr id="13" name="TextBox 12">
            <a:extLst>
              <a:ext uri="{FF2B5EF4-FFF2-40B4-BE49-F238E27FC236}">
                <a16:creationId xmlns:a16="http://schemas.microsoft.com/office/drawing/2014/main" id="{24F74936-DD96-2750-D1E1-9DEDF20A3E7B}"/>
              </a:ext>
            </a:extLst>
          </p:cNvPr>
          <p:cNvSpPr txBox="1"/>
          <p:nvPr/>
        </p:nvSpPr>
        <p:spPr>
          <a:xfrm>
            <a:off x="3533226" y="4545738"/>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0</a:t>
            </a:r>
          </a:p>
        </p:txBody>
      </p:sp>
      <p:sp>
        <p:nvSpPr>
          <p:cNvPr id="14" name="TextBox 13">
            <a:extLst>
              <a:ext uri="{FF2B5EF4-FFF2-40B4-BE49-F238E27FC236}">
                <a16:creationId xmlns:a16="http://schemas.microsoft.com/office/drawing/2014/main" id="{3FD02825-3316-FB64-98D3-4DB03CC8B441}"/>
              </a:ext>
            </a:extLst>
          </p:cNvPr>
          <p:cNvSpPr txBox="1"/>
          <p:nvPr/>
        </p:nvSpPr>
        <p:spPr>
          <a:xfrm>
            <a:off x="2916179" y="4472411"/>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pic>
        <p:nvPicPr>
          <p:cNvPr id="16" name="Picture 16" descr="Chart&#10;&#10;Description automatically generated">
            <a:extLst>
              <a:ext uri="{FF2B5EF4-FFF2-40B4-BE49-F238E27FC236}">
                <a16:creationId xmlns:a16="http://schemas.microsoft.com/office/drawing/2014/main" id="{A6BBBF83-CC56-5E32-E1DD-6EE86F88FA80}"/>
              </a:ext>
            </a:extLst>
          </p:cNvPr>
          <p:cNvPicPr>
            <a:picLocks noChangeAspect="1"/>
          </p:cNvPicPr>
          <p:nvPr/>
        </p:nvPicPr>
        <p:blipFill rotWithShape="1">
          <a:blip r:embed="rId6"/>
          <a:srcRect l="4730" t="7266" r="30563" b="18918"/>
          <a:stretch/>
        </p:blipFill>
        <p:spPr>
          <a:xfrm>
            <a:off x="4631625" y="2150279"/>
            <a:ext cx="2917720" cy="2573576"/>
          </a:xfrm>
          <a:prstGeom prst="rect">
            <a:avLst/>
          </a:prstGeom>
        </p:spPr>
      </p:pic>
      <p:pic>
        <p:nvPicPr>
          <p:cNvPr id="15" name="Picture 15">
            <a:extLst>
              <a:ext uri="{FF2B5EF4-FFF2-40B4-BE49-F238E27FC236}">
                <a16:creationId xmlns:a16="http://schemas.microsoft.com/office/drawing/2014/main" id="{93A9447A-EFB0-79F5-D30D-1DF21A104B2D}"/>
              </a:ext>
            </a:extLst>
          </p:cNvPr>
          <p:cNvPicPr>
            <a:picLocks noChangeAspect="1"/>
          </p:cNvPicPr>
          <p:nvPr/>
        </p:nvPicPr>
        <p:blipFill>
          <a:blip r:embed="rId7"/>
          <a:stretch>
            <a:fillRect/>
          </a:stretch>
        </p:blipFill>
        <p:spPr>
          <a:xfrm>
            <a:off x="6803724" y="3933412"/>
            <a:ext cx="414715" cy="861783"/>
          </a:xfrm>
          <a:prstGeom prst="rect">
            <a:avLst/>
          </a:prstGeom>
        </p:spPr>
      </p:pic>
      <p:sp>
        <p:nvSpPr>
          <p:cNvPr id="17" name="TextBox 16">
            <a:extLst>
              <a:ext uri="{FF2B5EF4-FFF2-40B4-BE49-F238E27FC236}">
                <a16:creationId xmlns:a16="http://schemas.microsoft.com/office/drawing/2014/main" id="{DE29D0A2-9B21-644B-344A-0C8288BB0821}"/>
              </a:ext>
            </a:extLst>
          </p:cNvPr>
          <p:cNvSpPr txBox="1"/>
          <p:nvPr/>
        </p:nvSpPr>
        <p:spPr>
          <a:xfrm>
            <a:off x="473129" y="2078309"/>
            <a:ext cx="112683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2.5      5 km</a:t>
            </a:r>
          </a:p>
        </p:txBody>
      </p:sp>
      <p:sp>
        <p:nvSpPr>
          <p:cNvPr id="18" name="TextBox 17">
            <a:extLst>
              <a:ext uri="{FF2B5EF4-FFF2-40B4-BE49-F238E27FC236}">
                <a16:creationId xmlns:a16="http://schemas.microsoft.com/office/drawing/2014/main" id="{B4380415-793A-EB51-E021-151C9B7880A2}"/>
              </a:ext>
            </a:extLst>
          </p:cNvPr>
          <p:cNvSpPr txBox="1"/>
          <p:nvPr/>
        </p:nvSpPr>
        <p:spPr>
          <a:xfrm>
            <a:off x="7094138" y="3954394"/>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5FA8407E-4C7E-4840-62DC-B1E455CE80CC}"/>
              </a:ext>
            </a:extLst>
          </p:cNvPr>
          <p:cNvSpPr txBox="1"/>
          <p:nvPr/>
        </p:nvSpPr>
        <p:spPr>
          <a:xfrm>
            <a:off x="7094137" y="4538744"/>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1.898</a:t>
            </a:r>
          </a:p>
        </p:txBody>
      </p:sp>
      <p:sp>
        <p:nvSpPr>
          <p:cNvPr id="20" name="TextBox 19">
            <a:extLst>
              <a:ext uri="{FF2B5EF4-FFF2-40B4-BE49-F238E27FC236}">
                <a16:creationId xmlns:a16="http://schemas.microsoft.com/office/drawing/2014/main" id="{1ADA425F-F5DD-FC7E-E5A1-88BE65A0BD38}"/>
              </a:ext>
            </a:extLst>
          </p:cNvPr>
          <p:cNvSpPr txBox="1"/>
          <p:nvPr/>
        </p:nvSpPr>
        <p:spPr>
          <a:xfrm>
            <a:off x="7094138" y="4135444"/>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88.276</a:t>
            </a:r>
          </a:p>
        </p:txBody>
      </p:sp>
      <p:sp>
        <p:nvSpPr>
          <p:cNvPr id="21" name="TextBox 20">
            <a:extLst>
              <a:ext uri="{FF2B5EF4-FFF2-40B4-BE49-F238E27FC236}">
                <a16:creationId xmlns:a16="http://schemas.microsoft.com/office/drawing/2014/main" id="{E76EB3DE-0091-35E9-DB68-963B09085465}"/>
              </a:ext>
            </a:extLst>
          </p:cNvPr>
          <p:cNvSpPr txBox="1"/>
          <p:nvPr/>
        </p:nvSpPr>
        <p:spPr>
          <a:xfrm>
            <a:off x="4538073" y="2078307"/>
            <a:ext cx="111322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2.5      5 km</a:t>
            </a:r>
          </a:p>
        </p:txBody>
      </p:sp>
      <p:pic>
        <p:nvPicPr>
          <p:cNvPr id="6" name="Picture 7" descr="Chart, histogram&#10;&#10;Description automatically generated">
            <a:extLst>
              <a:ext uri="{FF2B5EF4-FFF2-40B4-BE49-F238E27FC236}">
                <a16:creationId xmlns:a16="http://schemas.microsoft.com/office/drawing/2014/main" id="{81D1ADDE-BAA5-2FCA-F1C2-852B41727CF3}"/>
              </a:ext>
            </a:extLst>
          </p:cNvPr>
          <p:cNvPicPr>
            <a:picLocks noChangeAspect="1"/>
          </p:cNvPicPr>
          <p:nvPr/>
        </p:nvPicPr>
        <p:blipFill rotWithShape="1">
          <a:blip r:embed="rId8"/>
          <a:srcRect l="11197" t="13433" r="22394" b="13664"/>
          <a:stretch/>
        </p:blipFill>
        <p:spPr>
          <a:xfrm>
            <a:off x="8342578" y="2116668"/>
            <a:ext cx="2911829" cy="2497864"/>
          </a:xfrm>
          <a:prstGeom prst="rect">
            <a:avLst/>
          </a:prstGeom>
        </p:spPr>
      </p:pic>
      <p:pic>
        <p:nvPicPr>
          <p:cNvPr id="3" name="Picture 3">
            <a:extLst>
              <a:ext uri="{FF2B5EF4-FFF2-40B4-BE49-F238E27FC236}">
                <a16:creationId xmlns:a16="http://schemas.microsoft.com/office/drawing/2014/main" id="{B8BF92EE-12FE-2133-7DCD-CFD07DDEDDB0}"/>
              </a:ext>
            </a:extLst>
          </p:cNvPr>
          <p:cNvPicPr>
            <a:picLocks noChangeAspect="1"/>
          </p:cNvPicPr>
          <p:nvPr/>
        </p:nvPicPr>
        <p:blipFill>
          <a:blip r:embed="rId9"/>
          <a:stretch>
            <a:fillRect/>
          </a:stretch>
        </p:blipFill>
        <p:spPr>
          <a:xfrm>
            <a:off x="10761134" y="3834607"/>
            <a:ext cx="295275" cy="942975"/>
          </a:xfrm>
          <a:prstGeom prst="rect">
            <a:avLst/>
          </a:prstGeom>
        </p:spPr>
      </p:pic>
      <p:sp>
        <p:nvSpPr>
          <p:cNvPr id="22" name="TextBox 21">
            <a:extLst>
              <a:ext uri="{FF2B5EF4-FFF2-40B4-BE49-F238E27FC236}">
                <a16:creationId xmlns:a16="http://schemas.microsoft.com/office/drawing/2014/main" id="{433817D4-433F-8836-D943-66C357AC08D0}"/>
              </a:ext>
            </a:extLst>
          </p:cNvPr>
          <p:cNvSpPr txBox="1"/>
          <p:nvPr/>
        </p:nvSpPr>
        <p:spPr>
          <a:xfrm>
            <a:off x="10696442" y="3955716"/>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23" name="TextBox 22">
            <a:extLst>
              <a:ext uri="{FF2B5EF4-FFF2-40B4-BE49-F238E27FC236}">
                <a16:creationId xmlns:a16="http://schemas.microsoft.com/office/drawing/2014/main" id="{1C1B1B32-F061-0D3F-A08F-1C093FD22A5E}"/>
              </a:ext>
            </a:extLst>
          </p:cNvPr>
          <p:cNvSpPr txBox="1"/>
          <p:nvPr/>
        </p:nvSpPr>
        <p:spPr>
          <a:xfrm>
            <a:off x="10998066" y="3799612"/>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25" name="TextBox 24">
            <a:extLst>
              <a:ext uri="{FF2B5EF4-FFF2-40B4-BE49-F238E27FC236}">
                <a16:creationId xmlns:a16="http://schemas.microsoft.com/office/drawing/2014/main" id="{4C44936D-79ED-B652-708E-EC2F7C9AA2AD}"/>
              </a:ext>
            </a:extLst>
          </p:cNvPr>
          <p:cNvSpPr txBox="1"/>
          <p:nvPr/>
        </p:nvSpPr>
        <p:spPr>
          <a:xfrm>
            <a:off x="11032459" y="4113142"/>
            <a:ext cx="304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a:t>
            </a:r>
          </a:p>
          <a:p>
            <a:r>
              <a:rPr lang="en-US" sz="900" dirty="0">
                <a:solidFill>
                  <a:schemeClr val="tx1">
                    <a:lumMod val="75000"/>
                    <a:lumOff val="25000"/>
                  </a:schemeClr>
                </a:solidFill>
                <a:latin typeface="Century Gothic"/>
                <a:cs typeface="Calibri"/>
              </a:rPr>
              <a:t>2</a:t>
            </a:r>
          </a:p>
          <a:p>
            <a:r>
              <a:rPr lang="en-US" sz="900" dirty="0">
                <a:solidFill>
                  <a:schemeClr val="tx1">
                    <a:lumMod val="75000"/>
                    <a:lumOff val="25000"/>
                  </a:schemeClr>
                </a:solidFill>
                <a:latin typeface="Century Gothic"/>
                <a:cs typeface="Calibri"/>
              </a:rPr>
              <a:t>3</a:t>
            </a:r>
          </a:p>
          <a:p>
            <a:r>
              <a:rPr lang="en-US" sz="900" dirty="0">
                <a:solidFill>
                  <a:schemeClr val="tx1">
                    <a:lumMod val="75000"/>
                    <a:lumOff val="25000"/>
                  </a:schemeClr>
                </a:solidFill>
                <a:latin typeface="Century Gothic"/>
                <a:cs typeface="Calibri"/>
              </a:rPr>
              <a:t>4</a:t>
            </a:r>
          </a:p>
        </p:txBody>
      </p:sp>
      <p:sp>
        <p:nvSpPr>
          <p:cNvPr id="26" name="TextBox 25">
            <a:extLst>
              <a:ext uri="{FF2B5EF4-FFF2-40B4-BE49-F238E27FC236}">
                <a16:creationId xmlns:a16="http://schemas.microsoft.com/office/drawing/2014/main" id="{12ECAD8B-A661-E505-9071-52D4CC509677}"/>
              </a:ext>
            </a:extLst>
          </p:cNvPr>
          <p:cNvSpPr txBox="1"/>
          <p:nvPr/>
        </p:nvSpPr>
        <p:spPr>
          <a:xfrm>
            <a:off x="8295723" y="2025391"/>
            <a:ext cx="118126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5.1 km</a:t>
            </a:r>
          </a:p>
        </p:txBody>
      </p:sp>
      <p:sp>
        <p:nvSpPr>
          <p:cNvPr id="29" name="TextBox 28">
            <a:extLst>
              <a:ext uri="{FF2B5EF4-FFF2-40B4-BE49-F238E27FC236}">
                <a16:creationId xmlns:a16="http://schemas.microsoft.com/office/drawing/2014/main" id="{D9A9C2A3-ECF0-A19F-01F5-3ED0A0FE6D02}"/>
              </a:ext>
            </a:extLst>
          </p:cNvPr>
          <p:cNvSpPr txBox="1"/>
          <p:nvPr/>
        </p:nvSpPr>
        <p:spPr>
          <a:xfrm>
            <a:off x="477270" y="4978250"/>
            <a:ext cx="488830"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50000"/>
                  </a:schemeClr>
                </a:solidFill>
                <a:latin typeface="Century Gothic"/>
                <a:cs typeface="Calibri"/>
              </a:rPr>
              <a:t>1</a:t>
            </a:r>
          </a:p>
        </p:txBody>
      </p:sp>
      <p:sp>
        <p:nvSpPr>
          <p:cNvPr id="31" name="TextBox 30">
            <a:extLst>
              <a:ext uri="{FF2B5EF4-FFF2-40B4-BE49-F238E27FC236}">
                <a16:creationId xmlns:a16="http://schemas.microsoft.com/office/drawing/2014/main" id="{8A4854ED-DF3B-BDA7-E376-85BC02060802}"/>
              </a:ext>
            </a:extLst>
          </p:cNvPr>
          <p:cNvSpPr txBox="1"/>
          <p:nvPr/>
        </p:nvSpPr>
        <p:spPr>
          <a:xfrm>
            <a:off x="4532199" y="4934139"/>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75000"/>
                  </a:schemeClr>
                </a:solidFill>
                <a:latin typeface="Century Gothic"/>
                <a:cs typeface="Calibri"/>
              </a:rPr>
              <a:t>2</a:t>
            </a:r>
          </a:p>
        </p:txBody>
      </p:sp>
      <p:sp>
        <p:nvSpPr>
          <p:cNvPr id="33" name="TextBox 32">
            <a:extLst>
              <a:ext uri="{FF2B5EF4-FFF2-40B4-BE49-F238E27FC236}">
                <a16:creationId xmlns:a16="http://schemas.microsoft.com/office/drawing/2014/main" id="{D50560F0-6430-38DC-434A-B511FFFE1DEC}"/>
              </a:ext>
            </a:extLst>
          </p:cNvPr>
          <p:cNvSpPr txBox="1"/>
          <p:nvPr/>
        </p:nvSpPr>
        <p:spPr>
          <a:xfrm>
            <a:off x="8299676" y="4934151"/>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solidFill>
                <a:latin typeface="Century Gothic"/>
                <a:cs typeface="Calibri"/>
              </a:rPr>
              <a:t>3</a:t>
            </a:r>
          </a:p>
        </p:txBody>
      </p:sp>
      <p:sp>
        <p:nvSpPr>
          <p:cNvPr id="34" name="TextBox 33">
            <a:extLst>
              <a:ext uri="{FF2B5EF4-FFF2-40B4-BE49-F238E27FC236}">
                <a16:creationId xmlns:a16="http://schemas.microsoft.com/office/drawing/2014/main" id="{EC1B088D-F6C1-BD6F-22B8-32E44173871D}"/>
              </a:ext>
            </a:extLst>
          </p:cNvPr>
          <p:cNvSpPr txBox="1"/>
          <p:nvPr/>
        </p:nvSpPr>
        <p:spPr>
          <a:xfrm>
            <a:off x="964406" y="5282973"/>
            <a:ext cx="3155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Import raw data</a:t>
            </a:r>
            <a:endParaRPr lang="en-US" dirty="0">
              <a:solidFill>
                <a:schemeClr val="tx1">
                  <a:lumMod val="75000"/>
                  <a:lumOff val="25000"/>
                </a:schemeClr>
              </a:solidFill>
            </a:endParaRPr>
          </a:p>
        </p:txBody>
      </p:sp>
      <p:sp>
        <p:nvSpPr>
          <p:cNvPr id="37" name="TextBox 36">
            <a:extLst>
              <a:ext uri="{FF2B5EF4-FFF2-40B4-BE49-F238E27FC236}">
                <a16:creationId xmlns:a16="http://schemas.microsoft.com/office/drawing/2014/main" id="{7350CF0C-E788-8D42-9D7B-89FE0BF580EF}"/>
              </a:ext>
            </a:extLst>
          </p:cNvPr>
          <p:cNvSpPr txBox="1"/>
          <p:nvPr/>
        </p:nvSpPr>
        <p:spPr>
          <a:xfrm>
            <a:off x="5083969" y="5170714"/>
            <a:ext cx="31551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Overlay fishnet, median-reduce data</a:t>
            </a:r>
          </a:p>
        </p:txBody>
      </p:sp>
      <p:sp>
        <p:nvSpPr>
          <p:cNvPr id="38" name="TextBox 37">
            <a:extLst>
              <a:ext uri="{FF2B5EF4-FFF2-40B4-BE49-F238E27FC236}">
                <a16:creationId xmlns:a16="http://schemas.microsoft.com/office/drawing/2014/main" id="{3F6C1CBA-9CF3-EDB8-06BA-8605D7A536C8}"/>
              </a:ext>
            </a:extLst>
          </p:cNvPr>
          <p:cNvSpPr txBox="1"/>
          <p:nvPr/>
        </p:nvSpPr>
        <p:spPr>
          <a:xfrm>
            <a:off x="8905875" y="5134996"/>
            <a:ext cx="31551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Reclassify and assign ranks</a:t>
            </a:r>
          </a:p>
        </p:txBody>
      </p:sp>
      <p:cxnSp>
        <p:nvCxnSpPr>
          <p:cNvPr id="40" name="Straight Arrow Connector 39">
            <a:extLst>
              <a:ext uri="{FF2B5EF4-FFF2-40B4-BE49-F238E27FC236}">
                <a16:creationId xmlns:a16="http://schemas.microsoft.com/office/drawing/2014/main" id="{34AC3816-2A68-207F-F883-E69E5C20683D}"/>
              </a:ext>
            </a:extLst>
          </p:cNvPr>
          <p:cNvCxnSpPr/>
          <p:nvPr/>
        </p:nvCxnSpPr>
        <p:spPr>
          <a:xfrm flipV="1">
            <a:off x="669256" y="1652887"/>
            <a:ext cx="10857166" cy="4584"/>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1" name="Picture 7">
            <a:extLst>
              <a:ext uri="{FF2B5EF4-FFF2-40B4-BE49-F238E27FC236}">
                <a16:creationId xmlns:a16="http://schemas.microsoft.com/office/drawing/2014/main" id="{D47F5D9B-B0F9-535A-4A14-7C2FE9B8B2EA}"/>
              </a:ext>
            </a:extLst>
          </p:cNvPr>
          <p:cNvPicPr>
            <a:picLocks noChangeAspect="1"/>
          </p:cNvPicPr>
          <p:nvPr/>
        </p:nvPicPr>
        <p:blipFill>
          <a:blip r:embed="rId5"/>
          <a:stretch>
            <a:fillRect/>
          </a:stretch>
        </p:blipFill>
        <p:spPr>
          <a:xfrm>
            <a:off x="10371195" y="4266074"/>
            <a:ext cx="303620" cy="287546"/>
          </a:xfrm>
          <a:prstGeom prst="rect">
            <a:avLst/>
          </a:prstGeom>
        </p:spPr>
      </p:pic>
      <p:pic>
        <p:nvPicPr>
          <p:cNvPr id="42" name="Picture 7">
            <a:extLst>
              <a:ext uri="{FF2B5EF4-FFF2-40B4-BE49-F238E27FC236}">
                <a16:creationId xmlns:a16="http://schemas.microsoft.com/office/drawing/2014/main" id="{222CD207-3CC3-8910-2195-7567629033BB}"/>
              </a:ext>
            </a:extLst>
          </p:cNvPr>
          <p:cNvPicPr>
            <a:picLocks noChangeAspect="1"/>
          </p:cNvPicPr>
          <p:nvPr/>
        </p:nvPicPr>
        <p:blipFill>
          <a:blip r:embed="rId5"/>
          <a:stretch>
            <a:fillRect/>
          </a:stretch>
        </p:blipFill>
        <p:spPr>
          <a:xfrm>
            <a:off x="6489758" y="4266074"/>
            <a:ext cx="303620" cy="287546"/>
          </a:xfrm>
          <a:prstGeom prst="rect">
            <a:avLst/>
          </a:prstGeom>
        </p:spPr>
      </p:pic>
      <p:sp>
        <p:nvSpPr>
          <p:cNvPr id="43" name="TextBox 42">
            <a:extLst>
              <a:ext uri="{FF2B5EF4-FFF2-40B4-BE49-F238E27FC236}">
                <a16:creationId xmlns:a16="http://schemas.microsoft.com/office/drawing/2014/main" id="{6C7AACEE-2053-796A-6CB0-03596AB0180B}"/>
              </a:ext>
            </a:extLst>
          </p:cNvPr>
          <p:cNvSpPr txBox="1"/>
          <p:nvPr/>
        </p:nvSpPr>
        <p:spPr>
          <a:xfrm>
            <a:off x="10357586" y="4520036"/>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44" name="TextBox 43">
            <a:extLst>
              <a:ext uri="{FF2B5EF4-FFF2-40B4-BE49-F238E27FC236}">
                <a16:creationId xmlns:a16="http://schemas.microsoft.com/office/drawing/2014/main" id="{4ED56700-F687-DCAF-CDE4-0544F3E334CF}"/>
              </a:ext>
            </a:extLst>
          </p:cNvPr>
          <p:cNvSpPr txBox="1"/>
          <p:nvPr/>
        </p:nvSpPr>
        <p:spPr>
          <a:xfrm>
            <a:off x="6476148" y="4543849"/>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cxnSp>
        <p:nvCxnSpPr>
          <p:cNvPr id="47" name="Straight Arrow Connector 46">
            <a:extLst>
              <a:ext uri="{FF2B5EF4-FFF2-40B4-BE49-F238E27FC236}">
                <a16:creationId xmlns:a16="http://schemas.microsoft.com/office/drawing/2014/main" id="{BEB0AC75-3C9A-4D23-11F5-81A301170019}"/>
              </a:ext>
            </a:extLst>
          </p:cNvPr>
          <p:cNvCxnSpPr/>
          <p:nvPr/>
        </p:nvCxnSpPr>
        <p:spPr>
          <a:xfrm flipH="1">
            <a:off x="4329111" y="1650208"/>
            <a:ext cx="11906" cy="469106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FDA8517-A3BE-ED06-4463-CB219EEE74DD}"/>
              </a:ext>
            </a:extLst>
          </p:cNvPr>
          <p:cNvCxnSpPr>
            <a:cxnSpLocks/>
          </p:cNvCxnSpPr>
          <p:nvPr/>
        </p:nvCxnSpPr>
        <p:spPr>
          <a:xfrm flipH="1">
            <a:off x="8103391" y="1650208"/>
            <a:ext cx="11906" cy="469106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31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8BDD54-ABBA-B329-1F85-C395FE2750D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Vulnerability Analysis</a:t>
            </a:r>
          </a:p>
        </p:txBody>
      </p:sp>
      <p:pic>
        <p:nvPicPr>
          <p:cNvPr id="4" name="Picture 3" descr="Chart, histogram&#10;&#10;Description automatically generated">
            <a:extLst>
              <a:ext uri="{FF2B5EF4-FFF2-40B4-BE49-F238E27FC236}">
                <a16:creationId xmlns:a16="http://schemas.microsoft.com/office/drawing/2014/main" id="{E9943602-4EDB-3DCD-E9CD-C681234446F3}"/>
              </a:ext>
            </a:extLst>
          </p:cNvPr>
          <p:cNvPicPr>
            <a:picLocks noChangeAspect="1"/>
          </p:cNvPicPr>
          <p:nvPr/>
        </p:nvPicPr>
        <p:blipFill rotWithShape="1">
          <a:blip r:embed="rId3"/>
          <a:srcRect l="9770" t="9665" r="22126" b="16357"/>
          <a:stretch/>
        </p:blipFill>
        <p:spPr>
          <a:xfrm>
            <a:off x="109267" y="1276447"/>
            <a:ext cx="2887895" cy="2423781"/>
          </a:xfrm>
          <a:prstGeom prst="rect">
            <a:avLst/>
          </a:prstGeom>
        </p:spPr>
      </p:pic>
      <p:pic>
        <p:nvPicPr>
          <p:cNvPr id="5" name="Picture 7" descr="Chart, histogram&#10;&#10;Description automatically generated">
            <a:extLst>
              <a:ext uri="{FF2B5EF4-FFF2-40B4-BE49-F238E27FC236}">
                <a16:creationId xmlns:a16="http://schemas.microsoft.com/office/drawing/2014/main" id="{9468CCEB-A0E9-02F8-6BF7-B1B9C19731FF}"/>
              </a:ext>
            </a:extLst>
          </p:cNvPr>
          <p:cNvPicPr>
            <a:picLocks noChangeAspect="1"/>
          </p:cNvPicPr>
          <p:nvPr/>
        </p:nvPicPr>
        <p:blipFill rotWithShape="1">
          <a:blip r:embed="rId4"/>
          <a:srcRect l="11197" t="13433" r="22394" b="13664"/>
          <a:stretch/>
        </p:blipFill>
        <p:spPr>
          <a:xfrm>
            <a:off x="3094843" y="1282781"/>
            <a:ext cx="2911829" cy="2497864"/>
          </a:xfrm>
          <a:prstGeom prst="rect">
            <a:avLst/>
          </a:prstGeom>
        </p:spPr>
      </p:pic>
      <p:sp>
        <p:nvSpPr>
          <p:cNvPr id="6" name="TextBox 5">
            <a:extLst>
              <a:ext uri="{FF2B5EF4-FFF2-40B4-BE49-F238E27FC236}">
                <a16:creationId xmlns:a16="http://schemas.microsoft.com/office/drawing/2014/main" id="{E1C2CC9A-2C52-2E31-5E4C-30DB75E48E5D}"/>
              </a:ext>
            </a:extLst>
          </p:cNvPr>
          <p:cNvSpPr txBox="1"/>
          <p:nvPr/>
        </p:nvSpPr>
        <p:spPr>
          <a:xfrm>
            <a:off x="770457" y="4667989"/>
            <a:ext cx="155761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cs typeface="Calibri"/>
              </a:rPr>
              <a:t>Slope</a:t>
            </a:r>
          </a:p>
        </p:txBody>
      </p:sp>
      <p:sp>
        <p:nvSpPr>
          <p:cNvPr id="7" name="TextBox 6">
            <a:extLst>
              <a:ext uri="{FF2B5EF4-FFF2-40B4-BE49-F238E27FC236}">
                <a16:creationId xmlns:a16="http://schemas.microsoft.com/office/drawing/2014/main" id="{A9306818-85A2-5672-0BCE-029F69AA4EE9}"/>
              </a:ext>
            </a:extLst>
          </p:cNvPr>
          <p:cNvSpPr txBox="1"/>
          <p:nvPr/>
        </p:nvSpPr>
        <p:spPr>
          <a:xfrm>
            <a:off x="3444509" y="4667989"/>
            <a:ext cx="159017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Electricity</a:t>
            </a:r>
            <a:endParaRPr lang="en-US" sz="2100" dirty="0">
              <a:solidFill>
                <a:schemeClr val="tx1">
                  <a:lumMod val="75000"/>
                  <a:lumOff val="25000"/>
                </a:schemeClr>
              </a:solidFill>
              <a:latin typeface="Century Gothic"/>
              <a:cs typeface="Calibri" panose="020F0502020204030204"/>
            </a:endParaRPr>
          </a:p>
        </p:txBody>
      </p:sp>
      <p:pic>
        <p:nvPicPr>
          <p:cNvPr id="2" name="Picture 7" descr="Chart&#10;&#10;Description automatically generated">
            <a:extLst>
              <a:ext uri="{FF2B5EF4-FFF2-40B4-BE49-F238E27FC236}">
                <a16:creationId xmlns:a16="http://schemas.microsoft.com/office/drawing/2014/main" id="{35E634B2-80F5-FB5F-F6A7-11DE75C69F0A}"/>
              </a:ext>
            </a:extLst>
          </p:cNvPr>
          <p:cNvPicPr>
            <a:picLocks noChangeAspect="1"/>
          </p:cNvPicPr>
          <p:nvPr/>
        </p:nvPicPr>
        <p:blipFill rotWithShape="1">
          <a:blip r:embed="rId5"/>
          <a:srcRect l="6358" t="10821" r="44220" b="32463"/>
          <a:stretch/>
        </p:blipFill>
        <p:spPr>
          <a:xfrm>
            <a:off x="6176514" y="1233317"/>
            <a:ext cx="2917190" cy="2511450"/>
          </a:xfrm>
          <a:prstGeom prst="rect">
            <a:avLst/>
          </a:prstGeom>
        </p:spPr>
      </p:pic>
      <p:sp>
        <p:nvSpPr>
          <p:cNvPr id="8" name="TextBox 7">
            <a:extLst>
              <a:ext uri="{FF2B5EF4-FFF2-40B4-BE49-F238E27FC236}">
                <a16:creationId xmlns:a16="http://schemas.microsoft.com/office/drawing/2014/main" id="{6D9C0677-7740-AD8F-6F8C-D89E714BC6E5}"/>
              </a:ext>
            </a:extLst>
          </p:cNvPr>
          <p:cNvSpPr txBox="1"/>
          <p:nvPr/>
        </p:nvSpPr>
        <p:spPr>
          <a:xfrm>
            <a:off x="6301607" y="4519542"/>
            <a:ext cx="22045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Total Population Density</a:t>
            </a:r>
            <a:endParaRPr lang="en-US" sz="2000" dirty="0">
              <a:solidFill>
                <a:schemeClr val="tx1">
                  <a:lumMod val="75000"/>
                  <a:lumOff val="25000"/>
                </a:schemeClr>
              </a:solidFill>
            </a:endParaRPr>
          </a:p>
        </p:txBody>
      </p:sp>
      <p:pic>
        <p:nvPicPr>
          <p:cNvPr id="9" name="Picture 9" descr="Chart, histogram&#10;&#10;Description automatically generated">
            <a:extLst>
              <a:ext uri="{FF2B5EF4-FFF2-40B4-BE49-F238E27FC236}">
                <a16:creationId xmlns:a16="http://schemas.microsoft.com/office/drawing/2014/main" id="{C3C4351B-F08B-1B82-B4CF-CB34C6D8553E}"/>
              </a:ext>
            </a:extLst>
          </p:cNvPr>
          <p:cNvPicPr>
            <a:picLocks noChangeAspect="1"/>
          </p:cNvPicPr>
          <p:nvPr/>
        </p:nvPicPr>
        <p:blipFill rotWithShape="1">
          <a:blip r:embed="rId6"/>
          <a:srcRect l="8753" t="10329" r="23077" b="14085"/>
          <a:stretch/>
        </p:blipFill>
        <p:spPr>
          <a:xfrm>
            <a:off x="9208644" y="1233316"/>
            <a:ext cx="2759986" cy="2423649"/>
          </a:xfrm>
          <a:prstGeom prst="rect">
            <a:avLst/>
          </a:prstGeom>
        </p:spPr>
      </p:pic>
      <p:sp>
        <p:nvSpPr>
          <p:cNvPr id="10" name="TextBox 9">
            <a:extLst>
              <a:ext uri="{FF2B5EF4-FFF2-40B4-BE49-F238E27FC236}">
                <a16:creationId xmlns:a16="http://schemas.microsoft.com/office/drawing/2014/main" id="{7E8B552D-FF66-7D34-8CF0-0EACC58AC32F}"/>
              </a:ext>
            </a:extLst>
          </p:cNvPr>
          <p:cNvSpPr txBox="1"/>
          <p:nvPr/>
        </p:nvSpPr>
        <p:spPr>
          <a:xfrm>
            <a:off x="9565087" y="4538592"/>
            <a:ext cx="23915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Elderly Population Density</a:t>
            </a:r>
            <a:endParaRPr lang="en-US" sz="2000" dirty="0">
              <a:solidFill>
                <a:schemeClr val="tx1">
                  <a:lumMod val="75000"/>
                  <a:lumOff val="25000"/>
                </a:schemeClr>
              </a:solidFill>
              <a:cs typeface="Calibri"/>
            </a:endParaRPr>
          </a:p>
        </p:txBody>
      </p:sp>
      <p:pic>
        <p:nvPicPr>
          <p:cNvPr id="12" name="Picture 3">
            <a:extLst>
              <a:ext uri="{FF2B5EF4-FFF2-40B4-BE49-F238E27FC236}">
                <a16:creationId xmlns:a16="http://schemas.microsoft.com/office/drawing/2014/main" id="{830B46B4-06E7-7B88-D036-AD48AD9B34BA}"/>
              </a:ext>
            </a:extLst>
          </p:cNvPr>
          <p:cNvPicPr>
            <a:picLocks noChangeAspect="1"/>
          </p:cNvPicPr>
          <p:nvPr/>
        </p:nvPicPr>
        <p:blipFill>
          <a:blip r:embed="rId7"/>
          <a:stretch>
            <a:fillRect/>
          </a:stretch>
        </p:blipFill>
        <p:spPr>
          <a:xfrm>
            <a:off x="10689248" y="3317022"/>
            <a:ext cx="295275" cy="942975"/>
          </a:xfrm>
          <a:prstGeom prst="rect">
            <a:avLst/>
          </a:prstGeom>
        </p:spPr>
      </p:pic>
      <p:pic>
        <p:nvPicPr>
          <p:cNvPr id="13" name="Picture 3">
            <a:extLst>
              <a:ext uri="{FF2B5EF4-FFF2-40B4-BE49-F238E27FC236}">
                <a16:creationId xmlns:a16="http://schemas.microsoft.com/office/drawing/2014/main" id="{17D035A8-984F-5CE8-09D2-269B79C42C92}"/>
              </a:ext>
            </a:extLst>
          </p:cNvPr>
          <p:cNvPicPr>
            <a:picLocks noChangeAspect="1"/>
          </p:cNvPicPr>
          <p:nvPr/>
        </p:nvPicPr>
        <p:blipFill>
          <a:blip r:embed="rId7"/>
          <a:stretch>
            <a:fillRect/>
          </a:stretch>
        </p:blipFill>
        <p:spPr>
          <a:xfrm>
            <a:off x="7799398" y="3317021"/>
            <a:ext cx="295275" cy="942975"/>
          </a:xfrm>
          <a:prstGeom prst="rect">
            <a:avLst/>
          </a:prstGeom>
        </p:spPr>
      </p:pic>
      <p:pic>
        <p:nvPicPr>
          <p:cNvPr id="14" name="Picture 3">
            <a:extLst>
              <a:ext uri="{FF2B5EF4-FFF2-40B4-BE49-F238E27FC236}">
                <a16:creationId xmlns:a16="http://schemas.microsoft.com/office/drawing/2014/main" id="{AC42DBC1-846D-4E32-E5FA-E6F9CB41CE74}"/>
              </a:ext>
            </a:extLst>
          </p:cNvPr>
          <p:cNvPicPr>
            <a:picLocks noChangeAspect="1"/>
          </p:cNvPicPr>
          <p:nvPr/>
        </p:nvPicPr>
        <p:blipFill>
          <a:blip r:embed="rId7"/>
          <a:stretch>
            <a:fillRect/>
          </a:stretch>
        </p:blipFill>
        <p:spPr>
          <a:xfrm>
            <a:off x="4737021" y="3317022"/>
            <a:ext cx="295275" cy="942975"/>
          </a:xfrm>
          <a:prstGeom prst="rect">
            <a:avLst/>
          </a:prstGeom>
        </p:spPr>
      </p:pic>
      <p:pic>
        <p:nvPicPr>
          <p:cNvPr id="15" name="Picture 3">
            <a:extLst>
              <a:ext uri="{FF2B5EF4-FFF2-40B4-BE49-F238E27FC236}">
                <a16:creationId xmlns:a16="http://schemas.microsoft.com/office/drawing/2014/main" id="{040FAA19-5BD4-3FAA-034C-ABB27ACBF63E}"/>
              </a:ext>
            </a:extLst>
          </p:cNvPr>
          <p:cNvPicPr>
            <a:picLocks noChangeAspect="1"/>
          </p:cNvPicPr>
          <p:nvPr/>
        </p:nvPicPr>
        <p:blipFill>
          <a:blip r:embed="rId7"/>
          <a:stretch>
            <a:fillRect/>
          </a:stretch>
        </p:blipFill>
        <p:spPr>
          <a:xfrm>
            <a:off x="1660266" y="3317021"/>
            <a:ext cx="295275" cy="942975"/>
          </a:xfrm>
          <a:prstGeom prst="rect">
            <a:avLst/>
          </a:prstGeom>
        </p:spPr>
      </p:pic>
      <p:pic>
        <p:nvPicPr>
          <p:cNvPr id="16" name="Graphic 16" descr="Add with solid fill">
            <a:extLst>
              <a:ext uri="{FF2B5EF4-FFF2-40B4-BE49-F238E27FC236}">
                <a16:creationId xmlns:a16="http://schemas.microsoft.com/office/drawing/2014/main" id="{016C11F0-98A5-96BF-8BDD-78AE422890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7630" y="4481423"/>
            <a:ext cx="828136" cy="828136"/>
          </a:xfrm>
          <a:prstGeom prst="rect">
            <a:avLst/>
          </a:prstGeom>
        </p:spPr>
      </p:pic>
      <p:pic>
        <p:nvPicPr>
          <p:cNvPr id="20" name="Graphic 16" descr="Add with solid fill">
            <a:extLst>
              <a:ext uri="{FF2B5EF4-FFF2-40B4-BE49-F238E27FC236}">
                <a16:creationId xmlns:a16="http://schemas.microsoft.com/office/drawing/2014/main" id="{6D95F2D3-CB18-DC28-13F8-133C649B1C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24797" y="4462373"/>
            <a:ext cx="828136" cy="828136"/>
          </a:xfrm>
          <a:prstGeom prst="rect">
            <a:avLst/>
          </a:prstGeom>
        </p:spPr>
      </p:pic>
      <p:pic>
        <p:nvPicPr>
          <p:cNvPr id="21" name="Graphic 16" descr="Add with solid fill">
            <a:extLst>
              <a:ext uri="{FF2B5EF4-FFF2-40B4-BE49-F238E27FC236}">
                <a16:creationId xmlns:a16="http://schemas.microsoft.com/office/drawing/2014/main" id="{FAA24E54-BDED-5CD7-AEAE-7DA60C0FE3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52150" y="4481421"/>
            <a:ext cx="828136" cy="828136"/>
          </a:xfrm>
          <a:prstGeom prst="rect">
            <a:avLst/>
          </a:prstGeom>
        </p:spPr>
      </p:pic>
      <p:pic>
        <p:nvPicPr>
          <p:cNvPr id="23" name="Picture 7">
            <a:extLst>
              <a:ext uri="{FF2B5EF4-FFF2-40B4-BE49-F238E27FC236}">
                <a16:creationId xmlns:a16="http://schemas.microsoft.com/office/drawing/2014/main" id="{8AAAC409-88DF-0D44-9309-5B6B10FD3701}"/>
              </a:ext>
            </a:extLst>
          </p:cNvPr>
          <p:cNvPicPr>
            <a:picLocks noChangeAspect="1"/>
          </p:cNvPicPr>
          <p:nvPr/>
        </p:nvPicPr>
        <p:blipFill>
          <a:blip r:embed="rId10"/>
          <a:stretch>
            <a:fillRect/>
          </a:stretch>
        </p:blipFill>
        <p:spPr>
          <a:xfrm>
            <a:off x="325016" y="3650769"/>
            <a:ext cx="303620" cy="287546"/>
          </a:xfrm>
          <a:prstGeom prst="rect">
            <a:avLst/>
          </a:prstGeom>
        </p:spPr>
      </p:pic>
      <p:pic>
        <p:nvPicPr>
          <p:cNvPr id="25" name="Picture 7">
            <a:extLst>
              <a:ext uri="{FF2B5EF4-FFF2-40B4-BE49-F238E27FC236}">
                <a16:creationId xmlns:a16="http://schemas.microsoft.com/office/drawing/2014/main" id="{5BDEB919-6107-B714-FF35-FC4A6EE0036B}"/>
              </a:ext>
            </a:extLst>
          </p:cNvPr>
          <p:cNvPicPr>
            <a:picLocks noChangeAspect="1"/>
          </p:cNvPicPr>
          <p:nvPr/>
        </p:nvPicPr>
        <p:blipFill>
          <a:blip r:embed="rId10"/>
          <a:stretch>
            <a:fillRect/>
          </a:stretch>
        </p:blipFill>
        <p:spPr>
          <a:xfrm>
            <a:off x="3194736" y="3645018"/>
            <a:ext cx="303620" cy="287546"/>
          </a:xfrm>
          <a:prstGeom prst="rect">
            <a:avLst/>
          </a:prstGeom>
        </p:spPr>
      </p:pic>
      <p:pic>
        <p:nvPicPr>
          <p:cNvPr id="27" name="Picture 7">
            <a:extLst>
              <a:ext uri="{FF2B5EF4-FFF2-40B4-BE49-F238E27FC236}">
                <a16:creationId xmlns:a16="http://schemas.microsoft.com/office/drawing/2014/main" id="{D50F4F44-F717-364A-E75B-225731010046}"/>
              </a:ext>
            </a:extLst>
          </p:cNvPr>
          <p:cNvPicPr>
            <a:picLocks noChangeAspect="1"/>
          </p:cNvPicPr>
          <p:nvPr/>
        </p:nvPicPr>
        <p:blipFill>
          <a:blip r:embed="rId10"/>
          <a:stretch>
            <a:fillRect/>
          </a:stretch>
        </p:blipFill>
        <p:spPr>
          <a:xfrm>
            <a:off x="6323250" y="3639267"/>
            <a:ext cx="303620" cy="287546"/>
          </a:xfrm>
          <a:prstGeom prst="rect">
            <a:avLst/>
          </a:prstGeom>
        </p:spPr>
      </p:pic>
      <p:pic>
        <p:nvPicPr>
          <p:cNvPr id="29" name="Picture 7">
            <a:extLst>
              <a:ext uri="{FF2B5EF4-FFF2-40B4-BE49-F238E27FC236}">
                <a16:creationId xmlns:a16="http://schemas.microsoft.com/office/drawing/2014/main" id="{6FAAFFFB-54D3-DEE4-0877-759588D5A9C0}"/>
              </a:ext>
            </a:extLst>
          </p:cNvPr>
          <p:cNvPicPr>
            <a:picLocks noChangeAspect="1"/>
          </p:cNvPicPr>
          <p:nvPr/>
        </p:nvPicPr>
        <p:blipFill>
          <a:blip r:embed="rId10"/>
          <a:stretch>
            <a:fillRect/>
          </a:stretch>
        </p:blipFill>
        <p:spPr>
          <a:xfrm>
            <a:off x="9394253" y="3647893"/>
            <a:ext cx="303620" cy="287546"/>
          </a:xfrm>
          <a:prstGeom prst="rect">
            <a:avLst/>
          </a:prstGeom>
        </p:spPr>
      </p:pic>
      <p:cxnSp>
        <p:nvCxnSpPr>
          <p:cNvPr id="31" name="Straight Arrow Connector 30">
            <a:extLst>
              <a:ext uri="{FF2B5EF4-FFF2-40B4-BE49-F238E27FC236}">
                <a16:creationId xmlns:a16="http://schemas.microsoft.com/office/drawing/2014/main" id="{216BDE14-FC96-5A1C-0497-41E50E7839F4}"/>
              </a:ext>
            </a:extLst>
          </p:cNvPr>
          <p:cNvCxnSpPr/>
          <p:nvPr/>
        </p:nvCxnSpPr>
        <p:spPr>
          <a:xfrm flipV="1">
            <a:off x="582992" y="5577906"/>
            <a:ext cx="10857166" cy="4584"/>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BB71EF4-0772-39B9-E9D4-7C43E7FD0BFC}"/>
              </a:ext>
            </a:extLst>
          </p:cNvPr>
          <p:cNvSpPr txBox="1"/>
          <p:nvPr/>
        </p:nvSpPr>
        <p:spPr>
          <a:xfrm>
            <a:off x="585555" y="5748248"/>
            <a:ext cx="108627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Ranks for each variable were added together to yield a cumulative vulnerability value, where a higher value signifies greater vulnerability</a:t>
            </a:r>
          </a:p>
        </p:txBody>
      </p:sp>
      <p:sp>
        <p:nvSpPr>
          <p:cNvPr id="35" name="TextBox 34">
            <a:extLst>
              <a:ext uri="{FF2B5EF4-FFF2-40B4-BE49-F238E27FC236}">
                <a16:creationId xmlns:a16="http://schemas.microsoft.com/office/drawing/2014/main" id="{2849F227-8B37-21E3-1132-30DC9490BDD8}"/>
              </a:ext>
            </a:extLst>
          </p:cNvPr>
          <p:cNvSpPr txBox="1"/>
          <p:nvPr/>
        </p:nvSpPr>
        <p:spPr>
          <a:xfrm>
            <a:off x="9400368" y="3926071"/>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37" name="TextBox 36">
            <a:extLst>
              <a:ext uri="{FF2B5EF4-FFF2-40B4-BE49-F238E27FC236}">
                <a16:creationId xmlns:a16="http://schemas.microsoft.com/office/drawing/2014/main" id="{4A304D72-7EFE-4C1B-B51A-FCE05DF5B8C4}"/>
              </a:ext>
            </a:extLst>
          </p:cNvPr>
          <p:cNvSpPr txBox="1"/>
          <p:nvPr/>
        </p:nvSpPr>
        <p:spPr>
          <a:xfrm>
            <a:off x="6303485" y="3920320"/>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39" name="TextBox 38">
            <a:extLst>
              <a:ext uri="{FF2B5EF4-FFF2-40B4-BE49-F238E27FC236}">
                <a16:creationId xmlns:a16="http://schemas.microsoft.com/office/drawing/2014/main" id="{AD688A1F-4521-F583-0C80-7B7C51170128}"/>
              </a:ext>
            </a:extLst>
          </p:cNvPr>
          <p:cNvSpPr txBox="1"/>
          <p:nvPr/>
        </p:nvSpPr>
        <p:spPr>
          <a:xfrm>
            <a:off x="3163470" y="3928947"/>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41" name="TextBox 40">
            <a:extLst>
              <a:ext uri="{FF2B5EF4-FFF2-40B4-BE49-F238E27FC236}">
                <a16:creationId xmlns:a16="http://schemas.microsoft.com/office/drawing/2014/main" id="{2450A514-F559-8313-FACE-7FD116595C92}"/>
              </a:ext>
            </a:extLst>
          </p:cNvPr>
          <p:cNvSpPr txBox="1"/>
          <p:nvPr/>
        </p:nvSpPr>
        <p:spPr>
          <a:xfrm>
            <a:off x="311002" y="3937573"/>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43" name="TextBox 42">
            <a:extLst>
              <a:ext uri="{FF2B5EF4-FFF2-40B4-BE49-F238E27FC236}">
                <a16:creationId xmlns:a16="http://schemas.microsoft.com/office/drawing/2014/main" id="{644AA3AC-1C3F-B62E-FCB8-8F779CD8109B}"/>
              </a:ext>
            </a:extLst>
          </p:cNvPr>
          <p:cNvSpPr txBox="1"/>
          <p:nvPr/>
        </p:nvSpPr>
        <p:spPr>
          <a:xfrm>
            <a:off x="1922395" y="3263148"/>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44" name="TextBox 43">
            <a:extLst>
              <a:ext uri="{FF2B5EF4-FFF2-40B4-BE49-F238E27FC236}">
                <a16:creationId xmlns:a16="http://schemas.microsoft.com/office/drawing/2014/main" id="{09B81068-87EB-5EEF-8A9E-A2406B411D69}"/>
              </a:ext>
            </a:extLst>
          </p:cNvPr>
          <p:cNvSpPr txBox="1"/>
          <p:nvPr/>
        </p:nvSpPr>
        <p:spPr>
          <a:xfrm>
            <a:off x="10994508" y="3291902"/>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45" name="TextBox 44">
            <a:extLst>
              <a:ext uri="{FF2B5EF4-FFF2-40B4-BE49-F238E27FC236}">
                <a16:creationId xmlns:a16="http://schemas.microsoft.com/office/drawing/2014/main" id="{3D928A08-0629-A358-DD3A-D82086325470}"/>
              </a:ext>
            </a:extLst>
          </p:cNvPr>
          <p:cNvSpPr txBox="1"/>
          <p:nvPr/>
        </p:nvSpPr>
        <p:spPr>
          <a:xfrm>
            <a:off x="8104659" y="3263148"/>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46" name="TextBox 45">
            <a:extLst>
              <a:ext uri="{FF2B5EF4-FFF2-40B4-BE49-F238E27FC236}">
                <a16:creationId xmlns:a16="http://schemas.microsoft.com/office/drawing/2014/main" id="{62150449-237E-9CC3-B538-3FF5E9165F71}"/>
              </a:ext>
            </a:extLst>
          </p:cNvPr>
          <p:cNvSpPr txBox="1"/>
          <p:nvPr/>
        </p:nvSpPr>
        <p:spPr>
          <a:xfrm>
            <a:off x="5042281" y="3291902"/>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48" name="TextBox 47">
            <a:extLst>
              <a:ext uri="{FF2B5EF4-FFF2-40B4-BE49-F238E27FC236}">
                <a16:creationId xmlns:a16="http://schemas.microsoft.com/office/drawing/2014/main" id="{4A74A101-146F-5AD7-F22B-7565ABF23C39}"/>
              </a:ext>
            </a:extLst>
          </p:cNvPr>
          <p:cNvSpPr txBox="1"/>
          <p:nvPr/>
        </p:nvSpPr>
        <p:spPr>
          <a:xfrm>
            <a:off x="1650765" y="3439522"/>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50" name="TextBox 49">
            <a:extLst>
              <a:ext uri="{FF2B5EF4-FFF2-40B4-BE49-F238E27FC236}">
                <a16:creationId xmlns:a16="http://schemas.microsoft.com/office/drawing/2014/main" id="{966028DE-5D1F-D33A-321C-CA722D39734D}"/>
              </a:ext>
            </a:extLst>
          </p:cNvPr>
          <p:cNvSpPr txBox="1"/>
          <p:nvPr/>
        </p:nvSpPr>
        <p:spPr>
          <a:xfrm>
            <a:off x="4740552" y="3444439"/>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52" name="TextBox 51">
            <a:extLst>
              <a:ext uri="{FF2B5EF4-FFF2-40B4-BE49-F238E27FC236}">
                <a16:creationId xmlns:a16="http://schemas.microsoft.com/office/drawing/2014/main" id="{6B1608AF-E0DD-19A7-107F-C5BC18A4D8CF}"/>
              </a:ext>
            </a:extLst>
          </p:cNvPr>
          <p:cNvSpPr txBox="1"/>
          <p:nvPr/>
        </p:nvSpPr>
        <p:spPr>
          <a:xfrm>
            <a:off x="7793468" y="3449355"/>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54" name="TextBox 53">
            <a:extLst>
              <a:ext uri="{FF2B5EF4-FFF2-40B4-BE49-F238E27FC236}">
                <a16:creationId xmlns:a16="http://schemas.microsoft.com/office/drawing/2014/main" id="{6B57E9F9-3A8C-132B-900F-39B4262A59C0}"/>
              </a:ext>
            </a:extLst>
          </p:cNvPr>
          <p:cNvSpPr txBox="1"/>
          <p:nvPr/>
        </p:nvSpPr>
        <p:spPr>
          <a:xfrm>
            <a:off x="10686610" y="3429690"/>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56" name="TextBox 55">
            <a:extLst>
              <a:ext uri="{FF2B5EF4-FFF2-40B4-BE49-F238E27FC236}">
                <a16:creationId xmlns:a16="http://schemas.microsoft.com/office/drawing/2014/main" id="{940C692E-101F-ED36-7B9E-737E92289800}"/>
              </a:ext>
            </a:extLst>
          </p:cNvPr>
          <p:cNvSpPr txBox="1"/>
          <p:nvPr/>
        </p:nvSpPr>
        <p:spPr>
          <a:xfrm>
            <a:off x="10984834" y="3636892"/>
            <a:ext cx="304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a:t>
            </a:r>
          </a:p>
          <a:p>
            <a:r>
              <a:rPr lang="en-US" sz="900" dirty="0">
                <a:solidFill>
                  <a:schemeClr val="tx1">
                    <a:lumMod val="75000"/>
                    <a:lumOff val="25000"/>
                  </a:schemeClr>
                </a:solidFill>
                <a:latin typeface="Century Gothic"/>
                <a:cs typeface="Calibri"/>
              </a:rPr>
              <a:t>2</a:t>
            </a:r>
          </a:p>
          <a:p>
            <a:r>
              <a:rPr lang="en-US" sz="900" dirty="0">
                <a:solidFill>
                  <a:schemeClr val="tx1">
                    <a:lumMod val="75000"/>
                    <a:lumOff val="25000"/>
                  </a:schemeClr>
                </a:solidFill>
                <a:latin typeface="Century Gothic"/>
                <a:cs typeface="Calibri"/>
              </a:rPr>
              <a:t>3</a:t>
            </a:r>
          </a:p>
          <a:p>
            <a:r>
              <a:rPr lang="en-US" sz="900" dirty="0">
                <a:solidFill>
                  <a:schemeClr val="tx1">
                    <a:lumMod val="75000"/>
                    <a:lumOff val="25000"/>
                  </a:schemeClr>
                </a:solidFill>
                <a:latin typeface="Century Gothic"/>
                <a:cs typeface="Calibri"/>
              </a:rPr>
              <a:t>4</a:t>
            </a:r>
          </a:p>
        </p:txBody>
      </p:sp>
      <p:sp>
        <p:nvSpPr>
          <p:cNvPr id="58" name="TextBox 57">
            <a:extLst>
              <a:ext uri="{FF2B5EF4-FFF2-40B4-BE49-F238E27FC236}">
                <a16:creationId xmlns:a16="http://schemas.microsoft.com/office/drawing/2014/main" id="{214D08A4-BEC6-7680-69C6-2A9BD8A914FE}"/>
              </a:ext>
            </a:extLst>
          </p:cNvPr>
          <p:cNvSpPr txBox="1"/>
          <p:nvPr/>
        </p:nvSpPr>
        <p:spPr>
          <a:xfrm>
            <a:off x="1955134" y="3665467"/>
            <a:ext cx="304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a:t>
            </a:r>
          </a:p>
          <a:p>
            <a:r>
              <a:rPr lang="en-US" sz="900" dirty="0">
                <a:solidFill>
                  <a:schemeClr val="tx1">
                    <a:lumMod val="75000"/>
                    <a:lumOff val="25000"/>
                  </a:schemeClr>
                </a:solidFill>
                <a:latin typeface="Century Gothic"/>
                <a:cs typeface="Calibri"/>
              </a:rPr>
              <a:t>2</a:t>
            </a:r>
          </a:p>
          <a:p>
            <a:r>
              <a:rPr lang="en-US" sz="900" dirty="0">
                <a:solidFill>
                  <a:schemeClr val="tx1">
                    <a:lumMod val="75000"/>
                    <a:lumOff val="25000"/>
                  </a:schemeClr>
                </a:solidFill>
                <a:latin typeface="Century Gothic"/>
                <a:cs typeface="Calibri"/>
              </a:rPr>
              <a:t>3</a:t>
            </a:r>
          </a:p>
          <a:p>
            <a:r>
              <a:rPr lang="en-US" sz="900" dirty="0">
                <a:solidFill>
                  <a:schemeClr val="tx1">
                    <a:lumMod val="75000"/>
                    <a:lumOff val="25000"/>
                  </a:schemeClr>
                </a:solidFill>
                <a:latin typeface="Century Gothic"/>
                <a:cs typeface="Calibri"/>
              </a:rPr>
              <a:t>4</a:t>
            </a:r>
          </a:p>
        </p:txBody>
      </p:sp>
      <p:sp>
        <p:nvSpPr>
          <p:cNvPr id="60" name="TextBox 59">
            <a:extLst>
              <a:ext uri="{FF2B5EF4-FFF2-40B4-BE49-F238E27FC236}">
                <a16:creationId xmlns:a16="http://schemas.microsoft.com/office/drawing/2014/main" id="{1FB224A8-C703-06ED-E16D-5380EC60C4D2}"/>
              </a:ext>
            </a:extLst>
          </p:cNvPr>
          <p:cNvSpPr txBox="1"/>
          <p:nvPr/>
        </p:nvSpPr>
        <p:spPr>
          <a:xfrm>
            <a:off x="5041234" y="3617842"/>
            <a:ext cx="304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a:t>
            </a:r>
          </a:p>
          <a:p>
            <a:r>
              <a:rPr lang="en-US" sz="900" dirty="0">
                <a:solidFill>
                  <a:schemeClr val="tx1">
                    <a:lumMod val="75000"/>
                    <a:lumOff val="25000"/>
                  </a:schemeClr>
                </a:solidFill>
                <a:latin typeface="Century Gothic"/>
                <a:cs typeface="Calibri"/>
              </a:rPr>
              <a:t>2</a:t>
            </a:r>
          </a:p>
          <a:p>
            <a:r>
              <a:rPr lang="en-US" sz="900" dirty="0">
                <a:solidFill>
                  <a:schemeClr val="tx1">
                    <a:lumMod val="75000"/>
                    <a:lumOff val="25000"/>
                  </a:schemeClr>
                </a:solidFill>
                <a:latin typeface="Century Gothic"/>
                <a:cs typeface="Calibri"/>
              </a:rPr>
              <a:t>3</a:t>
            </a:r>
          </a:p>
          <a:p>
            <a:r>
              <a:rPr lang="en-US" sz="900" dirty="0">
                <a:solidFill>
                  <a:schemeClr val="tx1">
                    <a:lumMod val="75000"/>
                    <a:lumOff val="25000"/>
                  </a:schemeClr>
                </a:solidFill>
                <a:latin typeface="Century Gothic"/>
                <a:cs typeface="Calibri"/>
              </a:rPr>
              <a:t>4</a:t>
            </a:r>
          </a:p>
        </p:txBody>
      </p:sp>
      <p:sp>
        <p:nvSpPr>
          <p:cNvPr id="62" name="TextBox 61">
            <a:extLst>
              <a:ext uri="{FF2B5EF4-FFF2-40B4-BE49-F238E27FC236}">
                <a16:creationId xmlns:a16="http://schemas.microsoft.com/office/drawing/2014/main" id="{DFE89393-5096-5C49-E9BB-E1C9EDBEEF79}"/>
              </a:ext>
            </a:extLst>
          </p:cNvPr>
          <p:cNvSpPr txBox="1"/>
          <p:nvPr/>
        </p:nvSpPr>
        <p:spPr>
          <a:xfrm>
            <a:off x="8060659" y="3636892"/>
            <a:ext cx="304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1</a:t>
            </a:r>
          </a:p>
          <a:p>
            <a:r>
              <a:rPr lang="en-US" sz="900" dirty="0">
                <a:solidFill>
                  <a:schemeClr val="tx1">
                    <a:lumMod val="75000"/>
                    <a:lumOff val="25000"/>
                  </a:schemeClr>
                </a:solidFill>
                <a:latin typeface="Century Gothic"/>
                <a:cs typeface="Calibri"/>
              </a:rPr>
              <a:t>2</a:t>
            </a:r>
          </a:p>
          <a:p>
            <a:r>
              <a:rPr lang="en-US" sz="900" dirty="0">
                <a:solidFill>
                  <a:schemeClr val="tx1">
                    <a:lumMod val="75000"/>
                    <a:lumOff val="25000"/>
                  </a:schemeClr>
                </a:solidFill>
                <a:latin typeface="Century Gothic"/>
                <a:cs typeface="Calibri"/>
              </a:rPr>
              <a:t>3</a:t>
            </a:r>
          </a:p>
          <a:p>
            <a:r>
              <a:rPr lang="en-US" sz="900" dirty="0">
                <a:solidFill>
                  <a:schemeClr val="tx1">
                    <a:lumMod val="75000"/>
                    <a:lumOff val="25000"/>
                  </a:schemeClr>
                </a:solidFill>
                <a:latin typeface="Century Gothic"/>
                <a:cs typeface="Calibri"/>
              </a:rPr>
              <a:t>4</a:t>
            </a:r>
          </a:p>
        </p:txBody>
      </p:sp>
      <p:sp>
        <p:nvSpPr>
          <p:cNvPr id="64" name="TextBox 63">
            <a:extLst>
              <a:ext uri="{FF2B5EF4-FFF2-40B4-BE49-F238E27FC236}">
                <a16:creationId xmlns:a16="http://schemas.microsoft.com/office/drawing/2014/main" id="{8AF90B64-0239-F3B0-14C3-5748C564B6E8}"/>
              </a:ext>
            </a:extLst>
          </p:cNvPr>
          <p:cNvSpPr txBox="1"/>
          <p:nvPr/>
        </p:nvSpPr>
        <p:spPr>
          <a:xfrm>
            <a:off x="6092879" y="1230584"/>
            <a:ext cx="112683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2.5      5 km</a:t>
            </a:r>
          </a:p>
        </p:txBody>
      </p:sp>
      <p:sp>
        <p:nvSpPr>
          <p:cNvPr id="66" name="TextBox 65">
            <a:extLst>
              <a:ext uri="{FF2B5EF4-FFF2-40B4-BE49-F238E27FC236}">
                <a16:creationId xmlns:a16="http://schemas.microsoft.com/office/drawing/2014/main" id="{C7825D3D-76BF-C6E6-9260-D42882C0B3D0}"/>
              </a:ext>
            </a:extLst>
          </p:cNvPr>
          <p:cNvSpPr txBox="1"/>
          <p:nvPr/>
        </p:nvSpPr>
        <p:spPr>
          <a:xfrm>
            <a:off x="-3121" y="1230584"/>
            <a:ext cx="11404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2.5      5 km</a:t>
            </a:r>
          </a:p>
        </p:txBody>
      </p:sp>
      <p:sp>
        <p:nvSpPr>
          <p:cNvPr id="68" name="TextBox 67">
            <a:extLst>
              <a:ext uri="{FF2B5EF4-FFF2-40B4-BE49-F238E27FC236}">
                <a16:creationId xmlns:a16="http://schemas.microsoft.com/office/drawing/2014/main" id="{AA2634D3-2FAA-E1D2-0CEC-7A5BB2A8FD34}"/>
              </a:ext>
            </a:extLst>
          </p:cNvPr>
          <p:cNvSpPr txBox="1"/>
          <p:nvPr/>
        </p:nvSpPr>
        <p:spPr>
          <a:xfrm>
            <a:off x="3047448" y="1168141"/>
            <a:ext cx="11948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5.1 km</a:t>
            </a:r>
          </a:p>
        </p:txBody>
      </p:sp>
      <p:sp>
        <p:nvSpPr>
          <p:cNvPr id="70" name="TextBox 69">
            <a:extLst>
              <a:ext uri="{FF2B5EF4-FFF2-40B4-BE49-F238E27FC236}">
                <a16:creationId xmlns:a16="http://schemas.microsoft.com/office/drawing/2014/main" id="{ECFDA101-B65B-3980-3821-B3611A2CC849}"/>
              </a:ext>
            </a:extLst>
          </p:cNvPr>
          <p:cNvSpPr txBox="1"/>
          <p:nvPr/>
        </p:nvSpPr>
        <p:spPr>
          <a:xfrm>
            <a:off x="9083577" y="1349116"/>
            <a:ext cx="115404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5.1 km</a:t>
            </a:r>
          </a:p>
        </p:txBody>
      </p:sp>
    </p:spTree>
    <p:extLst>
      <p:ext uri="{BB962C8B-B14F-4D97-AF65-F5344CB8AC3E}">
        <p14:creationId xmlns:p14="http://schemas.microsoft.com/office/powerpoint/2010/main" val="3462012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F1A4B4-7DB1-2DEE-AAA2-F3A5B8D68915}"/>
              </a:ext>
            </a:extLst>
          </p:cNvPr>
          <p:cNvSpPr/>
          <p:nvPr/>
        </p:nvSpPr>
        <p:spPr>
          <a:xfrm>
            <a:off x="2242" y="2971800"/>
            <a:ext cx="12191998" cy="918882"/>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DC6D29E-033F-C8DE-FFA8-CE041A36A648}"/>
              </a:ext>
            </a:extLst>
          </p:cNvPr>
          <p:cNvSpPr txBox="1"/>
          <p:nvPr/>
        </p:nvSpPr>
        <p:spPr>
          <a:xfrm>
            <a:off x="2857500" y="3081617"/>
            <a:ext cx="6477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36F99"/>
                </a:solidFill>
                <a:latin typeface="Century Gothic"/>
              </a:rPr>
              <a:t>Results: Guatemala City </a:t>
            </a:r>
            <a:endParaRPr lang="en-US" b="1" dirty="0">
              <a:solidFill>
                <a:srgbClr val="236F99"/>
              </a:solidFill>
              <a:cs typeface="Calibri"/>
            </a:endParaRPr>
          </a:p>
        </p:txBody>
      </p:sp>
    </p:spTree>
    <p:extLst>
      <p:ext uri="{BB962C8B-B14F-4D97-AF65-F5344CB8AC3E}">
        <p14:creationId xmlns:p14="http://schemas.microsoft.com/office/powerpoint/2010/main" val="225507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graphical user interface&#10;&#10;Description automatically generated">
            <a:extLst>
              <a:ext uri="{FF2B5EF4-FFF2-40B4-BE49-F238E27FC236}">
                <a16:creationId xmlns:a16="http://schemas.microsoft.com/office/drawing/2014/main" id="{6BD1F4B6-59A8-9BFF-EC75-28B93F2FB177}"/>
              </a:ext>
            </a:extLst>
          </p:cNvPr>
          <p:cNvPicPr>
            <a:picLocks noChangeAspect="1"/>
          </p:cNvPicPr>
          <p:nvPr/>
        </p:nvPicPr>
        <p:blipFill>
          <a:blip r:embed="rId3"/>
          <a:stretch>
            <a:fillRect/>
          </a:stretch>
        </p:blipFill>
        <p:spPr>
          <a:xfrm>
            <a:off x="1196687" y="1249593"/>
            <a:ext cx="4121839" cy="5281212"/>
          </a:xfrm>
          <a:prstGeom prst="rect">
            <a:avLst/>
          </a:prstGeom>
          <a:ln>
            <a:solidFill>
              <a:schemeClr val="accent4"/>
            </a:solidFill>
          </a:ln>
        </p:spPr>
      </p:pic>
      <p:sp>
        <p:nvSpPr>
          <p:cNvPr id="3" name="Title 1">
            <a:extLst>
              <a:ext uri="{FF2B5EF4-FFF2-40B4-BE49-F238E27FC236}">
                <a16:creationId xmlns:a16="http://schemas.microsoft.com/office/drawing/2014/main" id="{4C0D681A-FCE8-D4E7-D050-0C047F5F4B76}"/>
              </a:ext>
            </a:extLst>
          </p:cNvPr>
          <p:cNvSpPr txBox="1">
            <a:spLocks/>
          </p:cNvSpPr>
          <p:nvPr/>
        </p:nvSpPr>
        <p:spPr>
          <a:xfrm>
            <a:off x="457482" y="318660"/>
            <a:ext cx="7486814" cy="6920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236F99"/>
                </a:solidFill>
                <a:latin typeface="Century Gothic"/>
              </a:rPr>
              <a:t>Vegetation Disturbance</a:t>
            </a:r>
            <a:endParaRPr lang="en-US" sz="4000" b="1" kern="1200" dirty="0">
              <a:solidFill>
                <a:srgbClr val="236F99"/>
              </a:solidFill>
              <a:latin typeface="Century Gothic"/>
            </a:endParaRPr>
          </a:p>
        </p:txBody>
      </p:sp>
      <p:sp>
        <p:nvSpPr>
          <p:cNvPr id="11" name="TextBox 10">
            <a:extLst>
              <a:ext uri="{FF2B5EF4-FFF2-40B4-BE49-F238E27FC236}">
                <a16:creationId xmlns:a16="http://schemas.microsoft.com/office/drawing/2014/main" id="{70EB4BC4-2488-1B0D-57E1-A8F703AFA7BA}"/>
              </a:ext>
            </a:extLst>
          </p:cNvPr>
          <p:cNvSpPr txBox="1"/>
          <p:nvPr/>
        </p:nvSpPr>
        <p:spPr>
          <a:xfrm>
            <a:off x="1654652" y="1402068"/>
            <a:ext cx="31948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Guatemala: Year of Disturbance</a:t>
            </a:r>
            <a:endParaRPr lang="en-US" sz="1400"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E65B312E-0E10-E627-1D07-0AA0E475639D}"/>
              </a:ext>
            </a:extLst>
          </p:cNvPr>
          <p:cNvSpPr txBox="1"/>
          <p:nvPr/>
        </p:nvSpPr>
        <p:spPr>
          <a:xfrm>
            <a:off x="1194699" y="6288278"/>
            <a:ext cx="412961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rPr>
              <a:t>Date: 11/02/2022 | Datum: D WGS 1984 | Author: Urban Development Team | Source: LandTrendr Analysis</a:t>
            </a:r>
          </a:p>
        </p:txBody>
      </p:sp>
      <p:sp>
        <p:nvSpPr>
          <p:cNvPr id="14" name="TextBox 13">
            <a:extLst>
              <a:ext uri="{FF2B5EF4-FFF2-40B4-BE49-F238E27FC236}">
                <a16:creationId xmlns:a16="http://schemas.microsoft.com/office/drawing/2014/main" id="{6BE8AC3F-984B-ECDC-47B3-8039350C6BF8}"/>
              </a:ext>
            </a:extLst>
          </p:cNvPr>
          <p:cNvSpPr txBox="1"/>
          <p:nvPr/>
        </p:nvSpPr>
        <p:spPr>
          <a:xfrm>
            <a:off x="2254240" y="6108008"/>
            <a:ext cx="18415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cs typeface="Calibri"/>
              </a:rPr>
              <a:t>6</a:t>
            </a:r>
          </a:p>
        </p:txBody>
      </p:sp>
      <p:sp>
        <p:nvSpPr>
          <p:cNvPr id="15" name="TextBox 14">
            <a:extLst>
              <a:ext uri="{FF2B5EF4-FFF2-40B4-BE49-F238E27FC236}">
                <a16:creationId xmlns:a16="http://schemas.microsoft.com/office/drawing/2014/main" id="{A7086310-80FA-B7FC-37F2-57FFF05C36EE}"/>
              </a:ext>
            </a:extLst>
          </p:cNvPr>
          <p:cNvSpPr txBox="1"/>
          <p:nvPr/>
        </p:nvSpPr>
        <p:spPr>
          <a:xfrm>
            <a:off x="3002128" y="6108008"/>
            <a:ext cx="28998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cs typeface="Calibri"/>
              </a:rPr>
              <a:t>11</a:t>
            </a:r>
          </a:p>
        </p:txBody>
      </p:sp>
      <p:sp>
        <p:nvSpPr>
          <p:cNvPr id="16" name="TextBox 15">
            <a:extLst>
              <a:ext uri="{FF2B5EF4-FFF2-40B4-BE49-F238E27FC236}">
                <a16:creationId xmlns:a16="http://schemas.microsoft.com/office/drawing/2014/main" id="{E4093C6A-35BD-0123-4E4F-18F6CCF55A41}"/>
              </a:ext>
            </a:extLst>
          </p:cNvPr>
          <p:cNvSpPr txBox="1"/>
          <p:nvPr/>
        </p:nvSpPr>
        <p:spPr>
          <a:xfrm>
            <a:off x="4624907" y="6108008"/>
            <a:ext cx="416982"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cs typeface="Calibri"/>
              </a:rPr>
              <a:t>22 km</a:t>
            </a:r>
          </a:p>
        </p:txBody>
      </p:sp>
      <p:sp>
        <p:nvSpPr>
          <p:cNvPr id="17" name="TextBox 16">
            <a:extLst>
              <a:ext uri="{FF2B5EF4-FFF2-40B4-BE49-F238E27FC236}">
                <a16:creationId xmlns:a16="http://schemas.microsoft.com/office/drawing/2014/main" id="{38B99745-4D58-D47E-8D28-0968F26C8046}"/>
              </a:ext>
            </a:extLst>
          </p:cNvPr>
          <p:cNvSpPr txBox="1"/>
          <p:nvPr/>
        </p:nvSpPr>
        <p:spPr>
          <a:xfrm>
            <a:off x="2095691" y="2886088"/>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188</a:t>
            </a:r>
            <a:endParaRPr lang="en-US" sz="600" dirty="0">
              <a:latin typeface="Century Gothic"/>
            </a:endParaRPr>
          </a:p>
        </p:txBody>
      </p:sp>
      <p:sp>
        <p:nvSpPr>
          <p:cNvPr id="18" name="TextBox 17">
            <a:extLst>
              <a:ext uri="{FF2B5EF4-FFF2-40B4-BE49-F238E27FC236}">
                <a16:creationId xmlns:a16="http://schemas.microsoft.com/office/drawing/2014/main" id="{3662C220-C057-C50C-A969-A550E30E4152}"/>
              </a:ext>
            </a:extLst>
          </p:cNvPr>
          <p:cNvSpPr txBox="1"/>
          <p:nvPr/>
        </p:nvSpPr>
        <p:spPr>
          <a:xfrm>
            <a:off x="2384968" y="2879032"/>
            <a:ext cx="44449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375 km</a:t>
            </a:r>
          </a:p>
        </p:txBody>
      </p:sp>
      <p:sp>
        <p:nvSpPr>
          <p:cNvPr id="19" name="Rectangle 18">
            <a:extLst>
              <a:ext uri="{FF2B5EF4-FFF2-40B4-BE49-F238E27FC236}">
                <a16:creationId xmlns:a16="http://schemas.microsoft.com/office/drawing/2014/main" id="{30C3D4A1-7C77-F319-E34C-A030E72D3617}"/>
              </a:ext>
            </a:extLst>
          </p:cNvPr>
          <p:cNvSpPr/>
          <p:nvPr/>
        </p:nvSpPr>
        <p:spPr>
          <a:xfrm>
            <a:off x="3626395" y="5207014"/>
            <a:ext cx="1227667" cy="68438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4CE5818-E857-0209-60CE-A7DC422D213C}"/>
              </a:ext>
            </a:extLst>
          </p:cNvPr>
          <p:cNvSpPr txBox="1"/>
          <p:nvPr/>
        </p:nvSpPr>
        <p:spPr>
          <a:xfrm>
            <a:off x="3662026" y="5172088"/>
            <a:ext cx="116416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dirty="0">
                <a:latin typeface="Century Gothic"/>
                <a:cs typeface="Calibri"/>
              </a:rPr>
              <a:t>Years of Disturbance</a:t>
            </a:r>
            <a:endParaRPr lang="en-US" sz="700" dirty="0">
              <a:latin typeface="Century Gothic"/>
            </a:endParaRPr>
          </a:p>
        </p:txBody>
      </p:sp>
      <p:sp>
        <p:nvSpPr>
          <p:cNvPr id="21" name="TextBox 20">
            <a:extLst>
              <a:ext uri="{FF2B5EF4-FFF2-40B4-BE49-F238E27FC236}">
                <a16:creationId xmlns:a16="http://schemas.microsoft.com/office/drawing/2014/main" id="{ADCC7EA9-A765-43C8-C123-FC1C6D243721}"/>
              </a:ext>
            </a:extLst>
          </p:cNvPr>
          <p:cNvSpPr txBox="1"/>
          <p:nvPr/>
        </p:nvSpPr>
        <p:spPr>
          <a:xfrm>
            <a:off x="4240581" y="5302616"/>
            <a:ext cx="592666" cy="62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en-US" sz="600" dirty="0">
                <a:latin typeface="Century Gothic"/>
              </a:rPr>
              <a:t>2000-2004</a:t>
            </a:r>
            <a:endParaRPr lang="en-US" dirty="0"/>
          </a:p>
          <a:p>
            <a:pPr>
              <a:lnSpc>
                <a:spcPct val="150000"/>
              </a:lnSpc>
            </a:pPr>
            <a:r>
              <a:rPr lang="en-US" sz="600" dirty="0">
                <a:latin typeface="Century Gothic"/>
                <a:cs typeface="Calibri"/>
              </a:rPr>
              <a:t>2005-2009</a:t>
            </a:r>
          </a:p>
          <a:p>
            <a:pPr>
              <a:lnSpc>
                <a:spcPct val="150000"/>
              </a:lnSpc>
            </a:pPr>
            <a:r>
              <a:rPr lang="en-US" sz="600" dirty="0">
                <a:latin typeface="Century Gothic"/>
                <a:cs typeface="Calibri"/>
              </a:rPr>
              <a:t>2010-2014</a:t>
            </a:r>
          </a:p>
          <a:p>
            <a:pPr algn="just">
              <a:lnSpc>
                <a:spcPct val="150000"/>
              </a:lnSpc>
            </a:pPr>
            <a:r>
              <a:rPr lang="en-US" sz="600" dirty="0">
                <a:latin typeface="Century Gothic"/>
                <a:cs typeface="Calibri"/>
              </a:rPr>
              <a:t>2015-2019</a:t>
            </a:r>
          </a:p>
        </p:txBody>
      </p:sp>
      <p:sp>
        <p:nvSpPr>
          <p:cNvPr id="22" name="Rectangle 21">
            <a:extLst>
              <a:ext uri="{FF2B5EF4-FFF2-40B4-BE49-F238E27FC236}">
                <a16:creationId xmlns:a16="http://schemas.microsoft.com/office/drawing/2014/main" id="{2E9359C0-C68A-277A-7C0E-B8B2212D4A61}"/>
              </a:ext>
            </a:extLst>
          </p:cNvPr>
          <p:cNvSpPr/>
          <p:nvPr/>
        </p:nvSpPr>
        <p:spPr>
          <a:xfrm>
            <a:off x="3850408" y="5374584"/>
            <a:ext cx="296334" cy="9172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D3B6042-CAB3-3210-0B97-2A3F6848F0E1}"/>
              </a:ext>
            </a:extLst>
          </p:cNvPr>
          <p:cNvSpPr/>
          <p:nvPr/>
        </p:nvSpPr>
        <p:spPr>
          <a:xfrm>
            <a:off x="3850408" y="5501584"/>
            <a:ext cx="296334" cy="9172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7882DF1-A258-922F-32E9-E37FBAB4F352}"/>
              </a:ext>
            </a:extLst>
          </p:cNvPr>
          <p:cNvSpPr/>
          <p:nvPr/>
        </p:nvSpPr>
        <p:spPr>
          <a:xfrm>
            <a:off x="3850408" y="5649750"/>
            <a:ext cx="296334" cy="9172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08D4DD8-6A62-E9E9-4CCD-68B00E5F00D5}"/>
              </a:ext>
            </a:extLst>
          </p:cNvPr>
          <p:cNvSpPr/>
          <p:nvPr/>
        </p:nvSpPr>
        <p:spPr>
          <a:xfrm>
            <a:off x="3852332" y="5776750"/>
            <a:ext cx="296334" cy="9172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7B6B0B7E-7225-60C2-E966-F9AA9C82E219}"/>
              </a:ext>
            </a:extLst>
          </p:cNvPr>
          <p:cNvSpPr/>
          <p:nvPr/>
        </p:nvSpPr>
        <p:spPr>
          <a:xfrm>
            <a:off x="1899885" y="3016696"/>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BFD9EC4B-6DD7-D3FA-0000-A4BE8296FF2F}"/>
              </a:ext>
            </a:extLst>
          </p:cNvPr>
          <p:cNvSpPr txBox="1"/>
          <p:nvPr/>
        </p:nvSpPr>
        <p:spPr>
          <a:xfrm>
            <a:off x="1838978" y="2852439"/>
            <a:ext cx="19294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latin typeface="Century Gothic"/>
                <a:cs typeface="Calibri"/>
              </a:rPr>
              <a:t>N</a:t>
            </a:r>
          </a:p>
        </p:txBody>
      </p:sp>
      <p:sp>
        <p:nvSpPr>
          <p:cNvPr id="45" name="Isosceles Triangle 44">
            <a:extLst>
              <a:ext uri="{FF2B5EF4-FFF2-40B4-BE49-F238E27FC236}">
                <a16:creationId xmlns:a16="http://schemas.microsoft.com/office/drawing/2014/main" id="{6B5B6076-5A18-8654-1D70-CB1087CE2F96}"/>
              </a:ext>
            </a:extLst>
          </p:cNvPr>
          <p:cNvSpPr/>
          <p:nvPr/>
        </p:nvSpPr>
        <p:spPr>
          <a:xfrm>
            <a:off x="1597038" y="5849772"/>
            <a:ext cx="75047" cy="9813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6" name="TextBox 45">
            <a:extLst>
              <a:ext uri="{FF2B5EF4-FFF2-40B4-BE49-F238E27FC236}">
                <a16:creationId xmlns:a16="http://schemas.microsoft.com/office/drawing/2014/main" id="{23A8E957-07BC-BFC4-A3F2-CC7866A415E1}"/>
              </a:ext>
            </a:extLst>
          </p:cNvPr>
          <p:cNvSpPr txBox="1"/>
          <p:nvPr/>
        </p:nvSpPr>
        <p:spPr>
          <a:xfrm>
            <a:off x="1536131" y="5685515"/>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FFFFFF"/>
                </a:solidFill>
                <a:latin typeface="Century Gothic"/>
                <a:cs typeface="Calibri"/>
              </a:rPr>
              <a:t>N</a:t>
            </a:r>
          </a:p>
        </p:txBody>
      </p:sp>
      <p:pic>
        <p:nvPicPr>
          <p:cNvPr id="47" name="Picture 47" descr="A picture containing text, screenshot&#10;&#10;Description automatically generated">
            <a:extLst>
              <a:ext uri="{FF2B5EF4-FFF2-40B4-BE49-F238E27FC236}">
                <a16:creationId xmlns:a16="http://schemas.microsoft.com/office/drawing/2014/main" id="{64F425DF-ECCE-B493-54A6-7ECC0058CA32}"/>
              </a:ext>
            </a:extLst>
          </p:cNvPr>
          <p:cNvPicPr>
            <a:picLocks noChangeAspect="1"/>
          </p:cNvPicPr>
          <p:nvPr/>
        </p:nvPicPr>
        <p:blipFill>
          <a:blip r:embed="rId4"/>
          <a:stretch>
            <a:fillRect/>
          </a:stretch>
        </p:blipFill>
        <p:spPr>
          <a:xfrm>
            <a:off x="6374685" y="1243696"/>
            <a:ext cx="4067908" cy="5287109"/>
          </a:xfrm>
          <a:prstGeom prst="rect">
            <a:avLst/>
          </a:prstGeom>
          <a:ln>
            <a:solidFill>
              <a:schemeClr val="accent4"/>
            </a:solidFill>
          </a:ln>
        </p:spPr>
      </p:pic>
      <p:sp>
        <p:nvSpPr>
          <p:cNvPr id="48" name="TextBox 47">
            <a:extLst>
              <a:ext uri="{FF2B5EF4-FFF2-40B4-BE49-F238E27FC236}">
                <a16:creationId xmlns:a16="http://schemas.microsoft.com/office/drawing/2014/main" id="{6989C45A-7550-1441-B7AC-E929D1BEACD8}"/>
              </a:ext>
            </a:extLst>
          </p:cNvPr>
          <p:cNvSpPr txBox="1"/>
          <p:nvPr/>
        </p:nvSpPr>
        <p:spPr>
          <a:xfrm>
            <a:off x="6628509" y="1397864"/>
            <a:ext cx="31948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Guatemala: RGB Change</a:t>
            </a:r>
            <a:endParaRPr lang="en-US" sz="1400" dirty="0">
              <a:solidFill>
                <a:schemeClr val="tx1">
                  <a:lumMod val="75000"/>
                  <a:lumOff val="25000"/>
                </a:schemeClr>
              </a:solidFill>
              <a:latin typeface="Century Gothic"/>
            </a:endParaRPr>
          </a:p>
        </p:txBody>
      </p:sp>
      <p:sp>
        <p:nvSpPr>
          <p:cNvPr id="49" name="Isosceles Triangle 48">
            <a:extLst>
              <a:ext uri="{FF2B5EF4-FFF2-40B4-BE49-F238E27FC236}">
                <a16:creationId xmlns:a16="http://schemas.microsoft.com/office/drawing/2014/main" id="{7CC5AE01-250A-A246-389D-FED641A4E499}"/>
              </a:ext>
            </a:extLst>
          </p:cNvPr>
          <p:cNvSpPr/>
          <p:nvPr/>
        </p:nvSpPr>
        <p:spPr>
          <a:xfrm>
            <a:off x="6669782" y="5859680"/>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0" name="TextBox 49">
            <a:extLst>
              <a:ext uri="{FF2B5EF4-FFF2-40B4-BE49-F238E27FC236}">
                <a16:creationId xmlns:a16="http://schemas.microsoft.com/office/drawing/2014/main" id="{FFB6FED9-30BA-1167-2F7D-C96DE6CC3123}"/>
              </a:ext>
            </a:extLst>
          </p:cNvPr>
          <p:cNvSpPr txBox="1"/>
          <p:nvPr/>
        </p:nvSpPr>
        <p:spPr>
          <a:xfrm>
            <a:off x="6608875" y="5695423"/>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000000"/>
                </a:solidFill>
                <a:latin typeface="Century Gothic"/>
                <a:cs typeface="Calibri"/>
              </a:rPr>
              <a:t>N</a:t>
            </a:r>
          </a:p>
        </p:txBody>
      </p:sp>
      <p:sp>
        <p:nvSpPr>
          <p:cNvPr id="51" name="Isosceles Triangle 50">
            <a:extLst>
              <a:ext uri="{FF2B5EF4-FFF2-40B4-BE49-F238E27FC236}">
                <a16:creationId xmlns:a16="http://schemas.microsoft.com/office/drawing/2014/main" id="{21E9031D-BDA5-EA17-EAC0-4B4E512F1D28}"/>
              </a:ext>
            </a:extLst>
          </p:cNvPr>
          <p:cNvSpPr/>
          <p:nvPr/>
        </p:nvSpPr>
        <p:spPr>
          <a:xfrm rot="21347037">
            <a:off x="6698004" y="4942458"/>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2" name="TextBox 51">
            <a:extLst>
              <a:ext uri="{FF2B5EF4-FFF2-40B4-BE49-F238E27FC236}">
                <a16:creationId xmlns:a16="http://schemas.microsoft.com/office/drawing/2014/main" id="{ACDBAC97-6C46-1A22-A879-153363DD3AE1}"/>
              </a:ext>
            </a:extLst>
          </p:cNvPr>
          <p:cNvSpPr txBox="1"/>
          <p:nvPr/>
        </p:nvSpPr>
        <p:spPr>
          <a:xfrm>
            <a:off x="6637097" y="4778201"/>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000000"/>
                </a:solidFill>
                <a:latin typeface="Century Gothic"/>
                <a:cs typeface="Calibri"/>
              </a:rPr>
              <a:t>N</a:t>
            </a:r>
          </a:p>
        </p:txBody>
      </p:sp>
      <p:sp>
        <p:nvSpPr>
          <p:cNvPr id="53" name="TextBox 52">
            <a:extLst>
              <a:ext uri="{FF2B5EF4-FFF2-40B4-BE49-F238E27FC236}">
                <a16:creationId xmlns:a16="http://schemas.microsoft.com/office/drawing/2014/main" id="{9A9BDE8A-43B4-AEB5-7268-1FB6060A26BD}"/>
              </a:ext>
            </a:extLst>
          </p:cNvPr>
          <p:cNvSpPr txBox="1"/>
          <p:nvPr/>
        </p:nvSpPr>
        <p:spPr>
          <a:xfrm>
            <a:off x="6374685" y="6182011"/>
            <a:ext cx="40679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rPr>
              <a:t>Date: 11/02/2022 | Datum: D North American 1983 | Author: Urban Development Team | Source: LandTrendr Analysis</a:t>
            </a:r>
          </a:p>
        </p:txBody>
      </p:sp>
      <p:sp>
        <p:nvSpPr>
          <p:cNvPr id="54" name="TextBox 53">
            <a:extLst>
              <a:ext uri="{FF2B5EF4-FFF2-40B4-BE49-F238E27FC236}">
                <a16:creationId xmlns:a16="http://schemas.microsoft.com/office/drawing/2014/main" id="{56060F23-B213-A9AC-871A-1AC7B8F1C520}"/>
              </a:ext>
            </a:extLst>
          </p:cNvPr>
          <p:cNvSpPr txBox="1"/>
          <p:nvPr/>
        </p:nvSpPr>
        <p:spPr>
          <a:xfrm>
            <a:off x="6765676" y="1792217"/>
            <a:ext cx="2151712" cy="1013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450" dirty="0">
                <a:solidFill>
                  <a:schemeClr val="tx1">
                    <a:lumMod val="75000"/>
                    <a:lumOff val="25000"/>
                  </a:schemeClr>
                </a:solidFill>
                <a:latin typeface="Century Gothic"/>
                <a:cs typeface="Calibri"/>
              </a:rPr>
              <a:t>Stable High Vegetation</a:t>
            </a:r>
            <a:endParaRPr lang="en-US" sz="450" dirty="0">
              <a:solidFill>
                <a:schemeClr val="tx1">
                  <a:lumMod val="75000"/>
                  <a:lumOff val="25000"/>
                </a:schemeClr>
              </a:solidFill>
              <a:latin typeface="Century Gothic"/>
            </a:endParaRPr>
          </a:p>
          <a:p>
            <a:pPr>
              <a:lnSpc>
                <a:spcPct val="150000"/>
              </a:lnSpc>
            </a:pPr>
            <a:r>
              <a:rPr lang="en-US" sz="450" dirty="0">
                <a:solidFill>
                  <a:schemeClr val="tx1">
                    <a:lumMod val="75000"/>
                    <a:lumOff val="25000"/>
                  </a:schemeClr>
                </a:solidFill>
                <a:latin typeface="Century Gothic"/>
                <a:cs typeface="Calibri"/>
              </a:rPr>
              <a:t>Stable Moderate Vegetation</a:t>
            </a:r>
          </a:p>
          <a:p>
            <a:pPr>
              <a:lnSpc>
                <a:spcPct val="150000"/>
              </a:lnSpc>
            </a:pPr>
            <a:r>
              <a:rPr lang="en-US" sz="450" dirty="0">
                <a:solidFill>
                  <a:schemeClr val="tx1">
                    <a:lumMod val="75000"/>
                    <a:lumOff val="25000"/>
                  </a:schemeClr>
                </a:solidFill>
                <a:latin typeface="Century Gothic"/>
                <a:cs typeface="Calibri"/>
              </a:rPr>
              <a:t>Stable Low Vegetation</a:t>
            </a:r>
          </a:p>
          <a:p>
            <a:pPr>
              <a:lnSpc>
                <a:spcPct val="150000"/>
              </a:lnSpc>
            </a:pPr>
            <a:r>
              <a:rPr lang="en-US" sz="450" dirty="0">
                <a:solidFill>
                  <a:schemeClr val="tx1">
                    <a:lumMod val="75000"/>
                    <a:lumOff val="25000"/>
                  </a:schemeClr>
                </a:solidFill>
                <a:latin typeface="Century Gothic"/>
                <a:cs typeface="Calibri"/>
              </a:rPr>
              <a:t>Disturbance in Vegetation between 2010 and 2020</a:t>
            </a:r>
          </a:p>
          <a:p>
            <a:pPr>
              <a:lnSpc>
                <a:spcPct val="150000"/>
              </a:lnSpc>
            </a:pPr>
            <a:r>
              <a:rPr lang="en-US" sz="450" dirty="0">
                <a:solidFill>
                  <a:schemeClr val="tx1">
                    <a:lumMod val="75000"/>
                    <a:lumOff val="25000"/>
                  </a:schemeClr>
                </a:solidFill>
                <a:latin typeface="Century Gothic"/>
                <a:cs typeface="Calibri"/>
              </a:rPr>
              <a:t>Disturbance in Vegetation between 2000 and 2010</a:t>
            </a:r>
          </a:p>
          <a:p>
            <a:pPr>
              <a:lnSpc>
                <a:spcPct val="150000"/>
              </a:lnSpc>
            </a:pPr>
            <a:r>
              <a:rPr lang="en-US" sz="450" dirty="0">
                <a:solidFill>
                  <a:schemeClr val="tx1">
                    <a:lumMod val="75000"/>
                    <a:lumOff val="25000"/>
                  </a:schemeClr>
                </a:solidFill>
                <a:latin typeface="Century Gothic"/>
                <a:cs typeface="Calibri"/>
              </a:rPr>
              <a:t>Disturbance in Vegetation between 2000 and 2010 followed by a Recovery</a:t>
            </a:r>
          </a:p>
          <a:p>
            <a:pPr>
              <a:lnSpc>
                <a:spcPct val="150000"/>
              </a:lnSpc>
            </a:pPr>
            <a:r>
              <a:rPr lang="en-US" sz="450" dirty="0">
                <a:solidFill>
                  <a:schemeClr val="tx1">
                    <a:lumMod val="75000"/>
                    <a:lumOff val="25000"/>
                  </a:schemeClr>
                </a:solidFill>
                <a:latin typeface="Century Gothic"/>
                <a:cs typeface="Calibri"/>
              </a:rPr>
              <a:t>Growth and Recovery in Vegetation throughout Entire Period</a:t>
            </a:r>
          </a:p>
          <a:p>
            <a:pPr>
              <a:lnSpc>
                <a:spcPct val="150000"/>
              </a:lnSpc>
            </a:pPr>
            <a:r>
              <a:rPr lang="en-US" sz="450" dirty="0">
                <a:solidFill>
                  <a:schemeClr val="tx1">
                    <a:lumMod val="75000"/>
                    <a:lumOff val="25000"/>
                  </a:schemeClr>
                </a:solidFill>
                <a:latin typeface="Century Gothic"/>
                <a:cs typeface="Calibri"/>
              </a:rPr>
              <a:t>Decline in Vegetation throughout Entire Period</a:t>
            </a:r>
          </a:p>
        </p:txBody>
      </p:sp>
      <p:sp>
        <p:nvSpPr>
          <p:cNvPr id="2" name="Rectangle 1">
            <a:extLst>
              <a:ext uri="{FF2B5EF4-FFF2-40B4-BE49-F238E27FC236}">
                <a16:creationId xmlns:a16="http://schemas.microsoft.com/office/drawing/2014/main" id="{1E2E3B18-E674-97C4-0287-1EBEDEAD3F80}"/>
              </a:ext>
            </a:extLst>
          </p:cNvPr>
          <p:cNvSpPr/>
          <p:nvPr/>
        </p:nvSpPr>
        <p:spPr>
          <a:xfrm>
            <a:off x="6639661" y="1873154"/>
            <a:ext cx="192942" cy="48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18D36F6-10C9-9F54-26BA-A58964F0DEAD}"/>
              </a:ext>
            </a:extLst>
          </p:cNvPr>
          <p:cNvSpPr/>
          <p:nvPr/>
        </p:nvSpPr>
        <p:spPr>
          <a:xfrm>
            <a:off x="6639661" y="1975854"/>
            <a:ext cx="192942" cy="48266"/>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531423E-69C9-EA3A-6A2B-8FF70CA24525}"/>
              </a:ext>
            </a:extLst>
          </p:cNvPr>
          <p:cNvSpPr/>
          <p:nvPr/>
        </p:nvSpPr>
        <p:spPr>
          <a:xfrm>
            <a:off x="6639661" y="2080154"/>
            <a:ext cx="192942" cy="482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91BF77-8670-0A63-8F0E-EAA43F0C0B5F}"/>
              </a:ext>
            </a:extLst>
          </p:cNvPr>
          <p:cNvSpPr/>
          <p:nvPr/>
        </p:nvSpPr>
        <p:spPr>
          <a:xfrm>
            <a:off x="6639661" y="2178159"/>
            <a:ext cx="192942" cy="4826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B005C54-11A9-58B6-CFF6-67DE490AB8D7}"/>
              </a:ext>
            </a:extLst>
          </p:cNvPr>
          <p:cNvSpPr/>
          <p:nvPr/>
        </p:nvSpPr>
        <p:spPr>
          <a:xfrm>
            <a:off x="6639661" y="2289656"/>
            <a:ext cx="192942" cy="4826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40B24F-BF88-9BEE-B4CE-6EC97C2D8B48}"/>
              </a:ext>
            </a:extLst>
          </p:cNvPr>
          <p:cNvSpPr/>
          <p:nvPr/>
        </p:nvSpPr>
        <p:spPr>
          <a:xfrm>
            <a:off x="6639661" y="2388268"/>
            <a:ext cx="192942" cy="48266"/>
          </a:xfrm>
          <a:prstGeom prst="rect">
            <a:avLst/>
          </a:prstGeom>
          <a:solidFill>
            <a:srgbClr val="A575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9903CB2-F7BA-0ED7-A25A-D419714EB557}"/>
              </a:ext>
            </a:extLst>
          </p:cNvPr>
          <p:cNvSpPr/>
          <p:nvPr/>
        </p:nvSpPr>
        <p:spPr>
          <a:xfrm>
            <a:off x="6640461" y="2595227"/>
            <a:ext cx="192942" cy="48266"/>
          </a:xfrm>
          <a:prstGeom prst="rect">
            <a:avLst/>
          </a:prstGeom>
          <a:solidFill>
            <a:srgbClr val="64D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21A92CC-4654-B6B4-C273-4BE28A7DC21F}"/>
              </a:ext>
            </a:extLst>
          </p:cNvPr>
          <p:cNvSpPr/>
          <p:nvPr/>
        </p:nvSpPr>
        <p:spPr>
          <a:xfrm>
            <a:off x="6639661" y="2690824"/>
            <a:ext cx="192942" cy="48266"/>
          </a:xfrm>
          <a:prstGeom prst="rect">
            <a:avLst/>
          </a:prstGeom>
          <a:solidFill>
            <a:srgbClr val="715F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05FFEB1-0CB7-9B47-02C0-D2B172044879}"/>
              </a:ext>
            </a:extLst>
          </p:cNvPr>
          <p:cNvSpPr txBox="1"/>
          <p:nvPr/>
        </p:nvSpPr>
        <p:spPr>
          <a:xfrm>
            <a:off x="7369001" y="4870534"/>
            <a:ext cx="117604"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5</a:t>
            </a:r>
          </a:p>
        </p:txBody>
      </p:sp>
      <p:sp>
        <p:nvSpPr>
          <p:cNvPr id="28" name="TextBox 27">
            <a:extLst>
              <a:ext uri="{FF2B5EF4-FFF2-40B4-BE49-F238E27FC236}">
                <a16:creationId xmlns:a16="http://schemas.microsoft.com/office/drawing/2014/main" id="{E6EA0B9E-8A7C-27E5-6B6B-2CC0DF4F6D57}"/>
              </a:ext>
            </a:extLst>
          </p:cNvPr>
          <p:cNvSpPr txBox="1"/>
          <p:nvPr/>
        </p:nvSpPr>
        <p:spPr>
          <a:xfrm>
            <a:off x="7914852" y="4870534"/>
            <a:ext cx="297677"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10</a:t>
            </a:r>
          </a:p>
        </p:txBody>
      </p:sp>
      <p:sp>
        <p:nvSpPr>
          <p:cNvPr id="29" name="TextBox 28">
            <a:extLst>
              <a:ext uri="{FF2B5EF4-FFF2-40B4-BE49-F238E27FC236}">
                <a16:creationId xmlns:a16="http://schemas.microsoft.com/office/drawing/2014/main" id="{BC4AA682-7291-CFAE-5A4D-0BBEE666CCA2}"/>
              </a:ext>
            </a:extLst>
          </p:cNvPr>
          <p:cNvSpPr txBox="1"/>
          <p:nvPr/>
        </p:nvSpPr>
        <p:spPr>
          <a:xfrm>
            <a:off x="9085828" y="4870534"/>
            <a:ext cx="414195"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19 km</a:t>
            </a:r>
          </a:p>
        </p:txBody>
      </p:sp>
      <p:sp>
        <p:nvSpPr>
          <p:cNvPr id="30" name="TextBox 29">
            <a:extLst>
              <a:ext uri="{FF2B5EF4-FFF2-40B4-BE49-F238E27FC236}">
                <a16:creationId xmlns:a16="http://schemas.microsoft.com/office/drawing/2014/main" id="{730A1679-2EB5-1518-A85F-06833E571E53}"/>
              </a:ext>
            </a:extLst>
          </p:cNvPr>
          <p:cNvSpPr txBox="1"/>
          <p:nvPr/>
        </p:nvSpPr>
        <p:spPr>
          <a:xfrm>
            <a:off x="6920238" y="5794867"/>
            <a:ext cx="327225"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125</a:t>
            </a:r>
          </a:p>
        </p:txBody>
      </p:sp>
      <p:sp>
        <p:nvSpPr>
          <p:cNvPr id="31" name="TextBox 30">
            <a:extLst>
              <a:ext uri="{FF2B5EF4-FFF2-40B4-BE49-F238E27FC236}">
                <a16:creationId xmlns:a16="http://schemas.microsoft.com/office/drawing/2014/main" id="{3F9165E3-0FDA-6B05-72D4-DDBA920A83D2}"/>
              </a:ext>
            </a:extLst>
          </p:cNvPr>
          <p:cNvSpPr txBox="1"/>
          <p:nvPr/>
        </p:nvSpPr>
        <p:spPr>
          <a:xfrm>
            <a:off x="7202272" y="5794867"/>
            <a:ext cx="327225"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250</a:t>
            </a:r>
          </a:p>
        </p:txBody>
      </p:sp>
      <p:sp>
        <p:nvSpPr>
          <p:cNvPr id="32" name="TextBox 31">
            <a:extLst>
              <a:ext uri="{FF2B5EF4-FFF2-40B4-BE49-F238E27FC236}">
                <a16:creationId xmlns:a16="http://schemas.microsoft.com/office/drawing/2014/main" id="{9D2F1AA3-0078-3F55-4617-D6BB42954F28}"/>
              </a:ext>
            </a:extLst>
          </p:cNvPr>
          <p:cNvSpPr txBox="1"/>
          <p:nvPr/>
        </p:nvSpPr>
        <p:spPr>
          <a:xfrm>
            <a:off x="7794160" y="5794867"/>
            <a:ext cx="459551"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500 km</a:t>
            </a:r>
          </a:p>
        </p:txBody>
      </p:sp>
      <p:sp>
        <p:nvSpPr>
          <p:cNvPr id="34" name="TextBox 33">
            <a:extLst>
              <a:ext uri="{FF2B5EF4-FFF2-40B4-BE49-F238E27FC236}">
                <a16:creationId xmlns:a16="http://schemas.microsoft.com/office/drawing/2014/main" id="{043D59B3-CE65-D7BF-82AF-E8C94738A294}"/>
              </a:ext>
            </a:extLst>
          </p:cNvPr>
          <p:cNvSpPr txBox="1"/>
          <p:nvPr/>
        </p:nvSpPr>
        <p:spPr>
          <a:xfrm>
            <a:off x="1837892" y="2886088"/>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0</a:t>
            </a:r>
            <a:endParaRPr lang="en-US" sz="600" dirty="0">
              <a:latin typeface="Century Gothic"/>
            </a:endParaRPr>
          </a:p>
        </p:txBody>
      </p:sp>
      <p:sp>
        <p:nvSpPr>
          <p:cNvPr id="36" name="TextBox 35">
            <a:extLst>
              <a:ext uri="{FF2B5EF4-FFF2-40B4-BE49-F238E27FC236}">
                <a16:creationId xmlns:a16="http://schemas.microsoft.com/office/drawing/2014/main" id="{FBBCC3E8-447F-E626-4452-34AB97AEA79E}"/>
              </a:ext>
            </a:extLst>
          </p:cNvPr>
          <p:cNvSpPr txBox="1"/>
          <p:nvPr/>
        </p:nvSpPr>
        <p:spPr>
          <a:xfrm>
            <a:off x="1426947" y="6112164"/>
            <a:ext cx="18415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cs typeface="Calibri"/>
              </a:rPr>
              <a:t>0</a:t>
            </a:r>
          </a:p>
        </p:txBody>
      </p:sp>
      <p:sp>
        <p:nvSpPr>
          <p:cNvPr id="37" name="TextBox 36">
            <a:extLst>
              <a:ext uri="{FF2B5EF4-FFF2-40B4-BE49-F238E27FC236}">
                <a16:creationId xmlns:a16="http://schemas.microsoft.com/office/drawing/2014/main" id="{6806E6BA-F568-A2C3-4299-10FC01DC7F44}"/>
              </a:ext>
            </a:extLst>
          </p:cNvPr>
          <p:cNvSpPr txBox="1"/>
          <p:nvPr/>
        </p:nvSpPr>
        <p:spPr>
          <a:xfrm>
            <a:off x="6765676" y="4870534"/>
            <a:ext cx="117604"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0</a:t>
            </a:r>
          </a:p>
        </p:txBody>
      </p:sp>
      <p:sp>
        <p:nvSpPr>
          <p:cNvPr id="38" name="TextBox 37">
            <a:extLst>
              <a:ext uri="{FF2B5EF4-FFF2-40B4-BE49-F238E27FC236}">
                <a16:creationId xmlns:a16="http://schemas.microsoft.com/office/drawing/2014/main" id="{E7D38C49-BCDD-F23B-8895-14334525D29D}"/>
              </a:ext>
            </a:extLst>
          </p:cNvPr>
          <p:cNvSpPr txBox="1"/>
          <p:nvPr/>
        </p:nvSpPr>
        <p:spPr>
          <a:xfrm>
            <a:off x="6699110" y="5788535"/>
            <a:ext cx="327225" cy="184666"/>
          </a:xfrm>
          <a:prstGeom prst="rect">
            <a:avLst/>
          </a:prstGeom>
          <a:noFill/>
        </p:spPr>
        <p:txBody>
          <a:bodyPr wrap="square" rtlCol="0">
            <a:spAutoFit/>
          </a:bodyPr>
          <a:lstStyle/>
          <a:p>
            <a:r>
              <a:rPr lang="en-US" sz="600" dirty="0">
                <a:solidFill>
                  <a:schemeClr val="tx1">
                    <a:lumMod val="75000"/>
                    <a:lumOff val="25000"/>
                  </a:schemeClr>
                </a:solidFill>
                <a:latin typeface="Century Gothic" panose="020B0502020202020204" pitchFamily="34" charset="0"/>
              </a:rPr>
              <a:t>0</a:t>
            </a:r>
          </a:p>
        </p:txBody>
      </p:sp>
    </p:spTree>
    <p:extLst>
      <p:ext uri="{BB962C8B-B14F-4D97-AF65-F5344CB8AC3E}">
        <p14:creationId xmlns:p14="http://schemas.microsoft.com/office/powerpoint/2010/main" val="84471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Graphical user interface, application, website&#10;&#10;Description automatically generated">
            <a:extLst>
              <a:ext uri="{FF2B5EF4-FFF2-40B4-BE49-F238E27FC236}">
                <a16:creationId xmlns:a16="http://schemas.microsoft.com/office/drawing/2014/main" id="{B2DADFE8-1976-5A49-7A07-182023A97C72}"/>
              </a:ext>
            </a:extLst>
          </p:cNvPr>
          <p:cNvPicPr>
            <a:picLocks noChangeAspect="1"/>
          </p:cNvPicPr>
          <p:nvPr/>
        </p:nvPicPr>
        <p:blipFill>
          <a:blip r:embed="rId3"/>
          <a:stretch>
            <a:fillRect/>
          </a:stretch>
        </p:blipFill>
        <p:spPr>
          <a:xfrm>
            <a:off x="5685693" y="1231989"/>
            <a:ext cx="6037383" cy="4654061"/>
          </a:xfrm>
          <a:prstGeom prst="rect">
            <a:avLst/>
          </a:prstGeom>
          <a:ln>
            <a:solidFill>
              <a:srgbClr val="FFC000"/>
            </a:solidFill>
          </a:ln>
        </p:spPr>
      </p:pic>
      <p:sp>
        <p:nvSpPr>
          <p:cNvPr id="3" name="Title 1">
            <a:extLst>
              <a:ext uri="{FF2B5EF4-FFF2-40B4-BE49-F238E27FC236}">
                <a16:creationId xmlns:a16="http://schemas.microsoft.com/office/drawing/2014/main" id="{E4440B52-1D40-44F1-9715-933D8EC588D2}"/>
              </a:ext>
            </a:extLst>
          </p:cNvPr>
          <p:cNvSpPr txBox="1">
            <a:spLocks/>
          </p:cNvSpPr>
          <p:nvPr/>
        </p:nvSpPr>
        <p:spPr>
          <a:xfrm>
            <a:off x="457482" y="318660"/>
            <a:ext cx="6406160" cy="6920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236F99"/>
                </a:solidFill>
                <a:latin typeface="Century Gothic"/>
              </a:rPr>
              <a:t>Urban Expansion</a:t>
            </a:r>
          </a:p>
        </p:txBody>
      </p:sp>
      <p:pic>
        <p:nvPicPr>
          <p:cNvPr id="5" name="Picture 5">
            <a:extLst>
              <a:ext uri="{FF2B5EF4-FFF2-40B4-BE49-F238E27FC236}">
                <a16:creationId xmlns:a16="http://schemas.microsoft.com/office/drawing/2014/main" id="{C468D4BA-C6A5-45BF-C615-FF80470851FD}"/>
              </a:ext>
            </a:extLst>
          </p:cNvPr>
          <p:cNvPicPr>
            <a:picLocks noChangeAspect="1"/>
          </p:cNvPicPr>
          <p:nvPr/>
        </p:nvPicPr>
        <p:blipFill>
          <a:blip r:embed="rId4"/>
          <a:stretch>
            <a:fillRect/>
          </a:stretch>
        </p:blipFill>
        <p:spPr>
          <a:xfrm>
            <a:off x="454324" y="1226334"/>
            <a:ext cx="4612255" cy="4664126"/>
          </a:xfrm>
          <a:prstGeom prst="rect">
            <a:avLst/>
          </a:prstGeom>
          <a:ln>
            <a:solidFill>
              <a:schemeClr val="accent4"/>
            </a:solidFill>
          </a:ln>
        </p:spPr>
      </p:pic>
      <p:sp>
        <p:nvSpPr>
          <p:cNvPr id="2" name="TextBox 1">
            <a:extLst>
              <a:ext uri="{FF2B5EF4-FFF2-40B4-BE49-F238E27FC236}">
                <a16:creationId xmlns:a16="http://schemas.microsoft.com/office/drawing/2014/main" id="{CAF8730D-23CA-6B45-5453-DBEEDFFF3F27}"/>
              </a:ext>
            </a:extLst>
          </p:cNvPr>
          <p:cNvSpPr txBox="1"/>
          <p:nvPr/>
        </p:nvSpPr>
        <p:spPr>
          <a:xfrm>
            <a:off x="1999965" y="5631666"/>
            <a:ext cx="9264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lumMod val="75000"/>
                  </a:schemeClr>
                </a:solidFill>
                <a:latin typeface="Arial Nova"/>
                <a:cs typeface="Calibri"/>
              </a:rPr>
              <a:t>Snazzy +</a:t>
            </a:r>
            <a:endParaRPr lang="en-US" sz="1100" dirty="0">
              <a:solidFill>
                <a:schemeClr val="bg1">
                  <a:lumMod val="75000"/>
                </a:schemeClr>
              </a:solidFill>
              <a:latin typeface="Arial Nova"/>
            </a:endParaRPr>
          </a:p>
        </p:txBody>
      </p:sp>
      <p:sp>
        <p:nvSpPr>
          <p:cNvPr id="7" name="TextBox 6">
            <a:extLst>
              <a:ext uri="{FF2B5EF4-FFF2-40B4-BE49-F238E27FC236}">
                <a16:creationId xmlns:a16="http://schemas.microsoft.com/office/drawing/2014/main" id="{A33C152C-EF38-D7E7-1A10-C8201410D989}"/>
              </a:ext>
            </a:extLst>
          </p:cNvPr>
          <p:cNvSpPr txBox="1"/>
          <p:nvPr/>
        </p:nvSpPr>
        <p:spPr>
          <a:xfrm>
            <a:off x="5897176" y="1418737"/>
            <a:ext cx="5614416"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Guatemala: Time Series</a:t>
            </a:r>
          </a:p>
        </p:txBody>
      </p:sp>
      <p:sp>
        <p:nvSpPr>
          <p:cNvPr id="8" name="TextBox 7">
            <a:extLst>
              <a:ext uri="{FF2B5EF4-FFF2-40B4-BE49-F238E27FC236}">
                <a16:creationId xmlns:a16="http://schemas.microsoft.com/office/drawing/2014/main" id="{DB440402-77D8-64FA-352E-F87B707E2A23}"/>
              </a:ext>
            </a:extLst>
          </p:cNvPr>
          <p:cNvSpPr txBox="1"/>
          <p:nvPr/>
        </p:nvSpPr>
        <p:spPr>
          <a:xfrm>
            <a:off x="5685692" y="5504613"/>
            <a:ext cx="604910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rPr>
              <a:t>Date: 11/02/2022 | Datum: D North American 1983 | Author: Urban Development Team | Source: LandTrendr Analysis</a:t>
            </a:r>
          </a:p>
        </p:txBody>
      </p:sp>
      <p:sp>
        <p:nvSpPr>
          <p:cNvPr id="9" name="TextBox 8">
            <a:extLst>
              <a:ext uri="{FF2B5EF4-FFF2-40B4-BE49-F238E27FC236}">
                <a16:creationId xmlns:a16="http://schemas.microsoft.com/office/drawing/2014/main" id="{2339A01B-595D-98BE-7458-62A707E1233D}"/>
              </a:ext>
            </a:extLst>
          </p:cNvPr>
          <p:cNvSpPr txBox="1"/>
          <p:nvPr/>
        </p:nvSpPr>
        <p:spPr>
          <a:xfrm>
            <a:off x="5885453" y="1892410"/>
            <a:ext cx="65847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2000</a:t>
            </a:r>
          </a:p>
        </p:txBody>
      </p:sp>
      <p:sp>
        <p:nvSpPr>
          <p:cNvPr id="10" name="TextBox 9">
            <a:extLst>
              <a:ext uri="{FF2B5EF4-FFF2-40B4-BE49-F238E27FC236}">
                <a16:creationId xmlns:a16="http://schemas.microsoft.com/office/drawing/2014/main" id="{F75137AB-1CE9-7208-B549-7D83231A6AA3}"/>
              </a:ext>
            </a:extLst>
          </p:cNvPr>
          <p:cNvSpPr txBox="1"/>
          <p:nvPr/>
        </p:nvSpPr>
        <p:spPr>
          <a:xfrm>
            <a:off x="7767262" y="1892410"/>
            <a:ext cx="65847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2010</a:t>
            </a:r>
          </a:p>
        </p:txBody>
      </p:sp>
      <p:sp>
        <p:nvSpPr>
          <p:cNvPr id="11" name="TextBox 10">
            <a:extLst>
              <a:ext uri="{FF2B5EF4-FFF2-40B4-BE49-F238E27FC236}">
                <a16:creationId xmlns:a16="http://schemas.microsoft.com/office/drawing/2014/main" id="{7877305D-C927-E86D-0968-93E0E435E852}"/>
              </a:ext>
            </a:extLst>
          </p:cNvPr>
          <p:cNvSpPr txBox="1"/>
          <p:nvPr/>
        </p:nvSpPr>
        <p:spPr>
          <a:xfrm>
            <a:off x="9630515" y="1892410"/>
            <a:ext cx="65847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2020</a:t>
            </a:r>
          </a:p>
        </p:txBody>
      </p:sp>
      <p:sp>
        <p:nvSpPr>
          <p:cNvPr id="12" name="TextBox 11">
            <a:extLst>
              <a:ext uri="{FF2B5EF4-FFF2-40B4-BE49-F238E27FC236}">
                <a16:creationId xmlns:a16="http://schemas.microsoft.com/office/drawing/2014/main" id="{549BD18F-D3A4-55B2-ABEF-16F55E1B0F68}"/>
              </a:ext>
            </a:extLst>
          </p:cNvPr>
          <p:cNvSpPr txBox="1"/>
          <p:nvPr/>
        </p:nvSpPr>
        <p:spPr>
          <a:xfrm>
            <a:off x="6444734" y="3780845"/>
            <a:ext cx="1208395" cy="176972"/>
          </a:xfrm>
          <a:prstGeom prst="rect">
            <a:avLst/>
          </a:prstGeom>
          <a:noFill/>
        </p:spPr>
        <p:txBody>
          <a:bodyPr wrap="square" rtlCol="0">
            <a:spAutoFit/>
          </a:bodyPr>
          <a:lstStyle/>
          <a:p>
            <a:pPr algn="ctr"/>
            <a:r>
              <a:rPr lang="en-US" sz="550" dirty="0">
                <a:latin typeface="Century Gothic" panose="020B0502020202020204" pitchFamily="34" charset="0"/>
              </a:rPr>
              <a:t>Urban to Vegetation Gradient</a:t>
            </a:r>
          </a:p>
        </p:txBody>
      </p:sp>
      <p:sp>
        <p:nvSpPr>
          <p:cNvPr id="13" name="TextBox 12">
            <a:extLst>
              <a:ext uri="{FF2B5EF4-FFF2-40B4-BE49-F238E27FC236}">
                <a16:creationId xmlns:a16="http://schemas.microsoft.com/office/drawing/2014/main" id="{0E7B67CD-C185-DD36-BD14-76BF6C86D026}"/>
              </a:ext>
            </a:extLst>
          </p:cNvPr>
          <p:cNvSpPr txBox="1"/>
          <p:nvPr/>
        </p:nvSpPr>
        <p:spPr>
          <a:xfrm>
            <a:off x="8272243" y="3780845"/>
            <a:ext cx="1208395" cy="176972"/>
          </a:xfrm>
          <a:prstGeom prst="rect">
            <a:avLst/>
          </a:prstGeom>
          <a:noFill/>
        </p:spPr>
        <p:txBody>
          <a:bodyPr wrap="square" rtlCol="0">
            <a:spAutoFit/>
          </a:bodyPr>
          <a:lstStyle/>
          <a:p>
            <a:pPr algn="ctr"/>
            <a:r>
              <a:rPr lang="en-US" sz="550" dirty="0">
                <a:latin typeface="Century Gothic" panose="020B0502020202020204" pitchFamily="34" charset="0"/>
              </a:rPr>
              <a:t>Urban to Vegetation Gradient</a:t>
            </a:r>
          </a:p>
        </p:txBody>
      </p:sp>
      <p:sp>
        <p:nvSpPr>
          <p:cNvPr id="14" name="TextBox 13">
            <a:extLst>
              <a:ext uri="{FF2B5EF4-FFF2-40B4-BE49-F238E27FC236}">
                <a16:creationId xmlns:a16="http://schemas.microsoft.com/office/drawing/2014/main" id="{71FBAD5F-6859-F84D-5EB1-B5171349BB17}"/>
              </a:ext>
            </a:extLst>
          </p:cNvPr>
          <p:cNvSpPr txBox="1"/>
          <p:nvPr/>
        </p:nvSpPr>
        <p:spPr>
          <a:xfrm>
            <a:off x="10220041" y="3780845"/>
            <a:ext cx="1208395" cy="176972"/>
          </a:xfrm>
          <a:prstGeom prst="rect">
            <a:avLst/>
          </a:prstGeom>
          <a:noFill/>
        </p:spPr>
        <p:txBody>
          <a:bodyPr wrap="square" rtlCol="0">
            <a:spAutoFit/>
          </a:bodyPr>
          <a:lstStyle/>
          <a:p>
            <a:pPr algn="ctr"/>
            <a:r>
              <a:rPr lang="en-US" sz="550" dirty="0">
                <a:latin typeface="Century Gothic" panose="020B0502020202020204" pitchFamily="34" charset="0"/>
              </a:rPr>
              <a:t>Urban to Vegetation Gradient</a:t>
            </a:r>
          </a:p>
        </p:txBody>
      </p:sp>
      <p:sp>
        <p:nvSpPr>
          <p:cNvPr id="15" name="TextBox 14">
            <a:extLst>
              <a:ext uri="{FF2B5EF4-FFF2-40B4-BE49-F238E27FC236}">
                <a16:creationId xmlns:a16="http://schemas.microsoft.com/office/drawing/2014/main" id="{98E4438D-472E-29D4-211C-39FC5D6A3046}"/>
              </a:ext>
            </a:extLst>
          </p:cNvPr>
          <p:cNvSpPr txBox="1"/>
          <p:nvPr/>
        </p:nvSpPr>
        <p:spPr>
          <a:xfrm>
            <a:off x="6571855" y="3894877"/>
            <a:ext cx="489004" cy="169277"/>
          </a:xfrm>
          <a:prstGeom prst="rect">
            <a:avLst/>
          </a:prstGeom>
          <a:noFill/>
        </p:spPr>
        <p:txBody>
          <a:bodyPr wrap="square" rtlCol="0">
            <a:spAutoFit/>
          </a:bodyPr>
          <a:lstStyle/>
          <a:p>
            <a:r>
              <a:rPr lang="en-US" sz="500" dirty="0">
                <a:latin typeface="+mj-lt"/>
              </a:rPr>
              <a:t>Vegetation</a:t>
            </a:r>
          </a:p>
        </p:txBody>
      </p:sp>
      <p:sp>
        <p:nvSpPr>
          <p:cNvPr id="16" name="TextBox 15">
            <a:extLst>
              <a:ext uri="{FF2B5EF4-FFF2-40B4-BE49-F238E27FC236}">
                <a16:creationId xmlns:a16="http://schemas.microsoft.com/office/drawing/2014/main" id="{D7F222D8-AAB3-54F7-A736-145FA59BE981}"/>
              </a:ext>
            </a:extLst>
          </p:cNvPr>
          <p:cNvSpPr txBox="1"/>
          <p:nvPr/>
        </p:nvSpPr>
        <p:spPr>
          <a:xfrm>
            <a:off x="8420122" y="3898853"/>
            <a:ext cx="489004" cy="169277"/>
          </a:xfrm>
          <a:prstGeom prst="rect">
            <a:avLst/>
          </a:prstGeom>
          <a:noFill/>
        </p:spPr>
        <p:txBody>
          <a:bodyPr wrap="square" rtlCol="0">
            <a:spAutoFit/>
          </a:bodyPr>
          <a:lstStyle/>
          <a:p>
            <a:r>
              <a:rPr lang="en-US" sz="500" dirty="0">
                <a:latin typeface="+mj-lt"/>
              </a:rPr>
              <a:t>Vegetation</a:t>
            </a:r>
          </a:p>
        </p:txBody>
      </p:sp>
      <p:sp>
        <p:nvSpPr>
          <p:cNvPr id="17" name="TextBox 16">
            <a:extLst>
              <a:ext uri="{FF2B5EF4-FFF2-40B4-BE49-F238E27FC236}">
                <a16:creationId xmlns:a16="http://schemas.microsoft.com/office/drawing/2014/main" id="{BF48E2EF-CACE-D8A5-ABA7-11AFA71C55EE}"/>
              </a:ext>
            </a:extLst>
          </p:cNvPr>
          <p:cNvSpPr txBox="1"/>
          <p:nvPr/>
        </p:nvSpPr>
        <p:spPr>
          <a:xfrm>
            <a:off x="10308865" y="3899043"/>
            <a:ext cx="489004" cy="169277"/>
          </a:xfrm>
          <a:prstGeom prst="rect">
            <a:avLst/>
          </a:prstGeom>
          <a:noFill/>
        </p:spPr>
        <p:txBody>
          <a:bodyPr wrap="square" rtlCol="0">
            <a:spAutoFit/>
          </a:bodyPr>
          <a:lstStyle/>
          <a:p>
            <a:r>
              <a:rPr lang="en-US" sz="500" dirty="0">
                <a:latin typeface="+mj-lt"/>
              </a:rPr>
              <a:t>Vegetation</a:t>
            </a:r>
          </a:p>
        </p:txBody>
      </p:sp>
      <p:sp>
        <p:nvSpPr>
          <p:cNvPr id="18" name="TextBox 17">
            <a:extLst>
              <a:ext uri="{FF2B5EF4-FFF2-40B4-BE49-F238E27FC236}">
                <a16:creationId xmlns:a16="http://schemas.microsoft.com/office/drawing/2014/main" id="{3B1942CC-6891-313F-7664-EAAC6A826600}"/>
              </a:ext>
            </a:extLst>
          </p:cNvPr>
          <p:cNvSpPr txBox="1"/>
          <p:nvPr/>
        </p:nvSpPr>
        <p:spPr>
          <a:xfrm>
            <a:off x="6571855" y="4040076"/>
            <a:ext cx="489004" cy="169277"/>
          </a:xfrm>
          <a:prstGeom prst="rect">
            <a:avLst/>
          </a:prstGeom>
          <a:noFill/>
        </p:spPr>
        <p:txBody>
          <a:bodyPr wrap="square" rtlCol="0">
            <a:spAutoFit/>
          </a:bodyPr>
          <a:lstStyle/>
          <a:p>
            <a:r>
              <a:rPr lang="en-US" sz="500" dirty="0">
                <a:latin typeface="+mj-lt"/>
              </a:rPr>
              <a:t>Urban</a:t>
            </a:r>
          </a:p>
        </p:txBody>
      </p:sp>
      <p:sp>
        <p:nvSpPr>
          <p:cNvPr id="19" name="TextBox 18">
            <a:extLst>
              <a:ext uri="{FF2B5EF4-FFF2-40B4-BE49-F238E27FC236}">
                <a16:creationId xmlns:a16="http://schemas.microsoft.com/office/drawing/2014/main" id="{AC3C3BD7-25FD-6AC6-7307-14301F36F3C1}"/>
              </a:ext>
            </a:extLst>
          </p:cNvPr>
          <p:cNvSpPr txBox="1"/>
          <p:nvPr/>
        </p:nvSpPr>
        <p:spPr>
          <a:xfrm>
            <a:off x="8420582" y="4040075"/>
            <a:ext cx="489004" cy="169277"/>
          </a:xfrm>
          <a:prstGeom prst="rect">
            <a:avLst/>
          </a:prstGeom>
          <a:noFill/>
        </p:spPr>
        <p:txBody>
          <a:bodyPr wrap="square" rtlCol="0">
            <a:spAutoFit/>
          </a:bodyPr>
          <a:lstStyle/>
          <a:p>
            <a:r>
              <a:rPr lang="en-US" sz="500" dirty="0">
                <a:latin typeface="+mj-lt"/>
              </a:rPr>
              <a:t>Urban</a:t>
            </a:r>
          </a:p>
        </p:txBody>
      </p:sp>
      <p:sp>
        <p:nvSpPr>
          <p:cNvPr id="20" name="TextBox 19">
            <a:extLst>
              <a:ext uri="{FF2B5EF4-FFF2-40B4-BE49-F238E27FC236}">
                <a16:creationId xmlns:a16="http://schemas.microsoft.com/office/drawing/2014/main" id="{10141B5A-53A1-AD2C-21C0-6981F641A63A}"/>
              </a:ext>
            </a:extLst>
          </p:cNvPr>
          <p:cNvSpPr txBox="1"/>
          <p:nvPr/>
        </p:nvSpPr>
        <p:spPr>
          <a:xfrm>
            <a:off x="10308865" y="4041032"/>
            <a:ext cx="489004" cy="169277"/>
          </a:xfrm>
          <a:prstGeom prst="rect">
            <a:avLst/>
          </a:prstGeom>
          <a:noFill/>
        </p:spPr>
        <p:txBody>
          <a:bodyPr wrap="square" rtlCol="0">
            <a:spAutoFit/>
          </a:bodyPr>
          <a:lstStyle/>
          <a:p>
            <a:r>
              <a:rPr lang="en-US" sz="500" dirty="0">
                <a:latin typeface="+mj-lt"/>
              </a:rPr>
              <a:t>Urban</a:t>
            </a:r>
          </a:p>
        </p:txBody>
      </p:sp>
      <p:sp>
        <p:nvSpPr>
          <p:cNvPr id="21" name="Isosceles Triangle 20">
            <a:extLst>
              <a:ext uri="{FF2B5EF4-FFF2-40B4-BE49-F238E27FC236}">
                <a16:creationId xmlns:a16="http://schemas.microsoft.com/office/drawing/2014/main" id="{627F17AF-4887-B2F5-007F-93E70A5B9AD4}"/>
              </a:ext>
            </a:extLst>
          </p:cNvPr>
          <p:cNvSpPr/>
          <p:nvPr/>
        </p:nvSpPr>
        <p:spPr>
          <a:xfrm>
            <a:off x="6058476" y="5138662"/>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Box 21">
            <a:extLst>
              <a:ext uri="{FF2B5EF4-FFF2-40B4-BE49-F238E27FC236}">
                <a16:creationId xmlns:a16="http://schemas.microsoft.com/office/drawing/2014/main" id="{7FCCB1BD-1D0A-748B-5CDC-A11093222EB6}"/>
              </a:ext>
            </a:extLst>
          </p:cNvPr>
          <p:cNvSpPr txBox="1"/>
          <p:nvPr/>
        </p:nvSpPr>
        <p:spPr>
          <a:xfrm>
            <a:off x="5997569" y="4974405"/>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000000"/>
                </a:solidFill>
                <a:latin typeface="Century Gothic"/>
                <a:cs typeface="Calibri"/>
              </a:rPr>
              <a:t>N</a:t>
            </a:r>
          </a:p>
        </p:txBody>
      </p:sp>
      <p:sp>
        <p:nvSpPr>
          <p:cNvPr id="23" name="Isosceles Triangle 22">
            <a:extLst>
              <a:ext uri="{FF2B5EF4-FFF2-40B4-BE49-F238E27FC236}">
                <a16:creationId xmlns:a16="http://schemas.microsoft.com/office/drawing/2014/main" id="{8B1271E6-E1F4-F28F-1868-2656C655FAB9}"/>
              </a:ext>
            </a:extLst>
          </p:cNvPr>
          <p:cNvSpPr/>
          <p:nvPr/>
        </p:nvSpPr>
        <p:spPr>
          <a:xfrm>
            <a:off x="7914554" y="5138662"/>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a:extLst>
              <a:ext uri="{FF2B5EF4-FFF2-40B4-BE49-F238E27FC236}">
                <a16:creationId xmlns:a16="http://schemas.microsoft.com/office/drawing/2014/main" id="{F1FC4AA6-AF27-D2CF-D1EB-488805D77171}"/>
              </a:ext>
            </a:extLst>
          </p:cNvPr>
          <p:cNvSpPr txBox="1"/>
          <p:nvPr/>
        </p:nvSpPr>
        <p:spPr>
          <a:xfrm>
            <a:off x="7853647" y="4974405"/>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000000"/>
                </a:solidFill>
                <a:latin typeface="Century Gothic"/>
                <a:cs typeface="Calibri"/>
              </a:rPr>
              <a:t>N</a:t>
            </a:r>
          </a:p>
        </p:txBody>
      </p:sp>
      <p:sp>
        <p:nvSpPr>
          <p:cNvPr id="25" name="Isosceles Triangle 24">
            <a:extLst>
              <a:ext uri="{FF2B5EF4-FFF2-40B4-BE49-F238E27FC236}">
                <a16:creationId xmlns:a16="http://schemas.microsoft.com/office/drawing/2014/main" id="{53938114-8002-C42D-2D45-6232497AF0FB}"/>
              </a:ext>
            </a:extLst>
          </p:cNvPr>
          <p:cNvSpPr/>
          <p:nvPr/>
        </p:nvSpPr>
        <p:spPr>
          <a:xfrm>
            <a:off x="9790095" y="5138662"/>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6" name="TextBox 25">
            <a:extLst>
              <a:ext uri="{FF2B5EF4-FFF2-40B4-BE49-F238E27FC236}">
                <a16:creationId xmlns:a16="http://schemas.microsoft.com/office/drawing/2014/main" id="{14D0DA39-0C9E-0E54-D247-7E9C30EC5339}"/>
              </a:ext>
            </a:extLst>
          </p:cNvPr>
          <p:cNvSpPr txBox="1"/>
          <p:nvPr/>
        </p:nvSpPr>
        <p:spPr>
          <a:xfrm>
            <a:off x="9729188" y="4974405"/>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000000"/>
                </a:solidFill>
                <a:latin typeface="Century Gothic"/>
                <a:cs typeface="Calibri"/>
              </a:rPr>
              <a:t>N</a:t>
            </a:r>
          </a:p>
        </p:txBody>
      </p:sp>
      <p:sp>
        <p:nvSpPr>
          <p:cNvPr id="28" name="TextBox 27">
            <a:extLst>
              <a:ext uri="{FF2B5EF4-FFF2-40B4-BE49-F238E27FC236}">
                <a16:creationId xmlns:a16="http://schemas.microsoft.com/office/drawing/2014/main" id="{68E7C945-90F4-78AB-7679-6701A844FCB5}"/>
              </a:ext>
            </a:extLst>
          </p:cNvPr>
          <p:cNvSpPr txBox="1"/>
          <p:nvPr/>
        </p:nvSpPr>
        <p:spPr>
          <a:xfrm>
            <a:off x="6081383" y="3850829"/>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FFFFFF"/>
                </a:solidFill>
                <a:latin typeface="Century Gothic"/>
                <a:cs typeface="Calibri"/>
              </a:rPr>
              <a:t>N</a:t>
            </a:r>
          </a:p>
        </p:txBody>
      </p:sp>
      <p:sp>
        <p:nvSpPr>
          <p:cNvPr id="30" name="TextBox 29">
            <a:extLst>
              <a:ext uri="{FF2B5EF4-FFF2-40B4-BE49-F238E27FC236}">
                <a16:creationId xmlns:a16="http://schemas.microsoft.com/office/drawing/2014/main" id="{E54968CD-9BCF-600E-3E18-0C1221153E91}"/>
              </a:ext>
            </a:extLst>
          </p:cNvPr>
          <p:cNvSpPr txBox="1"/>
          <p:nvPr/>
        </p:nvSpPr>
        <p:spPr>
          <a:xfrm>
            <a:off x="7906919" y="3851456"/>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FFFFFF"/>
                </a:solidFill>
                <a:latin typeface="Century Gothic"/>
                <a:cs typeface="Calibri"/>
              </a:rPr>
              <a:t>N</a:t>
            </a:r>
          </a:p>
        </p:txBody>
      </p:sp>
      <p:sp>
        <p:nvSpPr>
          <p:cNvPr id="32" name="TextBox 31">
            <a:extLst>
              <a:ext uri="{FF2B5EF4-FFF2-40B4-BE49-F238E27FC236}">
                <a16:creationId xmlns:a16="http://schemas.microsoft.com/office/drawing/2014/main" id="{3C8DEFB6-9AFD-89F3-029A-C360A330CE82}"/>
              </a:ext>
            </a:extLst>
          </p:cNvPr>
          <p:cNvSpPr txBox="1"/>
          <p:nvPr/>
        </p:nvSpPr>
        <p:spPr>
          <a:xfrm>
            <a:off x="9865142" y="3850829"/>
            <a:ext cx="192941" cy="1846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solidFill>
                  <a:srgbClr val="FFFFFF"/>
                </a:solidFill>
                <a:latin typeface="Century Gothic"/>
                <a:cs typeface="Calibri"/>
              </a:rPr>
              <a:t>N</a:t>
            </a:r>
          </a:p>
        </p:txBody>
      </p:sp>
      <p:sp>
        <p:nvSpPr>
          <p:cNvPr id="33" name="TextBox 32">
            <a:extLst>
              <a:ext uri="{FF2B5EF4-FFF2-40B4-BE49-F238E27FC236}">
                <a16:creationId xmlns:a16="http://schemas.microsoft.com/office/drawing/2014/main" id="{86BEAD67-E97E-3215-2478-1FFFFB18137D}"/>
              </a:ext>
            </a:extLst>
          </p:cNvPr>
          <p:cNvSpPr txBox="1"/>
          <p:nvPr/>
        </p:nvSpPr>
        <p:spPr>
          <a:xfrm>
            <a:off x="6655241" y="3565012"/>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3</a:t>
            </a:r>
          </a:p>
        </p:txBody>
      </p:sp>
      <p:sp>
        <p:nvSpPr>
          <p:cNvPr id="34" name="TextBox 33">
            <a:extLst>
              <a:ext uri="{FF2B5EF4-FFF2-40B4-BE49-F238E27FC236}">
                <a16:creationId xmlns:a16="http://schemas.microsoft.com/office/drawing/2014/main" id="{F4752E8C-FF7B-582A-2400-8AF64B603EF5}"/>
              </a:ext>
            </a:extLst>
          </p:cNvPr>
          <p:cNvSpPr txBox="1"/>
          <p:nvPr/>
        </p:nvSpPr>
        <p:spPr>
          <a:xfrm>
            <a:off x="6914985" y="3563434"/>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7</a:t>
            </a:r>
          </a:p>
        </p:txBody>
      </p:sp>
      <p:sp>
        <p:nvSpPr>
          <p:cNvPr id="35" name="TextBox 34">
            <a:extLst>
              <a:ext uri="{FF2B5EF4-FFF2-40B4-BE49-F238E27FC236}">
                <a16:creationId xmlns:a16="http://schemas.microsoft.com/office/drawing/2014/main" id="{2E2C16D2-8A6D-8617-68FC-CD4031D96E56}"/>
              </a:ext>
            </a:extLst>
          </p:cNvPr>
          <p:cNvSpPr txBox="1"/>
          <p:nvPr/>
        </p:nvSpPr>
        <p:spPr>
          <a:xfrm>
            <a:off x="7389650" y="3563434"/>
            <a:ext cx="408434"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13 km</a:t>
            </a:r>
          </a:p>
        </p:txBody>
      </p:sp>
      <p:sp>
        <p:nvSpPr>
          <p:cNvPr id="36" name="TextBox 35">
            <a:extLst>
              <a:ext uri="{FF2B5EF4-FFF2-40B4-BE49-F238E27FC236}">
                <a16:creationId xmlns:a16="http://schemas.microsoft.com/office/drawing/2014/main" id="{A39A5DDA-DB50-D522-8878-15697182C714}"/>
              </a:ext>
            </a:extLst>
          </p:cNvPr>
          <p:cNvSpPr txBox="1"/>
          <p:nvPr/>
        </p:nvSpPr>
        <p:spPr>
          <a:xfrm>
            <a:off x="8503576" y="3565012"/>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3</a:t>
            </a:r>
          </a:p>
        </p:txBody>
      </p:sp>
      <p:sp>
        <p:nvSpPr>
          <p:cNvPr id="37" name="TextBox 36">
            <a:extLst>
              <a:ext uri="{FF2B5EF4-FFF2-40B4-BE49-F238E27FC236}">
                <a16:creationId xmlns:a16="http://schemas.microsoft.com/office/drawing/2014/main" id="{1BBC10E0-C175-3214-0053-1D22C6B75EFE}"/>
              </a:ext>
            </a:extLst>
          </p:cNvPr>
          <p:cNvSpPr txBox="1"/>
          <p:nvPr/>
        </p:nvSpPr>
        <p:spPr>
          <a:xfrm>
            <a:off x="8763320" y="3563434"/>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7</a:t>
            </a:r>
          </a:p>
        </p:txBody>
      </p:sp>
      <p:sp>
        <p:nvSpPr>
          <p:cNvPr id="38" name="TextBox 37">
            <a:extLst>
              <a:ext uri="{FF2B5EF4-FFF2-40B4-BE49-F238E27FC236}">
                <a16:creationId xmlns:a16="http://schemas.microsoft.com/office/drawing/2014/main" id="{F9139B5A-7E5D-4BAE-340F-30C13790AA6F}"/>
              </a:ext>
            </a:extLst>
          </p:cNvPr>
          <p:cNvSpPr txBox="1"/>
          <p:nvPr/>
        </p:nvSpPr>
        <p:spPr>
          <a:xfrm>
            <a:off x="9237985" y="3563434"/>
            <a:ext cx="408434"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13 km</a:t>
            </a:r>
          </a:p>
        </p:txBody>
      </p:sp>
      <p:sp>
        <p:nvSpPr>
          <p:cNvPr id="39" name="TextBox 38">
            <a:extLst>
              <a:ext uri="{FF2B5EF4-FFF2-40B4-BE49-F238E27FC236}">
                <a16:creationId xmlns:a16="http://schemas.microsoft.com/office/drawing/2014/main" id="{8F7D81A5-0B00-70BA-2801-1D3E9B847981}"/>
              </a:ext>
            </a:extLst>
          </p:cNvPr>
          <p:cNvSpPr txBox="1"/>
          <p:nvPr/>
        </p:nvSpPr>
        <p:spPr>
          <a:xfrm>
            <a:off x="10392714" y="3563734"/>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3</a:t>
            </a:r>
          </a:p>
        </p:txBody>
      </p:sp>
      <p:sp>
        <p:nvSpPr>
          <p:cNvPr id="40" name="TextBox 39">
            <a:extLst>
              <a:ext uri="{FF2B5EF4-FFF2-40B4-BE49-F238E27FC236}">
                <a16:creationId xmlns:a16="http://schemas.microsoft.com/office/drawing/2014/main" id="{2365C996-14B5-DEFB-1A80-567243897F2E}"/>
              </a:ext>
            </a:extLst>
          </p:cNvPr>
          <p:cNvSpPr txBox="1"/>
          <p:nvPr/>
        </p:nvSpPr>
        <p:spPr>
          <a:xfrm>
            <a:off x="10652458" y="3562156"/>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7</a:t>
            </a:r>
          </a:p>
        </p:txBody>
      </p:sp>
      <p:sp>
        <p:nvSpPr>
          <p:cNvPr id="41" name="TextBox 40">
            <a:extLst>
              <a:ext uri="{FF2B5EF4-FFF2-40B4-BE49-F238E27FC236}">
                <a16:creationId xmlns:a16="http://schemas.microsoft.com/office/drawing/2014/main" id="{9CE0F362-9418-EB56-4583-C52A96017B6C}"/>
              </a:ext>
            </a:extLst>
          </p:cNvPr>
          <p:cNvSpPr txBox="1"/>
          <p:nvPr/>
        </p:nvSpPr>
        <p:spPr>
          <a:xfrm>
            <a:off x="11127123" y="3562156"/>
            <a:ext cx="408434"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13 km</a:t>
            </a:r>
          </a:p>
        </p:txBody>
      </p:sp>
      <p:sp>
        <p:nvSpPr>
          <p:cNvPr id="42" name="TextBox 41">
            <a:extLst>
              <a:ext uri="{FF2B5EF4-FFF2-40B4-BE49-F238E27FC236}">
                <a16:creationId xmlns:a16="http://schemas.microsoft.com/office/drawing/2014/main" id="{BF7E9DF3-A1DD-BD9E-C2BB-FC88449D82EB}"/>
              </a:ext>
            </a:extLst>
          </p:cNvPr>
          <p:cNvSpPr txBox="1"/>
          <p:nvPr/>
        </p:nvSpPr>
        <p:spPr>
          <a:xfrm>
            <a:off x="6401720" y="3570033"/>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0</a:t>
            </a:r>
          </a:p>
        </p:txBody>
      </p:sp>
      <p:sp>
        <p:nvSpPr>
          <p:cNvPr id="43" name="TextBox 42">
            <a:extLst>
              <a:ext uri="{FF2B5EF4-FFF2-40B4-BE49-F238E27FC236}">
                <a16:creationId xmlns:a16="http://schemas.microsoft.com/office/drawing/2014/main" id="{B8096AED-3A11-C16B-5FDA-CFCD5347D0BD}"/>
              </a:ext>
            </a:extLst>
          </p:cNvPr>
          <p:cNvSpPr txBox="1"/>
          <p:nvPr/>
        </p:nvSpPr>
        <p:spPr>
          <a:xfrm>
            <a:off x="8243456" y="3564788"/>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0</a:t>
            </a:r>
          </a:p>
        </p:txBody>
      </p:sp>
      <p:sp>
        <p:nvSpPr>
          <p:cNvPr id="44" name="TextBox 43">
            <a:extLst>
              <a:ext uri="{FF2B5EF4-FFF2-40B4-BE49-F238E27FC236}">
                <a16:creationId xmlns:a16="http://schemas.microsoft.com/office/drawing/2014/main" id="{881E9CA3-61A9-03AA-9081-3311388742FB}"/>
              </a:ext>
            </a:extLst>
          </p:cNvPr>
          <p:cNvSpPr txBox="1"/>
          <p:nvPr/>
        </p:nvSpPr>
        <p:spPr>
          <a:xfrm>
            <a:off x="10113326" y="3557648"/>
            <a:ext cx="115295" cy="184666"/>
          </a:xfrm>
          <a:prstGeom prst="rect">
            <a:avLst/>
          </a:prstGeom>
          <a:noFill/>
        </p:spPr>
        <p:txBody>
          <a:bodyPr wrap="square" rtlCol="0">
            <a:spAutoFit/>
          </a:bodyPr>
          <a:lstStyle/>
          <a:p>
            <a:r>
              <a:rPr lang="en-US" sz="600" dirty="0">
                <a:solidFill>
                  <a:schemeClr val="bg1"/>
                </a:solidFill>
                <a:latin typeface="Century Gothic" panose="020B0502020202020204" pitchFamily="34" charset="0"/>
              </a:rPr>
              <a:t>0</a:t>
            </a:r>
          </a:p>
        </p:txBody>
      </p:sp>
      <p:sp>
        <p:nvSpPr>
          <p:cNvPr id="45" name="TextBox 44">
            <a:extLst>
              <a:ext uri="{FF2B5EF4-FFF2-40B4-BE49-F238E27FC236}">
                <a16:creationId xmlns:a16="http://schemas.microsoft.com/office/drawing/2014/main" id="{D5B9F4C4-DC84-F487-953F-78B6AC94F863}"/>
              </a:ext>
            </a:extLst>
          </p:cNvPr>
          <p:cNvSpPr txBox="1"/>
          <p:nvPr/>
        </p:nvSpPr>
        <p:spPr>
          <a:xfrm>
            <a:off x="6206222" y="5045477"/>
            <a:ext cx="97901" cy="184666"/>
          </a:xfrm>
          <a:prstGeom prst="rect">
            <a:avLst/>
          </a:prstGeom>
          <a:noFill/>
        </p:spPr>
        <p:txBody>
          <a:bodyPr wrap="square" rtlCol="0">
            <a:spAutoFit/>
          </a:bodyPr>
          <a:lstStyle/>
          <a:p>
            <a:pPr algn="ctr"/>
            <a:r>
              <a:rPr lang="en-US" sz="600" dirty="0"/>
              <a:t>0</a:t>
            </a:r>
          </a:p>
        </p:txBody>
      </p:sp>
      <p:sp>
        <p:nvSpPr>
          <p:cNvPr id="46" name="TextBox 45">
            <a:extLst>
              <a:ext uri="{FF2B5EF4-FFF2-40B4-BE49-F238E27FC236}">
                <a16:creationId xmlns:a16="http://schemas.microsoft.com/office/drawing/2014/main" id="{856295B0-5806-7273-C746-C121BEE32D10}"/>
              </a:ext>
            </a:extLst>
          </p:cNvPr>
          <p:cNvSpPr txBox="1"/>
          <p:nvPr/>
        </p:nvSpPr>
        <p:spPr>
          <a:xfrm>
            <a:off x="6434831" y="5050468"/>
            <a:ext cx="303687" cy="184666"/>
          </a:xfrm>
          <a:prstGeom prst="rect">
            <a:avLst/>
          </a:prstGeom>
          <a:noFill/>
        </p:spPr>
        <p:txBody>
          <a:bodyPr wrap="square" rtlCol="0">
            <a:spAutoFit/>
          </a:bodyPr>
          <a:lstStyle/>
          <a:p>
            <a:pPr algn="ctr"/>
            <a:r>
              <a:rPr lang="en-US" sz="600" dirty="0"/>
              <a:t>230</a:t>
            </a:r>
          </a:p>
        </p:txBody>
      </p:sp>
      <p:sp>
        <p:nvSpPr>
          <p:cNvPr id="47" name="TextBox 46">
            <a:extLst>
              <a:ext uri="{FF2B5EF4-FFF2-40B4-BE49-F238E27FC236}">
                <a16:creationId xmlns:a16="http://schemas.microsoft.com/office/drawing/2014/main" id="{B632614A-AE0E-452C-1C3C-CDE733B4E693}"/>
              </a:ext>
            </a:extLst>
          </p:cNvPr>
          <p:cNvSpPr txBox="1"/>
          <p:nvPr/>
        </p:nvSpPr>
        <p:spPr>
          <a:xfrm>
            <a:off x="6760591" y="5045477"/>
            <a:ext cx="303687" cy="184666"/>
          </a:xfrm>
          <a:prstGeom prst="rect">
            <a:avLst/>
          </a:prstGeom>
          <a:noFill/>
        </p:spPr>
        <p:txBody>
          <a:bodyPr wrap="square" rtlCol="0">
            <a:spAutoFit/>
          </a:bodyPr>
          <a:lstStyle/>
          <a:p>
            <a:pPr algn="ctr"/>
            <a:r>
              <a:rPr lang="en-US" sz="600" dirty="0"/>
              <a:t>460</a:t>
            </a:r>
          </a:p>
        </p:txBody>
      </p:sp>
      <p:sp>
        <p:nvSpPr>
          <p:cNvPr id="48" name="TextBox 47">
            <a:extLst>
              <a:ext uri="{FF2B5EF4-FFF2-40B4-BE49-F238E27FC236}">
                <a16:creationId xmlns:a16="http://schemas.microsoft.com/office/drawing/2014/main" id="{E7DF2349-8605-C81F-1F8C-3DE43ABAD27C}"/>
              </a:ext>
            </a:extLst>
          </p:cNvPr>
          <p:cNvSpPr txBox="1"/>
          <p:nvPr/>
        </p:nvSpPr>
        <p:spPr>
          <a:xfrm>
            <a:off x="7417365" y="5052131"/>
            <a:ext cx="418100" cy="184666"/>
          </a:xfrm>
          <a:prstGeom prst="rect">
            <a:avLst/>
          </a:prstGeom>
          <a:noFill/>
        </p:spPr>
        <p:txBody>
          <a:bodyPr wrap="square" rtlCol="0">
            <a:spAutoFit/>
          </a:bodyPr>
          <a:lstStyle/>
          <a:p>
            <a:pPr algn="ctr"/>
            <a:r>
              <a:rPr lang="en-US" sz="600" dirty="0"/>
              <a:t>920 km</a:t>
            </a:r>
          </a:p>
        </p:txBody>
      </p:sp>
      <p:sp>
        <p:nvSpPr>
          <p:cNvPr id="49" name="TextBox 48">
            <a:extLst>
              <a:ext uri="{FF2B5EF4-FFF2-40B4-BE49-F238E27FC236}">
                <a16:creationId xmlns:a16="http://schemas.microsoft.com/office/drawing/2014/main" id="{C29DFC41-73E9-0B45-ACF0-F7D667FFB5DE}"/>
              </a:ext>
            </a:extLst>
          </p:cNvPr>
          <p:cNvSpPr txBox="1"/>
          <p:nvPr/>
        </p:nvSpPr>
        <p:spPr>
          <a:xfrm>
            <a:off x="8059433" y="5046847"/>
            <a:ext cx="97901" cy="184666"/>
          </a:xfrm>
          <a:prstGeom prst="rect">
            <a:avLst/>
          </a:prstGeom>
          <a:noFill/>
        </p:spPr>
        <p:txBody>
          <a:bodyPr wrap="square" rtlCol="0">
            <a:spAutoFit/>
          </a:bodyPr>
          <a:lstStyle/>
          <a:p>
            <a:pPr algn="ctr"/>
            <a:r>
              <a:rPr lang="en-US" sz="600" dirty="0"/>
              <a:t>0</a:t>
            </a:r>
          </a:p>
        </p:txBody>
      </p:sp>
      <p:sp>
        <p:nvSpPr>
          <p:cNvPr id="50" name="TextBox 49">
            <a:extLst>
              <a:ext uri="{FF2B5EF4-FFF2-40B4-BE49-F238E27FC236}">
                <a16:creationId xmlns:a16="http://schemas.microsoft.com/office/drawing/2014/main" id="{A83F6074-7847-E0C0-858C-1F0244E79815}"/>
              </a:ext>
            </a:extLst>
          </p:cNvPr>
          <p:cNvSpPr txBox="1"/>
          <p:nvPr/>
        </p:nvSpPr>
        <p:spPr>
          <a:xfrm>
            <a:off x="8288042" y="5051838"/>
            <a:ext cx="303687" cy="184666"/>
          </a:xfrm>
          <a:prstGeom prst="rect">
            <a:avLst/>
          </a:prstGeom>
          <a:noFill/>
        </p:spPr>
        <p:txBody>
          <a:bodyPr wrap="square" rtlCol="0">
            <a:spAutoFit/>
          </a:bodyPr>
          <a:lstStyle/>
          <a:p>
            <a:pPr algn="ctr"/>
            <a:r>
              <a:rPr lang="en-US" sz="600" dirty="0"/>
              <a:t>230</a:t>
            </a:r>
          </a:p>
        </p:txBody>
      </p:sp>
      <p:sp>
        <p:nvSpPr>
          <p:cNvPr id="51" name="TextBox 50">
            <a:extLst>
              <a:ext uri="{FF2B5EF4-FFF2-40B4-BE49-F238E27FC236}">
                <a16:creationId xmlns:a16="http://schemas.microsoft.com/office/drawing/2014/main" id="{3DC167D7-2607-B08E-4771-6034174825D0}"/>
              </a:ext>
            </a:extLst>
          </p:cNvPr>
          <p:cNvSpPr txBox="1"/>
          <p:nvPr/>
        </p:nvSpPr>
        <p:spPr>
          <a:xfrm>
            <a:off x="8613802" y="5046847"/>
            <a:ext cx="303687" cy="184666"/>
          </a:xfrm>
          <a:prstGeom prst="rect">
            <a:avLst/>
          </a:prstGeom>
          <a:noFill/>
        </p:spPr>
        <p:txBody>
          <a:bodyPr wrap="square" rtlCol="0">
            <a:spAutoFit/>
          </a:bodyPr>
          <a:lstStyle/>
          <a:p>
            <a:pPr algn="ctr"/>
            <a:r>
              <a:rPr lang="en-US" sz="600" dirty="0"/>
              <a:t>460</a:t>
            </a:r>
          </a:p>
        </p:txBody>
      </p:sp>
      <p:sp>
        <p:nvSpPr>
          <p:cNvPr id="52" name="TextBox 51">
            <a:extLst>
              <a:ext uri="{FF2B5EF4-FFF2-40B4-BE49-F238E27FC236}">
                <a16:creationId xmlns:a16="http://schemas.microsoft.com/office/drawing/2014/main" id="{9AA2CA85-CD84-48FE-22BA-1FF34D77291F}"/>
              </a:ext>
            </a:extLst>
          </p:cNvPr>
          <p:cNvSpPr txBox="1"/>
          <p:nvPr/>
        </p:nvSpPr>
        <p:spPr>
          <a:xfrm>
            <a:off x="9270576" y="5053501"/>
            <a:ext cx="418100" cy="184666"/>
          </a:xfrm>
          <a:prstGeom prst="rect">
            <a:avLst/>
          </a:prstGeom>
          <a:noFill/>
        </p:spPr>
        <p:txBody>
          <a:bodyPr wrap="square" rtlCol="0">
            <a:spAutoFit/>
          </a:bodyPr>
          <a:lstStyle/>
          <a:p>
            <a:pPr algn="ctr"/>
            <a:r>
              <a:rPr lang="en-US" sz="600" dirty="0"/>
              <a:t>920 km</a:t>
            </a:r>
          </a:p>
        </p:txBody>
      </p:sp>
      <p:sp>
        <p:nvSpPr>
          <p:cNvPr id="53" name="TextBox 52">
            <a:extLst>
              <a:ext uri="{FF2B5EF4-FFF2-40B4-BE49-F238E27FC236}">
                <a16:creationId xmlns:a16="http://schemas.microsoft.com/office/drawing/2014/main" id="{51627A09-BFE5-A037-2D8C-51765AC1D9CA}"/>
              </a:ext>
            </a:extLst>
          </p:cNvPr>
          <p:cNvSpPr txBox="1"/>
          <p:nvPr/>
        </p:nvSpPr>
        <p:spPr>
          <a:xfrm>
            <a:off x="9934974" y="5046847"/>
            <a:ext cx="97901" cy="184666"/>
          </a:xfrm>
          <a:prstGeom prst="rect">
            <a:avLst/>
          </a:prstGeom>
          <a:noFill/>
        </p:spPr>
        <p:txBody>
          <a:bodyPr wrap="square" rtlCol="0">
            <a:spAutoFit/>
          </a:bodyPr>
          <a:lstStyle/>
          <a:p>
            <a:pPr algn="ctr"/>
            <a:r>
              <a:rPr lang="en-US" sz="600" dirty="0"/>
              <a:t>0</a:t>
            </a:r>
          </a:p>
        </p:txBody>
      </p:sp>
      <p:sp>
        <p:nvSpPr>
          <p:cNvPr id="54" name="TextBox 53">
            <a:extLst>
              <a:ext uri="{FF2B5EF4-FFF2-40B4-BE49-F238E27FC236}">
                <a16:creationId xmlns:a16="http://schemas.microsoft.com/office/drawing/2014/main" id="{6526A244-267F-844A-6838-C1B5896D1BC3}"/>
              </a:ext>
            </a:extLst>
          </p:cNvPr>
          <p:cNvSpPr txBox="1"/>
          <p:nvPr/>
        </p:nvSpPr>
        <p:spPr>
          <a:xfrm>
            <a:off x="10163583" y="5051838"/>
            <a:ext cx="303687" cy="184666"/>
          </a:xfrm>
          <a:prstGeom prst="rect">
            <a:avLst/>
          </a:prstGeom>
          <a:noFill/>
        </p:spPr>
        <p:txBody>
          <a:bodyPr wrap="square" rtlCol="0">
            <a:spAutoFit/>
          </a:bodyPr>
          <a:lstStyle/>
          <a:p>
            <a:pPr algn="ctr"/>
            <a:r>
              <a:rPr lang="en-US" sz="600" dirty="0"/>
              <a:t>230</a:t>
            </a:r>
          </a:p>
        </p:txBody>
      </p:sp>
      <p:sp>
        <p:nvSpPr>
          <p:cNvPr id="55" name="TextBox 54">
            <a:extLst>
              <a:ext uri="{FF2B5EF4-FFF2-40B4-BE49-F238E27FC236}">
                <a16:creationId xmlns:a16="http://schemas.microsoft.com/office/drawing/2014/main" id="{4D063E65-5C3B-5B8D-6575-5B0B9964858C}"/>
              </a:ext>
            </a:extLst>
          </p:cNvPr>
          <p:cNvSpPr txBox="1"/>
          <p:nvPr/>
        </p:nvSpPr>
        <p:spPr>
          <a:xfrm>
            <a:off x="10489343" y="5046847"/>
            <a:ext cx="303687" cy="184666"/>
          </a:xfrm>
          <a:prstGeom prst="rect">
            <a:avLst/>
          </a:prstGeom>
          <a:noFill/>
        </p:spPr>
        <p:txBody>
          <a:bodyPr wrap="square" rtlCol="0">
            <a:spAutoFit/>
          </a:bodyPr>
          <a:lstStyle/>
          <a:p>
            <a:pPr algn="ctr"/>
            <a:r>
              <a:rPr lang="en-US" sz="600" dirty="0"/>
              <a:t>460</a:t>
            </a:r>
          </a:p>
        </p:txBody>
      </p:sp>
      <p:sp>
        <p:nvSpPr>
          <p:cNvPr id="56" name="TextBox 55">
            <a:extLst>
              <a:ext uri="{FF2B5EF4-FFF2-40B4-BE49-F238E27FC236}">
                <a16:creationId xmlns:a16="http://schemas.microsoft.com/office/drawing/2014/main" id="{DC00C667-010E-6AF4-A55F-C466B54DDD38}"/>
              </a:ext>
            </a:extLst>
          </p:cNvPr>
          <p:cNvSpPr txBox="1"/>
          <p:nvPr/>
        </p:nvSpPr>
        <p:spPr>
          <a:xfrm>
            <a:off x="11146117" y="5053501"/>
            <a:ext cx="418100" cy="184666"/>
          </a:xfrm>
          <a:prstGeom prst="rect">
            <a:avLst/>
          </a:prstGeom>
          <a:noFill/>
        </p:spPr>
        <p:txBody>
          <a:bodyPr wrap="square" rtlCol="0">
            <a:spAutoFit/>
          </a:bodyPr>
          <a:lstStyle/>
          <a:p>
            <a:pPr algn="ctr"/>
            <a:r>
              <a:rPr lang="en-US" sz="600" dirty="0"/>
              <a:t>920 km</a:t>
            </a:r>
          </a:p>
        </p:txBody>
      </p:sp>
      <p:sp>
        <p:nvSpPr>
          <p:cNvPr id="57" name="Isosceles Triangle 56">
            <a:extLst>
              <a:ext uri="{FF2B5EF4-FFF2-40B4-BE49-F238E27FC236}">
                <a16:creationId xmlns:a16="http://schemas.microsoft.com/office/drawing/2014/main" id="{D14820DD-F8B2-C960-9EE6-2016FFCB58A9}"/>
              </a:ext>
            </a:extLst>
          </p:cNvPr>
          <p:cNvSpPr/>
          <p:nvPr/>
        </p:nvSpPr>
        <p:spPr>
          <a:xfrm rot="21347037">
            <a:off x="6140328" y="4020275"/>
            <a:ext cx="75047" cy="9813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8" name="Isosceles Triangle 57">
            <a:extLst>
              <a:ext uri="{FF2B5EF4-FFF2-40B4-BE49-F238E27FC236}">
                <a16:creationId xmlns:a16="http://schemas.microsoft.com/office/drawing/2014/main" id="{862C497F-4A81-8FDA-C9DD-B41C4273B3C0}"/>
              </a:ext>
            </a:extLst>
          </p:cNvPr>
          <p:cNvSpPr/>
          <p:nvPr/>
        </p:nvSpPr>
        <p:spPr>
          <a:xfrm rot="21347037">
            <a:off x="7965866" y="4020276"/>
            <a:ext cx="75047" cy="9813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9" name="Isosceles Triangle 58">
            <a:extLst>
              <a:ext uri="{FF2B5EF4-FFF2-40B4-BE49-F238E27FC236}">
                <a16:creationId xmlns:a16="http://schemas.microsoft.com/office/drawing/2014/main" id="{C57A9DCB-72D1-BBBF-D814-88F3C3941FAC}"/>
              </a:ext>
            </a:extLst>
          </p:cNvPr>
          <p:cNvSpPr/>
          <p:nvPr/>
        </p:nvSpPr>
        <p:spPr>
          <a:xfrm rot="21347037">
            <a:off x="9925635" y="4020275"/>
            <a:ext cx="75047" cy="9813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257259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4" descr="Chart&#10;&#10;Description automatically generated">
            <a:extLst>
              <a:ext uri="{FF2B5EF4-FFF2-40B4-BE49-F238E27FC236}">
                <a16:creationId xmlns:a16="http://schemas.microsoft.com/office/drawing/2014/main" id="{E577D8FE-5B3F-9427-A835-45ADC65D7AF4}"/>
              </a:ext>
            </a:extLst>
          </p:cNvPr>
          <p:cNvPicPr>
            <a:picLocks noChangeAspect="1"/>
          </p:cNvPicPr>
          <p:nvPr/>
        </p:nvPicPr>
        <p:blipFill>
          <a:blip r:embed="rId3"/>
          <a:stretch>
            <a:fillRect/>
          </a:stretch>
        </p:blipFill>
        <p:spPr>
          <a:xfrm>
            <a:off x="5126566" y="1009169"/>
            <a:ext cx="6786033" cy="5257702"/>
          </a:xfrm>
          <a:prstGeom prst="rect">
            <a:avLst/>
          </a:prstGeom>
        </p:spPr>
      </p:pic>
      <p:sp>
        <p:nvSpPr>
          <p:cNvPr id="3" name="Title 1">
            <a:extLst>
              <a:ext uri="{FF2B5EF4-FFF2-40B4-BE49-F238E27FC236}">
                <a16:creationId xmlns:a16="http://schemas.microsoft.com/office/drawing/2014/main" id="{F51D25B6-9E6C-1176-B749-464A2D2772DE}"/>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Study Area and Period</a:t>
            </a:r>
          </a:p>
        </p:txBody>
      </p:sp>
      <p:sp>
        <p:nvSpPr>
          <p:cNvPr id="6" name="Text Placeholder 3">
            <a:extLst>
              <a:ext uri="{FF2B5EF4-FFF2-40B4-BE49-F238E27FC236}">
                <a16:creationId xmlns:a16="http://schemas.microsoft.com/office/drawing/2014/main" id="{01FBAEDA-EF1C-5C8A-78B4-DFA9F4FED0DB}"/>
              </a:ext>
            </a:extLst>
          </p:cNvPr>
          <p:cNvSpPr txBox="1">
            <a:spLocks/>
          </p:cNvSpPr>
          <p:nvPr/>
        </p:nvSpPr>
        <p:spPr>
          <a:xfrm>
            <a:off x="216256" y="1531650"/>
            <a:ext cx="4868396" cy="380104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The region of Mesoamerica is experiencing rapid urbanization </a:t>
            </a:r>
          </a:p>
          <a:p>
            <a:pPr marL="0" indent="0">
              <a:lnSpc>
                <a:spcPct val="100000"/>
              </a:lnSpc>
              <a:spcBef>
                <a:spcPts val="0"/>
              </a:spcBef>
              <a:spcAft>
                <a:spcPts val="600"/>
              </a:spcAft>
              <a:buClr>
                <a:srgbClr val="236F99"/>
              </a:buClr>
              <a:buNone/>
            </a:pP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Guatemala City, Guatemala and Panama City, Panama</a:t>
            </a:r>
            <a:endParaRPr lang="en-US" dirty="0">
              <a:solidFill>
                <a:schemeClr val="tx1">
                  <a:lumMod val="75000"/>
                  <a:lumOff val="25000"/>
                </a:schemeClr>
              </a:solidFill>
            </a:endParaRPr>
          </a:p>
          <a:p>
            <a:pPr marL="0" indent="0">
              <a:lnSpc>
                <a:spcPct val="100000"/>
              </a:lnSpc>
              <a:spcBef>
                <a:spcPts val="0"/>
              </a:spcBef>
              <a:spcAft>
                <a:spcPts val="600"/>
              </a:spcAft>
              <a:buClr>
                <a:srgbClr val="236F99"/>
              </a:buClr>
              <a:buNone/>
            </a:pP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January 2002 – October 2022</a:t>
            </a:r>
          </a:p>
          <a:p>
            <a:pPr marL="342900" indent="-342900">
              <a:lnSpc>
                <a:spcPct val="100000"/>
              </a:lnSpc>
              <a:spcBef>
                <a:spcPts val="0"/>
              </a:spcBef>
              <a:spcAft>
                <a:spcPts val="600"/>
              </a:spcAft>
              <a:buClr>
                <a:srgbClr val="236F99"/>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p:txBody>
      </p:sp>
      <p:pic>
        <p:nvPicPr>
          <p:cNvPr id="9" name="Picture 7">
            <a:extLst>
              <a:ext uri="{FF2B5EF4-FFF2-40B4-BE49-F238E27FC236}">
                <a16:creationId xmlns:a16="http://schemas.microsoft.com/office/drawing/2014/main" id="{AB426EA4-97F6-9953-7501-95A768B9CB13}"/>
              </a:ext>
            </a:extLst>
          </p:cNvPr>
          <p:cNvPicPr>
            <a:picLocks noChangeAspect="1"/>
          </p:cNvPicPr>
          <p:nvPr/>
        </p:nvPicPr>
        <p:blipFill>
          <a:blip r:embed="rId4"/>
          <a:stretch>
            <a:fillRect/>
          </a:stretch>
        </p:blipFill>
        <p:spPr>
          <a:xfrm>
            <a:off x="8752490" y="1245288"/>
            <a:ext cx="303620" cy="287546"/>
          </a:xfrm>
          <a:prstGeom prst="rect">
            <a:avLst/>
          </a:prstGeom>
        </p:spPr>
      </p:pic>
      <p:pic>
        <p:nvPicPr>
          <p:cNvPr id="10" name="Picture 7">
            <a:extLst>
              <a:ext uri="{FF2B5EF4-FFF2-40B4-BE49-F238E27FC236}">
                <a16:creationId xmlns:a16="http://schemas.microsoft.com/office/drawing/2014/main" id="{A8C281B5-9EA8-7BB4-4F20-4B3A80E8F0BC}"/>
              </a:ext>
            </a:extLst>
          </p:cNvPr>
          <p:cNvPicPr>
            <a:picLocks noChangeAspect="1"/>
          </p:cNvPicPr>
          <p:nvPr/>
        </p:nvPicPr>
        <p:blipFill>
          <a:blip r:embed="rId4"/>
          <a:stretch>
            <a:fillRect/>
          </a:stretch>
        </p:blipFill>
        <p:spPr>
          <a:xfrm>
            <a:off x="5314629" y="5514151"/>
            <a:ext cx="303620" cy="287546"/>
          </a:xfrm>
          <a:prstGeom prst="rect">
            <a:avLst/>
          </a:prstGeom>
        </p:spPr>
      </p:pic>
      <p:sp>
        <p:nvSpPr>
          <p:cNvPr id="11" name="TextBox 10">
            <a:extLst>
              <a:ext uri="{FF2B5EF4-FFF2-40B4-BE49-F238E27FC236}">
                <a16:creationId xmlns:a16="http://schemas.microsoft.com/office/drawing/2014/main" id="{2A48526C-2830-7AAE-8DE3-9BE2B507CB62}"/>
              </a:ext>
            </a:extLst>
          </p:cNvPr>
          <p:cNvSpPr txBox="1"/>
          <p:nvPr/>
        </p:nvSpPr>
        <p:spPr>
          <a:xfrm flipV="1">
            <a:off x="5953201" y="5687392"/>
            <a:ext cx="1653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0</a:t>
            </a:r>
            <a:endParaRPr lang="en-US" sz="10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5F6D149C-072E-4C1E-70DF-7C4CEDFD0085}"/>
              </a:ext>
            </a:extLst>
          </p:cNvPr>
          <p:cNvSpPr txBox="1"/>
          <p:nvPr/>
        </p:nvSpPr>
        <p:spPr>
          <a:xfrm rot="10800000" flipV="1">
            <a:off x="6380927" y="5708749"/>
            <a:ext cx="58952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500</a:t>
            </a:r>
            <a:endParaRPr lang="en-US" sz="1000"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1A9307AD-8BEF-20D1-70BB-6F195E13A986}"/>
              </a:ext>
            </a:extLst>
          </p:cNvPr>
          <p:cNvSpPr txBox="1"/>
          <p:nvPr/>
        </p:nvSpPr>
        <p:spPr>
          <a:xfrm rot="10800000" flipV="1">
            <a:off x="6970399" y="5693866"/>
            <a:ext cx="89863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1,000 km</a:t>
            </a:r>
          </a:p>
        </p:txBody>
      </p:sp>
      <p:sp>
        <p:nvSpPr>
          <p:cNvPr id="14" name="TextBox 13">
            <a:extLst>
              <a:ext uri="{FF2B5EF4-FFF2-40B4-BE49-F238E27FC236}">
                <a16:creationId xmlns:a16="http://schemas.microsoft.com/office/drawing/2014/main" id="{6CE04F61-944E-F9C4-B8A0-4815BF11AF56}"/>
              </a:ext>
            </a:extLst>
          </p:cNvPr>
          <p:cNvSpPr txBox="1"/>
          <p:nvPr/>
        </p:nvSpPr>
        <p:spPr>
          <a:xfrm rot="10800000" flipV="1">
            <a:off x="5198390" y="3427354"/>
            <a:ext cx="23009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cs typeface="Calibri"/>
              </a:rPr>
              <a:t>0</a:t>
            </a:r>
            <a:endParaRPr lang="en-US" sz="800" dirty="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C10C1EA6-7A60-1E62-E1EF-C5E9AC00E26B}"/>
              </a:ext>
            </a:extLst>
          </p:cNvPr>
          <p:cNvSpPr txBox="1"/>
          <p:nvPr/>
        </p:nvSpPr>
        <p:spPr>
          <a:xfrm rot="10800000" flipV="1">
            <a:off x="5518285" y="3427353"/>
            <a:ext cx="23728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cs typeface="Calibri"/>
              </a:rPr>
              <a:t>3</a:t>
            </a:r>
          </a:p>
        </p:txBody>
      </p:sp>
      <p:sp>
        <p:nvSpPr>
          <p:cNvPr id="16" name="TextBox 15">
            <a:extLst>
              <a:ext uri="{FF2B5EF4-FFF2-40B4-BE49-F238E27FC236}">
                <a16:creationId xmlns:a16="http://schemas.microsoft.com/office/drawing/2014/main" id="{5D3BF365-8775-FFF4-374E-B94D4E385DD5}"/>
              </a:ext>
            </a:extLst>
          </p:cNvPr>
          <p:cNvSpPr txBox="1"/>
          <p:nvPr/>
        </p:nvSpPr>
        <p:spPr>
          <a:xfrm rot="10800000" flipV="1">
            <a:off x="5784265" y="3427352"/>
            <a:ext cx="42059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6 km</a:t>
            </a:r>
          </a:p>
        </p:txBody>
      </p:sp>
      <p:sp>
        <p:nvSpPr>
          <p:cNvPr id="17" name="TextBox 16">
            <a:extLst>
              <a:ext uri="{FF2B5EF4-FFF2-40B4-BE49-F238E27FC236}">
                <a16:creationId xmlns:a16="http://schemas.microsoft.com/office/drawing/2014/main" id="{41C627D5-1E21-6FE2-828C-4EEF8F3CE22C}"/>
              </a:ext>
            </a:extLst>
          </p:cNvPr>
          <p:cNvSpPr txBox="1"/>
          <p:nvPr/>
        </p:nvSpPr>
        <p:spPr>
          <a:xfrm rot="10800000" flipV="1">
            <a:off x="8587850" y="3427351"/>
            <a:ext cx="42059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0</a:t>
            </a:r>
          </a:p>
        </p:txBody>
      </p:sp>
      <p:sp>
        <p:nvSpPr>
          <p:cNvPr id="18" name="TextBox 17">
            <a:extLst>
              <a:ext uri="{FF2B5EF4-FFF2-40B4-BE49-F238E27FC236}">
                <a16:creationId xmlns:a16="http://schemas.microsoft.com/office/drawing/2014/main" id="{CCB8AD08-CA50-261F-BAC8-1A1F7F45B8CB}"/>
              </a:ext>
            </a:extLst>
          </p:cNvPr>
          <p:cNvSpPr txBox="1"/>
          <p:nvPr/>
        </p:nvSpPr>
        <p:spPr>
          <a:xfrm rot="10800000" flipV="1">
            <a:off x="9134190" y="3427352"/>
            <a:ext cx="49966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11km</a:t>
            </a:r>
          </a:p>
        </p:txBody>
      </p:sp>
      <p:sp>
        <p:nvSpPr>
          <p:cNvPr id="19" name="TextBox 18">
            <a:extLst>
              <a:ext uri="{FF2B5EF4-FFF2-40B4-BE49-F238E27FC236}">
                <a16:creationId xmlns:a16="http://schemas.microsoft.com/office/drawing/2014/main" id="{4E4ECD39-6B3F-2317-9CA6-2C31D29FCD57}"/>
              </a:ext>
            </a:extLst>
          </p:cNvPr>
          <p:cNvSpPr txBox="1"/>
          <p:nvPr/>
        </p:nvSpPr>
        <p:spPr>
          <a:xfrm rot="10800000" flipV="1">
            <a:off x="8846642" y="3427351"/>
            <a:ext cx="42059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5.5</a:t>
            </a:r>
          </a:p>
        </p:txBody>
      </p:sp>
      <p:sp>
        <p:nvSpPr>
          <p:cNvPr id="20" name="TextBox 19">
            <a:extLst>
              <a:ext uri="{FF2B5EF4-FFF2-40B4-BE49-F238E27FC236}">
                <a16:creationId xmlns:a16="http://schemas.microsoft.com/office/drawing/2014/main" id="{356EAAFD-4680-25A3-B555-D2944CD3CBB2}"/>
              </a:ext>
            </a:extLst>
          </p:cNvPr>
          <p:cNvSpPr txBox="1"/>
          <p:nvPr/>
        </p:nvSpPr>
        <p:spPr>
          <a:xfrm rot="10800000" flipV="1">
            <a:off x="7126739" y="4888850"/>
            <a:ext cx="107475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tx1">
                    <a:lumMod val="75000"/>
                    <a:lumOff val="25000"/>
                  </a:schemeClr>
                </a:solidFill>
                <a:latin typeface="Century Gothic"/>
                <a:cs typeface="Calibri"/>
              </a:rPr>
              <a:t>Guatemala</a:t>
            </a:r>
          </a:p>
        </p:txBody>
      </p:sp>
      <p:sp>
        <p:nvSpPr>
          <p:cNvPr id="21" name="TextBox 20">
            <a:extLst>
              <a:ext uri="{FF2B5EF4-FFF2-40B4-BE49-F238E27FC236}">
                <a16:creationId xmlns:a16="http://schemas.microsoft.com/office/drawing/2014/main" id="{488E8988-EF80-AB8A-B12E-64ABC91447F2}"/>
              </a:ext>
            </a:extLst>
          </p:cNvPr>
          <p:cNvSpPr txBox="1"/>
          <p:nvPr/>
        </p:nvSpPr>
        <p:spPr>
          <a:xfrm rot="10800000" flipV="1">
            <a:off x="8573596" y="5687233"/>
            <a:ext cx="8889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tx1">
                    <a:lumMod val="75000"/>
                    <a:lumOff val="25000"/>
                  </a:schemeClr>
                </a:solidFill>
                <a:latin typeface="Century Gothic"/>
                <a:cs typeface="Calibri"/>
              </a:rPr>
              <a:t>Panama</a:t>
            </a:r>
          </a:p>
        </p:txBody>
      </p:sp>
      <p:sp>
        <p:nvSpPr>
          <p:cNvPr id="22" name="TextBox 21">
            <a:extLst>
              <a:ext uri="{FF2B5EF4-FFF2-40B4-BE49-F238E27FC236}">
                <a16:creationId xmlns:a16="http://schemas.microsoft.com/office/drawing/2014/main" id="{E1BAAD79-6180-C0E6-27F5-938F3ABB1624}"/>
              </a:ext>
            </a:extLst>
          </p:cNvPr>
          <p:cNvSpPr txBox="1"/>
          <p:nvPr/>
        </p:nvSpPr>
        <p:spPr>
          <a:xfrm rot="10800000" flipV="1">
            <a:off x="6039433" y="2213185"/>
            <a:ext cx="14515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Guatemala City</a:t>
            </a:r>
            <a:endParaRPr lang="en-US" sz="1200" dirty="0">
              <a:solidFill>
                <a:schemeClr val="tx1">
                  <a:lumMod val="75000"/>
                  <a:lumOff val="25000"/>
                </a:schemeClr>
              </a:solidFill>
            </a:endParaRPr>
          </a:p>
        </p:txBody>
      </p:sp>
      <p:sp>
        <p:nvSpPr>
          <p:cNvPr id="24" name="TextBox 23">
            <a:extLst>
              <a:ext uri="{FF2B5EF4-FFF2-40B4-BE49-F238E27FC236}">
                <a16:creationId xmlns:a16="http://schemas.microsoft.com/office/drawing/2014/main" id="{74B61C97-1D2C-A8D2-4F7A-7EABA3E65301}"/>
              </a:ext>
            </a:extLst>
          </p:cNvPr>
          <p:cNvSpPr txBox="1"/>
          <p:nvPr/>
        </p:nvSpPr>
        <p:spPr>
          <a:xfrm rot="10800000" flipV="1">
            <a:off x="9641656" y="2341820"/>
            <a:ext cx="1373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Panama City</a:t>
            </a:r>
          </a:p>
        </p:txBody>
      </p:sp>
      <p:sp>
        <p:nvSpPr>
          <p:cNvPr id="26" name="Rectangle 25">
            <a:extLst>
              <a:ext uri="{FF2B5EF4-FFF2-40B4-BE49-F238E27FC236}">
                <a16:creationId xmlns:a16="http://schemas.microsoft.com/office/drawing/2014/main" id="{65329B0E-BCF8-BF13-2664-0462CBE8763F}"/>
              </a:ext>
            </a:extLst>
          </p:cNvPr>
          <p:cNvSpPr/>
          <p:nvPr/>
        </p:nvSpPr>
        <p:spPr>
          <a:xfrm>
            <a:off x="7664209" y="3078955"/>
            <a:ext cx="283883" cy="237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F85B209-8B66-8AAE-9D9B-ED5249A7D110}"/>
              </a:ext>
            </a:extLst>
          </p:cNvPr>
          <p:cNvSpPr txBox="1"/>
          <p:nvPr/>
        </p:nvSpPr>
        <p:spPr>
          <a:xfrm>
            <a:off x="7405214" y="2853539"/>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EEC219A5-379B-958E-14E4-8C0ED65C94F3}"/>
              </a:ext>
            </a:extLst>
          </p:cNvPr>
          <p:cNvSpPr txBox="1"/>
          <p:nvPr/>
        </p:nvSpPr>
        <p:spPr>
          <a:xfrm>
            <a:off x="10813070" y="2853538"/>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33" name="Rectangle 32">
            <a:extLst>
              <a:ext uri="{FF2B5EF4-FFF2-40B4-BE49-F238E27FC236}">
                <a16:creationId xmlns:a16="http://schemas.microsoft.com/office/drawing/2014/main" id="{CDCCD4AB-1C65-56AE-C36B-FE6C71436B0B}"/>
              </a:ext>
            </a:extLst>
          </p:cNvPr>
          <p:cNvSpPr/>
          <p:nvPr/>
        </p:nvSpPr>
        <p:spPr>
          <a:xfrm>
            <a:off x="11070797" y="3078955"/>
            <a:ext cx="283883" cy="237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A70F7D8-1727-BAA7-B27F-C1FEB3549A62}"/>
              </a:ext>
            </a:extLst>
          </p:cNvPr>
          <p:cNvGrpSpPr/>
          <p:nvPr/>
        </p:nvGrpSpPr>
        <p:grpSpPr>
          <a:xfrm>
            <a:off x="5314630" y="1245288"/>
            <a:ext cx="303620" cy="578623"/>
            <a:chOff x="5314630" y="1245288"/>
            <a:chExt cx="303620" cy="578623"/>
          </a:xfrm>
        </p:grpSpPr>
        <p:pic>
          <p:nvPicPr>
            <p:cNvPr id="7" name="Picture 7">
              <a:extLst>
                <a:ext uri="{FF2B5EF4-FFF2-40B4-BE49-F238E27FC236}">
                  <a16:creationId xmlns:a16="http://schemas.microsoft.com/office/drawing/2014/main" id="{09D4C637-6085-D260-C286-5698BAF6DD0E}"/>
                </a:ext>
              </a:extLst>
            </p:cNvPr>
            <p:cNvPicPr>
              <a:picLocks noChangeAspect="1"/>
            </p:cNvPicPr>
            <p:nvPr/>
          </p:nvPicPr>
          <p:blipFill>
            <a:blip r:embed="rId4"/>
            <a:stretch>
              <a:fillRect/>
            </a:stretch>
          </p:blipFill>
          <p:spPr>
            <a:xfrm>
              <a:off x="5314630" y="1245288"/>
              <a:ext cx="303620" cy="287546"/>
            </a:xfrm>
            <a:prstGeom prst="rect">
              <a:avLst/>
            </a:prstGeom>
          </p:spPr>
        </p:pic>
        <p:sp>
          <p:nvSpPr>
            <p:cNvPr id="2" name="TextBox 1">
              <a:extLst>
                <a:ext uri="{FF2B5EF4-FFF2-40B4-BE49-F238E27FC236}">
                  <a16:creationId xmlns:a16="http://schemas.microsoft.com/office/drawing/2014/main" id="{FE99CE12-5023-C6D1-419A-D5B4750DAE22}"/>
                </a:ext>
              </a:extLst>
            </p:cNvPr>
            <p:cNvSpPr txBox="1"/>
            <p:nvPr/>
          </p:nvSpPr>
          <p:spPr>
            <a:xfrm>
              <a:off x="5323194" y="1454579"/>
              <a:ext cx="13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N</a:t>
              </a:r>
              <a:endParaRPr lang="en-US" dirty="0">
                <a:solidFill>
                  <a:schemeClr val="tx1">
                    <a:lumMod val="75000"/>
                    <a:lumOff val="25000"/>
                  </a:schemeClr>
                </a:solidFill>
                <a:latin typeface="Century Gothic"/>
              </a:endParaRPr>
            </a:p>
          </p:txBody>
        </p:sp>
      </p:grpSp>
      <p:sp>
        <p:nvSpPr>
          <p:cNvPr id="4" name="TextBox 3">
            <a:extLst>
              <a:ext uri="{FF2B5EF4-FFF2-40B4-BE49-F238E27FC236}">
                <a16:creationId xmlns:a16="http://schemas.microsoft.com/office/drawing/2014/main" id="{DF0A515C-8F60-2DEF-C35D-EB5BE5BD7F21}"/>
              </a:ext>
            </a:extLst>
          </p:cNvPr>
          <p:cNvSpPr txBox="1"/>
          <p:nvPr/>
        </p:nvSpPr>
        <p:spPr>
          <a:xfrm>
            <a:off x="8756524" y="1454578"/>
            <a:ext cx="13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N</a:t>
            </a:r>
            <a:endParaRPr lang="en-US"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3163D04A-615D-B7FA-BBF0-FA7C243FEFF5}"/>
              </a:ext>
            </a:extLst>
          </p:cNvPr>
          <p:cNvSpPr txBox="1"/>
          <p:nvPr/>
        </p:nvSpPr>
        <p:spPr>
          <a:xfrm>
            <a:off x="5318865" y="5723510"/>
            <a:ext cx="13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N</a:t>
            </a:r>
            <a:endParaRPr lang="en-US" dirty="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CD3901D2-812D-A70A-3A93-07BB8B1818A4}"/>
              </a:ext>
            </a:extLst>
          </p:cNvPr>
          <p:cNvSpPr txBox="1"/>
          <p:nvPr/>
        </p:nvSpPr>
        <p:spPr>
          <a:xfrm>
            <a:off x="7806102" y="5931405"/>
            <a:ext cx="399519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700" dirty="0">
                <a:solidFill>
                  <a:schemeClr val="bg1">
                    <a:lumMod val="50000"/>
                  </a:schemeClr>
                </a:solidFill>
                <a:latin typeface="Century Gothic"/>
              </a:rPr>
              <a:t>CONANP, Esri, HERE, Garmin, Foursquare, METI/NASA, USGS, IGNTG-ANATI</a:t>
            </a:r>
            <a:endParaRPr lang="en-US" sz="1600" dirty="0">
              <a:solidFill>
                <a:schemeClr val="bg1">
                  <a:lumMod val="50000"/>
                </a:schemeClr>
              </a:solidFill>
            </a:endParaRPr>
          </a:p>
        </p:txBody>
      </p:sp>
    </p:spTree>
    <p:extLst>
      <p:ext uri="{BB962C8B-B14F-4D97-AF65-F5344CB8AC3E}">
        <p14:creationId xmlns:p14="http://schemas.microsoft.com/office/powerpoint/2010/main" val="324661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picture containing text, stone&#10;&#10;Description automatically generated">
            <a:extLst>
              <a:ext uri="{FF2B5EF4-FFF2-40B4-BE49-F238E27FC236}">
                <a16:creationId xmlns:a16="http://schemas.microsoft.com/office/drawing/2014/main" id="{1257622C-85DF-CE71-5615-810F6E026AD1}"/>
              </a:ext>
            </a:extLst>
          </p:cNvPr>
          <p:cNvPicPr>
            <a:picLocks noChangeAspect="1"/>
          </p:cNvPicPr>
          <p:nvPr/>
        </p:nvPicPr>
        <p:blipFill>
          <a:blip r:embed="rId3"/>
          <a:stretch>
            <a:fillRect/>
          </a:stretch>
        </p:blipFill>
        <p:spPr>
          <a:xfrm>
            <a:off x="103012" y="866293"/>
            <a:ext cx="7555088" cy="5809800"/>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Roofing Materials</a:t>
            </a:r>
            <a:endParaRPr lang="en-US" dirty="0"/>
          </a:p>
        </p:txBody>
      </p:sp>
      <p:sp>
        <p:nvSpPr>
          <p:cNvPr id="7" name="Rectangle: Rounded Corners 6">
            <a:extLst>
              <a:ext uri="{FF2B5EF4-FFF2-40B4-BE49-F238E27FC236}">
                <a16:creationId xmlns:a16="http://schemas.microsoft.com/office/drawing/2014/main" id="{AED2FE1A-458A-66C2-02E6-2185F854AEDF}"/>
              </a:ext>
            </a:extLst>
          </p:cNvPr>
          <p:cNvSpPr/>
          <p:nvPr/>
        </p:nvSpPr>
        <p:spPr>
          <a:xfrm>
            <a:off x="7832172" y="1395671"/>
            <a:ext cx="3168547" cy="1770122"/>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C533A9A-3216-56F6-AB68-6F60E369CC9B}"/>
              </a:ext>
            </a:extLst>
          </p:cNvPr>
          <p:cNvSpPr/>
          <p:nvPr/>
        </p:nvSpPr>
        <p:spPr>
          <a:xfrm>
            <a:off x="7832173" y="3654957"/>
            <a:ext cx="3681952" cy="2788047"/>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507DF694-9F8D-A775-1EE4-12EA48B3A0B4}"/>
              </a:ext>
            </a:extLst>
          </p:cNvPr>
          <p:cNvCxnSpPr/>
          <p:nvPr/>
        </p:nvCxnSpPr>
        <p:spPr>
          <a:xfrm>
            <a:off x="7787515" y="3353682"/>
            <a:ext cx="337163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B86D853-E5D8-52D9-3AE1-D56A4561EDBD}"/>
              </a:ext>
            </a:extLst>
          </p:cNvPr>
          <p:cNvGrpSpPr/>
          <p:nvPr/>
        </p:nvGrpSpPr>
        <p:grpSpPr>
          <a:xfrm>
            <a:off x="567199" y="1384226"/>
            <a:ext cx="395818" cy="658566"/>
            <a:chOff x="881591" y="1394883"/>
            <a:chExt cx="395818" cy="658566"/>
          </a:xfrm>
        </p:grpSpPr>
        <p:sp>
          <p:nvSpPr>
            <p:cNvPr id="11" name="TextBox 10">
              <a:extLst>
                <a:ext uri="{FF2B5EF4-FFF2-40B4-BE49-F238E27FC236}">
                  <a16:creationId xmlns:a16="http://schemas.microsoft.com/office/drawing/2014/main" id="{EEE8964B-79BE-5D69-B334-CEA16B8C5C77}"/>
                </a:ext>
              </a:extLst>
            </p:cNvPr>
            <p:cNvSpPr txBox="1"/>
            <p:nvPr/>
          </p:nvSpPr>
          <p:spPr>
            <a:xfrm>
              <a:off x="925419" y="1684117"/>
              <a:ext cx="13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latin typeface="Century Gothic"/>
                  <a:cs typeface="Calibri"/>
                </a:rPr>
                <a:t>N</a:t>
              </a:r>
              <a:endParaRPr lang="en-US" dirty="0">
                <a:solidFill>
                  <a:srgbClr val="FFFFFF"/>
                </a:solidFill>
                <a:latin typeface="Century Gothic"/>
              </a:endParaRPr>
            </a:p>
          </p:txBody>
        </p:sp>
        <p:pic>
          <p:nvPicPr>
            <p:cNvPr id="13" name="Graphic 4" descr="Arrow Up with solid fill">
              <a:extLst>
                <a:ext uri="{FF2B5EF4-FFF2-40B4-BE49-F238E27FC236}">
                  <a16:creationId xmlns:a16="http://schemas.microsoft.com/office/drawing/2014/main" id="{719F87B3-212E-E6E4-F00B-D2A78A773B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591" y="1394883"/>
              <a:ext cx="395818" cy="390525"/>
            </a:xfrm>
            <a:prstGeom prst="rect">
              <a:avLst/>
            </a:prstGeom>
          </p:spPr>
        </p:pic>
      </p:grpSp>
      <p:grpSp>
        <p:nvGrpSpPr>
          <p:cNvPr id="24" name="Group 23">
            <a:extLst>
              <a:ext uri="{FF2B5EF4-FFF2-40B4-BE49-F238E27FC236}">
                <a16:creationId xmlns:a16="http://schemas.microsoft.com/office/drawing/2014/main" id="{609DD235-770F-EB1C-3BF4-7DDAF54DA7E9}"/>
              </a:ext>
            </a:extLst>
          </p:cNvPr>
          <p:cNvGrpSpPr/>
          <p:nvPr/>
        </p:nvGrpSpPr>
        <p:grpSpPr>
          <a:xfrm>
            <a:off x="769098" y="5112267"/>
            <a:ext cx="1245656" cy="645498"/>
            <a:chOff x="966259" y="5037666"/>
            <a:chExt cx="1245656" cy="645498"/>
          </a:xfrm>
        </p:grpSpPr>
        <p:sp>
          <p:nvSpPr>
            <p:cNvPr id="15" name="Rectangle 14">
              <a:extLst>
                <a:ext uri="{FF2B5EF4-FFF2-40B4-BE49-F238E27FC236}">
                  <a16:creationId xmlns:a16="http://schemas.microsoft.com/office/drawing/2014/main" id="{08B7121E-FDBB-922B-A586-6D12B935789D}"/>
                </a:ext>
              </a:extLst>
            </p:cNvPr>
            <p:cNvSpPr/>
            <p:nvPr/>
          </p:nvSpPr>
          <p:spPr>
            <a:xfrm>
              <a:off x="966259" y="5067299"/>
              <a:ext cx="222250" cy="172290"/>
            </a:xfrm>
            <a:prstGeom prst="rect">
              <a:avLst/>
            </a:prstGeom>
            <a:solidFill>
              <a:srgbClr val="D756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93C8ADF-B16D-5D43-D144-17755ABD052B}"/>
                </a:ext>
              </a:extLst>
            </p:cNvPr>
            <p:cNvSpPr/>
            <p:nvPr/>
          </p:nvSpPr>
          <p:spPr>
            <a:xfrm>
              <a:off x="966259" y="5264803"/>
              <a:ext cx="222250" cy="17229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CF3732-37F7-1E08-336D-796E5F547E09}"/>
                </a:ext>
              </a:extLst>
            </p:cNvPr>
            <p:cNvSpPr/>
            <p:nvPr/>
          </p:nvSpPr>
          <p:spPr>
            <a:xfrm>
              <a:off x="966259" y="5466510"/>
              <a:ext cx="222250" cy="172290"/>
            </a:xfrm>
            <a:prstGeom prst="rect">
              <a:avLst/>
            </a:prstGeom>
            <a:solidFill>
              <a:srgbClr val="4F5F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A671B19-F6F8-42A8-788E-93F8D987AC9B}"/>
                </a:ext>
              </a:extLst>
            </p:cNvPr>
            <p:cNvSpPr txBox="1"/>
            <p:nvPr/>
          </p:nvSpPr>
          <p:spPr>
            <a:xfrm>
              <a:off x="1153583" y="5037666"/>
              <a:ext cx="105833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Tile Roof</a:t>
              </a:r>
              <a:endParaRPr lang="en-US" sz="1050" dirty="0">
                <a:solidFill>
                  <a:schemeClr val="bg1"/>
                </a:solidFill>
                <a:latin typeface="Century Gothic"/>
              </a:endParaRPr>
            </a:p>
          </p:txBody>
        </p:sp>
        <p:sp>
          <p:nvSpPr>
            <p:cNvPr id="22" name="TextBox 21">
              <a:extLst>
                <a:ext uri="{FF2B5EF4-FFF2-40B4-BE49-F238E27FC236}">
                  <a16:creationId xmlns:a16="http://schemas.microsoft.com/office/drawing/2014/main" id="{77097690-B4DE-BA43-3D6F-EC7BF43FD4CC}"/>
                </a:ext>
              </a:extLst>
            </p:cNvPr>
            <p:cNvSpPr txBox="1"/>
            <p:nvPr/>
          </p:nvSpPr>
          <p:spPr>
            <a:xfrm>
              <a:off x="1153583" y="5228165"/>
              <a:ext cx="105833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Metal Roof</a:t>
              </a:r>
              <a:endParaRPr lang="en-US" sz="1050" dirty="0">
                <a:solidFill>
                  <a:schemeClr val="bg1"/>
                </a:solidFill>
                <a:latin typeface="Century Gothic"/>
              </a:endParaRPr>
            </a:p>
          </p:txBody>
        </p:sp>
        <p:sp>
          <p:nvSpPr>
            <p:cNvPr id="23" name="TextBox 22">
              <a:extLst>
                <a:ext uri="{FF2B5EF4-FFF2-40B4-BE49-F238E27FC236}">
                  <a16:creationId xmlns:a16="http://schemas.microsoft.com/office/drawing/2014/main" id="{765A2E4A-7D9E-13FA-2B35-14447327E02F}"/>
                </a:ext>
              </a:extLst>
            </p:cNvPr>
            <p:cNvSpPr txBox="1"/>
            <p:nvPr/>
          </p:nvSpPr>
          <p:spPr>
            <a:xfrm>
              <a:off x="1153583" y="5429248"/>
              <a:ext cx="105833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Slate Roof</a:t>
              </a:r>
              <a:endParaRPr lang="en-US" sz="1050" dirty="0">
                <a:solidFill>
                  <a:schemeClr val="bg1"/>
                </a:solidFill>
                <a:latin typeface="Century Gothic"/>
              </a:endParaRPr>
            </a:p>
          </p:txBody>
        </p:sp>
      </p:grpSp>
      <p:sp>
        <p:nvSpPr>
          <p:cNvPr id="26" name="TextBox 25">
            <a:extLst>
              <a:ext uri="{FF2B5EF4-FFF2-40B4-BE49-F238E27FC236}">
                <a16:creationId xmlns:a16="http://schemas.microsoft.com/office/drawing/2014/main" id="{ACCA90D0-9DC0-7EE3-4361-0A1754A2313F}"/>
              </a:ext>
            </a:extLst>
          </p:cNvPr>
          <p:cNvSpPr txBox="1"/>
          <p:nvPr/>
        </p:nvSpPr>
        <p:spPr>
          <a:xfrm>
            <a:off x="4871310" y="975642"/>
            <a:ext cx="27618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©2022 Maxar, Earthstar Geographics</a:t>
            </a:r>
            <a:endParaRPr lang="en-US" dirty="0">
              <a:latin typeface="Century Gothic"/>
            </a:endParaRPr>
          </a:p>
        </p:txBody>
      </p:sp>
      <p:sp>
        <p:nvSpPr>
          <p:cNvPr id="9" name="Text Placeholder 3">
            <a:extLst>
              <a:ext uri="{FF2B5EF4-FFF2-40B4-BE49-F238E27FC236}">
                <a16:creationId xmlns:a16="http://schemas.microsoft.com/office/drawing/2014/main" id="{0D79EF21-4AE0-4620-8EB9-57C756C82F0F}"/>
              </a:ext>
            </a:extLst>
          </p:cNvPr>
          <p:cNvSpPr txBox="1">
            <a:spLocks/>
          </p:cNvSpPr>
          <p:nvPr/>
        </p:nvSpPr>
        <p:spPr>
          <a:xfrm>
            <a:off x="7922520" y="1546027"/>
            <a:ext cx="4868396" cy="155427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2000" dirty="0">
                <a:solidFill>
                  <a:schemeClr val="tx1">
                    <a:lumMod val="75000"/>
                    <a:lumOff val="25000"/>
                  </a:schemeClr>
                </a:solidFill>
                <a:latin typeface="Century Gothic" panose="020F0302020204030204"/>
              </a:rPr>
              <a:t>Roof type breakdown:</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46.7% tile</a:t>
            </a:r>
            <a:endParaRPr lang="en-US" sz="2000" dirty="0">
              <a:solidFill>
                <a:schemeClr val="tx1">
                  <a:lumMod val="75000"/>
                  <a:lumOff val="25000"/>
                </a:schemeClr>
              </a:solidFill>
              <a:cs typeface="Calibri"/>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17.6% metal</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35.7% slate</a:t>
            </a:r>
          </a:p>
        </p:txBody>
      </p:sp>
      <p:sp>
        <p:nvSpPr>
          <p:cNvPr id="12" name="Text Placeholder 3">
            <a:extLst>
              <a:ext uri="{FF2B5EF4-FFF2-40B4-BE49-F238E27FC236}">
                <a16:creationId xmlns:a16="http://schemas.microsoft.com/office/drawing/2014/main" id="{82629E0B-474C-B58D-9CDE-730E4A477C9B}"/>
              </a:ext>
            </a:extLst>
          </p:cNvPr>
          <p:cNvSpPr txBox="1">
            <a:spLocks/>
          </p:cNvSpPr>
          <p:nvPr/>
        </p:nvSpPr>
        <p:spPr>
          <a:xfrm>
            <a:off x="7908142" y="3443838"/>
            <a:ext cx="3437733" cy="270843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endParaRPr lang="en-US" sz="2000" dirty="0">
              <a:solidFill>
                <a:schemeClr val="tx1">
                  <a:lumMod val="75000"/>
                  <a:lumOff val="25000"/>
                </a:schemeClr>
              </a:solidFill>
              <a:latin typeface="Century Gothic" panose="020F0302020204030204"/>
              <a:cs typeface="Calibri"/>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Preliminary classification accuracy: 94%</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Classification accuracy for tile, metal, and slate roof type was 99%, 97%, and 97% respectively</a:t>
            </a:r>
          </a:p>
        </p:txBody>
      </p:sp>
    </p:spTree>
    <p:extLst>
      <p:ext uri="{BB962C8B-B14F-4D97-AF65-F5344CB8AC3E}">
        <p14:creationId xmlns:p14="http://schemas.microsoft.com/office/powerpoint/2010/main" val="654770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72D92EEE-CAFC-34D9-0EC1-0AA34610DCA5}"/>
              </a:ext>
            </a:extLst>
          </p:cNvPr>
          <p:cNvPicPr>
            <a:picLocks noChangeAspect="1"/>
          </p:cNvPicPr>
          <p:nvPr/>
        </p:nvPicPr>
        <p:blipFill>
          <a:blip r:embed="rId3"/>
          <a:stretch>
            <a:fillRect/>
          </a:stretch>
        </p:blipFill>
        <p:spPr>
          <a:xfrm>
            <a:off x="2439139" y="845127"/>
            <a:ext cx="7315199" cy="5675744"/>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Roofing Materials</a:t>
            </a:r>
            <a:endParaRPr lang="en-US" dirty="0"/>
          </a:p>
        </p:txBody>
      </p:sp>
      <p:grpSp>
        <p:nvGrpSpPr>
          <p:cNvPr id="15" name="Group 14">
            <a:extLst>
              <a:ext uri="{FF2B5EF4-FFF2-40B4-BE49-F238E27FC236}">
                <a16:creationId xmlns:a16="http://schemas.microsoft.com/office/drawing/2014/main" id="{59B66329-04F9-EF0D-A10D-ED03C1CFCC59}"/>
              </a:ext>
            </a:extLst>
          </p:cNvPr>
          <p:cNvGrpSpPr/>
          <p:nvPr/>
        </p:nvGrpSpPr>
        <p:grpSpPr>
          <a:xfrm>
            <a:off x="8956674" y="1193799"/>
            <a:ext cx="395818" cy="658566"/>
            <a:chOff x="881591" y="1394883"/>
            <a:chExt cx="395818" cy="658566"/>
          </a:xfrm>
        </p:grpSpPr>
        <p:sp>
          <p:nvSpPr>
            <p:cNvPr id="13" name="TextBox 12">
              <a:extLst>
                <a:ext uri="{FF2B5EF4-FFF2-40B4-BE49-F238E27FC236}">
                  <a16:creationId xmlns:a16="http://schemas.microsoft.com/office/drawing/2014/main" id="{78418F81-E578-6A5C-9915-AA8D0928E3A1}"/>
                </a:ext>
              </a:extLst>
            </p:cNvPr>
            <p:cNvSpPr txBox="1"/>
            <p:nvPr/>
          </p:nvSpPr>
          <p:spPr>
            <a:xfrm>
              <a:off x="925419" y="1684117"/>
              <a:ext cx="13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latin typeface="Century Gothic"/>
                  <a:cs typeface="Calibri"/>
                </a:rPr>
                <a:t>N</a:t>
              </a:r>
              <a:endParaRPr lang="en-US" dirty="0">
                <a:solidFill>
                  <a:srgbClr val="FFFFFF"/>
                </a:solidFill>
                <a:latin typeface="Century Gothic"/>
              </a:endParaRPr>
            </a:p>
          </p:txBody>
        </p:sp>
        <p:pic>
          <p:nvPicPr>
            <p:cNvPr id="14" name="Graphic 4" descr="Arrow Up with solid fill">
              <a:extLst>
                <a:ext uri="{FF2B5EF4-FFF2-40B4-BE49-F238E27FC236}">
                  <a16:creationId xmlns:a16="http://schemas.microsoft.com/office/drawing/2014/main" id="{1E4A7A0F-B133-4127-A371-578FA1F693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591" y="1394883"/>
              <a:ext cx="395818" cy="390525"/>
            </a:xfrm>
            <a:prstGeom prst="rect">
              <a:avLst/>
            </a:prstGeom>
          </p:spPr>
        </p:pic>
      </p:grpSp>
      <p:grpSp>
        <p:nvGrpSpPr>
          <p:cNvPr id="23" name="Group 22">
            <a:extLst>
              <a:ext uri="{FF2B5EF4-FFF2-40B4-BE49-F238E27FC236}">
                <a16:creationId xmlns:a16="http://schemas.microsoft.com/office/drawing/2014/main" id="{5ED1834B-D00C-0D9F-B78D-E0FEC636B096}"/>
              </a:ext>
            </a:extLst>
          </p:cNvPr>
          <p:cNvGrpSpPr/>
          <p:nvPr/>
        </p:nvGrpSpPr>
        <p:grpSpPr>
          <a:xfrm>
            <a:off x="2897236" y="5280121"/>
            <a:ext cx="1245656" cy="645498"/>
            <a:chOff x="966259" y="5037666"/>
            <a:chExt cx="1245656" cy="645498"/>
          </a:xfrm>
        </p:grpSpPr>
        <p:sp>
          <p:nvSpPr>
            <p:cNvPr id="17" name="Rectangle 16">
              <a:extLst>
                <a:ext uri="{FF2B5EF4-FFF2-40B4-BE49-F238E27FC236}">
                  <a16:creationId xmlns:a16="http://schemas.microsoft.com/office/drawing/2014/main" id="{D62DBAA9-131A-6D32-6683-E210B07902CB}"/>
                </a:ext>
              </a:extLst>
            </p:cNvPr>
            <p:cNvSpPr/>
            <p:nvPr/>
          </p:nvSpPr>
          <p:spPr>
            <a:xfrm>
              <a:off x="966259" y="5067299"/>
              <a:ext cx="222250" cy="172290"/>
            </a:xfrm>
            <a:prstGeom prst="rect">
              <a:avLst/>
            </a:prstGeom>
            <a:solidFill>
              <a:srgbClr val="D756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020B2E5-E242-0C59-D7AE-04F062FDEDEF}"/>
                </a:ext>
              </a:extLst>
            </p:cNvPr>
            <p:cNvSpPr/>
            <p:nvPr/>
          </p:nvSpPr>
          <p:spPr>
            <a:xfrm>
              <a:off x="966259" y="5264803"/>
              <a:ext cx="222250" cy="17229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6D0FBF6-D7FD-6F06-C33C-3F3601BD7C19}"/>
                </a:ext>
              </a:extLst>
            </p:cNvPr>
            <p:cNvSpPr/>
            <p:nvPr/>
          </p:nvSpPr>
          <p:spPr>
            <a:xfrm>
              <a:off x="966259" y="5466510"/>
              <a:ext cx="222250" cy="172290"/>
            </a:xfrm>
            <a:prstGeom prst="rect">
              <a:avLst/>
            </a:prstGeom>
            <a:solidFill>
              <a:srgbClr val="4F5F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362C21D-999D-A6CE-1699-D2EF1CEDB211}"/>
                </a:ext>
              </a:extLst>
            </p:cNvPr>
            <p:cNvSpPr txBox="1"/>
            <p:nvPr/>
          </p:nvSpPr>
          <p:spPr>
            <a:xfrm>
              <a:off x="1153583" y="5037666"/>
              <a:ext cx="105833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Tile Roof</a:t>
              </a:r>
              <a:endParaRPr lang="en-US" sz="1050" dirty="0">
                <a:solidFill>
                  <a:schemeClr val="bg1"/>
                </a:solidFill>
                <a:latin typeface="Century Gothic"/>
              </a:endParaRPr>
            </a:p>
          </p:txBody>
        </p:sp>
        <p:sp>
          <p:nvSpPr>
            <p:cNvPr id="21" name="TextBox 20">
              <a:extLst>
                <a:ext uri="{FF2B5EF4-FFF2-40B4-BE49-F238E27FC236}">
                  <a16:creationId xmlns:a16="http://schemas.microsoft.com/office/drawing/2014/main" id="{E1DD2A66-0A5F-9F6F-1B58-9D827C126F97}"/>
                </a:ext>
              </a:extLst>
            </p:cNvPr>
            <p:cNvSpPr txBox="1"/>
            <p:nvPr/>
          </p:nvSpPr>
          <p:spPr>
            <a:xfrm>
              <a:off x="1153583" y="5228165"/>
              <a:ext cx="105833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Metal Roof</a:t>
              </a:r>
              <a:endParaRPr lang="en-US" sz="1050" dirty="0">
                <a:solidFill>
                  <a:schemeClr val="bg1"/>
                </a:solidFill>
                <a:latin typeface="Century Gothic"/>
              </a:endParaRPr>
            </a:p>
          </p:txBody>
        </p:sp>
        <p:sp>
          <p:nvSpPr>
            <p:cNvPr id="22" name="TextBox 21">
              <a:extLst>
                <a:ext uri="{FF2B5EF4-FFF2-40B4-BE49-F238E27FC236}">
                  <a16:creationId xmlns:a16="http://schemas.microsoft.com/office/drawing/2014/main" id="{7B38968E-210B-DDEF-0DAA-E56991DED761}"/>
                </a:ext>
              </a:extLst>
            </p:cNvPr>
            <p:cNvSpPr txBox="1"/>
            <p:nvPr/>
          </p:nvSpPr>
          <p:spPr>
            <a:xfrm>
              <a:off x="1153583" y="5429248"/>
              <a:ext cx="105833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Slate Roof</a:t>
              </a:r>
              <a:endParaRPr lang="en-US" sz="1050" dirty="0">
                <a:solidFill>
                  <a:schemeClr val="bg1"/>
                </a:solidFill>
                <a:latin typeface="Century Gothic"/>
              </a:endParaRPr>
            </a:p>
          </p:txBody>
        </p:sp>
      </p:grpSp>
      <p:sp>
        <p:nvSpPr>
          <p:cNvPr id="25" name="TextBox 24">
            <a:extLst>
              <a:ext uri="{FF2B5EF4-FFF2-40B4-BE49-F238E27FC236}">
                <a16:creationId xmlns:a16="http://schemas.microsoft.com/office/drawing/2014/main" id="{A4675DF1-DA78-D9DB-7B5C-5D2A2A6357DE}"/>
              </a:ext>
            </a:extLst>
          </p:cNvPr>
          <p:cNvSpPr txBox="1"/>
          <p:nvPr/>
        </p:nvSpPr>
        <p:spPr>
          <a:xfrm>
            <a:off x="6981661" y="795725"/>
            <a:ext cx="25643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©2022 Maxar, Earthstar Geographics</a:t>
            </a:r>
            <a:endParaRPr lang="en-US" dirty="0">
              <a:latin typeface="Century Gothic"/>
            </a:endParaRPr>
          </a:p>
        </p:txBody>
      </p:sp>
    </p:spTree>
    <p:extLst>
      <p:ext uri="{BB962C8B-B14F-4D97-AF65-F5344CB8AC3E}">
        <p14:creationId xmlns:p14="http://schemas.microsoft.com/office/powerpoint/2010/main" val="3634727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Vulnerability Assessment</a:t>
            </a:r>
            <a:endParaRPr lang="en-US" dirty="0"/>
          </a:p>
        </p:txBody>
      </p:sp>
      <p:pic>
        <p:nvPicPr>
          <p:cNvPr id="4" name="Picture 4" descr="Chart, histogram&#10;&#10;Description automatically generated">
            <a:extLst>
              <a:ext uri="{FF2B5EF4-FFF2-40B4-BE49-F238E27FC236}">
                <a16:creationId xmlns:a16="http://schemas.microsoft.com/office/drawing/2014/main" id="{E3ACA01E-53F8-563A-9A4E-C6C135E3E9D2}"/>
              </a:ext>
            </a:extLst>
          </p:cNvPr>
          <p:cNvPicPr>
            <a:picLocks noChangeAspect="1"/>
          </p:cNvPicPr>
          <p:nvPr/>
        </p:nvPicPr>
        <p:blipFill rotWithShape="1">
          <a:blip r:embed="rId3"/>
          <a:srcRect l="3320" t="7342" r="3125" b="7595"/>
          <a:stretch/>
        </p:blipFill>
        <p:spPr>
          <a:xfrm>
            <a:off x="805544" y="1294164"/>
            <a:ext cx="6525460" cy="4581055"/>
          </a:xfrm>
          <a:prstGeom prst="rect">
            <a:avLst/>
          </a:prstGeom>
        </p:spPr>
      </p:pic>
      <p:pic>
        <p:nvPicPr>
          <p:cNvPr id="6" name="Picture 7">
            <a:extLst>
              <a:ext uri="{FF2B5EF4-FFF2-40B4-BE49-F238E27FC236}">
                <a16:creationId xmlns:a16="http://schemas.microsoft.com/office/drawing/2014/main" id="{FC156C1A-9901-4B79-4230-25D9828B9F2F}"/>
              </a:ext>
            </a:extLst>
          </p:cNvPr>
          <p:cNvPicPr>
            <a:picLocks noChangeAspect="1"/>
          </p:cNvPicPr>
          <p:nvPr/>
        </p:nvPicPr>
        <p:blipFill>
          <a:blip r:embed="rId4"/>
          <a:stretch>
            <a:fillRect/>
          </a:stretch>
        </p:blipFill>
        <p:spPr>
          <a:xfrm>
            <a:off x="1127837" y="5065912"/>
            <a:ext cx="303620" cy="287546"/>
          </a:xfrm>
          <a:prstGeom prst="rect">
            <a:avLst/>
          </a:prstGeom>
        </p:spPr>
      </p:pic>
      <p:sp>
        <p:nvSpPr>
          <p:cNvPr id="8" name="TextBox 7">
            <a:extLst>
              <a:ext uri="{FF2B5EF4-FFF2-40B4-BE49-F238E27FC236}">
                <a16:creationId xmlns:a16="http://schemas.microsoft.com/office/drawing/2014/main" id="{2F293A81-F3A9-B16E-AA18-14F4269DFC4A}"/>
              </a:ext>
            </a:extLst>
          </p:cNvPr>
          <p:cNvSpPr txBox="1"/>
          <p:nvPr/>
        </p:nvSpPr>
        <p:spPr>
          <a:xfrm>
            <a:off x="1113823" y="5352716"/>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18" name="TextBox 17">
            <a:extLst>
              <a:ext uri="{FF2B5EF4-FFF2-40B4-BE49-F238E27FC236}">
                <a16:creationId xmlns:a16="http://schemas.microsoft.com/office/drawing/2014/main" id="{BC8B3919-8DCF-40CB-D202-DE00117E1285}"/>
              </a:ext>
            </a:extLst>
          </p:cNvPr>
          <p:cNvSpPr txBox="1"/>
          <p:nvPr/>
        </p:nvSpPr>
        <p:spPr>
          <a:xfrm>
            <a:off x="1044629" y="1438774"/>
            <a:ext cx="175276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3                6 km</a:t>
            </a:r>
          </a:p>
        </p:txBody>
      </p:sp>
      <p:sp>
        <p:nvSpPr>
          <p:cNvPr id="20" name="Rectangle: Rounded Corners 19">
            <a:extLst>
              <a:ext uri="{FF2B5EF4-FFF2-40B4-BE49-F238E27FC236}">
                <a16:creationId xmlns:a16="http://schemas.microsoft.com/office/drawing/2014/main" id="{177DF89E-2666-D787-4BFC-9C65D6FD5DF2}"/>
              </a:ext>
            </a:extLst>
          </p:cNvPr>
          <p:cNvSpPr/>
          <p:nvPr/>
        </p:nvSpPr>
        <p:spPr>
          <a:xfrm>
            <a:off x="7666264" y="2155372"/>
            <a:ext cx="3197677" cy="3047998"/>
          </a:xfrm>
          <a:prstGeom prst="roundRect">
            <a:avLst/>
          </a:prstGeom>
          <a:solidFill>
            <a:schemeClr val="bg1">
              <a:lumMod val="95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3">
            <a:extLst>
              <a:ext uri="{FF2B5EF4-FFF2-40B4-BE49-F238E27FC236}">
                <a16:creationId xmlns:a16="http://schemas.microsoft.com/office/drawing/2014/main" id="{53E27F36-C093-DFAF-6D23-499E2DD0F6BC}"/>
              </a:ext>
            </a:extLst>
          </p:cNvPr>
          <p:cNvSpPr txBox="1">
            <a:spLocks/>
          </p:cNvSpPr>
          <p:nvPr/>
        </p:nvSpPr>
        <p:spPr>
          <a:xfrm>
            <a:off x="7786448" y="2348848"/>
            <a:ext cx="2949789" cy="267765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36F99"/>
              </a:buClr>
              <a:buNone/>
            </a:pPr>
            <a:r>
              <a:rPr lang="en-US" sz="2400" dirty="0">
                <a:solidFill>
                  <a:schemeClr val="tx1">
                    <a:lumMod val="75000"/>
                    <a:lumOff val="25000"/>
                  </a:schemeClr>
                </a:solidFill>
                <a:latin typeface="Century Gothic" panose="020F0302020204030204"/>
              </a:rPr>
              <a:t>The northern part of our study area is most vulnerable from an environmental and social perspective</a:t>
            </a:r>
            <a:endParaRPr lang="en-US" dirty="0">
              <a:solidFill>
                <a:schemeClr val="tx1">
                  <a:lumMod val="75000"/>
                  <a:lumOff val="25000"/>
                </a:schemeClr>
              </a:solidFill>
            </a:endParaRPr>
          </a:p>
        </p:txBody>
      </p:sp>
      <p:grpSp>
        <p:nvGrpSpPr>
          <p:cNvPr id="13" name="Group 12">
            <a:extLst>
              <a:ext uri="{FF2B5EF4-FFF2-40B4-BE49-F238E27FC236}">
                <a16:creationId xmlns:a16="http://schemas.microsoft.com/office/drawing/2014/main" id="{317F8E4D-3D90-4D34-920C-674C3EED794B}"/>
              </a:ext>
            </a:extLst>
          </p:cNvPr>
          <p:cNvGrpSpPr/>
          <p:nvPr/>
        </p:nvGrpSpPr>
        <p:grpSpPr>
          <a:xfrm>
            <a:off x="5723955" y="4333614"/>
            <a:ext cx="1113934" cy="1098072"/>
            <a:chOff x="6209158" y="4779326"/>
            <a:chExt cx="1113934" cy="1098072"/>
          </a:xfrm>
        </p:grpSpPr>
        <p:sp>
          <p:nvSpPr>
            <p:cNvPr id="15" name="TextBox 14">
              <a:extLst>
                <a:ext uri="{FF2B5EF4-FFF2-40B4-BE49-F238E27FC236}">
                  <a16:creationId xmlns:a16="http://schemas.microsoft.com/office/drawing/2014/main" id="{1B7BD412-09B7-451D-9879-F4BDD38C7C55}"/>
                </a:ext>
              </a:extLst>
            </p:cNvPr>
            <p:cNvSpPr txBox="1"/>
            <p:nvPr/>
          </p:nvSpPr>
          <p:spPr>
            <a:xfrm>
              <a:off x="6521315" y="4779326"/>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1C5686BD-C1B4-4987-B11D-A315FC6757B8}"/>
                </a:ext>
              </a:extLst>
            </p:cNvPr>
            <p:cNvSpPr txBox="1"/>
            <p:nvPr/>
          </p:nvSpPr>
          <p:spPr>
            <a:xfrm>
              <a:off x="6209158" y="4936308"/>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19" name="TextBox 18">
              <a:extLst>
                <a:ext uri="{FF2B5EF4-FFF2-40B4-BE49-F238E27FC236}">
                  <a16:creationId xmlns:a16="http://schemas.microsoft.com/office/drawing/2014/main" id="{F104E088-4DC6-4394-85C1-FF5477830F1C}"/>
                </a:ext>
              </a:extLst>
            </p:cNvPr>
            <p:cNvSpPr txBox="1"/>
            <p:nvPr/>
          </p:nvSpPr>
          <p:spPr>
            <a:xfrm>
              <a:off x="6539083" y="5084296"/>
              <a:ext cx="304361" cy="793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sz="900" dirty="0">
                  <a:solidFill>
                    <a:schemeClr val="tx1">
                      <a:lumMod val="75000"/>
                      <a:lumOff val="25000"/>
                    </a:schemeClr>
                  </a:solidFill>
                  <a:latin typeface="Century Gothic"/>
                  <a:cs typeface="Calibri"/>
                </a:rPr>
                <a:t>1</a:t>
              </a:r>
            </a:p>
            <a:p>
              <a:pPr>
                <a:lnSpc>
                  <a:spcPct val="130000"/>
                </a:lnSpc>
              </a:pPr>
              <a:r>
                <a:rPr lang="en-US" sz="900" dirty="0">
                  <a:solidFill>
                    <a:schemeClr val="tx1">
                      <a:lumMod val="75000"/>
                      <a:lumOff val="25000"/>
                    </a:schemeClr>
                  </a:solidFill>
                  <a:latin typeface="Century Gothic"/>
                  <a:cs typeface="Calibri"/>
                </a:rPr>
                <a:t>2</a:t>
              </a:r>
            </a:p>
            <a:p>
              <a:pPr>
                <a:lnSpc>
                  <a:spcPct val="130000"/>
                </a:lnSpc>
              </a:pPr>
              <a:r>
                <a:rPr lang="en-US" sz="900" dirty="0">
                  <a:solidFill>
                    <a:schemeClr val="tx1">
                      <a:lumMod val="75000"/>
                      <a:lumOff val="25000"/>
                    </a:schemeClr>
                  </a:solidFill>
                  <a:latin typeface="Century Gothic"/>
                  <a:cs typeface="Calibri"/>
                </a:rPr>
                <a:t>3</a:t>
              </a:r>
            </a:p>
            <a:p>
              <a:pPr>
                <a:lnSpc>
                  <a:spcPct val="130000"/>
                </a:lnSpc>
              </a:pPr>
              <a:r>
                <a:rPr lang="en-US" sz="900" dirty="0">
                  <a:solidFill>
                    <a:schemeClr val="tx1">
                      <a:lumMod val="75000"/>
                      <a:lumOff val="25000"/>
                    </a:schemeClr>
                  </a:solidFill>
                  <a:latin typeface="Century Gothic"/>
                  <a:cs typeface="Calibri"/>
                </a:rPr>
                <a:t>4</a:t>
              </a:r>
            </a:p>
          </p:txBody>
        </p:sp>
        <p:sp>
          <p:nvSpPr>
            <p:cNvPr id="21" name="Rectangle 20">
              <a:extLst>
                <a:ext uri="{FF2B5EF4-FFF2-40B4-BE49-F238E27FC236}">
                  <a16:creationId xmlns:a16="http://schemas.microsoft.com/office/drawing/2014/main" id="{B54F34B7-B26E-4BF7-98CD-D70F26F8CF41}"/>
                </a:ext>
              </a:extLst>
            </p:cNvPr>
            <p:cNvSpPr/>
            <p:nvPr/>
          </p:nvSpPr>
          <p:spPr>
            <a:xfrm>
              <a:off x="6304166" y="5149077"/>
              <a:ext cx="274320" cy="137160"/>
            </a:xfrm>
            <a:prstGeom prst="rect">
              <a:avLst/>
            </a:prstGeom>
            <a:solidFill>
              <a:srgbClr val="581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3E3B89-03D3-4A5E-B440-732A955FFF29}"/>
                </a:ext>
              </a:extLst>
            </p:cNvPr>
            <p:cNvSpPr/>
            <p:nvPr/>
          </p:nvSpPr>
          <p:spPr>
            <a:xfrm>
              <a:off x="6304166" y="5324392"/>
              <a:ext cx="274320" cy="137160"/>
            </a:xfrm>
            <a:prstGeom prst="rect">
              <a:avLst/>
            </a:prstGeom>
            <a:solidFill>
              <a:srgbClr val="08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95A95BA-F8F9-452B-A74C-8CB56757F0CA}"/>
                </a:ext>
              </a:extLst>
            </p:cNvPr>
            <p:cNvSpPr/>
            <p:nvPr/>
          </p:nvSpPr>
          <p:spPr>
            <a:xfrm>
              <a:off x="6304166" y="5499707"/>
              <a:ext cx="274320" cy="137160"/>
            </a:xfrm>
            <a:prstGeom prst="rect">
              <a:avLst/>
            </a:prstGeom>
            <a:solidFill>
              <a:srgbClr val="F2F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2621C65-EED0-4579-9872-5F899D6022F3}"/>
                </a:ext>
              </a:extLst>
            </p:cNvPr>
            <p:cNvSpPr/>
            <p:nvPr/>
          </p:nvSpPr>
          <p:spPr>
            <a:xfrm>
              <a:off x="6304166" y="5675022"/>
              <a:ext cx="274320" cy="137160"/>
            </a:xfrm>
            <a:prstGeom prst="rect">
              <a:avLst/>
            </a:prstGeom>
            <a:solidFill>
              <a:srgbClr val="FF2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16E9E00-6792-456D-A3D2-E7DC6DE378C2}"/>
                </a:ext>
              </a:extLst>
            </p:cNvPr>
            <p:cNvSpPr/>
            <p:nvPr/>
          </p:nvSpPr>
          <p:spPr>
            <a:xfrm>
              <a:off x="6304166" y="4797892"/>
              <a:ext cx="274320" cy="137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71598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F1A4B4-7DB1-2DEE-AAA2-F3A5B8D68915}"/>
              </a:ext>
            </a:extLst>
          </p:cNvPr>
          <p:cNvSpPr/>
          <p:nvPr/>
        </p:nvSpPr>
        <p:spPr>
          <a:xfrm>
            <a:off x="2242" y="2971800"/>
            <a:ext cx="12191998" cy="918882"/>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DC6D29E-033F-C8DE-FFA8-CE041A36A648}"/>
              </a:ext>
            </a:extLst>
          </p:cNvPr>
          <p:cNvSpPr txBox="1"/>
          <p:nvPr/>
        </p:nvSpPr>
        <p:spPr>
          <a:xfrm>
            <a:off x="2857500" y="3081617"/>
            <a:ext cx="6477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36F99"/>
                </a:solidFill>
                <a:latin typeface="Century Gothic"/>
              </a:rPr>
              <a:t>Results: Panama City </a:t>
            </a:r>
            <a:endParaRPr lang="en-US" b="1" dirty="0">
              <a:solidFill>
                <a:srgbClr val="236F99"/>
              </a:solidFill>
              <a:cs typeface="Calibri"/>
            </a:endParaRPr>
          </a:p>
        </p:txBody>
      </p:sp>
    </p:spTree>
    <p:extLst>
      <p:ext uri="{BB962C8B-B14F-4D97-AF65-F5344CB8AC3E}">
        <p14:creationId xmlns:p14="http://schemas.microsoft.com/office/powerpoint/2010/main" val="107722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D681A-FCE8-D4E7-D050-0C047F5F4B76}"/>
              </a:ext>
            </a:extLst>
          </p:cNvPr>
          <p:cNvSpPr txBox="1">
            <a:spLocks/>
          </p:cNvSpPr>
          <p:nvPr/>
        </p:nvSpPr>
        <p:spPr>
          <a:xfrm>
            <a:off x="257786" y="203047"/>
            <a:ext cx="7486814" cy="6920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236F99"/>
                </a:solidFill>
                <a:latin typeface="Century Gothic"/>
              </a:rPr>
              <a:t>Vegetation Disturbance</a:t>
            </a:r>
            <a:endParaRPr lang="en-US" sz="4000" b="1" kern="1200" dirty="0">
              <a:solidFill>
                <a:srgbClr val="236F99"/>
              </a:solidFill>
              <a:latin typeface="Century Gothic"/>
            </a:endParaRPr>
          </a:p>
        </p:txBody>
      </p:sp>
      <p:pic>
        <p:nvPicPr>
          <p:cNvPr id="2" name="Picture 4">
            <a:extLst>
              <a:ext uri="{FF2B5EF4-FFF2-40B4-BE49-F238E27FC236}">
                <a16:creationId xmlns:a16="http://schemas.microsoft.com/office/drawing/2014/main" id="{03809134-77BE-EBEE-B3A1-D2F34B544531}"/>
              </a:ext>
            </a:extLst>
          </p:cNvPr>
          <p:cNvPicPr>
            <a:picLocks noChangeAspect="1"/>
          </p:cNvPicPr>
          <p:nvPr/>
        </p:nvPicPr>
        <p:blipFill>
          <a:blip r:embed="rId3"/>
          <a:stretch>
            <a:fillRect/>
          </a:stretch>
        </p:blipFill>
        <p:spPr>
          <a:xfrm>
            <a:off x="6815890" y="1016452"/>
            <a:ext cx="4188325" cy="5436700"/>
          </a:xfrm>
          <a:prstGeom prst="rect">
            <a:avLst/>
          </a:prstGeom>
          <a:ln>
            <a:solidFill>
              <a:schemeClr val="accent4"/>
            </a:solidFill>
          </a:ln>
        </p:spPr>
      </p:pic>
      <p:sp>
        <p:nvSpPr>
          <p:cNvPr id="4" name="TextBox 3">
            <a:extLst>
              <a:ext uri="{FF2B5EF4-FFF2-40B4-BE49-F238E27FC236}">
                <a16:creationId xmlns:a16="http://schemas.microsoft.com/office/drawing/2014/main" id="{44E11C69-F0CC-885E-9A4C-D7F6CA0A35FD}"/>
              </a:ext>
            </a:extLst>
          </p:cNvPr>
          <p:cNvSpPr txBox="1"/>
          <p:nvPr/>
        </p:nvSpPr>
        <p:spPr>
          <a:xfrm>
            <a:off x="7359135" y="1139567"/>
            <a:ext cx="2951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Panama: RGB Change</a:t>
            </a:r>
          </a:p>
        </p:txBody>
      </p:sp>
      <p:sp>
        <p:nvSpPr>
          <p:cNvPr id="41" name="Rectangle 40">
            <a:extLst>
              <a:ext uri="{FF2B5EF4-FFF2-40B4-BE49-F238E27FC236}">
                <a16:creationId xmlns:a16="http://schemas.microsoft.com/office/drawing/2014/main" id="{14E16263-615D-E521-B963-BA1E7B86B1E3}"/>
              </a:ext>
            </a:extLst>
          </p:cNvPr>
          <p:cNvSpPr/>
          <p:nvPr/>
        </p:nvSpPr>
        <p:spPr>
          <a:xfrm>
            <a:off x="7134961" y="1720754"/>
            <a:ext cx="192942" cy="48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095277DB-79AE-31B4-FA53-1BC001A07CE5}"/>
              </a:ext>
            </a:extLst>
          </p:cNvPr>
          <p:cNvSpPr/>
          <p:nvPr/>
        </p:nvSpPr>
        <p:spPr>
          <a:xfrm>
            <a:off x="7134961" y="1823454"/>
            <a:ext cx="192942" cy="48266"/>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5" name="Rectangle 44">
            <a:extLst>
              <a:ext uri="{FF2B5EF4-FFF2-40B4-BE49-F238E27FC236}">
                <a16:creationId xmlns:a16="http://schemas.microsoft.com/office/drawing/2014/main" id="{EB2B1465-3EC5-AE10-65B8-CD51542BDC2E}"/>
              </a:ext>
            </a:extLst>
          </p:cNvPr>
          <p:cNvSpPr/>
          <p:nvPr/>
        </p:nvSpPr>
        <p:spPr>
          <a:xfrm>
            <a:off x="7134961" y="1927754"/>
            <a:ext cx="192942" cy="482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7" name="Rectangle 46">
            <a:extLst>
              <a:ext uri="{FF2B5EF4-FFF2-40B4-BE49-F238E27FC236}">
                <a16:creationId xmlns:a16="http://schemas.microsoft.com/office/drawing/2014/main" id="{17C69BE4-2F9A-771E-FD75-A5AC3341F266}"/>
              </a:ext>
            </a:extLst>
          </p:cNvPr>
          <p:cNvSpPr/>
          <p:nvPr/>
        </p:nvSpPr>
        <p:spPr>
          <a:xfrm>
            <a:off x="7134961" y="2025759"/>
            <a:ext cx="192942" cy="4826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9" name="Rectangle 48">
            <a:extLst>
              <a:ext uri="{FF2B5EF4-FFF2-40B4-BE49-F238E27FC236}">
                <a16:creationId xmlns:a16="http://schemas.microsoft.com/office/drawing/2014/main" id="{571586E9-5921-8E3E-B75F-4CCD461EB928}"/>
              </a:ext>
            </a:extLst>
          </p:cNvPr>
          <p:cNvSpPr/>
          <p:nvPr/>
        </p:nvSpPr>
        <p:spPr>
          <a:xfrm>
            <a:off x="7134961" y="2137256"/>
            <a:ext cx="192942" cy="4826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1" name="Rectangle 50">
            <a:extLst>
              <a:ext uri="{FF2B5EF4-FFF2-40B4-BE49-F238E27FC236}">
                <a16:creationId xmlns:a16="http://schemas.microsoft.com/office/drawing/2014/main" id="{710420D6-BA68-B47E-C31F-823872DD03A1}"/>
              </a:ext>
            </a:extLst>
          </p:cNvPr>
          <p:cNvSpPr/>
          <p:nvPr/>
        </p:nvSpPr>
        <p:spPr>
          <a:xfrm>
            <a:off x="7134961" y="2235868"/>
            <a:ext cx="192942" cy="48266"/>
          </a:xfrm>
          <a:prstGeom prst="rect">
            <a:avLst/>
          </a:prstGeom>
          <a:solidFill>
            <a:srgbClr val="A575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3" name="Rectangle 52">
            <a:extLst>
              <a:ext uri="{FF2B5EF4-FFF2-40B4-BE49-F238E27FC236}">
                <a16:creationId xmlns:a16="http://schemas.microsoft.com/office/drawing/2014/main" id="{6FB22BA1-22DD-D959-6909-7CDD35F19012}"/>
              </a:ext>
            </a:extLst>
          </p:cNvPr>
          <p:cNvSpPr/>
          <p:nvPr/>
        </p:nvSpPr>
        <p:spPr>
          <a:xfrm>
            <a:off x="7135761" y="2442827"/>
            <a:ext cx="192942" cy="48266"/>
          </a:xfrm>
          <a:prstGeom prst="rect">
            <a:avLst/>
          </a:prstGeom>
          <a:solidFill>
            <a:srgbClr val="64D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5" name="Rectangle 54">
            <a:extLst>
              <a:ext uri="{FF2B5EF4-FFF2-40B4-BE49-F238E27FC236}">
                <a16:creationId xmlns:a16="http://schemas.microsoft.com/office/drawing/2014/main" id="{6776BD8F-521E-CCA3-656D-4B0192DEAB63}"/>
              </a:ext>
            </a:extLst>
          </p:cNvPr>
          <p:cNvSpPr/>
          <p:nvPr/>
        </p:nvSpPr>
        <p:spPr>
          <a:xfrm>
            <a:off x="7134961" y="2538424"/>
            <a:ext cx="192942" cy="48266"/>
          </a:xfrm>
          <a:prstGeom prst="rect">
            <a:avLst/>
          </a:prstGeom>
          <a:solidFill>
            <a:srgbClr val="715F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4CFD9FA-DEFC-30AE-6F95-6581C6E2630F}"/>
              </a:ext>
            </a:extLst>
          </p:cNvPr>
          <p:cNvSpPr txBox="1"/>
          <p:nvPr/>
        </p:nvSpPr>
        <p:spPr>
          <a:xfrm>
            <a:off x="7289551" y="1630292"/>
            <a:ext cx="2151712" cy="1013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450" dirty="0">
                <a:solidFill>
                  <a:schemeClr val="tx1">
                    <a:lumMod val="75000"/>
                    <a:lumOff val="25000"/>
                  </a:schemeClr>
                </a:solidFill>
                <a:latin typeface="Century Gothic"/>
                <a:cs typeface="Calibri"/>
              </a:rPr>
              <a:t>Stable High Vegetation</a:t>
            </a:r>
            <a:endParaRPr lang="en-US" sz="450" dirty="0">
              <a:solidFill>
                <a:schemeClr val="tx1">
                  <a:lumMod val="75000"/>
                  <a:lumOff val="25000"/>
                </a:schemeClr>
              </a:solidFill>
              <a:latin typeface="Century Gothic"/>
            </a:endParaRPr>
          </a:p>
          <a:p>
            <a:pPr>
              <a:lnSpc>
                <a:spcPct val="150000"/>
              </a:lnSpc>
            </a:pPr>
            <a:r>
              <a:rPr lang="en-US" sz="450" dirty="0">
                <a:solidFill>
                  <a:schemeClr val="tx1">
                    <a:lumMod val="75000"/>
                    <a:lumOff val="25000"/>
                  </a:schemeClr>
                </a:solidFill>
                <a:latin typeface="Century Gothic"/>
                <a:cs typeface="Calibri"/>
              </a:rPr>
              <a:t>Stable Moderate Vegetation</a:t>
            </a:r>
          </a:p>
          <a:p>
            <a:pPr>
              <a:lnSpc>
                <a:spcPct val="150000"/>
              </a:lnSpc>
            </a:pPr>
            <a:r>
              <a:rPr lang="en-US" sz="450" dirty="0">
                <a:solidFill>
                  <a:schemeClr val="tx1">
                    <a:lumMod val="75000"/>
                    <a:lumOff val="25000"/>
                  </a:schemeClr>
                </a:solidFill>
                <a:latin typeface="Century Gothic"/>
                <a:cs typeface="Calibri"/>
              </a:rPr>
              <a:t>Stable Low Vegetation</a:t>
            </a:r>
          </a:p>
          <a:p>
            <a:pPr>
              <a:lnSpc>
                <a:spcPct val="150000"/>
              </a:lnSpc>
            </a:pPr>
            <a:r>
              <a:rPr lang="en-US" sz="450" dirty="0">
                <a:solidFill>
                  <a:schemeClr val="tx1">
                    <a:lumMod val="75000"/>
                    <a:lumOff val="25000"/>
                  </a:schemeClr>
                </a:solidFill>
                <a:latin typeface="Century Gothic"/>
                <a:cs typeface="Calibri"/>
              </a:rPr>
              <a:t>Disturbance in Vegetation between 2010 and 2020</a:t>
            </a:r>
          </a:p>
          <a:p>
            <a:pPr>
              <a:lnSpc>
                <a:spcPct val="150000"/>
              </a:lnSpc>
            </a:pPr>
            <a:r>
              <a:rPr lang="en-US" sz="450" dirty="0">
                <a:solidFill>
                  <a:schemeClr val="tx1">
                    <a:lumMod val="75000"/>
                    <a:lumOff val="25000"/>
                  </a:schemeClr>
                </a:solidFill>
                <a:latin typeface="Century Gothic"/>
                <a:cs typeface="Calibri"/>
              </a:rPr>
              <a:t>Disturbance in Vegetation between 2000 and 2010</a:t>
            </a:r>
          </a:p>
          <a:p>
            <a:pPr>
              <a:lnSpc>
                <a:spcPct val="150000"/>
              </a:lnSpc>
            </a:pPr>
            <a:r>
              <a:rPr lang="en-US" sz="450" dirty="0">
                <a:solidFill>
                  <a:schemeClr val="tx1">
                    <a:lumMod val="75000"/>
                    <a:lumOff val="25000"/>
                  </a:schemeClr>
                </a:solidFill>
                <a:latin typeface="Century Gothic"/>
                <a:cs typeface="Calibri"/>
              </a:rPr>
              <a:t>Disturbance in Vegetation between 2000 and 2010 followed by a Recovery</a:t>
            </a:r>
          </a:p>
          <a:p>
            <a:pPr>
              <a:lnSpc>
                <a:spcPct val="150000"/>
              </a:lnSpc>
            </a:pPr>
            <a:r>
              <a:rPr lang="en-US" sz="450" dirty="0">
                <a:solidFill>
                  <a:schemeClr val="tx1">
                    <a:lumMod val="75000"/>
                    <a:lumOff val="25000"/>
                  </a:schemeClr>
                </a:solidFill>
                <a:latin typeface="Century Gothic"/>
                <a:cs typeface="Calibri"/>
              </a:rPr>
              <a:t>Growth and Recovery in Vegetation throughout Entire Period</a:t>
            </a:r>
          </a:p>
          <a:p>
            <a:pPr>
              <a:lnSpc>
                <a:spcPct val="150000"/>
              </a:lnSpc>
            </a:pPr>
            <a:r>
              <a:rPr lang="en-US" sz="450" dirty="0">
                <a:solidFill>
                  <a:schemeClr val="tx1">
                    <a:lumMod val="75000"/>
                    <a:lumOff val="25000"/>
                  </a:schemeClr>
                </a:solidFill>
                <a:latin typeface="Century Gothic"/>
                <a:cs typeface="Calibri"/>
              </a:rPr>
              <a:t>Decline in Vegetation throughout Entire Period</a:t>
            </a:r>
          </a:p>
        </p:txBody>
      </p:sp>
      <p:sp>
        <p:nvSpPr>
          <p:cNvPr id="8" name="TextBox 7">
            <a:extLst>
              <a:ext uri="{FF2B5EF4-FFF2-40B4-BE49-F238E27FC236}">
                <a16:creationId xmlns:a16="http://schemas.microsoft.com/office/drawing/2014/main" id="{4B48EC4E-A0C8-1DD7-5D14-74984867D1F5}"/>
              </a:ext>
            </a:extLst>
          </p:cNvPr>
          <p:cNvSpPr txBox="1"/>
          <p:nvPr/>
        </p:nvSpPr>
        <p:spPr>
          <a:xfrm>
            <a:off x="6876778" y="6016616"/>
            <a:ext cx="40679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rPr>
              <a:t>Date: 11/02/2022 | Datum: D North American 1983 | Author: Urban Development Team | Source: LandTrendr Analysis</a:t>
            </a:r>
          </a:p>
        </p:txBody>
      </p:sp>
      <p:pic>
        <p:nvPicPr>
          <p:cNvPr id="6" name="Picture 6" descr="Map&#10;&#10;Description automatically generated">
            <a:extLst>
              <a:ext uri="{FF2B5EF4-FFF2-40B4-BE49-F238E27FC236}">
                <a16:creationId xmlns:a16="http://schemas.microsoft.com/office/drawing/2014/main" id="{998FEE83-78EF-F8B1-76E1-F606280D5B3D}"/>
              </a:ext>
            </a:extLst>
          </p:cNvPr>
          <p:cNvPicPr>
            <a:picLocks noChangeAspect="1"/>
          </p:cNvPicPr>
          <p:nvPr/>
        </p:nvPicPr>
        <p:blipFill>
          <a:blip r:embed="rId4"/>
          <a:stretch>
            <a:fillRect/>
          </a:stretch>
        </p:blipFill>
        <p:spPr>
          <a:xfrm>
            <a:off x="1216324" y="1021384"/>
            <a:ext cx="4178061" cy="5428891"/>
          </a:xfrm>
          <a:prstGeom prst="rect">
            <a:avLst/>
          </a:prstGeom>
          <a:ln>
            <a:solidFill>
              <a:schemeClr val="accent4"/>
            </a:solidFill>
          </a:ln>
        </p:spPr>
      </p:pic>
      <p:sp>
        <p:nvSpPr>
          <p:cNvPr id="5" name="TextBox 4">
            <a:extLst>
              <a:ext uri="{FF2B5EF4-FFF2-40B4-BE49-F238E27FC236}">
                <a16:creationId xmlns:a16="http://schemas.microsoft.com/office/drawing/2014/main" id="{EB468839-70CD-56D5-738C-3DF9D3402AC2}"/>
              </a:ext>
            </a:extLst>
          </p:cNvPr>
          <p:cNvSpPr txBox="1"/>
          <p:nvPr/>
        </p:nvSpPr>
        <p:spPr>
          <a:xfrm>
            <a:off x="1507866" y="1139567"/>
            <a:ext cx="3597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Panama: Year of Disturbance</a:t>
            </a:r>
          </a:p>
        </p:txBody>
      </p:sp>
      <p:sp>
        <p:nvSpPr>
          <p:cNvPr id="23" name="Rectangle 22">
            <a:extLst>
              <a:ext uri="{FF2B5EF4-FFF2-40B4-BE49-F238E27FC236}">
                <a16:creationId xmlns:a16="http://schemas.microsoft.com/office/drawing/2014/main" id="{1467DF32-6D92-6B34-DC51-68117550BC64}"/>
              </a:ext>
            </a:extLst>
          </p:cNvPr>
          <p:cNvSpPr/>
          <p:nvPr/>
        </p:nvSpPr>
        <p:spPr>
          <a:xfrm>
            <a:off x="3626395" y="5207014"/>
            <a:ext cx="1227667" cy="68438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867A880-EF0C-41AB-374F-648034375751}"/>
              </a:ext>
            </a:extLst>
          </p:cNvPr>
          <p:cNvSpPr txBox="1"/>
          <p:nvPr/>
        </p:nvSpPr>
        <p:spPr>
          <a:xfrm>
            <a:off x="3662026" y="5172088"/>
            <a:ext cx="116416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dirty="0">
                <a:latin typeface="Century Gothic"/>
                <a:cs typeface="Calibri"/>
              </a:rPr>
              <a:t>Years of Disturbance</a:t>
            </a:r>
            <a:endParaRPr lang="en-US" sz="700" dirty="0">
              <a:latin typeface="Century Gothic"/>
            </a:endParaRPr>
          </a:p>
        </p:txBody>
      </p:sp>
      <p:sp>
        <p:nvSpPr>
          <p:cNvPr id="27" name="TextBox 26">
            <a:extLst>
              <a:ext uri="{FF2B5EF4-FFF2-40B4-BE49-F238E27FC236}">
                <a16:creationId xmlns:a16="http://schemas.microsoft.com/office/drawing/2014/main" id="{3069A32F-122D-E5E4-702D-875E916ECAD1}"/>
              </a:ext>
            </a:extLst>
          </p:cNvPr>
          <p:cNvSpPr txBox="1"/>
          <p:nvPr/>
        </p:nvSpPr>
        <p:spPr>
          <a:xfrm>
            <a:off x="4240581" y="5302616"/>
            <a:ext cx="592666" cy="62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en-US" sz="600" dirty="0">
                <a:latin typeface="Century Gothic"/>
              </a:rPr>
              <a:t>2000-2004</a:t>
            </a:r>
            <a:endParaRPr lang="en-US" dirty="0"/>
          </a:p>
          <a:p>
            <a:pPr>
              <a:lnSpc>
                <a:spcPct val="150000"/>
              </a:lnSpc>
            </a:pPr>
            <a:r>
              <a:rPr lang="en-US" sz="600" dirty="0">
                <a:latin typeface="Century Gothic"/>
                <a:cs typeface="Calibri"/>
              </a:rPr>
              <a:t>2005-2009</a:t>
            </a:r>
          </a:p>
          <a:p>
            <a:pPr>
              <a:lnSpc>
                <a:spcPct val="150000"/>
              </a:lnSpc>
            </a:pPr>
            <a:r>
              <a:rPr lang="en-US" sz="600" dirty="0">
                <a:latin typeface="Century Gothic"/>
                <a:cs typeface="Calibri"/>
              </a:rPr>
              <a:t>2010-2014</a:t>
            </a:r>
          </a:p>
          <a:p>
            <a:pPr algn="just">
              <a:lnSpc>
                <a:spcPct val="150000"/>
              </a:lnSpc>
            </a:pPr>
            <a:r>
              <a:rPr lang="en-US" sz="600" dirty="0">
                <a:latin typeface="Century Gothic"/>
                <a:cs typeface="Calibri"/>
              </a:rPr>
              <a:t>2015-2019</a:t>
            </a:r>
          </a:p>
        </p:txBody>
      </p:sp>
      <p:sp>
        <p:nvSpPr>
          <p:cNvPr id="29" name="Rectangle 28">
            <a:extLst>
              <a:ext uri="{FF2B5EF4-FFF2-40B4-BE49-F238E27FC236}">
                <a16:creationId xmlns:a16="http://schemas.microsoft.com/office/drawing/2014/main" id="{E0DEEBAB-8EF7-36B9-0D15-F96F1CDBEE02}"/>
              </a:ext>
            </a:extLst>
          </p:cNvPr>
          <p:cNvSpPr/>
          <p:nvPr/>
        </p:nvSpPr>
        <p:spPr>
          <a:xfrm>
            <a:off x="3850408" y="5374584"/>
            <a:ext cx="296334" cy="9172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B427EC-9A6F-FA98-9F42-C087A9924A2A}"/>
              </a:ext>
            </a:extLst>
          </p:cNvPr>
          <p:cNvSpPr/>
          <p:nvPr/>
        </p:nvSpPr>
        <p:spPr>
          <a:xfrm>
            <a:off x="3850408" y="5501584"/>
            <a:ext cx="296334" cy="9172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B3178C2-8883-BBF8-131D-5589D932F9CB}"/>
              </a:ext>
            </a:extLst>
          </p:cNvPr>
          <p:cNvSpPr/>
          <p:nvPr/>
        </p:nvSpPr>
        <p:spPr>
          <a:xfrm>
            <a:off x="3850408" y="5649750"/>
            <a:ext cx="296334" cy="9172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4CC07BD-CB3C-C296-CD21-64C487BE248B}"/>
              </a:ext>
            </a:extLst>
          </p:cNvPr>
          <p:cNvSpPr/>
          <p:nvPr/>
        </p:nvSpPr>
        <p:spPr>
          <a:xfrm>
            <a:off x="3852332" y="5776750"/>
            <a:ext cx="296334" cy="9172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9EB77A5-714F-8874-A9FD-46DB6F188453}"/>
              </a:ext>
            </a:extLst>
          </p:cNvPr>
          <p:cNvSpPr txBox="1"/>
          <p:nvPr/>
        </p:nvSpPr>
        <p:spPr>
          <a:xfrm>
            <a:off x="1262600" y="6152476"/>
            <a:ext cx="412961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rPr>
              <a:t>Date: 11/02/2022 | Datum: D WGS 1984 | Author: Urban Development Team | Source: LandTrendr Analysis</a:t>
            </a:r>
          </a:p>
        </p:txBody>
      </p:sp>
      <p:sp>
        <p:nvSpPr>
          <p:cNvPr id="39" name="Isosceles Triangle 38">
            <a:extLst>
              <a:ext uri="{FF2B5EF4-FFF2-40B4-BE49-F238E27FC236}">
                <a16:creationId xmlns:a16="http://schemas.microsoft.com/office/drawing/2014/main" id="{C5FB0277-61B0-3992-8234-2108F6EB5A50}"/>
              </a:ext>
            </a:extLst>
          </p:cNvPr>
          <p:cNvSpPr/>
          <p:nvPr/>
        </p:nvSpPr>
        <p:spPr>
          <a:xfrm>
            <a:off x="1831984" y="2707369"/>
            <a:ext cx="75047" cy="981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D5100DCE-2C28-6CEB-4B99-537EA66773FC}"/>
              </a:ext>
            </a:extLst>
          </p:cNvPr>
          <p:cNvSpPr txBox="1"/>
          <p:nvPr/>
        </p:nvSpPr>
        <p:spPr>
          <a:xfrm>
            <a:off x="1868071" y="2757830"/>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0</a:t>
            </a:r>
            <a:endParaRPr lang="en-US" sz="600" dirty="0">
              <a:latin typeface="Century Gothic"/>
            </a:endParaRPr>
          </a:p>
        </p:txBody>
      </p:sp>
      <p:sp>
        <p:nvSpPr>
          <p:cNvPr id="46" name="TextBox 45">
            <a:extLst>
              <a:ext uri="{FF2B5EF4-FFF2-40B4-BE49-F238E27FC236}">
                <a16:creationId xmlns:a16="http://schemas.microsoft.com/office/drawing/2014/main" id="{91C57E4B-B9F9-15F3-2C79-765A0963C125}"/>
              </a:ext>
            </a:extLst>
          </p:cNvPr>
          <p:cNvSpPr txBox="1"/>
          <p:nvPr/>
        </p:nvSpPr>
        <p:spPr>
          <a:xfrm>
            <a:off x="1679456" y="2501315"/>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dirty="0">
                <a:latin typeface="Century Gothic"/>
                <a:cs typeface="Calibri"/>
              </a:rPr>
              <a:t>N</a:t>
            </a:r>
            <a:endParaRPr lang="en-US" sz="600" dirty="0">
              <a:latin typeface="Century Gothic"/>
              <a:cs typeface="Calibri"/>
            </a:endParaRPr>
          </a:p>
        </p:txBody>
      </p:sp>
      <p:sp>
        <p:nvSpPr>
          <p:cNvPr id="7" name="TextBox 6">
            <a:extLst>
              <a:ext uri="{FF2B5EF4-FFF2-40B4-BE49-F238E27FC236}">
                <a16:creationId xmlns:a16="http://schemas.microsoft.com/office/drawing/2014/main" id="{3ABBDE65-537D-28D8-042B-0BB4BCBBB6C0}"/>
              </a:ext>
            </a:extLst>
          </p:cNvPr>
          <p:cNvSpPr txBox="1"/>
          <p:nvPr/>
        </p:nvSpPr>
        <p:spPr>
          <a:xfrm>
            <a:off x="2109496" y="2757829"/>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2.8</a:t>
            </a:r>
          </a:p>
        </p:txBody>
      </p:sp>
      <p:sp>
        <p:nvSpPr>
          <p:cNvPr id="9" name="TextBox 8">
            <a:extLst>
              <a:ext uri="{FF2B5EF4-FFF2-40B4-BE49-F238E27FC236}">
                <a16:creationId xmlns:a16="http://schemas.microsoft.com/office/drawing/2014/main" id="{62EB0466-ED81-CA22-A90C-974E322CC685}"/>
              </a:ext>
            </a:extLst>
          </p:cNvPr>
          <p:cNvSpPr txBox="1"/>
          <p:nvPr/>
        </p:nvSpPr>
        <p:spPr>
          <a:xfrm>
            <a:off x="2350921" y="2757828"/>
            <a:ext cx="47858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5.2 km</a:t>
            </a:r>
          </a:p>
        </p:txBody>
      </p:sp>
      <p:sp>
        <p:nvSpPr>
          <p:cNvPr id="10" name="TextBox 9">
            <a:extLst>
              <a:ext uri="{FF2B5EF4-FFF2-40B4-BE49-F238E27FC236}">
                <a16:creationId xmlns:a16="http://schemas.microsoft.com/office/drawing/2014/main" id="{34ED2559-9E06-CA52-D343-47529B9FF0AC}"/>
              </a:ext>
            </a:extLst>
          </p:cNvPr>
          <p:cNvSpPr txBox="1"/>
          <p:nvPr/>
        </p:nvSpPr>
        <p:spPr>
          <a:xfrm>
            <a:off x="1362585" y="6017077"/>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0</a:t>
            </a:r>
            <a:endParaRPr lang="en-US" sz="600" dirty="0">
              <a:latin typeface="Century Gothic"/>
            </a:endParaRPr>
          </a:p>
        </p:txBody>
      </p:sp>
      <p:sp>
        <p:nvSpPr>
          <p:cNvPr id="11" name="TextBox 10">
            <a:extLst>
              <a:ext uri="{FF2B5EF4-FFF2-40B4-BE49-F238E27FC236}">
                <a16:creationId xmlns:a16="http://schemas.microsoft.com/office/drawing/2014/main" id="{EDCDF2B8-395E-9703-5F3D-E5F82EE12516}"/>
              </a:ext>
            </a:extLst>
          </p:cNvPr>
          <p:cNvSpPr txBox="1"/>
          <p:nvPr/>
        </p:nvSpPr>
        <p:spPr>
          <a:xfrm>
            <a:off x="2200030" y="6017076"/>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5</a:t>
            </a:r>
          </a:p>
        </p:txBody>
      </p:sp>
      <p:sp>
        <p:nvSpPr>
          <p:cNvPr id="12" name="TextBox 11">
            <a:extLst>
              <a:ext uri="{FF2B5EF4-FFF2-40B4-BE49-F238E27FC236}">
                <a16:creationId xmlns:a16="http://schemas.microsoft.com/office/drawing/2014/main" id="{7F58DCEC-AE1B-3234-09D1-183E55D79CD9}"/>
              </a:ext>
            </a:extLst>
          </p:cNvPr>
          <p:cNvSpPr txBox="1"/>
          <p:nvPr/>
        </p:nvSpPr>
        <p:spPr>
          <a:xfrm>
            <a:off x="3045020" y="6017075"/>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13.5</a:t>
            </a:r>
          </a:p>
        </p:txBody>
      </p:sp>
      <p:sp>
        <p:nvSpPr>
          <p:cNvPr id="13" name="TextBox 12">
            <a:extLst>
              <a:ext uri="{FF2B5EF4-FFF2-40B4-BE49-F238E27FC236}">
                <a16:creationId xmlns:a16="http://schemas.microsoft.com/office/drawing/2014/main" id="{E7AC8698-9F3A-BCC1-F15D-C799EE0C29AF}"/>
              </a:ext>
            </a:extLst>
          </p:cNvPr>
          <p:cNvSpPr txBox="1"/>
          <p:nvPr/>
        </p:nvSpPr>
        <p:spPr>
          <a:xfrm>
            <a:off x="3912644" y="6017076"/>
            <a:ext cx="38805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20</a:t>
            </a:r>
          </a:p>
        </p:txBody>
      </p:sp>
      <p:sp>
        <p:nvSpPr>
          <p:cNvPr id="14" name="TextBox 13">
            <a:extLst>
              <a:ext uri="{FF2B5EF4-FFF2-40B4-BE49-F238E27FC236}">
                <a16:creationId xmlns:a16="http://schemas.microsoft.com/office/drawing/2014/main" id="{765C4479-4D35-3185-5F80-7A4EE6FB6BF5}"/>
              </a:ext>
            </a:extLst>
          </p:cNvPr>
          <p:cNvSpPr txBox="1"/>
          <p:nvPr/>
        </p:nvSpPr>
        <p:spPr>
          <a:xfrm>
            <a:off x="4719911" y="6017074"/>
            <a:ext cx="501222"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latin typeface="Century Gothic"/>
                <a:cs typeface="Calibri"/>
              </a:rPr>
              <a:t>25 km</a:t>
            </a:r>
            <a:endParaRPr lang="en-US" dirty="0"/>
          </a:p>
        </p:txBody>
      </p:sp>
    </p:spTree>
    <p:extLst>
      <p:ext uri="{BB962C8B-B14F-4D97-AF65-F5344CB8AC3E}">
        <p14:creationId xmlns:p14="http://schemas.microsoft.com/office/powerpoint/2010/main" val="2189170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021704-48B6-9678-88CC-4B12ED5D4AE2}"/>
              </a:ext>
            </a:extLst>
          </p:cNvPr>
          <p:cNvSpPr txBox="1">
            <a:spLocks/>
          </p:cNvSpPr>
          <p:nvPr/>
        </p:nvSpPr>
        <p:spPr>
          <a:xfrm>
            <a:off x="268300" y="203049"/>
            <a:ext cx="7486814" cy="6920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236F99"/>
                </a:solidFill>
                <a:latin typeface="Century Gothic"/>
              </a:rPr>
              <a:t>Urban Expansion</a:t>
            </a:r>
            <a:endParaRPr lang="en-US" sz="4000" b="1" kern="1200" dirty="0">
              <a:solidFill>
                <a:srgbClr val="236F99"/>
              </a:solidFill>
              <a:latin typeface="Century Gothic"/>
            </a:endParaRPr>
          </a:p>
        </p:txBody>
      </p:sp>
      <p:pic>
        <p:nvPicPr>
          <p:cNvPr id="4" name="Picture 4" descr="A picture containing text, plant&#10;&#10;Description automatically generated">
            <a:extLst>
              <a:ext uri="{FF2B5EF4-FFF2-40B4-BE49-F238E27FC236}">
                <a16:creationId xmlns:a16="http://schemas.microsoft.com/office/drawing/2014/main" id="{0DC3107A-7B82-7CE3-5EFA-EED0329FF121}"/>
              </a:ext>
            </a:extLst>
          </p:cNvPr>
          <p:cNvPicPr>
            <a:picLocks noChangeAspect="1"/>
          </p:cNvPicPr>
          <p:nvPr/>
        </p:nvPicPr>
        <p:blipFill>
          <a:blip r:embed="rId3"/>
          <a:stretch>
            <a:fillRect/>
          </a:stretch>
        </p:blipFill>
        <p:spPr>
          <a:xfrm>
            <a:off x="612829" y="1363487"/>
            <a:ext cx="4621369" cy="4664551"/>
          </a:xfrm>
          <a:prstGeom prst="rect">
            <a:avLst/>
          </a:prstGeom>
        </p:spPr>
      </p:pic>
      <p:pic>
        <p:nvPicPr>
          <p:cNvPr id="2" name="Picture 4" descr="Graphical user interface, application&#10;&#10;Description automatically generated">
            <a:extLst>
              <a:ext uri="{FF2B5EF4-FFF2-40B4-BE49-F238E27FC236}">
                <a16:creationId xmlns:a16="http://schemas.microsoft.com/office/drawing/2014/main" id="{7E8A8F46-4797-FE67-EB43-4A4ED498DAAF}"/>
              </a:ext>
            </a:extLst>
          </p:cNvPr>
          <p:cNvPicPr>
            <a:picLocks noChangeAspect="1"/>
          </p:cNvPicPr>
          <p:nvPr/>
        </p:nvPicPr>
        <p:blipFill>
          <a:blip r:embed="rId4"/>
          <a:stretch>
            <a:fillRect/>
          </a:stretch>
        </p:blipFill>
        <p:spPr>
          <a:xfrm>
            <a:off x="5687683" y="1362711"/>
            <a:ext cx="6119004" cy="4666891"/>
          </a:xfrm>
          <a:prstGeom prst="rect">
            <a:avLst/>
          </a:prstGeom>
          <a:ln>
            <a:solidFill>
              <a:schemeClr val="accent4"/>
            </a:solidFill>
          </a:ln>
        </p:spPr>
      </p:pic>
      <p:sp>
        <p:nvSpPr>
          <p:cNvPr id="6" name="TextBox 5">
            <a:extLst>
              <a:ext uri="{FF2B5EF4-FFF2-40B4-BE49-F238E27FC236}">
                <a16:creationId xmlns:a16="http://schemas.microsoft.com/office/drawing/2014/main" id="{F29823F8-3619-252E-9643-7F9A08F92C33}"/>
              </a:ext>
            </a:extLst>
          </p:cNvPr>
          <p:cNvSpPr txBox="1"/>
          <p:nvPr/>
        </p:nvSpPr>
        <p:spPr>
          <a:xfrm>
            <a:off x="7193740" y="1493986"/>
            <a:ext cx="2951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a:cs typeface="Calibri"/>
              </a:rPr>
              <a:t>Panama: Time Series</a:t>
            </a:r>
          </a:p>
        </p:txBody>
      </p:sp>
      <p:sp>
        <p:nvSpPr>
          <p:cNvPr id="8" name="TextBox 7">
            <a:extLst>
              <a:ext uri="{FF2B5EF4-FFF2-40B4-BE49-F238E27FC236}">
                <a16:creationId xmlns:a16="http://schemas.microsoft.com/office/drawing/2014/main" id="{C5EBCEA0-75AF-54D6-E752-A18079253463}"/>
              </a:ext>
            </a:extLst>
          </p:cNvPr>
          <p:cNvSpPr txBox="1"/>
          <p:nvPr/>
        </p:nvSpPr>
        <p:spPr>
          <a:xfrm>
            <a:off x="6432920" y="3898985"/>
            <a:ext cx="1208395" cy="176972"/>
          </a:xfrm>
          <a:prstGeom prst="rect">
            <a:avLst/>
          </a:prstGeom>
          <a:noFill/>
        </p:spPr>
        <p:txBody>
          <a:bodyPr wrap="square" rtlCol="0">
            <a:spAutoFit/>
          </a:bodyPr>
          <a:lstStyle/>
          <a:p>
            <a:pPr algn="ctr"/>
            <a:r>
              <a:rPr lang="en-US" sz="550" dirty="0">
                <a:latin typeface="Century Gothic" panose="020B0502020202020204" pitchFamily="34" charset="0"/>
              </a:rPr>
              <a:t>Urban to Vegetation Gradient</a:t>
            </a:r>
          </a:p>
        </p:txBody>
      </p:sp>
      <p:sp>
        <p:nvSpPr>
          <p:cNvPr id="10" name="TextBox 9">
            <a:extLst>
              <a:ext uri="{FF2B5EF4-FFF2-40B4-BE49-F238E27FC236}">
                <a16:creationId xmlns:a16="http://schemas.microsoft.com/office/drawing/2014/main" id="{1C3B18F5-B10A-A506-933C-2BF1F2516AA7}"/>
              </a:ext>
            </a:extLst>
          </p:cNvPr>
          <p:cNvSpPr txBox="1"/>
          <p:nvPr/>
        </p:nvSpPr>
        <p:spPr>
          <a:xfrm>
            <a:off x="8334967" y="3898985"/>
            <a:ext cx="1208395" cy="176972"/>
          </a:xfrm>
          <a:prstGeom prst="rect">
            <a:avLst/>
          </a:prstGeom>
          <a:noFill/>
        </p:spPr>
        <p:txBody>
          <a:bodyPr wrap="square" rtlCol="0">
            <a:spAutoFit/>
          </a:bodyPr>
          <a:lstStyle/>
          <a:p>
            <a:pPr algn="ctr"/>
            <a:r>
              <a:rPr lang="en-US" sz="550" dirty="0">
                <a:latin typeface="Century Gothic" panose="020B0502020202020204" pitchFamily="34" charset="0"/>
              </a:rPr>
              <a:t>Urban to Vegetation Gradient</a:t>
            </a:r>
          </a:p>
        </p:txBody>
      </p:sp>
      <p:sp>
        <p:nvSpPr>
          <p:cNvPr id="12" name="TextBox 11">
            <a:extLst>
              <a:ext uri="{FF2B5EF4-FFF2-40B4-BE49-F238E27FC236}">
                <a16:creationId xmlns:a16="http://schemas.microsoft.com/office/drawing/2014/main" id="{586D93AA-503B-CCA2-BB9E-7A0E070E4C83}"/>
              </a:ext>
            </a:extLst>
          </p:cNvPr>
          <p:cNvSpPr txBox="1"/>
          <p:nvPr/>
        </p:nvSpPr>
        <p:spPr>
          <a:xfrm>
            <a:off x="10260641" y="3898985"/>
            <a:ext cx="1208395" cy="176972"/>
          </a:xfrm>
          <a:prstGeom prst="rect">
            <a:avLst/>
          </a:prstGeom>
          <a:noFill/>
        </p:spPr>
        <p:txBody>
          <a:bodyPr wrap="square" rtlCol="0">
            <a:spAutoFit/>
          </a:bodyPr>
          <a:lstStyle/>
          <a:p>
            <a:pPr algn="ctr"/>
            <a:r>
              <a:rPr lang="en-US" sz="550" dirty="0">
                <a:latin typeface="Century Gothic" panose="020B0502020202020204" pitchFamily="34" charset="0"/>
              </a:rPr>
              <a:t>Urban to Vegetation Gradient</a:t>
            </a:r>
          </a:p>
        </p:txBody>
      </p:sp>
      <p:sp>
        <p:nvSpPr>
          <p:cNvPr id="14" name="TextBox 13">
            <a:extLst>
              <a:ext uri="{FF2B5EF4-FFF2-40B4-BE49-F238E27FC236}">
                <a16:creationId xmlns:a16="http://schemas.microsoft.com/office/drawing/2014/main" id="{FEBDC9E4-64C6-F9F3-DBDF-4B314B998C31}"/>
              </a:ext>
            </a:extLst>
          </p:cNvPr>
          <p:cNvSpPr txBox="1"/>
          <p:nvPr/>
        </p:nvSpPr>
        <p:spPr>
          <a:xfrm>
            <a:off x="6603605" y="4043044"/>
            <a:ext cx="489004" cy="169277"/>
          </a:xfrm>
          <a:prstGeom prst="rect">
            <a:avLst/>
          </a:prstGeom>
          <a:noFill/>
        </p:spPr>
        <p:txBody>
          <a:bodyPr wrap="square" rtlCol="0">
            <a:spAutoFit/>
          </a:bodyPr>
          <a:lstStyle/>
          <a:p>
            <a:r>
              <a:rPr lang="en-US" sz="500" dirty="0">
                <a:latin typeface="+mj-lt"/>
              </a:rPr>
              <a:t>Vegetation</a:t>
            </a:r>
          </a:p>
        </p:txBody>
      </p:sp>
      <p:sp>
        <p:nvSpPr>
          <p:cNvPr id="16" name="TextBox 15">
            <a:extLst>
              <a:ext uri="{FF2B5EF4-FFF2-40B4-BE49-F238E27FC236}">
                <a16:creationId xmlns:a16="http://schemas.microsoft.com/office/drawing/2014/main" id="{A822D6D4-09D8-79F1-4F1F-766CDFA2D54F}"/>
              </a:ext>
            </a:extLst>
          </p:cNvPr>
          <p:cNvSpPr txBox="1"/>
          <p:nvPr/>
        </p:nvSpPr>
        <p:spPr>
          <a:xfrm>
            <a:off x="6603605" y="4180627"/>
            <a:ext cx="489004" cy="169277"/>
          </a:xfrm>
          <a:prstGeom prst="rect">
            <a:avLst/>
          </a:prstGeom>
          <a:noFill/>
        </p:spPr>
        <p:txBody>
          <a:bodyPr wrap="square" lIns="91440" tIns="45720" rIns="91440" bIns="45720" rtlCol="0" anchor="t">
            <a:spAutoFit/>
          </a:bodyPr>
          <a:lstStyle/>
          <a:p>
            <a:r>
              <a:rPr lang="en-US" sz="500" dirty="0">
                <a:latin typeface="+mj-lt"/>
              </a:rPr>
              <a:t>Urban</a:t>
            </a:r>
            <a:endParaRPr lang="en-US" dirty="0"/>
          </a:p>
        </p:txBody>
      </p:sp>
      <p:sp>
        <p:nvSpPr>
          <p:cNvPr id="17" name="TextBox 16">
            <a:extLst>
              <a:ext uri="{FF2B5EF4-FFF2-40B4-BE49-F238E27FC236}">
                <a16:creationId xmlns:a16="http://schemas.microsoft.com/office/drawing/2014/main" id="{F1E1A4E5-DCC0-27C6-D3CA-F7435D73527D}"/>
              </a:ext>
            </a:extLst>
          </p:cNvPr>
          <p:cNvSpPr txBox="1"/>
          <p:nvPr/>
        </p:nvSpPr>
        <p:spPr>
          <a:xfrm>
            <a:off x="8471562" y="4058918"/>
            <a:ext cx="489004" cy="169277"/>
          </a:xfrm>
          <a:prstGeom prst="rect">
            <a:avLst/>
          </a:prstGeom>
          <a:noFill/>
        </p:spPr>
        <p:txBody>
          <a:bodyPr wrap="square" rtlCol="0">
            <a:spAutoFit/>
          </a:bodyPr>
          <a:lstStyle/>
          <a:p>
            <a:r>
              <a:rPr lang="en-US" sz="500" dirty="0">
                <a:latin typeface="+mj-lt"/>
              </a:rPr>
              <a:t>Vegetation</a:t>
            </a:r>
          </a:p>
        </p:txBody>
      </p:sp>
      <p:sp>
        <p:nvSpPr>
          <p:cNvPr id="18" name="TextBox 17">
            <a:extLst>
              <a:ext uri="{FF2B5EF4-FFF2-40B4-BE49-F238E27FC236}">
                <a16:creationId xmlns:a16="http://schemas.microsoft.com/office/drawing/2014/main" id="{30959244-B0F5-C924-7114-C50C76A33054}"/>
              </a:ext>
            </a:extLst>
          </p:cNvPr>
          <p:cNvSpPr txBox="1"/>
          <p:nvPr/>
        </p:nvSpPr>
        <p:spPr>
          <a:xfrm>
            <a:off x="8503312" y="4180627"/>
            <a:ext cx="489004" cy="169277"/>
          </a:xfrm>
          <a:prstGeom prst="rect">
            <a:avLst/>
          </a:prstGeom>
          <a:noFill/>
        </p:spPr>
        <p:txBody>
          <a:bodyPr wrap="square" lIns="91440" tIns="45720" rIns="91440" bIns="45720" rtlCol="0" anchor="t">
            <a:spAutoFit/>
          </a:bodyPr>
          <a:lstStyle/>
          <a:p>
            <a:r>
              <a:rPr lang="en-US" sz="500" dirty="0">
                <a:latin typeface="+mj-lt"/>
              </a:rPr>
              <a:t>Urban</a:t>
            </a:r>
            <a:endParaRPr lang="en-US" dirty="0"/>
          </a:p>
        </p:txBody>
      </p:sp>
      <p:sp>
        <p:nvSpPr>
          <p:cNvPr id="19" name="TextBox 18">
            <a:extLst>
              <a:ext uri="{FF2B5EF4-FFF2-40B4-BE49-F238E27FC236}">
                <a16:creationId xmlns:a16="http://schemas.microsoft.com/office/drawing/2014/main" id="{516E356D-283D-85B2-BB9E-073CA478B31A}"/>
              </a:ext>
            </a:extLst>
          </p:cNvPr>
          <p:cNvSpPr txBox="1"/>
          <p:nvPr/>
        </p:nvSpPr>
        <p:spPr>
          <a:xfrm>
            <a:off x="10381854" y="4053626"/>
            <a:ext cx="489004" cy="169277"/>
          </a:xfrm>
          <a:prstGeom prst="rect">
            <a:avLst/>
          </a:prstGeom>
          <a:noFill/>
        </p:spPr>
        <p:txBody>
          <a:bodyPr wrap="square" rtlCol="0">
            <a:spAutoFit/>
          </a:bodyPr>
          <a:lstStyle/>
          <a:p>
            <a:r>
              <a:rPr lang="en-US" sz="500" dirty="0">
                <a:latin typeface="+mj-lt"/>
              </a:rPr>
              <a:t>Vegetation</a:t>
            </a:r>
          </a:p>
        </p:txBody>
      </p:sp>
      <p:sp>
        <p:nvSpPr>
          <p:cNvPr id="20" name="TextBox 19">
            <a:extLst>
              <a:ext uri="{FF2B5EF4-FFF2-40B4-BE49-F238E27FC236}">
                <a16:creationId xmlns:a16="http://schemas.microsoft.com/office/drawing/2014/main" id="{CB055A6A-E229-26BA-CBA4-36BE012C8047}"/>
              </a:ext>
            </a:extLst>
          </p:cNvPr>
          <p:cNvSpPr txBox="1"/>
          <p:nvPr/>
        </p:nvSpPr>
        <p:spPr>
          <a:xfrm>
            <a:off x="10381854" y="4191210"/>
            <a:ext cx="489004" cy="169277"/>
          </a:xfrm>
          <a:prstGeom prst="rect">
            <a:avLst/>
          </a:prstGeom>
          <a:noFill/>
        </p:spPr>
        <p:txBody>
          <a:bodyPr wrap="square" lIns="91440" tIns="45720" rIns="91440" bIns="45720" rtlCol="0" anchor="t">
            <a:spAutoFit/>
          </a:bodyPr>
          <a:lstStyle/>
          <a:p>
            <a:r>
              <a:rPr lang="en-US" sz="500" dirty="0">
                <a:latin typeface="+mj-lt"/>
              </a:rPr>
              <a:t>Urban</a:t>
            </a:r>
            <a:endParaRPr lang="en-US" dirty="0"/>
          </a:p>
        </p:txBody>
      </p:sp>
      <p:sp>
        <p:nvSpPr>
          <p:cNvPr id="22" name="TextBox 21">
            <a:extLst>
              <a:ext uri="{FF2B5EF4-FFF2-40B4-BE49-F238E27FC236}">
                <a16:creationId xmlns:a16="http://schemas.microsoft.com/office/drawing/2014/main" id="{35AE67B5-E96A-50E4-3F47-6E13E24B8A93}"/>
              </a:ext>
            </a:extLst>
          </p:cNvPr>
          <p:cNvSpPr txBox="1"/>
          <p:nvPr/>
        </p:nvSpPr>
        <p:spPr>
          <a:xfrm>
            <a:off x="5685692" y="5504613"/>
            <a:ext cx="604910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chemeClr val="tx1">
                    <a:lumMod val="75000"/>
                    <a:lumOff val="25000"/>
                  </a:schemeClr>
                </a:solidFill>
                <a:latin typeface="Century Gothic"/>
              </a:rPr>
              <a:t>Date: 11/02/2022 | Datum: D North American 1983 | Author: Urban Development Team | Source: LandTrendr Analysis</a:t>
            </a:r>
          </a:p>
        </p:txBody>
      </p:sp>
      <p:sp>
        <p:nvSpPr>
          <p:cNvPr id="24" name="TextBox 23">
            <a:extLst>
              <a:ext uri="{FF2B5EF4-FFF2-40B4-BE49-F238E27FC236}">
                <a16:creationId xmlns:a16="http://schemas.microsoft.com/office/drawing/2014/main" id="{6509320A-DD11-B9F1-0CD8-8EA7749E14E0}"/>
              </a:ext>
            </a:extLst>
          </p:cNvPr>
          <p:cNvSpPr txBox="1"/>
          <p:nvPr/>
        </p:nvSpPr>
        <p:spPr>
          <a:xfrm>
            <a:off x="5906620" y="2029993"/>
            <a:ext cx="65847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2000</a:t>
            </a:r>
          </a:p>
        </p:txBody>
      </p:sp>
      <p:sp>
        <p:nvSpPr>
          <p:cNvPr id="26" name="TextBox 25">
            <a:extLst>
              <a:ext uri="{FF2B5EF4-FFF2-40B4-BE49-F238E27FC236}">
                <a16:creationId xmlns:a16="http://schemas.microsoft.com/office/drawing/2014/main" id="{DF660DBE-B87D-36D2-AC5C-002F2E8CE090}"/>
              </a:ext>
            </a:extLst>
          </p:cNvPr>
          <p:cNvSpPr txBox="1"/>
          <p:nvPr/>
        </p:nvSpPr>
        <p:spPr>
          <a:xfrm>
            <a:off x="7843370" y="2029993"/>
            <a:ext cx="658470" cy="261610"/>
          </a:xfrm>
          <a:prstGeom prst="rect">
            <a:avLst/>
          </a:prstGeom>
          <a:noFill/>
        </p:spPr>
        <p:txBody>
          <a:bodyPr wrap="square" lIns="91440" tIns="45720" rIns="91440" bIns="45720" rtlCol="0" anchor="t">
            <a:spAutoFit/>
          </a:bodyPr>
          <a:lstStyle/>
          <a:p>
            <a:r>
              <a:rPr lang="en-US" sz="1100" dirty="0">
                <a:solidFill>
                  <a:schemeClr val="bg1"/>
                </a:solidFill>
                <a:latin typeface="Century Gothic"/>
              </a:rPr>
              <a:t>2010</a:t>
            </a:r>
            <a:endParaRPr lang="en-US" sz="11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DD097A19-811B-D219-D032-73F5386FACB4}"/>
              </a:ext>
            </a:extLst>
          </p:cNvPr>
          <p:cNvSpPr txBox="1"/>
          <p:nvPr/>
        </p:nvSpPr>
        <p:spPr>
          <a:xfrm>
            <a:off x="9721911" y="2029993"/>
            <a:ext cx="658470" cy="261610"/>
          </a:xfrm>
          <a:prstGeom prst="rect">
            <a:avLst/>
          </a:prstGeom>
          <a:noFill/>
        </p:spPr>
        <p:txBody>
          <a:bodyPr wrap="square" lIns="91440" tIns="45720" rIns="91440" bIns="45720" rtlCol="0" anchor="t">
            <a:spAutoFit/>
          </a:bodyPr>
          <a:lstStyle/>
          <a:p>
            <a:r>
              <a:rPr lang="en-US" sz="1100" dirty="0">
                <a:solidFill>
                  <a:schemeClr val="bg1"/>
                </a:solidFill>
                <a:latin typeface="Century Gothic"/>
              </a:rPr>
              <a:t>2020</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48927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6392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Vulnerability Assessment</a:t>
            </a:r>
            <a:endParaRPr lang="en-US" dirty="0"/>
          </a:p>
        </p:txBody>
      </p:sp>
      <p:pic>
        <p:nvPicPr>
          <p:cNvPr id="3" name="Picture 3" descr="A picture containing diagram&#10;&#10;Description automatically generated">
            <a:extLst>
              <a:ext uri="{FF2B5EF4-FFF2-40B4-BE49-F238E27FC236}">
                <a16:creationId xmlns:a16="http://schemas.microsoft.com/office/drawing/2014/main" id="{D04F7639-A0C0-0B0A-551A-7A797880C8C2}"/>
              </a:ext>
            </a:extLst>
          </p:cNvPr>
          <p:cNvPicPr>
            <a:picLocks noChangeAspect="1"/>
          </p:cNvPicPr>
          <p:nvPr/>
        </p:nvPicPr>
        <p:blipFill rotWithShape="1">
          <a:blip r:embed="rId3"/>
          <a:srcRect l="2452" t="6122" r="2277" b="5512"/>
          <a:stretch/>
        </p:blipFill>
        <p:spPr>
          <a:xfrm>
            <a:off x="683080" y="1226127"/>
            <a:ext cx="7260389" cy="5203131"/>
          </a:xfrm>
          <a:prstGeom prst="rect">
            <a:avLst/>
          </a:prstGeom>
        </p:spPr>
      </p:pic>
      <p:sp>
        <p:nvSpPr>
          <p:cNvPr id="6" name="TextBox 5">
            <a:extLst>
              <a:ext uri="{FF2B5EF4-FFF2-40B4-BE49-F238E27FC236}">
                <a16:creationId xmlns:a16="http://schemas.microsoft.com/office/drawing/2014/main" id="{6F85232D-DA9C-D221-43DE-B8A0778F974A}"/>
              </a:ext>
            </a:extLst>
          </p:cNvPr>
          <p:cNvSpPr txBox="1"/>
          <p:nvPr/>
        </p:nvSpPr>
        <p:spPr>
          <a:xfrm>
            <a:off x="1044629" y="1479596"/>
            <a:ext cx="175276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0             4            8 km</a:t>
            </a:r>
          </a:p>
        </p:txBody>
      </p:sp>
      <p:pic>
        <p:nvPicPr>
          <p:cNvPr id="8" name="Picture 7">
            <a:extLst>
              <a:ext uri="{FF2B5EF4-FFF2-40B4-BE49-F238E27FC236}">
                <a16:creationId xmlns:a16="http://schemas.microsoft.com/office/drawing/2014/main" id="{CCF1988A-B486-3805-3CE4-D316B3A13FC8}"/>
              </a:ext>
            </a:extLst>
          </p:cNvPr>
          <p:cNvPicPr>
            <a:picLocks noChangeAspect="1"/>
          </p:cNvPicPr>
          <p:nvPr/>
        </p:nvPicPr>
        <p:blipFill>
          <a:blip r:embed="rId4"/>
          <a:stretch>
            <a:fillRect/>
          </a:stretch>
        </p:blipFill>
        <p:spPr>
          <a:xfrm>
            <a:off x="1399980" y="5474126"/>
            <a:ext cx="303620" cy="287546"/>
          </a:xfrm>
          <a:prstGeom prst="rect">
            <a:avLst/>
          </a:prstGeom>
        </p:spPr>
      </p:pic>
      <p:sp>
        <p:nvSpPr>
          <p:cNvPr id="10" name="TextBox 9">
            <a:extLst>
              <a:ext uri="{FF2B5EF4-FFF2-40B4-BE49-F238E27FC236}">
                <a16:creationId xmlns:a16="http://schemas.microsoft.com/office/drawing/2014/main" id="{E14F4CDB-7EAD-8DCE-A1DC-9EDF149B7F6C}"/>
              </a:ext>
            </a:extLst>
          </p:cNvPr>
          <p:cNvSpPr txBox="1"/>
          <p:nvPr/>
        </p:nvSpPr>
        <p:spPr>
          <a:xfrm>
            <a:off x="1399573" y="5760930"/>
            <a:ext cx="3300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 N</a:t>
            </a:r>
          </a:p>
        </p:txBody>
      </p:sp>
      <p:sp>
        <p:nvSpPr>
          <p:cNvPr id="21" name="Rectangle: Rounded Corners 20">
            <a:extLst>
              <a:ext uri="{FF2B5EF4-FFF2-40B4-BE49-F238E27FC236}">
                <a16:creationId xmlns:a16="http://schemas.microsoft.com/office/drawing/2014/main" id="{6AAFFFD0-333C-5279-619D-8691FCC5EABA}"/>
              </a:ext>
            </a:extLst>
          </p:cNvPr>
          <p:cNvSpPr/>
          <p:nvPr/>
        </p:nvSpPr>
        <p:spPr>
          <a:xfrm>
            <a:off x="8115300" y="2223407"/>
            <a:ext cx="3565069" cy="2830284"/>
          </a:xfrm>
          <a:prstGeom prst="roundRect">
            <a:avLst/>
          </a:prstGeom>
          <a:solidFill>
            <a:schemeClr val="bg1">
              <a:lumMod val="95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6B7E2EF3-FAE1-6B22-4D69-C8575C902CD8}"/>
              </a:ext>
            </a:extLst>
          </p:cNvPr>
          <p:cNvSpPr txBox="1">
            <a:spLocks/>
          </p:cNvSpPr>
          <p:nvPr/>
        </p:nvSpPr>
        <p:spPr>
          <a:xfrm>
            <a:off x="8194662" y="2525740"/>
            <a:ext cx="3412431" cy="230832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36F99"/>
              </a:buClr>
              <a:buNone/>
            </a:pPr>
            <a:r>
              <a:rPr lang="en-US" sz="2400" dirty="0">
                <a:solidFill>
                  <a:schemeClr val="tx1">
                    <a:lumMod val="75000"/>
                    <a:lumOff val="25000"/>
                  </a:schemeClr>
                </a:solidFill>
                <a:latin typeface="Century Gothic" panose="020F0302020204030204"/>
              </a:rPr>
              <a:t>The northwestern part of our study area is most vulnerable from an environmental and social perspective</a:t>
            </a:r>
            <a:endParaRPr lang="en-US" dirty="0">
              <a:solidFill>
                <a:schemeClr val="tx1">
                  <a:lumMod val="75000"/>
                  <a:lumOff val="25000"/>
                </a:schemeClr>
              </a:solidFill>
            </a:endParaRPr>
          </a:p>
        </p:txBody>
      </p:sp>
      <p:grpSp>
        <p:nvGrpSpPr>
          <p:cNvPr id="5" name="Group 4">
            <a:extLst>
              <a:ext uri="{FF2B5EF4-FFF2-40B4-BE49-F238E27FC236}">
                <a16:creationId xmlns:a16="http://schemas.microsoft.com/office/drawing/2014/main" id="{386D756F-094A-4C30-9492-A847ACFBA9D7}"/>
              </a:ext>
            </a:extLst>
          </p:cNvPr>
          <p:cNvGrpSpPr/>
          <p:nvPr/>
        </p:nvGrpSpPr>
        <p:grpSpPr>
          <a:xfrm>
            <a:off x="6209158" y="4779326"/>
            <a:ext cx="1113934" cy="1098072"/>
            <a:chOff x="6209158" y="4779326"/>
            <a:chExt cx="1113934" cy="1098072"/>
          </a:xfrm>
        </p:grpSpPr>
        <p:sp>
          <p:nvSpPr>
            <p:cNvPr id="14" name="TextBox 13">
              <a:extLst>
                <a:ext uri="{FF2B5EF4-FFF2-40B4-BE49-F238E27FC236}">
                  <a16:creationId xmlns:a16="http://schemas.microsoft.com/office/drawing/2014/main" id="{289CAA49-E6D9-45D0-208A-2F79A3AE6384}"/>
                </a:ext>
              </a:extLst>
            </p:cNvPr>
            <p:cNvSpPr txBox="1"/>
            <p:nvPr/>
          </p:nvSpPr>
          <p:spPr>
            <a:xfrm>
              <a:off x="6521315" y="4779326"/>
              <a:ext cx="801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Study Area</a:t>
              </a:r>
              <a:endParaRPr lang="en-US" sz="900" dirty="0">
                <a:solidFill>
                  <a:schemeClr val="tx1">
                    <a:lumMod val="75000"/>
                    <a:lumOff val="25000"/>
                  </a:schemeClr>
                </a:solidFill>
                <a:cs typeface="Calibri"/>
              </a:endParaRPr>
            </a:p>
          </p:txBody>
        </p:sp>
        <p:sp>
          <p:nvSpPr>
            <p:cNvPr id="16" name="TextBox 15">
              <a:extLst>
                <a:ext uri="{FF2B5EF4-FFF2-40B4-BE49-F238E27FC236}">
                  <a16:creationId xmlns:a16="http://schemas.microsoft.com/office/drawing/2014/main" id="{4F7F7DE6-0019-9194-8C72-0B49DD5402F6}"/>
                </a:ext>
              </a:extLst>
            </p:cNvPr>
            <p:cNvSpPr txBox="1"/>
            <p:nvPr/>
          </p:nvSpPr>
          <p:spPr>
            <a:xfrm>
              <a:off x="6209158" y="4936308"/>
              <a:ext cx="5371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Rank</a:t>
              </a:r>
            </a:p>
          </p:txBody>
        </p:sp>
        <p:sp>
          <p:nvSpPr>
            <p:cNvPr id="18" name="TextBox 17">
              <a:extLst>
                <a:ext uri="{FF2B5EF4-FFF2-40B4-BE49-F238E27FC236}">
                  <a16:creationId xmlns:a16="http://schemas.microsoft.com/office/drawing/2014/main" id="{39391511-78B9-0DD9-B3A5-F7C0E10BD8E2}"/>
                </a:ext>
              </a:extLst>
            </p:cNvPr>
            <p:cNvSpPr txBox="1"/>
            <p:nvPr/>
          </p:nvSpPr>
          <p:spPr>
            <a:xfrm>
              <a:off x="6539083" y="5084296"/>
              <a:ext cx="304361" cy="793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sz="900" dirty="0">
                  <a:solidFill>
                    <a:schemeClr val="tx1">
                      <a:lumMod val="75000"/>
                      <a:lumOff val="25000"/>
                    </a:schemeClr>
                  </a:solidFill>
                  <a:latin typeface="Century Gothic"/>
                  <a:cs typeface="Calibri"/>
                </a:rPr>
                <a:t>1</a:t>
              </a:r>
            </a:p>
            <a:p>
              <a:pPr>
                <a:lnSpc>
                  <a:spcPct val="130000"/>
                </a:lnSpc>
              </a:pPr>
              <a:r>
                <a:rPr lang="en-US" sz="900" dirty="0">
                  <a:solidFill>
                    <a:schemeClr val="tx1">
                      <a:lumMod val="75000"/>
                      <a:lumOff val="25000"/>
                    </a:schemeClr>
                  </a:solidFill>
                  <a:latin typeface="Century Gothic"/>
                  <a:cs typeface="Calibri"/>
                </a:rPr>
                <a:t>2</a:t>
              </a:r>
            </a:p>
            <a:p>
              <a:pPr>
                <a:lnSpc>
                  <a:spcPct val="130000"/>
                </a:lnSpc>
              </a:pPr>
              <a:r>
                <a:rPr lang="en-US" sz="900" dirty="0">
                  <a:solidFill>
                    <a:schemeClr val="tx1">
                      <a:lumMod val="75000"/>
                      <a:lumOff val="25000"/>
                    </a:schemeClr>
                  </a:solidFill>
                  <a:latin typeface="Century Gothic"/>
                  <a:cs typeface="Calibri"/>
                </a:rPr>
                <a:t>3</a:t>
              </a:r>
            </a:p>
            <a:p>
              <a:pPr>
                <a:lnSpc>
                  <a:spcPct val="130000"/>
                </a:lnSpc>
              </a:pPr>
              <a:r>
                <a:rPr lang="en-US" sz="900" dirty="0">
                  <a:solidFill>
                    <a:schemeClr val="tx1">
                      <a:lumMod val="75000"/>
                      <a:lumOff val="25000"/>
                    </a:schemeClr>
                  </a:solidFill>
                  <a:latin typeface="Century Gothic"/>
                  <a:cs typeface="Calibri"/>
                </a:rPr>
                <a:t>4</a:t>
              </a:r>
            </a:p>
          </p:txBody>
        </p:sp>
        <p:sp>
          <p:nvSpPr>
            <p:cNvPr id="4" name="Rectangle 3">
              <a:extLst>
                <a:ext uri="{FF2B5EF4-FFF2-40B4-BE49-F238E27FC236}">
                  <a16:creationId xmlns:a16="http://schemas.microsoft.com/office/drawing/2014/main" id="{42374EE2-D322-42DA-82D4-2D9E7ABDE5D7}"/>
                </a:ext>
              </a:extLst>
            </p:cNvPr>
            <p:cNvSpPr/>
            <p:nvPr/>
          </p:nvSpPr>
          <p:spPr>
            <a:xfrm>
              <a:off x="6304166" y="5149077"/>
              <a:ext cx="274320" cy="137160"/>
            </a:xfrm>
            <a:prstGeom prst="rect">
              <a:avLst/>
            </a:prstGeom>
            <a:solidFill>
              <a:srgbClr val="581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2CEB9D-9AE5-4ED1-949C-3C9D73BB5525}"/>
                </a:ext>
              </a:extLst>
            </p:cNvPr>
            <p:cNvSpPr/>
            <p:nvPr/>
          </p:nvSpPr>
          <p:spPr>
            <a:xfrm>
              <a:off x="6304166" y="5324392"/>
              <a:ext cx="274320" cy="137160"/>
            </a:xfrm>
            <a:prstGeom prst="rect">
              <a:avLst/>
            </a:prstGeom>
            <a:solidFill>
              <a:srgbClr val="08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763ABC6-4A16-490C-8579-2DE0AAF8B44E}"/>
                </a:ext>
              </a:extLst>
            </p:cNvPr>
            <p:cNvSpPr/>
            <p:nvPr/>
          </p:nvSpPr>
          <p:spPr>
            <a:xfrm>
              <a:off x="6304166" y="5499707"/>
              <a:ext cx="274320" cy="137160"/>
            </a:xfrm>
            <a:prstGeom prst="rect">
              <a:avLst/>
            </a:prstGeom>
            <a:solidFill>
              <a:srgbClr val="F2F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5AAA703-D262-4210-820C-F688473F8F6D}"/>
                </a:ext>
              </a:extLst>
            </p:cNvPr>
            <p:cNvSpPr/>
            <p:nvPr/>
          </p:nvSpPr>
          <p:spPr>
            <a:xfrm>
              <a:off x="6304166" y="5675022"/>
              <a:ext cx="274320" cy="137160"/>
            </a:xfrm>
            <a:prstGeom prst="rect">
              <a:avLst/>
            </a:prstGeom>
            <a:solidFill>
              <a:srgbClr val="FF2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B7C7F36-2FB1-4CF1-ACD5-6565765C047A}"/>
                </a:ext>
              </a:extLst>
            </p:cNvPr>
            <p:cNvSpPr/>
            <p:nvPr/>
          </p:nvSpPr>
          <p:spPr>
            <a:xfrm>
              <a:off x="6304166" y="4797892"/>
              <a:ext cx="274320" cy="137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78279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918436-5882-EAAA-9F83-A6275A7E1CF9}"/>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Conclusions</a:t>
            </a:r>
          </a:p>
        </p:txBody>
      </p:sp>
      <p:sp>
        <p:nvSpPr>
          <p:cNvPr id="4" name="TextBox 3">
            <a:extLst>
              <a:ext uri="{FF2B5EF4-FFF2-40B4-BE49-F238E27FC236}">
                <a16:creationId xmlns:a16="http://schemas.microsoft.com/office/drawing/2014/main" id="{EF892B95-1417-3846-13AC-DF169D27E043}"/>
              </a:ext>
            </a:extLst>
          </p:cNvPr>
          <p:cNvSpPr txBox="1"/>
          <p:nvPr/>
        </p:nvSpPr>
        <p:spPr>
          <a:xfrm>
            <a:off x="266460" y="950823"/>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600" b="1" dirty="0">
              <a:solidFill>
                <a:schemeClr val="accent5">
                  <a:lumMod val="50000"/>
                </a:schemeClr>
              </a:solidFill>
              <a:latin typeface="Century Gothic"/>
              <a:cs typeface="Calibri"/>
            </a:endParaRPr>
          </a:p>
        </p:txBody>
      </p:sp>
      <p:sp>
        <p:nvSpPr>
          <p:cNvPr id="5" name="TextBox 4">
            <a:extLst>
              <a:ext uri="{FF2B5EF4-FFF2-40B4-BE49-F238E27FC236}">
                <a16:creationId xmlns:a16="http://schemas.microsoft.com/office/drawing/2014/main" id="{2FB794CA-AB00-4E60-B39F-CA44C8561A57}"/>
              </a:ext>
            </a:extLst>
          </p:cNvPr>
          <p:cNvSpPr txBox="1"/>
          <p:nvPr/>
        </p:nvSpPr>
        <p:spPr>
          <a:xfrm>
            <a:off x="512988" y="1535643"/>
            <a:ext cx="488830"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50000"/>
                  </a:schemeClr>
                </a:solidFill>
                <a:latin typeface="Century Gothic"/>
                <a:cs typeface="Calibri"/>
              </a:rPr>
              <a:t>1</a:t>
            </a:r>
          </a:p>
        </p:txBody>
      </p:sp>
      <p:sp>
        <p:nvSpPr>
          <p:cNvPr id="6" name="TextBox 5">
            <a:extLst>
              <a:ext uri="{FF2B5EF4-FFF2-40B4-BE49-F238E27FC236}">
                <a16:creationId xmlns:a16="http://schemas.microsoft.com/office/drawing/2014/main" id="{CA453162-7396-DE69-F015-73CD50391C5A}"/>
              </a:ext>
            </a:extLst>
          </p:cNvPr>
          <p:cNvSpPr txBox="1"/>
          <p:nvPr/>
        </p:nvSpPr>
        <p:spPr>
          <a:xfrm>
            <a:off x="512988" y="2925384"/>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75000"/>
                  </a:schemeClr>
                </a:solidFill>
                <a:latin typeface="Century Gothic"/>
                <a:cs typeface="Calibri"/>
              </a:rPr>
              <a:t>2</a:t>
            </a:r>
          </a:p>
        </p:txBody>
      </p:sp>
      <p:sp>
        <p:nvSpPr>
          <p:cNvPr id="7" name="TextBox 6">
            <a:extLst>
              <a:ext uri="{FF2B5EF4-FFF2-40B4-BE49-F238E27FC236}">
                <a16:creationId xmlns:a16="http://schemas.microsoft.com/office/drawing/2014/main" id="{7E05BAD4-833A-152C-D6CE-1FABD9BADFDE}"/>
              </a:ext>
            </a:extLst>
          </p:cNvPr>
          <p:cNvSpPr txBox="1"/>
          <p:nvPr/>
        </p:nvSpPr>
        <p:spPr>
          <a:xfrm>
            <a:off x="512988" y="4294615"/>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solidFill>
                <a:latin typeface="Century Gothic"/>
                <a:cs typeface="Calibri"/>
              </a:rPr>
              <a:t>3</a:t>
            </a:r>
          </a:p>
        </p:txBody>
      </p:sp>
      <p:sp>
        <p:nvSpPr>
          <p:cNvPr id="10" name="Rounded Rectangle 4">
            <a:extLst>
              <a:ext uri="{FF2B5EF4-FFF2-40B4-BE49-F238E27FC236}">
                <a16:creationId xmlns:a16="http://schemas.microsoft.com/office/drawing/2014/main" id="{ED423320-69C9-0D05-02E7-EFBEADBE9C74}"/>
              </a:ext>
            </a:extLst>
          </p:cNvPr>
          <p:cNvSpPr/>
          <p:nvPr/>
        </p:nvSpPr>
        <p:spPr>
          <a:xfrm>
            <a:off x="1326402" y="1507566"/>
            <a:ext cx="10135938" cy="1182302"/>
          </a:xfrm>
          <a:prstGeom prst="roundRect">
            <a:avLst/>
          </a:prstGeom>
          <a:solidFill>
            <a:schemeClr val="accent1">
              <a:lumMod val="5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b="1" dirty="0">
                <a:solidFill>
                  <a:schemeClr val="bg1"/>
                </a:solidFill>
                <a:latin typeface="Century Gothic"/>
                <a:ea typeface="+mn-lt"/>
                <a:cs typeface="+mn-lt"/>
              </a:rPr>
              <a:t>Guatemala City has expanded outward and become denser since 2000. Panama City has also expanded but not at the same rate as Guatemala City.</a:t>
            </a:r>
          </a:p>
        </p:txBody>
      </p:sp>
      <p:sp>
        <p:nvSpPr>
          <p:cNvPr id="11" name="Rounded Rectangle 4">
            <a:extLst>
              <a:ext uri="{FF2B5EF4-FFF2-40B4-BE49-F238E27FC236}">
                <a16:creationId xmlns:a16="http://schemas.microsoft.com/office/drawing/2014/main" id="{ED423320-69C9-0D05-02E7-EFBEADBE9C74}"/>
              </a:ext>
            </a:extLst>
          </p:cNvPr>
          <p:cNvSpPr/>
          <p:nvPr/>
        </p:nvSpPr>
        <p:spPr>
          <a:xfrm>
            <a:off x="1325504" y="2882242"/>
            <a:ext cx="10135938" cy="1182302"/>
          </a:xfrm>
          <a:prstGeom prst="roundRect">
            <a:avLst/>
          </a:prstGeom>
          <a:solidFill>
            <a:schemeClr val="accent1">
              <a:lumMod val="7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b="1" dirty="0">
                <a:solidFill>
                  <a:schemeClr val="bg1"/>
                </a:solidFill>
                <a:latin typeface="Century Gothic"/>
                <a:cs typeface="Calibri"/>
              </a:rPr>
              <a:t>Greatest vulnerability in Guatemala City and Panama City was found to be in the northern and northwestern parts, respectively.</a:t>
            </a:r>
          </a:p>
        </p:txBody>
      </p:sp>
      <p:sp>
        <p:nvSpPr>
          <p:cNvPr id="12" name="Rounded Rectangle 4">
            <a:extLst>
              <a:ext uri="{FF2B5EF4-FFF2-40B4-BE49-F238E27FC236}">
                <a16:creationId xmlns:a16="http://schemas.microsoft.com/office/drawing/2014/main" id="{ED423320-69C9-0D05-02E7-EFBEADBE9C74}"/>
              </a:ext>
            </a:extLst>
          </p:cNvPr>
          <p:cNvSpPr/>
          <p:nvPr/>
        </p:nvSpPr>
        <p:spPr>
          <a:xfrm>
            <a:off x="1324605" y="4266433"/>
            <a:ext cx="10135938" cy="1182302"/>
          </a:xfrm>
          <a:prstGeom prst="roundRect">
            <a:avLst/>
          </a:prstGeom>
          <a:solidFill>
            <a:schemeClr val="accent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b="1" dirty="0">
                <a:solidFill>
                  <a:schemeClr val="bg1"/>
                </a:solidFill>
                <a:latin typeface="Century Gothic"/>
                <a:ea typeface="+mn-lt"/>
                <a:cs typeface="+mn-lt"/>
              </a:rPr>
              <a:t>Supervised classification of roofing materials performed well but could be improved with a few future enhancements.</a:t>
            </a:r>
          </a:p>
        </p:txBody>
      </p:sp>
    </p:spTree>
    <p:extLst>
      <p:ext uri="{BB962C8B-B14F-4D97-AF65-F5344CB8AC3E}">
        <p14:creationId xmlns:p14="http://schemas.microsoft.com/office/powerpoint/2010/main" val="4088038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270805" y="38548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36F99"/>
                </a:solidFill>
                <a:latin typeface="Century Gothic"/>
              </a:rPr>
              <a:t>Errors and Uncertainties</a:t>
            </a:r>
            <a:endParaRPr lang="en-US" dirty="0">
              <a:cs typeface="Calibri Light" panose="020F0302020204030204"/>
            </a:endParaRPr>
          </a:p>
        </p:txBody>
      </p:sp>
      <p:sp>
        <p:nvSpPr>
          <p:cNvPr id="5" name="Rectangle: Single Corner Snipped 4">
            <a:extLst>
              <a:ext uri="{FF2B5EF4-FFF2-40B4-BE49-F238E27FC236}">
                <a16:creationId xmlns:a16="http://schemas.microsoft.com/office/drawing/2014/main" id="{A4ED8D49-684E-9394-67B1-2C20166D6AF8}"/>
              </a:ext>
            </a:extLst>
          </p:cNvPr>
          <p:cNvSpPr/>
          <p:nvPr/>
        </p:nvSpPr>
        <p:spPr>
          <a:xfrm rot="5400000">
            <a:off x="3033033" y="515712"/>
            <a:ext cx="1700892" cy="3932463"/>
          </a:xfrm>
          <a:prstGeom prst="snip1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amond 5">
            <a:extLst>
              <a:ext uri="{FF2B5EF4-FFF2-40B4-BE49-F238E27FC236}">
                <a16:creationId xmlns:a16="http://schemas.microsoft.com/office/drawing/2014/main" id="{0FEB5D58-8F37-2DBF-40E3-2EFC773AD108}"/>
              </a:ext>
            </a:extLst>
          </p:cNvPr>
          <p:cNvSpPr/>
          <p:nvPr/>
        </p:nvSpPr>
        <p:spPr>
          <a:xfrm>
            <a:off x="5638800" y="3053443"/>
            <a:ext cx="911678" cy="911678"/>
          </a:xfrm>
          <a:prstGeom prst="diamond">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Snipped 7">
            <a:extLst>
              <a:ext uri="{FF2B5EF4-FFF2-40B4-BE49-F238E27FC236}">
                <a16:creationId xmlns:a16="http://schemas.microsoft.com/office/drawing/2014/main" id="{EC9B270C-745B-3490-0AFA-EFC422534B4B}"/>
              </a:ext>
            </a:extLst>
          </p:cNvPr>
          <p:cNvSpPr/>
          <p:nvPr/>
        </p:nvSpPr>
        <p:spPr>
          <a:xfrm rot="16200000">
            <a:off x="7428140" y="2597604"/>
            <a:ext cx="1700892" cy="3932463"/>
          </a:xfrm>
          <a:prstGeom prst="snip1Rect">
            <a:avLst/>
          </a:prstGeom>
          <a:solidFill>
            <a:schemeClr val="bg1">
              <a:lumMod val="95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Single Corner Snipped 9">
            <a:extLst>
              <a:ext uri="{FF2B5EF4-FFF2-40B4-BE49-F238E27FC236}">
                <a16:creationId xmlns:a16="http://schemas.microsoft.com/office/drawing/2014/main" id="{A6FD093A-90A6-4288-F903-29406EABE7E8}"/>
              </a:ext>
            </a:extLst>
          </p:cNvPr>
          <p:cNvSpPr/>
          <p:nvPr/>
        </p:nvSpPr>
        <p:spPr>
          <a:xfrm>
            <a:off x="1971675" y="3713389"/>
            <a:ext cx="3891641" cy="1700892"/>
          </a:xfrm>
          <a:prstGeom prst="snip1Rect">
            <a:avLst/>
          </a:prstGeom>
          <a:solidFill>
            <a:schemeClr val="bg1">
              <a:lumMod val="95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Snipped 10">
            <a:extLst>
              <a:ext uri="{FF2B5EF4-FFF2-40B4-BE49-F238E27FC236}">
                <a16:creationId xmlns:a16="http://schemas.microsoft.com/office/drawing/2014/main" id="{512C490E-E66D-C5CB-0F0A-E867A3F584C3}"/>
              </a:ext>
            </a:extLst>
          </p:cNvPr>
          <p:cNvSpPr/>
          <p:nvPr/>
        </p:nvSpPr>
        <p:spPr>
          <a:xfrm rot="10800000">
            <a:off x="6312353" y="1631495"/>
            <a:ext cx="3891641" cy="1700892"/>
          </a:xfrm>
          <a:prstGeom prst="snip1Rect">
            <a:avLst/>
          </a:prstGeom>
          <a:solidFill>
            <a:schemeClr val="bg1">
              <a:lumMod val="95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78B2A92-9A31-C09D-B0C8-50857084C2AE}"/>
              </a:ext>
            </a:extLst>
          </p:cNvPr>
          <p:cNvSpPr txBox="1"/>
          <p:nvPr/>
        </p:nvSpPr>
        <p:spPr>
          <a:xfrm>
            <a:off x="1953645" y="2161155"/>
            <a:ext cx="39032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404040"/>
                </a:solidFill>
                <a:latin typeface="Century Gothic"/>
              </a:rPr>
              <a:t>Lack of quantitative thresholds for vulnerability ranks</a:t>
            </a:r>
          </a:p>
        </p:txBody>
      </p:sp>
      <p:cxnSp>
        <p:nvCxnSpPr>
          <p:cNvPr id="7" name="Straight Arrow Connector 6">
            <a:extLst>
              <a:ext uri="{FF2B5EF4-FFF2-40B4-BE49-F238E27FC236}">
                <a16:creationId xmlns:a16="http://schemas.microsoft.com/office/drawing/2014/main" id="{21037A8A-8C0D-251C-5914-C0BF7BACAFDA}"/>
              </a:ext>
            </a:extLst>
          </p:cNvPr>
          <p:cNvCxnSpPr/>
          <p:nvPr/>
        </p:nvCxnSpPr>
        <p:spPr>
          <a:xfrm>
            <a:off x="6555531" y="3502165"/>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BEEA75-8F84-5914-A2EF-9CA933E42CD5}"/>
              </a:ext>
            </a:extLst>
          </p:cNvPr>
          <p:cNvCxnSpPr/>
          <p:nvPr/>
        </p:nvCxnSpPr>
        <p:spPr>
          <a:xfrm>
            <a:off x="3046327" y="3496414"/>
            <a:ext cx="2475169" cy="732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4B3116-C8D3-0132-D839-559CD4F49D6D}"/>
              </a:ext>
            </a:extLst>
          </p:cNvPr>
          <p:cNvSpPr txBox="1"/>
          <p:nvPr/>
        </p:nvSpPr>
        <p:spPr>
          <a:xfrm>
            <a:off x="6342688" y="2016190"/>
            <a:ext cx="39032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404040"/>
                </a:solidFill>
                <a:latin typeface="Century Gothic"/>
              </a:rPr>
              <a:t>Lack of available ground truth data for roofing materials classification limits the accuracy</a:t>
            </a:r>
          </a:p>
        </p:txBody>
      </p:sp>
      <p:sp>
        <p:nvSpPr>
          <p:cNvPr id="13" name="TextBox 12">
            <a:extLst>
              <a:ext uri="{FF2B5EF4-FFF2-40B4-BE49-F238E27FC236}">
                <a16:creationId xmlns:a16="http://schemas.microsoft.com/office/drawing/2014/main" id="{358ADE95-3D44-9AFB-3EA4-34E11959DF86}"/>
              </a:ext>
            </a:extLst>
          </p:cNvPr>
          <p:cNvSpPr txBox="1"/>
          <p:nvPr/>
        </p:nvSpPr>
        <p:spPr>
          <a:xfrm>
            <a:off x="6438006" y="4240165"/>
            <a:ext cx="36947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404040"/>
                </a:solidFill>
                <a:latin typeface="Century Gothic"/>
              </a:rPr>
              <a:t>LandTrendr analysis limited by quality of Landsat data</a:t>
            </a:r>
            <a:endParaRPr lang="en-US" dirty="0">
              <a:cs typeface="Calibri" panose="020F0502020204030204"/>
            </a:endParaRPr>
          </a:p>
        </p:txBody>
      </p:sp>
      <p:sp>
        <p:nvSpPr>
          <p:cNvPr id="9" name="TextBox 8">
            <a:extLst>
              <a:ext uri="{FF2B5EF4-FFF2-40B4-BE49-F238E27FC236}">
                <a16:creationId xmlns:a16="http://schemas.microsoft.com/office/drawing/2014/main" id="{6D40D6C3-33A2-A3BD-C258-D3ABBD57D5CE}"/>
              </a:ext>
            </a:extLst>
          </p:cNvPr>
          <p:cNvSpPr txBox="1"/>
          <p:nvPr/>
        </p:nvSpPr>
        <p:spPr>
          <a:xfrm>
            <a:off x="1967252" y="4093368"/>
            <a:ext cx="39032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404040"/>
                </a:solidFill>
                <a:latin typeface="Century Gothic"/>
              </a:rPr>
              <a:t>Use of equal weights for the vulnerability variables oversimplifies their significance</a:t>
            </a:r>
          </a:p>
        </p:txBody>
      </p:sp>
    </p:spTree>
    <p:extLst>
      <p:ext uri="{BB962C8B-B14F-4D97-AF65-F5344CB8AC3E}">
        <p14:creationId xmlns:p14="http://schemas.microsoft.com/office/powerpoint/2010/main" val="2752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4C41238-DBCB-776C-AF89-4D8D40C9B0FD}"/>
              </a:ext>
            </a:extLst>
          </p:cNvPr>
          <p:cNvSpPr/>
          <p:nvPr/>
        </p:nvSpPr>
        <p:spPr>
          <a:xfrm>
            <a:off x="576944" y="1298122"/>
            <a:ext cx="11035390" cy="4776106"/>
          </a:xfrm>
          <a:prstGeom prst="roundRect">
            <a:avLst/>
          </a:prstGeom>
          <a:solidFill>
            <a:schemeClr val="bg1">
              <a:lumMod val="95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1265025" y="36589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36F99"/>
                </a:solidFill>
                <a:latin typeface="Century Gothic"/>
              </a:rPr>
              <a:t>Future Work</a:t>
            </a:r>
            <a:endParaRPr lang="en-US" dirty="0">
              <a:cs typeface="Calibri Light" panose="020F0302020204030204"/>
            </a:endParaRPr>
          </a:p>
        </p:txBody>
      </p:sp>
      <p:sp>
        <p:nvSpPr>
          <p:cNvPr id="5" name="Text Placeholder 5">
            <a:extLst>
              <a:ext uri="{FF2B5EF4-FFF2-40B4-BE49-F238E27FC236}">
                <a16:creationId xmlns:a16="http://schemas.microsoft.com/office/drawing/2014/main" id="{CF5DD811-D23E-A8CB-BD50-9A5303350125}"/>
              </a:ext>
            </a:extLst>
          </p:cNvPr>
          <p:cNvSpPr txBox="1">
            <a:spLocks/>
          </p:cNvSpPr>
          <p:nvPr/>
        </p:nvSpPr>
        <p:spPr>
          <a:xfrm>
            <a:off x="940494" y="1227549"/>
            <a:ext cx="6052928" cy="441098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endParaRPr lang="en-US" sz="18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Incorporate roof material type and disaster occurrence data into vulnerability assessment</a:t>
            </a:r>
          </a:p>
          <a:p>
            <a:pPr marL="342900" indent="-342900">
              <a:lnSpc>
                <a:spcPct val="100000"/>
              </a:lnSpc>
              <a:spcBef>
                <a:spcPts val="0"/>
              </a:spcBef>
              <a:spcAft>
                <a:spcPts val="600"/>
              </a:spcAft>
              <a:buClr>
                <a:srgbClr val="236F99"/>
              </a:buClr>
              <a:buFont typeface="Webdings" panose="05030102010509060703" pitchFamily="18" charset="2"/>
              <a:buChar char="4"/>
            </a:pPr>
            <a:endParaRPr lang="en-US" sz="18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ea typeface="+mn-lt"/>
                <a:cs typeface="+mn-lt"/>
              </a:rPr>
              <a:t>Seasonal analyses to characterize vulnerability to specific natural disasters</a:t>
            </a: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236F99"/>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Spatial analyses focusing on street width to identify informal vs formal settlements</a:t>
            </a:r>
          </a:p>
          <a:p>
            <a:pPr marL="342900" indent="-342900">
              <a:lnSpc>
                <a:spcPct val="100000"/>
              </a:lnSpc>
              <a:spcBef>
                <a:spcPts val="0"/>
              </a:spcBef>
              <a:spcAft>
                <a:spcPts val="600"/>
              </a:spcAft>
              <a:buClr>
                <a:srgbClr val="236F99"/>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Separate rooftops from other parts of the land surface prior to classification, and use ground truth data to classify roof types and assess that classification</a:t>
            </a:r>
          </a:p>
          <a:p>
            <a:pPr marL="342900" indent="-342900">
              <a:lnSpc>
                <a:spcPct val="100000"/>
              </a:lnSpc>
              <a:spcBef>
                <a:spcPts val="0"/>
              </a:spcBef>
              <a:spcAft>
                <a:spcPts val="600"/>
              </a:spcAft>
              <a:buClr>
                <a:srgbClr val="236F99"/>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pic>
        <p:nvPicPr>
          <p:cNvPr id="3" name="Picture 3">
            <a:extLst>
              <a:ext uri="{FF2B5EF4-FFF2-40B4-BE49-F238E27FC236}">
                <a16:creationId xmlns:a16="http://schemas.microsoft.com/office/drawing/2014/main" id="{1690B5C1-4701-FAF3-C31B-F5F30AEB0FD1}"/>
              </a:ext>
            </a:extLst>
          </p:cNvPr>
          <p:cNvPicPr>
            <a:picLocks noChangeAspect="1"/>
          </p:cNvPicPr>
          <p:nvPr/>
        </p:nvPicPr>
        <p:blipFill>
          <a:blip r:embed="rId3"/>
          <a:stretch>
            <a:fillRect/>
          </a:stretch>
        </p:blipFill>
        <p:spPr>
          <a:xfrm>
            <a:off x="7345957" y="2112754"/>
            <a:ext cx="3807124" cy="2848154"/>
          </a:xfrm>
          <a:prstGeom prst="rect">
            <a:avLst/>
          </a:prstGeom>
        </p:spPr>
      </p:pic>
      <p:sp>
        <p:nvSpPr>
          <p:cNvPr id="8" name="TextBox 7">
            <a:extLst>
              <a:ext uri="{FF2B5EF4-FFF2-40B4-BE49-F238E27FC236}">
                <a16:creationId xmlns:a16="http://schemas.microsoft.com/office/drawing/2014/main" id="{E44785E0-A349-601D-EF81-4AE265EC4231}"/>
              </a:ext>
            </a:extLst>
          </p:cNvPr>
          <p:cNvSpPr txBox="1"/>
          <p:nvPr/>
        </p:nvSpPr>
        <p:spPr>
          <a:xfrm>
            <a:off x="9467366" y="4960908"/>
            <a:ext cx="214496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Image Credit: Jorge Cabrera </a:t>
            </a:r>
          </a:p>
        </p:txBody>
      </p:sp>
    </p:spTree>
    <p:extLst>
      <p:ext uri="{BB962C8B-B14F-4D97-AF65-F5344CB8AC3E}">
        <p14:creationId xmlns:p14="http://schemas.microsoft.com/office/powerpoint/2010/main" val="238222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D2203-2C8F-D1F5-4F25-83E9CF00D7B7}"/>
              </a:ext>
            </a:extLst>
          </p:cNvPr>
          <p:cNvSpPr/>
          <p:nvPr/>
        </p:nvSpPr>
        <p:spPr>
          <a:xfrm>
            <a:off x="7458970" y="1199136"/>
            <a:ext cx="3666900" cy="4541544"/>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08256BB9-6325-C30F-1817-CCFB9B28C740}"/>
              </a:ext>
            </a:extLst>
          </p:cNvPr>
          <p:cNvGraphicFramePr>
            <a:graphicFrameLocks noGrp="1"/>
          </p:cNvGraphicFramePr>
          <p:nvPr>
            <p:extLst>
              <p:ext uri="{D42A27DB-BD31-4B8C-83A1-F6EECF244321}">
                <p14:modId xmlns:p14="http://schemas.microsoft.com/office/powerpoint/2010/main" val="2338635873"/>
              </p:ext>
            </p:extLst>
          </p:nvPr>
        </p:nvGraphicFramePr>
        <p:xfrm>
          <a:off x="806471" y="3203224"/>
          <a:ext cx="6400800" cy="2524817"/>
        </p:xfrm>
        <a:graphic>
          <a:graphicData uri="http://schemas.openxmlformats.org/drawingml/2006/table">
            <a:tbl>
              <a:tblPr firstRow="1" bandRow="1">
                <a:tableStyleId>{5C22544A-7EE6-4342-B048-85BDC9FD1C3A}</a:tableStyleId>
              </a:tblPr>
              <a:tblGrid>
                <a:gridCol w="6400800">
                  <a:extLst>
                    <a:ext uri="{9D8B030D-6E8A-4147-A177-3AD203B41FA5}">
                      <a16:colId xmlns:a16="http://schemas.microsoft.com/office/drawing/2014/main" val="2984866520"/>
                    </a:ext>
                  </a:extLst>
                </a:gridCol>
              </a:tblGrid>
              <a:tr h="858462">
                <a:tc>
                  <a:txBody>
                    <a:bodyPr/>
                    <a:lstStyle/>
                    <a:p>
                      <a:pPr lvl="0" algn="ctr">
                        <a:buNone/>
                      </a:pPr>
                      <a:r>
                        <a:rPr lang="es-GT" sz="2400" b="1" noProof="0" dirty="0">
                          <a:effectLst/>
                          <a:latin typeface="Century Gothic"/>
                        </a:rPr>
                        <a:t>Centro de Coordinación para la Prevención de los Desastres en América Central y Republica Dominicana (CEPREDENAC)</a:t>
                      </a:r>
                      <a:endParaRPr lang="en-US" b="1" dirty="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236F99"/>
                    </a:solidFill>
                  </a:tcPr>
                </a:tc>
                <a:extLst>
                  <a:ext uri="{0D108BD9-81ED-4DB2-BD59-A6C34878D82A}">
                    <a16:rowId xmlns:a16="http://schemas.microsoft.com/office/drawing/2014/main" val="3744428336"/>
                  </a:ext>
                </a:extLst>
              </a:tr>
              <a:tr h="970337">
                <a:tc>
                  <a:txBody>
                    <a:bodyPr/>
                    <a:lstStyle/>
                    <a:p>
                      <a:pPr algn="ctr" fontAlgn="base"/>
                      <a:r>
                        <a:rPr lang="en-US" sz="2300" dirty="0">
                          <a:solidFill>
                            <a:schemeClr val="tx1">
                              <a:lumMod val="75000"/>
                              <a:lumOff val="25000"/>
                            </a:schemeClr>
                          </a:solidFill>
                          <a:effectLst/>
                          <a:latin typeface="Century Gothic"/>
                        </a:rPr>
                        <a:t>Prevents, mitigates, and responds to disasters​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1649061924"/>
                  </a:ext>
                </a:extLst>
              </a:tr>
            </a:tbl>
          </a:graphicData>
        </a:graphic>
      </p:graphicFrame>
      <p:pic>
        <p:nvPicPr>
          <p:cNvPr id="12" name="Picture 12" descr="A picture containing sky, outdoor, water, city&#10;&#10;Description automatically generated">
            <a:extLst>
              <a:ext uri="{FF2B5EF4-FFF2-40B4-BE49-F238E27FC236}">
                <a16:creationId xmlns:a16="http://schemas.microsoft.com/office/drawing/2014/main" id="{35F6C75C-98E0-ED75-D712-88F9989B358B}"/>
              </a:ext>
            </a:extLst>
          </p:cNvPr>
          <p:cNvPicPr>
            <a:picLocks noChangeAspect="1"/>
          </p:cNvPicPr>
          <p:nvPr/>
        </p:nvPicPr>
        <p:blipFill>
          <a:blip r:embed="rId3"/>
          <a:stretch>
            <a:fillRect/>
          </a:stretch>
        </p:blipFill>
        <p:spPr>
          <a:xfrm>
            <a:off x="7660997" y="1340807"/>
            <a:ext cx="3235856" cy="4078261"/>
          </a:xfrm>
          <a:prstGeom prst="rect">
            <a:avLst/>
          </a:prstGeom>
        </p:spPr>
      </p:pic>
      <p:graphicFrame>
        <p:nvGraphicFramePr>
          <p:cNvPr id="14" name="Table 13">
            <a:extLst>
              <a:ext uri="{FF2B5EF4-FFF2-40B4-BE49-F238E27FC236}">
                <a16:creationId xmlns:a16="http://schemas.microsoft.com/office/drawing/2014/main" id="{C0BFA02D-33C9-BB7C-97A4-7FDB692985D2}"/>
              </a:ext>
            </a:extLst>
          </p:cNvPr>
          <p:cNvGraphicFramePr>
            <a:graphicFrameLocks noGrp="1"/>
          </p:cNvGraphicFramePr>
          <p:nvPr>
            <p:extLst>
              <p:ext uri="{D42A27DB-BD31-4B8C-83A1-F6EECF244321}">
                <p14:modId xmlns:p14="http://schemas.microsoft.com/office/powerpoint/2010/main" val="1751418739"/>
              </p:ext>
            </p:extLst>
          </p:nvPr>
        </p:nvGraphicFramePr>
        <p:xfrm>
          <a:off x="816591" y="1212368"/>
          <a:ext cx="6400800" cy="1819275"/>
        </p:xfrm>
        <a:graphic>
          <a:graphicData uri="http://schemas.openxmlformats.org/drawingml/2006/table">
            <a:tbl>
              <a:tblPr firstRow="1" bandRow="1">
                <a:tableStyleId>{5C22544A-7EE6-4342-B048-85BDC9FD1C3A}</a:tableStyleId>
              </a:tblPr>
              <a:tblGrid>
                <a:gridCol w="6400800">
                  <a:extLst>
                    <a:ext uri="{9D8B030D-6E8A-4147-A177-3AD203B41FA5}">
                      <a16:colId xmlns:a16="http://schemas.microsoft.com/office/drawing/2014/main" val="4158667591"/>
                    </a:ext>
                  </a:extLst>
                </a:gridCol>
              </a:tblGrid>
              <a:tr h="771525">
                <a:tc>
                  <a:txBody>
                    <a:bodyPr/>
                    <a:lstStyle/>
                    <a:p>
                      <a:pPr algn="ctr" fontAlgn="base"/>
                      <a:r>
                        <a:rPr lang="de-DE" sz="2400" b="1">
                          <a:effectLst/>
                          <a:latin typeface="Century Gothic"/>
                        </a:rPr>
                        <a:t>NASA SERVIR</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236F99"/>
                    </a:solidFill>
                  </a:tcPr>
                </a:tc>
                <a:extLst>
                  <a:ext uri="{0D108BD9-81ED-4DB2-BD59-A6C34878D82A}">
                    <a16:rowId xmlns:a16="http://schemas.microsoft.com/office/drawing/2014/main" val="630204948"/>
                  </a:ext>
                </a:extLst>
              </a:tr>
              <a:tr h="1047750">
                <a:tc>
                  <a:txBody>
                    <a:bodyPr/>
                    <a:lstStyle/>
                    <a:p>
                      <a:pPr lvl="0" algn="ctr">
                        <a:buNone/>
                      </a:pPr>
                      <a:r>
                        <a:rPr lang="en-US" sz="2300" b="0" i="0" u="none" strike="noStrike" noProof="0" dirty="0">
                          <a:solidFill>
                            <a:schemeClr val="tx1">
                              <a:lumMod val="75000"/>
                              <a:lumOff val="25000"/>
                            </a:schemeClr>
                          </a:solidFill>
                          <a:effectLst/>
                          <a:latin typeface="Century Gothic"/>
                        </a:rPr>
                        <a:t>Addresses resilience and sustainability </a:t>
                      </a:r>
                      <a:endParaRPr lang="en-US" sz="2300" dirty="0">
                        <a:latin typeface="Century Gothic"/>
                      </a:endParaRPr>
                    </a:p>
                    <a:p>
                      <a:pPr lvl="0" algn="ctr">
                        <a:buNone/>
                      </a:pPr>
                      <a:r>
                        <a:rPr lang="en-US" sz="2300" b="0" i="0" u="none" strike="noStrike" noProof="0" dirty="0">
                          <a:solidFill>
                            <a:schemeClr val="tx1">
                              <a:lumMod val="75000"/>
                              <a:lumOff val="25000"/>
                            </a:schemeClr>
                          </a:solidFill>
                          <a:effectLst/>
                          <a:latin typeface="Century Gothic"/>
                        </a:rPr>
                        <a:t>challenges in developing countries</a:t>
                      </a:r>
                      <a:endParaRPr lang="en-US" sz="2300" dirty="0">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266876807"/>
                  </a:ext>
                </a:extLst>
              </a:tr>
            </a:tbl>
          </a:graphicData>
        </a:graphic>
      </p:graphicFrame>
      <p:sp>
        <p:nvSpPr>
          <p:cNvPr id="15" name="TextBox 14">
            <a:extLst>
              <a:ext uri="{FF2B5EF4-FFF2-40B4-BE49-F238E27FC236}">
                <a16:creationId xmlns:a16="http://schemas.microsoft.com/office/drawing/2014/main" id="{E85C4F18-F2CD-2D4B-3482-D77551413B69}"/>
              </a:ext>
            </a:extLst>
          </p:cNvPr>
          <p:cNvSpPr txBox="1"/>
          <p:nvPr/>
        </p:nvSpPr>
        <p:spPr>
          <a:xfrm>
            <a:off x="8514236" y="5388332"/>
            <a:ext cx="23826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rPr>
              <a:t>Image Credit: Miguel Bruna</a:t>
            </a:r>
          </a:p>
        </p:txBody>
      </p:sp>
      <p:sp>
        <p:nvSpPr>
          <p:cNvPr id="3" name="Title 1">
            <a:extLst>
              <a:ext uri="{FF2B5EF4-FFF2-40B4-BE49-F238E27FC236}">
                <a16:creationId xmlns:a16="http://schemas.microsoft.com/office/drawing/2014/main" id="{C636B5E0-567F-24EE-9979-68DDD6BEAC6D}"/>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Project Partners</a:t>
            </a:r>
          </a:p>
        </p:txBody>
      </p:sp>
    </p:spTree>
    <p:extLst>
      <p:ext uri="{BB962C8B-B14F-4D97-AF65-F5344CB8AC3E}">
        <p14:creationId xmlns:p14="http://schemas.microsoft.com/office/powerpoint/2010/main" val="1927823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428412" y="966717"/>
            <a:ext cx="6230548" cy="45666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000" dirty="0">
                <a:solidFill>
                  <a:schemeClr val="tx1">
                    <a:lumMod val="75000"/>
                    <a:lumOff val="25000"/>
                  </a:schemeClr>
                </a:solidFill>
                <a:latin typeface="Century Gothic"/>
              </a:rPr>
              <a:t>Our sincerest gratitude to our Node Fellow, Mentors, and Science advisors for their guidance and support:</a:t>
            </a:r>
            <a:endParaRPr lang="en-US" dirty="0">
              <a:solidFill>
                <a:schemeClr val="tx1">
                  <a:lumMod val="75000"/>
                  <a:lumOff val="25000"/>
                </a:schemeClr>
              </a:solidFill>
              <a:cs typeface="Calibri" panose="020F0502020204030204"/>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Brianne Kendall (MSFC Node Fellow)</a:t>
            </a: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Ricardo Quiroga (NASA Applied Sciences)</a:t>
            </a:r>
          </a:p>
          <a:p>
            <a:pPr marL="800100" lvl="1" indent="-342900">
              <a:spcAft>
                <a:spcPts val="600"/>
              </a:spcAft>
              <a:buClr>
                <a:srgbClr val="CF703B"/>
              </a:buClr>
              <a:buFont typeface="Webdings" panose="05030102010509060703" pitchFamily="18" charset="2"/>
              <a:buChar char="4"/>
              <a:defRPr/>
            </a:pPr>
            <a:r>
              <a:rPr lang="en-US" sz="2000">
                <a:solidFill>
                  <a:schemeClr val="tx1">
                    <a:lumMod val="75000"/>
                    <a:lumOff val="25000"/>
                  </a:schemeClr>
                </a:solidFill>
                <a:latin typeface="Century Gothic"/>
              </a:rPr>
              <a:t>Betzy </a:t>
            </a:r>
            <a:r>
              <a:rPr lang="en-US" sz="2000" dirty="0">
                <a:solidFill>
                  <a:schemeClr val="tx1">
                    <a:lumMod val="75000"/>
                    <a:lumOff val="25000"/>
                  </a:schemeClr>
                </a:solidFill>
                <a:latin typeface="Century Gothic"/>
              </a:rPr>
              <a:t>Hernández (NASA SERVIR)</a:t>
            </a: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Dr. Emil Cherrington (NASA SERVIR)</a:t>
            </a: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Lauren Carey (NASA SERVIR)</a:t>
            </a: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Eric Anderson (NASA SERVIR)</a:t>
            </a:r>
            <a:endParaRPr lang="en-US" dirty="0">
              <a:solidFill>
                <a:schemeClr val="tx1">
                  <a:lumMod val="75000"/>
                  <a:lumOff val="25000"/>
                </a:schemeClr>
              </a:solidFill>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Ronan Lucey (NASA Applied Sciences)</a:t>
            </a:r>
            <a:endParaRPr lang="en-US" dirty="0">
              <a:solidFill>
                <a:schemeClr val="tx1">
                  <a:lumMod val="75000"/>
                  <a:lumOff val="25000"/>
                </a:schemeClr>
              </a:solidFill>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Dr. Robert Griffin (U of Alabama Huntsville)</a:t>
            </a:r>
            <a:endParaRPr lang="en-US" dirty="0">
              <a:solidFill>
                <a:schemeClr val="tx1">
                  <a:lumMod val="75000"/>
                  <a:lumOff val="25000"/>
                </a:schemeClr>
              </a:solidFill>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Dr. Jeffrey Luvall (NASA MSFC)</a:t>
            </a:r>
            <a:endParaRPr lang="en-US" sz="2000" dirty="0">
              <a:solidFill>
                <a:schemeClr val="tx1">
                  <a:lumMod val="75000"/>
                  <a:lumOff val="25000"/>
                </a:schemeClr>
              </a:solidFill>
              <a:cs typeface="Calibri"/>
            </a:endParaRPr>
          </a:p>
          <a:p>
            <a:pPr marL="114300">
              <a:spcAft>
                <a:spcPts val="600"/>
              </a:spcAft>
              <a:defRPr/>
            </a:pPr>
            <a:endParaRPr lang="en-US" sz="1000" dirty="0">
              <a:solidFill>
                <a:schemeClr val="tx1">
                  <a:lumMod val="75000"/>
                  <a:lumOff val="25000"/>
                </a:schemeClr>
              </a:solidFill>
              <a:latin typeface="Century Gothic" panose="020B0502020202020204" pitchFamily="34" charset="0"/>
              <a:cs typeface="Calibri"/>
            </a:endParaRPr>
          </a:p>
          <a:p>
            <a:pPr>
              <a:lnSpc>
                <a:spcPct val="100000"/>
              </a:lnSpc>
              <a:spcBef>
                <a:spcPts val="0"/>
              </a:spcBef>
              <a:spcAft>
                <a:spcPts val="600"/>
              </a:spcAft>
              <a:buFont typeface="Arial" panose="020B0604020202020204" pitchFamily="34" charset="0"/>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R="0" lvl="0" algn="l" defTabSz="914400" rtl="0" eaLnBrk="1" fontAlgn="auto" latinLnBrk="0" hangingPunct="1">
              <a:lnSpc>
                <a:spcPct val="100000"/>
              </a:lnSpc>
              <a:spcBef>
                <a:spcPts val="0"/>
              </a:spcBef>
              <a:spcAft>
                <a:spcPts val="600"/>
              </a:spcAft>
              <a:buClrTx/>
              <a:buSzTx/>
              <a:buFontTx/>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4" name="Text Placeholder 1">
            <a:extLst>
              <a:ext uri="{FF2B5EF4-FFF2-40B4-BE49-F238E27FC236}">
                <a16:creationId xmlns:a16="http://schemas.microsoft.com/office/drawing/2014/main" id="{D842292F-A562-49D3-B720-8C7E0CC9CA2F}"/>
              </a:ext>
            </a:extLst>
          </p:cNvPr>
          <p:cNvSpPr txBox="1">
            <a:spLocks/>
          </p:cNvSpPr>
          <p:nvPr/>
        </p:nvSpPr>
        <p:spPr>
          <a:xfrm>
            <a:off x="6947356" y="935824"/>
            <a:ext cx="5087789" cy="313676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000" dirty="0">
                <a:solidFill>
                  <a:schemeClr val="tx1">
                    <a:lumMod val="75000"/>
                    <a:lumOff val="25000"/>
                  </a:schemeClr>
                </a:solidFill>
                <a:latin typeface="Century Gothic"/>
              </a:rPr>
              <a:t>We would also like to give a special thank you to our project partners and collaborators at CEPREDENAC, SICA, SISCA, NASA SERVIR, and GIZ: </a:t>
            </a:r>
            <a:endParaRPr lang="en-US" dirty="0">
              <a:solidFill>
                <a:schemeClr val="tx1">
                  <a:lumMod val="75000"/>
                  <a:lumOff val="25000"/>
                </a:schemeClr>
              </a:solidFill>
              <a:latin typeface="Calibri" panose="020F0502020204030204"/>
              <a:cs typeface="Calibri" panose="020F0502020204030204"/>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cs typeface="Calibri" panose="020F0502020204030204"/>
              </a:rPr>
              <a:t>Jorge Cabrera</a:t>
            </a:r>
            <a:endParaRPr lang="en-US" sz="2000" b="0" i="0" u="none" strike="noStrike" kern="1200" cap="none" spc="0" normalizeH="0" baseline="0" noProof="0" dirty="0">
              <a:ln>
                <a:noFill/>
              </a:ln>
              <a:solidFill>
                <a:schemeClr val="tx1">
                  <a:lumMod val="75000"/>
                  <a:lumOff val="25000"/>
                </a:schemeClr>
              </a:solidFill>
              <a:effectLst/>
              <a:uLnTx/>
              <a:uFillTx/>
              <a:latin typeface="Century Gothic"/>
              <a:cs typeface="Calibri" panose="020F0502020204030204"/>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cs typeface="Calibri"/>
              </a:rPr>
              <a:t>Yanira Quiteño</a:t>
            </a: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cs typeface="Calibri"/>
              </a:rPr>
              <a:t>Dr. Abner Jiménez</a:t>
            </a: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cs typeface="Calibri"/>
              </a:rPr>
              <a:t>Claudia Herrera</a:t>
            </a:r>
          </a:p>
          <a:p>
            <a:pPr marL="800100" lvl="1" indent="-342900">
              <a:lnSpc>
                <a:spcPct val="100000"/>
              </a:lnSpc>
              <a:spcBef>
                <a:spcPts val="0"/>
              </a:spcBef>
              <a:spcAft>
                <a:spcPts val="600"/>
              </a:spcAft>
              <a:buClr>
                <a:srgbClr val="CF703B"/>
              </a:buClr>
              <a:buFont typeface="Webdings" panose="05030102010509060703" pitchFamily="18" charset="2"/>
              <a:buChar char="4"/>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R="0" lvl="0" indent="114300" algn="l" defTabSz="914400" rtl="0" eaLnBrk="1" fontAlgn="auto" latinLnBrk="0" hangingPunct="1">
              <a:lnSpc>
                <a:spcPct val="100000"/>
              </a:lnSpc>
              <a:spcBef>
                <a:spcPts val="0"/>
              </a:spcBef>
              <a:spcAft>
                <a:spcPts val="600"/>
              </a:spcAft>
              <a:buClrTx/>
              <a:buSzTx/>
              <a:buFontTx/>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114300" marR="0" lvl="0" indent="0" algn="l" defTabSz="914400" rtl="0" eaLnBrk="1" fontAlgn="auto" latinLnBrk="0" hangingPunct="1">
              <a:lnSpc>
                <a:spcPct val="100000"/>
              </a:lnSpc>
              <a:spcBef>
                <a:spcPts val="0"/>
              </a:spcBef>
              <a:spcAft>
                <a:spcPts val="600"/>
              </a:spcAft>
              <a:buClrTx/>
              <a:buSzTx/>
              <a:buFontTx/>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114300">
              <a:spcAft>
                <a:spcPts val="600"/>
              </a:spcAft>
              <a:defRPr/>
            </a:pPr>
            <a:endParaRPr lang="en-US" sz="1000" dirty="0">
              <a:solidFill>
                <a:schemeClr val="tx1">
                  <a:lumMod val="75000"/>
                  <a:lumOff val="25000"/>
                </a:schemeClr>
              </a:solidFill>
              <a:latin typeface="Century Gothic" panose="020B0502020202020204" pitchFamily="34" charset="0"/>
            </a:endParaRPr>
          </a:p>
          <a:p>
            <a:pPr>
              <a:spcAft>
                <a:spcPts val="600"/>
              </a:spcAft>
              <a:buFont typeface="Arial" panose="020B0604020202020204" pitchFamily="34" charset="0"/>
              <a:defRPr/>
            </a:pPr>
            <a:endParaRPr lang="en-US" sz="2200" dirty="0">
              <a:solidFill>
                <a:schemeClr val="tx1">
                  <a:lumMod val="75000"/>
                  <a:lumOff val="25000"/>
                </a:schemeClr>
              </a:solidFill>
              <a:latin typeface="Century Gothic" panose="020B0502020202020204" pitchFamily="34" charset="0"/>
            </a:endParaRPr>
          </a:p>
          <a:p>
            <a:pPr>
              <a:spcAft>
                <a:spcPts val="600"/>
              </a:spcAft>
              <a:defRPr/>
            </a:pPr>
            <a:endParaRPr lang="en-US" sz="2200" dirty="0">
              <a:solidFill>
                <a:schemeClr val="tx1">
                  <a:lumMod val="75000"/>
                  <a:lumOff val="2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901B5446-33F4-4629-0BE1-BFF540851377}"/>
              </a:ext>
            </a:extLst>
          </p:cNvPr>
          <p:cNvSpPr txBox="1"/>
          <p:nvPr/>
        </p:nvSpPr>
        <p:spPr>
          <a:xfrm>
            <a:off x="-489119" y="6236037"/>
            <a:ext cx="1318288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ea typeface="+mn-lt"/>
                <a:cs typeface="+mn-lt"/>
              </a:rPr>
              <a:t>DigitalGlobe/Maxar data were provided by NASA’s Commercial Archive Data for NASA investigators (cad4nasa.gsfc.nasa.gov) under the National Geospatial-Intelligence Agency’s NextView license agreement.</a:t>
            </a:r>
            <a:endParaRPr lang="en-US" sz="900"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1598873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B20E27-4638-7F55-DFD2-CD960DF81322}"/>
              </a:ext>
            </a:extLst>
          </p:cNvPr>
          <p:cNvSpPr/>
          <p:nvPr/>
        </p:nvSpPr>
        <p:spPr>
          <a:xfrm>
            <a:off x="7193583" y="519688"/>
            <a:ext cx="4116019" cy="5707075"/>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6">
            <a:extLst>
              <a:ext uri="{FF2B5EF4-FFF2-40B4-BE49-F238E27FC236}">
                <a16:creationId xmlns:a16="http://schemas.microsoft.com/office/drawing/2014/main" id="{724683CA-D1FA-4348-9799-9600112B6A53}"/>
              </a:ext>
            </a:extLst>
          </p:cNvPr>
          <p:cNvGraphicFramePr>
            <a:graphicFrameLocks noGrp="1"/>
          </p:cNvGraphicFramePr>
          <p:nvPr>
            <p:extLst>
              <p:ext uri="{D42A27DB-BD31-4B8C-83A1-F6EECF244321}">
                <p14:modId xmlns:p14="http://schemas.microsoft.com/office/powerpoint/2010/main" val="3881124202"/>
              </p:ext>
            </p:extLst>
          </p:nvPr>
        </p:nvGraphicFramePr>
        <p:xfrm>
          <a:off x="762000" y="4549588"/>
          <a:ext cx="6286247" cy="1657578"/>
        </p:xfrm>
        <a:graphic>
          <a:graphicData uri="http://schemas.openxmlformats.org/drawingml/2006/table">
            <a:tbl>
              <a:tblPr firstRow="1" bandRow="1">
                <a:tableStyleId>{5C22544A-7EE6-4342-B048-85BDC9FD1C3A}</a:tableStyleId>
              </a:tblPr>
              <a:tblGrid>
                <a:gridCol w="6286247">
                  <a:extLst>
                    <a:ext uri="{9D8B030D-6E8A-4147-A177-3AD203B41FA5}">
                      <a16:colId xmlns:a16="http://schemas.microsoft.com/office/drawing/2014/main" val="2285224967"/>
                    </a:ext>
                  </a:extLst>
                </a:gridCol>
              </a:tblGrid>
              <a:tr h="828789">
                <a:tc>
                  <a:txBody>
                    <a:bodyPr/>
                    <a:lstStyle/>
                    <a:p>
                      <a:pPr lvl="0" algn="ctr">
                        <a:buNone/>
                      </a:pPr>
                      <a:r>
                        <a:rPr lang="de-DE" sz="2400" b="1" i="0" u="none" strike="noStrike" noProof="0">
                          <a:latin typeface="Century Gothic"/>
                        </a:rPr>
                        <a:t>Deutsche Gesellschaft für Internationale Zusammenarbeit (GIZ)</a:t>
                      </a:r>
                      <a:r>
                        <a:rPr lang="de-DE" sz="2400" b="0" i="0" u="none" strike="noStrike" noProof="0">
                          <a:latin typeface="Century Gothic"/>
                        </a:rPr>
                        <a:t> </a:t>
                      </a:r>
                      <a:endParaRPr lang="en-US" dirty="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236F99"/>
                    </a:solidFill>
                  </a:tcPr>
                </a:tc>
                <a:extLst>
                  <a:ext uri="{0D108BD9-81ED-4DB2-BD59-A6C34878D82A}">
                    <a16:rowId xmlns:a16="http://schemas.microsoft.com/office/drawing/2014/main" val="3630149872"/>
                  </a:ext>
                </a:extLst>
              </a:tr>
              <a:tr h="828789">
                <a:tc>
                  <a:txBody>
                    <a:bodyPr/>
                    <a:lstStyle/>
                    <a:p>
                      <a:pPr lvl="0" algn="ctr">
                        <a:buNone/>
                      </a:pPr>
                      <a:r>
                        <a:rPr lang="en-US" sz="2300" b="0" i="0" u="none" strike="noStrike" noProof="0" dirty="0">
                          <a:solidFill>
                            <a:schemeClr val="tx1">
                              <a:lumMod val="75000"/>
                              <a:lumOff val="25000"/>
                            </a:schemeClr>
                          </a:solidFill>
                          <a:latin typeface="Century Gothic"/>
                        </a:rPr>
                        <a:t>Aids in international sustainable</a:t>
                      </a:r>
                      <a:endParaRPr lang="en-US" sz="2300" dirty="0"/>
                    </a:p>
                    <a:p>
                      <a:pPr lvl="0" algn="ctr">
                        <a:buNone/>
                      </a:pPr>
                      <a:r>
                        <a:rPr lang="en-US" sz="2300" b="0" i="0" u="none" strike="noStrike" noProof="0" dirty="0">
                          <a:solidFill>
                            <a:schemeClr val="tx1">
                              <a:lumMod val="75000"/>
                              <a:lumOff val="25000"/>
                            </a:schemeClr>
                          </a:solidFill>
                          <a:latin typeface="Century Gothic"/>
                        </a:rPr>
                        <a:t>development and education work </a:t>
                      </a:r>
                      <a:endParaRPr lang="en-US" sz="2300" dirty="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2225322860"/>
                  </a:ext>
                </a:extLst>
              </a:tr>
            </a:tbl>
          </a:graphicData>
        </a:graphic>
      </p:graphicFrame>
      <p:graphicFrame>
        <p:nvGraphicFramePr>
          <p:cNvPr id="8" name="Table 8">
            <a:extLst>
              <a:ext uri="{FF2B5EF4-FFF2-40B4-BE49-F238E27FC236}">
                <a16:creationId xmlns:a16="http://schemas.microsoft.com/office/drawing/2014/main" id="{6F04AA78-7B83-DB3C-5A66-BC1D9F58AFB3}"/>
              </a:ext>
            </a:extLst>
          </p:cNvPr>
          <p:cNvGraphicFramePr>
            <a:graphicFrameLocks noGrp="1"/>
          </p:cNvGraphicFramePr>
          <p:nvPr>
            <p:extLst>
              <p:ext uri="{D42A27DB-BD31-4B8C-83A1-F6EECF244321}">
                <p14:modId xmlns:p14="http://schemas.microsoft.com/office/powerpoint/2010/main" val="904165458"/>
              </p:ext>
            </p:extLst>
          </p:nvPr>
        </p:nvGraphicFramePr>
        <p:xfrm>
          <a:off x="784411" y="537882"/>
          <a:ext cx="6221502" cy="1703423"/>
        </p:xfrm>
        <a:graphic>
          <a:graphicData uri="http://schemas.openxmlformats.org/drawingml/2006/table">
            <a:tbl>
              <a:tblPr firstRow="1" bandRow="1">
                <a:tableStyleId>{5C22544A-7EE6-4342-B048-85BDC9FD1C3A}</a:tableStyleId>
              </a:tblPr>
              <a:tblGrid>
                <a:gridCol w="6221502">
                  <a:extLst>
                    <a:ext uri="{9D8B030D-6E8A-4147-A177-3AD203B41FA5}">
                      <a16:colId xmlns:a16="http://schemas.microsoft.com/office/drawing/2014/main" val="2451005442"/>
                    </a:ext>
                  </a:extLst>
                </a:gridCol>
              </a:tblGrid>
              <a:tr h="867387">
                <a:tc>
                  <a:txBody>
                    <a:bodyPr/>
                    <a:lstStyle/>
                    <a:p>
                      <a:pPr lvl="0" algn="ctr">
                        <a:lnSpc>
                          <a:spcPct val="100000"/>
                        </a:lnSpc>
                        <a:spcBef>
                          <a:spcPts val="0"/>
                        </a:spcBef>
                        <a:spcAft>
                          <a:spcPts val="0"/>
                        </a:spcAft>
                        <a:buNone/>
                      </a:pPr>
                      <a:r>
                        <a:rPr lang="es-GT" sz="2400" b="1" i="0" u="none" strike="noStrike" noProof="0" dirty="0">
                          <a:latin typeface="Century Gothic"/>
                        </a:rPr>
                        <a:t>Sistema de la Integración Centroamericana (SICA)</a:t>
                      </a:r>
                      <a:endParaRPr lang="es-GT" sz="2400" b="1" i="0" u="none" strike="noStrike" noProof="0" dirty="0">
                        <a:latin typeface="Calibri"/>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236F99"/>
                    </a:solidFill>
                  </a:tcPr>
                </a:tc>
                <a:extLst>
                  <a:ext uri="{0D108BD9-81ED-4DB2-BD59-A6C34878D82A}">
                    <a16:rowId xmlns:a16="http://schemas.microsoft.com/office/drawing/2014/main" val="835638185"/>
                  </a:ext>
                </a:extLst>
              </a:tr>
              <a:tr h="836036">
                <a:tc>
                  <a:txBody>
                    <a:bodyPr/>
                    <a:lstStyle/>
                    <a:p>
                      <a:pPr marL="0" marR="0" lvl="0" indent="0" algn="ctr">
                        <a:lnSpc>
                          <a:spcPct val="100000"/>
                        </a:lnSpc>
                        <a:spcBef>
                          <a:spcPts val="0"/>
                        </a:spcBef>
                        <a:spcAft>
                          <a:spcPts val="0"/>
                        </a:spcAft>
                        <a:buClr>
                          <a:srgbClr val="000000"/>
                        </a:buClr>
                        <a:buNone/>
                      </a:pPr>
                      <a:r>
                        <a:rPr lang="en-US" sz="2300" b="0" i="0" u="none" strike="noStrike" noProof="0" dirty="0">
                          <a:latin typeface="Calibri"/>
                        </a:rPr>
                        <a:t> </a:t>
                      </a:r>
                      <a:r>
                        <a:rPr lang="en-US" sz="2300" b="0" i="0" u="none" strike="noStrike" noProof="0" dirty="0">
                          <a:solidFill>
                            <a:schemeClr val="tx1">
                              <a:lumMod val="75000"/>
                              <a:lumOff val="25000"/>
                            </a:schemeClr>
                          </a:solidFill>
                          <a:latin typeface="Century Gothic"/>
                        </a:rPr>
                        <a:t>Promotes integration in Central America</a:t>
                      </a:r>
                      <a:endParaRPr lang="en-US" sz="2300" b="0" i="0" u="none" strike="noStrike" noProof="0" dirty="0">
                        <a:solidFill>
                          <a:schemeClr val="tx1">
                            <a:lumMod val="75000"/>
                            <a:lumOff val="25000"/>
                          </a:schemeClr>
                        </a:solidFill>
                        <a:latin typeface="Calibri"/>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718461868"/>
                  </a:ext>
                </a:extLst>
              </a:tr>
            </a:tbl>
          </a:graphicData>
        </a:graphic>
      </p:graphicFrame>
      <p:pic>
        <p:nvPicPr>
          <p:cNvPr id="14" name="Picture 14">
            <a:extLst>
              <a:ext uri="{FF2B5EF4-FFF2-40B4-BE49-F238E27FC236}">
                <a16:creationId xmlns:a16="http://schemas.microsoft.com/office/drawing/2014/main" id="{FB4CC08D-8B08-EB3B-2627-99D3B7285505}"/>
              </a:ext>
            </a:extLst>
          </p:cNvPr>
          <p:cNvPicPr>
            <a:picLocks noChangeAspect="1"/>
          </p:cNvPicPr>
          <p:nvPr/>
        </p:nvPicPr>
        <p:blipFill>
          <a:blip r:embed="rId3"/>
          <a:stretch>
            <a:fillRect/>
          </a:stretch>
        </p:blipFill>
        <p:spPr>
          <a:xfrm>
            <a:off x="7498357" y="669946"/>
            <a:ext cx="3533954" cy="5264267"/>
          </a:xfrm>
          <a:prstGeom prst="rect">
            <a:avLst/>
          </a:prstGeom>
        </p:spPr>
      </p:pic>
      <p:sp>
        <p:nvSpPr>
          <p:cNvPr id="15" name="TextBox 14">
            <a:extLst>
              <a:ext uri="{FF2B5EF4-FFF2-40B4-BE49-F238E27FC236}">
                <a16:creationId xmlns:a16="http://schemas.microsoft.com/office/drawing/2014/main" id="{2A2397BE-51C6-187B-4F17-9B75B8A38A1D}"/>
              </a:ext>
            </a:extLst>
          </p:cNvPr>
          <p:cNvSpPr txBox="1"/>
          <p:nvPr/>
        </p:nvSpPr>
        <p:spPr>
          <a:xfrm>
            <a:off x="9074664" y="5885026"/>
            <a:ext cx="20506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cs typeface="Calibri"/>
              </a:rPr>
              <a:t>Image Credit: Parker Hilton</a:t>
            </a:r>
          </a:p>
        </p:txBody>
      </p:sp>
      <p:graphicFrame>
        <p:nvGraphicFramePr>
          <p:cNvPr id="17" name="Table 16">
            <a:extLst>
              <a:ext uri="{FF2B5EF4-FFF2-40B4-BE49-F238E27FC236}">
                <a16:creationId xmlns:a16="http://schemas.microsoft.com/office/drawing/2014/main" id="{9DAA776A-E8A1-63EF-30BF-AB4343B2D283}"/>
              </a:ext>
            </a:extLst>
          </p:cNvPr>
          <p:cNvGraphicFramePr>
            <a:graphicFrameLocks noGrp="1"/>
          </p:cNvGraphicFramePr>
          <p:nvPr>
            <p:extLst>
              <p:ext uri="{D42A27DB-BD31-4B8C-83A1-F6EECF244321}">
                <p14:modId xmlns:p14="http://schemas.microsoft.com/office/powerpoint/2010/main" val="3712827758"/>
              </p:ext>
            </p:extLst>
          </p:nvPr>
        </p:nvGraphicFramePr>
        <p:xfrm>
          <a:off x="762000" y="2386853"/>
          <a:ext cx="6243913" cy="2039470"/>
        </p:xfrm>
        <a:graphic>
          <a:graphicData uri="http://schemas.openxmlformats.org/drawingml/2006/table">
            <a:tbl>
              <a:tblPr firstRow="1" bandRow="1">
                <a:tableStyleId>{5C22544A-7EE6-4342-B048-85BDC9FD1C3A}</a:tableStyleId>
              </a:tblPr>
              <a:tblGrid>
                <a:gridCol w="6243913">
                  <a:extLst>
                    <a:ext uri="{9D8B030D-6E8A-4147-A177-3AD203B41FA5}">
                      <a16:colId xmlns:a16="http://schemas.microsoft.com/office/drawing/2014/main" val="3358615638"/>
                    </a:ext>
                  </a:extLst>
                </a:gridCol>
              </a:tblGrid>
              <a:tr h="896470">
                <a:tc>
                  <a:txBody>
                    <a:bodyPr/>
                    <a:lstStyle/>
                    <a:p>
                      <a:pPr algn="ctr" fontAlgn="base"/>
                      <a:r>
                        <a:rPr lang="en-US" sz="2400" b="1" dirty="0">
                          <a:effectLst/>
                          <a:latin typeface="Century Gothic"/>
                        </a:rPr>
                        <a:t>Secretariat of Central American Social Integration (SISCA)​​</a:t>
                      </a:r>
                      <a:endParaRPr lang="en-US" sz="2400" b="1" dirty="0">
                        <a:solidFill>
                          <a:srgbClr val="FFFFFF"/>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236F99"/>
                    </a:solidFill>
                  </a:tcPr>
                </a:tc>
                <a:extLst>
                  <a:ext uri="{0D108BD9-81ED-4DB2-BD59-A6C34878D82A}">
                    <a16:rowId xmlns:a16="http://schemas.microsoft.com/office/drawing/2014/main" val="2195876698"/>
                  </a:ext>
                </a:extLst>
              </a:tr>
              <a:tr h="1099191">
                <a:tc>
                  <a:txBody>
                    <a:bodyPr/>
                    <a:lstStyle/>
                    <a:p>
                      <a:pPr algn="ctr" fontAlgn="base"/>
                      <a:r>
                        <a:rPr lang="en-US" sz="2300" b="0" dirty="0">
                          <a:solidFill>
                            <a:schemeClr val="tx1">
                              <a:lumMod val="75000"/>
                              <a:lumOff val="25000"/>
                            </a:schemeClr>
                          </a:solidFill>
                          <a:effectLst/>
                          <a:latin typeface="Century Gothic"/>
                        </a:rPr>
                        <a:t>Coordinates social policies between SICA Member States and integration projects​​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631659078"/>
                  </a:ext>
                </a:extLst>
              </a:tr>
            </a:tbl>
          </a:graphicData>
        </a:graphic>
      </p:graphicFrame>
    </p:spTree>
    <p:extLst>
      <p:ext uri="{BB962C8B-B14F-4D97-AF65-F5344CB8AC3E}">
        <p14:creationId xmlns:p14="http://schemas.microsoft.com/office/powerpoint/2010/main" val="95599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918436-5882-EAAA-9F83-A6275A7E1CF9}"/>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Objectives</a:t>
            </a:r>
            <a:endParaRPr lang="en-US" dirty="0">
              <a:latin typeface="Century Gothic"/>
            </a:endParaRPr>
          </a:p>
        </p:txBody>
      </p:sp>
      <p:sp>
        <p:nvSpPr>
          <p:cNvPr id="4" name="TextBox 3">
            <a:extLst>
              <a:ext uri="{FF2B5EF4-FFF2-40B4-BE49-F238E27FC236}">
                <a16:creationId xmlns:a16="http://schemas.microsoft.com/office/drawing/2014/main" id="{EF892B95-1417-3846-13AC-DF169D27E043}"/>
              </a:ext>
            </a:extLst>
          </p:cNvPr>
          <p:cNvSpPr txBox="1"/>
          <p:nvPr/>
        </p:nvSpPr>
        <p:spPr>
          <a:xfrm>
            <a:off x="266460" y="950823"/>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600" b="1" dirty="0">
              <a:solidFill>
                <a:schemeClr val="accent5">
                  <a:lumMod val="50000"/>
                </a:schemeClr>
              </a:solidFill>
              <a:latin typeface="Century Gothic"/>
              <a:cs typeface="Calibri"/>
            </a:endParaRPr>
          </a:p>
        </p:txBody>
      </p:sp>
      <p:sp>
        <p:nvSpPr>
          <p:cNvPr id="5" name="TextBox 4">
            <a:extLst>
              <a:ext uri="{FF2B5EF4-FFF2-40B4-BE49-F238E27FC236}">
                <a16:creationId xmlns:a16="http://schemas.microsoft.com/office/drawing/2014/main" id="{2FB794CA-AB00-4E60-B39F-CA44C8561A57}"/>
              </a:ext>
            </a:extLst>
          </p:cNvPr>
          <p:cNvSpPr txBox="1"/>
          <p:nvPr/>
        </p:nvSpPr>
        <p:spPr>
          <a:xfrm>
            <a:off x="512988" y="1535643"/>
            <a:ext cx="488830"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50000"/>
                  </a:schemeClr>
                </a:solidFill>
                <a:latin typeface="Century Gothic"/>
                <a:cs typeface="Calibri"/>
              </a:rPr>
              <a:t>1</a:t>
            </a:r>
          </a:p>
        </p:txBody>
      </p:sp>
      <p:sp>
        <p:nvSpPr>
          <p:cNvPr id="6" name="TextBox 5">
            <a:extLst>
              <a:ext uri="{FF2B5EF4-FFF2-40B4-BE49-F238E27FC236}">
                <a16:creationId xmlns:a16="http://schemas.microsoft.com/office/drawing/2014/main" id="{CA453162-7396-DE69-F015-73CD50391C5A}"/>
              </a:ext>
            </a:extLst>
          </p:cNvPr>
          <p:cNvSpPr txBox="1"/>
          <p:nvPr/>
        </p:nvSpPr>
        <p:spPr>
          <a:xfrm>
            <a:off x="512988" y="2925384"/>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lumMod val="75000"/>
                  </a:schemeClr>
                </a:solidFill>
                <a:latin typeface="Century Gothic"/>
                <a:cs typeface="Calibri"/>
              </a:rPr>
              <a:t>2</a:t>
            </a:r>
          </a:p>
        </p:txBody>
      </p:sp>
      <p:sp>
        <p:nvSpPr>
          <p:cNvPr id="7" name="TextBox 6">
            <a:extLst>
              <a:ext uri="{FF2B5EF4-FFF2-40B4-BE49-F238E27FC236}">
                <a16:creationId xmlns:a16="http://schemas.microsoft.com/office/drawing/2014/main" id="{7E05BAD4-833A-152C-D6CE-1FABD9BADFDE}"/>
              </a:ext>
            </a:extLst>
          </p:cNvPr>
          <p:cNvSpPr txBox="1"/>
          <p:nvPr/>
        </p:nvSpPr>
        <p:spPr>
          <a:xfrm>
            <a:off x="512988" y="4294615"/>
            <a:ext cx="4888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1"/>
                </a:solidFill>
                <a:latin typeface="Century Gothic"/>
                <a:cs typeface="Calibri"/>
              </a:rPr>
              <a:t>3</a:t>
            </a:r>
          </a:p>
        </p:txBody>
      </p:sp>
      <p:sp>
        <p:nvSpPr>
          <p:cNvPr id="10" name="Rounded Rectangle 4">
            <a:extLst>
              <a:ext uri="{FF2B5EF4-FFF2-40B4-BE49-F238E27FC236}">
                <a16:creationId xmlns:a16="http://schemas.microsoft.com/office/drawing/2014/main" id="{ED423320-69C9-0D05-02E7-EFBEADBE9C74}"/>
              </a:ext>
            </a:extLst>
          </p:cNvPr>
          <p:cNvSpPr/>
          <p:nvPr/>
        </p:nvSpPr>
        <p:spPr>
          <a:xfrm>
            <a:off x="1326402" y="1507566"/>
            <a:ext cx="10135938" cy="1182302"/>
          </a:xfrm>
          <a:prstGeom prst="roundRect">
            <a:avLst/>
          </a:prstGeom>
          <a:solidFill>
            <a:schemeClr val="accent1">
              <a:lumMod val="5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b="1" dirty="0">
                <a:solidFill>
                  <a:schemeClr val="bg1"/>
                </a:solidFill>
                <a:latin typeface="Century Gothic"/>
                <a:ea typeface="+mn-lt"/>
                <a:cs typeface="+mn-lt"/>
              </a:rPr>
              <a:t>Analyze, map, and assess urban expansion trends in the study area</a:t>
            </a:r>
            <a:endParaRPr lang="en-US" sz="2300" dirty="0">
              <a:solidFill>
                <a:schemeClr val="bg1"/>
              </a:solidFill>
              <a:latin typeface="Century Gothic"/>
              <a:ea typeface="+mn-lt"/>
              <a:cs typeface="+mn-lt"/>
            </a:endParaRPr>
          </a:p>
        </p:txBody>
      </p:sp>
      <p:sp>
        <p:nvSpPr>
          <p:cNvPr id="11" name="Rounded Rectangle 4">
            <a:extLst>
              <a:ext uri="{FF2B5EF4-FFF2-40B4-BE49-F238E27FC236}">
                <a16:creationId xmlns:a16="http://schemas.microsoft.com/office/drawing/2014/main" id="{ED423320-69C9-0D05-02E7-EFBEADBE9C74}"/>
              </a:ext>
            </a:extLst>
          </p:cNvPr>
          <p:cNvSpPr/>
          <p:nvPr/>
        </p:nvSpPr>
        <p:spPr>
          <a:xfrm>
            <a:off x="1325504" y="2882242"/>
            <a:ext cx="10135938" cy="1182302"/>
          </a:xfrm>
          <a:prstGeom prst="roundRect">
            <a:avLst/>
          </a:prstGeom>
          <a:solidFill>
            <a:schemeClr val="accent1">
              <a:lumMod val="7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b="1" dirty="0">
                <a:latin typeface="Century Gothic"/>
                <a:ea typeface="+mn-lt"/>
                <a:cs typeface="+mn-lt"/>
              </a:rPr>
              <a:t>Identify infrastructure vulnerability to natural disasters</a:t>
            </a:r>
            <a:endParaRPr lang="en-US" sz="2400" b="1" dirty="0">
              <a:solidFill>
                <a:schemeClr val="bg1"/>
              </a:solidFill>
              <a:latin typeface="Century Gothic"/>
              <a:cs typeface="Calibri"/>
            </a:endParaRPr>
          </a:p>
        </p:txBody>
      </p:sp>
      <p:sp>
        <p:nvSpPr>
          <p:cNvPr id="12" name="Rounded Rectangle 4">
            <a:extLst>
              <a:ext uri="{FF2B5EF4-FFF2-40B4-BE49-F238E27FC236}">
                <a16:creationId xmlns:a16="http://schemas.microsoft.com/office/drawing/2014/main" id="{ED423320-69C9-0D05-02E7-EFBEADBE9C74}"/>
              </a:ext>
            </a:extLst>
          </p:cNvPr>
          <p:cNvSpPr/>
          <p:nvPr/>
        </p:nvSpPr>
        <p:spPr>
          <a:xfrm>
            <a:off x="1324605" y="4266433"/>
            <a:ext cx="10135938" cy="1182302"/>
          </a:xfrm>
          <a:prstGeom prst="roundRect">
            <a:avLst/>
          </a:prstGeom>
          <a:solidFill>
            <a:schemeClr val="accent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b="1" dirty="0">
                <a:solidFill>
                  <a:schemeClr val="bg1"/>
                </a:solidFill>
                <a:latin typeface="Century Gothic"/>
                <a:ea typeface="+mn-lt"/>
                <a:cs typeface="+mn-lt"/>
              </a:rPr>
              <a:t>Evaluate the connection between urbanization and community vulnerabilities</a:t>
            </a:r>
            <a:endParaRPr lang="en-US" sz="2300" dirty="0">
              <a:solidFill>
                <a:schemeClr val="bg1"/>
              </a:solidFill>
              <a:latin typeface="Calibri" panose="020F0502020204030204"/>
              <a:ea typeface="+mn-lt"/>
              <a:cs typeface="+mn-lt"/>
            </a:endParaRPr>
          </a:p>
        </p:txBody>
      </p:sp>
    </p:spTree>
    <p:extLst>
      <p:ext uri="{BB962C8B-B14F-4D97-AF65-F5344CB8AC3E}">
        <p14:creationId xmlns:p14="http://schemas.microsoft.com/office/powerpoint/2010/main" val="398711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A2E4F-72AE-FA39-EA91-D1CB99EB1888}"/>
              </a:ext>
            </a:extLst>
          </p:cNvPr>
          <p:cNvSpPr/>
          <p:nvPr/>
        </p:nvSpPr>
        <p:spPr>
          <a:xfrm>
            <a:off x="5510244" y="1738130"/>
            <a:ext cx="5558117" cy="4190998"/>
          </a:xfrm>
          <a:prstGeom prst="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0C3ED7BA-302A-4606-3771-0731A1F630CD}"/>
              </a:ext>
            </a:extLst>
          </p:cNvPr>
          <p:cNvSpPr/>
          <p:nvPr/>
        </p:nvSpPr>
        <p:spPr>
          <a:xfrm>
            <a:off x="2175031" y="4584984"/>
            <a:ext cx="1411941" cy="1344706"/>
          </a:xfrm>
          <a:prstGeom prst="hexagon">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E41CA6DB-3DA3-81A9-D545-9769548687FB}"/>
              </a:ext>
            </a:extLst>
          </p:cNvPr>
          <p:cNvSpPr/>
          <p:nvPr/>
        </p:nvSpPr>
        <p:spPr>
          <a:xfrm>
            <a:off x="993337" y="3874858"/>
            <a:ext cx="1411941" cy="1344706"/>
          </a:xfrm>
          <a:prstGeom prst="hexagon">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F19FC88C-2678-820B-4692-91FF67D80F03}"/>
              </a:ext>
            </a:extLst>
          </p:cNvPr>
          <p:cNvSpPr/>
          <p:nvPr/>
        </p:nvSpPr>
        <p:spPr>
          <a:xfrm>
            <a:off x="3367555" y="3870199"/>
            <a:ext cx="1411941" cy="1344706"/>
          </a:xfrm>
          <a:prstGeom prst="hexagon">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a:extLst>
              <a:ext uri="{FF2B5EF4-FFF2-40B4-BE49-F238E27FC236}">
                <a16:creationId xmlns:a16="http://schemas.microsoft.com/office/drawing/2014/main" id="{87BEF181-F75D-A806-8188-EE4A9346EB8A}"/>
              </a:ext>
            </a:extLst>
          </p:cNvPr>
          <p:cNvSpPr/>
          <p:nvPr/>
        </p:nvSpPr>
        <p:spPr>
          <a:xfrm>
            <a:off x="3375000" y="2392868"/>
            <a:ext cx="1411941" cy="1344706"/>
          </a:xfrm>
          <a:prstGeom prst="hexagon">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D91E0297-43B0-B7DB-AE97-65A00DD72467}"/>
              </a:ext>
            </a:extLst>
          </p:cNvPr>
          <p:cNvSpPr/>
          <p:nvPr/>
        </p:nvSpPr>
        <p:spPr>
          <a:xfrm>
            <a:off x="2189668" y="1658751"/>
            <a:ext cx="1411941" cy="1344706"/>
          </a:xfrm>
          <a:prstGeom prst="hexagon">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8A3D21F8-8F8E-BD93-BE4E-0C9D81AD3990}"/>
              </a:ext>
            </a:extLst>
          </p:cNvPr>
          <p:cNvSpPr/>
          <p:nvPr/>
        </p:nvSpPr>
        <p:spPr>
          <a:xfrm>
            <a:off x="990801" y="2396678"/>
            <a:ext cx="1411941" cy="1344706"/>
          </a:xfrm>
          <a:prstGeom prst="hexagon">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148" descr="Lightning with solid fill">
            <a:extLst>
              <a:ext uri="{FF2B5EF4-FFF2-40B4-BE49-F238E27FC236}">
                <a16:creationId xmlns:a16="http://schemas.microsoft.com/office/drawing/2014/main" id="{7B245DF3-C917-0532-C690-03A6BAB9AB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5221" y="2618326"/>
            <a:ext cx="905641" cy="905642"/>
          </a:xfrm>
          <a:prstGeom prst="rect">
            <a:avLst/>
          </a:prstGeom>
        </p:spPr>
      </p:pic>
      <p:pic>
        <p:nvPicPr>
          <p:cNvPr id="16" name="Graphic 147" descr="Streetcar with solid fill">
            <a:extLst>
              <a:ext uri="{FF2B5EF4-FFF2-40B4-BE49-F238E27FC236}">
                <a16:creationId xmlns:a16="http://schemas.microsoft.com/office/drawing/2014/main" id="{F286A41B-2F2F-0F25-190A-DD5CE4180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9730" y="1875079"/>
            <a:ext cx="914400" cy="914400"/>
          </a:xfrm>
          <a:prstGeom prst="rect">
            <a:avLst/>
          </a:prstGeom>
        </p:spPr>
      </p:pic>
      <p:pic>
        <p:nvPicPr>
          <p:cNvPr id="20" name="Graphic 146" descr="Piggy Bank with solid fill">
            <a:extLst>
              <a:ext uri="{FF2B5EF4-FFF2-40B4-BE49-F238E27FC236}">
                <a16:creationId xmlns:a16="http://schemas.microsoft.com/office/drawing/2014/main" id="{DD2F895D-6A1C-6DB8-403D-791FE4BF4C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8145" y="4203520"/>
            <a:ext cx="666325" cy="666325"/>
          </a:xfrm>
          <a:prstGeom prst="rect">
            <a:avLst/>
          </a:prstGeom>
        </p:spPr>
      </p:pic>
      <p:pic>
        <p:nvPicPr>
          <p:cNvPr id="24" name="Graphic 144" descr="Business Growth with solid fill">
            <a:extLst>
              <a:ext uri="{FF2B5EF4-FFF2-40B4-BE49-F238E27FC236}">
                <a16:creationId xmlns:a16="http://schemas.microsoft.com/office/drawing/2014/main" id="{1E993E54-3719-557E-C68B-82C791B476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4942" y="4135610"/>
            <a:ext cx="884880" cy="904843"/>
          </a:xfrm>
          <a:prstGeom prst="rect">
            <a:avLst/>
          </a:prstGeom>
        </p:spPr>
      </p:pic>
      <p:pic>
        <p:nvPicPr>
          <p:cNvPr id="14" name="Graphic 143" descr="Blueprint with solid fill">
            <a:extLst>
              <a:ext uri="{FF2B5EF4-FFF2-40B4-BE49-F238E27FC236}">
                <a16:creationId xmlns:a16="http://schemas.microsoft.com/office/drawing/2014/main" id="{0FDC2FA9-FBA6-4834-97D2-D8802277DB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46540" y="2613824"/>
            <a:ext cx="914400" cy="914400"/>
          </a:xfrm>
          <a:prstGeom prst="rect">
            <a:avLst/>
          </a:prstGeom>
        </p:spPr>
      </p:pic>
      <p:sp>
        <p:nvSpPr>
          <p:cNvPr id="9" name="Title 1">
            <a:extLst>
              <a:ext uri="{FF2B5EF4-FFF2-40B4-BE49-F238E27FC236}">
                <a16:creationId xmlns:a16="http://schemas.microsoft.com/office/drawing/2014/main" id="{40801EF1-3799-A9D3-7733-1255F94899C6}"/>
              </a:ext>
            </a:extLst>
          </p:cNvPr>
          <p:cNvSpPr txBox="1">
            <a:spLocks/>
          </p:cNvSpPr>
          <p:nvPr/>
        </p:nvSpPr>
        <p:spPr>
          <a:xfrm>
            <a:off x="1030716" y="408476"/>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36F99"/>
                </a:solidFill>
                <a:latin typeface="Century Gothic" panose="020F0302020204030204"/>
              </a:rPr>
              <a:t>Community Concerns </a:t>
            </a:r>
            <a:endParaRPr lang="en-US" dirty="0">
              <a:cs typeface="Calibri Light" panose="020F0302020204030204"/>
            </a:endParaRPr>
          </a:p>
        </p:txBody>
      </p:sp>
      <p:pic>
        <p:nvPicPr>
          <p:cNvPr id="7" name="Graphic 10" descr="Forest scene with solid fill">
            <a:extLst>
              <a:ext uri="{FF2B5EF4-FFF2-40B4-BE49-F238E27FC236}">
                <a16:creationId xmlns:a16="http://schemas.microsoft.com/office/drawing/2014/main" id="{9B604545-3404-06C7-97CF-3A3DFE6B25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06922" y="4800826"/>
            <a:ext cx="914400" cy="914400"/>
          </a:xfrm>
          <a:prstGeom prst="rect">
            <a:avLst/>
          </a:prstGeom>
        </p:spPr>
      </p:pic>
      <p:sp>
        <p:nvSpPr>
          <p:cNvPr id="28" name="Hexagon 27">
            <a:extLst>
              <a:ext uri="{FF2B5EF4-FFF2-40B4-BE49-F238E27FC236}">
                <a16:creationId xmlns:a16="http://schemas.microsoft.com/office/drawing/2014/main" id="{3FD5EEE3-C2F4-F941-A9B7-582F1EB39A5C}"/>
              </a:ext>
            </a:extLst>
          </p:cNvPr>
          <p:cNvSpPr/>
          <p:nvPr/>
        </p:nvSpPr>
        <p:spPr>
          <a:xfrm>
            <a:off x="2185862" y="3134389"/>
            <a:ext cx="1411941" cy="1344706"/>
          </a:xfrm>
          <a:prstGeom prst="hexagon">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16" descr="City with solid fill">
            <a:extLst>
              <a:ext uri="{FF2B5EF4-FFF2-40B4-BE49-F238E27FC236}">
                <a16:creationId xmlns:a16="http://schemas.microsoft.com/office/drawing/2014/main" id="{E3B6614B-1857-5252-39D2-C64872673B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13946" y="3344366"/>
            <a:ext cx="969741" cy="969741"/>
          </a:xfrm>
          <a:prstGeom prst="rect">
            <a:avLst/>
          </a:prstGeom>
        </p:spPr>
      </p:pic>
      <p:pic>
        <p:nvPicPr>
          <p:cNvPr id="2" name="Picture 2">
            <a:extLst>
              <a:ext uri="{FF2B5EF4-FFF2-40B4-BE49-F238E27FC236}">
                <a16:creationId xmlns:a16="http://schemas.microsoft.com/office/drawing/2014/main" id="{A6D78043-0127-FC82-6662-996074098B87}"/>
              </a:ext>
            </a:extLst>
          </p:cNvPr>
          <p:cNvPicPr>
            <a:picLocks noChangeAspect="1"/>
          </p:cNvPicPr>
          <p:nvPr/>
        </p:nvPicPr>
        <p:blipFill>
          <a:blip r:embed="rId17"/>
          <a:stretch>
            <a:fillRect/>
          </a:stretch>
        </p:blipFill>
        <p:spPr>
          <a:xfrm>
            <a:off x="5830403" y="1952065"/>
            <a:ext cx="4905935" cy="3704663"/>
          </a:xfrm>
          <a:prstGeom prst="rect">
            <a:avLst/>
          </a:prstGeom>
        </p:spPr>
      </p:pic>
      <p:sp>
        <p:nvSpPr>
          <p:cNvPr id="6" name="TextBox 5">
            <a:extLst>
              <a:ext uri="{FF2B5EF4-FFF2-40B4-BE49-F238E27FC236}">
                <a16:creationId xmlns:a16="http://schemas.microsoft.com/office/drawing/2014/main" id="{987B433B-985F-08FD-6293-45D5A05A24A4}"/>
              </a:ext>
            </a:extLst>
          </p:cNvPr>
          <p:cNvSpPr txBox="1"/>
          <p:nvPr/>
        </p:nvSpPr>
        <p:spPr>
          <a:xfrm>
            <a:off x="8609598" y="5618077"/>
            <a:ext cx="21737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rPr>
              <a:t>Image Credit: Darren Miller</a:t>
            </a:r>
          </a:p>
        </p:txBody>
      </p:sp>
    </p:spTree>
    <p:extLst>
      <p:ext uri="{BB962C8B-B14F-4D97-AF65-F5344CB8AC3E}">
        <p14:creationId xmlns:p14="http://schemas.microsoft.com/office/powerpoint/2010/main" val="382375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972671" y="39892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36F99"/>
                </a:solidFill>
                <a:latin typeface="Century Gothic"/>
              </a:rPr>
              <a:t>Earth Observations</a:t>
            </a:r>
          </a:p>
        </p:txBody>
      </p:sp>
      <p:sp>
        <p:nvSpPr>
          <p:cNvPr id="5" name="Rectangle: Rounded Corners 4">
            <a:extLst>
              <a:ext uri="{FF2B5EF4-FFF2-40B4-BE49-F238E27FC236}">
                <a16:creationId xmlns:a16="http://schemas.microsoft.com/office/drawing/2014/main" id="{8C9C4D31-09BA-C086-D283-1D2C0395ACC7}"/>
              </a:ext>
            </a:extLst>
          </p:cNvPr>
          <p:cNvSpPr/>
          <p:nvPr/>
        </p:nvSpPr>
        <p:spPr>
          <a:xfrm>
            <a:off x="726309" y="1443182"/>
            <a:ext cx="10532315" cy="2610970"/>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72A0403A-F18C-E082-F49C-03B80815F546}"/>
              </a:ext>
            </a:extLst>
          </p:cNvPr>
          <p:cNvSpPr/>
          <p:nvPr/>
        </p:nvSpPr>
        <p:spPr>
          <a:xfrm>
            <a:off x="726308" y="4191023"/>
            <a:ext cx="10532315" cy="1848970"/>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7" descr="City with solid fill">
            <a:extLst>
              <a:ext uri="{FF2B5EF4-FFF2-40B4-BE49-F238E27FC236}">
                <a16:creationId xmlns:a16="http://schemas.microsoft.com/office/drawing/2014/main" id="{6D1C9664-8060-C5CF-4013-7C39C90921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5168" y="2199632"/>
            <a:ext cx="1233616" cy="1233616"/>
          </a:xfrm>
          <a:prstGeom prst="rect">
            <a:avLst/>
          </a:prstGeom>
        </p:spPr>
      </p:pic>
      <p:sp>
        <p:nvSpPr>
          <p:cNvPr id="8" name="TextBox 7">
            <a:extLst>
              <a:ext uri="{FF2B5EF4-FFF2-40B4-BE49-F238E27FC236}">
                <a16:creationId xmlns:a16="http://schemas.microsoft.com/office/drawing/2014/main" id="{F507B9D7-7EA8-E408-6E86-9A38EC52F995}"/>
              </a:ext>
            </a:extLst>
          </p:cNvPr>
          <p:cNvSpPr txBox="1"/>
          <p:nvPr/>
        </p:nvSpPr>
        <p:spPr>
          <a:xfrm>
            <a:off x="3238499" y="1720102"/>
            <a:ext cx="255494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Landsat 5 TM</a:t>
            </a:r>
            <a:endParaRPr lang="en-US" sz="2200" b="1"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DF5DB3BB-D120-8109-30D6-4DBCA0C72745}"/>
              </a:ext>
            </a:extLst>
          </p:cNvPr>
          <p:cNvSpPr txBox="1"/>
          <p:nvPr/>
        </p:nvSpPr>
        <p:spPr>
          <a:xfrm>
            <a:off x="3238499" y="2277195"/>
            <a:ext cx="230841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Landsat 7 ETM+</a:t>
            </a:r>
            <a:endParaRPr lang="en-US" sz="2200" b="1"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5B322D72-A901-17A8-D17D-571EF27D6181}"/>
              </a:ext>
            </a:extLst>
          </p:cNvPr>
          <p:cNvSpPr txBox="1"/>
          <p:nvPr/>
        </p:nvSpPr>
        <p:spPr>
          <a:xfrm>
            <a:off x="9376921" y="2287491"/>
            <a:ext cx="1604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1999 - 2022</a:t>
            </a:r>
          </a:p>
        </p:txBody>
      </p:sp>
      <p:cxnSp>
        <p:nvCxnSpPr>
          <p:cNvPr id="15" name="Straight Arrow Connector 14">
            <a:extLst>
              <a:ext uri="{FF2B5EF4-FFF2-40B4-BE49-F238E27FC236}">
                <a16:creationId xmlns:a16="http://schemas.microsoft.com/office/drawing/2014/main" id="{A89C0733-1072-D80A-47D1-3C018652D920}"/>
              </a:ext>
            </a:extLst>
          </p:cNvPr>
          <p:cNvCxnSpPr/>
          <p:nvPr/>
        </p:nvCxnSpPr>
        <p:spPr>
          <a:xfrm>
            <a:off x="2916972" y="2193393"/>
            <a:ext cx="8101852" cy="1120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Graphic 16" descr="Home with solid fill">
            <a:extLst>
              <a:ext uri="{FF2B5EF4-FFF2-40B4-BE49-F238E27FC236}">
                <a16:creationId xmlns:a16="http://schemas.microsoft.com/office/drawing/2014/main" id="{54059F39-6008-508C-8751-8E396DDF0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5168" y="4440008"/>
            <a:ext cx="1233616" cy="1233616"/>
          </a:xfrm>
          <a:prstGeom prst="rect">
            <a:avLst/>
          </a:prstGeom>
        </p:spPr>
      </p:pic>
      <p:sp>
        <p:nvSpPr>
          <p:cNvPr id="17" name="TextBox 16">
            <a:extLst>
              <a:ext uri="{FF2B5EF4-FFF2-40B4-BE49-F238E27FC236}">
                <a16:creationId xmlns:a16="http://schemas.microsoft.com/office/drawing/2014/main" id="{C77C0BAE-9452-E375-C6CB-0FBF640AD11B}"/>
              </a:ext>
            </a:extLst>
          </p:cNvPr>
          <p:cNvSpPr txBox="1"/>
          <p:nvPr/>
        </p:nvSpPr>
        <p:spPr>
          <a:xfrm>
            <a:off x="3184069" y="4531178"/>
            <a:ext cx="290232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Maxar Worldview-2</a:t>
            </a:r>
          </a:p>
        </p:txBody>
      </p:sp>
      <p:cxnSp>
        <p:nvCxnSpPr>
          <p:cNvPr id="18" name="Straight Arrow Connector 17">
            <a:extLst>
              <a:ext uri="{FF2B5EF4-FFF2-40B4-BE49-F238E27FC236}">
                <a16:creationId xmlns:a16="http://schemas.microsoft.com/office/drawing/2014/main" id="{CFFCBF9C-F70F-A32D-EA52-FD9B4A115527}"/>
              </a:ext>
            </a:extLst>
          </p:cNvPr>
          <p:cNvCxnSpPr>
            <a:cxnSpLocks/>
          </p:cNvCxnSpPr>
          <p:nvPr/>
        </p:nvCxnSpPr>
        <p:spPr>
          <a:xfrm flipV="1">
            <a:off x="3053043" y="5034083"/>
            <a:ext cx="8101852" cy="11207"/>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AE71A84-2AB6-18CB-30CA-B79074B180BF}"/>
              </a:ext>
            </a:extLst>
          </p:cNvPr>
          <p:cNvSpPr txBox="1"/>
          <p:nvPr/>
        </p:nvSpPr>
        <p:spPr>
          <a:xfrm>
            <a:off x="3184070" y="5120287"/>
            <a:ext cx="28574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Maxar Worldview-3</a:t>
            </a:r>
          </a:p>
        </p:txBody>
      </p:sp>
      <p:sp>
        <p:nvSpPr>
          <p:cNvPr id="3" name="TextBox 2">
            <a:extLst>
              <a:ext uri="{FF2B5EF4-FFF2-40B4-BE49-F238E27FC236}">
                <a16:creationId xmlns:a16="http://schemas.microsoft.com/office/drawing/2014/main" id="{9DB626E8-16D6-1579-6D1C-1B67EDDE0FE8}"/>
              </a:ext>
            </a:extLst>
          </p:cNvPr>
          <p:cNvSpPr txBox="1"/>
          <p:nvPr/>
        </p:nvSpPr>
        <p:spPr>
          <a:xfrm>
            <a:off x="10271240" y="4571686"/>
            <a:ext cx="8404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2021</a:t>
            </a:r>
          </a:p>
        </p:txBody>
      </p:sp>
      <p:sp>
        <p:nvSpPr>
          <p:cNvPr id="4" name="TextBox 3">
            <a:extLst>
              <a:ext uri="{FF2B5EF4-FFF2-40B4-BE49-F238E27FC236}">
                <a16:creationId xmlns:a16="http://schemas.microsoft.com/office/drawing/2014/main" id="{4F9EAD22-B3E9-8607-57E8-5A5DCE6B7A8E}"/>
              </a:ext>
            </a:extLst>
          </p:cNvPr>
          <p:cNvSpPr txBox="1"/>
          <p:nvPr/>
        </p:nvSpPr>
        <p:spPr>
          <a:xfrm>
            <a:off x="9378270" y="5114567"/>
            <a:ext cx="16687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2018 &amp; 2021</a:t>
            </a:r>
          </a:p>
        </p:txBody>
      </p:sp>
      <p:cxnSp>
        <p:nvCxnSpPr>
          <p:cNvPr id="10" name="Straight Arrow Connector 9">
            <a:extLst>
              <a:ext uri="{FF2B5EF4-FFF2-40B4-BE49-F238E27FC236}">
                <a16:creationId xmlns:a16="http://schemas.microsoft.com/office/drawing/2014/main" id="{8D38F60E-D50A-D721-91B1-A73D19C75EE8}"/>
              </a:ext>
            </a:extLst>
          </p:cNvPr>
          <p:cNvCxnSpPr>
            <a:cxnSpLocks/>
          </p:cNvCxnSpPr>
          <p:nvPr/>
        </p:nvCxnSpPr>
        <p:spPr>
          <a:xfrm>
            <a:off x="2916971" y="2778499"/>
            <a:ext cx="8101852" cy="1120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4DC640-EB8F-0F2E-C845-E6DF68506CA4}"/>
              </a:ext>
            </a:extLst>
          </p:cNvPr>
          <p:cNvSpPr txBox="1"/>
          <p:nvPr/>
        </p:nvSpPr>
        <p:spPr>
          <a:xfrm>
            <a:off x="3238498" y="2862302"/>
            <a:ext cx="230841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Landsat 8 OLI</a:t>
            </a:r>
            <a:endParaRPr lang="en-US" sz="2200" b="1" dirty="0">
              <a:solidFill>
                <a:schemeClr val="tx1">
                  <a:lumMod val="75000"/>
                  <a:lumOff val="25000"/>
                </a:schemeClr>
              </a:solidFill>
              <a:latin typeface="Century Gothic"/>
            </a:endParaRPr>
          </a:p>
        </p:txBody>
      </p:sp>
      <p:cxnSp>
        <p:nvCxnSpPr>
          <p:cNvPr id="12" name="Straight Arrow Connector 11">
            <a:extLst>
              <a:ext uri="{FF2B5EF4-FFF2-40B4-BE49-F238E27FC236}">
                <a16:creationId xmlns:a16="http://schemas.microsoft.com/office/drawing/2014/main" id="{CCF9198A-6387-D7F2-5C0E-8F5D0802AB16}"/>
              </a:ext>
            </a:extLst>
          </p:cNvPr>
          <p:cNvCxnSpPr>
            <a:cxnSpLocks/>
          </p:cNvCxnSpPr>
          <p:nvPr/>
        </p:nvCxnSpPr>
        <p:spPr>
          <a:xfrm>
            <a:off x="2916971" y="3295570"/>
            <a:ext cx="8101852" cy="1120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3745FF-EC54-C109-DC06-155469ACA979}"/>
              </a:ext>
            </a:extLst>
          </p:cNvPr>
          <p:cNvSpPr txBox="1"/>
          <p:nvPr/>
        </p:nvSpPr>
        <p:spPr>
          <a:xfrm>
            <a:off x="3238497" y="3379373"/>
            <a:ext cx="230841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Landsat 9 OLI2</a:t>
            </a:r>
            <a:endParaRPr lang="en-US" sz="2200" b="1"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AF968AE6-6B8B-C94B-3E0D-D5A6BF54B5AC}"/>
              </a:ext>
            </a:extLst>
          </p:cNvPr>
          <p:cNvSpPr txBox="1"/>
          <p:nvPr/>
        </p:nvSpPr>
        <p:spPr>
          <a:xfrm>
            <a:off x="9376920" y="1715990"/>
            <a:ext cx="1604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1999 - 2013</a:t>
            </a:r>
          </a:p>
        </p:txBody>
      </p:sp>
      <p:sp>
        <p:nvSpPr>
          <p:cNvPr id="22" name="TextBox 21">
            <a:extLst>
              <a:ext uri="{FF2B5EF4-FFF2-40B4-BE49-F238E27FC236}">
                <a16:creationId xmlns:a16="http://schemas.microsoft.com/office/drawing/2014/main" id="{40FC3CC6-2786-59F1-AA36-0210ADE6EAE7}"/>
              </a:ext>
            </a:extLst>
          </p:cNvPr>
          <p:cNvSpPr txBox="1"/>
          <p:nvPr/>
        </p:nvSpPr>
        <p:spPr>
          <a:xfrm>
            <a:off x="9376921" y="2818169"/>
            <a:ext cx="1604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2013 - 2022</a:t>
            </a:r>
          </a:p>
        </p:txBody>
      </p:sp>
      <p:sp>
        <p:nvSpPr>
          <p:cNvPr id="23" name="TextBox 22">
            <a:extLst>
              <a:ext uri="{FF2B5EF4-FFF2-40B4-BE49-F238E27FC236}">
                <a16:creationId xmlns:a16="http://schemas.microsoft.com/office/drawing/2014/main" id="{D65E28BA-ED05-FC43-54F6-DFA3465BCBDA}"/>
              </a:ext>
            </a:extLst>
          </p:cNvPr>
          <p:cNvSpPr txBox="1"/>
          <p:nvPr/>
        </p:nvSpPr>
        <p:spPr>
          <a:xfrm>
            <a:off x="9376920" y="3308026"/>
            <a:ext cx="1604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2021 - 2022</a:t>
            </a:r>
          </a:p>
        </p:txBody>
      </p:sp>
    </p:spTree>
    <p:extLst>
      <p:ext uri="{BB962C8B-B14F-4D97-AF65-F5344CB8AC3E}">
        <p14:creationId xmlns:p14="http://schemas.microsoft.com/office/powerpoint/2010/main" val="197983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972671" y="39892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36F99"/>
                </a:solidFill>
                <a:latin typeface="Century Gothic"/>
              </a:rPr>
              <a:t>Ancillary Datasets</a:t>
            </a:r>
          </a:p>
        </p:txBody>
      </p:sp>
      <p:sp>
        <p:nvSpPr>
          <p:cNvPr id="5" name="Rectangle: Rounded Corners 4">
            <a:extLst>
              <a:ext uri="{FF2B5EF4-FFF2-40B4-BE49-F238E27FC236}">
                <a16:creationId xmlns:a16="http://schemas.microsoft.com/office/drawing/2014/main" id="{8C9C4D31-09BA-C086-D283-1D2C0395ACC7}"/>
              </a:ext>
            </a:extLst>
          </p:cNvPr>
          <p:cNvSpPr/>
          <p:nvPr/>
        </p:nvSpPr>
        <p:spPr>
          <a:xfrm>
            <a:off x="826243" y="1370771"/>
            <a:ext cx="10532315" cy="4640359"/>
          </a:xfrm>
          <a:prstGeom prst="roundRect">
            <a:avLst/>
          </a:prstGeom>
          <a:solidFill>
            <a:schemeClr val="bg1">
              <a:lumMod val="9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07B9D7-7EA8-E408-6E86-9A38EC52F995}"/>
              </a:ext>
            </a:extLst>
          </p:cNvPr>
          <p:cNvSpPr txBox="1"/>
          <p:nvPr/>
        </p:nvSpPr>
        <p:spPr>
          <a:xfrm>
            <a:off x="3109574" y="2092056"/>
            <a:ext cx="255494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USGS SRTM</a:t>
            </a:r>
          </a:p>
        </p:txBody>
      </p:sp>
      <p:sp>
        <p:nvSpPr>
          <p:cNvPr id="9" name="TextBox 8">
            <a:extLst>
              <a:ext uri="{FF2B5EF4-FFF2-40B4-BE49-F238E27FC236}">
                <a16:creationId xmlns:a16="http://schemas.microsoft.com/office/drawing/2014/main" id="{DF5DB3BB-D120-8109-30D6-4DBCA0C72745}"/>
              </a:ext>
            </a:extLst>
          </p:cNvPr>
          <p:cNvSpPr txBox="1"/>
          <p:nvPr/>
        </p:nvSpPr>
        <p:spPr>
          <a:xfrm>
            <a:off x="3109574" y="3091404"/>
            <a:ext cx="30986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VIIRS Nighttime Light</a:t>
            </a:r>
          </a:p>
        </p:txBody>
      </p:sp>
      <p:sp>
        <p:nvSpPr>
          <p:cNvPr id="13" name="TextBox 12">
            <a:extLst>
              <a:ext uri="{FF2B5EF4-FFF2-40B4-BE49-F238E27FC236}">
                <a16:creationId xmlns:a16="http://schemas.microsoft.com/office/drawing/2014/main" id="{5B322D72-A901-17A8-D17D-571EF27D6181}"/>
              </a:ext>
            </a:extLst>
          </p:cNvPr>
          <p:cNvSpPr txBox="1"/>
          <p:nvPr/>
        </p:nvSpPr>
        <p:spPr>
          <a:xfrm>
            <a:off x="7451941" y="3096045"/>
            <a:ext cx="27842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Electricity presence</a:t>
            </a:r>
          </a:p>
        </p:txBody>
      </p:sp>
      <p:sp>
        <p:nvSpPr>
          <p:cNvPr id="14" name="TextBox 13">
            <a:extLst>
              <a:ext uri="{FF2B5EF4-FFF2-40B4-BE49-F238E27FC236}">
                <a16:creationId xmlns:a16="http://schemas.microsoft.com/office/drawing/2014/main" id="{B2F37FAB-B5C9-F079-1E60-F9D925BCC782}"/>
              </a:ext>
            </a:extLst>
          </p:cNvPr>
          <p:cNvSpPr txBox="1"/>
          <p:nvPr/>
        </p:nvSpPr>
        <p:spPr>
          <a:xfrm>
            <a:off x="7450997" y="2114940"/>
            <a:ext cx="34376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Elevation data</a:t>
            </a:r>
          </a:p>
        </p:txBody>
      </p:sp>
      <p:cxnSp>
        <p:nvCxnSpPr>
          <p:cNvPr id="15" name="Straight Arrow Connector 14">
            <a:extLst>
              <a:ext uri="{FF2B5EF4-FFF2-40B4-BE49-F238E27FC236}">
                <a16:creationId xmlns:a16="http://schemas.microsoft.com/office/drawing/2014/main" id="{A89C0733-1072-D80A-47D1-3C018652D920}"/>
              </a:ext>
            </a:extLst>
          </p:cNvPr>
          <p:cNvCxnSpPr/>
          <p:nvPr/>
        </p:nvCxnSpPr>
        <p:spPr>
          <a:xfrm>
            <a:off x="1529043" y="2773875"/>
            <a:ext cx="9137021" cy="1120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4D797BA-9D3B-5E7B-CA9F-3AB6AAE9CFB2}"/>
              </a:ext>
            </a:extLst>
          </p:cNvPr>
          <p:cNvCxnSpPr>
            <a:cxnSpLocks/>
          </p:cNvCxnSpPr>
          <p:nvPr/>
        </p:nvCxnSpPr>
        <p:spPr>
          <a:xfrm>
            <a:off x="1529042" y="3710995"/>
            <a:ext cx="9137021" cy="1120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D6CA06D-A5F3-EED9-C3CF-7471BB7D92DF}"/>
              </a:ext>
            </a:extLst>
          </p:cNvPr>
          <p:cNvSpPr txBox="1"/>
          <p:nvPr/>
        </p:nvSpPr>
        <p:spPr>
          <a:xfrm>
            <a:off x="3109573" y="3924584"/>
            <a:ext cx="41946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HDX Demographic Data</a:t>
            </a:r>
          </a:p>
        </p:txBody>
      </p:sp>
      <p:cxnSp>
        <p:nvCxnSpPr>
          <p:cNvPr id="12" name="Straight Arrow Connector 11">
            <a:extLst>
              <a:ext uri="{FF2B5EF4-FFF2-40B4-BE49-F238E27FC236}">
                <a16:creationId xmlns:a16="http://schemas.microsoft.com/office/drawing/2014/main" id="{A66C6682-E1CC-F696-3049-DD7A1EC701C7}"/>
              </a:ext>
            </a:extLst>
          </p:cNvPr>
          <p:cNvCxnSpPr>
            <a:cxnSpLocks/>
          </p:cNvCxnSpPr>
          <p:nvPr/>
        </p:nvCxnSpPr>
        <p:spPr>
          <a:xfrm>
            <a:off x="1529041" y="4585421"/>
            <a:ext cx="9137021" cy="1120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B48E24-A8FF-F452-5370-1ED28354C35D}"/>
              </a:ext>
            </a:extLst>
          </p:cNvPr>
          <p:cNvSpPr txBox="1"/>
          <p:nvPr/>
        </p:nvSpPr>
        <p:spPr>
          <a:xfrm>
            <a:off x="7451940" y="3945486"/>
            <a:ext cx="27842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Population density</a:t>
            </a:r>
          </a:p>
        </p:txBody>
      </p:sp>
      <p:sp>
        <p:nvSpPr>
          <p:cNvPr id="21" name="TextBox 20">
            <a:extLst>
              <a:ext uri="{FF2B5EF4-FFF2-40B4-BE49-F238E27FC236}">
                <a16:creationId xmlns:a16="http://schemas.microsoft.com/office/drawing/2014/main" id="{2B3B1E16-70B9-C71C-98D8-065592D3FA6B}"/>
              </a:ext>
            </a:extLst>
          </p:cNvPr>
          <p:cNvSpPr txBox="1"/>
          <p:nvPr/>
        </p:nvSpPr>
        <p:spPr>
          <a:xfrm>
            <a:off x="3109572" y="4799009"/>
            <a:ext cx="41946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cs typeface="Calibri"/>
              </a:rPr>
              <a:t>SICA Disaster Risk</a:t>
            </a:r>
          </a:p>
        </p:txBody>
      </p:sp>
      <p:sp>
        <p:nvSpPr>
          <p:cNvPr id="22" name="TextBox 21">
            <a:extLst>
              <a:ext uri="{FF2B5EF4-FFF2-40B4-BE49-F238E27FC236}">
                <a16:creationId xmlns:a16="http://schemas.microsoft.com/office/drawing/2014/main" id="{317B2017-0035-B919-E0CE-5E0D0E9CD607}"/>
              </a:ext>
            </a:extLst>
          </p:cNvPr>
          <p:cNvSpPr txBox="1"/>
          <p:nvPr/>
        </p:nvSpPr>
        <p:spPr>
          <a:xfrm>
            <a:off x="7451939" y="4794928"/>
            <a:ext cx="27842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Natural disaster risk</a:t>
            </a:r>
          </a:p>
        </p:txBody>
      </p:sp>
      <p:pic>
        <p:nvPicPr>
          <p:cNvPr id="3" name="Graphic 3" descr="Lights On with solid fill">
            <a:extLst>
              <a:ext uri="{FF2B5EF4-FFF2-40B4-BE49-F238E27FC236}">
                <a16:creationId xmlns:a16="http://schemas.microsoft.com/office/drawing/2014/main" id="{6CEA2690-7C38-21BF-9A23-916BAD4F3E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1259" y="2896849"/>
            <a:ext cx="801974" cy="789483"/>
          </a:xfrm>
          <a:prstGeom prst="rect">
            <a:avLst/>
          </a:prstGeom>
        </p:spPr>
      </p:pic>
      <p:pic>
        <p:nvPicPr>
          <p:cNvPr id="4" name="Graphic 5" descr="Group with solid fill">
            <a:extLst>
              <a:ext uri="{FF2B5EF4-FFF2-40B4-BE49-F238E27FC236}">
                <a16:creationId xmlns:a16="http://schemas.microsoft.com/office/drawing/2014/main" id="{FA90B036-2BB9-1FFF-7E76-9F825AB383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8800" y="3683833"/>
            <a:ext cx="914400" cy="914400"/>
          </a:xfrm>
          <a:prstGeom prst="rect">
            <a:avLst/>
          </a:prstGeom>
        </p:spPr>
      </p:pic>
      <p:pic>
        <p:nvPicPr>
          <p:cNvPr id="6" name="Graphic 6" descr="High voltage with solid fill">
            <a:extLst>
              <a:ext uri="{FF2B5EF4-FFF2-40B4-BE49-F238E27FC236}">
                <a16:creationId xmlns:a16="http://schemas.microsoft.com/office/drawing/2014/main" id="{313A0132-BE2A-1552-8159-CAADE9874E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1259" y="4595734"/>
            <a:ext cx="864433" cy="851941"/>
          </a:xfrm>
          <a:prstGeom prst="rect">
            <a:avLst/>
          </a:prstGeom>
        </p:spPr>
      </p:pic>
      <p:pic>
        <p:nvPicPr>
          <p:cNvPr id="16" name="Graphic 16" descr="Topography Map with solid fill">
            <a:extLst>
              <a:ext uri="{FF2B5EF4-FFF2-40B4-BE49-F238E27FC236}">
                <a16:creationId xmlns:a16="http://schemas.microsoft.com/office/drawing/2014/main" id="{185703E2-9AAA-2FA3-98CB-3BE84F834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8768" y="1885014"/>
            <a:ext cx="814465" cy="826958"/>
          </a:xfrm>
          <a:prstGeom prst="rect">
            <a:avLst/>
          </a:prstGeom>
        </p:spPr>
      </p:pic>
    </p:spTree>
    <p:extLst>
      <p:ext uri="{BB962C8B-B14F-4D97-AF65-F5344CB8AC3E}">
        <p14:creationId xmlns:p14="http://schemas.microsoft.com/office/powerpoint/2010/main" val="3789954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F1A4B4-7DB1-2DEE-AAA2-F3A5B8D68915}"/>
              </a:ext>
            </a:extLst>
          </p:cNvPr>
          <p:cNvSpPr/>
          <p:nvPr/>
        </p:nvSpPr>
        <p:spPr>
          <a:xfrm>
            <a:off x="2242" y="2971800"/>
            <a:ext cx="12191998" cy="918882"/>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DC6D29E-033F-C8DE-FFA8-CE041A36A648}"/>
              </a:ext>
            </a:extLst>
          </p:cNvPr>
          <p:cNvSpPr txBox="1"/>
          <p:nvPr/>
        </p:nvSpPr>
        <p:spPr>
          <a:xfrm>
            <a:off x="2857500" y="3081617"/>
            <a:ext cx="6477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36F99"/>
                </a:solidFill>
                <a:latin typeface="Century Gothic"/>
                <a:cs typeface="Calibri"/>
              </a:rPr>
              <a:t>Methodology</a:t>
            </a:r>
          </a:p>
        </p:txBody>
      </p:sp>
    </p:spTree>
    <p:extLst>
      <p:ext uri="{BB962C8B-B14F-4D97-AF65-F5344CB8AC3E}">
        <p14:creationId xmlns:p14="http://schemas.microsoft.com/office/powerpoint/2010/main" val="283576698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2b8420-1224-434e-88dd-320f73c97df7" xsi:nil="true"/>
    <lcf76f155ced4ddcb4097134ff3c332f xmlns="b8b77cdf-f277-4f3c-b37c-f518764b1e2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4CCD0343698549B98E059D25E82EB4" ma:contentTypeVersion="11" ma:contentTypeDescription="Create a new document." ma:contentTypeScope="" ma:versionID="29f7768651a2383260ff313d3c54d6e7">
  <xsd:schema xmlns:xsd="http://www.w3.org/2001/XMLSchema" xmlns:xs="http://www.w3.org/2001/XMLSchema" xmlns:p="http://schemas.microsoft.com/office/2006/metadata/properties" xmlns:ns2="b8b77cdf-f277-4f3c-b37c-f518764b1e28" xmlns:ns3="b82b8420-1224-434e-88dd-320f73c97df7" targetNamespace="http://schemas.microsoft.com/office/2006/metadata/properties" ma:root="true" ma:fieldsID="3a8466118312e4bf44174a1f866d8989" ns2:_="" ns3:_="">
    <xsd:import namespace="b8b77cdf-f277-4f3c-b37c-f518764b1e28"/>
    <xsd:import namespace="b82b8420-1224-434e-88dd-320f73c97d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77cdf-f277-4f3c-b37c-f518764b1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b8420-1224-434e-88dd-320f73c97d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9b5cbe-1433-4f98-b7a3-e1e4479077c5}" ma:internalName="TaxCatchAll" ma:showField="CatchAllData" ma:web="b82b8420-1224-434e-88dd-320f73c97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BE941A-5EF4-437F-97EF-AB822166B49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s>
</ds:datastoreItem>
</file>

<file path=customXml/itemProps2.xml><?xml version="1.0" encoding="utf-8"?>
<ds:datastoreItem xmlns:ds="http://schemas.openxmlformats.org/officeDocument/2006/customXml" ds:itemID="{3C3093EE-F772-4FB5-93F5-B3B2D1815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77cdf-f277-4f3c-b37c-f518764b1e28"/>
    <ds:schemaRef ds:uri="b82b8420-1224-434e-88dd-320f73c97d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A4D79-A2EF-49C1-AF79-CCEBDA33FC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654</TotalTime>
  <Words>5058</Words>
  <Application>Microsoft Office PowerPoint</Application>
  <PresentationFormat>Widescreen</PresentationFormat>
  <Paragraphs>542</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Nova</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Ruiz, Michael L. (LARC-E3)</cp:lastModifiedBy>
  <cp:revision>9</cp:revision>
  <dcterms:created xsi:type="dcterms:W3CDTF">2019-11-12T17:46:59Z</dcterms:created>
  <dcterms:modified xsi:type="dcterms:W3CDTF">2022-11-07T19:26:41Z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0x010100CADE00868784CA4689B387097D3F4BF7</vt:lpwstr>
  </property>
  <property fmtid="{D5CDD505-2E9C-101B-9397-08002B2CF9AE}" pid="3" name="Order">
    <vt:lpwstr>198100.000000000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SharedWithUsers">
    <vt:lpwstr>919;#Jennifer Ruiz;#616;#Brianne Kendall</vt:lpwstr>
  </property>
</Properties>
</file>