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2" clrIdx="0">
    <p:extLst>
      <p:ext uri="{19B8F6BF-5375-455C-9EA6-DF929625EA0E}">
        <p15:presenceInfo xmlns:p15="http://schemas.microsoft.com/office/powerpoint/2012/main" userId="S-1-5-21-330711430-3775241029-4075259233-855781" providerId="AD"/>
      </p:ext>
    </p:extLst>
  </p:cmAuthor>
  <p:cmAuthor id="2" name="Shelby I" initials="SI" lastIdx="4" clrIdx="1">
    <p:extLst>
      <p:ext uri="{19B8F6BF-5375-455C-9EA6-DF929625EA0E}">
        <p15:presenceInfo xmlns:p15="http://schemas.microsoft.com/office/powerpoint/2012/main" userId="0e14de7fa584a2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282"/>
    <a:srgbClr val="189FDC"/>
    <a:srgbClr val="0CCD9D"/>
    <a:srgbClr val="7BD438"/>
    <a:srgbClr val="A5C249"/>
    <a:srgbClr val="0F6FC6"/>
    <a:srgbClr val="17406D"/>
    <a:srgbClr val="C1D8F2"/>
    <a:srgbClr val="EEEDED"/>
    <a:srgbClr val="C8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4" autoAdjust="0"/>
    <p:restoredTop sz="96305" autoAdjust="0"/>
  </p:normalViewPr>
  <p:slideViewPr>
    <p:cSldViewPr snapToGrid="0">
      <p:cViewPr>
        <p:scale>
          <a:sx n="23" d="100"/>
          <a:sy n="23" d="100"/>
        </p:scale>
        <p:origin x="161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reprisal2\DEVELOP5\Synthetic%20Dataset\Shaifali\All_Years_Reclas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2000" b="1" dirty="0">
                <a:solidFill>
                  <a:schemeClr val="tx1">
                    <a:lumMod val="75000"/>
                    <a:lumOff val="25000"/>
                  </a:schemeClr>
                </a:solidFill>
                <a:latin typeface="Century Gothic" panose="020B0502020202020204" pitchFamily="34" charset="0"/>
              </a:rPr>
              <a:t>Upper</a:t>
            </a:r>
            <a:r>
              <a:rPr lang="en-US" sz="2000" b="1" baseline="0" dirty="0">
                <a:solidFill>
                  <a:schemeClr val="tx1">
                    <a:lumMod val="75000"/>
                    <a:lumOff val="25000"/>
                  </a:schemeClr>
                </a:solidFill>
                <a:latin typeface="Century Gothic" panose="020B0502020202020204" pitchFamily="34" charset="0"/>
              </a:rPr>
              <a:t> Patuxent Watershed LULC Time Series</a:t>
            </a:r>
            <a:endParaRPr lang="en-US" sz="2000" b="1" dirty="0">
              <a:solidFill>
                <a:schemeClr val="tx1">
                  <a:lumMod val="75000"/>
                  <a:lumOff val="25000"/>
                </a:schemeClr>
              </a:solidFill>
              <a:latin typeface="Century Gothic" panose="020B0502020202020204" pitchFamily="34" charset="0"/>
            </a:endParaRPr>
          </a:p>
        </c:rich>
      </c:tx>
      <c:layout>
        <c:manualLayout>
          <c:xMode val="edge"/>
          <c:yMode val="edge"/>
          <c:x val="0.33502184473611951"/>
          <c:y val="1.14485615528456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Sheet2!$B$7</c:f>
              <c:strCache>
                <c:ptCount val="1"/>
                <c:pt idx="0">
                  <c:v>1996</c:v>
                </c:pt>
              </c:strCache>
            </c:strRef>
          </c:tx>
          <c:spPr>
            <a:solidFill>
              <a:schemeClr val="accent1"/>
            </a:solidFill>
            <a:ln>
              <a:noFill/>
            </a:ln>
            <a:effectLst/>
          </c:spPr>
          <c:invertIfNegative val="0"/>
          <c:cat>
            <c:strRef>
              <c:f>Sheet2!$C$6:$K$6</c:f>
              <c:strCache>
                <c:ptCount val="9"/>
                <c:pt idx="0">
                  <c:v>Corn</c:v>
                </c:pt>
                <c:pt idx="1">
                  <c:v>Soybeans</c:v>
                </c:pt>
                <c:pt idx="2">
                  <c:v>Winter Wheat</c:v>
                </c:pt>
                <c:pt idx="3">
                  <c:v>Other Ag</c:v>
                </c:pt>
                <c:pt idx="4">
                  <c:v>Forest</c:v>
                </c:pt>
                <c:pt idx="5">
                  <c:v>Urban</c:v>
                </c:pt>
                <c:pt idx="6">
                  <c:v>Water</c:v>
                </c:pt>
                <c:pt idx="7">
                  <c:v>Wetland</c:v>
                </c:pt>
                <c:pt idx="8">
                  <c:v>Barren Land</c:v>
                </c:pt>
              </c:strCache>
            </c:strRef>
          </c:cat>
          <c:val>
            <c:numRef>
              <c:f>Sheet2!$C$7:$K$7</c:f>
              <c:numCache>
                <c:formatCode>General</c:formatCode>
                <c:ptCount val="9"/>
                <c:pt idx="0">
                  <c:v>7576.3472500899998</c:v>
                </c:pt>
                <c:pt idx="1">
                  <c:v>10159.6932934</c:v>
                </c:pt>
                <c:pt idx="2">
                  <c:v>5318.1434171299998</c:v>
                </c:pt>
                <c:pt idx="3">
                  <c:v>20678.555307439998</c:v>
                </c:pt>
                <c:pt idx="4">
                  <c:v>24354.530406462</c:v>
                </c:pt>
                <c:pt idx="5">
                  <c:v>7952.1956327665994</c:v>
                </c:pt>
                <c:pt idx="6">
                  <c:v>1228.51270172</c:v>
                </c:pt>
                <c:pt idx="7">
                  <c:v>2757.0369231033001</c:v>
                </c:pt>
                <c:pt idx="8">
                  <c:v>120.98314803300001</c:v>
                </c:pt>
              </c:numCache>
            </c:numRef>
          </c:val>
          <c:extLst>
            <c:ext xmlns:c16="http://schemas.microsoft.com/office/drawing/2014/chart" uri="{C3380CC4-5D6E-409C-BE32-E72D297353CC}">
              <c16:uniqueId val="{00000000-99A0-4264-835E-59CCB68AECAF}"/>
            </c:ext>
          </c:extLst>
        </c:ser>
        <c:ser>
          <c:idx val="1"/>
          <c:order val="1"/>
          <c:tx>
            <c:strRef>
              <c:f>Sheet2!$B$8</c:f>
              <c:strCache>
                <c:ptCount val="1"/>
                <c:pt idx="0">
                  <c:v>2001</c:v>
                </c:pt>
              </c:strCache>
            </c:strRef>
          </c:tx>
          <c:spPr>
            <a:solidFill>
              <a:schemeClr val="accent2"/>
            </a:solidFill>
            <a:ln>
              <a:noFill/>
            </a:ln>
            <a:effectLst/>
          </c:spPr>
          <c:invertIfNegative val="0"/>
          <c:cat>
            <c:strRef>
              <c:f>Sheet2!$C$6:$K$6</c:f>
              <c:strCache>
                <c:ptCount val="9"/>
                <c:pt idx="0">
                  <c:v>Corn</c:v>
                </c:pt>
                <c:pt idx="1">
                  <c:v>Soybeans</c:v>
                </c:pt>
                <c:pt idx="2">
                  <c:v>Winter Wheat</c:v>
                </c:pt>
                <c:pt idx="3">
                  <c:v>Other Ag</c:v>
                </c:pt>
                <c:pt idx="4">
                  <c:v>Forest</c:v>
                </c:pt>
                <c:pt idx="5">
                  <c:v>Urban</c:v>
                </c:pt>
                <c:pt idx="6">
                  <c:v>Water</c:v>
                </c:pt>
                <c:pt idx="7">
                  <c:v>Wetland</c:v>
                </c:pt>
                <c:pt idx="8">
                  <c:v>Barren Land</c:v>
                </c:pt>
              </c:strCache>
            </c:strRef>
          </c:cat>
          <c:val>
            <c:numRef>
              <c:f>Sheet2!$C$8:$K$8</c:f>
              <c:numCache>
                <c:formatCode>General</c:formatCode>
                <c:ptCount val="9"/>
                <c:pt idx="0">
                  <c:v>10815.7599969</c:v>
                </c:pt>
                <c:pt idx="1">
                  <c:v>5213.1727445699998</c:v>
                </c:pt>
                <c:pt idx="2">
                  <c:v>2322.69852584</c:v>
                </c:pt>
                <c:pt idx="3">
                  <c:v>23905.291511219999</c:v>
                </c:pt>
                <c:pt idx="4">
                  <c:v>26224.876500151804</c:v>
                </c:pt>
                <c:pt idx="5">
                  <c:v>12138.790782993199</c:v>
                </c:pt>
                <c:pt idx="6">
                  <c:v>1215.16897215832</c:v>
                </c:pt>
                <c:pt idx="7">
                  <c:v>2747.0291259336095</c:v>
                </c:pt>
                <c:pt idx="8">
                  <c:v>18.903616880200001</c:v>
                </c:pt>
              </c:numCache>
            </c:numRef>
          </c:val>
          <c:extLst>
            <c:ext xmlns:c16="http://schemas.microsoft.com/office/drawing/2014/chart" uri="{C3380CC4-5D6E-409C-BE32-E72D297353CC}">
              <c16:uniqueId val="{00000001-99A0-4264-835E-59CCB68AECAF}"/>
            </c:ext>
          </c:extLst>
        </c:ser>
        <c:ser>
          <c:idx val="2"/>
          <c:order val="2"/>
          <c:tx>
            <c:strRef>
              <c:f>Sheet2!$B$9</c:f>
              <c:strCache>
                <c:ptCount val="1"/>
                <c:pt idx="0">
                  <c:v>2006</c:v>
                </c:pt>
              </c:strCache>
            </c:strRef>
          </c:tx>
          <c:spPr>
            <a:solidFill>
              <a:schemeClr val="accent3"/>
            </a:solidFill>
            <a:ln>
              <a:noFill/>
            </a:ln>
            <a:effectLst/>
          </c:spPr>
          <c:invertIfNegative val="0"/>
          <c:cat>
            <c:strRef>
              <c:f>Sheet2!$C$6:$K$6</c:f>
              <c:strCache>
                <c:ptCount val="9"/>
                <c:pt idx="0">
                  <c:v>Corn</c:v>
                </c:pt>
                <c:pt idx="1">
                  <c:v>Soybeans</c:v>
                </c:pt>
                <c:pt idx="2">
                  <c:v>Winter Wheat</c:v>
                </c:pt>
                <c:pt idx="3">
                  <c:v>Other Ag</c:v>
                </c:pt>
                <c:pt idx="4">
                  <c:v>Forest</c:v>
                </c:pt>
                <c:pt idx="5">
                  <c:v>Urban</c:v>
                </c:pt>
                <c:pt idx="6">
                  <c:v>Water</c:v>
                </c:pt>
                <c:pt idx="7">
                  <c:v>Wetland</c:v>
                </c:pt>
                <c:pt idx="8">
                  <c:v>Barren Land</c:v>
                </c:pt>
              </c:strCache>
            </c:strRef>
          </c:cat>
          <c:val>
            <c:numRef>
              <c:f>Sheet2!$C$9:$K$9</c:f>
              <c:numCache>
                <c:formatCode>General</c:formatCode>
                <c:ptCount val="9"/>
                <c:pt idx="0">
                  <c:v>6762.3797467799996</c:v>
                </c:pt>
                <c:pt idx="1">
                  <c:v>980.98651833600002</c:v>
                </c:pt>
                <c:pt idx="2">
                  <c:v>4011.1251064799999</c:v>
                </c:pt>
                <c:pt idx="3">
                  <c:v>25966.230542082805</c:v>
                </c:pt>
                <c:pt idx="4">
                  <c:v>29193.856327831003</c:v>
                </c:pt>
                <c:pt idx="5">
                  <c:v>12473.2736040284</c:v>
                </c:pt>
                <c:pt idx="6">
                  <c:v>1300.3464458598999</c:v>
                </c:pt>
                <c:pt idx="7">
                  <c:v>3057.9380247378995</c:v>
                </c:pt>
                <c:pt idx="8">
                  <c:v>23.1291312416</c:v>
                </c:pt>
              </c:numCache>
            </c:numRef>
          </c:val>
          <c:extLst>
            <c:ext xmlns:c16="http://schemas.microsoft.com/office/drawing/2014/chart" uri="{C3380CC4-5D6E-409C-BE32-E72D297353CC}">
              <c16:uniqueId val="{00000002-99A0-4264-835E-59CCB68AECAF}"/>
            </c:ext>
          </c:extLst>
        </c:ser>
        <c:ser>
          <c:idx val="3"/>
          <c:order val="3"/>
          <c:tx>
            <c:strRef>
              <c:f>Sheet2!$B$10</c:f>
              <c:strCache>
                <c:ptCount val="1"/>
                <c:pt idx="0">
                  <c:v>2011</c:v>
                </c:pt>
              </c:strCache>
            </c:strRef>
          </c:tx>
          <c:spPr>
            <a:solidFill>
              <a:schemeClr val="accent4"/>
            </a:solidFill>
            <a:ln>
              <a:noFill/>
            </a:ln>
            <a:effectLst/>
          </c:spPr>
          <c:invertIfNegative val="0"/>
          <c:cat>
            <c:strRef>
              <c:f>Sheet2!$C$6:$K$6</c:f>
              <c:strCache>
                <c:ptCount val="9"/>
                <c:pt idx="0">
                  <c:v>Corn</c:v>
                </c:pt>
                <c:pt idx="1">
                  <c:v>Soybeans</c:v>
                </c:pt>
                <c:pt idx="2">
                  <c:v>Winter Wheat</c:v>
                </c:pt>
                <c:pt idx="3">
                  <c:v>Other Ag</c:v>
                </c:pt>
                <c:pt idx="4">
                  <c:v>Forest</c:v>
                </c:pt>
                <c:pt idx="5">
                  <c:v>Urban</c:v>
                </c:pt>
                <c:pt idx="6">
                  <c:v>Water</c:v>
                </c:pt>
                <c:pt idx="7">
                  <c:v>Wetland</c:v>
                </c:pt>
                <c:pt idx="8">
                  <c:v>Barren Land</c:v>
                </c:pt>
              </c:strCache>
            </c:strRef>
          </c:cat>
          <c:val>
            <c:numRef>
              <c:f>Sheet2!$C$10:$K$10</c:f>
              <c:numCache>
                <c:formatCode>General</c:formatCode>
                <c:ptCount val="9"/>
                <c:pt idx="0">
                  <c:v>8219.2926195100008</c:v>
                </c:pt>
                <c:pt idx="1">
                  <c:v>481.70863720599999</c:v>
                </c:pt>
                <c:pt idx="2">
                  <c:v>3658.85064603</c:v>
                </c:pt>
                <c:pt idx="3">
                  <c:v>32238.005831930488</c:v>
                </c:pt>
                <c:pt idx="4">
                  <c:v>25737.385580103903</c:v>
                </c:pt>
                <c:pt idx="5">
                  <c:v>12580.468231507</c:v>
                </c:pt>
                <c:pt idx="6">
                  <c:v>1247.6387140881</c:v>
                </c:pt>
                <c:pt idx="7">
                  <c:v>2952.0777702046998</c:v>
                </c:pt>
                <c:pt idx="8">
                  <c:v>16.679661953099998</c:v>
                </c:pt>
              </c:numCache>
            </c:numRef>
          </c:val>
          <c:extLst>
            <c:ext xmlns:c16="http://schemas.microsoft.com/office/drawing/2014/chart" uri="{C3380CC4-5D6E-409C-BE32-E72D297353CC}">
              <c16:uniqueId val="{00000003-99A0-4264-835E-59CCB68AECAF}"/>
            </c:ext>
          </c:extLst>
        </c:ser>
        <c:ser>
          <c:idx val="4"/>
          <c:order val="4"/>
          <c:tx>
            <c:strRef>
              <c:f>Sheet2!$B$11</c:f>
              <c:strCache>
                <c:ptCount val="1"/>
                <c:pt idx="0">
                  <c:v>2016</c:v>
                </c:pt>
              </c:strCache>
            </c:strRef>
          </c:tx>
          <c:spPr>
            <a:solidFill>
              <a:schemeClr val="accent5"/>
            </a:solidFill>
            <a:ln>
              <a:noFill/>
            </a:ln>
            <a:effectLst/>
          </c:spPr>
          <c:invertIfNegative val="0"/>
          <c:cat>
            <c:strRef>
              <c:f>Sheet2!$C$6:$K$6</c:f>
              <c:strCache>
                <c:ptCount val="9"/>
                <c:pt idx="0">
                  <c:v>Corn</c:v>
                </c:pt>
                <c:pt idx="1">
                  <c:v>Soybeans</c:v>
                </c:pt>
                <c:pt idx="2">
                  <c:v>Winter Wheat</c:v>
                </c:pt>
                <c:pt idx="3">
                  <c:v>Other Ag</c:v>
                </c:pt>
                <c:pt idx="4">
                  <c:v>Forest</c:v>
                </c:pt>
                <c:pt idx="5">
                  <c:v>Urban</c:v>
                </c:pt>
                <c:pt idx="6">
                  <c:v>Water</c:v>
                </c:pt>
                <c:pt idx="7">
                  <c:v>Wetland</c:v>
                </c:pt>
                <c:pt idx="8">
                  <c:v>Barren Land</c:v>
                </c:pt>
              </c:strCache>
            </c:strRef>
          </c:cat>
          <c:val>
            <c:numRef>
              <c:f>Sheet2!$C$11:$K$11</c:f>
              <c:numCache>
                <c:formatCode>General</c:formatCode>
                <c:ptCount val="9"/>
                <c:pt idx="0">
                  <c:v>4760.1531259200001</c:v>
                </c:pt>
                <c:pt idx="1">
                  <c:v>99.633180733200007</c:v>
                </c:pt>
                <c:pt idx="2">
                  <c:v>1948.6293071099999</c:v>
                </c:pt>
                <c:pt idx="3">
                  <c:v>27195.188034829331</c:v>
                </c:pt>
                <c:pt idx="4">
                  <c:v>30792.879920326002</c:v>
                </c:pt>
                <c:pt idx="5">
                  <c:v>12660.530608892001</c:v>
                </c:pt>
                <c:pt idx="6">
                  <c:v>1241.4116402954</c:v>
                </c:pt>
                <c:pt idx="7">
                  <c:v>2930.9501984046997</c:v>
                </c:pt>
                <c:pt idx="8">
                  <c:v>50.928567830200002</c:v>
                </c:pt>
              </c:numCache>
            </c:numRef>
          </c:val>
          <c:extLst>
            <c:ext xmlns:c16="http://schemas.microsoft.com/office/drawing/2014/chart" uri="{C3380CC4-5D6E-409C-BE32-E72D297353CC}">
              <c16:uniqueId val="{00000004-99A0-4264-835E-59CCB68AECAF}"/>
            </c:ext>
          </c:extLst>
        </c:ser>
        <c:dLbls>
          <c:showLegendKey val="0"/>
          <c:showVal val="0"/>
          <c:showCatName val="0"/>
          <c:showSerName val="0"/>
          <c:showPercent val="0"/>
          <c:showBubbleSize val="0"/>
        </c:dLbls>
        <c:gapWidth val="219"/>
        <c:overlap val="-27"/>
        <c:axId val="308052248"/>
        <c:axId val="342771656"/>
      </c:barChart>
      <c:catAx>
        <c:axId val="30805224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342771656"/>
        <c:crosses val="autoZero"/>
        <c:auto val="1"/>
        <c:lblAlgn val="ctr"/>
        <c:lblOffset val="100"/>
        <c:noMultiLvlLbl val="0"/>
      </c:catAx>
      <c:valAx>
        <c:axId val="342771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75000"/>
                        <a:lumOff val="25000"/>
                      </a:schemeClr>
                    </a:solidFill>
                    <a:latin typeface="Century Gothic" panose="020B0502020202020204" pitchFamily="34" charset="0"/>
                    <a:ea typeface="+mn-ea"/>
                    <a:cs typeface="+mn-cs"/>
                  </a:defRPr>
                </a:pPr>
                <a:r>
                  <a:rPr lang="en-US" sz="1800" b="1" dirty="0">
                    <a:solidFill>
                      <a:schemeClr val="tx1">
                        <a:lumMod val="75000"/>
                        <a:lumOff val="25000"/>
                      </a:schemeClr>
                    </a:solidFill>
                    <a:latin typeface="Century Gothic" panose="020B0502020202020204" pitchFamily="34" charset="0"/>
                  </a:rPr>
                  <a:t>Acreage</a:t>
                </a:r>
              </a:p>
            </c:rich>
          </c:tx>
          <c:layout>
            <c:manualLayout>
              <c:xMode val="edge"/>
              <c:yMode val="edge"/>
              <c:x val="3.8028435810305897E-3"/>
              <c:y val="0.36840719859107574"/>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308052248"/>
        <c:crosses val="autoZero"/>
        <c:crossBetween val="between"/>
      </c:valAx>
      <c:spPr>
        <a:noFill/>
        <a:ln>
          <a:noFill/>
        </a:ln>
        <a:effectLst/>
      </c:spPr>
    </c:plotArea>
    <c:legend>
      <c:legendPos val="b"/>
      <c:layout>
        <c:manualLayout>
          <c:xMode val="edge"/>
          <c:yMode val="edge"/>
          <c:x val="0.26480046482312469"/>
          <c:y val="0.89940922072982243"/>
          <c:w val="0.5167344939814299"/>
          <c:h val="5.195828997553733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79CC3"/>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917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34529480"/>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4/18/19</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dirty="0"/>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1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3452" y="21506751"/>
            <a:ext cx="4974477" cy="4141023"/>
          </a:xfrm>
          <a:prstGeom prst="rect">
            <a:avLst/>
          </a:prstGeom>
          <a:ln w="57150">
            <a:solidFill>
              <a:schemeClr val="tx1">
                <a:lumMod val="75000"/>
                <a:lumOff val="25000"/>
              </a:schemeClr>
            </a:solidFill>
          </a:ln>
        </p:spPr>
      </p:pic>
      <p:pic>
        <p:nvPicPr>
          <p:cNvPr id="173" name="Picture 1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2777" y="21506751"/>
            <a:ext cx="4974477" cy="4141023"/>
          </a:xfrm>
          <a:prstGeom prst="rect">
            <a:avLst/>
          </a:prstGeom>
          <a:ln w="57150">
            <a:solidFill>
              <a:schemeClr val="tx1">
                <a:lumMod val="75000"/>
                <a:lumOff val="25000"/>
              </a:schemeClr>
            </a:solidFill>
          </a:ln>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5000" b="1" dirty="0">
                <a:solidFill>
                  <a:srgbClr val="379CC3"/>
                </a:solidFill>
              </a:rPr>
              <a:t>Patuxent </a:t>
            </a:r>
            <a:r>
              <a:rPr lang="en-US" sz="15000" dirty="0">
                <a:solidFill>
                  <a:srgbClr val="379CC3"/>
                </a:solidFill>
              </a:rPr>
              <a:t>Water Resources</a:t>
            </a:r>
          </a:p>
        </p:txBody>
      </p:sp>
      <p:sp>
        <p:nvSpPr>
          <p:cNvPr id="14" name="Text Placeholder 16"/>
          <p:cNvSpPr txBox="1">
            <a:spLocks/>
          </p:cNvSpPr>
          <p:nvPr/>
        </p:nvSpPr>
        <p:spPr>
          <a:xfrm>
            <a:off x="914400" y="17691835"/>
            <a:ext cx="11430000" cy="31912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buClr>
                <a:srgbClr val="379CC3"/>
              </a:buClr>
              <a:buFont typeface="Webdings" panose="05030102010509060703" pitchFamily="18" charset="2"/>
              <a:buChar char=""/>
            </a:pPr>
            <a:r>
              <a:rPr lang="en-US" sz="2800" b="1" dirty="0">
                <a:solidFill>
                  <a:srgbClr val="379CC3"/>
                </a:solidFill>
                <a:latin typeface="Garamond" panose="02020404030301010803" pitchFamily="18" charset="0"/>
              </a:rPr>
              <a:t>Incorporate</a:t>
            </a:r>
            <a:r>
              <a:rPr lang="en-US" sz="2800" dirty="0">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NASA EO into pre-established mapping procedures</a:t>
            </a:r>
          </a:p>
          <a:p>
            <a:pPr>
              <a:lnSpc>
                <a:spcPct val="100000"/>
              </a:lnSpc>
              <a:spcBef>
                <a:spcPts val="600"/>
              </a:spcBef>
              <a:buClr>
                <a:srgbClr val="379CC3"/>
              </a:buClr>
              <a:buFont typeface="Webdings" panose="05030102010509060703" pitchFamily="18" charset="2"/>
              <a:buChar char=""/>
            </a:pPr>
            <a:r>
              <a:rPr lang="en-US" sz="2800" b="1" dirty="0">
                <a:solidFill>
                  <a:srgbClr val="379CC3"/>
                </a:solidFill>
                <a:latin typeface="Garamond" panose="02020404030301010803" pitchFamily="18" charset="0"/>
              </a:rPr>
              <a:t>Draw</a:t>
            </a:r>
            <a:r>
              <a:rPr lang="en-US" sz="2800" dirty="0">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on strengths of land cover data provided by NOAA, USGS, and USDA</a:t>
            </a:r>
            <a:endParaRPr lang="en-US" sz="2800" b="1" dirty="0">
              <a:solidFill>
                <a:srgbClr val="379CC3"/>
              </a:solidFill>
              <a:latin typeface="Garamond" panose="02020404030301010803" pitchFamily="18" charset="0"/>
            </a:endParaRPr>
          </a:p>
          <a:p>
            <a:pPr>
              <a:lnSpc>
                <a:spcPct val="100000"/>
              </a:lnSpc>
              <a:spcBef>
                <a:spcPts val="600"/>
              </a:spcBef>
              <a:buClr>
                <a:srgbClr val="379CC3"/>
              </a:buClr>
              <a:buFont typeface="Webdings" panose="05030102010509060703" pitchFamily="18" charset="2"/>
              <a:buChar char=""/>
            </a:pPr>
            <a:r>
              <a:rPr lang="en-US" sz="2800" b="1" dirty="0">
                <a:solidFill>
                  <a:srgbClr val="379CC3"/>
                </a:solidFill>
                <a:latin typeface="Garamond" panose="02020404030301010803" pitchFamily="18" charset="0"/>
              </a:rPr>
              <a:t>Produce</a:t>
            </a:r>
            <a:r>
              <a:rPr lang="en-US" sz="2800" dirty="0">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a time series of coherent, land cover maps</a:t>
            </a:r>
          </a:p>
          <a:p>
            <a:pPr>
              <a:lnSpc>
                <a:spcPct val="100000"/>
              </a:lnSpc>
              <a:spcBef>
                <a:spcPts val="600"/>
              </a:spcBef>
              <a:buClr>
                <a:srgbClr val="379CC3"/>
              </a:buClr>
              <a:buFont typeface="Webdings" panose="05030102010509060703" pitchFamily="18" charset="2"/>
              <a:buChar char=""/>
            </a:pPr>
            <a:r>
              <a:rPr lang="en-US" sz="2800" b="1" dirty="0">
                <a:solidFill>
                  <a:srgbClr val="379CC3"/>
                </a:solidFill>
                <a:latin typeface="Garamond" panose="02020404030301010803" pitchFamily="18" charset="0"/>
              </a:rPr>
              <a:t>Analyze</a:t>
            </a:r>
            <a:r>
              <a:rPr lang="en-US" sz="2800" dirty="0">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land use change using land change matrices</a:t>
            </a:r>
          </a:p>
          <a:p>
            <a:pPr>
              <a:lnSpc>
                <a:spcPct val="100000"/>
              </a:lnSpc>
              <a:spcBef>
                <a:spcPts val="600"/>
              </a:spcBef>
              <a:buClr>
                <a:srgbClr val="379CC3"/>
              </a:buClr>
              <a:buFont typeface="Webdings" panose="05030102010509060703" pitchFamily="18" charset="2"/>
              <a:buChar char=""/>
            </a:pPr>
            <a:r>
              <a:rPr lang="en-US" sz="2800" b="1" dirty="0">
                <a:solidFill>
                  <a:srgbClr val="379CC3"/>
                </a:solidFill>
                <a:latin typeface="Garamond" panose="02020404030301010803" pitchFamily="18" charset="0"/>
              </a:rPr>
              <a:t>Conduct</a:t>
            </a:r>
            <a:r>
              <a:rPr lang="en-US" sz="2800" b="1" dirty="0">
                <a:solidFill>
                  <a:schemeClr val="tx1">
                    <a:lumMod val="75000"/>
                    <a:lumOff val="25000"/>
                  </a:schemeClr>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comparative analysis between synthetic products and the TAC</a:t>
            </a:r>
          </a:p>
          <a:p>
            <a:pPr>
              <a:lnSpc>
                <a:spcPct val="100000"/>
              </a:lnSpc>
              <a:spcBef>
                <a:spcPts val="600"/>
              </a:spcBef>
              <a:buClr>
                <a:srgbClr val="379CC3"/>
              </a:buClr>
              <a:buFont typeface="Webdings" panose="05030102010509060703" pitchFamily="18" charset="2"/>
              <a:buChar char=""/>
            </a:pPr>
            <a:r>
              <a:rPr lang="en-US" sz="2800" b="1" dirty="0">
                <a:solidFill>
                  <a:srgbClr val="379CC3"/>
                </a:solidFill>
                <a:latin typeface="Garamond" panose="02020404030301010803" pitchFamily="18" charset="0"/>
              </a:rPr>
              <a:t>Offer</a:t>
            </a:r>
            <a:r>
              <a:rPr lang="en-US" sz="2800" dirty="0">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a reproducible methodology to the partners</a:t>
            </a:r>
          </a:p>
        </p:txBody>
      </p:sp>
      <p:sp>
        <p:nvSpPr>
          <p:cNvPr id="16" name="TextBox 15"/>
          <p:cNvSpPr txBox="1"/>
          <p:nvPr/>
        </p:nvSpPr>
        <p:spPr>
          <a:xfrm>
            <a:off x="914400" y="16972566"/>
            <a:ext cx="312777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Objectives</a:t>
            </a:r>
          </a:p>
        </p:txBody>
      </p:sp>
      <p:sp>
        <p:nvSpPr>
          <p:cNvPr id="17" name="TextBox 16"/>
          <p:cNvSpPr txBox="1"/>
          <p:nvPr/>
        </p:nvSpPr>
        <p:spPr>
          <a:xfrm>
            <a:off x="12847320" y="4653946"/>
            <a:ext cx="3849131"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Methodology</a:t>
            </a:r>
          </a:p>
        </p:txBody>
      </p:sp>
      <p:sp>
        <p:nvSpPr>
          <p:cNvPr id="18" name="TextBox 17"/>
          <p:cNvSpPr txBox="1"/>
          <p:nvPr/>
        </p:nvSpPr>
        <p:spPr>
          <a:xfrm>
            <a:off x="914400" y="21007251"/>
            <a:ext cx="3172663"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Study Area</a:t>
            </a:r>
          </a:p>
        </p:txBody>
      </p:sp>
      <p:sp>
        <p:nvSpPr>
          <p:cNvPr id="20" name="TextBox 19"/>
          <p:cNvSpPr txBox="1"/>
          <p:nvPr/>
        </p:nvSpPr>
        <p:spPr>
          <a:xfrm>
            <a:off x="12847320" y="16230410"/>
            <a:ext cx="201208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Results</a:t>
            </a:r>
          </a:p>
        </p:txBody>
      </p:sp>
      <p:sp>
        <p:nvSpPr>
          <p:cNvPr id="9" name="Text Placeholder 16"/>
          <p:cNvSpPr txBox="1">
            <a:spLocks/>
          </p:cNvSpPr>
          <p:nvPr/>
        </p:nvSpPr>
        <p:spPr>
          <a:xfrm>
            <a:off x="12826772" y="27591925"/>
            <a:ext cx="11430000" cy="255153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buClr>
                <a:srgbClr val="379CC3"/>
              </a:buClr>
              <a:buFont typeface="Webdings" panose="05030102010509060703" pitchFamily="18" charset="2"/>
              <a:buChar char=""/>
            </a:pPr>
            <a:r>
              <a:rPr lang="en-US" sz="2400" b="1" dirty="0">
                <a:solidFill>
                  <a:srgbClr val="379CC3"/>
                </a:solidFill>
                <a:latin typeface="Garamond" panose="02020404030301010803" pitchFamily="18" charset="0"/>
              </a:rPr>
              <a:t>Production </a:t>
            </a:r>
            <a:r>
              <a:rPr lang="en-US" sz="2400" dirty="0">
                <a:solidFill>
                  <a:schemeClr val="tx1">
                    <a:lumMod val="75000"/>
                    <a:lumOff val="25000"/>
                  </a:schemeClr>
                </a:solidFill>
                <a:latin typeface="Garamond" panose="02020404030301010803" pitchFamily="18" charset="0"/>
              </a:rPr>
              <a:t>of synthetic maps results in increased wetland and crop detail and is an efficient alternative to the TAC’s current mapmaking strategies.</a:t>
            </a:r>
          </a:p>
          <a:p>
            <a:pPr>
              <a:spcBef>
                <a:spcPts val="1200"/>
              </a:spcBef>
              <a:buClr>
                <a:srgbClr val="379CC3"/>
              </a:buClr>
              <a:buFont typeface="Webdings" panose="05030102010509060703" pitchFamily="18" charset="2"/>
              <a:buChar char=""/>
            </a:pPr>
            <a:r>
              <a:rPr lang="en-US" sz="2400" b="1" dirty="0">
                <a:solidFill>
                  <a:srgbClr val="379CC3"/>
                </a:solidFill>
                <a:latin typeface="Garamond" panose="02020404030301010803" pitchFamily="18" charset="0"/>
              </a:rPr>
              <a:t>Addition </a:t>
            </a:r>
            <a:r>
              <a:rPr lang="en-US" sz="2400" dirty="0">
                <a:solidFill>
                  <a:schemeClr val="tx1">
                    <a:lumMod val="75000"/>
                    <a:lumOff val="25000"/>
                  </a:schemeClr>
                </a:solidFill>
                <a:latin typeface="Garamond" panose="02020404030301010803" pitchFamily="18" charset="0"/>
              </a:rPr>
              <a:t>of historical data and more persistent coverage into the future will better inform decision-making within the PRWPG TAC. </a:t>
            </a:r>
          </a:p>
          <a:p>
            <a:pPr>
              <a:spcBef>
                <a:spcPts val="1200"/>
              </a:spcBef>
              <a:buClr>
                <a:srgbClr val="379CC3"/>
              </a:buClr>
              <a:buFont typeface="Webdings" panose="05030102010509060703" pitchFamily="18" charset="2"/>
              <a:buChar char=""/>
            </a:pPr>
            <a:r>
              <a:rPr lang="en-US" sz="2400" b="1" dirty="0">
                <a:solidFill>
                  <a:srgbClr val="379CC3"/>
                </a:solidFill>
                <a:latin typeface="Garamond" panose="02020404030301010803" pitchFamily="18" charset="0"/>
              </a:rPr>
              <a:t>Shifts </a:t>
            </a:r>
            <a:r>
              <a:rPr lang="en-US" sz="2400" dirty="0">
                <a:solidFill>
                  <a:schemeClr val="tx1">
                    <a:lumMod val="75000"/>
                    <a:lumOff val="25000"/>
                  </a:schemeClr>
                </a:solidFill>
                <a:latin typeface="Garamond" panose="02020404030301010803" pitchFamily="18" charset="0"/>
              </a:rPr>
              <a:t>from agricultural land use to forested and urban land cover suggest a decline in overall nutrient runoff within the watershed, leading to improved water quality.</a:t>
            </a:r>
          </a:p>
        </p:txBody>
      </p:sp>
      <p:sp>
        <p:nvSpPr>
          <p:cNvPr id="21" name="TextBox 20"/>
          <p:cNvSpPr txBox="1"/>
          <p:nvPr/>
        </p:nvSpPr>
        <p:spPr>
          <a:xfrm>
            <a:off x="12847320" y="26867323"/>
            <a:ext cx="3486852"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Conclusions</a:t>
            </a:r>
          </a:p>
        </p:txBody>
      </p:sp>
      <p:sp>
        <p:nvSpPr>
          <p:cNvPr id="7" name="Text Placeholder 16"/>
          <p:cNvSpPr txBox="1">
            <a:spLocks/>
          </p:cNvSpPr>
          <p:nvPr/>
        </p:nvSpPr>
        <p:spPr>
          <a:xfrm>
            <a:off x="12801599" y="30725817"/>
            <a:ext cx="11430000" cy="39003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400" dirty="0">
                <a:solidFill>
                  <a:srgbClr val="3F3F3F"/>
                </a:solidFill>
                <a:latin typeface="Garamond" panose="02020404030301010803" pitchFamily="18" charset="0"/>
                <a:ea typeface="Garamond"/>
                <a:cs typeface="Garamond"/>
                <a:sym typeface="Garamond"/>
              </a:rPr>
              <a:t>The Patuxent Water Resources team would like to thank the following people for their guidance and support throughout our project:</a:t>
            </a:r>
            <a:br>
              <a:rPr lang="en-US" sz="2400" dirty="0">
                <a:solidFill>
                  <a:srgbClr val="3F3F3F"/>
                </a:solidFill>
                <a:latin typeface="Garamond" panose="02020404030301010803" pitchFamily="18" charset="0"/>
                <a:ea typeface="Garamond"/>
                <a:cs typeface="Garamond"/>
                <a:sym typeface="Garamond"/>
              </a:rPr>
            </a:br>
            <a:r>
              <a:rPr lang="en-US" sz="2400" b="1" dirty="0">
                <a:solidFill>
                  <a:srgbClr val="3F3F3F"/>
                </a:solidFill>
                <a:latin typeface="Garamond" panose="02020404030301010803" pitchFamily="18" charset="0"/>
                <a:ea typeface="Garamond"/>
                <a:cs typeface="Garamond"/>
                <a:sym typeface="Garamond"/>
              </a:rPr>
              <a:t>Dr. Kenton Ross </a:t>
            </a:r>
            <a:r>
              <a:rPr lang="en-US" sz="2400" dirty="0">
                <a:solidFill>
                  <a:srgbClr val="3F3F3F"/>
                </a:solidFill>
                <a:latin typeface="Garamond" panose="02020404030301010803" pitchFamily="18" charset="0"/>
                <a:ea typeface="Garamond"/>
                <a:cs typeface="Garamond"/>
                <a:sym typeface="Garamond"/>
              </a:rPr>
              <a:t>| </a:t>
            </a:r>
            <a:r>
              <a:rPr lang="en-US" sz="2400" dirty="0">
                <a:solidFill>
                  <a:schemeClr val="tx1">
                    <a:lumMod val="75000"/>
                    <a:lumOff val="25000"/>
                  </a:schemeClr>
                </a:solidFill>
                <a:latin typeface="Garamond" panose="02020404030301010803" pitchFamily="18" charset="0"/>
                <a:ea typeface="Garamond"/>
                <a:cs typeface="Garamond"/>
                <a:sym typeface="Garamond"/>
              </a:rPr>
              <a:t>DEVELOP Lead Science Advisor, NASA </a:t>
            </a:r>
            <a:r>
              <a:rPr lang="en-US" sz="2400" dirty="0">
                <a:solidFill>
                  <a:srgbClr val="3F3F3F"/>
                </a:solidFill>
                <a:latin typeface="Garamond" panose="02020404030301010803" pitchFamily="18" charset="0"/>
                <a:ea typeface="Garamond"/>
                <a:cs typeface="Garamond"/>
                <a:sym typeface="Garamond"/>
              </a:rPr>
              <a:t>Langley Research Center </a:t>
            </a:r>
            <a:endParaRPr lang="en-US" sz="2400" dirty="0">
              <a:solidFill>
                <a:schemeClr val="tx1">
                  <a:lumMod val="75000"/>
                  <a:lumOff val="25000"/>
                </a:schemeClr>
              </a:solidFill>
              <a:latin typeface="Garamond" panose="02020404030301010803" pitchFamily="18" charset="0"/>
            </a:endParaRPr>
          </a:p>
          <a:p>
            <a:pPr lvl="0">
              <a:lnSpc>
                <a:spcPct val="100000"/>
              </a:lnSpc>
              <a:spcBef>
                <a:spcPts val="0"/>
              </a:spcBef>
            </a:pPr>
            <a:r>
              <a:rPr lang="en-US" sz="2400" b="1" dirty="0">
                <a:solidFill>
                  <a:srgbClr val="3F3F3F"/>
                </a:solidFill>
                <a:latin typeface="Garamond" panose="02020404030301010803" pitchFamily="18" charset="0"/>
                <a:ea typeface="Garamond"/>
                <a:cs typeface="Garamond"/>
                <a:sym typeface="Garamond"/>
              </a:rPr>
              <a:t>Susan Overstreet </a:t>
            </a:r>
            <a:r>
              <a:rPr lang="en-US" sz="2400" dirty="0">
                <a:solidFill>
                  <a:srgbClr val="3F3F3F"/>
                </a:solidFill>
                <a:latin typeface="Garamond" panose="02020404030301010803" pitchFamily="18" charset="0"/>
                <a:ea typeface="Garamond"/>
                <a:cs typeface="Garamond"/>
                <a:sym typeface="Garamond"/>
              </a:rPr>
              <a:t>| Howard County, Maryland</a:t>
            </a:r>
          </a:p>
          <a:p>
            <a:pPr lvl="0">
              <a:lnSpc>
                <a:spcPct val="100000"/>
              </a:lnSpc>
              <a:spcBef>
                <a:spcPts val="0"/>
              </a:spcBef>
            </a:pPr>
            <a:r>
              <a:rPr lang="en-US" sz="2400" b="1" dirty="0">
                <a:solidFill>
                  <a:srgbClr val="3F3F3F"/>
                </a:solidFill>
                <a:latin typeface="Garamond" panose="02020404030301010803" pitchFamily="18" charset="0"/>
                <a:ea typeface="Garamond"/>
                <a:cs typeface="Garamond"/>
                <a:sym typeface="Garamond"/>
              </a:rPr>
              <a:t>Jean </a:t>
            </a:r>
            <a:r>
              <a:rPr lang="en-US" sz="2400" b="1" dirty="0" err="1">
                <a:solidFill>
                  <a:srgbClr val="3F3F3F"/>
                </a:solidFill>
                <a:latin typeface="Garamond" panose="02020404030301010803" pitchFamily="18" charset="0"/>
                <a:ea typeface="Garamond"/>
                <a:cs typeface="Garamond"/>
                <a:sym typeface="Garamond"/>
              </a:rPr>
              <a:t>Kapusnick</a:t>
            </a:r>
            <a:r>
              <a:rPr lang="en-US" sz="2400" b="1" dirty="0">
                <a:solidFill>
                  <a:srgbClr val="3F3F3F"/>
                </a:solidFill>
                <a:latin typeface="Garamond" panose="02020404030301010803" pitchFamily="18" charset="0"/>
                <a:ea typeface="Garamond"/>
                <a:cs typeface="Garamond"/>
                <a:sym typeface="Garamond"/>
              </a:rPr>
              <a:t> </a:t>
            </a:r>
            <a:r>
              <a:rPr lang="en-US" sz="2400" dirty="0">
                <a:solidFill>
                  <a:srgbClr val="3F3F3F"/>
                </a:solidFill>
                <a:latin typeface="Garamond" panose="02020404030301010803" pitchFamily="18" charset="0"/>
                <a:ea typeface="Garamond"/>
                <a:cs typeface="Garamond"/>
                <a:sym typeface="Garamond"/>
              </a:rPr>
              <a:t>| Montgomery County, Maryland</a:t>
            </a:r>
          </a:p>
          <a:p>
            <a:pPr lvl="0">
              <a:lnSpc>
                <a:spcPct val="100000"/>
              </a:lnSpc>
              <a:spcBef>
                <a:spcPts val="0"/>
              </a:spcBef>
            </a:pPr>
            <a:r>
              <a:rPr lang="en-US" sz="2400" b="1" dirty="0">
                <a:solidFill>
                  <a:srgbClr val="3F3F3F"/>
                </a:solidFill>
                <a:latin typeface="Garamond" panose="02020404030301010803" pitchFamily="18" charset="0"/>
                <a:ea typeface="Garamond"/>
                <a:cs typeface="Garamond"/>
                <a:sym typeface="Garamond"/>
              </a:rPr>
              <a:t>Steven Nelson </a:t>
            </a:r>
            <a:r>
              <a:rPr lang="en-US" sz="2400" dirty="0">
                <a:solidFill>
                  <a:srgbClr val="3F3F3F"/>
                </a:solidFill>
                <a:latin typeface="Garamond" panose="02020404030301010803" pitchFamily="18" charset="0"/>
                <a:ea typeface="Garamond"/>
                <a:cs typeface="Garamond"/>
                <a:sym typeface="Garamond"/>
              </a:rPr>
              <a:t>| Washington Suburban Sanitary Commission</a:t>
            </a:r>
          </a:p>
          <a:p>
            <a:pPr>
              <a:lnSpc>
                <a:spcPct val="100000"/>
              </a:lnSpc>
              <a:spcBef>
                <a:spcPts val="0"/>
              </a:spcBef>
            </a:pPr>
            <a:r>
              <a:rPr lang="en-US" sz="2400" b="1" dirty="0">
                <a:solidFill>
                  <a:srgbClr val="3F3F3F"/>
                </a:solidFill>
                <a:latin typeface="Garamond" panose="02020404030301010803" pitchFamily="18" charset="0"/>
                <a:ea typeface="Garamond"/>
                <a:cs typeface="Garamond"/>
                <a:sym typeface="Garamond"/>
              </a:rPr>
              <a:t>Patrick </a:t>
            </a:r>
            <a:r>
              <a:rPr lang="en-US" sz="2400" b="1" dirty="0" err="1">
                <a:solidFill>
                  <a:srgbClr val="3F3F3F"/>
                </a:solidFill>
                <a:latin typeface="Garamond" panose="02020404030301010803" pitchFamily="18" charset="0"/>
                <a:ea typeface="Garamond"/>
                <a:cs typeface="Garamond"/>
                <a:sym typeface="Garamond"/>
              </a:rPr>
              <a:t>Frier</a:t>
            </a:r>
            <a:r>
              <a:rPr lang="en-US" sz="2400" b="1" dirty="0">
                <a:solidFill>
                  <a:srgbClr val="3F3F3F"/>
                </a:solidFill>
                <a:latin typeface="Garamond" panose="02020404030301010803" pitchFamily="18" charset="0"/>
                <a:ea typeface="Garamond"/>
                <a:cs typeface="Garamond"/>
                <a:sym typeface="Garamond"/>
              </a:rPr>
              <a:t> </a:t>
            </a:r>
            <a:r>
              <a:rPr lang="en-US" sz="2400" dirty="0">
                <a:solidFill>
                  <a:srgbClr val="3F3F3F"/>
                </a:solidFill>
                <a:latin typeface="Garamond" panose="02020404030301010803" pitchFamily="18" charset="0"/>
                <a:ea typeface="Garamond"/>
                <a:cs typeface="Garamond"/>
                <a:sym typeface="Garamond"/>
              </a:rPr>
              <a:t>| </a:t>
            </a:r>
            <a:r>
              <a:rPr lang="en-US" sz="2400" dirty="0">
                <a:solidFill>
                  <a:schemeClr val="tx1">
                    <a:lumMod val="75000"/>
                    <a:lumOff val="25000"/>
                  </a:schemeClr>
                </a:solidFill>
                <a:latin typeface="Garamond" panose="02020404030301010803" pitchFamily="18" charset="0"/>
                <a:ea typeface="Garamond"/>
                <a:cs typeface="Garamond"/>
                <a:sym typeface="Garamond"/>
              </a:rPr>
              <a:t>DEVELOP </a:t>
            </a:r>
            <a:r>
              <a:rPr lang="en-US" sz="2400" dirty="0">
                <a:solidFill>
                  <a:srgbClr val="3F3F3F"/>
                </a:solidFill>
                <a:latin typeface="Garamond" panose="02020404030301010803" pitchFamily="18" charset="0"/>
                <a:ea typeface="Garamond"/>
                <a:cs typeface="Garamond"/>
                <a:sym typeface="Garamond"/>
              </a:rPr>
              <a:t>Center Lead, NASA Langley Research Center </a:t>
            </a:r>
          </a:p>
          <a:p>
            <a:pPr lvl="0">
              <a:lnSpc>
                <a:spcPct val="100000"/>
              </a:lnSpc>
              <a:spcBef>
                <a:spcPts val="0"/>
              </a:spcBef>
            </a:pPr>
            <a:r>
              <a:rPr lang="en-US" sz="2400" b="1" dirty="0">
                <a:solidFill>
                  <a:srgbClr val="3F3F3F"/>
                </a:solidFill>
                <a:latin typeface="Garamond" panose="02020404030301010803" pitchFamily="18" charset="0"/>
                <a:ea typeface="Garamond"/>
                <a:cs typeface="Garamond"/>
                <a:sym typeface="Garamond"/>
              </a:rPr>
              <a:t>Dr. </a:t>
            </a:r>
            <a:r>
              <a:rPr lang="en-US" sz="2400" b="1" dirty="0" err="1">
                <a:solidFill>
                  <a:srgbClr val="3F3F3F"/>
                </a:solidFill>
                <a:latin typeface="Garamond" panose="02020404030301010803" pitchFamily="18" charset="0"/>
                <a:ea typeface="Garamond"/>
                <a:cs typeface="Garamond"/>
                <a:sym typeface="Garamond"/>
              </a:rPr>
              <a:t>Makhan</a:t>
            </a:r>
            <a:r>
              <a:rPr lang="en-US" sz="2400" b="1" dirty="0">
                <a:solidFill>
                  <a:srgbClr val="3F3F3F"/>
                </a:solidFill>
                <a:latin typeface="Garamond" panose="02020404030301010803" pitchFamily="18" charset="0"/>
                <a:ea typeface="Garamond"/>
                <a:cs typeface="Garamond"/>
                <a:sym typeface="Garamond"/>
              </a:rPr>
              <a:t> </a:t>
            </a:r>
            <a:r>
              <a:rPr lang="en-US" sz="2400" b="1" dirty="0" err="1">
                <a:solidFill>
                  <a:srgbClr val="3F3F3F"/>
                </a:solidFill>
                <a:latin typeface="Garamond" panose="02020404030301010803" pitchFamily="18" charset="0"/>
                <a:ea typeface="Garamond"/>
                <a:cs typeface="Garamond"/>
                <a:sym typeface="Garamond"/>
              </a:rPr>
              <a:t>Virdi</a:t>
            </a:r>
            <a:r>
              <a:rPr lang="en-US" sz="2400" b="1" dirty="0">
                <a:solidFill>
                  <a:srgbClr val="3F3F3F"/>
                </a:solidFill>
                <a:latin typeface="Garamond" panose="02020404030301010803" pitchFamily="18" charset="0"/>
                <a:ea typeface="Garamond"/>
                <a:cs typeface="Garamond"/>
                <a:sym typeface="Garamond"/>
              </a:rPr>
              <a:t> </a:t>
            </a:r>
            <a:r>
              <a:rPr lang="en-US" sz="2400" dirty="0">
                <a:solidFill>
                  <a:srgbClr val="3F3F3F"/>
                </a:solidFill>
                <a:latin typeface="Garamond" panose="02020404030301010803" pitchFamily="18" charset="0"/>
                <a:ea typeface="Garamond"/>
                <a:cs typeface="Garamond"/>
                <a:sym typeface="Garamond"/>
              </a:rPr>
              <a:t>| Atmospheric Science Data Center, NASA Langley Research Center </a:t>
            </a:r>
          </a:p>
          <a:p>
            <a:pPr lvl="0">
              <a:lnSpc>
                <a:spcPct val="100000"/>
              </a:lnSpc>
              <a:spcBef>
                <a:spcPts val="0"/>
              </a:spcBef>
            </a:pPr>
            <a:r>
              <a:rPr lang="en-US" sz="2800" dirty="0">
                <a:solidFill>
                  <a:srgbClr val="3F3F3F"/>
                </a:solidFill>
                <a:latin typeface="Garamond" panose="02020404030301010803" pitchFamily="18" charset="0"/>
                <a:ea typeface="Garamond"/>
                <a:cs typeface="Garamond"/>
                <a:sym typeface="Garamond"/>
              </a:rPr>
              <a:t> </a:t>
            </a: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847320" y="30046211"/>
            <a:ext cx="5687776"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Acknowledgements</a:t>
            </a:r>
          </a:p>
        </p:txBody>
      </p:sp>
      <p:sp>
        <p:nvSpPr>
          <p:cNvPr id="24" name="TextBox 23"/>
          <p:cNvSpPr txBox="1"/>
          <p:nvPr/>
        </p:nvSpPr>
        <p:spPr>
          <a:xfrm>
            <a:off x="914400" y="29939361"/>
            <a:ext cx="4542503"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rmAutofit/>
          </a:bodyPr>
          <a:lstStyle/>
          <a:p>
            <a:r>
              <a:rPr lang="en-US" sz="6000" dirty="0"/>
              <a:t>Assessing Land Cover and Land Use Change to Inform Watershed Resource Management</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79CC3"/>
                </a:solidFill>
              </a:rPr>
              <a:t>Virginia – Langley | </a:t>
            </a:r>
            <a:r>
              <a:rPr lang="en-US" sz="5200" spc="100" baseline="0" dirty="0">
                <a:solidFill>
                  <a:srgbClr val="379CC3"/>
                </a:solidFill>
              </a:rPr>
              <a:t>Spring</a:t>
            </a:r>
            <a:r>
              <a:rPr lang="en-US" sz="5200" dirty="0">
                <a:solidFill>
                  <a:srgbClr val="379CC3"/>
                </a:solidFill>
              </a:rPr>
              <a:t> 2019</a:t>
            </a:r>
          </a:p>
        </p:txBody>
      </p:sp>
      <p:grpSp>
        <p:nvGrpSpPr>
          <p:cNvPr id="4" name="Group 3"/>
          <p:cNvGrpSpPr/>
          <p:nvPr/>
        </p:nvGrpSpPr>
        <p:grpSpPr>
          <a:xfrm>
            <a:off x="820127" y="30872589"/>
            <a:ext cx="2920532" cy="3365357"/>
            <a:chOff x="801077" y="30803119"/>
            <a:chExt cx="2920532" cy="3365357"/>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4" y="30803119"/>
              <a:ext cx="2104579" cy="2103120"/>
            </a:xfrm>
            <a:prstGeom prst="rect">
              <a:avLst/>
            </a:prstGeom>
          </p:spPr>
        </p:pic>
        <p:sp>
          <p:nvSpPr>
            <p:cNvPr id="70" name="Text Placeholder 16"/>
            <p:cNvSpPr txBox="1">
              <a:spLocks/>
            </p:cNvSpPr>
            <p:nvPr/>
          </p:nvSpPr>
          <p:spPr>
            <a:xfrm>
              <a:off x="801077" y="32968147"/>
              <a:ext cx="2920532" cy="1200329"/>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b="1" dirty="0">
                  <a:solidFill>
                    <a:schemeClr val="tx1">
                      <a:lumMod val="75000"/>
                      <a:lumOff val="25000"/>
                    </a:schemeClr>
                  </a:solidFill>
                  <a:latin typeface="Garamond" panose="02020404030301010803" pitchFamily="18" charset="0"/>
                </a:rPr>
                <a:t>Stephanie Rockwood</a:t>
              </a:r>
            </a:p>
            <a:p>
              <a:pPr algn="ctr">
                <a:lnSpc>
                  <a:spcPct val="100000"/>
                </a:lnSpc>
                <a:spcBef>
                  <a:spcPts val="0"/>
                </a:spcBef>
              </a:pPr>
              <a:r>
                <a:rPr lang="en-US" sz="2400" dirty="0">
                  <a:solidFill>
                    <a:schemeClr val="tx1">
                      <a:lumMod val="75000"/>
                      <a:lumOff val="25000"/>
                    </a:schemeClr>
                  </a:solidFill>
                  <a:latin typeface="Garamond" panose="02020404030301010803" pitchFamily="18" charset="0"/>
                </a:rPr>
                <a:t>Project Lead</a:t>
              </a:r>
            </a:p>
          </p:txBody>
        </p:sp>
      </p:grpSp>
      <p:grpSp>
        <p:nvGrpSpPr>
          <p:cNvPr id="13" name="Group 12"/>
          <p:cNvGrpSpPr/>
          <p:nvPr/>
        </p:nvGrpSpPr>
        <p:grpSpPr>
          <a:xfrm>
            <a:off x="6692764" y="30872589"/>
            <a:ext cx="2834640" cy="2626693"/>
            <a:chOff x="6683239" y="30803119"/>
            <a:chExt cx="2834640" cy="2626693"/>
          </a:xfrm>
        </p:grpSpPr>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270" y="30803119"/>
              <a:ext cx="2104579" cy="2103120"/>
            </a:xfrm>
            <a:prstGeom prst="rect">
              <a:avLst/>
            </a:prstGeom>
          </p:spPr>
        </p:pic>
        <p:sp>
          <p:nvSpPr>
            <p:cNvPr id="73" name="Text Placeholder 16"/>
            <p:cNvSpPr txBox="1">
              <a:spLocks/>
            </p:cNvSpPr>
            <p:nvPr/>
          </p:nvSpPr>
          <p:spPr>
            <a:xfrm>
              <a:off x="6683239" y="32968147"/>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Connor </a:t>
              </a:r>
              <a:r>
                <a:rPr lang="en-US" sz="2400" b="1" dirty="0" err="1">
                  <a:solidFill>
                    <a:schemeClr val="tx1">
                      <a:lumMod val="75000"/>
                      <a:lumOff val="25000"/>
                    </a:schemeClr>
                  </a:solidFill>
                  <a:latin typeface="Garamond" panose="02020404030301010803" pitchFamily="18" charset="0"/>
                </a:rPr>
                <a:t>Holzmann</a:t>
              </a:r>
              <a:endParaRPr lang="en-US" sz="2400" b="1" dirty="0">
                <a:solidFill>
                  <a:schemeClr val="tx1">
                    <a:lumMod val="75000"/>
                    <a:lumOff val="25000"/>
                  </a:schemeClr>
                </a:solidFill>
                <a:latin typeface="Garamond" panose="02020404030301010803" pitchFamily="18" charset="0"/>
              </a:endParaRPr>
            </a:p>
          </p:txBody>
        </p:sp>
      </p:grpSp>
      <p:grpSp>
        <p:nvGrpSpPr>
          <p:cNvPr id="5" name="Group 4"/>
          <p:cNvGrpSpPr/>
          <p:nvPr/>
        </p:nvGrpSpPr>
        <p:grpSpPr>
          <a:xfrm>
            <a:off x="9602847" y="30872589"/>
            <a:ext cx="2834640" cy="2626693"/>
            <a:chOff x="9602847" y="30803119"/>
            <a:chExt cx="2834640" cy="2626693"/>
          </a:xfrm>
        </p:grpSpPr>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7878" y="30803119"/>
              <a:ext cx="2104579" cy="2103120"/>
            </a:xfrm>
            <a:prstGeom prst="rect">
              <a:avLst/>
            </a:prstGeom>
          </p:spPr>
        </p:pic>
        <p:sp>
          <p:nvSpPr>
            <p:cNvPr id="76" name="Text Placeholder 16"/>
            <p:cNvSpPr txBox="1">
              <a:spLocks/>
            </p:cNvSpPr>
            <p:nvPr/>
          </p:nvSpPr>
          <p:spPr>
            <a:xfrm>
              <a:off x="9602847" y="32968147"/>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Kyung “Robin” Kim</a:t>
              </a:r>
            </a:p>
          </p:txBody>
        </p:sp>
      </p:grpSp>
      <p:grpSp>
        <p:nvGrpSpPr>
          <p:cNvPr id="3" name="Group 2"/>
          <p:cNvGrpSpPr/>
          <p:nvPr/>
        </p:nvGrpSpPr>
        <p:grpSpPr>
          <a:xfrm>
            <a:off x="3792206" y="30872589"/>
            <a:ext cx="2834640" cy="2626693"/>
            <a:chOff x="3763631" y="30803119"/>
            <a:chExt cx="2834640" cy="2626693"/>
          </a:xfrm>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662" y="30803119"/>
              <a:ext cx="2104579" cy="2103120"/>
            </a:xfrm>
            <a:prstGeom prst="rect">
              <a:avLst/>
            </a:prstGeom>
          </p:spPr>
        </p:pic>
        <p:sp>
          <p:nvSpPr>
            <p:cNvPr id="79" name="Text Placeholder 16"/>
            <p:cNvSpPr txBox="1">
              <a:spLocks/>
            </p:cNvSpPr>
            <p:nvPr/>
          </p:nvSpPr>
          <p:spPr>
            <a:xfrm>
              <a:off x="3763631" y="32968147"/>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err="1">
                  <a:solidFill>
                    <a:schemeClr val="tx1">
                      <a:lumMod val="75000"/>
                      <a:lumOff val="25000"/>
                    </a:schemeClr>
                  </a:solidFill>
                  <a:latin typeface="Garamond" panose="02020404030301010803" pitchFamily="18" charset="0"/>
                </a:rPr>
                <a:t>Shaifali</a:t>
              </a:r>
              <a:r>
                <a:rPr lang="en-US" sz="2400" b="1" dirty="0">
                  <a:solidFill>
                    <a:schemeClr val="tx1">
                      <a:lumMod val="75000"/>
                      <a:lumOff val="25000"/>
                    </a:schemeClr>
                  </a:solidFill>
                  <a:latin typeface="Garamond" panose="02020404030301010803" pitchFamily="18" charset="0"/>
                </a:rPr>
                <a:t> </a:t>
              </a:r>
              <a:r>
                <a:rPr lang="en-US" sz="2400" b="1" dirty="0" err="1">
                  <a:solidFill>
                    <a:schemeClr val="tx1">
                      <a:lumMod val="75000"/>
                      <a:lumOff val="25000"/>
                    </a:schemeClr>
                  </a:solidFill>
                  <a:latin typeface="Garamond" panose="02020404030301010803" pitchFamily="18" charset="0"/>
                </a:rPr>
                <a:t>Prajapati</a:t>
              </a:r>
              <a:endParaRPr lang="en-US" sz="2400" b="1" dirty="0">
                <a:solidFill>
                  <a:schemeClr val="tx1">
                    <a:lumMod val="75000"/>
                    <a:lumOff val="25000"/>
                  </a:schemeClr>
                </a:solidFill>
                <a:latin typeface="Garamond" panose="02020404030301010803" pitchFamily="18" charset="0"/>
              </a:endParaRPr>
            </a:p>
          </p:txBody>
        </p:sp>
      </p:grpSp>
      <p:sp>
        <p:nvSpPr>
          <p:cNvPr id="81" name="Text Placeholder 16"/>
          <p:cNvSpPr txBox="1">
            <a:spLocks/>
          </p:cNvSpPr>
          <p:nvPr/>
        </p:nvSpPr>
        <p:spPr>
          <a:xfrm>
            <a:off x="914399" y="5144429"/>
            <a:ext cx="11430000" cy="38959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sz="2400" dirty="0">
              <a:solidFill>
                <a:srgbClr val="FF0000"/>
              </a:solidFill>
              <a:latin typeface="Garamond" panose="02020404030301010803" pitchFamily="18" charset="0"/>
            </a:endParaRPr>
          </a:p>
        </p:txBody>
      </p:sp>
      <p:sp>
        <p:nvSpPr>
          <p:cNvPr id="82" name="TextBox 81"/>
          <p:cNvSpPr txBox="1"/>
          <p:nvPr/>
        </p:nvSpPr>
        <p:spPr>
          <a:xfrm>
            <a:off x="914400" y="4672584"/>
            <a:ext cx="2475358"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Abstract</a:t>
            </a:r>
          </a:p>
        </p:txBody>
      </p:sp>
      <p:sp>
        <p:nvSpPr>
          <p:cNvPr id="48" name="Chevron 47"/>
          <p:cNvSpPr/>
          <p:nvPr/>
        </p:nvSpPr>
        <p:spPr>
          <a:xfrm>
            <a:off x="21619718" y="7427316"/>
            <a:ext cx="1399635" cy="1414003"/>
          </a:xfrm>
          <a:prstGeom prst="chevron">
            <a:avLst/>
          </a:prstGeom>
          <a:solidFill>
            <a:srgbClr val="EE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49" name="Chevron 48"/>
          <p:cNvSpPr/>
          <p:nvPr/>
        </p:nvSpPr>
        <p:spPr>
          <a:xfrm>
            <a:off x="20774711" y="7439476"/>
            <a:ext cx="1399635" cy="1414003"/>
          </a:xfrm>
          <a:prstGeom prst="chevron">
            <a:avLst/>
          </a:prstGeom>
          <a:solidFill>
            <a:srgbClr val="EE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50" name="Right Arrow 49"/>
          <p:cNvSpPr/>
          <p:nvPr/>
        </p:nvSpPr>
        <p:spPr>
          <a:xfrm>
            <a:off x="19424047" y="9849175"/>
            <a:ext cx="1903566" cy="1197195"/>
          </a:xfrm>
          <a:prstGeom prst="rightArrow">
            <a:avLst>
              <a:gd name="adj1" fmla="val 50000"/>
              <a:gd name="adj2" fmla="val 492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1" name="Right Arrow 50"/>
          <p:cNvSpPr/>
          <p:nvPr/>
        </p:nvSpPr>
        <p:spPr>
          <a:xfrm>
            <a:off x="19424048" y="7552262"/>
            <a:ext cx="1903566" cy="1197195"/>
          </a:xfrm>
          <a:prstGeom prst="rightArrow">
            <a:avLst>
              <a:gd name="adj1" fmla="val 50000"/>
              <a:gd name="adj2" fmla="val 492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Rounded Rectangle 51"/>
          <p:cNvSpPr/>
          <p:nvPr/>
        </p:nvSpPr>
        <p:spPr>
          <a:xfrm>
            <a:off x="19096444" y="5467660"/>
            <a:ext cx="1651234" cy="6747319"/>
          </a:xfrm>
          <a:prstGeom prst="roundRect">
            <a:avLst/>
          </a:prstGeom>
          <a:solidFill>
            <a:srgbClr val="EE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Oval 52"/>
          <p:cNvSpPr/>
          <p:nvPr/>
        </p:nvSpPr>
        <p:spPr>
          <a:xfrm>
            <a:off x="19748338" y="7695380"/>
            <a:ext cx="806025" cy="806025"/>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4" name="Oval 53"/>
          <p:cNvSpPr/>
          <p:nvPr/>
        </p:nvSpPr>
        <p:spPr>
          <a:xfrm>
            <a:off x="19473883" y="7695380"/>
            <a:ext cx="806025" cy="806025"/>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Rounded Rectangle 54"/>
          <p:cNvSpPr/>
          <p:nvPr/>
        </p:nvSpPr>
        <p:spPr>
          <a:xfrm>
            <a:off x="17809194" y="5471436"/>
            <a:ext cx="1108329" cy="6747319"/>
          </a:xfrm>
          <a:prstGeom prst="round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Rounded Rectangle 55"/>
          <p:cNvSpPr/>
          <p:nvPr/>
        </p:nvSpPr>
        <p:spPr>
          <a:xfrm>
            <a:off x="16561446" y="5474807"/>
            <a:ext cx="1108329" cy="674731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Rounded Rectangle 56"/>
          <p:cNvSpPr/>
          <p:nvPr/>
        </p:nvSpPr>
        <p:spPr>
          <a:xfrm>
            <a:off x="15312010" y="5474807"/>
            <a:ext cx="1108329" cy="6747319"/>
          </a:xfrm>
          <a:prstGeom prst="roundRect">
            <a:avLst/>
          </a:prstGeom>
          <a:solidFill>
            <a:srgbClr val="C8E3FB"/>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8" name="Rounded Rectangle 57"/>
          <p:cNvSpPr/>
          <p:nvPr/>
        </p:nvSpPr>
        <p:spPr>
          <a:xfrm>
            <a:off x="14085393" y="5474807"/>
            <a:ext cx="1108329" cy="674731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9" name="Oval 58"/>
          <p:cNvSpPr/>
          <p:nvPr/>
        </p:nvSpPr>
        <p:spPr>
          <a:xfrm>
            <a:off x="14229597" y="6526395"/>
            <a:ext cx="806025" cy="80602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Oval 59"/>
          <p:cNvSpPr/>
          <p:nvPr/>
        </p:nvSpPr>
        <p:spPr>
          <a:xfrm>
            <a:off x="15466339" y="6526395"/>
            <a:ext cx="806025" cy="806025"/>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1" name="Oval 60"/>
          <p:cNvSpPr/>
          <p:nvPr/>
        </p:nvSpPr>
        <p:spPr>
          <a:xfrm>
            <a:off x="16714672" y="6526395"/>
            <a:ext cx="806025" cy="806025"/>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Oval 61"/>
          <p:cNvSpPr/>
          <p:nvPr/>
        </p:nvSpPr>
        <p:spPr>
          <a:xfrm>
            <a:off x="14229597" y="7695380"/>
            <a:ext cx="806025" cy="806025"/>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Oval 62"/>
          <p:cNvSpPr/>
          <p:nvPr/>
        </p:nvSpPr>
        <p:spPr>
          <a:xfrm>
            <a:off x="15466339" y="7695380"/>
            <a:ext cx="806025" cy="806025"/>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4" name="Oval 63"/>
          <p:cNvSpPr/>
          <p:nvPr/>
        </p:nvSpPr>
        <p:spPr>
          <a:xfrm>
            <a:off x="16714672" y="7695380"/>
            <a:ext cx="806025" cy="806025"/>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Oval 64"/>
          <p:cNvSpPr/>
          <p:nvPr/>
        </p:nvSpPr>
        <p:spPr>
          <a:xfrm>
            <a:off x="19466538" y="6526395"/>
            <a:ext cx="806025" cy="80602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6" name="Oval 65"/>
          <p:cNvSpPr/>
          <p:nvPr/>
        </p:nvSpPr>
        <p:spPr>
          <a:xfrm>
            <a:off x="19230113" y="6526395"/>
            <a:ext cx="806025" cy="80602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7" name="TextBox 66"/>
          <p:cNvSpPr txBox="1"/>
          <p:nvPr/>
        </p:nvSpPr>
        <p:spPr>
          <a:xfrm>
            <a:off x="12730929" y="6578444"/>
            <a:ext cx="1319592" cy="707886"/>
          </a:xfrm>
          <a:prstGeom prst="rect">
            <a:avLst/>
          </a:prstGeom>
          <a:noFill/>
        </p:spPr>
        <p:txBody>
          <a:bodyPr wrap="none" rtlCol="0">
            <a:spAutoFit/>
          </a:bodyPr>
          <a:lstStyle/>
          <a:p>
            <a:pPr algn="r"/>
            <a:r>
              <a:rPr lang="en-US" sz="4000" i="1" dirty="0">
                <a:solidFill>
                  <a:schemeClr val="tx1">
                    <a:lumMod val="75000"/>
                    <a:lumOff val="25000"/>
                  </a:schemeClr>
                </a:solidFill>
              </a:rPr>
              <a:t>1996</a:t>
            </a:r>
          </a:p>
        </p:txBody>
      </p:sp>
      <p:sp>
        <p:nvSpPr>
          <p:cNvPr id="68" name="TextBox 67"/>
          <p:cNvSpPr txBox="1"/>
          <p:nvPr/>
        </p:nvSpPr>
        <p:spPr>
          <a:xfrm>
            <a:off x="12724164" y="7764586"/>
            <a:ext cx="1319592" cy="707886"/>
          </a:xfrm>
          <a:prstGeom prst="rect">
            <a:avLst/>
          </a:prstGeom>
          <a:noFill/>
        </p:spPr>
        <p:txBody>
          <a:bodyPr wrap="none" rtlCol="0">
            <a:spAutoFit/>
          </a:bodyPr>
          <a:lstStyle/>
          <a:p>
            <a:pPr algn="r"/>
            <a:r>
              <a:rPr lang="en-US" sz="4000" i="1" dirty="0">
                <a:solidFill>
                  <a:schemeClr val="tx1">
                    <a:lumMod val="75000"/>
                    <a:lumOff val="25000"/>
                  </a:schemeClr>
                </a:solidFill>
              </a:rPr>
              <a:t>2001</a:t>
            </a:r>
          </a:p>
        </p:txBody>
      </p:sp>
      <p:sp>
        <p:nvSpPr>
          <p:cNvPr id="69" name="Oval 68"/>
          <p:cNvSpPr/>
          <p:nvPr/>
        </p:nvSpPr>
        <p:spPr>
          <a:xfrm>
            <a:off x="14229597" y="8864366"/>
            <a:ext cx="806025" cy="806025"/>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1" name="Oval 70"/>
          <p:cNvSpPr/>
          <p:nvPr/>
        </p:nvSpPr>
        <p:spPr>
          <a:xfrm>
            <a:off x="15466339" y="8864366"/>
            <a:ext cx="806025" cy="806025"/>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2" name="Oval 71"/>
          <p:cNvSpPr/>
          <p:nvPr/>
        </p:nvSpPr>
        <p:spPr>
          <a:xfrm>
            <a:off x="16714672" y="8864366"/>
            <a:ext cx="806025" cy="806025"/>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4" name="TextBox 73"/>
          <p:cNvSpPr txBox="1"/>
          <p:nvPr/>
        </p:nvSpPr>
        <p:spPr>
          <a:xfrm>
            <a:off x="12724165" y="8888855"/>
            <a:ext cx="1319592" cy="707886"/>
          </a:xfrm>
          <a:prstGeom prst="rect">
            <a:avLst/>
          </a:prstGeom>
          <a:noFill/>
        </p:spPr>
        <p:txBody>
          <a:bodyPr wrap="none" rtlCol="0">
            <a:spAutoFit/>
          </a:bodyPr>
          <a:lstStyle/>
          <a:p>
            <a:pPr algn="r"/>
            <a:r>
              <a:rPr lang="en-US" sz="4000" i="1" dirty="0">
                <a:solidFill>
                  <a:schemeClr val="tx1">
                    <a:lumMod val="75000"/>
                    <a:lumOff val="25000"/>
                  </a:schemeClr>
                </a:solidFill>
              </a:rPr>
              <a:t>2006</a:t>
            </a:r>
          </a:p>
        </p:txBody>
      </p:sp>
      <p:sp>
        <p:nvSpPr>
          <p:cNvPr id="75" name="Oval 74"/>
          <p:cNvSpPr/>
          <p:nvPr/>
        </p:nvSpPr>
        <p:spPr>
          <a:xfrm>
            <a:off x="14229597" y="10033350"/>
            <a:ext cx="806025" cy="806025"/>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Oval 76"/>
          <p:cNvSpPr/>
          <p:nvPr/>
        </p:nvSpPr>
        <p:spPr>
          <a:xfrm>
            <a:off x="15466339" y="10033350"/>
            <a:ext cx="806025" cy="806025"/>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8" name="Oval 77"/>
          <p:cNvSpPr/>
          <p:nvPr/>
        </p:nvSpPr>
        <p:spPr>
          <a:xfrm>
            <a:off x="16714672" y="10033350"/>
            <a:ext cx="806025" cy="806025"/>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0" name="TextBox 79"/>
          <p:cNvSpPr txBox="1"/>
          <p:nvPr/>
        </p:nvSpPr>
        <p:spPr>
          <a:xfrm>
            <a:off x="12724159" y="10053574"/>
            <a:ext cx="1319592" cy="707886"/>
          </a:xfrm>
          <a:prstGeom prst="rect">
            <a:avLst/>
          </a:prstGeom>
          <a:noFill/>
        </p:spPr>
        <p:txBody>
          <a:bodyPr wrap="none" rtlCol="0">
            <a:spAutoFit/>
          </a:bodyPr>
          <a:lstStyle/>
          <a:p>
            <a:pPr algn="r"/>
            <a:r>
              <a:rPr lang="en-US" sz="4000" i="1" dirty="0">
                <a:solidFill>
                  <a:schemeClr val="tx1">
                    <a:lumMod val="75000"/>
                    <a:lumOff val="25000"/>
                  </a:schemeClr>
                </a:solidFill>
              </a:rPr>
              <a:t>2011</a:t>
            </a:r>
          </a:p>
        </p:txBody>
      </p:sp>
      <p:sp>
        <p:nvSpPr>
          <p:cNvPr id="83" name="Oval 82"/>
          <p:cNvSpPr/>
          <p:nvPr/>
        </p:nvSpPr>
        <p:spPr>
          <a:xfrm>
            <a:off x="14229597" y="11205767"/>
            <a:ext cx="806025" cy="80602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Oval 83"/>
          <p:cNvSpPr/>
          <p:nvPr/>
        </p:nvSpPr>
        <p:spPr>
          <a:xfrm>
            <a:off x="15466339" y="11205767"/>
            <a:ext cx="806025" cy="806025"/>
          </a:xfrm>
          <a:prstGeom prst="ellipse">
            <a:avLst/>
          </a:prstGeom>
          <a:solidFill>
            <a:srgbClr val="0F6FC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5" name="Oval 84"/>
          <p:cNvSpPr/>
          <p:nvPr/>
        </p:nvSpPr>
        <p:spPr>
          <a:xfrm>
            <a:off x="16714672" y="11205767"/>
            <a:ext cx="806025" cy="806025"/>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TextBox 85"/>
          <p:cNvSpPr txBox="1"/>
          <p:nvPr/>
        </p:nvSpPr>
        <p:spPr>
          <a:xfrm>
            <a:off x="12724158" y="11277817"/>
            <a:ext cx="1319592" cy="707886"/>
          </a:xfrm>
          <a:prstGeom prst="rect">
            <a:avLst/>
          </a:prstGeom>
          <a:noFill/>
        </p:spPr>
        <p:txBody>
          <a:bodyPr wrap="none" rtlCol="0">
            <a:spAutoFit/>
          </a:bodyPr>
          <a:lstStyle/>
          <a:p>
            <a:pPr algn="r"/>
            <a:r>
              <a:rPr lang="en-US" sz="4000" i="1" dirty="0">
                <a:solidFill>
                  <a:schemeClr val="tx1">
                    <a:lumMod val="75000"/>
                    <a:lumOff val="25000"/>
                  </a:schemeClr>
                </a:solidFill>
              </a:rPr>
              <a:t>2016</a:t>
            </a:r>
          </a:p>
        </p:txBody>
      </p:sp>
      <p:sp>
        <p:nvSpPr>
          <p:cNvPr id="87" name="Oval 86"/>
          <p:cNvSpPr/>
          <p:nvPr/>
        </p:nvSpPr>
        <p:spPr>
          <a:xfrm>
            <a:off x="17955957" y="6526395"/>
            <a:ext cx="806025" cy="806025"/>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4" name="Oval 93"/>
          <p:cNvSpPr/>
          <p:nvPr/>
        </p:nvSpPr>
        <p:spPr>
          <a:xfrm>
            <a:off x="17955957" y="7695380"/>
            <a:ext cx="806025" cy="806025"/>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5" name="Oval 94"/>
          <p:cNvSpPr/>
          <p:nvPr/>
        </p:nvSpPr>
        <p:spPr>
          <a:xfrm>
            <a:off x="17955957" y="8864366"/>
            <a:ext cx="806025" cy="80602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val 95"/>
          <p:cNvSpPr/>
          <p:nvPr/>
        </p:nvSpPr>
        <p:spPr>
          <a:xfrm>
            <a:off x="17955957" y="10033350"/>
            <a:ext cx="806025" cy="80602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p:cNvSpPr/>
          <p:nvPr/>
        </p:nvSpPr>
        <p:spPr>
          <a:xfrm>
            <a:off x="17955957" y="11205767"/>
            <a:ext cx="806025" cy="80602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Oval 97"/>
          <p:cNvSpPr/>
          <p:nvPr/>
        </p:nvSpPr>
        <p:spPr>
          <a:xfrm>
            <a:off x="19230113" y="7695380"/>
            <a:ext cx="806025" cy="806025"/>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TextBox 98"/>
          <p:cNvSpPr txBox="1"/>
          <p:nvPr/>
        </p:nvSpPr>
        <p:spPr>
          <a:xfrm>
            <a:off x="14066425" y="5942181"/>
            <a:ext cx="1187452" cy="523220"/>
          </a:xfrm>
          <a:prstGeom prst="rect">
            <a:avLst/>
          </a:prstGeom>
          <a:noFill/>
        </p:spPr>
        <p:txBody>
          <a:bodyPr vert="horz" wrap="square" rtlCol="0">
            <a:spAutoFit/>
          </a:bodyPr>
          <a:lstStyle/>
          <a:p>
            <a:r>
              <a:rPr lang="en-US" sz="2800" dirty="0">
                <a:solidFill>
                  <a:schemeClr val="tx1">
                    <a:lumMod val="75000"/>
                    <a:lumOff val="25000"/>
                  </a:schemeClr>
                </a:solidFill>
              </a:rPr>
              <a:t>NLCD</a:t>
            </a:r>
          </a:p>
        </p:txBody>
      </p:sp>
      <p:sp>
        <p:nvSpPr>
          <p:cNvPr id="100" name="TextBox 99"/>
          <p:cNvSpPr txBox="1"/>
          <p:nvPr/>
        </p:nvSpPr>
        <p:spPr>
          <a:xfrm>
            <a:off x="15239093" y="5928373"/>
            <a:ext cx="1290467" cy="523220"/>
          </a:xfrm>
          <a:prstGeom prst="rect">
            <a:avLst/>
          </a:prstGeom>
          <a:noFill/>
        </p:spPr>
        <p:txBody>
          <a:bodyPr vert="horz" wrap="square" rtlCol="0">
            <a:spAutoFit/>
          </a:bodyPr>
          <a:lstStyle/>
          <a:p>
            <a:pPr algn="ctr"/>
            <a:r>
              <a:rPr lang="en-US" sz="2800" dirty="0">
                <a:solidFill>
                  <a:schemeClr val="tx1">
                    <a:lumMod val="75000"/>
                    <a:lumOff val="25000"/>
                  </a:schemeClr>
                </a:solidFill>
              </a:rPr>
              <a:t>CCAP</a:t>
            </a:r>
          </a:p>
        </p:txBody>
      </p:sp>
      <p:sp>
        <p:nvSpPr>
          <p:cNvPr id="101" name="TextBox 100"/>
          <p:cNvSpPr txBox="1"/>
          <p:nvPr/>
        </p:nvSpPr>
        <p:spPr>
          <a:xfrm>
            <a:off x="16463494" y="5928373"/>
            <a:ext cx="1290467" cy="523220"/>
          </a:xfrm>
          <a:prstGeom prst="rect">
            <a:avLst/>
          </a:prstGeom>
          <a:noFill/>
        </p:spPr>
        <p:txBody>
          <a:bodyPr vert="horz" wrap="square" rtlCol="0">
            <a:spAutoFit/>
          </a:bodyPr>
          <a:lstStyle/>
          <a:p>
            <a:pPr algn="ctr"/>
            <a:r>
              <a:rPr lang="en-US" sz="2800" dirty="0">
                <a:solidFill>
                  <a:schemeClr val="tx1">
                    <a:lumMod val="75000"/>
                    <a:lumOff val="25000"/>
                  </a:schemeClr>
                </a:solidFill>
              </a:rPr>
              <a:t>CDL</a:t>
            </a:r>
          </a:p>
        </p:txBody>
      </p:sp>
      <p:sp>
        <p:nvSpPr>
          <p:cNvPr id="102" name="TextBox 101"/>
          <p:cNvSpPr txBox="1"/>
          <p:nvPr/>
        </p:nvSpPr>
        <p:spPr>
          <a:xfrm>
            <a:off x="17713735" y="5514133"/>
            <a:ext cx="1290467" cy="954107"/>
          </a:xfrm>
          <a:prstGeom prst="rect">
            <a:avLst/>
          </a:prstGeom>
          <a:noFill/>
        </p:spPr>
        <p:txBody>
          <a:bodyPr vert="horz" wrap="square" rtlCol="0">
            <a:spAutoFit/>
          </a:bodyPr>
          <a:lstStyle/>
          <a:p>
            <a:pPr algn="ctr"/>
            <a:r>
              <a:rPr lang="en-US" sz="2800" dirty="0">
                <a:solidFill>
                  <a:schemeClr val="tx1">
                    <a:lumMod val="75000"/>
                    <a:lumOff val="25000"/>
                  </a:schemeClr>
                </a:solidFill>
              </a:rPr>
              <a:t>Team</a:t>
            </a:r>
          </a:p>
          <a:p>
            <a:pPr algn="ctr"/>
            <a:r>
              <a:rPr lang="en-US" sz="2800" dirty="0">
                <a:solidFill>
                  <a:schemeClr val="tx1">
                    <a:lumMod val="75000"/>
                    <a:lumOff val="25000"/>
                  </a:schemeClr>
                </a:solidFill>
              </a:rPr>
              <a:t>LULC</a:t>
            </a:r>
          </a:p>
        </p:txBody>
      </p:sp>
      <p:sp>
        <p:nvSpPr>
          <p:cNvPr id="103" name="Oval 102"/>
          <p:cNvSpPr/>
          <p:nvPr/>
        </p:nvSpPr>
        <p:spPr>
          <a:xfrm>
            <a:off x="19748338" y="8841320"/>
            <a:ext cx="806025" cy="806025"/>
          </a:xfrm>
          <a:prstGeom prst="ellipse">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4" name="Oval 103"/>
          <p:cNvSpPr/>
          <p:nvPr/>
        </p:nvSpPr>
        <p:spPr>
          <a:xfrm>
            <a:off x="19473883" y="8841320"/>
            <a:ext cx="806025" cy="806025"/>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5" name="Oval 104"/>
          <p:cNvSpPr/>
          <p:nvPr/>
        </p:nvSpPr>
        <p:spPr>
          <a:xfrm>
            <a:off x="19230113" y="8841320"/>
            <a:ext cx="806025" cy="806025"/>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6" name="Oval 105"/>
          <p:cNvSpPr/>
          <p:nvPr/>
        </p:nvSpPr>
        <p:spPr>
          <a:xfrm>
            <a:off x="19748338" y="10033350"/>
            <a:ext cx="806025" cy="806025"/>
          </a:xfrm>
          <a:prstGeom prst="ellipse">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Oval 106"/>
          <p:cNvSpPr/>
          <p:nvPr/>
        </p:nvSpPr>
        <p:spPr>
          <a:xfrm>
            <a:off x="19473883" y="10033350"/>
            <a:ext cx="806025" cy="806025"/>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8" name="Oval 107"/>
          <p:cNvSpPr/>
          <p:nvPr/>
        </p:nvSpPr>
        <p:spPr>
          <a:xfrm>
            <a:off x="19230113" y="10033350"/>
            <a:ext cx="806025" cy="806025"/>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9" name="Oval 108"/>
          <p:cNvSpPr/>
          <p:nvPr/>
        </p:nvSpPr>
        <p:spPr>
          <a:xfrm>
            <a:off x="19466538" y="11225380"/>
            <a:ext cx="806025" cy="806025"/>
          </a:xfrm>
          <a:prstGeom prst="ellipse">
            <a:avLst/>
          </a:prstGeom>
          <a:solidFill>
            <a:srgbClr val="A5C2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0" name="Oval 109"/>
          <p:cNvSpPr/>
          <p:nvPr/>
        </p:nvSpPr>
        <p:spPr>
          <a:xfrm>
            <a:off x="19230113" y="11225380"/>
            <a:ext cx="806025" cy="806025"/>
          </a:xfrm>
          <a:prstGeom prst="ellipse">
            <a:avLst/>
          </a:prstGeom>
          <a:solidFill>
            <a:srgbClr val="0F6F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1" name="TextBox 110"/>
          <p:cNvSpPr txBox="1"/>
          <p:nvPr/>
        </p:nvSpPr>
        <p:spPr>
          <a:xfrm>
            <a:off x="18936205" y="5499007"/>
            <a:ext cx="1971009" cy="954107"/>
          </a:xfrm>
          <a:prstGeom prst="rect">
            <a:avLst/>
          </a:prstGeom>
          <a:noFill/>
        </p:spPr>
        <p:txBody>
          <a:bodyPr vert="horz" wrap="square" rtlCol="0">
            <a:spAutoFit/>
          </a:bodyPr>
          <a:lstStyle/>
          <a:p>
            <a:pPr algn="ctr"/>
            <a:r>
              <a:rPr lang="en-US" sz="2800" dirty="0">
                <a:solidFill>
                  <a:schemeClr val="tx1">
                    <a:lumMod val="75000"/>
                    <a:lumOff val="25000"/>
                  </a:schemeClr>
                </a:solidFill>
              </a:rPr>
              <a:t>Synthetic Maps</a:t>
            </a:r>
          </a:p>
        </p:txBody>
      </p:sp>
      <p:sp>
        <p:nvSpPr>
          <p:cNvPr id="112" name="TextBox 111"/>
          <p:cNvSpPr txBox="1"/>
          <p:nvPr/>
        </p:nvSpPr>
        <p:spPr>
          <a:xfrm>
            <a:off x="20877471" y="7866615"/>
            <a:ext cx="1949556" cy="523220"/>
          </a:xfrm>
          <a:prstGeom prst="rect">
            <a:avLst/>
          </a:prstGeom>
          <a:noFill/>
        </p:spPr>
        <p:txBody>
          <a:bodyPr wrap="square" rtlCol="0">
            <a:spAutoFit/>
          </a:bodyPr>
          <a:lstStyle/>
          <a:p>
            <a:r>
              <a:rPr lang="en-US" sz="2800" dirty="0">
                <a:solidFill>
                  <a:schemeClr val="tx1">
                    <a:lumMod val="75000"/>
                    <a:lumOff val="25000"/>
                  </a:schemeClr>
                </a:solidFill>
              </a:rPr>
              <a:t>Compare</a:t>
            </a:r>
          </a:p>
        </p:txBody>
      </p:sp>
      <p:sp>
        <p:nvSpPr>
          <p:cNvPr id="113" name="Rounded Rectangle 112"/>
          <p:cNvSpPr/>
          <p:nvPr/>
        </p:nvSpPr>
        <p:spPr>
          <a:xfrm>
            <a:off x="23114911" y="5467660"/>
            <a:ext cx="1108329" cy="6747319"/>
          </a:xfrm>
          <a:prstGeom prst="roundRect">
            <a:avLst/>
          </a:prstGeom>
          <a:solidFill>
            <a:srgbClr val="C1D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4" name="Oval 113"/>
          <p:cNvSpPr/>
          <p:nvPr/>
        </p:nvSpPr>
        <p:spPr>
          <a:xfrm>
            <a:off x="23259116" y="6519248"/>
            <a:ext cx="806025" cy="806025"/>
          </a:xfrm>
          <a:prstGeom prst="ellipse">
            <a:avLst/>
          </a:prstGeom>
          <a:noFill/>
          <a:ln w="28575">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5" name="Oval 114"/>
          <p:cNvSpPr/>
          <p:nvPr/>
        </p:nvSpPr>
        <p:spPr>
          <a:xfrm>
            <a:off x="23259116" y="7688233"/>
            <a:ext cx="806025" cy="806025"/>
          </a:xfrm>
          <a:prstGeom prst="ellipse">
            <a:avLst/>
          </a:prstGeom>
          <a:solidFill>
            <a:srgbClr val="17406D"/>
          </a:solidFill>
          <a:ln w="28575">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6" name="Oval 115"/>
          <p:cNvSpPr/>
          <p:nvPr/>
        </p:nvSpPr>
        <p:spPr>
          <a:xfrm>
            <a:off x="23259116" y="8857219"/>
            <a:ext cx="806025" cy="806025"/>
          </a:xfrm>
          <a:prstGeom prst="ellipse">
            <a:avLst/>
          </a:prstGeom>
          <a:noFill/>
          <a:ln w="28575">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7" name="Oval 116"/>
          <p:cNvSpPr/>
          <p:nvPr/>
        </p:nvSpPr>
        <p:spPr>
          <a:xfrm>
            <a:off x="23259116" y="10026203"/>
            <a:ext cx="806025" cy="806025"/>
          </a:xfrm>
          <a:prstGeom prst="ellipse">
            <a:avLst/>
          </a:prstGeom>
          <a:solidFill>
            <a:srgbClr val="17406D"/>
          </a:solidFill>
          <a:ln w="28575">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8" name="Oval 117"/>
          <p:cNvSpPr/>
          <p:nvPr/>
        </p:nvSpPr>
        <p:spPr>
          <a:xfrm>
            <a:off x="23259116" y="11198621"/>
            <a:ext cx="806025" cy="806025"/>
          </a:xfrm>
          <a:prstGeom prst="ellipse">
            <a:avLst/>
          </a:prstGeom>
          <a:noFill/>
          <a:ln w="28575">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9" name="TextBox 118"/>
          <p:cNvSpPr txBox="1"/>
          <p:nvPr/>
        </p:nvSpPr>
        <p:spPr>
          <a:xfrm>
            <a:off x="23095943" y="5493178"/>
            <a:ext cx="1187452" cy="954107"/>
          </a:xfrm>
          <a:prstGeom prst="rect">
            <a:avLst/>
          </a:prstGeom>
          <a:noFill/>
        </p:spPr>
        <p:txBody>
          <a:bodyPr vert="horz" wrap="square" rtlCol="0">
            <a:spAutoFit/>
          </a:bodyPr>
          <a:lstStyle/>
          <a:p>
            <a:pPr algn="ctr"/>
            <a:r>
              <a:rPr lang="en-US" sz="2800" dirty="0">
                <a:solidFill>
                  <a:schemeClr val="tx1">
                    <a:lumMod val="75000"/>
                    <a:lumOff val="25000"/>
                  </a:schemeClr>
                </a:solidFill>
              </a:rPr>
              <a:t>TAC</a:t>
            </a:r>
          </a:p>
          <a:p>
            <a:pPr algn="ctr"/>
            <a:r>
              <a:rPr lang="en-US" sz="2800" dirty="0">
                <a:solidFill>
                  <a:schemeClr val="tx1">
                    <a:lumMod val="75000"/>
                    <a:lumOff val="25000"/>
                  </a:schemeClr>
                </a:solidFill>
              </a:rPr>
              <a:t>LULC</a:t>
            </a:r>
          </a:p>
        </p:txBody>
      </p:sp>
      <p:sp>
        <p:nvSpPr>
          <p:cNvPr id="120" name="Chevron 119"/>
          <p:cNvSpPr/>
          <p:nvPr/>
        </p:nvSpPr>
        <p:spPr>
          <a:xfrm>
            <a:off x="21619649" y="9727705"/>
            <a:ext cx="1399635" cy="1414003"/>
          </a:xfrm>
          <a:prstGeom prst="chevron">
            <a:avLst/>
          </a:prstGeom>
          <a:solidFill>
            <a:srgbClr val="EE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121" name="Chevron 120"/>
          <p:cNvSpPr/>
          <p:nvPr/>
        </p:nvSpPr>
        <p:spPr>
          <a:xfrm>
            <a:off x="20774641" y="9739865"/>
            <a:ext cx="1399635" cy="1414003"/>
          </a:xfrm>
          <a:prstGeom prst="chevron">
            <a:avLst/>
          </a:prstGeom>
          <a:solidFill>
            <a:srgbClr val="EE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122" name="TextBox 121"/>
          <p:cNvSpPr txBox="1"/>
          <p:nvPr/>
        </p:nvSpPr>
        <p:spPr>
          <a:xfrm>
            <a:off x="20877400" y="10167004"/>
            <a:ext cx="1949626" cy="523220"/>
          </a:xfrm>
          <a:prstGeom prst="rect">
            <a:avLst/>
          </a:prstGeom>
          <a:noFill/>
        </p:spPr>
        <p:txBody>
          <a:bodyPr wrap="square" rtlCol="0">
            <a:spAutoFit/>
          </a:bodyPr>
          <a:lstStyle/>
          <a:p>
            <a:r>
              <a:rPr lang="en-US" sz="2800" dirty="0">
                <a:solidFill>
                  <a:schemeClr val="tx1">
                    <a:lumMod val="75000"/>
                    <a:lumOff val="25000"/>
                  </a:schemeClr>
                </a:solidFill>
              </a:rPr>
              <a:t>Compare</a:t>
            </a:r>
          </a:p>
        </p:txBody>
      </p:sp>
      <p:sp>
        <p:nvSpPr>
          <p:cNvPr id="123" name="Flowchart: Multidocument 122"/>
          <p:cNvSpPr/>
          <p:nvPr/>
        </p:nvSpPr>
        <p:spPr>
          <a:xfrm>
            <a:off x="21066517" y="5683761"/>
            <a:ext cx="1726000" cy="1492753"/>
          </a:xfrm>
          <a:prstGeom prst="flowChartMultidocument">
            <a:avLst/>
          </a:prstGeom>
          <a:solidFill>
            <a:srgbClr val="EEEDED"/>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4" name="TextBox 123"/>
          <p:cNvSpPr txBox="1"/>
          <p:nvPr/>
        </p:nvSpPr>
        <p:spPr>
          <a:xfrm>
            <a:off x="21065337" y="5969009"/>
            <a:ext cx="1472282" cy="954107"/>
          </a:xfrm>
          <a:prstGeom prst="rect">
            <a:avLst/>
          </a:prstGeom>
          <a:noFill/>
        </p:spPr>
        <p:txBody>
          <a:bodyPr vert="horz" wrap="square" rtlCol="0">
            <a:spAutoFit/>
          </a:bodyPr>
          <a:lstStyle/>
          <a:p>
            <a:pPr algn="ctr"/>
            <a:r>
              <a:rPr lang="en-US" sz="2800" dirty="0">
                <a:solidFill>
                  <a:schemeClr val="tx1">
                    <a:lumMod val="75000"/>
                    <a:lumOff val="25000"/>
                  </a:schemeClr>
                </a:solidFill>
              </a:rPr>
              <a:t>Time Series</a:t>
            </a:r>
          </a:p>
        </p:txBody>
      </p:sp>
      <p:sp>
        <p:nvSpPr>
          <p:cNvPr id="11" name="TextBox 10"/>
          <p:cNvSpPr txBox="1"/>
          <p:nvPr/>
        </p:nvSpPr>
        <p:spPr>
          <a:xfrm>
            <a:off x="936339" y="5392079"/>
            <a:ext cx="11279520" cy="7478970"/>
          </a:xfrm>
          <a:prstGeom prst="rect">
            <a:avLst/>
          </a:prstGeom>
          <a:noFill/>
        </p:spPr>
        <p:txBody>
          <a:bodyPr wrap="square" rtlCol="0">
            <a:spAutoFit/>
          </a:bodyPr>
          <a:lstStyle/>
          <a:p>
            <a:pPr algn="just"/>
            <a:r>
              <a:rPr lang="en-US" sz="2400" dirty="0">
                <a:solidFill>
                  <a:schemeClr val="tx1">
                    <a:lumMod val="75000"/>
                    <a:lumOff val="25000"/>
                  </a:schemeClr>
                </a:solidFill>
                <a:latin typeface="Garamond" panose="02020404030301010803" pitchFamily="18" charset="0"/>
              </a:rPr>
              <a:t>The Patuxent Reservoirs Watershed, in Howard, Montgomery, and Prince George’s Counties in Maryland, is a significant source of water supply for the greater Washington, D.C., metropolitan area. The Patuxent Reservoirs Watershed Protection Group Technical Advisory Committee (PRWPG TAC) monitors water quality and releases annual reports in order to provide management recommendations to policymakers for reducing pollutant loads. However, more comprehensive data is needed to understand the relationship between water quality and land use change, as inconsistent data availability across the municipal boundaries of the watershed inhibits a holistic land use and land cover (LULC) assessment. To address this concern, the team created synthesized LULC raster datasets by aggregating data from the United States Geologic Survey (USGS) National Land Cover Database (NLCD), the National Oceanic and Atmospheric Administration (NOAA) Coastal Change Analysis Program (C-CAP), the United States Department of Agriculture (USDA) Cropland Data Layer (CDL), and NASA Earth observations. The team calculated annual LULC classification trends from 2008 to 2018 and mapped LULC change on five-year intervals from 1996 to 2016 to analyze overall spatiotemporal trends for the watershed. Team members also compared the synthetic LULC dataset to independently generated LULC maps provided by the PRWPG TAC for 2002 and 2010. The new synthetic raster provides greater specificity in terms of agricultural, wetland, and urban land cover classes. The maps allow the PRWPG TAC to assess the relationship between LULC changes and water quality. In addition, this method of map synthesis gives an easy and economical method for creating LULC datasets in the future.</a:t>
            </a:r>
          </a:p>
        </p:txBody>
      </p:sp>
      <p:sp>
        <p:nvSpPr>
          <p:cNvPr id="125" name="Teardrop 124"/>
          <p:cNvSpPr/>
          <p:nvPr/>
        </p:nvSpPr>
        <p:spPr>
          <a:xfrm rot="2700000">
            <a:off x="5993684" y="14704078"/>
            <a:ext cx="1953225" cy="1921002"/>
          </a:xfrm>
          <a:prstGeom prst="teardrop">
            <a:avLst>
              <a:gd name="adj" fmla="val 142796"/>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14400" y="12869816"/>
            <a:ext cx="5272597"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Earth Observations</a:t>
            </a:r>
          </a:p>
        </p:txBody>
      </p:sp>
      <p:pic>
        <p:nvPicPr>
          <p:cNvPr id="127" name="Picture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020" y="13645253"/>
            <a:ext cx="3250412" cy="3140287"/>
          </a:xfrm>
          <a:prstGeom prst="rect">
            <a:avLst/>
          </a:prstGeom>
          <a:ln>
            <a:noFill/>
          </a:ln>
          <a:effectLst>
            <a:outerShdw blurRad="63500" sx="102000" sy="102000" algn="ctr" rotWithShape="0">
              <a:prstClr val="black">
                <a:alpha val="40000"/>
              </a:prstClr>
            </a:outerShdw>
          </a:effectLst>
        </p:spPr>
      </p:pic>
      <p:pic>
        <p:nvPicPr>
          <p:cNvPr id="128" name="Picture 1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5937" y="13746939"/>
            <a:ext cx="3741016" cy="3057526"/>
          </a:xfrm>
          <a:prstGeom prst="rect">
            <a:avLst/>
          </a:prstGeom>
          <a:ln>
            <a:noFill/>
          </a:ln>
          <a:effectLst>
            <a:outerShdw blurRad="63500" sx="102000" sy="102000" algn="ctr" rotWithShape="0">
              <a:prstClr val="black">
                <a:alpha val="40000"/>
              </a:prstClr>
            </a:outerShdw>
          </a:effectLst>
        </p:spPr>
      </p:pic>
      <p:sp>
        <p:nvSpPr>
          <p:cNvPr id="129" name="Teardrop 128"/>
          <p:cNvSpPr/>
          <p:nvPr/>
        </p:nvSpPr>
        <p:spPr>
          <a:xfrm rot="13500000">
            <a:off x="4393504" y="14092454"/>
            <a:ext cx="1932929" cy="1943594"/>
          </a:xfrm>
          <a:prstGeom prst="teardrop">
            <a:avLst>
              <a:gd name="adj" fmla="val 138065"/>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6126933" y="15415212"/>
            <a:ext cx="2167581" cy="461665"/>
          </a:xfrm>
          <a:prstGeom prst="rect">
            <a:avLst/>
          </a:prstGeom>
          <a:noFill/>
        </p:spPr>
        <p:txBody>
          <a:bodyPr wrap="none" rtlCol="0">
            <a:spAutoFit/>
          </a:bodyPr>
          <a:lstStyle/>
          <a:p>
            <a:r>
              <a:rPr lang="en-US" sz="2400" b="1" dirty="0">
                <a:solidFill>
                  <a:schemeClr val="bg1"/>
                </a:solidFill>
              </a:rPr>
              <a:t>Landsat 8 OLI</a:t>
            </a:r>
          </a:p>
        </p:txBody>
      </p:sp>
      <p:pic>
        <p:nvPicPr>
          <p:cNvPr id="132" name="Picture 131"/>
          <p:cNvPicPr>
            <a:picLocks noChangeAspect="1"/>
          </p:cNvPicPr>
          <p:nvPr/>
        </p:nvPicPr>
        <p:blipFill rotWithShape="1">
          <a:blip r:embed="rId7">
            <a:extLst>
              <a:ext uri="{28A0092B-C50C-407E-A947-70E740481C1C}">
                <a14:useLocalDpi xmlns:a14="http://schemas.microsoft.com/office/drawing/2010/main" val="0"/>
              </a:ext>
            </a:extLst>
          </a:blip>
          <a:srcRect t="4564"/>
          <a:stretch/>
        </p:blipFill>
        <p:spPr>
          <a:xfrm>
            <a:off x="958736" y="21867268"/>
            <a:ext cx="11255164" cy="6006850"/>
          </a:xfrm>
          <a:prstGeom prst="rect">
            <a:avLst/>
          </a:prstGeom>
        </p:spPr>
      </p:pic>
      <p:sp>
        <p:nvSpPr>
          <p:cNvPr id="131" name="TextBox 130"/>
          <p:cNvSpPr txBox="1"/>
          <p:nvPr/>
        </p:nvSpPr>
        <p:spPr>
          <a:xfrm>
            <a:off x="4210290" y="14832543"/>
            <a:ext cx="2095445" cy="461665"/>
          </a:xfrm>
          <a:prstGeom prst="rect">
            <a:avLst/>
          </a:prstGeom>
          <a:noFill/>
        </p:spPr>
        <p:txBody>
          <a:bodyPr wrap="none" rtlCol="0">
            <a:spAutoFit/>
          </a:bodyPr>
          <a:lstStyle/>
          <a:p>
            <a:r>
              <a:rPr lang="en-US" sz="2400" b="1" dirty="0">
                <a:solidFill>
                  <a:schemeClr val="bg1"/>
                </a:solidFill>
              </a:rPr>
              <a:t>Landsat 5 TM</a:t>
            </a:r>
          </a:p>
        </p:txBody>
      </p:sp>
      <p:sp>
        <p:nvSpPr>
          <p:cNvPr id="133" name="TextBox 132"/>
          <p:cNvSpPr txBox="1"/>
          <p:nvPr/>
        </p:nvSpPr>
        <p:spPr>
          <a:xfrm>
            <a:off x="2022550" y="25511037"/>
            <a:ext cx="1673024" cy="646331"/>
          </a:xfrm>
          <a:prstGeom prst="rect">
            <a:avLst/>
          </a:prstGeom>
          <a:noFill/>
        </p:spPr>
        <p:txBody>
          <a:bodyPr wrap="square" rtlCol="0">
            <a:spAutoFit/>
          </a:bodyPr>
          <a:lstStyle/>
          <a:p>
            <a:pPr algn="ctr"/>
            <a:r>
              <a:rPr lang="en-US" b="1" dirty="0">
                <a:solidFill>
                  <a:schemeClr val="bg1"/>
                </a:solidFill>
              </a:rPr>
              <a:t>Montgomery County</a:t>
            </a:r>
          </a:p>
        </p:txBody>
      </p:sp>
      <p:sp>
        <p:nvSpPr>
          <p:cNvPr id="134" name="TextBox 133"/>
          <p:cNvSpPr txBox="1"/>
          <p:nvPr/>
        </p:nvSpPr>
        <p:spPr>
          <a:xfrm>
            <a:off x="4352374" y="24165767"/>
            <a:ext cx="1134922" cy="646331"/>
          </a:xfrm>
          <a:prstGeom prst="rect">
            <a:avLst/>
          </a:prstGeom>
          <a:noFill/>
        </p:spPr>
        <p:txBody>
          <a:bodyPr wrap="square" rtlCol="0">
            <a:spAutoFit/>
          </a:bodyPr>
          <a:lstStyle/>
          <a:p>
            <a:pPr algn="ctr"/>
            <a:r>
              <a:rPr lang="en-US" b="1" dirty="0">
                <a:solidFill>
                  <a:schemeClr val="bg1"/>
                </a:solidFill>
              </a:rPr>
              <a:t>Howard County</a:t>
            </a:r>
          </a:p>
        </p:txBody>
      </p:sp>
      <p:sp>
        <p:nvSpPr>
          <p:cNvPr id="135" name="TextBox 134"/>
          <p:cNvSpPr txBox="1"/>
          <p:nvPr/>
        </p:nvSpPr>
        <p:spPr>
          <a:xfrm>
            <a:off x="2695178" y="23045497"/>
            <a:ext cx="1012072" cy="369332"/>
          </a:xfrm>
          <a:prstGeom prst="rect">
            <a:avLst/>
          </a:prstGeom>
          <a:noFill/>
        </p:spPr>
        <p:txBody>
          <a:bodyPr wrap="square" rtlCol="0">
            <a:spAutoFit/>
          </a:bodyPr>
          <a:lstStyle/>
          <a:p>
            <a:pPr algn="ctr"/>
            <a:r>
              <a:rPr lang="en-US" dirty="0">
                <a:solidFill>
                  <a:schemeClr val="tx1">
                    <a:lumMod val="75000"/>
                    <a:lumOff val="25000"/>
                  </a:schemeClr>
                </a:solidFill>
              </a:rPr>
              <a:t>5 miles</a:t>
            </a:r>
          </a:p>
        </p:txBody>
      </p:sp>
      <p:sp>
        <p:nvSpPr>
          <p:cNvPr id="136" name="TextBox 135"/>
          <p:cNvSpPr txBox="1"/>
          <p:nvPr/>
        </p:nvSpPr>
        <p:spPr>
          <a:xfrm>
            <a:off x="1648942" y="27048851"/>
            <a:ext cx="2479732" cy="369332"/>
          </a:xfrm>
          <a:prstGeom prst="rect">
            <a:avLst/>
          </a:prstGeom>
          <a:noFill/>
        </p:spPr>
        <p:txBody>
          <a:bodyPr wrap="square" rtlCol="0">
            <a:spAutoFit/>
          </a:bodyPr>
          <a:lstStyle/>
          <a:p>
            <a:r>
              <a:rPr lang="en-US" dirty="0">
                <a:solidFill>
                  <a:schemeClr val="tx1">
                    <a:lumMod val="75000"/>
                    <a:lumOff val="25000"/>
                  </a:schemeClr>
                </a:solidFill>
              </a:rPr>
              <a:t>Patuxent Watershed</a:t>
            </a:r>
          </a:p>
        </p:txBody>
      </p:sp>
      <p:sp>
        <p:nvSpPr>
          <p:cNvPr id="137" name="TextBox 136"/>
          <p:cNvSpPr txBox="1"/>
          <p:nvPr/>
        </p:nvSpPr>
        <p:spPr>
          <a:xfrm>
            <a:off x="1648942" y="27380083"/>
            <a:ext cx="2479732" cy="369332"/>
          </a:xfrm>
          <a:prstGeom prst="rect">
            <a:avLst/>
          </a:prstGeom>
          <a:noFill/>
        </p:spPr>
        <p:txBody>
          <a:bodyPr wrap="square" rtlCol="0">
            <a:spAutoFit/>
          </a:bodyPr>
          <a:lstStyle/>
          <a:p>
            <a:r>
              <a:rPr lang="en-US" dirty="0">
                <a:solidFill>
                  <a:schemeClr val="tx1">
                    <a:lumMod val="75000"/>
                    <a:lumOff val="25000"/>
                  </a:schemeClr>
                </a:solidFill>
              </a:rPr>
              <a:t>Study Area (132 m</a:t>
            </a:r>
            <a:r>
              <a:rPr lang="en-US" baseline="30000" dirty="0">
                <a:solidFill>
                  <a:schemeClr val="tx1">
                    <a:lumMod val="75000"/>
                    <a:lumOff val="25000"/>
                  </a:schemeClr>
                </a:solidFill>
              </a:rPr>
              <a:t>2</a:t>
            </a:r>
            <a:r>
              <a:rPr lang="en-US" dirty="0">
                <a:solidFill>
                  <a:schemeClr val="tx1">
                    <a:lumMod val="75000"/>
                    <a:lumOff val="25000"/>
                  </a:schemeClr>
                </a:solidFill>
              </a:rPr>
              <a:t>)</a:t>
            </a:r>
          </a:p>
        </p:txBody>
      </p:sp>
      <p:sp>
        <p:nvSpPr>
          <p:cNvPr id="138" name="TextBox 137"/>
          <p:cNvSpPr txBox="1"/>
          <p:nvPr/>
        </p:nvSpPr>
        <p:spPr>
          <a:xfrm>
            <a:off x="6039512" y="27186038"/>
            <a:ext cx="1062712" cy="369332"/>
          </a:xfrm>
          <a:prstGeom prst="rect">
            <a:avLst/>
          </a:prstGeom>
          <a:noFill/>
        </p:spPr>
        <p:txBody>
          <a:bodyPr wrap="square" rtlCol="0">
            <a:spAutoFit/>
          </a:bodyPr>
          <a:lstStyle/>
          <a:p>
            <a:pPr algn="ctr"/>
            <a:r>
              <a:rPr lang="en-US" dirty="0">
                <a:solidFill>
                  <a:schemeClr val="tx1">
                    <a:lumMod val="75000"/>
                    <a:lumOff val="25000"/>
                  </a:schemeClr>
                </a:solidFill>
              </a:rPr>
              <a:t>40 miles</a:t>
            </a:r>
          </a:p>
        </p:txBody>
      </p:sp>
      <p:sp>
        <p:nvSpPr>
          <p:cNvPr id="139" name="TextBox 138"/>
          <p:cNvSpPr txBox="1"/>
          <p:nvPr/>
        </p:nvSpPr>
        <p:spPr>
          <a:xfrm>
            <a:off x="4353246" y="27186038"/>
            <a:ext cx="286053" cy="369332"/>
          </a:xfrm>
          <a:prstGeom prst="rect">
            <a:avLst/>
          </a:prstGeom>
          <a:noFill/>
        </p:spPr>
        <p:txBody>
          <a:bodyPr wrap="square" rtlCol="0">
            <a:spAutoFit/>
          </a:bodyPr>
          <a:lstStyle/>
          <a:p>
            <a:pPr algn="ctr"/>
            <a:r>
              <a:rPr lang="en-US" dirty="0">
                <a:solidFill>
                  <a:schemeClr val="tx1">
                    <a:lumMod val="75000"/>
                    <a:lumOff val="25000"/>
                  </a:schemeClr>
                </a:solidFill>
              </a:rPr>
              <a:t>0</a:t>
            </a:r>
            <a:endParaRPr lang="en-US" sz="1400" dirty="0">
              <a:solidFill>
                <a:schemeClr val="tx1">
                  <a:lumMod val="75000"/>
                  <a:lumOff val="25000"/>
                </a:schemeClr>
              </a:solidFill>
            </a:endParaRPr>
          </a:p>
        </p:txBody>
      </p:sp>
      <p:sp>
        <p:nvSpPr>
          <p:cNvPr id="140" name="TextBox 139"/>
          <p:cNvSpPr txBox="1"/>
          <p:nvPr/>
        </p:nvSpPr>
        <p:spPr>
          <a:xfrm>
            <a:off x="4704336" y="27186038"/>
            <a:ext cx="469254" cy="369332"/>
          </a:xfrm>
          <a:prstGeom prst="rect">
            <a:avLst/>
          </a:prstGeom>
          <a:noFill/>
        </p:spPr>
        <p:txBody>
          <a:bodyPr wrap="square" rtlCol="0">
            <a:spAutoFit/>
          </a:bodyPr>
          <a:lstStyle/>
          <a:p>
            <a:pPr algn="ctr"/>
            <a:r>
              <a:rPr lang="en-US" dirty="0">
                <a:solidFill>
                  <a:schemeClr val="tx1">
                    <a:lumMod val="75000"/>
                    <a:lumOff val="25000"/>
                  </a:schemeClr>
                </a:solidFill>
              </a:rPr>
              <a:t>10</a:t>
            </a:r>
            <a:endParaRPr lang="en-US" sz="1400" dirty="0">
              <a:solidFill>
                <a:schemeClr val="tx1">
                  <a:lumMod val="75000"/>
                  <a:lumOff val="25000"/>
                </a:schemeClr>
              </a:solidFill>
            </a:endParaRPr>
          </a:p>
        </p:txBody>
      </p:sp>
      <p:sp>
        <p:nvSpPr>
          <p:cNvPr id="141" name="TextBox 140"/>
          <p:cNvSpPr txBox="1"/>
          <p:nvPr/>
        </p:nvSpPr>
        <p:spPr>
          <a:xfrm>
            <a:off x="5146107" y="27186038"/>
            <a:ext cx="507810" cy="369332"/>
          </a:xfrm>
          <a:prstGeom prst="rect">
            <a:avLst/>
          </a:prstGeom>
          <a:noFill/>
        </p:spPr>
        <p:txBody>
          <a:bodyPr wrap="square" rtlCol="0">
            <a:spAutoFit/>
          </a:bodyPr>
          <a:lstStyle/>
          <a:p>
            <a:pPr algn="ctr"/>
            <a:r>
              <a:rPr lang="en-US" dirty="0">
                <a:solidFill>
                  <a:schemeClr val="tx1">
                    <a:lumMod val="75000"/>
                    <a:lumOff val="25000"/>
                  </a:schemeClr>
                </a:solidFill>
              </a:rPr>
              <a:t>20</a:t>
            </a:r>
            <a:endParaRPr lang="en-US" sz="1400" dirty="0">
              <a:solidFill>
                <a:schemeClr val="tx1">
                  <a:lumMod val="75000"/>
                  <a:lumOff val="25000"/>
                </a:schemeClr>
              </a:solidFill>
            </a:endParaRPr>
          </a:p>
        </p:txBody>
      </p:sp>
      <p:sp>
        <p:nvSpPr>
          <p:cNvPr id="142" name="TextBox 141"/>
          <p:cNvSpPr txBox="1"/>
          <p:nvPr/>
        </p:nvSpPr>
        <p:spPr>
          <a:xfrm>
            <a:off x="914400" y="28252120"/>
            <a:ext cx="5000241" cy="769441"/>
          </a:xfrm>
          <a:prstGeom prst="rect">
            <a:avLst/>
          </a:prstGeom>
          <a:noFill/>
        </p:spPr>
        <p:txBody>
          <a:bodyPr wrap="square" rtlCol="0">
            <a:spAutoFit/>
          </a:bodyPr>
          <a:lstStyle/>
          <a:p>
            <a:r>
              <a:rPr lang="en-US" sz="4400" b="1" dirty="0">
                <a:solidFill>
                  <a:srgbClr val="379CC3"/>
                </a:solidFill>
                <a:latin typeface="Century Gothic" panose="020B0502020202020204" pitchFamily="34" charset="0"/>
              </a:rPr>
              <a:t>Project Partner</a:t>
            </a:r>
          </a:p>
        </p:txBody>
      </p:sp>
      <p:sp>
        <p:nvSpPr>
          <p:cNvPr id="143" name="Text Placeholder 16"/>
          <p:cNvSpPr txBox="1">
            <a:spLocks/>
          </p:cNvSpPr>
          <p:nvPr/>
        </p:nvSpPr>
        <p:spPr>
          <a:xfrm>
            <a:off x="864151" y="29022960"/>
            <a:ext cx="11447430" cy="9504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Patuxent Reservoirs Watershed Protection Group, Technical Advisory Committee</a:t>
            </a:r>
            <a:endParaRPr lang="en-US" b="1" dirty="0">
              <a:solidFill>
                <a:schemeClr val="tx1">
                  <a:lumMod val="75000"/>
                  <a:lumOff val="25000"/>
                </a:schemeClr>
              </a:solidFill>
              <a:latin typeface="Garamond" panose="02020404030301010803" pitchFamily="18" charset="0"/>
            </a:endParaRPr>
          </a:p>
        </p:txBody>
      </p:sp>
      <p:pic>
        <p:nvPicPr>
          <p:cNvPr id="8" name="Picture 7"/>
          <p:cNvPicPr>
            <a:picLocks/>
          </p:cNvPicPr>
          <p:nvPr/>
        </p:nvPicPr>
        <p:blipFill rotWithShape="1">
          <a:blip r:embed="rId8" cstate="print">
            <a:extLst>
              <a:ext uri="{28A0092B-C50C-407E-A947-70E740481C1C}">
                <a14:useLocalDpi xmlns:a14="http://schemas.microsoft.com/office/drawing/2010/main" val="0"/>
              </a:ext>
            </a:extLst>
          </a:blip>
          <a:srcRect l="5099" t="208" r="937" b="37043"/>
          <a:stretch/>
        </p:blipFill>
        <p:spPr>
          <a:xfrm>
            <a:off x="1447652" y="31104943"/>
            <a:ext cx="1645920" cy="1645920"/>
          </a:xfrm>
          <a:prstGeom prst="ellipse">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2506" b="38226"/>
          <a:stretch/>
        </p:blipFill>
        <p:spPr>
          <a:xfrm>
            <a:off x="10197769" y="31108650"/>
            <a:ext cx="1644797" cy="1645920"/>
          </a:xfrm>
          <a:prstGeom prst="ellipse">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319" b="30625"/>
          <a:stretch/>
        </p:blipFill>
        <p:spPr>
          <a:xfrm>
            <a:off x="7287124" y="31108650"/>
            <a:ext cx="1645920" cy="1645920"/>
          </a:xfrm>
          <a:prstGeom prst="ellipse">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3755" b="34375"/>
          <a:stretch/>
        </p:blipFill>
        <p:spPr>
          <a:xfrm>
            <a:off x="4386940" y="31089600"/>
            <a:ext cx="1645172" cy="1645920"/>
          </a:xfrm>
          <a:prstGeom prst="ellipse">
            <a:avLst/>
          </a:prstGeom>
        </p:spPr>
      </p:pic>
      <p:sp>
        <p:nvSpPr>
          <p:cNvPr id="144" name="TextBox 143"/>
          <p:cNvSpPr txBox="1"/>
          <p:nvPr/>
        </p:nvSpPr>
        <p:spPr>
          <a:xfrm>
            <a:off x="4568957" y="25971301"/>
            <a:ext cx="806026" cy="369332"/>
          </a:xfrm>
          <a:prstGeom prst="rect">
            <a:avLst/>
          </a:prstGeom>
          <a:noFill/>
        </p:spPr>
        <p:txBody>
          <a:bodyPr wrap="square" rtlCol="0">
            <a:spAutoFit/>
          </a:bodyPr>
          <a:lstStyle/>
          <a:p>
            <a:pPr algn="ctr"/>
            <a:r>
              <a:rPr lang="en-US" b="1" dirty="0">
                <a:solidFill>
                  <a:schemeClr val="bg1"/>
                </a:solidFill>
              </a:rPr>
              <a:t>P.G.</a:t>
            </a:r>
          </a:p>
        </p:txBody>
      </p:sp>
      <p:sp>
        <p:nvSpPr>
          <p:cNvPr id="275" name="Rounded Rectangle 274"/>
          <p:cNvSpPr/>
          <p:nvPr/>
        </p:nvSpPr>
        <p:spPr>
          <a:xfrm>
            <a:off x="14373416" y="12356384"/>
            <a:ext cx="4486401" cy="42263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Acquire Imagery</a:t>
            </a:r>
          </a:p>
        </p:txBody>
      </p:sp>
      <p:sp>
        <p:nvSpPr>
          <p:cNvPr id="276" name="Rounded Rectangle 275"/>
          <p:cNvSpPr/>
          <p:nvPr/>
        </p:nvSpPr>
        <p:spPr>
          <a:xfrm>
            <a:off x="14373416" y="13157401"/>
            <a:ext cx="4486401" cy="42263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Create Training Sites</a:t>
            </a:r>
          </a:p>
        </p:txBody>
      </p:sp>
      <p:sp>
        <p:nvSpPr>
          <p:cNvPr id="277" name="Down Arrow 276"/>
          <p:cNvSpPr/>
          <p:nvPr/>
        </p:nvSpPr>
        <p:spPr>
          <a:xfrm>
            <a:off x="16440545" y="12781133"/>
            <a:ext cx="357438" cy="32662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8" name="Down Arrow 277"/>
          <p:cNvSpPr/>
          <p:nvPr/>
        </p:nvSpPr>
        <p:spPr>
          <a:xfrm>
            <a:off x="16440545" y="13591012"/>
            <a:ext cx="357438" cy="32662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9" name="Rounded Rectangle 278"/>
          <p:cNvSpPr/>
          <p:nvPr/>
        </p:nvSpPr>
        <p:spPr>
          <a:xfrm>
            <a:off x="14373416" y="14778645"/>
            <a:ext cx="4486401" cy="42263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Assess Accuracy</a:t>
            </a:r>
          </a:p>
        </p:txBody>
      </p:sp>
      <p:sp>
        <p:nvSpPr>
          <p:cNvPr id="280" name="Down Arrow 279"/>
          <p:cNvSpPr/>
          <p:nvPr/>
        </p:nvSpPr>
        <p:spPr>
          <a:xfrm>
            <a:off x="16440545" y="15197742"/>
            <a:ext cx="357438" cy="32662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1" name="Rounded Rectangle 280"/>
          <p:cNvSpPr/>
          <p:nvPr/>
        </p:nvSpPr>
        <p:spPr>
          <a:xfrm>
            <a:off x="14373415" y="15620950"/>
            <a:ext cx="4486401" cy="422632"/>
          </a:xfrm>
          <a:prstGeom prst="roundRect">
            <a:avLst/>
          </a:prstGeom>
          <a:solidFill>
            <a:schemeClr val="accent4"/>
          </a:solidFill>
          <a:ln w="38100">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Team LULC</a:t>
            </a:r>
          </a:p>
        </p:txBody>
      </p:sp>
      <p:sp>
        <p:nvSpPr>
          <p:cNvPr id="282" name="Rounded Rectangle 281"/>
          <p:cNvSpPr/>
          <p:nvPr/>
        </p:nvSpPr>
        <p:spPr>
          <a:xfrm>
            <a:off x="19413370" y="12354993"/>
            <a:ext cx="4486401" cy="422632"/>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Assemble Data Sets</a:t>
            </a:r>
          </a:p>
        </p:txBody>
      </p:sp>
      <p:sp>
        <p:nvSpPr>
          <p:cNvPr id="283" name="Rounded Rectangle 282"/>
          <p:cNvSpPr/>
          <p:nvPr/>
        </p:nvSpPr>
        <p:spPr>
          <a:xfrm>
            <a:off x="19415277" y="13159564"/>
            <a:ext cx="4486401" cy="422632"/>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Clip and Mosaic</a:t>
            </a:r>
          </a:p>
        </p:txBody>
      </p:sp>
      <p:sp>
        <p:nvSpPr>
          <p:cNvPr id="284" name="Down Arrow 283"/>
          <p:cNvSpPr/>
          <p:nvPr/>
        </p:nvSpPr>
        <p:spPr>
          <a:xfrm>
            <a:off x="21493199" y="12767042"/>
            <a:ext cx="357438" cy="32662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5" name="Down Arrow 284"/>
          <p:cNvSpPr/>
          <p:nvPr/>
        </p:nvSpPr>
        <p:spPr>
          <a:xfrm>
            <a:off x="21493199" y="13576921"/>
            <a:ext cx="357438" cy="32662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6" name="Rounded Rectangle 285"/>
          <p:cNvSpPr/>
          <p:nvPr/>
        </p:nvSpPr>
        <p:spPr>
          <a:xfrm>
            <a:off x="19415277" y="13964913"/>
            <a:ext cx="4486401" cy="422632"/>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Create Synthetic Map</a:t>
            </a:r>
          </a:p>
        </p:txBody>
      </p:sp>
      <p:sp>
        <p:nvSpPr>
          <p:cNvPr id="287" name="Down Arrow 286"/>
          <p:cNvSpPr/>
          <p:nvPr/>
        </p:nvSpPr>
        <p:spPr>
          <a:xfrm>
            <a:off x="21493199" y="14369397"/>
            <a:ext cx="357438" cy="32662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8" name="Rounded Rectangle 287"/>
          <p:cNvSpPr/>
          <p:nvPr/>
        </p:nvSpPr>
        <p:spPr>
          <a:xfrm>
            <a:off x="19394322" y="15620950"/>
            <a:ext cx="4486401" cy="422632"/>
          </a:xfrm>
          <a:prstGeom prst="roundRect">
            <a:avLst/>
          </a:prstGeom>
          <a:solidFill>
            <a:schemeClr val="accent2"/>
          </a:solidFill>
          <a:ln w="38100">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Synthetic Time Series</a:t>
            </a:r>
          </a:p>
        </p:txBody>
      </p:sp>
      <p:sp>
        <p:nvSpPr>
          <p:cNvPr id="293" name="Rounded Rectangle 292"/>
          <p:cNvSpPr/>
          <p:nvPr/>
        </p:nvSpPr>
        <p:spPr>
          <a:xfrm>
            <a:off x="14373415" y="13964914"/>
            <a:ext cx="4486401" cy="42263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Classify by Random Tree</a:t>
            </a:r>
          </a:p>
        </p:txBody>
      </p:sp>
      <p:sp>
        <p:nvSpPr>
          <p:cNvPr id="294" name="Down Arrow 293"/>
          <p:cNvSpPr/>
          <p:nvPr/>
        </p:nvSpPr>
        <p:spPr>
          <a:xfrm>
            <a:off x="16440544" y="14384011"/>
            <a:ext cx="357438" cy="32662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5" name="Rounded Rectangle 294"/>
          <p:cNvSpPr/>
          <p:nvPr/>
        </p:nvSpPr>
        <p:spPr>
          <a:xfrm>
            <a:off x="19415277" y="14778645"/>
            <a:ext cx="4486401" cy="422632"/>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Land Change Matrices</a:t>
            </a:r>
          </a:p>
        </p:txBody>
      </p:sp>
      <p:sp>
        <p:nvSpPr>
          <p:cNvPr id="296" name="Down Arrow 295"/>
          <p:cNvSpPr/>
          <p:nvPr/>
        </p:nvSpPr>
        <p:spPr>
          <a:xfrm>
            <a:off x="21474152" y="15175517"/>
            <a:ext cx="357438" cy="32662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46" name="Elbow Connector 145"/>
          <p:cNvCxnSpPr>
            <a:stCxn id="281" idx="3"/>
            <a:endCxn id="282" idx="1"/>
          </p:cNvCxnSpPr>
          <p:nvPr/>
        </p:nvCxnSpPr>
        <p:spPr>
          <a:xfrm flipV="1">
            <a:off x="18859816" y="12566309"/>
            <a:ext cx="553554" cy="3265957"/>
          </a:xfrm>
          <a:prstGeom prst="bentConnector3">
            <a:avLst>
              <a:gd name="adj1" fmla="val 50000"/>
            </a:avLst>
          </a:prstGeom>
          <a:ln w="444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148" name="Chart 147"/>
          <p:cNvGraphicFramePr>
            <a:graphicFrameLocks/>
          </p:cNvGraphicFramePr>
          <p:nvPr>
            <p:extLst>
              <p:ext uri="{D42A27DB-BD31-4B8C-83A1-F6EECF244321}">
                <p14:modId xmlns:p14="http://schemas.microsoft.com/office/powerpoint/2010/main" val="355909096"/>
              </p:ext>
            </p:extLst>
          </p:nvPr>
        </p:nvGraphicFramePr>
        <p:xfrm>
          <a:off x="12730929" y="16824694"/>
          <a:ext cx="11491683" cy="4548230"/>
        </p:xfrm>
        <a:graphic>
          <a:graphicData uri="http://schemas.openxmlformats.org/drawingml/2006/chart">
            <c:chart xmlns:c="http://schemas.openxmlformats.org/drawingml/2006/chart" xmlns:r="http://schemas.openxmlformats.org/officeDocument/2006/relationships" r:id="rId12"/>
          </a:graphicData>
        </a:graphic>
      </p:graphicFrame>
      <p:sp>
        <p:nvSpPr>
          <p:cNvPr id="25" name="TextBox 24"/>
          <p:cNvSpPr txBox="1"/>
          <p:nvPr/>
        </p:nvSpPr>
        <p:spPr>
          <a:xfrm>
            <a:off x="19033503" y="21486748"/>
            <a:ext cx="747857" cy="369332"/>
          </a:xfrm>
          <a:prstGeom prst="rect">
            <a:avLst/>
          </a:prstGeom>
          <a:solidFill>
            <a:schemeClr val="tx1">
              <a:lumMod val="75000"/>
              <a:lumOff val="25000"/>
            </a:schemeClr>
          </a:solidFill>
        </p:spPr>
        <p:txBody>
          <a:bodyPr wrap="square" rtlCol="0">
            <a:spAutoFit/>
          </a:bodyPr>
          <a:lstStyle/>
          <a:p>
            <a:pPr algn="ctr"/>
            <a:r>
              <a:rPr lang="en-US" b="1" dirty="0">
                <a:solidFill>
                  <a:schemeClr val="bg1"/>
                </a:solidFill>
              </a:rPr>
              <a:t>2011</a:t>
            </a:r>
          </a:p>
        </p:txBody>
      </p:sp>
      <p:sp>
        <p:nvSpPr>
          <p:cNvPr id="150" name="TextBox 149"/>
          <p:cNvSpPr txBox="1"/>
          <p:nvPr/>
        </p:nvSpPr>
        <p:spPr>
          <a:xfrm>
            <a:off x="13475299" y="21486748"/>
            <a:ext cx="747857" cy="369332"/>
          </a:xfrm>
          <a:prstGeom prst="rect">
            <a:avLst/>
          </a:prstGeom>
          <a:solidFill>
            <a:schemeClr val="tx1">
              <a:lumMod val="75000"/>
              <a:lumOff val="25000"/>
            </a:schemeClr>
          </a:solidFill>
          <a:ln>
            <a:noFill/>
          </a:ln>
        </p:spPr>
        <p:txBody>
          <a:bodyPr wrap="square" rtlCol="0">
            <a:spAutoFit/>
          </a:bodyPr>
          <a:lstStyle/>
          <a:p>
            <a:pPr algn="ctr"/>
            <a:r>
              <a:rPr lang="en-US" b="1" dirty="0">
                <a:solidFill>
                  <a:schemeClr val="bg1"/>
                </a:solidFill>
              </a:rPr>
              <a:t>2001</a:t>
            </a:r>
          </a:p>
        </p:txBody>
      </p:sp>
      <p:sp>
        <p:nvSpPr>
          <p:cNvPr id="152" name="TextBox 151"/>
          <p:cNvSpPr txBox="1"/>
          <p:nvPr/>
        </p:nvSpPr>
        <p:spPr>
          <a:xfrm>
            <a:off x="14027174" y="25861318"/>
            <a:ext cx="1120877" cy="369332"/>
          </a:xfrm>
          <a:prstGeom prst="rect">
            <a:avLst/>
          </a:prstGeom>
          <a:noFill/>
        </p:spPr>
        <p:txBody>
          <a:bodyPr wrap="square" rtlCol="0">
            <a:spAutoFit/>
          </a:bodyPr>
          <a:lstStyle/>
          <a:p>
            <a:r>
              <a:rPr lang="en-US" dirty="0">
                <a:solidFill>
                  <a:schemeClr val="tx1">
                    <a:lumMod val="75000"/>
                    <a:lumOff val="25000"/>
                  </a:schemeClr>
                </a:solidFill>
              </a:rPr>
              <a:t>Corn</a:t>
            </a:r>
          </a:p>
        </p:txBody>
      </p:sp>
      <p:sp>
        <p:nvSpPr>
          <p:cNvPr id="153" name="TextBox 152"/>
          <p:cNvSpPr txBox="1"/>
          <p:nvPr/>
        </p:nvSpPr>
        <p:spPr>
          <a:xfrm>
            <a:off x="15343981" y="25861318"/>
            <a:ext cx="1371600" cy="369332"/>
          </a:xfrm>
          <a:prstGeom prst="rect">
            <a:avLst/>
          </a:prstGeom>
          <a:noFill/>
        </p:spPr>
        <p:txBody>
          <a:bodyPr wrap="square" rtlCol="0">
            <a:spAutoFit/>
          </a:bodyPr>
          <a:lstStyle/>
          <a:p>
            <a:r>
              <a:rPr lang="en-US" dirty="0">
                <a:solidFill>
                  <a:schemeClr val="tx1">
                    <a:lumMod val="75000"/>
                    <a:lumOff val="25000"/>
                  </a:schemeClr>
                </a:solidFill>
              </a:rPr>
              <a:t>Soybeans</a:t>
            </a:r>
          </a:p>
        </p:txBody>
      </p:sp>
      <p:sp>
        <p:nvSpPr>
          <p:cNvPr id="154" name="TextBox 153"/>
          <p:cNvSpPr txBox="1"/>
          <p:nvPr/>
        </p:nvSpPr>
        <p:spPr>
          <a:xfrm>
            <a:off x="17133329" y="25861318"/>
            <a:ext cx="1715729" cy="369332"/>
          </a:xfrm>
          <a:prstGeom prst="rect">
            <a:avLst/>
          </a:prstGeom>
          <a:noFill/>
        </p:spPr>
        <p:txBody>
          <a:bodyPr wrap="square" rtlCol="0">
            <a:spAutoFit/>
          </a:bodyPr>
          <a:lstStyle/>
          <a:p>
            <a:r>
              <a:rPr lang="en-US" dirty="0">
                <a:solidFill>
                  <a:schemeClr val="tx1">
                    <a:lumMod val="75000"/>
                    <a:lumOff val="25000"/>
                  </a:schemeClr>
                </a:solidFill>
              </a:rPr>
              <a:t>Winter Wheat</a:t>
            </a:r>
          </a:p>
        </p:txBody>
      </p:sp>
      <p:sp>
        <p:nvSpPr>
          <p:cNvPr id="155" name="TextBox 154"/>
          <p:cNvSpPr txBox="1"/>
          <p:nvPr/>
        </p:nvSpPr>
        <p:spPr>
          <a:xfrm>
            <a:off x="19321855" y="25861318"/>
            <a:ext cx="2148348" cy="369332"/>
          </a:xfrm>
          <a:prstGeom prst="rect">
            <a:avLst/>
          </a:prstGeom>
          <a:noFill/>
        </p:spPr>
        <p:txBody>
          <a:bodyPr wrap="square" rtlCol="0">
            <a:spAutoFit/>
          </a:bodyPr>
          <a:lstStyle/>
          <a:p>
            <a:r>
              <a:rPr lang="en-US" dirty="0">
                <a:solidFill>
                  <a:schemeClr val="tx1">
                    <a:lumMod val="75000"/>
                    <a:lumOff val="25000"/>
                  </a:schemeClr>
                </a:solidFill>
              </a:rPr>
              <a:t>Other Agriculture</a:t>
            </a:r>
          </a:p>
        </p:txBody>
      </p:sp>
      <p:sp>
        <p:nvSpPr>
          <p:cNvPr id="156" name="TextBox 155"/>
          <p:cNvSpPr txBox="1"/>
          <p:nvPr/>
        </p:nvSpPr>
        <p:spPr>
          <a:xfrm>
            <a:off x="18671433" y="26310231"/>
            <a:ext cx="1120877" cy="369332"/>
          </a:xfrm>
          <a:prstGeom prst="rect">
            <a:avLst/>
          </a:prstGeom>
          <a:noFill/>
        </p:spPr>
        <p:txBody>
          <a:bodyPr wrap="square" rtlCol="0">
            <a:spAutoFit/>
          </a:bodyPr>
          <a:lstStyle/>
          <a:p>
            <a:r>
              <a:rPr lang="en-US" dirty="0">
                <a:solidFill>
                  <a:schemeClr val="tx1">
                    <a:lumMod val="75000"/>
                    <a:lumOff val="25000"/>
                  </a:schemeClr>
                </a:solidFill>
              </a:rPr>
              <a:t>Forest</a:t>
            </a:r>
          </a:p>
        </p:txBody>
      </p:sp>
      <p:sp>
        <p:nvSpPr>
          <p:cNvPr id="157" name="TextBox 156"/>
          <p:cNvSpPr txBox="1"/>
          <p:nvPr/>
        </p:nvSpPr>
        <p:spPr>
          <a:xfrm>
            <a:off x="20170203" y="26319752"/>
            <a:ext cx="1120877" cy="369332"/>
          </a:xfrm>
          <a:prstGeom prst="rect">
            <a:avLst/>
          </a:prstGeom>
          <a:noFill/>
        </p:spPr>
        <p:txBody>
          <a:bodyPr wrap="square" rtlCol="0">
            <a:spAutoFit/>
          </a:bodyPr>
          <a:lstStyle/>
          <a:p>
            <a:r>
              <a:rPr lang="en-US" dirty="0">
                <a:solidFill>
                  <a:schemeClr val="tx1">
                    <a:lumMod val="75000"/>
                    <a:lumOff val="25000"/>
                  </a:schemeClr>
                </a:solidFill>
              </a:rPr>
              <a:t>Urban</a:t>
            </a:r>
          </a:p>
        </p:txBody>
      </p:sp>
      <p:sp>
        <p:nvSpPr>
          <p:cNvPr id="158" name="TextBox 157"/>
          <p:cNvSpPr txBox="1"/>
          <p:nvPr/>
        </p:nvSpPr>
        <p:spPr>
          <a:xfrm>
            <a:off x="15341618" y="26310231"/>
            <a:ext cx="1371600" cy="369332"/>
          </a:xfrm>
          <a:prstGeom prst="rect">
            <a:avLst/>
          </a:prstGeom>
          <a:noFill/>
        </p:spPr>
        <p:txBody>
          <a:bodyPr wrap="square" rtlCol="0">
            <a:spAutoFit/>
          </a:bodyPr>
          <a:lstStyle/>
          <a:p>
            <a:r>
              <a:rPr lang="en-US" dirty="0">
                <a:solidFill>
                  <a:schemeClr val="tx1">
                    <a:lumMod val="75000"/>
                    <a:lumOff val="25000"/>
                  </a:schemeClr>
                </a:solidFill>
              </a:rPr>
              <a:t>Wetlands</a:t>
            </a:r>
          </a:p>
        </p:txBody>
      </p:sp>
      <p:sp>
        <p:nvSpPr>
          <p:cNvPr id="159" name="TextBox 158"/>
          <p:cNvSpPr txBox="1"/>
          <p:nvPr/>
        </p:nvSpPr>
        <p:spPr>
          <a:xfrm>
            <a:off x="17133329" y="26310231"/>
            <a:ext cx="1120877" cy="369332"/>
          </a:xfrm>
          <a:prstGeom prst="rect">
            <a:avLst/>
          </a:prstGeom>
          <a:noFill/>
        </p:spPr>
        <p:txBody>
          <a:bodyPr wrap="square" rtlCol="0">
            <a:spAutoFit/>
          </a:bodyPr>
          <a:lstStyle/>
          <a:p>
            <a:r>
              <a:rPr lang="en-US" dirty="0">
                <a:solidFill>
                  <a:schemeClr val="tx1">
                    <a:lumMod val="75000"/>
                    <a:lumOff val="25000"/>
                  </a:schemeClr>
                </a:solidFill>
              </a:rPr>
              <a:t>Barren</a:t>
            </a:r>
          </a:p>
        </p:txBody>
      </p:sp>
      <p:sp>
        <p:nvSpPr>
          <p:cNvPr id="160" name="TextBox 159"/>
          <p:cNvSpPr txBox="1"/>
          <p:nvPr/>
        </p:nvSpPr>
        <p:spPr>
          <a:xfrm>
            <a:off x="14036699" y="26310231"/>
            <a:ext cx="1120877" cy="369332"/>
          </a:xfrm>
          <a:prstGeom prst="rect">
            <a:avLst/>
          </a:prstGeom>
          <a:noFill/>
        </p:spPr>
        <p:txBody>
          <a:bodyPr wrap="square" rtlCol="0">
            <a:spAutoFit/>
          </a:bodyPr>
          <a:lstStyle/>
          <a:p>
            <a:r>
              <a:rPr lang="en-US" dirty="0">
                <a:solidFill>
                  <a:schemeClr val="tx1">
                    <a:lumMod val="75000"/>
                    <a:lumOff val="25000"/>
                  </a:schemeClr>
                </a:solidFill>
              </a:rPr>
              <a:t>Water</a:t>
            </a:r>
          </a:p>
        </p:txBody>
      </p:sp>
      <p:sp>
        <p:nvSpPr>
          <p:cNvPr id="161" name="Rounded Rectangle 160"/>
          <p:cNvSpPr/>
          <p:nvPr/>
        </p:nvSpPr>
        <p:spPr>
          <a:xfrm>
            <a:off x="13614226" y="25918165"/>
            <a:ext cx="412948" cy="25563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14931033" y="25918165"/>
            <a:ext cx="412948" cy="255638"/>
          </a:xfrm>
          <a:prstGeom prst="roundRect">
            <a:avLst/>
          </a:prstGeom>
          <a:solidFill>
            <a:srgbClr val="A87000"/>
          </a:solidFill>
          <a:ln>
            <a:solidFill>
              <a:srgbClr val="A87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6720381" y="25918165"/>
            <a:ext cx="412948" cy="255638"/>
          </a:xfrm>
          <a:prstGeom prst="roundRect">
            <a:avLst/>
          </a:prstGeom>
          <a:solidFill>
            <a:srgbClr val="E64C00"/>
          </a:solidFill>
          <a:ln>
            <a:solidFill>
              <a:srgbClr val="E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8908907" y="25918165"/>
            <a:ext cx="412948" cy="255638"/>
          </a:xfrm>
          <a:prstGeom prst="roundRect">
            <a:avLst/>
          </a:prstGeom>
          <a:solidFill>
            <a:srgbClr val="FFBEBE"/>
          </a:solidFill>
          <a:ln>
            <a:solidFill>
              <a:srgbClr val="FF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18258485" y="26367078"/>
            <a:ext cx="412948" cy="255638"/>
          </a:xfrm>
          <a:prstGeom prst="roundRect">
            <a:avLst/>
          </a:prstGeom>
          <a:solidFill>
            <a:srgbClr val="38A800"/>
          </a:solidFill>
          <a:ln>
            <a:solidFill>
              <a:srgbClr val="38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19757255" y="26376599"/>
            <a:ext cx="412948" cy="255638"/>
          </a:xfrm>
          <a:prstGeom prst="roundRect">
            <a:avLst/>
          </a:prstGeom>
          <a:solidFill>
            <a:srgbClr val="A83800"/>
          </a:solidFill>
          <a:ln>
            <a:solidFill>
              <a:srgbClr val="A83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13623751" y="26367078"/>
            <a:ext cx="412948" cy="255638"/>
          </a:xfrm>
          <a:prstGeom prst="round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14928670" y="26367078"/>
            <a:ext cx="412948" cy="255638"/>
          </a:xfrm>
          <a:prstGeom prst="roundRect">
            <a:avLst/>
          </a:prstGeom>
          <a:solidFill>
            <a:srgbClr val="A900E6"/>
          </a:solidFill>
          <a:ln>
            <a:solidFill>
              <a:srgbClr val="A90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16720381" y="26367078"/>
            <a:ext cx="412948" cy="255638"/>
          </a:xfrm>
          <a:prstGeom prst="roundRect">
            <a:avLst/>
          </a:prstGeom>
          <a:solidFill>
            <a:srgbClr val="9C9C9C"/>
          </a:solidFill>
          <a:ln>
            <a:solidFill>
              <a:srgbClr val="9C9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801304" y="26099333"/>
            <a:ext cx="952713" cy="369332"/>
          </a:xfrm>
          <a:prstGeom prst="rect">
            <a:avLst/>
          </a:prstGeom>
          <a:noFill/>
        </p:spPr>
        <p:txBody>
          <a:bodyPr wrap="square" rtlCol="0">
            <a:spAutoFit/>
          </a:bodyPr>
          <a:lstStyle/>
          <a:p>
            <a:pPr algn="ctr"/>
            <a:r>
              <a:rPr lang="en-US" dirty="0">
                <a:solidFill>
                  <a:schemeClr val="tx1">
                    <a:lumMod val="75000"/>
                    <a:lumOff val="25000"/>
                  </a:schemeClr>
                </a:solidFill>
              </a:rPr>
              <a:t>1 Mile</a:t>
            </a:r>
          </a:p>
        </p:txBody>
      </p:sp>
      <p:sp>
        <p:nvSpPr>
          <p:cNvPr id="185" name="Freeform 184"/>
          <p:cNvSpPr/>
          <p:nvPr/>
        </p:nvSpPr>
        <p:spPr>
          <a:xfrm>
            <a:off x="22693313" y="25900856"/>
            <a:ext cx="1226343" cy="166688"/>
          </a:xfrm>
          <a:custGeom>
            <a:avLst/>
            <a:gdLst>
              <a:gd name="connsiteX0" fmla="*/ 0 w 1226343"/>
              <a:gd name="connsiteY0" fmla="*/ 0 h 166688"/>
              <a:gd name="connsiteX1" fmla="*/ 0 w 1226343"/>
              <a:gd name="connsiteY1" fmla="*/ 166688 h 166688"/>
              <a:gd name="connsiteX2" fmla="*/ 1226343 w 1226343"/>
              <a:gd name="connsiteY2" fmla="*/ 166688 h 166688"/>
              <a:gd name="connsiteX3" fmla="*/ 1226343 w 1226343"/>
              <a:gd name="connsiteY3" fmla="*/ 2382 h 166688"/>
            </a:gdLst>
            <a:ahLst/>
            <a:cxnLst>
              <a:cxn ang="0">
                <a:pos x="connsiteX0" y="connsiteY0"/>
              </a:cxn>
              <a:cxn ang="0">
                <a:pos x="connsiteX1" y="connsiteY1"/>
              </a:cxn>
              <a:cxn ang="0">
                <a:pos x="connsiteX2" y="connsiteY2"/>
              </a:cxn>
              <a:cxn ang="0">
                <a:pos x="connsiteX3" y="connsiteY3"/>
              </a:cxn>
            </a:cxnLst>
            <a:rect l="l" t="t" r="r" b="b"/>
            <a:pathLst>
              <a:path w="1226343" h="166688">
                <a:moveTo>
                  <a:pt x="0" y="0"/>
                </a:moveTo>
                <a:lnTo>
                  <a:pt x="0" y="166688"/>
                </a:lnTo>
                <a:lnTo>
                  <a:pt x="1226343" y="166688"/>
                </a:lnTo>
                <a:lnTo>
                  <a:pt x="1226343" y="2382"/>
                </a:ln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8947</TotalTime>
  <Words>594</Words>
  <Application>Microsoft Macintosh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Ingram</cp:lastModifiedBy>
  <cp:revision>324</cp:revision>
  <dcterms:created xsi:type="dcterms:W3CDTF">2019-02-05T16:32:03Z</dcterms:created>
  <dcterms:modified xsi:type="dcterms:W3CDTF">2019-04-18T21:33:45Z</dcterms:modified>
</cp:coreProperties>
</file>